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2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5"/>
  </p:notesMasterIdLst>
  <p:sldIdLst>
    <p:sldId id="256" r:id="rId5"/>
    <p:sldId id="257" r:id="rId6"/>
    <p:sldId id="335" r:id="rId7"/>
    <p:sldId id="319" r:id="rId8"/>
    <p:sldId id="337" r:id="rId9"/>
    <p:sldId id="312" r:id="rId10"/>
    <p:sldId id="332" r:id="rId11"/>
    <p:sldId id="313" r:id="rId12"/>
    <p:sldId id="333" r:id="rId13"/>
    <p:sldId id="334" r:id="rId14"/>
    <p:sldId id="336" r:id="rId15"/>
    <p:sldId id="303" r:id="rId16"/>
    <p:sldId id="326" r:id="rId17"/>
    <p:sldId id="338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2" r:id="rId30"/>
    <p:sldId id="350" r:id="rId31"/>
    <p:sldId id="353" r:id="rId32"/>
    <p:sldId id="351" r:id="rId33"/>
    <p:sldId id="331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83549" autoAdjust="0"/>
  </p:normalViewPr>
  <p:slideViewPr>
    <p:cSldViewPr snapToGrid="0">
      <p:cViewPr varScale="1">
        <p:scale>
          <a:sx n="95" d="100"/>
          <a:sy n="95" d="100"/>
        </p:scale>
        <p:origin x="9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openxmlformats.org/officeDocument/2006/relationships/customXml" Target="../customXml/item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36290-A866-4B3F-B3DB-BCD15EC2A07D}" type="datetimeFigureOut">
              <a:rPr lang="en-US" smtClean="0"/>
              <a:t>5/4/2021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FAA6B-6632-4A43-8B05-FF517A93A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0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is a highly intricate and labor-intensive process due to all the moving parts and the sheer scale of data being generated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just one step is out of order, it can lead to process failures, required development, and manual clean-up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20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1710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Run Query WI_HR_DEPT_AND_BUDGET to verify that the Department does/does not have funding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460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067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Failure to comply with the 5/11/2021 deadline may result with the Agency being denied a workbook request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68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As a note, this information (besides the timeslot question) should always be supplied in any requests for Mass Loads, not just during Fiscal Year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Failure to comply with the 5/11/2021 deadline may result with the Agency being denied a workbook request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40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54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065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824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169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This means that no position maintenance can be completed during the lockout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12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Due to Memorial Day falling late and Fiscal Year being early, we have less time to complete the necessary changes and rollover – Due to this, we are starting HR Department updates and rollover the week before Memorial Day (a week earlier than normal)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044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8533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94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If you create departments in Finance after 5/25/2021, please submit a STAR support ticket and request it be sent to the STAR HCM team – additionally please send an email to Brianna Maki Schreier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Please note that failure to meet this deadline will impact your agencies’ timeline for moving into FY2022</a:t>
            </a:r>
          </a:p>
          <a:p>
            <a:pPr marL="174708" indent="-174708">
              <a:buFont typeface="Arial" panose="020B0604020202020204" pitchFamily="34" charset="0"/>
              <a:buChar char="•"/>
            </a:pPr>
            <a:r>
              <a:rPr lang="en-US" dirty="0"/>
              <a:t>Departments created in Finance  after 5/25/2021 are DOUBLE the amount of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36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97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23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8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State Budget Office will be able to review and approve Position Requests until 4:00 PM on 6/23/2021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3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This is for updating EXISTING POSITIONS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146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This is for updating NEW POSITIONS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New Positions are anything that is being created via the Position Request Form process, e.g. Create New Position, Copy Existing Position, Create Surplus Position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AFAA6B-6632-4A43-8B05-FF517A93AC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1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57619" y="3017819"/>
            <a:ext cx="3440691" cy="34406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3A50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17" y="3052519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2400" b="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52401" y="5130541"/>
            <a:ext cx="1281691" cy="12816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 b="0"/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 b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 b="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53390" y="5134984"/>
            <a:ext cx="1281691" cy="12816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b="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DOA_LOGOS_Option2 (002)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98" y="5681033"/>
            <a:ext cx="1109114" cy="1109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2022 HCM Fiscal year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May 4, 2021</a:t>
            </a:r>
          </a:p>
        </p:txBody>
      </p:sp>
    </p:spTree>
    <p:extLst>
      <p:ext uri="{BB962C8B-B14F-4D97-AF65-F5344CB8AC3E}">
        <p14:creationId xmlns:p14="http://schemas.microsoft.com/office/powerpoint/2010/main" val="3240990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4F9C-944F-43C6-8668-18F604311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to view Departments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26CAA-04BE-45D8-A79B-54978B305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180496"/>
            <a:ext cx="11029617" cy="3678303"/>
          </a:xfrm>
        </p:spPr>
        <p:txBody>
          <a:bodyPr>
            <a:normAutofit/>
          </a:bodyPr>
          <a:lstStyle/>
          <a:p>
            <a:r>
              <a:rPr lang="en-US" dirty="0"/>
              <a:t>Use Query WI_HR_DEPT_AND_BUDGET to view your Active departments and funding, if applicable</a:t>
            </a:r>
          </a:p>
          <a:p>
            <a:pPr lvl="1"/>
            <a:r>
              <a:rPr lang="en-US" dirty="0"/>
              <a:t>IE for all DOA departments search for:  505%</a:t>
            </a:r>
          </a:p>
        </p:txBody>
      </p:sp>
    </p:spTree>
    <p:extLst>
      <p:ext uri="{BB962C8B-B14F-4D97-AF65-F5344CB8AC3E}">
        <p14:creationId xmlns:p14="http://schemas.microsoft.com/office/powerpoint/2010/main" val="292687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0E1A9-59E7-4759-8C47-2BFF651A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– manual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D2D51-B21D-4DC0-92A5-7ED20D79B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91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your Agency need position changes for fiscal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 fontScale="92500"/>
          </a:bodyPr>
          <a:lstStyle/>
          <a:p>
            <a:r>
              <a:rPr lang="en-US" dirty="0"/>
              <a:t>No - If your Agency does not need any changes for their positions, then you do not have to do anything – STAR will roll your position budgets into the new FY</a:t>
            </a:r>
          </a:p>
          <a:p>
            <a:r>
              <a:rPr lang="en-US" dirty="0"/>
              <a:t>Yes - Agencies who need to adjust their positions for the new fiscal year have two options:</a:t>
            </a:r>
          </a:p>
          <a:p>
            <a:pPr lvl="1"/>
            <a:r>
              <a:rPr lang="en-US" dirty="0"/>
              <a:t>They can use the Position Request Form in HCM to do them manually</a:t>
            </a:r>
          </a:p>
          <a:p>
            <a:pPr lvl="1"/>
            <a:r>
              <a:rPr lang="en-US" dirty="0"/>
              <a:t>Or, Request a position workbook and the STAR HCM team will mass load the changes</a:t>
            </a:r>
          </a:p>
          <a:p>
            <a:pPr lvl="2"/>
            <a:r>
              <a:rPr lang="en-US" dirty="0"/>
              <a:t>Please note the minimum requirements in order to request a workbook</a:t>
            </a:r>
          </a:p>
        </p:txBody>
      </p:sp>
    </p:spTree>
    <p:extLst>
      <p:ext uri="{BB962C8B-B14F-4D97-AF65-F5344CB8AC3E}">
        <p14:creationId xmlns:p14="http://schemas.microsoft.com/office/powerpoint/2010/main" val="314161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position changes in HCM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/>
          </a:bodyPr>
          <a:lstStyle/>
          <a:p>
            <a:r>
              <a:rPr lang="en-US" dirty="0"/>
              <a:t>Position Request Form: Main Menu &gt; STAR &gt; HR &gt; Process &gt; WI Position Requests</a:t>
            </a:r>
          </a:p>
          <a:p>
            <a:pPr lvl="1"/>
            <a:r>
              <a:rPr lang="en-US" dirty="0"/>
              <a:t>Make the changes to existing positions effective at the </a:t>
            </a:r>
            <a:r>
              <a:rPr lang="en-US" u="sng" dirty="0"/>
              <a:t>beginning of pay periods</a:t>
            </a:r>
          </a:p>
          <a:p>
            <a:r>
              <a:rPr lang="en-US" dirty="0"/>
              <a:t>Agencies - Please have all manual changes completed </a:t>
            </a:r>
            <a:r>
              <a:rPr lang="en-US" b="1" dirty="0"/>
              <a:t>AND</a:t>
            </a:r>
            <a:r>
              <a:rPr lang="en-US" dirty="0"/>
              <a:t> fully approved by 11:00 AM 6/23/2021</a:t>
            </a:r>
          </a:p>
          <a:p>
            <a:pPr lvl="1"/>
            <a:r>
              <a:rPr lang="en-US" dirty="0"/>
              <a:t>Any Position Requests that are in DRAFT status or not fully approved will be canceled and not reflected in the new Fiscal Year values</a:t>
            </a:r>
          </a:p>
        </p:txBody>
      </p:sp>
    </p:spTree>
    <p:extLst>
      <p:ext uri="{BB962C8B-B14F-4D97-AF65-F5344CB8AC3E}">
        <p14:creationId xmlns:p14="http://schemas.microsoft.com/office/powerpoint/2010/main" val="228545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effective date should you use – Existing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/>
          </a:bodyPr>
          <a:lstStyle/>
          <a:p>
            <a:r>
              <a:rPr lang="en-US" dirty="0"/>
              <a:t>Prior to 7/1/2021, the Position Request Form </a:t>
            </a:r>
            <a:r>
              <a:rPr lang="en-US" u="sng" dirty="0"/>
              <a:t>should not be using ANY </a:t>
            </a:r>
            <a:r>
              <a:rPr lang="en-US" dirty="0"/>
              <a:t>Effective Dates </a:t>
            </a:r>
            <a:r>
              <a:rPr lang="en-US" b="1" dirty="0"/>
              <a:t>ON or AFTER </a:t>
            </a:r>
            <a:r>
              <a:rPr lang="en-US" dirty="0"/>
              <a:t>effective date 7/1/2021 to Update Existing Positions</a:t>
            </a:r>
          </a:p>
          <a:p>
            <a:r>
              <a:rPr lang="en-US" dirty="0"/>
              <a:t>After 7/1/2021, the Position Request Form </a:t>
            </a:r>
            <a:r>
              <a:rPr lang="en-US" u="sng" dirty="0"/>
              <a:t>should not be using ANY </a:t>
            </a:r>
            <a:r>
              <a:rPr lang="en-US" dirty="0"/>
              <a:t>Effective Dates </a:t>
            </a:r>
            <a:r>
              <a:rPr lang="en-US" b="1" dirty="0"/>
              <a:t>ON or BEFORE </a:t>
            </a:r>
            <a:r>
              <a:rPr lang="en-US" dirty="0"/>
              <a:t>effective date 7/1/2021 to Update Existing Positions</a:t>
            </a:r>
          </a:p>
        </p:txBody>
      </p:sp>
    </p:spTree>
    <p:extLst>
      <p:ext uri="{BB962C8B-B14F-4D97-AF65-F5344CB8AC3E}">
        <p14:creationId xmlns:p14="http://schemas.microsoft.com/office/powerpoint/2010/main" val="98436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effective date should you use – New Positions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Prior to 6/23/2021, if you submit a request for a NEW position effective dated </a:t>
            </a:r>
            <a:r>
              <a:rPr lang="en-US" b="1" dirty="0"/>
              <a:t>BEFORE</a:t>
            </a:r>
            <a:r>
              <a:rPr lang="en-US" dirty="0"/>
              <a:t> 7/1/2021 (FY 2021), STAR will bring that Position into FY 2022</a:t>
            </a:r>
          </a:p>
          <a:p>
            <a:pPr lvl="1"/>
            <a:r>
              <a:rPr lang="en-US" dirty="0"/>
              <a:t>E.g. The new position is effective 6/20/2021, 6/6/2021, or earlier</a:t>
            </a:r>
          </a:p>
          <a:p>
            <a:r>
              <a:rPr lang="en-US" dirty="0"/>
              <a:t>After 6/23/2021, if you submit a request for a NEW position effective dated </a:t>
            </a:r>
            <a:r>
              <a:rPr lang="en-US" b="1" dirty="0"/>
              <a:t>BEFORE</a:t>
            </a:r>
            <a:r>
              <a:rPr lang="en-US" dirty="0"/>
              <a:t> 7/1/2021 (FY 2021), you will need to </a:t>
            </a:r>
            <a:r>
              <a:rPr lang="en-US" u="sng" dirty="0"/>
              <a:t>submit a second Position Request effective dated 7/1/2021 for FY 2022</a:t>
            </a:r>
          </a:p>
          <a:p>
            <a:pPr lvl="1"/>
            <a:r>
              <a:rPr lang="en-US" dirty="0"/>
              <a:t>E.g. The new position is effective 6/20/2021, 6/6/2021, or earlier</a:t>
            </a:r>
          </a:p>
          <a:p>
            <a:r>
              <a:rPr lang="en-US" dirty="0"/>
              <a:t>After 6/23/2021, if you submit a request for a NEW position effective dated </a:t>
            </a:r>
            <a:r>
              <a:rPr lang="en-US" b="1" dirty="0"/>
              <a:t>AFTER</a:t>
            </a:r>
            <a:r>
              <a:rPr lang="en-US" dirty="0"/>
              <a:t> 7/1/2021 (FY2022), no further work is needed to bring the position into the new Fiscal Year</a:t>
            </a:r>
          </a:p>
          <a:p>
            <a:pPr lvl="1"/>
            <a:r>
              <a:rPr lang="en-US" dirty="0"/>
              <a:t>E.g. The new position is effective 7/4/2021, 7/18/2021, or later</a:t>
            </a:r>
          </a:p>
        </p:txBody>
      </p:sp>
    </p:spTree>
    <p:extLst>
      <p:ext uri="{BB962C8B-B14F-4D97-AF65-F5344CB8AC3E}">
        <p14:creationId xmlns:p14="http://schemas.microsoft.com/office/powerpoint/2010/main" val="6061433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fiscal year should you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/>
          </a:bodyPr>
          <a:lstStyle/>
          <a:p>
            <a:r>
              <a:rPr lang="en-US" dirty="0"/>
              <a:t>If the change is effective dated </a:t>
            </a:r>
            <a:r>
              <a:rPr lang="en-US" b="1" dirty="0"/>
              <a:t>BEFORE</a:t>
            </a:r>
            <a:r>
              <a:rPr lang="en-US" dirty="0"/>
              <a:t> 7/1/2021, use Fiscal Year 2021</a:t>
            </a:r>
          </a:p>
          <a:p>
            <a:r>
              <a:rPr lang="en-US" dirty="0"/>
              <a:t>If the change is effective dated </a:t>
            </a:r>
            <a:r>
              <a:rPr lang="en-US" b="1" dirty="0"/>
              <a:t>ON OR AFTER </a:t>
            </a:r>
            <a:r>
              <a:rPr lang="en-US" dirty="0"/>
              <a:t>7/1/2021, use Fiscal Year 2022</a:t>
            </a:r>
          </a:p>
          <a:p>
            <a:pPr lvl="1"/>
            <a:r>
              <a:rPr lang="en-US" dirty="0"/>
              <a:t>These FY 2022 changes should not occur until </a:t>
            </a:r>
            <a:r>
              <a:rPr lang="en-US" b="1" dirty="0"/>
              <a:t>AFTER</a:t>
            </a:r>
            <a:r>
              <a:rPr lang="en-US" dirty="0"/>
              <a:t> DPM gives the all-clear no later than July 2nd, 2021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99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 fiscal year errors - Position Request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/>
          </a:bodyPr>
          <a:lstStyle/>
          <a:p>
            <a:r>
              <a:rPr lang="en-US" dirty="0"/>
              <a:t>Always verify the Fiscal Year before you submit Position changes via the Position Request Form</a:t>
            </a:r>
          </a:p>
          <a:p>
            <a:r>
              <a:rPr lang="en-US" dirty="0"/>
              <a:t>If the Fiscal Year is not a lookup value </a:t>
            </a:r>
            <a:r>
              <a:rPr lang="en-US" b="1" dirty="0"/>
              <a:t>AND/OR</a:t>
            </a:r>
            <a:r>
              <a:rPr lang="en-US" dirty="0"/>
              <a:t> the Budget Begin Date/End Date are blank, the HR Department on the first page of the request does not have funding and you cannot put a position into that HR Department</a:t>
            </a:r>
          </a:p>
          <a:p>
            <a:pPr lvl="1"/>
            <a:r>
              <a:rPr lang="en-US" dirty="0"/>
              <a:t>If the HR Department should have funding and it isn’t showing up, submit a STAR HCM support ticket</a:t>
            </a:r>
          </a:p>
        </p:txBody>
      </p:sp>
    </p:spTree>
    <p:extLst>
      <p:ext uri="{BB962C8B-B14F-4D97-AF65-F5344CB8AC3E}">
        <p14:creationId xmlns:p14="http://schemas.microsoft.com/office/powerpoint/2010/main" val="3396500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0E1A9-59E7-4759-8C47-2BFF651A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– mass changes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D2D51-B21D-4DC0-92A5-7ED20D79B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55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for mass loads – position and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There should be a minimum of 100(+) changes to a single position field </a:t>
            </a:r>
            <a:r>
              <a:rPr lang="en-US" b="1" dirty="0"/>
              <a:t>AND/OR </a:t>
            </a:r>
            <a:r>
              <a:rPr lang="en-US" dirty="0"/>
              <a:t>100(+) changes to budget fields overall</a:t>
            </a:r>
          </a:p>
          <a:p>
            <a:pPr lvl="1"/>
            <a:r>
              <a:rPr lang="en-US" dirty="0"/>
              <a:t>E.g. Both the HR department and Reports To needs to change for Fiscal Year</a:t>
            </a:r>
          </a:p>
          <a:p>
            <a:pPr lvl="2"/>
            <a:r>
              <a:rPr lang="en-US" dirty="0"/>
              <a:t>There should be 100 instances of the HR Department Change AND 100 instances of the Reports To change</a:t>
            </a:r>
          </a:p>
          <a:p>
            <a:pPr lvl="1"/>
            <a:r>
              <a:rPr lang="en-US" dirty="0"/>
              <a:t>E.g. For Budget changes there are 20 Appropriation changes, 50 Funding changes, and 30 Account code changes</a:t>
            </a:r>
          </a:p>
          <a:p>
            <a:pPr lvl="2"/>
            <a:r>
              <a:rPr lang="en-US" dirty="0"/>
              <a:t>This would meet the minimum threshold</a:t>
            </a:r>
          </a:p>
          <a:p>
            <a:r>
              <a:rPr lang="en-US" dirty="0"/>
              <a:t>Both examples could occur simultaneously</a:t>
            </a:r>
          </a:p>
        </p:txBody>
      </p:sp>
    </p:spTree>
    <p:extLst>
      <p:ext uri="{BB962C8B-B14F-4D97-AF65-F5344CB8AC3E}">
        <p14:creationId xmlns:p14="http://schemas.microsoft.com/office/powerpoint/2010/main" val="3214536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3A5068"/>
          </a:solidFill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359684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Background</a:t>
            </a:r>
          </a:p>
          <a:p>
            <a:r>
              <a:rPr lang="en-US" dirty="0"/>
              <a:t>Departments</a:t>
            </a:r>
          </a:p>
          <a:p>
            <a:r>
              <a:rPr lang="en-US" dirty="0"/>
              <a:t>Position</a:t>
            </a:r>
          </a:p>
          <a:p>
            <a:pPr lvl="1"/>
            <a:r>
              <a:rPr lang="en-US" dirty="0"/>
              <a:t>Manual Changes to Position and/or Budgets</a:t>
            </a:r>
          </a:p>
          <a:p>
            <a:pPr lvl="1"/>
            <a:r>
              <a:rPr lang="en-US" dirty="0"/>
              <a:t>Mass Changes in Position Workbooks</a:t>
            </a:r>
          </a:p>
          <a:p>
            <a:r>
              <a:rPr lang="en-US" dirty="0"/>
              <a:t>Position Request Form Lockout</a:t>
            </a:r>
          </a:p>
          <a:p>
            <a:r>
              <a:rPr lang="en-US" dirty="0"/>
              <a:t>Summary of Deadlines</a:t>
            </a:r>
          </a:p>
        </p:txBody>
      </p:sp>
    </p:spTree>
    <p:extLst>
      <p:ext uri="{BB962C8B-B14F-4D97-AF65-F5344CB8AC3E}">
        <p14:creationId xmlns:p14="http://schemas.microsoft.com/office/powerpoint/2010/main" val="39266139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meets requirements – what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/>
          </a:bodyPr>
          <a:lstStyle/>
          <a:p>
            <a:r>
              <a:rPr lang="en-US" dirty="0"/>
              <a:t>Submit a STAR Support ticket via the JIRA portal requesting a position workbook by </a:t>
            </a:r>
            <a:r>
              <a:rPr lang="en-US" b="1" u="sng" dirty="0"/>
              <a:t>EOD 5/11/2021</a:t>
            </a:r>
          </a:p>
          <a:p>
            <a:pPr lvl="1"/>
            <a:r>
              <a:rPr lang="en-US" dirty="0"/>
              <a:t>https://all-star.wi.gov/servicedesk/customer/portal/1 </a:t>
            </a:r>
          </a:p>
          <a:p>
            <a:pPr lvl="1"/>
            <a:r>
              <a:rPr lang="en-US" dirty="0"/>
              <a:t>Make sure to include the required information on the next slides in the ticket</a:t>
            </a:r>
          </a:p>
          <a:p>
            <a:pPr lvl="1"/>
            <a:endParaRPr lang="en-US" dirty="0"/>
          </a:p>
          <a:p>
            <a:r>
              <a:rPr lang="en-US" dirty="0"/>
              <a:t>Use the title “Requesting HCM Fiscal Year 2022 Workbook for Position - &lt;Agency&gt;”</a:t>
            </a:r>
          </a:p>
        </p:txBody>
      </p:sp>
    </p:spTree>
    <p:extLst>
      <p:ext uri="{BB962C8B-B14F-4D97-AF65-F5344CB8AC3E}">
        <p14:creationId xmlns:p14="http://schemas.microsoft.com/office/powerpoint/2010/main" val="3668490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Required JIRA Ticket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Reason for the Mass change</a:t>
            </a:r>
          </a:p>
          <a:p>
            <a:r>
              <a:rPr lang="en-US" dirty="0"/>
              <a:t>Requested Effective Date</a:t>
            </a:r>
          </a:p>
          <a:p>
            <a:pPr lvl="1"/>
            <a:r>
              <a:rPr lang="en-US" dirty="0"/>
              <a:t>Should be 6/20/2021 for the First Sunday in the new Fiscal Year</a:t>
            </a:r>
          </a:p>
          <a:p>
            <a:r>
              <a:rPr lang="en-US" dirty="0"/>
              <a:t>Estimate of the number of positions impacted</a:t>
            </a:r>
          </a:p>
          <a:p>
            <a:r>
              <a:rPr lang="en-US" dirty="0"/>
              <a:t>What field(s) are anticipated being changed?</a:t>
            </a:r>
          </a:p>
          <a:p>
            <a:pPr lvl="1"/>
            <a:r>
              <a:rPr lang="en-US" dirty="0"/>
              <a:t>If budget fields are changing, is the agency coordinating with Finance to update the HCM specific combo edit trees?</a:t>
            </a:r>
          </a:p>
          <a:p>
            <a:r>
              <a:rPr lang="en-US" dirty="0"/>
              <a:t>Will this mass change require State Budget Office approval?</a:t>
            </a:r>
          </a:p>
          <a:p>
            <a:pPr lvl="1"/>
            <a:r>
              <a:rPr lang="en-US" dirty="0"/>
              <a:t>If so, is SBO aware of the upcoming mass load?</a:t>
            </a:r>
          </a:p>
          <a:p>
            <a:r>
              <a:rPr lang="en-US" dirty="0"/>
              <a:t>Does the agency require more than 1 week to populate the workbook?</a:t>
            </a:r>
          </a:p>
          <a:p>
            <a:r>
              <a:rPr lang="en-US" dirty="0"/>
              <a:t>Which agency timeslot is your First, Second, and Third choices?</a:t>
            </a:r>
          </a:p>
        </p:txBody>
      </p:sp>
    </p:spTree>
    <p:extLst>
      <p:ext uri="{BB962C8B-B14F-4D97-AF65-F5344CB8AC3E}">
        <p14:creationId xmlns:p14="http://schemas.microsoft.com/office/powerpoint/2010/main" val="17338300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for mass loads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/>
          </a:bodyPr>
          <a:lstStyle/>
          <a:p>
            <a:r>
              <a:rPr lang="en-US" dirty="0"/>
              <a:t>STAR HCM will be loading requested position workbooks on a staggered schedule</a:t>
            </a:r>
          </a:p>
          <a:p>
            <a:r>
              <a:rPr lang="en-US" dirty="0"/>
              <a:t>Targeting two agencies per week who have requested workbooks</a:t>
            </a:r>
          </a:p>
          <a:p>
            <a:r>
              <a:rPr lang="en-US" dirty="0"/>
              <a:t>1 week for agencies to make changes in the workbook and 1 week for testing the mass load, obtaining approval, and loading into Production</a:t>
            </a:r>
          </a:p>
          <a:p>
            <a:pPr lvl="1"/>
            <a:r>
              <a:rPr lang="en-US" dirty="0"/>
              <a:t>If agencies need more than 1 week with the workbook to make changes, the agency will be locked out from position maintenance in HCM</a:t>
            </a:r>
          </a:p>
        </p:txBody>
      </p:sp>
    </p:spTree>
    <p:extLst>
      <p:ext uri="{BB962C8B-B14F-4D97-AF65-F5344CB8AC3E}">
        <p14:creationId xmlns:p14="http://schemas.microsoft.com/office/powerpoint/2010/main" val="13820022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Timeslots - #1 and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/>
          </a:bodyPr>
          <a:lstStyle/>
          <a:p>
            <a:r>
              <a:rPr lang="en-US" dirty="0"/>
              <a:t>Pull workbook and send to agency: 6/4/2021</a:t>
            </a:r>
          </a:p>
          <a:p>
            <a:r>
              <a:rPr lang="en-US" dirty="0"/>
              <a:t>Agency makes changes to workbook: 6/4/2021 – 6/11/2021</a:t>
            </a:r>
          </a:p>
          <a:p>
            <a:r>
              <a:rPr lang="en-US" dirty="0"/>
              <a:t>Workbook due back to STAR HCM EOD: 6/11/2021</a:t>
            </a:r>
          </a:p>
          <a:p>
            <a:r>
              <a:rPr lang="en-US" dirty="0"/>
              <a:t>STAR HCM tests load, obtains approval: 6/14/2021 – 6/16/2021</a:t>
            </a:r>
          </a:p>
          <a:p>
            <a:r>
              <a:rPr lang="en-US" dirty="0"/>
              <a:t>STAR HCM loads into PHRPRD:  6/17/2021</a:t>
            </a:r>
          </a:p>
        </p:txBody>
      </p:sp>
    </p:spTree>
    <p:extLst>
      <p:ext uri="{BB962C8B-B14F-4D97-AF65-F5344CB8AC3E}">
        <p14:creationId xmlns:p14="http://schemas.microsoft.com/office/powerpoint/2010/main" val="23799608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Timeslots - #3 and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/>
          </a:bodyPr>
          <a:lstStyle/>
          <a:p>
            <a:r>
              <a:rPr lang="en-US" dirty="0"/>
              <a:t>Pull workbook and send to agency: 5/28/2021</a:t>
            </a:r>
          </a:p>
          <a:p>
            <a:r>
              <a:rPr lang="en-US" dirty="0"/>
              <a:t>Agency makes changes to workbook: 5/28/2021 – 6/4/2021</a:t>
            </a:r>
          </a:p>
          <a:p>
            <a:r>
              <a:rPr lang="en-US" dirty="0"/>
              <a:t>Workbook due back to STAR HCM EOD: 6/4/2021</a:t>
            </a:r>
          </a:p>
          <a:p>
            <a:r>
              <a:rPr lang="en-US" dirty="0"/>
              <a:t>STAR HCM tests load, obtains approval: 6/7/2021 – 6/9/2021</a:t>
            </a:r>
          </a:p>
          <a:p>
            <a:r>
              <a:rPr lang="en-US" dirty="0"/>
              <a:t>STAR HCM loads into PHRPRD:  6/10/2021</a:t>
            </a:r>
          </a:p>
        </p:txBody>
      </p:sp>
    </p:spTree>
    <p:extLst>
      <p:ext uri="{BB962C8B-B14F-4D97-AF65-F5344CB8AC3E}">
        <p14:creationId xmlns:p14="http://schemas.microsoft.com/office/powerpoint/2010/main" val="39965168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Timeslots - #5 and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/>
          </a:bodyPr>
          <a:lstStyle/>
          <a:p>
            <a:r>
              <a:rPr lang="en-US" dirty="0"/>
              <a:t>Pull workbook and send to agency: 5/21/2021</a:t>
            </a:r>
          </a:p>
          <a:p>
            <a:r>
              <a:rPr lang="en-US" dirty="0"/>
              <a:t>Agency makes changes to workbook: 5/21/2021 – 5/28/2021</a:t>
            </a:r>
          </a:p>
          <a:p>
            <a:r>
              <a:rPr lang="en-US" dirty="0"/>
              <a:t>Workbook due back to STAR HCM EOD: 5/28/2021</a:t>
            </a:r>
          </a:p>
          <a:p>
            <a:r>
              <a:rPr lang="en-US" dirty="0"/>
              <a:t>STAR HCM tests load, obtains approval: 6/1/2021 – 6/2/2021</a:t>
            </a:r>
          </a:p>
          <a:p>
            <a:r>
              <a:rPr lang="en-US" dirty="0"/>
              <a:t>STAR HCM loads into PHRPRD:  6/3/2021</a:t>
            </a:r>
          </a:p>
        </p:txBody>
      </p:sp>
    </p:spTree>
    <p:extLst>
      <p:ext uri="{BB962C8B-B14F-4D97-AF65-F5344CB8AC3E}">
        <p14:creationId xmlns:p14="http://schemas.microsoft.com/office/powerpoint/2010/main" val="3021544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0E1A9-59E7-4759-8C47-2BFF651A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Request Form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D2D51-B21D-4DC0-92A5-7ED20D79B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271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request form lockout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ALL Agency users will be locked from the Position Request Form from 11:00 AM on 6/23/2021 through 9:00 AM on 7/2/2021</a:t>
            </a:r>
          </a:p>
          <a:p>
            <a:r>
              <a:rPr lang="en-US" dirty="0"/>
              <a:t>STAR HCM will be mass creating new FY2022 position budgets for those positions that were not part of an agency specific mass load</a:t>
            </a:r>
          </a:p>
          <a:p>
            <a:r>
              <a:rPr lang="en-US" dirty="0"/>
              <a:t>If the loads finish before 7/2/2021, users could be unlocked sooner</a:t>
            </a:r>
          </a:p>
          <a:p>
            <a:r>
              <a:rPr lang="en-US" dirty="0"/>
              <a:t>Please have all your position maintenance done </a:t>
            </a:r>
            <a:r>
              <a:rPr lang="en-US" b="1" dirty="0"/>
              <a:t>AND</a:t>
            </a:r>
            <a:r>
              <a:rPr lang="en-US" dirty="0"/>
              <a:t> fully approved via the Position Request form before 11:00 AM on 6/23/2021</a:t>
            </a:r>
          </a:p>
          <a:p>
            <a:pPr lvl="1"/>
            <a:r>
              <a:rPr lang="en-US" dirty="0"/>
              <a:t>Any position requests that are not in completed status will be canceled at 8:00 AM 6/24/2021</a:t>
            </a:r>
          </a:p>
          <a:p>
            <a:pPr lvl="2"/>
            <a:r>
              <a:rPr lang="en-US" dirty="0"/>
              <a:t>This includes any requests in DRAFT or SUBMITTED STATUS</a:t>
            </a:r>
          </a:p>
        </p:txBody>
      </p:sp>
    </p:spTree>
    <p:extLst>
      <p:ext uri="{BB962C8B-B14F-4D97-AF65-F5344CB8AC3E}">
        <p14:creationId xmlns:p14="http://schemas.microsoft.com/office/powerpoint/2010/main" val="4520824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0E1A9-59E7-4759-8C47-2BFF651AB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deadlines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D2D51-B21D-4DC0-92A5-7ED20D79B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917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806B-156A-4E6B-A46B-76A5D5C7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agency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5AC17-DCC6-492C-9DE3-837A4294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00650"/>
            <a:ext cx="11029616" cy="37581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Departments</a:t>
            </a:r>
          </a:p>
          <a:p>
            <a:pPr lvl="1"/>
            <a:r>
              <a:rPr lang="en-US" dirty="0"/>
              <a:t>Creation of new Departments in Finance: 7:00 AM 5/25/2021</a:t>
            </a:r>
          </a:p>
          <a:p>
            <a:r>
              <a:rPr lang="en-US" dirty="0"/>
              <a:t>Positions</a:t>
            </a:r>
          </a:p>
          <a:p>
            <a:pPr lvl="1"/>
            <a:r>
              <a:rPr lang="en-US" dirty="0"/>
              <a:t>Submit JIRA ticket if workbook is needed: EOD 5/11/2021</a:t>
            </a:r>
          </a:p>
          <a:p>
            <a:pPr lvl="1"/>
            <a:r>
              <a:rPr lang="en-US" dirty="0"/>
              <a:t>Schedule for Agency Workbooks sent out to agencies: EOD 5/14/2021</a:t>
            </a:r>
          </a:p>
          <a:p>
            <a:pPr lvl="1"/>
            <a:r>
              <a:rPr lang="en-US" dirty="0"/>
              <a:t>Agency workbook deadlines dependent upon specific timelines</a:t>
            </a:r>
          </a:p>
          <a:p>
            <a:pPr lvl="1"/>
            <a:r>
              <a:rPr lang="en-US" dirty="0"/>
              <a:t>Non-Workbook Agencies make manual position changes in Fiscal Year 2021: 11:00 AM  6/23/2021</a:t>
            </a:r>
          </a:p>
          <a:p>
            <a:pPr lvl="1"/>
            <a:r>
              <a:rPr lang="en-US" dirty="0"/>
              <a:t>All Agency Users locked from Position Request Form: 11:00 AM on 6/23/2021 through 9:00 AM on 7/2/2021</a:t>
            </a:r>
          </a:p>
          <a:p>
            <a:pPr lvl="1"/>
            <a:r>
              <a:rPr lang="en-US" dirty="0"/>
              <a:t>All Agency Users can make manual position changes in Fiscal Year 2022: Starting at 9:00 AM on 7/2/2021</a:t>
            </a:r>
          </a:p>
        </p:txBody>
      </p:sp>
    </p:spTree>
    <p:extLst>
      <p:ext uri="{BB962C8B-B14F-4D97-AF65-F5344CB8AC3E}">
        <p14:creationId xmlns:p14="http://schemas.microsoft.com/office/powerpoint/2010/main" val="996643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6AC8-E96D-4FAB-8E15-BA7AB72DE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CC4C6-7434-4233-9E35-163DE89E66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779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3ED03-52B8-4147-B894-BD7AF6B4D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78595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1F3B-8232-431E-9CC5-A1314BCF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HCM have a fiscal year?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0C7D2-5BF0-43D6-B350-0FF9C348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Commitment Accounting</a:t>
            </a:r>
          </a:p>
          <a:p>
            <a:pPr lvl="1"/>
            <a:r>
              <a:rPr lang="en-US" dirty="0"/>
              <a:t>Position Budgets are tied to a specific combination of HR Department, Fiscal Year, Position Number</a:t>
            </a:r>
          </a:p>
          <a:p>
            <a:pPr lvl="1"/>
            <a:r>
              <a:rPr lang="en-US" dirty="0"/>
              <a:t>Every active Department and Position in the entire state needs to have new budget rows generated in the new Fiscal Year</a:t>
            </a:r>
          </a:p>
        </p:txBody>
      </p:sp>
    </p:spTree>
    <p:extLst>
      <p:ext uri="{BB962C8B-B14F-4D97-AF65-F5344CB8AC3E}">
        <p14:creationId xmlns:p14="http://schemas.microsoft.com/office/powerpoint/2010/main" val="215178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1F3B-8232-431E-9CC5-A1314BCFA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year effective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0C7D2-5BF0-43D6-B350-0FF9C3485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State of Wisconsin recognizes the Fiscal Year as starting the first Sunday of the pay period in which 7/1/YYYY occurs</a:t>
            </a:r>
          </a:p>
          <a:p>
            <a:pPr lvl="1"/>
            <a:r>
              <a:rPr lang="en-US" dirty="0"/>
              <a:t>In this year, that is 6/20/2021</a:t>
            </a:r>
          </a:p>
          <a:p>
            <a:r>
              <a:rPr lang="en-US" dirty="0"/>
              <a:t>The PeopleSoft HCM system cannot handle a moving date and instead recognizes 7/1/YYYY as the Fiscal Year</a:t>
            </a:r>
          </a:p>
        </p:txBody>
      </p:sp>
    </p:spTree>
    <p:extLst>
      <p:ext uri="{BB962C8B-B14F-4D97-AF65-F5344CB8AC3E}">
        <p14:creationId xmlns:p14="http://schemas.microsoft.com/office/powerpoint/2010/main" val="102487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90310-5638-484E-B672-C540F2AFF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 Calendars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581DE-B5C3-4A7E-93E6-B35214B89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Pay Period 13</a:t>
            </a:r>
          </a:p>
          <a:p>
            <a:pPr lvl="1"/>
            <a:r>
              <a:rPr lang="en-US" dirty="0"/>
              <a:t>Pay period begin 6/6/2021</a:t>
            </a:r>
          </a:p>
          <a:p>
            <a:pPr lvl="1"/>
            <a:r>
              <a:rPr lang="en-US" dirty="0"/>
              <a:t>Pay period end 6/19/2021</a:t>
            </a:r>
          </a:p>
          <a:p>
            <a:pPr lvl="1"/>
            <a:r>
              <a:rPr lang="en-US" dirty="0"/>
              <a:t>Post Payroll Processes – 6/25/2021</a:t>
            </a:r>
          </a:p>
          <a:p>
            <a:pPr lvl="1"/>
            <a:r>
              <a:rPr lang="en-US" dirty="0"/>
              <a:t>Check Date 7/1/2021</a:t>
            </a:r>
          </a:p>
          <a:p>
            <a:endParaRPr lang="en-US" dirty="0"/>
          </a:p>
          <a:p>
            <a:r>
              <a:rPr lang="en-US" dirty="0"/>
              <a:t>Pay Period 14</a:t>
            </a:r>
          </a:p>
          <a:p>
            <a:pPr lvl="1"/>
            <a:r>
              <a:rPr lang="en-US" dirty="0"/>
              <a:t>Pay period begin 6/20/2021</a:t>
            </a:r>
          </a:p>
          <a:p>
            <a:pPr lvl="1"/>
            <a:r>
              <a:rPr lang="en-US" dirty="0"/>
              <a:t>Pay period end 7/3/2021</a:t>
            </a:r>
          </a:p>
          <a:p>
            <a:pPr lvl="1"/>
            <a:r>
              <a:rPr lang="en-US" dirty="0"/>
              <a:t>Post Payroll Processes– 7/9/2021</a:t>
            </a:r>
          </a:p>
          <a:p>
            <a:pPr lvl="1"/>
            <a:r>
              <a:rPr lang="en-US" dirty="0"/>
              <a:t>Check Date 7/15/2021</a:t>
            </a:r>
          </a:p>
        </p:txBody>
      </p:sp>
    </p:spTree>
    <p:extLst>
      <p:ext uri="{BB962C8B-B14F-4D97-AF65-F5344CB8AC3E}">
        <p14:creationId xmlns:p14="http://schemas.microsoft.com/office/powerpoint/2010/main" val="397167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86AC8-E96D-4FAB-8E15-BA7AB72DE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Departments in HCM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6CC4C6-7434-4233-9E35-163DE89E66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48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4F9C-944F-43C6-8668-18F604311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Target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26CAA-04BE-45D8-A79B-54978B305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180496"/>
            <a:ext cx="11029617" cy="367830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STAR HCM team will move over all department budgets from FY 2021 to FY 2022</a:t>
            </a:r>
          </a:p>
          <a:p>
            <a:r>
              <a:rPr lang="en-US" dirty="0"/>
              <a:t>Agencies should enter </a:t>
            </a:r>
            <a:r>
              <a:rPr lang="en-US" b="1" dirty="0"/>
              <a:t>AND</a:t>
            </a:r>
            <a:r>
              <a:rPr lang="en-US" dirty="0"/>
              <a:t> approve all Department creations and changes in Finance </a:t>
            </a:r>
            <a:r>
              <a:rPr lang="en-US" b="1" dirty="0"/>
              <a:t>BEFORE</a:t>
            </a:r>
            <a:r>
              <a:rPr lang="en-US" dirty="0"/>
              <a:t> 7:00 AM on 5/25/2021</a:t>
            </a:r>
          </a:p>
          <a:p>
            <a:r>
              <a:rPr lang="en-US" dirty="0"/>
              <a:t>Target Dates for STAR HCM</a:t>
            </a:r>
          </a:p>
          <a:p>
            <a:pPr lvl="1"/>
            <a:r>
              <a:rPr lang="en-US" dirty="0"/>
              <a:t>Pull new, approved Departments from Finance at 7AM on 5/25/2021 and manually add to HCM</a:t>
            </a:r>
          </a:p>
          <a:p>
            <a:pPr lvl="1"/>
            <a:r>
              <a:rPr lang="en-US" dirty="0"/>
              <a:t>Creation of Department Security Tree for FY2022:  5/25/2021</a:t>
            </a:r>
          </a:p>
          <a:p>
            <a:pPr lvl="1"/>
            <a:r>
              <a:rPr lang="en-US" dirty="0"/>
              <a:t>Creation of Department Budgets for FY2022:  5/26/2021 to 5/28/2021</a:t>
            </a:r>
          </a:p>
        </p:txBody>
      </p:sp>
    </p:spTree>
    <p:extLst>
      <p:ext uri="{BB962C8B-B14F-4D97-AF65-F5344CB8AC3E}">
        <p14:creationId xmlns:p14="http://schemas.microsoft.com/office/powerpoint/2010/main" val="3634046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54F9C-944F-43C6-8668-18F604311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dates of New Departments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26CAA-04BE-45D8-A79B-54978B305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180496"/>
            <a:ext cx="11029617" cy="36783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Departments need to be active </a:t>
            </a:r>
            <a:r>
              <a:rPr lang="en-US" b="1" dirty="0"/>
              <a:t>BEFORE</a:t>
            </a:r>
            <a:r>
              <a:rPr lang="en-US" dirty="0"/>
              <a:t> 7/1/2021 for the new fiscal year, they need to be created with an </a:t>
            </a:r>
            <a:r>
              <a:rPr lang="en-US" u="sng" dirty="0"/>
              <a:t>effective date of 7/1/2020</a:t>
            </a:r>
          </a:p>
          <a:p>
            <a:pPr lvl="1"/>
            <a:r>
              <a:rPr lang="en-US" dirty="0"/>
              <a:t>E.g. I need to put positions and/or people into this new Department effective 6/20/2021, 6/6/2021, or earlier</a:t>
            </a:r>
          </a:p>
          <a:p>
            <a:r>
              <a:rPr lang="en-US" dirty="0"/>
              <a:t>If Departments need to be active </a:t>
            </a:r>
            <a:r>
              <a:rPr lang="en-US" b="1" dirty="0"/>
              <a:t>ON OR AFTER </a:t>
            </a:r>
            <a:r>
              <a:rPr lang="en-US" dirty="0"/>
              <a:t>7/1/2021 for the new fiscal year, they need to be created with an </a:t>
            </a:r>
            <a:r>
              <a:rPr lang="en-US" u="sng" dirty="0"/>
              <a:t>effective date of 7/1/2021</a:t>
            </a:r>
          </a:p>
          <a:p>
            <a:pPr lvl="1"/>
            <a:r>
              <a:rPr lang="en-US" dirty="0"/>
              <a:t>E.g. I need to put positions and/or people into this new Department effective 7/4/2021, 7/18/2021, or later</a:t>
            </a:r>
          </a:p>
        </p:txBody>
      </p:sp>
    </p:spTree>
    <p:extLst>
      <p:ext uri="{BB962C8B-B14F-4D97-AF65-F5344CB8AC3E}">
        <p14:creationId xmlns:p14="http://schemas.microsoft.com/office/powerpoint/2010/main" val="354797399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7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A5068"/>
      </a:accent1>
      <a:accent2>
        <a:srgbClr val="848D9A"/>
      </a:accent2>
      <a:accent3>
        <a:srgbClr val="45CBE8"/>
      </a:accent3>
      <a:accent4>
        <a:srgbClr val="F8DF88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Nevis Headings">
      <a:majorFont>
        <a:latin typeface="Nevis"/>
        <a:ea typeface=""/>
        <a:cs typeface=""/>
      </a:majorFont>
      <a:minorFont>
        <a:latin typeface="Calibri Light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4" ma:contentTypeDescription="Create a new document." ma:contentTypeScope="" ma:versionID="a4d41b613a18788b02a9eb6ca837dfa7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7a61c4ba-b021-40cd-af10-78a6188bfae5" xmlns:ns4="fb82bcdf-ea63-4554-99e3-e15ccd87b479" targetNamespace="http://schemas.microsoft.com/office/2006/metadata/properties" ma:root="true" ma:fieldsID="d3f33910585c4c2e97c304e6f603e1e6" ns1:_="" ns2:_="" ns3:_="" ns4:_="">
    <xsd:import namespace="http://schemas.microsoft.com/sharepoint/v3"/>
    <xsd:import namespace="10f2cb44-b37d-4693-a5c3-140ab663d372"/>
    <xsd:import namespace="7a61c4ba-b021-40cd-af10-78a6188bfae5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Bureau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1c4ba-b021-40cd-af10-78a6188bfae5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Bureau" ma:format="Dropdown" ma:internalName="Bureau">
      <xsd:simpleType>
        <xsd:restriction base="dms:Choice">
          <xsd:enumeration value="BCER"/>
          <xsd:enumeration value="BEI"/>
          <xsd:enumeration value="BMRS"/>
          <xsd:enumeration value="Central Benefits &amp; Payroll"/>
          <xsd:enumeration value="DIR"/>
          <xsd:enumeration value="HR Servic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reau xmlns="7a61c4ba-b021-40cd-af10-78a6188bfae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924EB73-FAE7-4D45-AF67-BA22A3CA931D}"/>
</file>

<file path=customXml/itemProps2.xml><?xml version="1.0" encoding="utf-8"?>
<ds:datastoreItem xmlns:ds="http://schemas.openxmlformats.org/officeDocument/2006/customXml" ds:itemID="{E5F9A296-43EC-4A90-A6EA-512B613DD9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C0C74E-D8E0-4775-959F-63C4C4CEE4B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708F31D7-A4CA-47AC-956B-B2946FD4D7EB}"/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1374</TotalTime>
  <Words>1978</Words>
  <Application>Microsoft Office PowerPoint</Application>
  <PresentationFormat>Widescreen</PresentationFormat>
  <Paragraphs>181</Paragraphs>
  <Slides>30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Nevis</vt:lpstr>
      <vt:lpstr>Wingdings 2</vt:lpstr>
      <vt:lpstr>Dividend</vt:lpstr>
      <vt:lpstr>2022 HCM Fiscal year overview</vt:lpstr>
      <vt:lpstr>Agenda</vt:lpstr>
      <vt:lpstr>background</vt:lpstr>
      <vt:lpstr>Why does HCM have a fiscal year?</vt:lpstr>
      <vt:lpstr>Fiscal year effective date</vt:lpstr>
      <vt:lpstr>Pay Calendars</vt:lpstr>
      <vt:lpstr>Departments in HCM</vt:lpstr>
      <vt:lpstr>Department Target dates</vt:lpstr>
      <vt:lpstr>Effective dates of New Departments</vt:lpstr>
      <vt:lpstr>Query to view Departments</vt:lpstr>
      <vt:lpstr>Position – manual changes</vt:lpstr>
      <vt:lpstr>Does your Agency need position changes for fiscal year?</vt:lpstr>
      <vt:lpstr>Manual position changes in HCM</vt:lpstr>
      <vt:lpstr>What effective date should you use – Existing Positions</vt:lpstr>
      <vt:lpstr>What effective date should you use – New Positions</vt:lpstr>
      <vt:lpstr>What fiscal year should you use</vt:lpstr>
      <vt:lpstr>Troubleshooting fiscal year errors - Position Request Form</vt:lpstr>
      <vt:lpstr>Position – mass changes</vt:lpstr>
      <vt:lpstr>Requirements for mass loads – position and budget</vt:lpstr>
      <vt:lpstr>Agency meets requirements – what now?</vt:lpstr>
      <vt:lpstr>Required JIRA Ticket Information</vt:lpstr>
      <vt:lpstr>schedule for mass loads</vt:lpstr>
      <vt:lpstr>Agency Timeslots - #1 and #2</vt:lpstr>
      <vt:lpstr>Agency Timeslots - #3 and #4</vt:lpstr>
      <vt:lpstr>Agency Timeslots - #5 and #6</vt:lpstr>
      <vt:lpstr>Position Request Form</vt:lpstr>
      <vt:lpstr>Position request form lockout</vt:lpstr>
      <vt:lpstr>Summary of deadlines</vt:lpstr>
      <vt:lpstr>Summary of agency deadlines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Fiscal Year Position Budget Training PPT</dc:title>
  <dc:creator>Grinder, Jennifer - DOA</dc:creator>
  <cp:lastModifiedBy>Schreier, Brianna Maki - DOA</cp:lastModifiedBy>
  <cp:revision>158</cp:revision>
  <dcterms:created xsi:type="dcterms:W3CDTF">2017-06-06T21:15:23Z</dcterms:created>
  <dcterms:modified xsi:type="dcterms:W3CDTF">2021-05-04T16:54:27Z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