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68" r:id="rId2"/>
    <p:sldMasterId id="2147483678" r:id="rId3"/>
    <p:sldMasterId id="2147483687" r:id="rId4"/>
    <p:sldMasterId id="2147483689" r:id="rId5"/>
    <p:sldMasterId id="2147483704" r:id="rId6"/>
  </p:sldMasterIdLst>
  <p:notesMasterIdLst>
    <p:notesMasterId r:id="rId41"/>
  </p:notesMasterIdLst>
  <p:handoutMasterIdLst>
    <p:handoutMasterId r:id="rId42"/>
  </p:handoutMasterIdLst>
  <p:sldIdLst>
    <p:sldId id="287" r:id="rId7"/>
    <p:sldId id="291" r:id="rId8"/>
    <p:sldId id="434" r:id="rId9"/>
    <p:sldId id="424" r:id="rId10"/>
    <p:sldId id="445" r:id="rId11"/>
    <p:sldId id="425" r:id="rId12"/>
    <p:sldId id="430" r:id="rId13"/>
    <p:sldId id="437" r:id="rId14"/>
    <p:sldId id="420" r:id="rId15"/>
    <p:sldId id="421" r:id="rId16"/>
    <p:sldId id="415" r:id="rId17"/>
    <p:sldId id="422" r:id="rId18"/>
    <p:sldId id="444" r:id="rId19"/>
    <p:sldId id="405" r:id="rId20"/>
    <p:sldId id="406" r:id="rId21"/>
    <p:sldId id="417" r:id="rId22"/>
    <p:sldId id="418" r:id="rId23"/>
    <p:sldId id="423" r:id="rId24"/>
    <p:sldId id="411" r:id="rId25"/>
    <p:sldId id="416" r:id="rId26"/>
    <p:sldId id="427" r:id="rId27"/>
    <p:sldId id="428" r:id="rId28"/>
    <p:sldId id="433" r:id="rId29"/>
    <p:sldId id="432" r:id="rId30"/>
    <p:sldId id="438" r:id="rId31"/>
    <p:sldId id="443" r:id="rId32"/>
    <p:sldId id="440" r:id="rId33"/>
    <p:sldId id="439" r:id="rId34"/>
    <p:sldId id="441" r:id="rId35"/>
    <p:sldId id="436" r:id="rId36"/>
    <p:sldId id="442" r:id="rId37"/>
    <p:sldId id="397" r:id="rId38"/>
    <p:sldId id="446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6A"/>
    <a:srgbClr val="008571"/>
    <a:srgbClr val="032E41"/>
    <a:srgbClr val="66B0C9"/>
    <a:srgbClr val="F7941F"/>
    <a:srgbClr val="363636"/>
    <a:srgbClr val="8F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"/>
    </p:cViewPr>
  </p:sorterViewPr>
  <p:notesViewPr>
    <p:cSldViewPr snapToGrid="0">
      <p:cViewPr varScale="1">
        <p:scale>
          <a:sx n="49" d="100"/>
          <a:sy n="49" d="100"/>
        </p:scale>
        <p:origin x="229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F2B8-AE37-0C44-BAC5-050A2C50F0E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E701-868E-CF4A-A539-DFC7A422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67A2-DA0D-40B9-8FA4-05262FC6761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C043-7B6B-4363-890C-E31355DC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Hea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Header All Initial Caps 44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8727" y="2725271"/>
            <a:ext cx="7963105" cy="2741521"/>
          </a:xfrm>
        </p:spPr>
        <p:txBody>
          <a:bodyPr/>
          <a:lstStyle>
            <a:lvl1pPr>
              <a:defRPr sz="3400"/>
            </a:lvl1pPr>
            <a:lvl2pPr marL="685800" indent="-449263">
              <a:lnSpc>
                <a:spcPct val="100000"/>
              </a:lnSpc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3000" b="1">
                <a:solidFill>
                  <a:schemeClr val="accent6">
                    <a:lumMod val="75000"/>
                  </a:schemeClr>
                </a:solidFill>
              </a:defRPr>
            </a:lvl2pPr>
            <a:lvl3pPr marL="1143000" indent="-404813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Char char="Â"/>
              <a:defRPr sz="2400"/>
            </a:lvl3pPr>
          </a:lstStyle>
          <a:p>
            <a:pPr lvl="1"/>
            <a:r>
              <a:rPr lang="en-US" dirty="0"/>
              <a:t>First-level bullet #1</a:t>
            </a:r>
          </a:p>
          <a:p>
            <a:pPr lvl="2"/>
            <a:r>
              <a:rPr lang="en-US" dirty="0"/>
              <a:t>Second-level bullet #1</a:t>
            </a:r>
          </a:p>
          <a:p>
            <a:pPr lvl="2"/>
            <a:r>
              <a:rPr lang="en-US" dirty="0"/>
              <a:t>Second-level bullet #2</a:t>
            </a:r>
          </a:p>
          <a:p>
            <a:pPr lvl="1"/>
            <a:r>
              <a:rPr lang="en-US" dirty="0"/>
              <a:t>Remember that bullets must always come in pairs ― no single bullets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1504950"/>
            <a:ext cx="8169275" cy="107688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800"/>
              </a:lnSpc>
            </a:pPr>
            <a:r>
              <a:rPr lang="en-US" sz="3600"/>
              <a:t>Lead-in to bullet points should be sentence case:</a:t>
            </a:r>
          </a:p>
        </p:txBody>
      </p:sp>
    </p:spTree>
    <p:extLst>
      <p:ext uri="{BB962C8B-B14F-4D97-AF65-F5344CB8AC3E}">
        <p14:creationId xmlns:p14="http://schemas.microsoft.com/office/powerpoint/2010/main" val="1724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4CBE-8A4F-3EF4-3C8E-BE753E04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037B-AA58-B495-F9CF-0926A21E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D875-6C9A-944D-6D3E-40745721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E7B4-9756-874A-AC7A-241220D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8C78-983A-1F7F-E3A6-715F9E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1EF8-E718-C063-727F-4385186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6576-8265-08AA-5DB6-2BF2D8516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7BBD-BBF7-E209-0B30-D8462DD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0ACB-7972-C7E8-79B0-F77BB98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BB88-0C8E-2E11-4B12-0424759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645-C2DD-9AE0-CFC1-C10E70C9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BDC-4269-DE9B-A198-65EF9010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B257-1612-985D-5D54-3462705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96E-84AA-897B-22F8-45F4E84D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E24-37F8-37A1-DA7B-C6B1958F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4D8D-8CD5-3BA1-8A00-CEC218B4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C5C0-943A-F084-D2B0-73664735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A8558-5853-08E9-1B16-66EDB49B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B4052-2181-8700-D8D5-35DD7068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CD4E-C88D-E2F7-6F79-E4602D5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40CD-7910-D58D-E1C6-AF626CF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D267-A6B1-6901-B9FA-59073C18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1E8B-3258-4A89-357F-FE944087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CF6D5-7DAD-BA9B-3265-D74E6385E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388E-F39A-7C1B-B14C-6DE713889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CAF-7804-B149-229C-1FE429CDA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0E3D1-454E-2FB1-CC12-F5920389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E121-19DC-BD99-912D-CB461BAA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EED1C-E987-DBBC-EB35-151167C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9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B380-2842-FC96-A22F-1B8B3C0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26BC9-CC48-EF63-9E7C-7F3E2F31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CF119-17B3-E8C7-CC76-FDE08B64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41137-BD35-60D9-FE77-56B8F6A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F65B7-CDDA-0AB7-124E-AF68B27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61A37-737D-C496-CF6E-953C6DA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0BE90-1041-0A78-83C6-8A402A9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6C1C-ED21-43EC-9378-65CD1E70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9292-53EF-26F4-ED51-4F104333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8D9E-2DA5-0F81-BD76-0824E0A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9077E-A1B4-0C32-4F50-5A57EAF3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F2F6-02DE-7CA8-0035-16F8323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EF32-24C0-698B-5819-38765BBC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3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489-46A9-C236-184E-5857B3B5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9225-A432-B4E9-E378-B6C9E8EE7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F3D8B-B65E-445D-5CFA-52592B41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428B-32EC-1FD0-DC28-055E7EDE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8B9-4954-D498-2FC2-6B77ED86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D583-9C9B-4E7A-3809-667D5DE9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4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DCF-449F-E3C9-0FF4-2240E1A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1594-1981-AF94-D247-7949E739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3433-1CEF-74A0-4B0A-0F9A445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C6BD-BCFD-F5F5-BF14-7945CA29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0F14-0883-983B-6200-482EA58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79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BF1F6-BCA5-F5AF-CDEB-2D9DD7F6D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4130-0371-2120-08A1-4F677FA5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05A2-3482-E93E-25D3-7EFD364A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9FF0-FFA4-3E55-C3FE-0BCFDB9A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E5C9-2459-1820-49BB-CC8F2352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9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374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0466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8965" y="624954"/>
            <a:ext cx="4206069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2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3774" y="816395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32418" y="2410198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17080" y="1526124"/>
            <a:ext cx="1659227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73313" y="3119762"/>
            <a:ext cx="1659226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0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4CBE-8A4F-3EF4-3C8E-BE753E04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037B-AA58-B495-F9CF-0926A21E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7D875-6C9A-944D-6D3E-40745721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E7B4-9756-874A-AC7A-241220D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8C78-983A-1F7F-E3A6-715F9E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42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1EF8-E718-C063-727F-4385186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6576-8265-08AA-5DB6-2BF2D8516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7BBD-BBF7-E209-0B30-D8462DD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0ACB-7972-C7E8-79B0-F77BB98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BB88-0C8E-2E11-4B12-04247594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6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645-C2DD-9AE0-CFC1-C10E70C9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BDC-4269-DE9B-A198-65EF9010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B257-1612-985D-5D54-34627052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96E-84AA-897B-22F8-45F4E84D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E24-37F8-37A1-DA7B-C6B1958F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2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4D8D-8CD5-3BA1-8A00-CEC218B4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C5C0-943A-F084-D2B0-73664735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A8558-5853-08E9-1B16-66EDB49B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B4052-2181-8700-D8D5-35DD7068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CD4E-C88D-E2F7-6F79-E4602D5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640CD-7910-D58D-E1C6-AF626CF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4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D267-A6B1-6901-B9FA-59073C18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1E8B-3258-4A89-357F-FE944087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CF6D5-7DAD-BA9B-3265-D74E6385E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388E-F39A-7C1B-B14C-6DE713889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41CAF-7804-B149-229C-1FE429CDA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0E3D1-454E-2FB1-CC12-F5920389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6E121-19DC-BD99-912D-CB461BAA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EED1C-E987-DBBC-EB35-151167C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9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B380-2842-FC96-A22F-1B8B3C0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26BC9-CC48-EF63-9E7C-7F3E2F31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CF119-17B3-E8C7-CC76-FDE08B64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41137-BD35-60D9-FE77-56B8F6A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tex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2251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373880" y="1922449"/>
            <a:ext cx="4649472" cy="3564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9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F65B7-CDDA-0AB7-124E-AF68B27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61A37-737D-C496-CF6E-953C6DA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0BE90-1041-0A78-83C6-8A402A9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5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6C1C-ED21-43EC-9378-65CD1E70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9292-53EF-26F4-ED51-4F104333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8D9E-2DA5-0F81-BD76-0824E0AD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9077E-A1B4-0C32-4F50-5A57EAF3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F2F6-02DE-7CA8-0035-16F8323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EF32-24C0-698B-5819-38765BBC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7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C489-46A9-C236-184E-5857B3B5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9225-A432-B4E9-E378-B6C9E8EE7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F3D8B-B65E-445D-5CFA-52592B41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428B-32EC-1FD0-DC28-055E7EDE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8B9-4954-D498-2FC2-6B77ED86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4D583-9C9B-4E7A-3809-667D5DE9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DCF-449F-E3C9-0FF4-2240E1A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1594-1981-AF94-D247-7949E739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3433-1CEF-74A0-4B0A-0F9A445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C6BD-BCFD-F5F5-BF14-7945CA29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0F14-0883-983B-6200-482EA58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8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BF1F6-BCA5-F5AF-CDEB-2D9DD7F6D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4130-0371-2120-08A1-4F677FA5A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05A2-3482-E93E-25D3-7EFD364A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9FF0-FFA4-3E55-C3FE-0BCFDB9A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E5C9-2459-1820-49BB-CC8F2352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6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374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0466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8965" y="624954"/>
            <a:ext cx="4206069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6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3774" y="816395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32418" y="2410198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17080" y="1526124"/>
            <a:ext cx="1659227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73313" y="3119762"/>
            <a:ext cx="1659226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3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bullets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799" y="177800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29100" y="1888627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tex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5849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707" y="1898264"/>
            <a:ext cx="4480653" cy="3121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ith bullets,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66446" y="1813859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96204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Only Lg Photo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3273" y="1900662"/>
            <a:ext cx="7415678" cy="6650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Use this slide for oversized</a:t>
            </a:r>
            <a:r>
              <a:rPr lang="en-US" sz="1800" baseline="0"/>
              <a:t> photos/graphics that require a header, and no other text. Delete this text box.</a:t>
            </a:r>
            <a:endParaRPr lang="en-US" sz="18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-- no orange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704189" cy="388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Please ensure your header always appears vertically centered against the orange bar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E68887-2B01-4DEE-AF94-40DE021C6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82" r:id="rId3"/>
    <p:sldLayoutId id="2147483680" r:id="rId4"/>
    <p:sldLayoutId id="2147483681" r:id="rId5"/>
    <p:sldLayoutId id="21474836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29553" y="1504421"/>
            <a:ext cx="6979398" cy="535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73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5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4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A646E-6A4A-A191-A7F9-32C907B8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A143-7ADA-E548-A448-62B819DA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89C1-BEB0-8C9E-07C6-9F7DF6609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7ED1-43A2-F39F-BE81-43567891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B2EE-DB62-0218-5E39-A1B38E52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A646E-6A4A-A191-A7F9-32C907B8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A143-7ADA-E548-A448-62B819DA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89C1-BEB0-8C9E-07C6-9F7DF6609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03C2-9586-4444-A477-5FF4318EBA4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7ED1-43A2-F39F-BE81-43567891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B2EE-DB62-0218-5E39-A1B38E529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D02D-55BB-4A31-9977-6C5D5244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appointment-plus.com/ap/ap_admin_v2/login.php?_ga=2.48959842.573335458.1595811313-1501577317.1591824931" TargetMode="External"/><Relationship Id="rId2" Type="http://schemas.openxmlformats.org/officeDocument/2006/relationships/hyperlink" Target="http://www.daysmartappointments.com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2mvhg/?&amp;e_id=####" TargetMode="External"/><Relationship Id="rId3" Type="http://schemas.openxmlformats.org/officeDocument/2006/relationships/hyperlink" Target="https://book.appointment-plus.com/b951dtz0/?&amp;e_id=####" TargetMode="External"/><Relationship Id="rId7" Type="http://schemas.openxmlformats.org/officeDocument/2006/relationships/hyperlink" Target="https://booknow.appointment-plus.com/b952hsse/?&amp;e_id=####" TargetMode="External"/><Relationship Id="rId2" Type="http://schemas.openxmlformats.org/officeDocument/2006/relationships/hyperlink" Target="https://booknow.appointment-plus.com/b94cplcy/?&amp;e_id=####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2d39c/?&amp;e_id=####" TargetMode="External"/><Relationship Id="rId5" Type="http://schemas.openxmlformats.org/officeDocument/2006/relationships/hyperlink" Target="https://booknow.appointment-plus.com/b95287ky/?&amp;e_id=####" TargetMode="External"/><Relationship Id="rId4" Type="http://schemas.openxmlformats.org/officeDocument/2006/relationships/hyperlink" Target="https://booknow.appointment-plus.com/b951xp42/?&amp;e_id=####" TargetMode="External"/><Relationship Id="rId9" Type="http://schemas.openxmlformats.org/officeDocument/2006/relationships/hyperlink" Target="https://booknow.appointment-plus.com/b952rk6x/?&amp;e_id=####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cnntk/?&amp;e_id=####" TargetMode="External"/><Relationship Id="rId3" Type="http://schemas.openxmlformats.org/officeDocument/2006/relationships/hyperlink" Target="https://booknow.appointment-plus.com/b953lsbs/?&amp;e_id=####" TargetMode="External"/><Relationship Id="rId7" Type="http://schemas.openxmlformats.org/officeDocument/2006/relationships/hyperlink" Target="https://booknow.appointment-plus.com/b95cxsyx/?&amp;e_id=####" TargetMode="External"/><Relationship Id="rId2" Type="http://schemas.openxmlformats.org/officeDocument/2006/relationships/hyperlink" Target="https://booknow.appointment-plus.com/b953h2mq/?&amp;e_id=####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46z94/?&amp;e_id=####" TargetMode="External"/><Relationship Id="rId5" Type="http://schemas.openxmlformats.org/officeDocument/2006/relationships/hyperlink" Target="https://booknow.appointment-plus.com/b9541jk2/?&amp;e_id=####" TargetMode="External"/><Relationship Id="rId4" Type="http://schemas.openxmlformats.org/officeDocument/2006/relationships/hyperlink" Target="https://booknow.appointment-plus.com/b953qv10/?&amp;e_id=####" TargetMode="External"/><Relationship Id="rId9" Type="http://schemas.openxmlformats.org/officeDocument/2006/relationships/hyperlink" Target="https://booknow.appointment-plus.com/b95csjxm/?&amp;e_id=####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tplus.zendesk.com/hc/en-us/articles/215148823-Custom-Customer-View-Link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tplus.zendesk.com/hc/en-us/articles/215144203-Reports-Overview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F5E97-0A60-4397-8C4E-B51420DC8AFC}"/>
              </a:ext>
            </a:extLst>
          </p:cNvPr>
          <p:cNvGrpSpPr/>
          <p:nvPr/>
        </p:nvGrpSpPr>
        <p:grpSpPr>
          <a:xfrm>
            <a:off x="-3721239" y="-3397158"/>
            <a:ext cx="16586478" cy="13652318"/>
            <a:chOff x="-4841370" y="-4924697"/>
            <a:chExt cx="22115304" cy="1820309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126AEBD-851D-4EDA-B79B-5469C051A9C5}"/>
                </a:ext>
              </a:extLst>
            </p:cNvPr>
            <p:cNvSpPr/>
            <p:nvPr/>
          </p:nvSpPr>
          <p:spPr>
            <a:xfrm>
              <a:off x="-4841370" y="-4924697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D5FBD2CE-F51A-4C3E-BFD9-36C83C37D3D5}"/>
                </a:ext>
              </a:extLst>
            </p:cNvPr>
            <p:cNvSpPr/>
            <p:nvPr/>
          </p:nvSpPr>
          <p:spPr>
            <a:xfrm>
              <a:off x="7424540" y="3429000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4164921" y="2771593"/>
            <a:ext cx="994581" cy="9809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F65E6-977C-41ED-8EDD-7292CD750836}"/>
              </a:ext>
            </a:extLst>
          </p:cNvPr>
          <p:cNvSpPr txBox="1"/>
          <p:nvPr/>
        </p:nvSpPr>
        <p:spPr>
          <a:xfrm>
            <a:off x="3193630" y="3859443"/>
            <a:ext cx="293716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State of Wisconsin</a:t>
            </a:r>
            <a:endParaRPr lang="id-ID" sz="2100" b="1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103BF-2317-4C0B-8F9A-4B256BE9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171" y="2738114"/>
            <a:ext cx="4083657" cy="1014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E306B-2718-F845-F7A5-D3EA21834156}"/>
              </a:ext>
            </a:extLst>
          </p:cNvPr>
          <p:cNvSpPr txBox="1"/>
          <p:nvPr/>
        </p:nvSpPr>
        <p:spPr>
          <a:xfrm>
            <a:off x="2746387" y="4655700"/>
            <a:ext cx="3574403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Location Admin Training Guide</a:t>
            </a:r>
            <a:endParaRPr lang="id-ID" sz="1500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724479"/>
            <a:ext cx="713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Set the Status To Active and Allow Customers to See Yes.</a:t>
            </a:r>
          </a:p>
          <a:p>
            <a:r>
              <a:rPr lang="en-US" dirty="0"/>
              <a:t>2. Select Location User as the Access Type.</a:t>
            </a:r>
          </a:p>
          <a:p>
            <a:r>
              <a:rPr lang="en-US" dirty="0"/>
              <a:t>3. Enter the Login and Temporary Password associated with this schedule.  </a:t>
            </a:r>
          </a:p>
          <a:p>
            <a:r>
              <a:rPr lang="en-US" dirty="0"/>
              <a:t>4. Enter additional details in the Profile box (included in emails). Click Add.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0E277-F583-4623-B81F-6BAB30D4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750391"/>
            <a:ext cx="8967831" cy="38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01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606519"/>
            <a:ext cx="794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Schedule Exceptions on the upper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Increment to Start, Duration of Interview, Appointments Per Slot (1), Date, Start &amp; End Time, and Click Create Slots. This will create your Interview Schedule for a specific date. (delete all slots allows you to start over)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CE11-DFC9-4F4D-9662-8A8748FF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" y="1294033"/>
            <a:ext cx="8967831" cy="28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23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5202138"/>
            <a:ext cx="794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To create breaks, select a time slot on the right under the Delete column, then click Update All Slots and that will remove those time slots.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80EE9-8B7D-41C6-86D3-32613B34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875700"/>
            <a:ext cx="8942664" cy="39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318782" y="356407"/>
            <a:ext cx="856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Assign an Interview Type to a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489073"/>
            <a:ext cx="794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Interview Types Offered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which ones should be assigned to this schedule and the time to complete.  Click Update.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B1D45-68A0-45B2-884A-96342EC4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1561139"/>
            <a:ext cx="8942664" cy="23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789DC4-859F-45D8-B1DC-C6D4CCC5DD8C}"/>
              </a:ext>
            </a:extLst>
          </p:cNvPr>
          <p:cNvSpPr txBox="1"/>
          <p:nvPr/>
        </p:nvSpPr>
        <p:spPr>
          <a:xfrm>
            <a:off x="1180730" y="356407"/>
            <a:ext cx="694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Reserve/ Block Out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7F29F-76A9-4BED-B568-EB42F99D6670}"/>
              </a:ext>
            </a:extLst>
          </p:cNvPr>
          <p:cNvSpPr txBox="1"/>
          <p:nvPr/>
        </p:nvSpPr>
        <p:spPr>
          <a:xfrm>
            <a:off x="1180730" y="491051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Interview Schedule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Lightening Bolt at a time slot and this will reserve/ block out that time slot.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8A88E-C065-4541-9ABB-E93006E2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989901"/>
            <a:ext cx="8942664" cy="35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4823919"/>
            <a:ext cx="752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Interviews Tab at the Top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your Interview Schedule.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Date and Time and click the “+” sign.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4EC1C-545B-484A-84B1-94644DFE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" y="978972"/>
            <a:ext cx="8899200" cy="34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5269188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You can search for returning candidates or add a new candidate, then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40909-6B05-44A3-A583-50FB8992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" y="879627"/>
            <a:ext cx="8899200" cy="42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4996675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Interview Duration, 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09140-4409-44B2-A449-872FB17A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9" y="879626"/>
            <a:ext cx="8899200" cy="42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516535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Information and click Finalize Appointment.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CD56B-5A11-4796-93FF-604F3375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879627"/>
            <a:ext cx="8899200" cy="44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8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Cancel or Edit an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74459" y="5102696"/>
            <a:ext cx="639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Hovering over the Blue Icon is quick interview information.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Edit Interview, then Cancel or Edit the Interview.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023B6-51AE-44F3-A50F-56EDC0AC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" y="1278117"/>
            <a:ext cx="8899200" cy="32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09511" y="1963537"/>
            <a:ext cx="2860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white">
                    <a:lumMod val="75000"/>
                  </a:prstClr>
                </a:solidFill>
                <a:latin typeface="DM Sans" pitchFamily="2" charset="0"/>
              </a:rPr>
              <a:t>How to login to</a:t>
            </a:r>
            <a:endParaRPr lang="id-ID" sz="3000" dirty="0">
              <a:solidFill>
                <a:prstClr val="white">
                  <a:lumMod val="75000"/>
                </a:prstClr>
              </a:solidFill>
              <a:latin typeface="DM Sans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96097" y="3084749"/>
            <a:ext cx="1042988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9511" y="3220255"/>
            <a:ext cx="4556915" cy="12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Go to </a:t>
            </a:r>
            <a:r>
              <a:rPr lang="en-US" sz="10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hlinkClick r:id="rId2"/>
              </a:rPr>
              <a:t>www.DaySmartAppointments.com</a:t>
            </a:r>
            <a:endParaRPr lang="en-US" sz="1050" b="1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Click on </a:t>
            </a:r>
            <a:r>
              <a:rPr lang="en-US" sz="10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Login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at the top of the page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Enter your login and password. Passwords are case sensitive. 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If you forget your password, use the “</a:t>
            </a:r>
            <a:r>
              <a:rPr lang="en-US" sz="10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Forgot password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” link in the login box and you will receive an email with password reset instructions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6097" y="4611825"/>
            <a:ext cx="1087818" cy="205838"/>
          </a:xfrm>
          <a:prstGeom prst="roundRect">
            <a:avLst>
              <a:gd name="adj" fmla="val 50000"/>
            </a:avLst>
          </a:prstGeom>
          <a:solidFill>
            <a:srgbClr val="54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15908" y="4621456"/>
            <a:ext cx="46679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25" b="1" dirty="0">
                <a:solidFill>
                  <a:prstClr val="white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endParaRPr lang="en-US" sz="825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6DD7E-A20A-34FD-57A6-AB931CA1BCF7}"/>
              </a:ext>
            </a:extLst>
          </p:cNvPr>
          <p:cNvSpPr/>
          <p:nvPr/>
        </p:nvSpPr>
        <p:spPr>
          <a:xfrm>
            <a:off x="1513346" y="2472762"/>
            <a:ext cx="4921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FK Display" pitchFamily="2" charset="0"/>
              </a:rPr>
              <a:t>DaySmart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FK Display" pitchFamily="2" charset="0"/>
              </a:rPr>
              <a:t> </a:t>
            </a:r>
            <a:r>
              <a:rPr lang="en-US" sz="3000" b="1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149231-E519-F9A0-B9E2-5CEB645DD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96097" y="2504082"/>
            <a:ext cx="535302" cy="5353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21A84-F037-6F6E-7D6E-64E11693D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6899"/>
          <a:stretch/>
        </p:blipFill>
        <p:spPr>
          <a:xfrm>
            <a:off x="5466426" y="1193260"/>
            <a:ext cx="3497803" cy="45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800AF-E71F-4524-BC87-85C35716D1FF}"/>
              </a:ext>
            </a:extLst>
          </p:cNvPr>
          <p:cNvSpPr/>
          <p:nvPr/>
        </p:nvSpPr>
        <p:spPr>
          <a:xfrm>
            <a:off x="319314" y="950458"/>
            <a:ext cx="8702286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Wisconsin Enterprise HR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https://booknow.appointment-plus.com/b94cplcy/?&amp;e_id=####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1-DOA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https://book.appointment-plus.com/b951dtz0/?&amp;e_id=####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1-DPM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https://booknow.appointment-plus.com/b951xp42/?&amp;e_id=####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2-DOC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https://booknow.appointment-plus.com/b95287ky/?&amp;e_id=####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3-DATCP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https://booknow.appointment-plus.com/b952d39c/?&amp;e_id=####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Region-3 DCF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https://booknow.appointment-plus.com/b952hsse/?&amp;e_id=####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3-DNR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https://booknow.appointment-plus.com/b952mvhg/?&amp;e_id=####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3-DWD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https://booknow.appointment-plus.com/b952rk6x/?&amp;e_id=####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0F67A-1BAC-44B8-A933-2F1E877C07DB}"/>
              </a:ext>
            </a:extLst>
          </p:cNvPr>
          <p:cNvSpPr/>
          <p:nvPr/>
        </p:nvSpPr>
        <p:spPr>
          <a:xfrm>
            <a:off x="224971" y="1030283"/>
            <a:ext cx="8796629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https://booknow.appointment-plus.com/b953h2mq/?&amp;e_id=####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4-DVA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https://booknow.appointment-plus.com/b953lsbs/?&amp;e_id=####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https://booknow.appointment-plus.com/b953qv10/?&amp;e_id=####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https://booknow.appointment-plus.com/b9541jk2/?&amp;e_id=####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https://booknow.appointment-plus.com/b9546z94/?&amp;e_id=####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https://booknow.appointment-plus.com/b95cxsyx/?&amp;e_id=####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https://booknow.appointment-plus.com/b95cnntk/?&amp;e_id=####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https://booknow.appointment-plus.com/b95csjxm/?&amp;e_id=####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7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Instructions for Creating Schedule Links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/>
              </a:rPr>
              <a:t>https://apptplus.zendesk.com/hc/en-us/articles/215148823-Custom-Customer-View-Links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8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Get the 4-Digit Schedule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192997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Hover Over the Schedule Name.</a:t>
            </a:r>
          </a:p>
          <a:p>
            <a:r>
              <a:rPr lang="en-US" dirty="0"/>
              <a:t>2. The Schedule Code is at the bottom of the screen: </a:t>
            </a:r>
            <a:r>
              <a:rPr lang="en-US" dirty="0" err="1"/>
              <a:t>employee_id</a:t>
            </a:r>
            <a:r>
              <a:rPr lang="en-US" dirty="0"/>
              <a:t>=####.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7416C4-A750-4149-BCEE-2A9F91B3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710890"/>
            <a:ext cx="8933543" cy="43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8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Update Text on Candidate Booking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083294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Pages/Text Tab.</a:t>
            </a:r>
          </a:p>
          <a:p>
            <a:r>
              <a:rPr lang="en-US" dirty="0"/>
              <a:t>2.    Click Appointments link, update your instructions here for that location, then click Update.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49CCF-4565-45A8-AAF1-2F68A787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731368"/>
            <a:ext cx="8873836" cy="43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Candidate Booking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083294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Candidate will click on the link, select the date, time, and enter their contact details, then finalize.</a:t>
            </a:r>
          </a:p>
          <a:p>
            <a:r>
              <a:rPr lang="en-US" dirty="0"/>
              <a:t>2.    A Confirmation email will be sent.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4CFD-9059-4C55-A007-DD591099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505"/>
            <a:ext cx="9144000" cy="43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Candidate Email Templates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9853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Settings on the upper right, then click Notifications on the lower left.</a:t>
            </a:r>
          </a:p>
          <a:p>
            <a:r>
              <a:rPr lang="en-US" dirty="0"/>
              <a:t>2. The top link are the templates for the Candidates.  The bottom half can go out to the interview schedule.</a:t>
            </a:r>
          </a:p>
          <a:p>
            <a:r>
              <a:rPr lang="en-US" dirty="0"/>
              <a:t>3. Click each link to update the email templates you would like to 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708E-88EC-4AE1-8DA7-F723C2BE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4450"/>
            <a:ext cx="8925791" cy="40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Schedule Email Templates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9853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Settings on the upper right, then click Notifications on the lower left.</a:t>
            </a:r>
          </a:p>
          <a:p>
            <a:r>
              <a:rPr lang="en-US" dirty="0"/>
              <a:t>2. The top link are the templates for the Candidates.  The bottom half can go out to the interview schedule.</a:t>
            </a:r>
          </a:p>
          <a:p>
            <a:r>
              <a:rPr lang="en-US" dirty="0"/>
              <a:t>3. Click each link to update the email templates you would like to 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37D82-952E-4D9C-8278-B45EEC4D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722258"/>
            <a:ext cx="8967355" cy="4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1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Emails to Candidate and Link to Cancel or Reschedule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612424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Sample Confirmation Email.</a:t>
            </a:r>
          </a:p>
          <a:p>
            <a:r>
              <a:rPr lang="en-US" dirty="0"/>
              <a:t>2. Candidate can click the link to cancel or reschedule their interview.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6869D-BB00-4B42-B82A-80F87EA7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" y="1569811"/>
            <a:ext cx="8984343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95391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563481"/>
            <a:ext cx="743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the Reports tab at the top.</a:t>
            </a:r>
          </a:p>
          <a:p>
            <a:r>
              <a:rPr lang="en-US" dirty="0"/>
              <a:t>2. For Interview Reports, select your Agency (or all for HQ Admins), filters for your report and run report.</a:t>
            </a:r>
          </a:p>
          <a:p>
            <a:r>
              <a:rPr lang="en-US" dirty="0"/>
              <a:t>3. You can name a report and click Save and Run Report to create a report template.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C8B21-080F-4393-B338-A084E85B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599147"/>
            <a:ext cx="8948691" cy="39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85894" y="187670"/>
            <a:ext cx="825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Set Your Agency Open Hours &amp; Closed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6" y="4682534"/>
            <a:ext cx="754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Settings.</a:t>
            </a:r>
          </a:p>
          <a:p>
            <a:r>
              <a:rPr lang="en-US" dirty="0"/>
              <a:t>2. Click on Open Hours, set your Open &amp; Close times, then update.</a:t>
            </a:r>
          </a:p>
          <a:p>
            <a:r>
              <a:rPr lang="en-US" dirty="0"/>
              <a:t>3. Click on Closed Days, check any days that the Agency is closed, then update.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C0A54-C7F4-4D84-8CCA-2503BBB7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" y="1519818"/>
            <a:ext cx="9001387" cy="25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2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/>
              </a:rPr>
              <a:t>https://apptplus.zendesk.com/hc/en-us/articles/215144203-Reports-Overview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0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Preferences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 AppointmentPlus we have hundreds of Preferences.  Please contact us directly if you have any specific questions.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note that Preferences are currently being shared across all Agencies.</a:t>
            </a:r>
          </a:p>
        </p:txBody>
      </p:sp>
    </p:spTree>
    <p:extLst>
      <p:ext uri="{BB962C8B-B14F-4D97-AF65-F5344CB8AC3E}">
        <p14:creationId xmlns:p14="http://schemas.microsoft.com/office/powerpoint/2010/main" val="124236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E7C5EB-8361-DE48-86B3-FF615EB9E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099858"/>
            <a:ext cx="2870522" cy="75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0DA20-A7D4-CF4F-99F4-484F65887442}"/>
              </a:ext>
            </a:extLst>
          </p:cNvPr>
          <p:cNvSpPr txBox="1"/>
          <p:nvPr/>
        </p:nvSpPr>
        <p:spPr>
          <a:xfrm>
            <a:off x="2377980" y="355408"/>
            <a:ext cx="43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Help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C7CB1-EE52-40AE-AE3A-4A24E8486B34}"/>
              </a:ext>
            </a:extLst>
          </p:cNvPr>
          <p:cNvSpPr/>
          <p:nvPr/>
        </p:nvSpPr>
        <p:spPr>
          <a:xfrm>
            <a:off x="584200" y="2054136"/>
            <a:ext cx="749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hover over the Help option in the top right corner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5C5F-7B9B-478F-8C1A-510D5F3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649"/>
            <a:ext cx="9144000" cy="711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4A399-4C3A-4C94-AFF6-80A03AE3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2446757"/>
            <a:ext cx="8279086" cy="207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F4681-9885-4163-A65D-8D70910E7F6B}"/>
              </a:ext>
            </a:extLst>
          </p:cNvPr>
          <p:cNvSpPr txBox="1"/>
          <p:nvPr/>
        </p:nvSpPr>
        <p:spPr>
          <a:xfrm>
            <a:off x="1917577" y="4447713"/>
            <a:ext cx="536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you can view our knowledge base.</a:t>
            </a:r>
          </a:p>
          <a:p>
            <a:r>
              <a:rPr lang="en-US" dirty="0"/>
              <a:t>For Additional Help Articles, FAQ’s and Tutorial Videos</a:t>
            </a:r>
          </a:p>
        </p:txBody>
      </p:sp>
    </p:spTree>
    <p:extLst>
      <p:ext uri="{BB962C8B-B14F-4D97-AF65-F5344CB8AC3E}">
        <p14:creationId xmlns:p14="http://schemas.microsoft.com/office/powerpoint/2010/main" val="3722267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E7C5EB-8361-DE48-86B3-FF615EB9E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099858"/>
            <a:ext cx="2870522" cy="75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0DA20-A7D4-CF4F-99F4-484F65887442}"/>
              </a:ext>
            </a:extLst>
          </p:cNvPr>
          <p:cNvSpPr txBox="1"/>
          <p:nvPr/>
        </p:nvSpPr>
        <p:spPr>
          <a:xfrm>
            <a:off x="2377980" y="355408"/>
            <a:ext cx="43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Submit a Ticket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C7CB1-EE52-40AE-AE3A-4A24E8486B34}"/>
              </a:ext>
            </a:extLst>
          </p:cNvPr>
          <p:cNvSpPr/>
          <p:nvPr/>
        </p:nvSpPr>
        <p:spPr>
          <a:xfrm>
            <a:off x="584200" y="2054136"/>
            <a:ext cx="806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hover over the Help option in the top right corner. Then click Support Tickets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5C5F-7B9B-478F-8C1A-510D5F3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649"/>
            <a:ext cx="9144000" cy="711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F4681-9885-4163-A65D-8D70910E7F6B}"/>
              </a:ext>
            </a:extLst>
          </p:cNvPr>
          <p:cNvSpPr txBox="1"/>
          <p:nvPr/>
        </p:nvSpPr>
        <p:spPr>
          <a:xfrm>
            <a:off x="642448" y="5563450"/>
            <a:ext cx="67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Submit a Request, fill out the form, and submit at the bottom.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5E14F9-9DD0-491F-AC1A-E32E501A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2423468"/>
            <a:ext cx="8861322" cy="30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6C21F-3377-40E9-B4DD-06B1AEECADB9}"/>
              </a:ext>
            </a:extLst>
          </p:cNvPr>
          <p:cNvSpPr/>
          <p:nvPr/>
        </p:nvSpPr>
        <p:spPr>
          <a:xfrm>
            <a:off x="1913382" y="2771594"/>
            <a:ext cx="5486400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7ACA13C-58B6-4BC3-A6B8-14B40AA351A6}"/>
              </a:ext>
            </a:extLst>
          </p:cNvPr>
          <p:cNvSpPr/>
          <p:nvPr/>
        </p:nvSpPr>
        <p:spPr>
          <a:xfrm>
            <a:off x="825211" y="-171308"/>
            <a:ext cx="7387046" cy="7387046"/>
          </a:xfrm>
          <a:prstGeom prst="donut">
            <a:avLst>
              <a:gd name="adj" fmla="val 22544"/>
            </a:avLst>
          </a:prstGeom>
          <a:solidFill>
            <a:srgbClr val="F9F9F9"/>
          </a:solidFill>
          <a:ln>
            <a:noFill/>
          </a:ln>
          <a:effectLst>
            <a:outerShdw blurRad="673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4164921" y="2771593"/>
            <a:ext cx="994581" cy="9809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41A8BB93-E75F-404A-A432-BE0AB17E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1240938" y="4998215"/>
            <a:ext cx="42629" cy="42718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4ECDC-C389-4D4C-A6A6-AD3FCDA5C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72" y="1513003"/>
            <a:ext cx="3081012" cy="3057671"/>
          </a:xfrm>
          <a:prstGeom prst="rect">
            <a:avLst/>
          </a:prstGeo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78B4CE73-4C94-4F94-A622-075C5402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8458321" y="3125304"/>
            <a:ext cx="42629" cy="42718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30E31663-FA98-489F-891E-39156D46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4227"/>
          <a:stretch>
            <a:fillRect/>
          </a:stretch>
        </p:blipFill>
        <p:spPr>
          <a:xfrm>
            <a:off x="879346" y="1386174"/>
            <a:ext cx="42629" cy="42718"/>
          </a:xfrm>
          <a:custGeom>
            <a:avLst/>
            <a:gdLst>
              <a:gd name="connsiteX0" fmla="*/ 730927 w 1461854"/>
              <a:gd name="connsiteY0" fmla="*/ 0 h 1461854"/>
              <a:gd name="connsiteX1" fmla="*/ 1461854 w 1461854"/>
              <a:gd name="connsiteY1" fmla="*/ 730927 h 1461854"/>
              <a:gd name="connsiteX2" fmla="*/ 730927 w 1461854"/>
              <a:gd name="connsiteY2" fmla="*/ 1461854 h 1461854"/>
              <a:gd name="connsiteX3" fmla="*/ 0 w 1461854"/>
              <a:gd name="connsiteY3" fmla="*/ 730927 h 1461854"/>
              <a:gd name="connsiteX4" fmla="*/ 730927 w 1461854"/>
              <a:gd name="connsiteY4" fmla="*/ 0 h 14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854" h="1461854">
                <a:moveTo>
                  <a:pt x="730927" y="0"/>
                </a:moveTo>
                <a:cubicBezTo>
                  <a:pt x="1134607" y="0"/>
                  <a:pt x="1461854" y="327247"/>
                  <a:pt x="1461854" y="730927"/>
                </a:cubicBezTo>
                <a:cubicBezTo>
                  <a:pt x="1461854" y="1134607"/>
                  <a:pt x="1134607" y="1461854"/>
                  <a:pt x="730927" y="1461854"/>
                </a:cubicBezTo>
                <a:cubicBezTo>
                  <a:pt x="327247" y="1461854"/>
                  <a:pt x="0" y="1134607"/>
                  <a:pt x="0" y="730927"/>
                </a:cubicBezTo>
                <a:cubicBezTo>
                  <a:pt x="0" y="327247"/>
                  <a:pt x="327247" y="0"/>
                  <a:pt x="730927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6EEB4-FBA9-4485-A351-F1CE6BD5232A}"/>
              </a:ext>
            </a:extLst>
          </p:cNvPr>
          <p:cNvSpPr txBox="1"/>
          <p:nvPr/>
        </p:nvSpPr>
        <p:spPr>
          <a:xfrm>
            <a:off x="2091995" y="4568263"/>
            <a:ext cx="496001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7200" b="1" spc="450" dirty="0">
                <a:solidFill>
                  <a:srgbClr val="002060"/>
                </a:solidFill>
                <a:latin typeface="DM Sans" pitchFamily="2" charset="0"/>
              </a:rPr>
              <a:t>Thank</a:t>
            </a:r>
            <a:r>
              <a:rPr lang="en-US" sz="7200" i="1" spc="450" dirty="0">
                <a:solidFill>
                  <a:srgbClr val="54AB9A"/>
                </a:solidFill>
                <a:latin typeface="DM Sans" pitchFamily="2" charset="0"/>
              </a:rPr>
              <a:t>you</a:t>
            </a:r>
            <a:endParaRPr lang="id-ID" sz="7200" i="1" spc="450" dirty="0">
              <a:solidFill>
                <a:srgbClr val="54AB9A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Interview Types tab.</a:t>
            </a:r>
          </a:p>
          <a:p>
            <a:r>
              <a:rPr lang="en-US" dirty="0"/>
              <a:t>2. Click on Add New Interview Type on the Left.</a:t>
            </a:r>
          </a:p>
          <a:p>
            <a:r>
              <a:rPr lang="en-US" dirty="0"/>
              <a:t>3. Enter the Title, Allow Candidate to See: Yes, and Duration.  Click Add.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E61BB-4E7E-4352-BF4A-919E9855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1052702"/>
            <a:ext cx="8942664" cy="34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Admin 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Schedules &amp; Users tab.</a:t>
            </a:r>
          </a:p>
          <a:p>
            <a:r>
              <a:rPr lang="en-US" dirty="0"/>
              <a:t>2. Click on Add New Schedule on the Left.</a:t>
            </a:r>
          </a:p>
          <a:p>
            <a:r>
              <a:rPr lang="en-US" dirty="0"/>
              <a:t>3. Enter the User Name (Under Screen Name) and the User’s email associated with this profile.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CD682-F9EE-4A53-9D05-FE1F1EB5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849576"/>
            <a:ext cx="8886546" cy="38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1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Admin User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928673"/>
            <a:ext cx="731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Set the Status To Inactive and Allow Customers to See No.</a:t>
            </a:r>
          </a:p>
          <a:p>
            <a:r>
              <a:rPr lang="en-US" dirty="0"/>
              <a:t>2. Select Location Administrator as the Access Type.</a:t>
            </a:r>
          </a:p>
          <a:p>
            <a:r>
              <a:rPr lang="en-US" dirty="0"/>
              <a:t>3. Enter the Login (Email) and Temporary Password for this User.  Click Add.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57D70-4BC1-44B7-9D96-DBAA7786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587"/>
            <a:ext cx="9144000" cy="4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Delete a Schedule or 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197186"/>
            <a:ext cx="731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Schedules and Users.</a:t>
            </a:r>
          </a:p>
          <a:p>
            <a:r>
              <a:rPr lang="en-US" dirty="0"/>
              <a:t>2. Click the Delete Icon to the right of the Schedule/User.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63341-A554-475E-AD01-999E3BAC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0" y="872318"/>
            <a:ext cx="8981575" cy="39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Reset a User Login or Password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2328"/>
            <a:ext cx="731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Schedules and Users, then click the User Name.</a:t>
            </a:r>
          </a:p>
          <a:p>
            <a:r>
              <a:rPr lang="en-US" dirty="0"/>
              <a:t>2. Scroll down to the Login and Password fields.</a:t>
            </a:r>
          </a:p>
          <a:p>
            <a:r>
              <a:rPr lang="en-US" dirty="0"/>
              <a:t>3. Click New Login/Password button to reset both or click Send Reset Email to send an email to the user to create a new password only.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B44EC-0FF7-4CE1-A08F-8763248E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" y="744680"/>
            <a:ext cx="8925791" cy="40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Schedules &amp; Users tab.</a:t>
            </a:r>
          </a:p>
          <a:p>
            <a:r>
              <a:rPr lang="en-US" dirty="0"/>
              <a:t>2. Click on Add New Schedule on the Left.</a:t>
            </a:r>
          </a:p>
          <a:p>
            <a:r>
              <a:rPr lang="en-US" dirty="0"/>
              <a:t>3. Enter the Schedule Name (Under Screen Name) and add any emails associated with this schedule.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C55B6-14B4-418D-9565-56871A38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960000"/>
            <a:ext cx="8951053" cy="3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9471"/>
      </p:ext>
    </p:extLst>
  </p:cSld>
  <p:clrMapOvr>
    <a:masterClrMapping/>
  </p:clrMapOvr>
</p:sld>
</file>

<file path=ppt/theme/theme1.xml><?xml version="1.0" encoding="utf-8"?>
<a:theme xmlns:a="http://schemas.openxmlformats.org/drawingml/2006/main" name="AP 2016 Base presentation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B9E65B8-7517-489D-B794-B54C4454BBBD}"/>
    </a:ext>
  </a:extLst>
</a:theme>
</file>

<file path=ppt/theme/theme2.xml><?xml version="1.0" encoding="utf-8"?>
<a:theme xmlns:a="http://schemas.openxmlformats.org/drawingml/2006/main" name="Head Without Footer Master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D129457A-E660-4BE2-9B54-CBE57D74F8AA}"/>
    </a:ext>
  </a:extLst>
</a:theme>
</file>

<file path=ppt/theme/theme3.xml><?xml version="1.0" encoding="utf-8"?>
<a:theme xmlns:a="http://schemas.openxmlformats.org/drawingml/2006/main" name="Blank Slid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08470"/>
      </a:hlink>
      <a:folHlink>
        <a:srgbClr val="D56C15"/>
      </a:folHlink>
    </a:clrScheme>
    <a:fontScheme name="AP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46A1E3B-631A-4518-A537-A2A7B422F1E3}"/>
    </a:ext>
  </a:extLst>
</a:theme>
</file>

<file path=ppt/theme/theme4.xml><?xml version="1.0" encoding="utf-8"?>
<a:theme xmlns:a="http://schemas.openxmlformats.org/drawingml/2006/main" name="Footer - No Orang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8F88A549-B4FD-4842-9740-6CD20CE3B79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4cfaeb08bf52e1b06bdc059f92d0e8c6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2cf9b71f07200202f691841d952fe1a9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C335E8-BAE2-4660-B83D-3A248E90D5EE}"/>
</file>

<file path=customXml/itemProps2.xml><?xml version="1.0" encoding="utf-8"?>
<ds:datastoreItem xmlns:ds="http://schemas.openxmlformats.org/officeDocument/2006/customXml" ds:itemID="{A8F14FCF-81A2-4947-B2B2-743E8B7C48D5}"/>
</file>

<file path=customXml/itemProps3.xml><?xml version="1.0" encoding="utf-8"?>
<ds:datastoreItem xmlns:ds="http://schemas.openxmlformats.org/officeDocument/2006/customXml" ds:itemID="{EEE50D90-0BE2-41EE-836C-75C95718DA83}"/>
</file>

<file path=customXml/itemProps4.xml><?xml version="1.0" encoding="utf-8"?>
<ds:datastoreItem xmlns:ds="http://schemas.openxmlformats.org/officeDocument/2006/customXml" ds:itemID="{756D2E8E-6F70-4DED-B3EF-B17BED4B9AB9}"/>
</file>

<file path=docProps/app.xml><?xml version="1.0" encoding="utf-8"?>
<Properties xmlns="http://schemas.openxmlformats.org/officeDocument/2006/extended-properties" xmlns:vt="http://schemas.openxmlformats.org/officeDocument/2006/docPropsVTypes">
  <Template>AP 2016 Base presentation</Template>
  <TotalTime>23556</TotalTime>
  <Words>1472</Words>
  <Application>Microsoft Office PowerPoint</Application>
  <PresentationFormat>On-screen Show (4:3)</PresentationFormat>
  <Paragraphs>142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DM Sans</vt:lpstr>
      <vt:lpstr>FK Display</vt:lpstr>
      <vt:lpstr>Wingdings</vt:lpstr>
      <vt:lpstr>Wingdings 3</vt:lpstr>
      <vt:lpstr>AP 2016 Base presentation</vt:lpstr>
      <vt:lpstr>Head Without Footer Master</vt:lpstr>
      <vt:lpstr>Blank Slide</vt:lpstr>
      <vt:lpstr>Footer - No Orange Header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Rahal, Kim - DOA</cp:lastModifiedBy>
  <cp:revision>247</cp:revision>
  <dcterms:created xsi:type="dcterms:W3CDTF">2016-07-06T17:49:30Z</dcterms:created>
  <dcterms:modified xsi:type="dcterms:W3CDTF">2022-08-10T15:44:11Z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