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8" r:id="rId3"/>
    <p:sldId id="261" r:id="rId4"/>
    <p:sldId id="262" r:id="rId5"/>
    <p:sldId id="265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9844F-9E3E-4C1E-BE31-25290D75C6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792D69-C81C-4B1B-AB4B-F7A00F0F2C82}">
      <dgm:prSet/>
      <dgm:spPr/>
      <dgm:t>
        <a:bodyPr/>
        <a:lstStyle/>
        <a:p>
          <a:r>
            <a:rPr lang="en-US"/>
            <a:t>Central Benefits</a:t>
          </a:r>
        </a:p>
      </dgm:t>
    </dgm:pt>
    <dgm:pt modelId="{706C5D05-5CF7-4AD0-80FA-A3F072E68681}" type="parTrans" cxnId="{4DE5E34F-0B78-4603-91DC-3837176A2D8F}">
      <dgm:prSet/>
      <dgm:spPr/>
      <dgm:t>
        <a:bodyPr/>
        <a:lstStyle/>
        <a:p>
          <a:endParaRPr lang="en-US"/>
        </a:p>
      </dgm:t>
    </dgm:pt>
    <dgm:pt modelId="{30B0EDED-E875-470A-A337-C0881FA5DC3D}" type="sibTrans" cxnId="{4DE5E34F-0B78-4603-91DC-3837176A2D8F}">
      <dgm:prSet/>
      <dgm:spPr/>
      <dgm:t>
        <a:bodyPr/>
        <a:lstStyle/>
        <a:p>
          <a:endParaRPr lang="en-US"/>
        </a:p>
      </dgm:t>
    </dgm:pt>
    <dgm:pt modelId="{1432B5AC-101C-4A4F-9F00-92BC37061E48}">
      <dgm:prSet/>
      <dgm:spPr/>
      <dgm:t>
        <a:bodyPr/>
        <a:lstStyle/>
        <a:p>
          <a:r>
            <a:rPr lang="en-US"/>
            <a:t>Update New Employee Orientation material</a:t>
          </a:r>
        </a:p>
      </dgm:t>
    </dgm:pt>
    <dgm:pt modelId="{E510B46A-115B-4AA0-9423-7BA4CD4D5C03}" type="parTrans" cxnId="{B255B505-B6B3-4C26-B8D9-669485DD7CEA}">
      <dgm:prSet/>
      <dgm:spPr/>
      <dgm:t>
        <a:bodyPr/>
        <a:lstStyle/>
        <a:p>
          <a:endParaRPr lang="en-US"/>
        </a:p>
      </dgm:t>
    </dgm:pt>
    <dgm:pt modelId="{C3461292-8BD0-4A19-B867-61C713013583}" type="sibTrans" cxnId="{B255B505-B6B3-4C26-B8D9-669485DD7CEA}">
      <dgm:prSet/>
      <dgm:spPr/>
      <dgm:t>
        <a:bodyPr/>
        <a:lstStyle/>
        <a:p>
          <a:endParaRPr lang="en-US"/>
        </a:p>
      </dgm:t>
    </dgm:pt>
    <dgm:pt modelId="{74012302-E4C2-4A4D-90C1-64D46E95F1E6}">
      <dgm:prSet/>
      <dgm:spPr/>
      <dgm:t>
        <a:bodyPr/>
        <a:lstStyle/>
        <a:p>
          <a:r>
            <a:rPr lang="en-US"/>
            <a:t>Update DPM website </a:t>
          </a:r>
        </a:p>
      </dgm:t>
    </dgm:pt>
    <dgm:pt modelId="{DAAAD611-BECB-4683-8548-ED39737D4B96}" type="parTrans" cxnId="{FB112AA8-7FD4-4946-987A-29A0369C02BF}">
      <dgm:prSet/>
      <dgm:spPr/>
      <dgm:t>
        <a:bodyPr/>
        <a:lstStyle/>
        <a:p>
          <a:endParaRPr lang="en-US"/>
        </a:p>
      </dgm:t>
    </dgm:pt>
    <dgm:pt modelId="{6097CD1E-9B3F-4501-924C-59086FA522CE}" type="sibTrans" cxnId="{FB112AA8-7FD4-4946-987A-29A0369C02BF}">
      <dgm:prSet/>
      <dgm:spPr/>
      <dgm:t>
        <a:bodyPr/>
        <a:lstStyle/>
        <a:p>
          <a:endParaRPr lang="en-US"/>
        </a:p>
      </dgm:t>
    </dgm:pt>
    <dgm:pt modelId="{5F841FA1-21DE-45D8-8CEE-89735A976CEF}">
      <dgm:prSet/>
      <dgm:spPr/>
      <dgm:t>
        <a:bodyPr/>
        <a:lstStyle/>
        <a:p>
          <a:r>
            <a:rPr lang="en-US" dirty="0"/>
            <a:t>Update ICI resources </a:t>
          </a:r>
        </a:p>
      </dgm:t>
    </dgm:pt>
    <dgm:pt modelId="{3C286DD0-327F-4084-9969-44429E69451D}" type="parTrans" cxnId="{C26FF724-89B1-447C-A448-24B0A96E9114}">
      <dgm:prSet/>
      <dgm:spPr/>
      <dgm:t>
        <a:bodyPr/>
        <a:lstStyle/>
        <a:p>
          <a:endParaRPr lang="en-US"/>
        </a:p>
      </dgm:t>
    </dgm:pt>
    <dgm:pt modelId="{6A25F640-3153-4767-958A-D57F29468500}" type="sibTrans" cxnId="{C26FF724-89B1-447C-A448-24B0A96E9114}">
      <dgm:prSet/>
      <dgm:spPr/>
      <dgm:t>
        <a:bodyPr/>
        <a:lstStyle/>
        <a:p>
          <a:endParaRPr lang="en-US"/>
        </a:p>
      </dgm:t>
    </dgm:pt>
    <dgm:pt modelId="{997C9AF4-F98C-47F1-8FDB-586063BB4E57}">
      <dgm:prSet/>
      <dgm:spPr/>
      <dgm:t>
        <a:bodyPr/>
        <a:lstStyle/>
        <a:p>
          <a:r>
            <a:rPr lang="en-US"/>
            <a:t>Agency</a:t>
          </a:r>
        </a:p>
      </dgm:t>
    </dgm:pt>
    <dgm:pt modelId="{054CE818-4421-4427-A6B7-7CEA18311119}" type="parTrans" cxnId="{90E2006C-4367-4A86-B77B-BF6049D16E96}">
      <dgm:prSet/>
      <dgm:spPr/>
      <dgm:t>
        <a:bodyPr/>
        <a:lstStyle/>
        <a:p>
          <a:endParaRPr lang="en-US"/>
        </a:p>
      </dgm:t>
    </dgm:pt>
    <dgm:pt modelId="{2CEE2353-D250-4192-B9C7-477EB06D5F12}" type="sibTrans" cxnId="{90E2006C-4367-4A86-B77B-BF6049D16E96}">
      <dgm:prSet/>
      <dgm:spPr/>
      <dgm:t>
        <a:bodyPr/>
        <a:lstStyle/>
        <a:p>
          <a:endParaRPr lang="en-US"/>
        </a:p>
      </dgm:t>
    </dgm:pt>
    <dgm:pt modelId="{B277FB33-F68C-4635-84EA-6EB37C29A3A7}">
      <dgm:prSet/>
      <dgm:spPr/>
      <dgm:t>
        <a:bodyPr/>
        <a:lstStyle/>
        <a:p>
          <a:r>
            <a:rPr lang="en-US" dirty="0"/>
            <a:t>Update any forms used between Payroll &amp; Benefit Specialists and HR staff regarding new hires and Elig Field values</a:t>
          </a:r>
        </a:p>
      </dgm:t>
    </dgm:pt>
    <dgm:pt modelId="{487BC5AF-2EE0-49F5-91C9-F5B531B0117A}" type="parTrans" cxnId="{BD81B1F4-53BD-455D-B08A-D0B8629C0581}">
      <dgm:prSet/>
      <dgm:spPr/>
      <dgm:t>
        <a:bodyPr/>
        <a:lstStyle/>
        <a:p>
          <a:endParaRPr lang="en-US"/>
        </a:p>
      </dgm:t>
    </dgm:pt>
    <dgm:pt modelId="{8DD06C12-9C30-436F-A3F4-558187572458}" type="sibTrans" cxnId="{BD81B1F4-53BD-455D-B08A-D0B8629C0581}">
      <dgm:prSet/>
      <dgm:spPr/>
      <dgm:t>
        <a:bodyPr/>
        <a:lstStyle/>
        <a:p>
          <a:endParaRPr lang="en-US"/>
        </a:p>
      </dgm:t>
    </dgm:pt>
    <dgm:pt modelId="{790CE429-686F-41DA-BFC5-F986BDABD026}">
      <dgm:prSet/>
      <dgm:spPr/>
      <dgm:t>
        <a:bodyPr/>
        <a:lstStyle/>
        <a:p>
          <a:r>
            <a:rPr lang="en-US"/>
            <a:t>Update any material you have referencing ICI Supplemental coverage </a:t>
          </a:r>
        </a:p>
      </dgm:t>
    </dgm:pt>
    <dgm:pt modelId="{2E77013C-72E9-4ABE-AE44-81AC155DE5E2}" type="parTrans" cxnId="{A63526B8-5F2D-4904-A32C-FE0C6EE12650}">
      <dgm:prSet/>
      <dgm:spPr/>
      <dgm:t>
        <a:bodyPr/>
        <a:lstStyle/>
        <a:p>
          <a:endParaRPr lang="en-US"/>
        </a:p>
      </dgm:t>
    </dgm:pt>
    <dgm:pt modelId="{05AF9B91-E07D-4F21-A3F1-242D25FFA7F8}" type="sibTrans" cxnId="{A63526B8-5F2D-4904-A32C-FE0C6EE12650}">
      <dgm:prSet/>
      <dgm:spPr/>
      <dgm:t>
        <a:bodyPr/>
        <a:lstStyle/>
        <a:p>
          <a:endParaRPr lang="en-US"/>
        </a:p>
      </dgm:t>
    </dgm:pt>
    <dgm:pt modelId="{5BFB223F-E216-4283-941E-B451DFBCD085}">
      <dgm:prSet/>
      <dgm:spPr/>
      <dgm:t>
        <a:bodyPr/>
        <a:lstStyle/>
        <a:p>
          <a:r>
            <a:rPr lang="en-US" dirty="0"/>
            <a:t>Will post ICI Premiums once they’ve been </a:t>
          </a:r>
          <a:r>
            <a:rPr lang="en-US" dirty="0" err="1"/>
            <a:t>finialized</a:t>
          </a:r>
          <a:endParaRPr lang="en-US" dirty="0"/>
        </a:p>
      </dgm:t>
    </dgm:pt>
    <dgm:pt modelId="{AC6A7ABD-F091-41C7-B1A4-BEDB7CC2B2DB}" type="parTrans" cxnId="{E468A18A-8C30-466D-BF4B-353ADCA70383}">
      <dgm:prSet/>
      <dgm:spPr/>
    </dgm:pt>
    <dgm:pt modelId="{A8D44E2A-290C-4AFB-BE86-67639CF090F9}" type="sibTrans" cxnId="{E468A18A-8C30-466D-BF4B-353ADCA70383}">
      <dgm:prSet/>
      <dgm:spPr/>
    </dgm:pt>
    <dgm:pt modelId="{C13ADFB6-0FA6-4266-902B-651D21090529}" type="pres">
      <dgm:prSet presAssocID="{4F89844F-9E3E-4C1E-BE31-25290D75C61B}" presName="linear" presStyleCnt="0">
        <dgm:presLayoutVars>
          <dgm:animLvl val="lvl"/>
          <dgm:resizeHandles val="exact"/>
        </dgm:presLayoutVars>
      </dgm:prSet>
      <dgm:spPr/>
    </dgm:pt>
    <dgm:pt modelId="{D9F2F7EA-DF01-4ED0-B160-F9DC71BF2450}" type="pres">
      <dgm:prSet presAssocID="{41792D69-C81C-4B1B-AB4B-F7A00F0F2C8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94CDCC7-1A98-4795-8C80-8620470E4938}" type="pres">
      <dgm:prSet presAssocID="{41792D69-C81C-4B1B-AB4B-F7A00F0F2C82}" presName="childText" presStyleLbl="revTx" presStyleIdx="0" presStyleCnt="2">
        <dgm:presLayoutVars>
          <dgm:bulletEnabled val="1"/>
        </dgm:presLayoutVars>
      </dgm:prSet>
      <dgm:spPr/>
    </dgm:pt>
    <dgm:pt modelId="{29D987CD-467D-4513-B43E-EF999DBCDED0}" type="pres">
      <dgm:prSet presAssocID="{997C9AF4-F98C-47F1-8FDB-586063BB4E5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3ABE4F0-FB29-4537-AEFE-F670A93FD2BB}" type="pres">
      <dgm:prSet presAssocID="{997C9AF4-F98C-47F1-8FDB-586063BB4E5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255B505-B6B3-4C26-B8D9-669485DD7CEA}" srcId="{41792D69-C81C-4B1B-AB4B-F7A00F0F2C82}" destId="{1432B5AC-101C-4A4F-9F00-92BC37061E48}" srcOrd="0" destOrd="0" parTransId="{E510B46A-115B-4AA0-9423-7BA4CD4D5C03}" sibTransId="{C3461292-8BD0-4A19-B867-61C713013583}"/>
    <dgm:cxn modelId="{C26FF724-89B1-447C-A448-24B0A96E9114}" srcId="{41792D69-C81C-4B1B-AB4B-F7A00F0F2C82}" destId="{5F841FA1-21DE-45D8-8CEE-89735A976CEF}" srcOrd="2" destOrd="0" parTransId="{3C286DD0-327F-4084-9969-44429E69451D}" sibTransId="{6A25F640-3153-4767-958A-D57F29468500}"/>
    <dgm:cxn modelId="{CB335D30-51F5-4272-97B8-85EDF8739E2B}" type="presOf" srcId="{B277FB33-F68C-4635-84EA-6EB37C29A3A7}" destId="{B3ABE4F0-FB29-4537-AEFE-F670A93FD2BB}" srcOrd="0" destOrd="0" presId="urn:microsoft.com/office/officeart/2005/8/layout/vList2"/>
    <dgm:cxn modelId="{FAC0D53E-6DD0-413A-9801-595E9876493E}" type="presOf" srcId="{1432B5AC-101C-4A4F-9F00-92BC37061E48}" destId="{C94CDCC7-1A98-4795-8C80-8620470E4938}" srcOrd="0" destOrd="0" presId="urn:microsoft.com/office/officeart/2005/8/layout/vList2"/>
    <dgm:cxn modelId="{CA765A46-1DFD-428C-9A33-11C96FA8A7BE}" type="presOf" srcId="{790CE429-686F-41DA-BFC5-F986BDABD026}" destId="{B3ABE4F0-FB29-4537-AEFE-F670A93FD2BB}" srcOrd="0" destOrd="1" presId="urn:microsoft.com/office/officeart/2005/8/layout/vList2"/>
    <dgm:cxn modelId="{90E2006C-4367-4A86-B77B-BF6049D16E96}" srcId="{4F89844F-9E3E-4C1E-BE31-25290D75C61B}" destId="{997C9AF4-F98C-47F1-8FDB-586063BB4E57}" srcOrd="1" destOrd="0" parTransId="{054CE818-4421-4427-A6B7-7CEA18311119}" sibTransId="{2CEE2353-D250-4192-B9C7-477EB06D5F12}"/>
    <dgm:cxn modelId="{2B703D6D-7DE5-46B9-A253-1B8FA0F43788}" type="presOf" srcId="{74012302-E4C2-4A4D-90C1-64D46E95F1E6}" destId="{C94CDCC7-1A98-4795-8C80-8620470E4938}" srcOrd="0" destOrd="1" presId="urn:microsoft.com/office/officeart/2005/8/layout/vList2"/>
    <dgm:cxn modelId="{4DE5E34F-0B78-4603-91DC-3837176A2D8F}" srcId="{4F89844F-9E3E-4C1E-BE31-25290D75C61B}" destId="{41792D69-C81C-4B1B-AB4B-F7A00F0F2C82}" srcOrd="0" destOrd="0" parTransId="{706C5D05-5CF7-4AD0-80FA-A3F072E68681}" sibTransId="{30B0EDED-E875-470A-A337-C0881FA5DC3D}"/>
    <dgm:cxn modelId="{E468A18A-8C30-466D-BF4B-353ADCA70383}" srcId="{41792D69-C81C-4B1B-AB4B-F7A00F0F2C82}" destId="{5BFB223F-E216-4283-941E-B451DFBCD085}" srcOrd="3" destOrd="0" parTransId="{AC6A7ABD-F091-41C7-B1A4-BEDB7CC2B2DB}" sibTransId="{A8D44E2A-290C-4AFB-BE86-67639CF090F9}"/>
    <dgm:cxn modelId="{FB112AA8-7FD4-4946-987A-29A0369C02BF}" srcId="{41792D69-C81C-4B1B-AB4B-F7A00F0F2C82}" destId="{74012302-E4C2-4A4D-90C1-64D46E95F1E6}" srcOrd="1" destOrd="0" parTransId="{DAAAD611-BECB-4683-8548-ED39737D4B96}" sibTransId="{6097CD1E-9B3F-4501-924C-59086FA522CE}"/>
    <dgm:cxn modelId="{A63526B8-5F2D-4904-A32C-FE0C6EE12650}" srcId="{997C9AF4-F98C-47F1-8FDB-586063BB4E57}" destId="{790CE429-686F-41DA-BFC5-F986BDABD026}" srcOrd="1" destOrd="0" parTransId="{2E77013C-72E9-4ABE-AE44-81AC155DE5E2}" sibTransId="{05AF9B91-E07D-4F21-A3F1-242D25FFA7F8}"/>
    <dgm:cxn modelId="{94E6BCB9-9050-4BA5-A926-6202A81043AB}" type="presOf" srcId="{5F841FA1-21DE-45D8-8CEE-89735A976CEF}" destId="{C94CDCC7-1A98-4795-8C80-8620470E4938}" srcOrd="0" destOrd="2" presId="urn:microsoft.com/office/officeart/2005/8/layout/vList2"/>
    <dgm:cxn modelId="{D211C9CB-BEEB-41C6-87FF-7946A9483420}" type="presOf" srcId="{41792D69-C81C-4B1B-AB4B-F7A00F0F2C82}" destId="{D9F2F7EA-DF01-4ED0-B160-F9DC71BF2450}" srcOrd="0" destOrd="0" presId="urn:microsoft.com/office/officeart/2005/8/layout/vList2"/>
    <dgm:cxn modelId="{95FE26CE-D758-4E3B-B1DA-4AF99549B525}" type="presOf" srcId="{997C9AF4-F98C-47F1-8FDB-586063BB4E57}" destId="{29D987CD-467D-4513-B43E-EF999DBCDED0}" srcOrd="0" destOrd="0" presId="urn:microsoft.com/office/officeart/2005/8/layout/vList2"/>
    <dgm:cxn modelId="{044540CE-C1E5-4CA8-900F-CA6E5EAD902F}" type="presOf" srcId="{4F89844F-9E3E-4C1E-BE31-25290D75C61B}" destId="{C13ADFB6-0FA6-4266-902B-651D21090529}" srcOrd="0" destOrd="0" presId="urn:microsoft.com/office/officeart/2005/8/layout/vList2"/>
    <dgm:cxn modelId="{CB0494DA-E081-4425-85A7-4FC39679E1CC}" type="presOf" srcId="{5BFB223F-E216-4283-941E-B451DFBCD085}" destId="{C94CDCC7-1A98-4795-8C80-8620470E4938}" srcOrd="0" destOrd="3" presId="urn:microsoft.com/office/officeart/2005/8/layout/vList2"/>
    <dgm:cxn modelId="{BD81B1F4-53BD-455D-B08A-D0B8629C0581}" srcId="{997C9AF4-F98C-47F1-8FDB-586063BB4E57}" destId="{B277FB33-F68C-4635-84EA-6EB37C29A3A7}" srcOrd="0" destOrd="0" parTransId="{487BC5AF-2EE0-49F5-91C9-F5B531B0117A}" sibTransId="{8DD06C12-9C30-436F-A3F4-558187572458}"/>
    <dgm:cxn modelId="{75B812D2-CDB7-459A-BAAE-A296D44667B9}" type="presParOf" srcId="{C13ADFB6-0FA6-4266-902B-651D21090529}" destId="{D9F2F7EA-DF01-4ED0-B160-F9DC71BF2450}" srcOrd="0" destOrd="0" presId="urn:microsoft.com/office/officeart/2005/8/layout/vList2"/>
    <dgm:cxn modelId="{CD2E4494-9D80-4CE1-ADE7-3BB95D050A62}" type="presParOf" srcId="{C13ADFB6-0FA6-4266-902B-651D21090529}" destId="{C94CDCC7-1A98-4795-8C80-8620470E4938}" srcOrd="1" destOrd="0" presId="urn:microsoft.com/office/officeart/2005/8/layout/vList2"/>
    <dgm:cxn modelId="{C38030D2-1FB7-4D32-A184-505678A4F613}" type="presParOf" srcId="{C13ADFB6-0FA6-4266-902B-651D21090529}" destId="{29D987CD-467D-4513-B43E-EF999DBCDED0}" srcOrd="2" destOrd="0" presId="urn:microsoft.com/office/officeart/2005/8/layout/vList2"/>
    <dgm:cxn modelId="{993C7691-4E20-4930-9FE4-33252C322F48}" type="presParOf" srcId="{C13ADFB6-0FA6-4266-902B-651D21090529}" destId="{B3ABE4F0-FB29-4537-AEFE-F670A93FD2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2F7EA-DF01-4ED0-B160-F9DC71BF2450}">
      <dsp:nvSpPr>
        <dsp:cNvPr id="0" name=""/>
        <dsp:cNvSpPr/>
      </dsp:nvSpPr>
      <dsp:spPr>
        <a:xfrm>
          <a:off x="0" y="11212"/>
          <a:ext cx="6492875" cy="6955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Central Benefits</a:t>
          </a:r>
        </a:p>
      </dsp:txBody>
      <dsp:txXfrm>
        <a:off x="33955" y="45167"/>
        <a:ext cx="6424965" cy="627655"/>
      </dsp:txXfrm>
    </dsp:sp>
    <dsp:sp modelId="{C94CDCC7-1A98-4795-8C80-8620470E4938}">
      <dsp:nvSpPr>
        <dsp:cNvPr id="0" name=""/>
        <dsp:cNvSpPr/>
      </dsp:nvSpPr>
      <dsp:spPr>
        <a:xfrm>
          <a:off x="0" y="706777"/>
          <a:ext cx="6492875" cy="192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Update New Employee Orientation material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Update DPM website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Update ICI resources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Will post ICI Premiums once they’ve been </a:t>
          </a:r>
          <a:r>
            <a:rPr lang="en-US" sz="2300" kern="1200" dirty="0" err="1"/>
            <a:t>finialized</a:t>
          </a:r>
          <a:endParaRPr lang="en-US" sz="2300" kern="1200" dirty="0"/>
        </a:p>
      </dsp:txBody>
      <dsp:txXfrm>
        <a:off x="0" y="706777"/>
        <a:ext cx="6492875" cy="1920960"/>
      </dsp:txXfrm>
    </dsp:sp>
    <dsp:sp modelId="{29D987CD-467D-4513-B43E-EF999DBCDED0}">
      <dsp:nvSpPr>
        <dsp:cNvPr id="0" name=""/>
        <dsp:cNvSpPr/>
      </dsp:nvSpPr>
      <dsp:spPr>
        <a:xfrm>
          <a:off x="0" y="2627737"/>
          <a:ext cx="6492875" cy="695565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Agency</a:t>
          </a:r>
        </a:p>
      </dsp:txBody>
      <dsp:txXfrm>
        <a:off x="33955" y="2661692"/>
        <a:ext cx="6424965" cy="627655"/>
      </dsp:txXfrm>
    </dsp:sp>
    <dsp:sp modelId="{B3ABE4F0-FB29-4537-AEFE-F670A93FD2BB}">
      <dsp:nvSpPr>
        <dsp:cNvPr id="0" name=""/>
        <dsp:cNvSpPr/>
      </dsp:nvSpPr>
      <dsp:spPr>
        <a:xfrm>
          <a:off x="0" y="3323302"/>
          <a:ext cx="6492875" cy="177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Update any forms used between Payroll &amp; Benefit Specialists and HR staff regarding new hires and Elig Field values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Update any material you have referencing ICI Supplemental coverage </a:t>
          </a:r>
        </a:p>
      </dsp:txBody>
      <dsp:txXfrm>
        <a:off x="0" y="3323302"/>
        <a:ext cx="6492875" cy="1770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7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20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1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73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80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2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4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5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6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2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9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5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7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E02921-112A-4EF1-876B-9E43E55BDD6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8522E1-DFD7-42A1-8259-660834EA4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tf.wi.gov/resource/income-continuation-insurance-state" TargetMode="External"/><Relationship Id="rId2" Type="http://schemas.openxmlformats.org/officeDocument/2006/relationships/hyperlink" Target="https://etf.wi.gov/news/2024-state-income-continuation-insurance-annual-review-and-premium-adjustm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pm.wi.gov/Documents/Central%20Benefits/2024_ICI_changes.pptx" TargetMode="External"/><Relationship Id="rId5" Type="http://schemas.openxmlformats.org/officeDocument/2006/relationships/hyperlink" Target="https://etf.wi.gov/resource/income-continuation-insurance-administration-manual-state" TargetMode="External"/><Relationship Id="rId4" Type="http://schemas.openxmlformats.org/officeDocument/2006/relationships/hyperlink" Target="https://dpm.wi.gov/Documents/Central%20Benefits/ICI_ABBR_Rul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0BFD01-B8E7-AA11-8C44-B4ACC6CFA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532"/>
            <a:ext cx="9144000" cy="4504267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Income Continuation Insurance </a:t>
            </a:r>
            <a:br>
              <a:rPr lang="en-US" sz="8000" dirty="0"/>
            </a:br>
            <a:r>
              <a:rPr lang="en-US" sz="8000" dirty="0"/>
              <a:t>2024 Redesign</a:t>
            </a:r>
            <a:br>
              <a:rPr lang="en-US" sz="6000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B48736-BC01-BE7B-CCFD-9578A98FA3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000" dirty="0"/>
              <a:t>December 7,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1DD-DDE8-FD2A-BAFA-EFD493C7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changes are being made to 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E1002-777E-723C-1AA9-EF2C427D8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2971801"/>
          </a:xfrm>
        </p:spPr>
        <p:txBody>
          <a:bodyPr/>
          <a:lstStyle/>
          <a:p>
            <a:r>
              <a:rPr lang="en-US" sz="1800" dirty="0"/>
              <a:t>Effective 2/1/2024 the ICI Program will consolidate its standard and supplemental coverage levels into a single level of coverage for WRS earnings up to $120,000.  </a:t>
            </a:r>
          </a:p>
          <a:p>
            <a:pPr lvl="1"/>
            <a:r>
              <a:rPr lang="en-US" sz="1600" dirty="0"/>
              <a:t>There will be only one level of coverage- no supplemental coverage</a:t>
            </a:r>
          </a:p>
          <a:p>
            <a:pPr lvl="1"/>
            <a:r>
              <a:rPr lang="en-US" sz="1600" dirty="0"/>
              <a:t>ETF will no longer use the terms “standard” and “supplemental” to describe coverage</a:t>
            </a:r>
          </a:p>
          <a:p>
            <a:pPr lvl="1"/>
            <a:r>
              <a:rPr lang="en-US" sz="1600" dirty="0"/>
              <a:t>Employers will now pay contributions for insured employees’ annual earnings up to the $120,000 limit</a:t>
            </a:r>
          </a:p>
        </p:txBody>
      </p:sp>
    </p:spTree>
    <p:extLst>
      <p:ext uri="{BB962C8B-B14F-4D97-AF65-F5344CB8AC3E}">
        <p14:creationId xmlns:p14="http://schemas.microsoft.com/office/powerpoint/2010/main" val="152065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A5A7E3-DA33-9932-202F-C50A0DA4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Hire</a:t>
            </a:r>
            <a:br>
              <a:rPr lang="en-US" dirty="0"/>
            </a:br>
            <a:r>
              <a:rPr lang="en-US" dirty="0"/>
              <a:t>Job data changes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2D3474-7CAA-F536-665A-D57121D94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New hires dated 01/02/2024 or later  with ICI coverage effective 2/1/24 or later will have the updated values for Elig Field 2</a:t>
            </a:r>
          </a:p>
          <a:p>
            <a:pPr lvl="1"/>
            <a:r>
              <a:rPr lang="en-US" sz="1600" dirty="0"/>
              <a:t>Agencies will see Categories 1-6 only as options  </a:t>
            </a:r>
          </a:p>
          <a:p>
            <a:pPr lvl="1"/>
            <a:r>
              <a:rPr lang="en-US" sz="1600" dirty="0"/>
              <a:t>The supplemental values will no longer be an option on the dropdown for Elig Field 2</a:t>
            </a:r>
          </a:p>
        </p:txBody>
      </p:sp>
    </p:spTree>
    <p:extLst>
      <p:ext uri="{BB962C8B-B14F-4D97-AF65-F5344CB8AC3E}">
        <p14:creationId xmlns:p14="http://schemas.microsoft.com/office/powerpoint/2010/main" val="161483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EE56F5-5BC5-5226-F501-ECCF2228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207E79C-7384-6A7F-3322-825E5769AB6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15488" y="2112691"/>
            <a:ext cx="2751474" cy="3621599"/>
          </a:xfrm>
        </p:spPr>
      </p:pic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3E1B49E8-CFC3-7F4F-5910-73918795F1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001598" y="2015067"/>
            <a:ext cx="5190689" cy="3966633"/>
          </a:xfrm>
        </p:spPr>
      </p:pic>
    </p:spTree>
    <p:extLst>
      <p:ext uri="{BB962C8B-B14F-4D97-AF65-F5344CB8AC3E}">
        <p14:creationId xmlns:p14="http://schemas.microsoft.com/office/powerpoint/2010/main" val="226039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2DC9F3-C101-4F20-82FF-F5B980F86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Next Steps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20DD08F0-4DA6-3D0A-26B5-7437A4F7B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2879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17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1898-7227-502B-B2C5-A11FD296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C1A73-77BB-0416-1026-715CD56D9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ETF Employer News (December 4, 2023)- State Income Continuation Insurance Annual Review and Premium Adjustments</a:t>
            </a:r>
            <a:endParaRPr lang="en-US" dirty="0"/>
          </a:p>
          <a:p>
            <a:r>
              <a:rPr lang="en-US" dirty="0">
                <a:hlinkClick r:id="rId3"/>
              </a:rPr>
              <a:t>Income Continuation Insurance Brochure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Income Continuation Insurance Administration Manual</a:t>
            </a:r>
            <a:endParaRPr lang="en-US" dirty="0"/>
          </a:p>
          <a:p>
            <a:r>
              <a:rPr lang="en-US" dirty="0">
                <a:hlinkClick r:id="rId4"/>
              </a:rPr>
              <a:t>ICI ABBR rules</a:t>
            </a:r>
            <a:endParaRPr lang="en-US" dirty="0"/>
          </a:p>
          <a:p>
            <a:r>
              <a:rPr lang="en-US" dirty="0">
                <a:hlinkClick r:id="rId6"/>
              </a:rPr>
              <a:t>12/07 ICI Presentation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60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4" ma:contentTypeDescription="Create a new document." ma:contentTypeScope="" ma:versionID="a4d41b613a18788b02a9eb6ca837dfa7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7a61c4ba-b021-40cd-af10-78a6188bfae5" xmlns:ns4="fb82bcdf-ea63-4554-99e3-e15ccd87b479" targetNamespace="http://schemas.microsoft.com/office/2006/metadata/properties" ma:root="true" ma:fieldsID="d3f33910585c4c2e97c304e6f603e1e6" ns1:_="" ns2:_="" ns3:_="" ns4:_="">
    <xsd:import namespace="http://schemas.microsoft.com/sharepoint/v3"/>
    <xsd:import namespace="10f2cb44-b37d-4693-a5c3-140ab663d372"/>
    <xsd:import namespace="7a61c4ba-b021-40cd-af10-78a6188bfae5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1c4ba-b021-40cd-af10-78a6188bfae5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Bureau" ma:format="Dropdown" ma:internalName="Bureau">
      <xsd:simpleType>
        <xsd:restriction base="dms:Choice">
          <xsd:enumeration value="BCER"/>
          <xsd:enumeration value="BEI"/>
          <xsd:enumeration value="BMRS"/>
          <xsd:enumeration value="Central Benefits &amp; Payroll"/>
          <xsd:enumeration value="DIR"/>
          <xsd:enumeration value="HR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reau xmlns="7a61c4ba-b021-40cd-af10-78a6188bfae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6B08334-255F-4BF1-84E0-17FB8F4D38A6}"/>
</file>

<file path=customXml/itemProps2.xml><?xml version="1.0" encoding="utf-8"?>
<ds:datastoreItem xmlns:ds="http://schemas.openxmlformats.org/officeDocument/2006/customXml" ds:itemID="{52F03DF2-DED3-4628-B331-6A21CFF079FB}"/>
</file>

<file path=customXml/itemProps3.xml><?xml version="1.0" encoding="utf-8"?>
<ds:datastoreItem xmlns:ds="http://schemas.openxmlformats.org/officeDocument/2006/customXml" ds:itemID="{76C7BAEF-19EA-4DC4-8F3A-F7370B5B4362}"/>
</file>

<file path=customXml/itemProps4.xml><?xml version="1.0" encoding="utf-8"?>
<ds:datastoreItem xmlns:ds="http://schemas.openxmlformats.org/officeDocument/2006/customXml" ds:itemID="{00D30F5D-EA75-4FF8-B948-DB6E1DCD871E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466</TotalTime>
  <Words>229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Income Continuation Insurance  2024 Redesign </vt:lpstr>
      <vt:lpstr>What changes are being made to ICI</vt:lpstr>
      <vt:lpstr>New Hire Job data changes </vt:lpstr>
      <vt:lpstr>PowerPoint Presentation</vt:lpstr>
      <vt:lpstr>Next Steps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Continuation Insurance  2024 Redesign</dc:title>
  <dc:creator>McKenna, Meghan - DOA</dc:creator>
  <cp:lastModifiedBy>McKenna, Meghan - DOA</cp:lastModifiedBy>
  <cp:revision>9</cp:revision>
  <dcterms:created xsi:type="dcterms:W3CDTF">2023-12-04T18:24:43Z</dcterms:created>
  <dcterms:modified xsi:type="dcterms:W3CDTF">2023-12-07T16:35:47Z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