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5"/>
  </p:sldMasterIdLst>
  <p:notesMasterIdLst>
    <p:notesMasterId r:id="rId117"/>
  </p:notesMasterIdLst>
  <p:sldIdLst>
    <p:sldId id="256" r:id="rId6"/>
    <p:sldId id="267" r:id="rId7"/>
    <p:sldId id="257" r:id="rId8"/>
    <p:sldId id="386" r:id="rId9"/>
    <p:sldId id="262" r:id="rId10"/>
    <p:sldId id="387" r:id="rId11"/>
    <p:sldId id="388" r:id="rId12"/>
    <p:sldId id="389" r:id="rId13"/>
    <p:sldId id="378" r:id="rId14"/>
    <p:sldId id="263" r:id="rId15"/>
    <p:sldId id="390" r:id="rId16"/>
    <p:sldId id="264" r:id="rId17"/>
    <p:sldId id="265" r:id="rId18"/>
    <p:sldId id="266" r:id="rId19"/>
    <p:sldId id="391" r:id="rId20"/>
    <p:sldId id="408" r:id="rId21"/>
    <p:sldId id="258" r:id="rId22"/>
    <p:sldId id="259" r:id="rId23"/>
    <p:sldId id="393" r:id="rId24"/>
    <p:sldId id="260" r:id="rId25"/>
    <p:sldId id="409" r:id="rId26"/>
    <p:sldId id="394" r:id="rId27"/>
    <p:sldId id="268" r:id="rId28"/>
    <p:sldId id="269" r:id="rId29"/>
    <p:sldId id="396" r:id="rId30"/>
    <p:sldId id="398" r:id="rId31"/>
    <p:sldId id="272" r:id="rId32"/>
    <p:sldId id="475" r:id="rId33"/>
    <p:sldId id="476" r:id="rId34"/>
    <p:sldId id="399" r:id="rId35"/>
    <p:sldId id="401" r:id="rId36"/>
    <p:sldId id="415" r:id="rId37"/>
    <p:sldId id="276" r:id="rId38"/>
    <p:sldId id="280" r:id="rId39"/>
    <p:sldId id="367" r:id="rId40"/>
    <p:sldId id="277" r:id="rId41"/>
    <p:sldId id="402" r:id="rId42"/>
    <p:sldId id="400" r:id="rId43"/>
    <p:sldId id="273" r:id="rId44"/>
    <p:sldId id="418" r:id="rId45"/>
    <p:sldId id="274" r:id="rId46"/>
    <p:sldId id="278" r:id="rId47"/>
    <p:sldId id="279" r:id="rId48"/>
    <p:sldId id="281" r:id="rId49"/>
    <p:sldId id="379" r:id="rId50"/>
    <p:sldId id="282" r:id="rId51"/>
    <p:sldId id="283" r:id="rId52"/>
    <p:sldId id="473" r:id="rId53"/>
    <p:sldId id="285" r:id="rId54"/>
    <p:sldId id="403" r:id="rId55"/>
    <p:sldId id="311" r:id="rId56"/>
    <p:sldId id="404" r:id="rId57"/>
    <p:sldId id="411" r:id="rId58"/>
    <p:sldId id="288" r:id="rId59"/>
    <p:sldId id="289" r:id="rId60"/>
    <p:sldId id="312" r:id="rId61"/>
    <p:sldId id="313" r:id="rId62"/>
    <p:sldId id="419" r:id="rId63"/>
    <p:sldId id="297" r:id="rId64"/>
    <p:sldId id="298" r:id="rId65"/>
    <p:sldId id="353" r:id="rId66"/>
    <p:sldId id="356" r:id="rId67"/>
    <p:sldId id="372" r:id="rId68"/>
    <p:sldId id="354" r:id="rId69"/>
    <p:sldId id="355" r:id="rId70"/>
    <p:sldId id="357" r:id="rId71"/>
    <p:sldId id="302" r:id="rId72"/>
    <p:sldId id="454" r:id="rId73"/>
    <p:sldId id="455" r:id="rId74"/>
    <p:sldId id="456" r:id="rId75"/>
    <p:sldId id="292" r:id="rId76"/>
    <p:sldId id="293" r:id="rId77"/>
    <p:sldId id="299" r:id="rId78"/>
    <p:sldId id="373" r:id="rId79"/>
    <p:sldId id="471" r:id="rId80"/>
    <p:sldId id="300" r:id="rId81"/>
    <p:sldId id="304" r:id="rId82"/>
    <p:sldId id="361" r:id="rId83"/>
    <p:sldId id="362" r:id="rId84"/>
    <p:sldId id="363" r:id="rId85"/>
    <p:sldId id="305" r:id="rId86"/>
    <p:sldId id="364" r:id="rId87"/>
    <p:sldId id="365" r:id="rId88"/>
    <p:sldId id="306" r:id="rId89"/>
    <p:sldId id="366" r:id="rId90"/>
    <p:sldId id="368" r:id="rId91"/>
    <p:sldId id="369" r:id="rId92"/>
    <p:sldId id="370" r:id="rId93"/>
    <p:sldId id="470" r:id="rId94"/>
    <p:sldId id="371" r:id="rId95"/>
    <p:sldId id="380" r:id="rId96"/>
    <p:sldId id="270" r:id="rId97"/>
    <p:sldId id="472" r:id="rId98"/>
    <p:sldId id="397" r:id="rId99"/>
    <p:sldId id="360" r:id="rId100"/>
    <p:sldId id="381" r:id="rId101"/>
    <p:sldId id="382" r:id="rId102"/>
    <p:sldId id="413" r:id="rId103"/>
    <p:sldId id="414" r:id="rId104"/>
    <p:sldId id="383" r:id="rId105"/>
    <p:sldId id="384" r:id="rId106"/>
    <p:sldId id="376" r:id="rId107"/>
    <p:sldId id="416" r:id="rId108"/>
    <p:sldId id="417" r:id="rId109"/>
    <p:sldId id="474" r:id="rId110"/>
    <p:sldId id="405" r:id="rId111"/>
    <p:sldId id="406" r:id="rId112"/>
    <p:sldId id="412" r:id="rId113"/>
    <p:sldId id="407" r:id="rId114"/>
    <p:sldId id="375" r:id="rId115"/>
    <p:sldId id="310" r:id="rId1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BE834-FE9B-95EA-28DA-9C68397766FA}" name="Gehrmann, Dana - DOA" initials="GDD" userId="S::dana.gehrmann1@wisconsin.gov::c3e7488d-5d5c-47e3-a37c-348338c00d00" providerId="AD"/>
  <p188:author id="{BCE7E85E-CA62-445B-C9C1-09DB66390214}" name="Perry, Julie - DOA" initials="PJD" userId="S::julie.perry@wisconsin.gov::f865c83c-11af-4836-a981-2339285775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0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7013" autoAdjust="0"/>
  </p:normalViewPr>
  <p:slideViewPr>
    <p:cSldViewPr snapToGrid="0">
      <p:cViewPr varScale="1">
        <p:scale>
          <a:sx n="96" d="100"/>
          <a:sy n="96" d="100"/>
        </p:scale>
        <p:origin x="86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4.deltadentalwi.com/state-of-wi/basic-and-major" TargetMode="External"/><Relationship Id="rId2" Type="http://schemas.openxmlformats.org/officeDocument/2006/relationships/hyperlink" Target="https://www4.deltadentalwi.com/state-of-wi/Dental-Plans-Overview" TargetMode="External"/><Relationship Id="rId1" Type="http://schemas.openxmlformats.org/officeDocument/2006/relationships/hyperlink" Target="https://www.deltadentalwi.com/state-of-wi/" TargetMode="External"/><Relationship Id="rId6" Type="http://schemas.openxmlformats.org/officeDocument/2006/relationships/hyperlink" Target="https://www4.deltadentalwi.com/state-of-wi/additional-benefits" TargetMode="External"/><Relationship Id="rId5" Type="http://schemas.openxmlformats.org/officeDocument/2006/relationships/hyperlink" Target="http://www.deltadentalwi.com/provider-search/dental/" TargetMode="External"/><Relationship Id="rId4" Type="http://schemas.openxmlformats.org/officeDocument/2006/relationships/hyperlink" Target="https://kvgo.com/DDW/StateofWIDental" TargetMode="External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choice.com/" TargetMode="External"/><Relationship Id="rId2" Type="http://schemas.openxmlformats.org/officeDocument/2006/relationships/hyperlink" Target="https://oci.wi.gov/Documents/Consumers/PI-047.pdf" TargetMode="External"/><Relationship Id="rId1" Type="http://schemas.openxmlformats.org/officeDocument/2006/relationships/hyperlink" Target="https://etf.wi.gov/long-term-care-insurance" TargetMode="Externa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vest.com/benefit/what.shtml" TargetMode="External"/><Relationship Id="rId2" Type="http://schemas.openxmlformats.org/officeDocument/2006/relationships/hyperlink" Target="https://www.edvest.com/media/k34iatih/wi_payroll_direct_deposit.pdf" TargetMode="External"/><Relationship Id="rId1" Type="http://schemas.openxmlformats.org/officeDocument/2006/relationships/hyperlink" Target="https://www.edvest.com/benefit/employers-state-wi.shtml" TargetMode="Externa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hyperlink" Target="https://dpm.wi.gov/Pages/Employees/stBnForms.aspx" TargetMode="External"/><Relationship Id="rId1" Type="http://schemas.openxmlformats.org/officeDocument/2006/relationships/hyperlink" Target="https://etf.wi.gov/benefits/life-changes-and-my-benefits" TargetMode="Externa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b.state.wi.us/" TargetMode="External"/><Relationship Id="rId2" Type="http://schemas.openxmlformats.org/officeDocument/2006/relationships/hyperlink" Target="https://etf.wi.gov/media/4431/direct" TargetMode="External"/><Relationship Id="rId1" Type="http://schemas.openxmlformats.org/officeDocument/2006/relationships/hyperlink" Target="https://etf.wi.gov/resource/additional-contributions" TargetMode="External"/><Relationship Id="rId5" Type="http://schemas.openxmlformats.org/officeDocument/2006/relationships/hyperlink" Target="https://etf.wi.gov/retirement/wrs-retirement-benefit/my-statement-benefits" TargetMode="External"/><Relationship Id="rId4" Type="http://schemas.openxmlformats.org/officeDocument/2006/relationships/hyperlink" Target="https://etf.wi.gov/wrs-performance/annual-returns-rates-and-adjustments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5/access-plan-dean" TargetMode="External"/><Relationship Id="rId2" Type="http://schemas.openxmlformats.org/officeDocument/2006/relationships/hyperlink" Target="https://etf.wi.gov/its-your-choice/2025/health-plan-search/state" TargetMode="External"/><Relationship Id="rId1" Type="http://schemas.openxmlformats.org/officeDocument/2006/relationships/hyperlink" Target="https://etf.wi.gov/its-your-choice/2025/state-employee-and-retiree-health-plan-supplemental-benefits/health-insurance-employees-cobra-and-retirees-without-medicare/network-health-services" TargetMode="External"/><Relationship Id="rId4" Type="http://schemas.openxmlformats.org/officeDocument/2006/relationships/hyperlink" Target="https://etf.wi.gov/its-your-choice/2025/state-employee-and-retiree-health-plan-supplemental-benefits/health-insurance-employees-cobra-and-retirees-without-medicare/out-network-health-services-access-plans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hyperlink" Target="https://etf.wi.gov/resource/income-continuation-insurance-state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4.deltadentalwi.com/state-of-wi/basic-and-major" TargetMode="External"/><Relationship Id="rId2" Type="http://schemas.openxmlformats.org/officeDocument/2006/relationships/hyperlink" Target="https://www4.deltadentalwi.com/state-of-wi/Dental-Plans-Overview" TargetMode="External"/><Relationship Id="rId1" Type="http://schemas.openxmlformats.org/officeDocument/2006/relationships/hyperlink" Target="https://www.deltadentalwi.com/state-of-wi/" TargetMode="External"/><Relationship Id="rId6" Type="http://schemas.openxmlformats.org/officeDocument/2006/relationships/hyperlink" Target="https://www4.deltadentalwi.com/state-of-wi/additional-benefits" TargetMode="External"/><Relationship Id="rId5" Type="http://schemas.openxmlformats.org/officeDocument/2006/relationships/hyperlink" Target="http://www.deltadentalwi.com/provider-search/dental/" TargetMode="External"/><Relationship Id="rId4" Type="http://schemas.openxmlformats.org/officeDocument/2006/relationships/hyperlink" Target="https://kvgo.com/DDW/StateofWIDental" TargetMode="External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sv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choice.com/" TargetMode="External"/><Relationship Id="rId2" Type="http://schemas.openxmlformats.org/officeDocument/2006/relationships/hyperlink" Target="https://oci.wi.gov/Documents/Consumers/PI-047.pdf" TargetMode="External"/><Relationship Id="rId1" Type="http://schemas.openxmlformats.org/officeDocument/2006/relationships/hyperlink" Target="https://etf.wi.gov/long-term-care-insurance" TargetMode="External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vest.com/benefit/what.shtml" TargetMode="External"/><Relationship Id="rId2" Type="http://schemas.openxmlformats.org/officeDocument/2006/relationships/hyperlink" Target="https://www.edvest.com/media/k34iatih/wi_payroll_direct_deposit.pdf" TargetMode="External"/><Relationship Id="rId1" Type="http://schemas.openxmlformats.org/officeDocument/2006/relationships/hyperlink" Target="https://www.edvest.com/benefit/employers-state-wi.shtml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hyperlink" Target="https://dpm.wi.gov/Pages/Employees/stBnForms.aspx" TargetMode="External"/><Relationship Id="rId5" Type="http://schemas.openxmlformats.org/officeDocument/2006/relationships/hyperlink" Target="https://etf.wi.gov/benefits/life-changes-and-my-benefits" TargetMode="External"/><Relationship Id="rId4" Type="http://schemas.openxmlformats.org/officeDocument/2006/relationships/image" Target="../media/image2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b.state.wi.us/" TargetMode="External"/><Relationship Id="rId2" Type="http://schemas.openxmlformats.org/officeDocument/2006/relationships/hyperlink" Target="https://etf.wi.gov/media/4431/direct" TargetMode="External"/><Relationship Id="rId1" Type="http://schemas.openxmlformats.org/officeDocument/2006/relationships/hyperlink" Target="https://etf.wi.gov/resource/additional-contributions" TargetMode="External"/><Relationship Id="rId5" Type="http://schemas.openxmlformats.org/officeDocument/2006/relationships/hyperlink" Target="https://etf.wi.gov/retirement/wrs-retirement-benefit/my-statement-benefits" TargetMode="External"/><Relationship Id="rId4" Type="http://schemas.openxmlformats.org/officeDocument/2006/relationships/hyperlink" Target="https://etf.wi.gov/wrs-performance/annual-returns-rates-and-adjustments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5/access-plan-dean" TargetMode="External"/><Relationship Id="rId2" Type="http://schemas.openxmlformats.org/officeDocument/2006/relationships/hyperlink" Target="https://etf.wi.gov/its-your-choice/2025/health-plan-search/state" TargetMode="External"/><Relationship Id="rId1" Type="http://schemas.openxmlformats.org/officeDocument/2006/relationships/hyperlink" Target="https://etf.wi.gov/its-your-choice/2025/state-employee-and-retiree-health-plan-supplemental-benefits/health-insurance-employees-cobra-and-retirees-without-medicare/network-health-services" TargetMode="External"/><Relationship Id="rId4" Type="http://schemas.openxmlformats.org/officeDocument/2006/relationships/hyperlink" Target="https://etf.wi.gov/its-your-choice/2025/state-employee-and-retiree-health-plan-supplemental-benefits/health-insurance-employees-cobra-and-retirees-without-medicare/out-network-health-services-access-plans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hyperlink" Target="https://etf.wi.gov/resource/income-continuation-insurance-state" TargetMode="External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572A0-4C0C-48EE-B209-109A3F0672B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D55911-6D4A-4510-9E27-51EC3A4A2B3D}">
      <dgm:prSet/>
      <dgm:spPr/>
      <dgm:t>
        <a:bodyPr/>
        <a:lstStyle/>
        <a:p>
          <a:r>
            <a:rPr lang="en-US" dirty="0"/>
            <a:t>Earned from the first day of employment but </a:t>
          </a:r>
          <a:r>
            <a:rPr lang="en-US" b="1" dirty="0"/>
            <a:t>cannot</a:t>
          </a:r>
          <a:r>
            <a:rPr lang="en-US" dirty="0"/>
            <a:t> be used during the first 6 months of an original appointment in state service</a:t>
          </a:r>
        </a:p>
      </dgm:t>
    </dgm:pt>
    <dgm:pt modelId="{C873301D-C259-4419-AA5F-50FB43FF5336}" type="parTrans" cxnId="{DFAF4858-135E-4203-B26E-3449A967E555}">
      <dgm:prSet/>
      <dgm:spPr/>
      <dgm:t>
        <a:bodyPr/>
        <a:lstStyle/>
        <a:p>
          <a:endParaRPr lang="en-US"/>
        </a:p>
      </dgm:t>
    </dgm:pt>
    <dgm:pt modelId="{37FC2835-64AC-406D-8211-5D173CE0B9CD}" type="sibTrans" cxnId="{DFAF4858-135E-4203-B26E-3449A967E555}">
      <dgm:prSet/>
      <dgm:spPr/>
      <dgm:t>
        <a:bodyPr/>
        <a:lstStyle/>
        <a:p>
          <a:endParaRPr lang="en-US"/>
        </a:p>
      </dgm:t>
    </dgm:pt>
    <dgm:pt modelId="{9F729415-8E57-4E30-8A97-5E3A8D14FA29}">
      <dgm:prSet/>
      <dgm:spPr/>
      <dgm:t>
        <a:bodyPr/>
        <a:lstStyle/>
        <a:p>
          <a:r>
            <a:rPr lang="en-US" dirty="0"/>
            <a:t>Number of vacation hours based on FLSA status (exempt or non-exempt), years of service and appointment percentage</a:t>
          </a:r>
        </a:p>
      </dgm:t>
    </dgm:pt>
    <dgm:pt modelId="{7B895158-4108-4509-A21E-01254104B8AA}" type="parTrans" cxnId="{618E6C08-9293-40FB-A78B-941E93B8906F}">
      <dgm:prSet/>
      <dgm:spPr/>
      <dgm:t>
        <a:bodyPr/>
        <a:lstStyle/>
        <a:p>
          <a:endParaRPr lang="en-US"/>
        </a:p>
      </dgm:t>
    </dgm:pt>
    <dgm:pt modelId="{427FD484-4FE6-4B7C-AA93-B09E6903AD7F}" type="sibTrans" cxnId="{618E6C08-9293-40FB-A78B-941E93B8906F}">
      <dgm:prSet/>
      <dgm:spPr/>
      <dgm:t>
        <a:bodyPr/>
        <a:lstStyle/>
        <a:p>
          <a:endParaRPr lang="en-US"/>
        </a:p>
      </dgm:t>
    </dgm:pt>
    <dgm:pt modelId="{3A274495-5A83-463F-B7D1-01EB4295BB9C}">
      <dgm:prSet/>
      <dgm:spPr/>
      <dgm:t>
        <a:bodyPr/>
        <a:lstStyle/>
        <a:p>
          <a:r>
            <a:rPr lang="en-US" b="1"/>
            <a:t>What is FLSA status?  </a:t>
          </a:r>
          <a:r>
            <a:rPr lang="en-US"/>
            <a:t>An employee is either exempt or non-exempt under the Fair Labor Standards Act.  Non-exempt employees are eligible for overtime pay and exempt employee are not.  Your FLSA status is listed in your appointment letter.</a:t>
          </a:r>
        </a:p>
      </dgm:t>
    </dgm:pt>
    <dgm:pt modelId="{E30292C5-A83B-4982-B7E4-02A54AD79400}" type="parTrans" cxnId="{4970C5DE-9C41-435C-8590-9DBD61CECF5D}">
      <dgm:prSet/>
      <dgm:spPr/>
      <dgm:t>
        <a:bodyPr/>
        <a:lstStyle/>
        <a:p>
          <a:endParaRPr lang="en-US"/>
        </a:p>
      </dgm:t>
    </dgm:pt>
    <dgm:pt modelId="{8FCF8BF3-5635-4FEE-8FBB-BC5D4CAF124F}" type="sibTrans" cxnId="{4970C5DE-9C41-435C-8590-9DBD61CECF5D}">
      <dgm:prSet/>
      <dgm:spPr/>
      <dgm:t>
        <a:bodyPr/>
        <a:lstStyle/>
        <a:p>
          <a:endParaRPr lang="en-US"/>
        </a:p>
      </dgm:t>
    </dgm:pt>
    <dgm:pt modelId="{3FF83C38-D745-425D-891A-D76DE5468DDB}">
      <dgm:prSet/>
      <dgm:spPr/>
      <dgm:t>
        <a:bodyPr/>
        <a:lstStyle/>
        <a:p>
          <a:r>
            <a:rPr lang="en-US"/>
            <a:t>At hire, total vacation hours granted are prorated based on hire date</a:t>
          </a:r>
        </a:p>
      </dgm:t>
    </dgm:pt>
    <dgm:pt modelId="{1F794FE2-F100-4233-9557-AAB9AF710F92}" type="parTrans" cxnId="{41BBF905-7579-40AD-8B89-20D362727DD8}">
      <dgm:prSet/>
      <dgm:spPr/>
      <dgm:t>
        <a:bodyPr/>
        <a:lstStyle/>
        <a:p>
          <a:endParaRPr lang="en-US"/>
        </a:p>
      </dgm:t>
    </dgm:pt>
    <dgm:pt modelId="{9DAF3FF8-AA7E-46B7-9CEE-B9A4067A6528}" type="sibTrans" cxnId="{41BBF905-7579-40AD-8B89-20D362727DD8}">
      <dgm:prSet/>
      <dgm:spPr/>
      <dgm:t>
        <a:bodyPr/>
        <a:lstStyle/>
        <a:p>
          <a:endParaRPr lang="en-US"/>
        </a:p>
      </dgm:t>
    </dgm:pt>
    <dgm:pt modelId="{AF291CDC-A18E-49D2-8F44-922D544FB04D}">
      <dgm:prSet/>
      <dgm:spPr/>
      <dgm:t>
        <a:bodyPr/>
        <a:lstStyle/>
        <a:p>
          <a:r>
            <a:rPr lang="en-US"/>
            <a:t>New allotment of vacation hours then granted at the start of each calendar year</a:t>
          </a:r>
        </a:p>
      </dgm:t>
    </dgm:pt>
    <dgm:pt modelId="{74DC92CD-BEE2-47EB-A060-8CB75F255B7C}" type="parTrans" cxnId="{66832661-7A09-4DB7-8759-AE1B56AB822C}">
      <dgm:prSet/>
      <dgm:spPr/>
      <dgm:t>
        <a:bodyPr/>
        <a:lstStyle/>
        <a:p>
          <a:endParaRPr lang="en-US"/>
        </a:p>
      </dgm:t>
    </dgm:pt>
    <dgm:pt modelId="{16246620-725A-45DB-AD8F-4EEE7E47F90F}" type="sibTrans" cxnId="{66832661-7A09-4DB7-8759-AE1B56AB822C}">
      <dgm:prSet/>
      <dgm:spPr/>
      <dgm:t>
        <a:bodyPr/>
        <a:lstStyle/>
        <a:p>
          <a:endParaRPr lang="en-US"/>
        </a:p>
      </dgm:t>
    </dgm:pt>
    <dgm:pt modelId="{44CE61C8-CF66-453C-998E-AC75C05CB2E4}">
      <dgm:prSet/>
      <dgm:spPr/>
      <dgm:t>
        <a:bodyPr/>
        <a:lstStyle/>
        <a:p>
          <a:r>
            <a:rPr lang="en-US"/>
            <a:t>You will be able to carry over a maximum of 40 hours of unused vacation per year</a:t>
          </a:r>
        </a:p>
      </dgm:t>
    </dgm:pt>
    <dgm:pt modelId="{84989731-0171-4877-A44A-5AF9AB97B669}" type="parTrans" cxnId="{9DCB1F04-94BD-4BA3-84B2-5A15C27A06E0}">
      <dgm:prSet/>
      <dgm:spPr/>
      <dgm:t>
        <a:bodyPr/>
        <a:lstStyle/>
        <a:p>
          <a:endParaRPr lang="en-US"/>
        </a:p>
      </dgm:t>
    </dgm:pt>
    <dgm:pt modelId="{8C391212-D709-4A82-94EB-88D70C5D9D3E}" type="sibTrans" cxnId="{9DCB1F04-94BD-4BA3-84B2-5A15C27A06E0}">
      <dgm:prSet/>
      <dgm:spPr/>
      <dgm:t>
        <a:bodyPr/>
        <a:lstStyle/>
        <a:p>
          <a:endParaRPr lang="en-US"/>
        </a:p>
      </dgm:t>
    </dgm:pt>
    <dgm:pt modelId="{5AF5526C-4BB5-48BD-A8E2-6ABFDC9BC502}">
      <dgm:prSet/>
      <dgm:spPr/>
      <dgm:t>
        <a:bodyPr/>
        <a:lstStyle/>
        <a:p>
          <a:r>
            <a:rPr lang="en-US"/>
            <a:t>Must be used by June 30</a:t>
          </a:r>
          <a:r>
            <a:rPr lang="en-US" baseline="30000"/>
            <a:t>th</a:t>
          </a:r>
          <a:r>
            <a:rPr lang="en-US"/>
            <a:t> of the following calendar year</a:t>
          </a:r>
        </a:p>
      </dgm:t>
    </dgm:pt>
    <dgm:pt modelId="{37BEE558-B7B0-4B93-921D-8D09C42EAA7C}" type="parTrans" cxnId="{CCEE5805-29CB-437E-AEF6-E8516756C2E2}">
      <dgm:prSet/>
      <dgm:spPr/>
      <dgm:t>
        <a:bodyPr/>
        <a:lstStyle/>
        <a:p>
          <a:endParaRPr lang="en-US"/>
        </a:p>
      </dgm:t>
    </dgm:pt>
    <dgm:pt modelId="{78903F7F-8C47-47C1-9C1A-D875D51CEE5C}" type="sibTrans" cxnId="{CCEE5805-29CB-437E-AEF6-E8516756C2E2}">
      <dgm:prSet/>
      <dgm:spPr/>
      <dgm:t>
        <a:bodyPr/>
        <a:lstStyle/>
        <a:p>
          <a:endParaRPr lang="en-US"/>
        </a:p>
      </dgm:t>
    </dgm:pt>
    <dgm:pt modelId="{8C9C3AFD-86AA-4175-A968-40BB42FC7244}">
      <dgm:prSet/>
      <dgm:spPr/>
      <dgm:t>
        <a:bodyPr/>
        <a:lstStyle/>
        <a:p>
          <a:r>
            <a:rPr lang="en-US"/>
            <a:t>If hire date later in the year, may be able to carryover unused vacation past June 30</a:t>
          </a:r>
          <a:r>
            <a:rPr lang="en-US" baseline="30000"/>
            <a:t>th</a:t>
          </a:r>
          <a:r>
            <a:rPr lang="en-US"/>
            <a:t> for the 1</a:t>
          </a:r>
          <a:r>
            <a:rPr lang="en-US" baseline="30000"/>
            <a:t>st</a:t>
          </a:r>
          <a:r>
            <a:rPr lang="en-US"/>
            <a:t> year</a:t>
          </a:r>
        </a:p>
      </dgm:t>
    </dgm:pt>
    <dgm:pt modelId="{3B95A7AF-CC3D-4C9A-B6E3-B3F0DF3AAE27}" type="parTrans" cxnId="{7B8C2FBC-C195-43AC-9C51-4B89057A5C48}">
      <dgm:prSet/>
      <dgm:spPr/>
      <dgm:t>
        <a:bodyPr/>
        <a:lstStyle/>
        <a:p>
          <a:endParaRPr lang="en-US"/>
        </a:p>
      </dgm:t>
    </dgm:pt>
    <dgm:pt modelId="{8C020D9C-DB5A-4B7F-B46E-AE5845D12921}" type="sibTrans" cxnId="{7B8C2FBC-C195-43AC-9C51-4B89057A5C48}">
      <dgm:prSet/>
      <dgm:spPr/>
      <dgm:t>
        <a:bodyPr/>
        <a:lstStyle/>
        <a:p>
          <a:endParaRPr lang="en-US"/>
        </a:p>
      </dgm:t>
    </dgm:pt>
    <dgm:pt modelId="{B375EF40-31B8-40F7-A591-37E3A5BDE5EB}" type="pres">
      <dgm:prSet presAssocID="{0F6572A0-4C0C-48EE-B209-109A3F0672B4}" presName="root" presStyleCnt="0">
        <dgm:presLayoutVars>
          <dgm:dir/>
          <dgm:resizeHandles val="exact"/>
        </dgm:presLayoutVars>
      </dgm:prSet>
      <dgm:spPr/>
    </dgm:pt>
    <dgm:pt modelId="{58CF2DD9-8E22-4DC8-B9F7-8CFB46B3D9AD}" type="pres">
      <dgm:prSet presAssocID="{A2D55911-6D4A-4510-9E27-51EC3A4A2B3D}" presName="compNode" presStyleCnt="0"/>
      <dgm:spPr/>
    </dgm:pt>
    <dgm:pt modelId="{09FB4CEA-91F4-4871-9C55-8476F0ACD499}" type="pres">
      <dgm:prSet presAssocID="{A2D55911-6D4A-4510-9E27-51EC3A4A2B3D}" presName="bgRect" presStyleLbl="bgShp" presStyleIdx="0" presStyleCnt="4"/>
      <dgm:spPr/>
    </dgm:pt>
    <dgm:pt modelId="{369832DD-E041-44BA-A7B0-E4D97FAAC823}" type="pres">
      <dgm:prSet presAssocID="{A2D55911-6D4A-4510-9E27-51EC3A4A2B3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A9C66972-5CC9-4AA8-804F-4CB13A01A8E2}" type="pres">
      <dgm:prSet presAssocID="{A2D55911-6D4A-4510-9E27-51EC3A4A2B3D}" presName="spaceRect" presStyleCnt="0"/>
      <dgm:spPr/>
    </dgm:pt>
    <dgm:pt modelId="{7C38F75A-AC77-4065-8646-8B0663719B54}" type="pres">
      <dgm:prSet presAssocID="{A2D55911-6D4A-4510-9E27-51EC3A4A2B3D}" presName="parTx" presStyleLbl="revTx" presStyleIdx="0" presStyleCnt="7">
        <dgm:presLayoutVars>
          <dgm:chMax val="0"/>
          <dgm:chPref val="0"/>
        </dgm:presLayoutVars>
      </dgm:prSet>
      <dgm:spPr/>
    </dgm:pt>
    <dgm:pt modelId="{9B6C22A0-ED48-4090-972F-ED31023C821C}" type="pres">
      <dgm:prSet presAssocID="{37FC2835-64AC-406D-8211-5D173CE0B9CD}" presName="sibTrans" presStyleCnt="0"/>
      <dgm:spPr/>
    </dgm:pt>
    <dgm:pt modelId="{D621E86C-429E-44C8-ADE8-B8C51876E0F0}" type="pres">
      <dgm:prSet presAssocID="{9F729415-8E57-4E30-8A97-5E3A8D14FA29}" presName="compNode" presStyleCnt="0"/>
      <dgm:spPr/>
    </dgm:pt>
    <dgm:pt modelId="{487AC96B-A574-420E-B1AE-6D5F9C3A1EF2}" type="pres">
      <dgm:prSet presAssocID="{9F729415-8E57-4E30-8A97-5E3A8D14FA29}" presName="bgRect" presStyleLbl="bgShp" presStyleIdx="1" presStyleCnt="4"/>
      <dgm:spPr/>
    </dgm:pt>
    <dgm:pt modelId="{C211EC13-1137-4ED2-ABE4-D8FDB38886F4}" type="pres">
      <dgm:prSet presAssocID="{9F729415-8E57-4E30-8A97-5E3A8D14FA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0E50BAD-6390-4612-961C-A38CA04AD1D3}" type="pres">
      <dgm:prSet presAssocID="{9F729415-8E57-4E30-8A97-5E3A8D14FA29}" presName="spaceRect" presStyleCnt="0"/>
      <dgm:spPr/>
    </dgm:pt>
    <dgm:pt modelId="{956BA972-CB8A-4D03-B2AD-04725AFBB496}" type="pres">
      <dgm:prSet presAssocID="{9F729415-8E57-4E30-8A97-5E3A8D14FA29}" presName="parTx" presStyleLbl="revTx" presStyleIdx="1" presStyleCnt="7">
        <dgm:presLayoutVars>
          <dgm:chMax val="0"/>
          <dgm:chPref val="0"/>
        </dgm:presLayoutVars>
      </dgm:prSet>
      <dgm:spPr/>
    </dgm:pt>
    <dgm:pt modelId="{4BFFC069-1FB6-496F-B753-61C603431321}" type="pres">
      <dgm:prSet presAssocID="{9F729415-8E57-4E30-8A97-5E3A8D14FA29}" presName="desTx" presStyleLbl="revTx" presStyleIdx="2" presStyleCnt="7">
        <dgm:presLayoutVars/>
      </dgm:prSet>
      <dgm:spPr/>
    </dgm:pt>
    <dgm:pt modelId="{83B783C4-0A12-44AD-BF2D-36929477A922}" type="pres">
      <dgm:prSet presAssocID="{427FD484-4FE6-4B7C-AA93-B09E6903AD7F}" presName="sibTrans" presStyleCnt="0"/>
      <dgm:spPr/>
    </dgm:pt>
    <dgm:pt modelId="{8E738C51-86DF-4171-B29E-AF5385BD7C4A}" type="pres">
      <dgm:prSet presAssocID="{3FF83C38-D745-425D-891A-D76DE5468DDB}" presName="compNode" presStyleCnt="0"/>
      <dgm:spPr/>
    </dgm:pt>
    <dgm:pt modelId="{02F9B860-0AF2-4456-A7E5-2288414D2704}" type="pres">
      <dgm:prSet presAssocID="{3FF83C38-D745-425D-891A-D76DE5468DDB}" presName="bgRect" presStyleLbl="bgShp" presStyleIdx="2" presStyleCnt="4"/>
      <dgm:spPr/>
    </dgm:pt>
    <dgm:pt modelId="{5C9890F3-C6F1-44DF-ACA7-57C939FDD4DD}" type="pres">
      <dgm:prSet presAssocID="{3FF83C38-D745-425D-891A-D76DE5468DD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D8D8DA46-035F-4928-8D92-ED2A08850EBF}" type="pres">
      <dgm:prSet presAssocID="{3FF83C38-D745-425D-891A-D76DE5468DDB}" presName="spaceRect" presStyleCnt="0"/>
      <dgm:spPr/>
    </dgm:pt>
    <dgm:pt modelId="{8F7CFA28-EDC9-43B5-9170-ADEBDB6C1276}" type="pres">
      <dgm:prSet presAssocID="{3FF83C38-D745-425D-891A-D76DE5468DDB}" presName="parTx" presStyleLbl="revTx" presStyleIdx="3" presStyleCnt="7">
        <dgm:presLayoutVars>
          <dgm:chMax val="0"/>
          <dgm:chPref val="0"/>
        </dgm:presLayoutVars>
      </dgm:prSet>
      <dgm:spPr/>
    </dgm:pt>
    <dgm:pt modelId="{B36D2CB7-6C4B-4583-B557-FFF28097D25A}" type="pres">
      <dgm:prSet presAssocID="{3FF83C38-D745-425D-891A-D76DE5468DDB}" presName="desTx" presStyleLbl="revTx" presStyleIdx="4" presStyleCnt="7">
        <dgm:presLayoutVars/>
      </dgm:prSet>
      <dgm:spPr/>
    </dgm:pt>
    <dgm:pt modelId="{5A3A0822-D5FE-4C8B-B204-BCC7B8898C85}" type="pres">
      <dgm:prSet presAssocID="{9DAF3FF8-AA7E-46B7-9CEE-B9A4067A6528}" presName="sibTrans" presStyleCnt="0"/>
      <dgm:spPr/>
    </dgm:pt>
    <dgm:pt modelId="{6E74626A-1DCF-4D64-B871-A5D46244556C}" type="pres">
      <dgm:prSet presAssocID="{44CE61C8-CF66-453C-998E-AC75C05CB2E4}" presName="compNode" presStyleCnt="0"/>
      <dgm:spPr/>
    </dgm:pt>
    <dgm:pt modelId="{A754BEAE-DD70-4161-A6BC-9AC80899DADF}" type="pres">
      <dgm:prSet presAssocID="{44CE61C8-CF66-453C-998E-AC75C05CB2E4}" presName="bgRect" presStyleLbl="bgShp" presStyleIdx="3" presStyleCnt="4"/>
      <dgm:spPr/>
    </dgm:pt>
    <dgm:pt modelId="{4FD879F2-9D43-4597-B2C0-1691206BCAB4}" type="pres">
      <dgm:prSet presAssocID="{44CE61C8-CF66-453C-998E-AC75C05CB2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2FEB11B-796B-45A9-8F44-506409AC9965}" type="pres">
      <dgm:prSet presAssocID="{44CE61C8-CF66-453C-998E-AC75C05CB2E4}" presName="spaceRect" presStyleCnt="0"/>
      <dgm:spPr/>
    </dgm:pt>
    <dgm:pt modelId="{1CBB4CBA-A95B-4D12-8738-1EB2EF8E3AE3}" type="pres">
      <dgm:prSet presAssocID="{44CE61C8-CF66-453C-998E-AC75C05CB2E4}" presName="parTx" presStyleLbl="revTx" presStyleIdx="5" presStyleCnt="7">
        <dgm:presLayoutVars>
          <dgm:chMax val="0"/>
          <dgm:chPref val="0"/>
        </dgm:presLayoutVars>
      </dgm:prSet>
      <dgm:spPr/>
    </dgm:pt>
    <dgm:pt modelId="{D0E5D57F-0B7E-41EB-B01B-3E1F7BF6BAFB}" type="pres">
      <dgm:prSet presAssocID="{44CE61C8-CF66-453C-998E-AC75C05CB2E4}" presName="desTx" presStyleLbl="revTx" presStyleIdx="6" presStyleCnt="7">
        <dgm:presLayoutVars/>
      </dgm:prSet>
      <dgm:spPr/>
    </dgm:pt>
  </dgm:ptLst>
  <dgm:cxnLst>
    <dgm:cxn modelId="{9DCB1F04-94BD-4BA3-84B2-5A15C27A06E0}" srcId="{0F6572A0-4C0C-48EE-B209-109A3F0672B4}" destId="{44CE61C8-CF66-453C-998E-AC75C05CB2E4}" srcOrd="3" destOrd="0" parTransId="{84989731-0171-4877-A44A-5AF9AB97B669}" sibTransId="{8C391212-D709-4A82-94EB-88D70C5D9D3E}"/>
    <dgm:cxn modelId="{CCEE5805-29CB-437E-AEF6-E8516756C2E2}" srcId="{44CE61C8-CF66-453C-998E-AC75C05CB2E4}" destId="{5AF5526C-4BB5-48BD-A8E2-6ABFDC9BC502}" srcOrd="0" destOrd="0" parTransId="{37BEE558-B7B0-4B93-921D-8D09C42EAA7C}" sibTransId="{78903F7F-8C47-47C1-9C1A-D875D51CEE5C}"/>
    <dgm:cxn modelId="{41BBF905-7579-40AD-8B89-20D362727DD8}" srcId="{0F6572A0-4C0C-48EE-B209-109A3F0672B4}" destId="{3FF83C38-D745-425D-891A-D76DE5468DDB}" srcOrd="2" destOrd="0" parTransId="{1F794FE2-F100-4233-9557-AAB9AF710F92}" sibTransId="{9DAF3FF8-AA7E-46B7-9CEE-B9A4067A6528}"/>
    <dgm:cxn modelId="{618E6C08-9293-40FB-A78B-941E93B8906F}" srcId="{0F6572A0-4C0C-48EE-B209-109A3F0672B4}" destId="{9F729415-8E57-4E30-8A97-5E3A8D14FA29}" srcOrd="1" destOrd="0" parTransId="{7B895158-4108-4509-A21E-01254104B8AA}" sibTransId="{427FD484-4FE6-4B7C-AA93-B09E6903AD7F}"/>
    <dgm:cxn modelId="{17C52F29-075F-40F0-B4ED-0B7F4FF9A6AB}" type="presOf" srcId="{3FF83C38-D745-425D-891A-D76DE5468DDB}" destId="{8F7CFA28-EDC9-43B5-9170-ADEBDB6C1276}" srcOrd="0" destOrd="0" presId="urn:microsoft.com/office/officeart/2018/2/layout/IconVerticalSolidList"/>
    <dgm:cxn modelId="{BCF7F839-C98F-4866-889B-A009966FD2C8}" type="presOf" srcId="{3A274495-5A83-463F-B7D1-01EB4295BB9C}" destId="{4BFFC069-1FB6-496F-B753-61C603431321}" srcOrd="0" destOrd="0" presId="urn:microsoft.com/office/officeart/2018/2/layout/IconVerticalSolidList"/>
    <dgm:cxn modelId="{66832661-7A09-4DB7-8759-AE1B56AB822C}" srcId="{3FF83C38-D745-425D-891A-D76DE5468DDB}" destId="{AF291CDC-A18E-49D2-8F44-922D544FB04D}" srcOrd="0" destOrd="0" parTransId="{74DC92CD-BEE2-47EB-A060-8CB75F255B7C}" sibTransId="{16246620-725A-45DB-AD8F-4EEE7E47F90F}"/>
    <dgm:cxn modelId="{A2186E73-05DA-42B6-9B07-B906A49B3410}" type="presOf" srcId="{9F729415-8E57-4E30-8A97-5E3A8D14FA29}" destId="{956BA972-CB8A-4D03-B2AD-04725AFBB496}" srcOrd="0" destOrd="0" presId="urn:microsoft.com/office/officeart/2018/2/layout/IconVerticalSolidList"/>
    <dgm:cxn modelId="{DFAF4858-135E-4203-B26E-3449A967E555}" srcId="{0F6572A0-4C0C-48EE-B209-109A3F0672B4}" destId="{A2D55911-6D4A-4510-9E27-51EC3A4A2B3D}" srcOrd="0" destOrd="0" parTransId="{C873301D-C259-4419-AA5F-50FB43FF5336}" sibTransId="{37FC2835-64AC-406D-8211-5D173CE0B9CD}"/>
    <dgm:cxn modelId="{D2F3E480-1301-468D-9EFB-B161A2DC9DFE}" type="presOf" srcId="{AF291CDC-A18E-49D2-8F44-922D544FB04D}" destId="{B36D2CB7-6C4B-4583-B557-FFF28097D25A}" srcOrd="0" destOrd="0" presId="urn:microsoft.com/office/officeart/2018/2/layout/IconVerticalSolidList"/>
    <dgm:cxn modelId="{8597AF85-CD8A-49C2-A647-C693377FAE6F}" type="presOf" srcId="{44CE61C8-CF66-453C-998E-AC75C05CB2E4}" destId="{1CBB4CBA-A95B-4D12-8738-1EB2EF8E3AE3}" srcOrd="0" destOrd="0" presId="urn:microsoft.com/office/officeart/2018/2/layout/IconVerticalSolidList"/>
    <dgm:cxn modelId="{926F4497-1980-4BF6-BDA6-FA86941E8D24}" type="presOf" srcId="{8C9C3AFD-86AA-4175-A968-40BB42FC7244}" destId="{D0E5D57F-0B7E-41EB-B01B-3E1F7BF6BAFB}" srcOrd="0" destOrd="1" presId="urn:microsoft.com/office/officeart/2018/2/layout/IconVerticalSolidList"/>
    <dgm:cxn modelId="{041941AA-9D4A-40C2-8DF3-BF48F52CE96F}" type="presOf" srcId="{0F6572A0-4C0C-48EE-B209-109A3F0672B4}" destId="{B375EF40-31B8-40F7-A591-37E3A5BDE5EB}" srcOrd="0" destOrd="0" presId="urn:microsoft.com/office/officeart/2018/2/layout/IconVerticalSolidList"/>
    <dgm:cxn modelId="{70FC74AA-5CF2-4D87-BD18-C578EB852B0D}" type="presOf" srcId="{A2D55911-6D4A-4510-9E27-51EC3A4A2B3D}" destId="{7C38F75A-AC77-4065-8646-8B0663719B54}" srcOrd="0" destOrd="0" presId="urn:microsoft.com/office/officeart/2018/2/layout/IconVerticalSolidList"/>
    <dgm:cxn modelId="{7B8C2FBC-C195-43AC-9C51-4B89057A5C48}" srcId="{44CE61C8-CF66-453C-998E-AC75C05CB2E4}" destId="{8C9C3AFD-86AA-4175-A968-40BB42FC7244}" srcOrd="1" destOrd="0" parTransId="{3B95A7AF-CC3D-4C9A-B6E3-B3F0DF3AAE27}" sibTransId="{8C020D9C-DB5A-4B7F-B46E-AE5845D12921}"/>
    <dgm:cxn modelId="{4970C5DE-9C41-435C-8590-9DBD61CECF5D}" srcId="{9F729415-8E57-4E30-8A97-5E3A8D14FA29}" destId="{3A274495-5A83-463F-B7D1-01EB4295BB9C}" srcOrd="0" destOrd="0" parTransId="{E30292C5-A83B-4982-B7E4-02A54AD79400}" sibTransId="{8FCF8BF3-5635-4FEE-8FBB-BC5D4CAF124F}"/>
    <dgm:cxn modelId="{21F722FE-C91E-46E7-8D50-1339A84F4600}" type="presOf" srcId="{5AF5526C-4BB5-48BD-A8E2-6ABFDC9BC502}" destId="{D0E5D57F-0B7E-41EB-B01B-3E1F7BF6BAFB}" srcOrd="0" destOrd="0" presId="urn:microsoft.com/office/officeart/2018/2/layout/IconVerticalSolidList"/>
    <dgm:cxn modelId="{F79C5E1B-305A-483A-8562-9FBDEF87A253}" type="presParOf" srcId="{B375EF40-31B8-40F7-A591-37E3A5BDE5EB}" destId="{58CF2DD9-8E22-4DC8-B9F7-8CFB46B3D9AD}" srcOrd="0" destOrd="0" presId="urn:microsoft.com/office/officeart/2018/2/layout/IconVerticalSolidList"/>
    <dgm:cxn modelId="{7F81C3F7-114B-4AF6-97E6-E84687B1E3EB}" type="presParOf" srcId="{58CF2DD9-8E22-4DC8-B9F7-8CFB46B3D9AD}" destId="{09FB4CEA-91F4-4871-9C55-8476F0ACD499}" srcOrd="0" destOrd="0" presId="urn:microsoft.com/office/officeart/2018/2/layout/IconVerticalSolidList"/>
    <dgm:cxn modelId="{792E2ACE-81EF-4165-853B-D437285AF8EB}" type="presParOf" srcId="{58CF2DD9-8E22-4DC8-B9F7-8CFB46B3D9AD}" destId="{369832DD-E041-44BA-A7B0-E4D97FAAC823}" srcOrd="1" destOrd="0" presId="urn:microsoft.com/office/officeart/2018/2/layout/IconVerticalSolidList"/>
    <dgm:cxn modelId="{BDEE8C0A-3277-402A-BE2A-C8A71B7EF46C}" type="presParOf" srcId="{58CF2DD9-8E22-4DC8-B9F7-8CFB46B3D9AD}" destId="{A9C66972-5CC9-4AA8-804F-4CB13A01A8E2}" srcOrd="2" destOrd="0" presId="urn:microsoft.com/office/officeart/2018/2/layout/IconVerticalSolidList"/>
    <dgm:cxn modelId="{E2871AD8-0345-4D03-99F6-3A16E408D4C1}" type="presParOf" srcId="{58CF2DD9-8E22-4DC8-B9F7-8CFB46B3D9AD}" destId="{7C38F75A-AC77-4065-8646-8B0663719B54}" srcOrd="3" destOrd="0" presId="urn:microsoft.com/office/officeart/2018/2/layout/IconVerticalSolidList"/>
    <dgm:cxn modelId="{917AF1BD-9D39-4482-BB69-86723DEA69AC}" type="presParOf" srcId="{B375EF40-31B8-40F7-A591-37E3A5BDE5EB}" destId="{9B6C22A0-ED48-4090-972F-ED31023C821C}" srcOrd="1" destOrd="0" presId="urn:microsoft.com/office/officeart/2018/2/layout/IconVerticalSolidList"/>
    <dgm:cxn modelId="{1874929A-2487-403A-9D5A-A05C889F612B}" type="presParOf" srcId="{B375EF40-31B8-40F7-A591-37E3A5BDE5EB}" destId="{D621E86C-429E-44C8-ADE8-B8C51876E0F0}" srcOrd="2" destOrd="0" presId="urn:microsoft.com/office/officeart/2018/2/layout/IconVerticalSolidList"/>
    <dgm:cxn modelId="{D25213F5-27D3-4732-933D-9406AAFC5200}" type="presParOf" srcId="{D621E86C-429E-44C8-ADE8-B8C51876E0F0}" destId="{487AC96B-A574-420E-B1AE-6D5F9C3A1EF2}" srcOrd="0" destOrd="0" presId="urn:microsoft.com/office/officeart/2018/2/layout/IconVerticalSolidList"/>
    <dgm:cxn modelId="{3C504C68-8900-4450-8834-101E7E1654A8}" type="presParOf" srcId="{D621E86C-429E-44C8-ADE8-B8C51876E0F0}" destId="{C211EC13-1137-4ED2-ABE4-D8FDB38886F4}" srcOrd="1" destOrd="0" presId="urn:microsoft.com/office/officeart/2018/2/layout/IconVerticalSolidList"/>
    <dgm:cxn modelId="{FBE5D20A-A3C2-4E1E-B809-57AD358A1C42}" type="presParOf" srcId="{D621E86C-429E-44C8-ADE8-B8C51876E0F0}" destId="{20E50BAD-6390-4612-961C-A38CA04AD1D3}" srcOrd="2" destOrd="0" presId="urn:microsoft.com/office/officeart/2018/2/layout/IconVerticalSolidList"/>
    <dgm:cxn modelId="{0E489C34-0877-4E80-AA8F-090801543F0E}" type="presParOf" srcId="{D621E86C-429E-44C8-ADE8-B8C51876E0F0}" destId="{956BA972-CB8A-4D03-B2AD-04725AFBB496}" srcOrd="3" destOrd="0" presId="urn:microsoft.com/office/officeart/2018/2/layout/IconVerticalSolidList"/>
    <dgm:cxn modelId="{62A0C042-D7C9-45A6-9F5F-FAD2F7AC221D}" type="presParOf" srcId="{D621E86C-429E-44C8-ADE8-B8C51876E0F0}" destId="{4BFFC069-1FB6-496F-B753-61C603431321}" srcOrd="4" destOrd="0" presId="urn:microsoft.com/office/officeart/2018/2/layout/IconVerticalSolidList"/>
    <dgm:cxn modelId="{C05723EA-BA22-48FA-8E32-E5CE2824C001}" type="presParOf" srcId="{B375EF40-31B8-40F7-A591-37E3A5BDE5EB}" destId="{83B783C4-0A12-44AD-BF2D-36929477A922}" srcOrd="3" destOrd="0" presId="urn:microsoft.com/office/officeart/2018/2/layout/IconVerticalSolidList"/>
    <dgm:cxn modelId="{CA5AFC65-C5C2-4507-94BE-9581A3204DEF}" type="presParOf" srcId="{B375EF40-31B8-40F7-A591-37E3A5BDE5EB}" destId="{8E738C51-86DF-4171-B29E-AF5385BD7C4A}" srcOrd="4" destOrd="0" presId="urn:microsoft.com/office/officeart/2018/2/layout/IconVerticalSolidList"/>
    <dgm:cxn modelId="{01DFA202-9056-40B7-89E8-D44EED12C660}" type="presParOf" srcId="{8E738C51-86DF-4171-B29E-AF5385BD7C4A}" destId="{02F9B860-0AF2-4456-A7E5-2288414D2704}" srcOrd="0" destOrd="0" presId="urn:microsoft.com/office/officeart/2018/2/layout/IconVerticalSolidList"/>
    <dgm:cxn modelId="{416A7D4A-3CB8-4D74-9392-B8391DB499A9}" type="presParOf" srcId="{8E738C51-86DF-4171-B29E-AF5385BD7C4A}" destId="{5C9890F3-C6F1-44DF-ACA7-57C939FDD4DD}" srcOrd="1" destOrd="0" presId="urn:microsoft.com/office/officeart/2018/2/layout/IconVerticalSolidList"/>
    <dgm:cxn modelId="{260FE8AE-C0EF-462A-96D3-37CC9266E21A}" type="presParOf" srcId="{8E738C51-86DF-4171-B29E-AF5385BD7C4A}" destId="{D8D8DA46-035F-4928-8D92-ED2A08850EBF}" srcOrd="2" destOrd="0" presId="urn:microsoft.com/office/officeart/2018/2/layout/IconVerticalSolidList"/>
    <dgm:cxn modelId="{F147F797-0413-4579-8570-275567D2D2C0}" type="presParOf" srcId="{8E738C51-86DF-4171-B29E-AF5385BD7C4A}" destId="{8F7CFA28-EDC9-43B5-9170-ADEBDB6C1276}" srcOrd="3" destOrd="0" presId="urn:microsoft.com/office/officeart/2018/2/layout/IconVerticalSolidList"/>
    <dgm:cxn modelId="{BD5AF98A-06D3-4AC9-9688-DF09B5226011}" type="presParOf" srcId="{8E738C51-86DF-4171-B29E-AF5385BD7C4A}" destId="{B36D2CB7-6C4B-4583-B557-FFF28097D25A}" srcOrd="4" destOrd="0" presId="urn:microsoft.com/office/officeart/2018/2/layout/IconVerticalSolidList"/>
    <dgm:cxn modelId="{61920AA6-74F6-4935-8A03-8E3A35987C4F}" type="presParOf" srcId="{B375EF40-31B8-40F7-A591-37E3A5BDE5EB}" destId="{5A3A0822-D5FE-4C8B-B204-BCC7B8898C85}" srcOrd="5" destOrd="0" presId="urn:microsoft.com/office/officeart/2018/2/layout/IconVerticalSolidList"/>
    <dgm:cxn modelId="{D1B256D9-08B5-4F69-906E-CBD1559B0A25}" type="presParOf" srcId="{B375EF40-31B8-40F7-A591-37E3A5BDE5EB}" destId="{6E74626A-1DCF-4D64-B871-A5D46244556C}" srcOrd="6" destOrd="0" presId="urn:microsoft.com/office/officeart/2018/2/layout/IconVerticalSolidList"/>
    <dgm:cxn modelId="{4ADA69B0-E6A6-414E-BBDE-9DAC512105F2}" type="presParOf" srcId="{6E74626A-1DCF-4D64-B871-A5D46244556C}" destId="{A754BEAE-DD70-4161-A6BC-9AC80899DADF}" srcOrd="0" destOrd="0" presId="urn:microsoft.com/office/officeart/2018/2/layout/IconVerticalSolidList"/>
    <dgm:cxn modelId="{FB571CE5-2F02-4B4B-8AE1-506A863C0875}" type="presParOf" srcId="{6E74626A-1DCF-4D64-B871-A5D46244556C}" destId="{4FD879F2-9D43-4597-B2C0-1691206BCAB4}" srcOrd="1" destOrd="0" presId="urn:microsoft.com/office/officeart/2018/2/layout/IconVerticalSolidList"/>
    <dgm:cxn modelId="{8E47B319-B0CA-43BD-A0B7-B968F95207E6}" type="presParOf" srcId="{6E74626A-1DCF-4D64-B871-A5D46244556C}" destId="{A2FEB11B-796B-45A9-8F44-506409AC9965}" srcOrd="2" destOrd="0" presId="urn:microsoft.com/office/officeart/2018/2/layout/IconVerticalSolidList"/>
    <dgm:cxn modelId="{338C5AB2-2C50-4208-A622-ACF0FAB4F11B}" type="presParOf" srcId="{6E74626A-1DCF-4D64-B871-A5D46244556C}" destId="{1CBB4CBA-A95B-4D12-8738-1EB2EF8E3AE3}" srcOrd="3" destOrd="0" presId="urn:microsoft.com/office/officeart/2018/2/layout/IconVerticalSolidList"/>
    <dgm:cxn modelId="{9DB69C13-045F-4F55-9DCD-EDF379C54341}" type="presParOf" srcId="{6E74626A-1DCF-4D64-B871-A5D46244556C}" destId="{D0E5D57F-0B7E-41EB-B01B-3E1F7BF6BAF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F5F6196-D825-4398-9476-5839D9F03F5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7E6556-4351-48C0-AFBC-F6B682E9640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Delta Dental website</a:t>
          </a:r>
          <a:endParaRPr lang="en-US" dirty="0"/>
        </a:p>
      </dgm:t>
    </dgm:pt>
    <dgm:pt modelId="{B3C348FF-A6AF-4DBB-A914-64ACFC414C14}" type="parTrans" cxnId="{B8855E77-3860-47E0-8F9E-DFDEB3858633}">
      <dgm:prSet/>
      <dgm:spPr/>
      <dgm:t>
        <a:bodyPr/>
        <a:lstStyle/>
        <a:p>
          <a:endParaRPr lang="en-US"/>
        </a:p>
      </dgm:t>
    </dgm:pt>
    <dgm:pt modelId="{24D938B2-0ECC-4388-B29F-5A3B92C35DDB}" type="sibTrans" cxnId="{B8855E77-3860-47E0-8F9E-DFDEB3858633}">
      <dgm:prSet/>
      <dgm:spPr/>
      <dgm:t>
        <a:bodyPr/>
        <a:lstStyle/>
        <a:p>
          <a:endParaRPr lang="en-US"/>
        </a:p>
      </dgm:t>
    </dgm:pt>
    <dgm:pt modelId="{0403D6EE-75D7-4753-B045-F18E9FBB977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2025 Delta Dental information</a:t>
          </a:r>
          <a:endParaRPr lang="en-US" dirty="0"/>
        </a:p>
      </dgm:t>
    </dgm:pt>
    <dgm:pt modelId="{1F766C93-D36B-449D-8521-826CE17C2DD3}" type="parTrans" cxnId="{2F081F50-E016-4873-958C-9BC554F9653B}">
      <dgm:prSet/>
      <dgm:spPr/>
      <dgm:t>
        <a:bodyPr/>
        <a:lstStyle/>
        <a:p>
          <a:endParaRPr lang="en-US"/>
        </a:p>
      </dgm:t>
    </dgm:pt>
    <dgm:pt modelId="{BAC3D87E-10AD-4EDD-B49E-989011F9F7E7}" type="sibTrans" cxnId="{2F081F50-E016-4873-958C-9BC554F9653B}">
      <dgm:prSet/>
      <dgm:spPr/>
      <dgm:t>
        <a:bodyPr/>
        <a:lstStyle/>
        <a:p>
          <a:endParaRPr lang="en-US"/>
        </a:p>
      </dgm:t>
    </dgm:pt>
    <dgm:pt modelId="{30FFC2F8-C15F-4333-8093-9E7DF26FED41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How Uniform/Preventive and Supplemental Dental Work Together</a:t>
          </a:r>
          <a:endParaRPr lang="en-US" dirty="0"/>
        </a:p>
      </dgm:t>
    </dgm:pt>
    <dgm:pt modelId="{34D0B6DB-BF97-4F87-B48D-40A6AC75FE02}" type="parTrans" cxnId="{27BB6B1E-7333-4090-B383-25EFC041DA75}">
      <dgm:prSet/>
      <dgm:spPr/>
      <dgm:t>
        <a:bodyPr/>
        <a:lstStyle/>
        <a:p>
          <a:endParaRPr lang="en-US"/>
        </a:p>
      </dgm:t>
    </dgm:pt>
    <dgm:pt modelId="{098A4302-2C04-48DA-9B29-6A2FD2689680}" type="sibTrans" cxnId="{27BB6B1E-7333-4090-B383-25EFC041DA75}">
      <dgm:prSet/>
      <dgm:spPr/>
      <dgm:t>
        <a:bodyPr/>
        <a:lstStyle/>
        <a:p>
          <a:endParaRPr lang="en-US"/>
        </a:p>
      </dgm:t>
    </dgm:pt>
    <dgm:pt modelId="{C9528000-BBC9-475B-B10B-D6D45341D1EF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Benefits of Dental Insurance Video</a:t>
          </a:r>
          <a:endParaRPr lang="en-US" dirty="0"/>
        </a:p>
      </dgm:t>
    </dgm:pt>
    <dgm:pt modelId="{BA7EA526-0451-4517-9DF0-30C141FC1517}" type="parTrans" cxnId="{34B11A11-67B4-40CA-ADF7-F1F9EF953C0A}">
      <dgm:prSet/>
      <dgm:spPr/>
      <dgm:t>
        <a:bodyPr/>
        <a:lstStyle/>
        <a:p>
          <a:endParaRPr lang="en-US"/>
        </a:p>
      </dgm:t>
    </dgm:pt>
    <dgm:pt modelId="{CB14C074-0AAF-4061-BA92-B120B00B3579}" type="sibTrans" cxnId="{34B11A11-67B4-40CA-ADF7-F1F9EF953C0A}">
      <dgm:prSet/>
      <dgm:spPr/>
      <dgm:t>
        <a:bodyPr/>
        <a:lstStyle/>
        <a:p>
          <a:endParaRPr lang="en-US"/>
        </a:p>
      </dgm:t>
    </dgm:pt>
    <dgm:pt modelId="{81350CA2-550B-4498-A6A2-F94FD67CF1EA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Provider search</a:t>
          </a:r>
          <a:endParaRPr lang="en-US" dirty="0"/>
        </a:p>
      </dgm:t>
    </dgm:pt>
    <dgm:pt modelId="{89CB1C6C-1C1B-4E53-8773-ECE85DB2119D}" type="parTrans" cxnId="{A20AFA12-8941-4FEA-B485-86F0AB855E89}">
      <dgm:prSet/>
      <dgm:spPr/>
      <dgm:t>
        <a:bodyPr/>
        <a:lstStyle/>
        <a:p>
          <a:endParaRPr lang="en-US"/>
        </a:p>
      </dgm:t>
    </dgm:pt>
    <dgm:pt modelId="{29B60E29-21AD-4BAE-AD12-54D78D825A3D}" type="sibTrans" cxnId="{A20AFA12-8941-4FEA-B485-86F0AB855E89}">
      <dgm:prSet/>
      <dgm:spPr/>
      <dgm:t>
        <a:bodyPr/>
        <a:lstStyle/>
        <a:p>
          <a:endParaRPr lang="en-US"/>
        </a:p>
      </dgm:t>
    </dgm:pt>
    <dgm:pt modelId="{6DC6EB9E-A645-452A-BA7B-878DC324AAAB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6"/>
            </a:rPr>
            <a:t>Additional Benefits</a:t>
          </a:r>
          <a:endParaRPr lang="en-US" dirty="0"/>
        </a:p>
      </dgm:t>
    </dgm:pt>
    <dgm:pt modelId="{FEA852E3-8356-47C4-8223-571B5F677D84}" type="parTrans" cxnId="{7FB8B587-EC29-4D26-973F-4B9B90C601AC}">
      <dgm:prSet/>
      <dgm:spPr/>
      <dgm:t>
        <a:bodyPr/>
        <a:lstStyle/>
        <a:p>
          <a:endParaRPr lang="en-US"/>
        </a:p>
      </dgm:t>
    </dgm:pt>
    <dgm:pt modelId="{8CA62804-00C9-4D40-A2F0-03E7B82C27E2}" type="sibTrans" cxnId="{7FB8B587-EC29-4D26-973F-4B9B90C601AC}">
      <dgm:prSet/>
      <dgm:spPr/>
      <dgm:t>
        <a:bodyPr/>
        <a:lstStyle/>
        <a:p>
          <a:endParaRPr lang="en-US"/>
        </a:p>
      </dgm:t>
    </dgm:pt>
    <dgm:pt modelId="{6D6A1035-C993-41DB-A296-214AE728D835}">
      <dgm:prSet/>
      <dgm:spPr/>
      <dgm:t>
        <a:bodyPr/>
        <a:lstStyle/>
        <a:p>
          <a:r>
            <a:rPr lang="en-US"/>
            <a:t>Evidence Based Integrative Care Plan (EBICP) – coverage for extra dental care for those who have specific medical conditions</a:t>
          </a:r>
        </a:p>
      </dgm:t>
    </dgm:pt>
    <dgm:pt modelId="{A645F63E-9C64-47C7-BFD4-2822A9659CA4}" type="parTrans" cxnId="{E6ABFF92-B111-4728-9BCC-E5C36CBDCF50}">
      <dgm:prSet/>
      <dgm:spPr/>
      <dgm:t>
        <a:bodyPr/>
        <a:lstStyle/>
        <a:p>
          <a:endParaRPr lang="en-US"/>
        </a:p>
      </dgm:t>
    </dgm:pt>
    <dgm:pt modelId="{D9020651-61B0-47C3-B239-A367BF3771B9}" type="sibTrans" cxnId="{E6ABFF92-B111-4728-9BCC-E5C36CBDCF50}">
      <dgm:prSet/>
      <dgm:spPr/>
      <dgm:t>
        <a:bodyPr/>
        <a:lstStyle/>
        <a:p>
          <a:endParaRPr lang="en-US"/>
        </a:p>
      </dgm:t>
    </dgm:pt>
    <dgm:pt modelId="{653168CA-B24E-4D69-AA14-EC1B1602A3B7}">
      <dgm:prSet/>
      <dgm:spPr/>
      <dgm:t>
        <a:bodyPr/>
        <a:lstStyle/>
        <a:p>
          <a:r>
            <a:rPr lang="en-US" dirty="0"/>
            <a:t>Deductible Waiver – if enrolled in Uniform Dental or Preventive Dental AND one of the Dental Supplemental Plans AND have a qualified preventive service (cleaning/exam) in the current year, your deductible under the Supplemental Plan will be waived in the following year</a:t>
          </a:r>
        </a:p>
      </dgm:t>
    </dgm:pt>
    <dgm:pt modelId="{DC2701A1-1F9D-4968-ADB1-49FC90A06211}" type="parTrans" cxnId="{254BB723-A74E-40BF-8B5E-6F0208BD458A}">
      <dgm:prSet/>
      <dgm:spPr/>
      <dgm:t>
        <a:bodyPr/>
        <a:lstStyle/>
        <a:p>
          <a:endParaRPr lang="en-US"/>
        </a:p>
      </dgm:t>
    </dgm:pt>
    <dgm:pt modelId="{F794BC5A-2D7C-4937-94D7-8C6C15AC584D}" type="sibTrans" cxnId="{254BB723-A74E-40BF-8B5E-6F0208BD458A}">
      <dgm:prSet/>
      <dgm:spPr/>
      <dgm:t>
        <a:bodyPr/>
        <a:lstStyle/>
        <a:p>
          <a:endParaRPr lang="en-US"/>
        </a:p>
      </dgm:t>
    </dgm:pt>
    <dgm:pt modelId="{74EC97DF-F57E-4B10-A45C-C40209302F9A}" type="pres">
      <dgm:prSet presAssocID="{8F5F6196-D825-4398-9476-5839D9F03F53}" presName="diagram" presStyleCnt="0">
        <dgm:presLayoutVars>
          <dgm:dir/>
          <dgm:resizeHandles val="exact"/>
        </dgm:presLayoutVars>
      </dgm:prSet>
      <dgm:spPr/>
    </dgm:pt>
    <dgm:pt modelId="{4DBD78F7-1563-4351-8B84-10693D889B85}" type="pres">
      <dgm:prSet presAssocID="{C67E6556-4351-48C0-AFBC-F6B682E9640C}" presName="node" presStyleLbl="node1" presStyleIdx="0" presStyleCnt="6">
        <dgm:presLayoutVars>
          <dgm:bulletEnabled val="1"/>
        </dgm:presLayoutVars>
      </dgm:prSet>
      <dgm:spPr/>
    </dgm:pt>
    <dgm:pt modelId="{12C0A0C6-E7EB-4E03-8F91-CCAAC8178D81}" type="pres">
      <dgm:prSet presAssocID="{24D938B2-0ECC-4388-B29F-5A3B92C35DDB}" presName="sibTrans" presStyleCnt="0"/>
      <dgm:spPr/>
    </dgm:pt>
    <dgm:pt modelId="{43318080-7C24-4656-AB9C-FF8664029D97}" type="pres">
      <dgm:prSet presAssocID="{0403D6EE-75D7-4753-B045-F18E9FBB9776}" presName="node" presStyleLbl="node1" presStyleIdx="1" presStyleCnt="6">
        <dgm:presLayoutVars>
          <dgm:bulletEnabled val="1"/>
        </dgm:presLayoutVars>
      </dgm:prSet>
      <dgm:spPr/>
    </dgm:pt>
    <dgm:pt modelId="{DA3108E3-EA47-4DD1-898C-0786105346B7}" type="pres">
      <dgm:prSet presAssocID="{BAC3D87E-10AD-4EDD-B49E-989011F9F7E7}" presName="sibTrans" presStyleCnt="0"/>
      <dgm:spPr/>
    </dgm:pt>
    <dgm:pt modelId="{011B34D2-D7AA-4F53-8B7F-2D83BD3464BD}" type="pres">
      <dgm:prSet presAssocID="{30FFC2F8-C15F-4333-8093-9E7DF26FED41}" presName="node" presStyleLbl="node1" presStyleIdx="2" presStyleCnt="6">
        <dgm:presLayoutVars>
          <dgm:bulletEnabled val="1"/>
        </dgm:presLayoutVars>
      </dgm:prSet>
      <dgm:spPr/>
    </dgm:pt>
    <dgm:pt modelId="{8440BB3B-5317-478F-95C4-02EF0871EE19}" type="pres">
      <dgm:prSet presAssocID="{098A4302-2C04-48DA-9B29-6A2FD2689680}" presName="sibTrans" presStyleCnt="0"/>
      <dgm:spPr/>
    </dgm:pt>
    <dgm:pt modelId="{EA04B810-A029-46A1-9DB4-921A16655016}" type="pres">
      <dgm:prSet presAssocID="{C9528000-BBC9-475B-B10B-D6D45341D1EF}" presName="node" presStyleLbl="node1" presStyleIdx="3" presStyleCnt="6">
        <dgm:presLayoutVars>
          <dgm:bulletEnabled val="1"/>
        </dgm:presLayoutVars>
      </dgm:prSet>
      <dgm:spPr/>
    </dgm:pt>
    <dgm:pt modelId="{974DBC2A-3791-48DF-96B1-49DF066E7E47}" type="pres">
      <dgm:prSet presAssocID="{CB14C074-0AAF-4061-BA92-B120B00B3579}" presName="sibTrans" presStyleCnt="0"/>
      <dgm:spPr/>
    </dgm:pt>
    <dgm:pt modelId="{B2F9DC8D-9D7D-40FC-A929-D36558EC4C2F}" type="pres">
      <dgm:prSet presAssocID="{81350CA2-550B-4498-A6A2-F94FD67CF1EA}" presName="node" presStyleLbl="node1" presStyleIdx="4" presStyleCnt="6">
        <dgm:presLayoutVars>
          <dgm:bulletEnabled val="1"/>
        </dgm:presLayoutVars>
      </dgm:prSet>
      <dgm:spPr/>
    </dgm:pt>
    <dgm:pt modelId="{342B63F8-796C-40C3-A5F0-B9BB5047463E}" type="pres">
      <dgm:prSet presAssocID="{29B60E29-21AD-4BAE-AD12-54D78D825A3D}" presName="sibTrans" presStyleCnt="0"/>
      <dgm:spPr/>
    </dgm:pt>
    <dgm:pt modelId="{C1FB78A8-8FA8-420F-B84D-0103491AFFEA}" type="pres">
      <dgm:prSet presAssocID="{6DC6EB9E-A645-452A-BA7B-878DC324AAAB}" presName="node" presStyleLbl="node1" presStyleIdx="5" presStyleCnt="6">
        <dgm:presLayoutVars>
          <dgm:bulletEnabled val="1"/>
        </dgm:presLayoutVars>
      </dgm:prSet>
      <dgm:spPr/>
    </dgm:pt>
  </dgm:ptLst>
  <dgm:cxnLst>
    <dgm:cxn modelId="{7E422C05-D597-4083-A040-8D15C7EC078D}" type="presOf" srcId="{6D6A1035-C993-41DB-A296-214AE728D835}" destId="{C1FB78A8-8FA8-420F-B84D-0103491AFFEA}" srcOrd="0" destOrd="1" presId="urn:microsoft.com/office/officeart/2005/8/layout/default"/>
    <dgm:cxn modelId="{34B11A11-67B4-40CA-ADF7-F1F9EF953C0A}" srcId="{8F5F6196-D825-4398-9476-5839D9F03F53}" destId="{C9528000-BBC9-475B-B10B-D6D45341D1EF}" srcOrd="3" destOrd="0" parTransId="{BA7EA526-0451-4517-9DF0-30C141FC1517}" sibTransId="{CB14C074-0AAF-4061-BA92-B120B00B3579}"/>
    <dgm:cxn modelId="{A20AFA12-8941-4FEA-B485-86F0AB855E89}" srcId="{8F5F6196-D825-4398-9476-5839D9F03F53}" destId="{81350CA2-550B-4498-A6A2-F94FD67CF1EA}" srcOrd="4" destOrd="0" parTransId="{89CB1C6C-1C1B-4E53-8773-ECE85DB2119D}" sibTransId="{29B60E29-21AD-4BAE-AD12-54D78D825A3D}"/>
    <dgm:cxn modelId="{3167A916-B35A-46C7-8440-D083A4EB901A}" type="presOf" srcId="{653168CA-B24E-4D69-AA14-EC1B1602A3B7}" destId="{C1FB78A8-8FA8-420F-B84D-0103491AFFEA}" srcOrd="0" destOrd="2" presId="urn:microsoft.com/office/officeart/2005/8/layout/default"/>
    <dgm:cxn modelId="{27BB6B1E-7333-4090-B383-25EFC041DA75}" srcId="{8F5F6196-D825-4398-9476-5839D9F03F53}" destId="{30FFC2F8-C15F-4333-8093-9E7DF26FED41}" srcOrd="2" destOrd="0" parTransId="{34D0B6DB-BF97-4F87-B48D-40A6AC75FE02}" sibTransId="{098A4302-2C04-48DA-9B29-6A2FD2689680}"/>
    <dgm:cxn modelId="{254BB723-A74E-40BF-8B5E-6F0208BD458A}" srcId="{6DC6EB9E-A645-452A-BA7B-878DC324AAAB}" destId="{653168CA-B24E-4D69-AA14-EC1B1602A3B7}" srcOrd="1" destOrd="0" parTransId="{DC2701A1-1F9D-4968-ADB1-49FC90A06211}" sibTransId="{F794BC5A-2D7C-4937-94D7-8C6C15AC584D}"/>
    <dgm:cxn modelId="{AFC72A29-ED21-4C67-BF00-7DB221C75892}" type="presOf" srcId="{81350CA2-550B-4498-A6A2-F94FD67CF1EA}" destId="{B2F9DC8D-9D7D-40FC-A929-D36558EC4C2F}" srcOrd="0" destOrd="0" presId="urn:microsoft.com/office/officeart/2005/8/layout/default"/>
    <dgm:cxn modelId="{A1B91461-B3C2-498C-9864-9DBD3D47E54F}" type="presOf" srcId="{C9528000-BBC9-475B-B10B-D6D45341D1EF}" destId="{EA04B810-A029-46A1-9DB4-921A16655016}" srcOrd="0" destOrd="0" presId="urn:microsoft.com/office/officeart/2005/8/layout/default"/>
    <dgm:cxn modelId="{2F081F50-E016-4873-958C-9BC554F9653B}" srcId="{8F5F6196-D825-4398-9476-5839D9F03F53}" destId="{0403D6EE-75D7-4753-B045-F18E9FBB9776}" srcOrd="1" destOrd="0" parTransId="{1F766C93-D36B-449D-8521-826CE17C2DD3}" sibTransId="{BAC3D87E-10AD-4EDD-B49E-989011F9F7E7}"/>
    <dgm:cxn modelId="{34743250-52AD-44B7-B99D-C8B25179C333}" type="presOf" srcId="{6DC6EB9E-A645-452A-BA7B-878DC324AAAB}" destId="{C1FB78A8-8FA8-420F-B84D-0103491AFFEA}" srcOrd="0" destOrd="0" presId="urn:microsoft.com/office/officeart/2005/8/layout/default"/>
    <dgm:cxn modelId="{B8855E77-3860-47E0-8F9E-DFDEB3858633}" srcId="{8F5F6196-D825-4398-9476-5839D9F03F53}" destId="{C67E6556-4351-48C0-AFBC-F6B682E9640C}" srcOrd="0" destOrd="0" parTransId="{B3C348FF-A6AF-4DBB-A914-64ACFC414C14}" sibTransId="{24D938B2-0ECC-4388-B29F-5A3B92C35DDB}"/>
    <dgm:cxn modelId="{649D9185-DAA0-4196-B947-933920F51A5E}" type="presOf" srcId="{30FFC2F8-C15F-4333-8093-9E7DF26FED41}" destId="{011B34D2-D7AA-4F53-8B7F-2D83BD3464BD}" srcOrd="0" destOrd="0" presId="urn:microsoft.com/office/officeart/2005/8/layout/default"/>
    <dgm:cxn modelId="{7FB8B587-EC29-4D26-973F-4B9B90C601AC}" srcId="{8F5F6196-D825-4398-9476-5839D9F03F53}" destId="{6DC6EB9E-A645-452A-BA7B-878DC324AAAB}" srcOrd="5" destOrd="0" parTransId="{FEA852E3-8356-47C4-8223-571B5F677D84}" sibTransId="{8CA62804-00C9-4D40-A2F0-03E7B82C27E2}"/>
    <dgm:cxn modelId="{E6ABFF92-B111-4728-9BCC-E5C36CBDCF50}" srcId="{6DC6EB9E-A645-452A-BA7B-878DC324AAAB}" destId="{6D6A1035-C993-41DB-A296-214AE728D835}" srcOrd="0" destOrd="0" parTransId="{A645F63E-9C64-47C7-BFD4-2822A9659CA4}" sibTransId="{D9020651-61B0-47C3-B239-A367BF3771B9}"/>
    <dgm:cxn modelId="{0B1A5FB3-07FB-4BAD-9282-CCFCB2136291}" type="presOf" srcId="{0403D6EE-75D7-4753-B045-F18E9FBB9776}" destId="{43318080-7C24-4656-AB9C-FF8664029D97}" srcOrd="0" destOrd="0" presId="urn:microsoft.com/office/officeart/2005/8/layout/default"/>
    <dgm:cxn modelId="{382488D1-7255-4732-8F64-7F9AFD820D6F}" type="presOf" srcId="{C67E6556-4351-48C0-AFBC-F6B682E9640C}" destId="{4DBD78F7-1563-4351-8B84-10693D889B85}" srcOrd="0" destOrd="0" presId="urn:microsoft.com/office/officeart/2005/8/layout/default"/>
    <dgm:cxn modelId="{B35D1DF6-D0A8-4235-9BAF-5642BCB1635E}" type="presOf" srcId="{8F5F6196-D825-4398-9476-5839D9F03F53}" destId="{74EC97DF-F57E-4B10-A45C-C40209302F9A}" srcOrd="0" destOrd="0" presId="urn:microsoft.com/office/officeart/2005/8/layout/default"/>
    <dgm:cxn modelId="{58EF8970-DEDE-4F6E-917A-15592795EAB9}" type="presParOf" srcId="{74EC97DF-F57E-4B10-A45C-C40209302F9A}" destId="{4DBD78F7-1563-4351-8B84-10693D889B85}" srcOrd="0" destOrd="0" presId="urn:microsoft.com/office/officeart/2005/8/layout/default"/>
    <dgm:cxn modelId="{C78607CD-1DC5-4799-A424-6D9AFB504E31}" type="presParOf" srcId="{74EC97DF-F57E-4B10-A45C-C40209302F9A}" destId="{12C0A0C6-E7EB-4E03-8F91-CCAAC8178D81}" srcOrd="1" destOrd="0" presId="urn:microsoft.com/office/officeart/2005/8/layout/default"/>
    <dgm:cxn modelId="{4FF90236-4536-4580-B7C1-5BD8D4EE2B59}" type="presParOf" srcId="{74EC97DF-F57E-4B10-A45C-C40209302F9A}" destId="{43318080-7C24-4656-AB9C-FF8664029D97}" srcOrd="2" destOrd="0" presId="urn:microsoft.com/office/officeart/2005/8/layout/default"/>
    <dgm:cxn modelId="{1BBA8B1B-F543-4D01-963F-DFF5C1D76F7F}" type="presParOf" srcId="{74EC97DF-F57E-4B10-A45C-C40209302F9A}" destId="{DA3108E3-EA47-4DD1-898C-0786105346B7}" srcOrd="3" destOrd="0" presId="urn:microsoft.com/office/officeart/2005/8/layout/default"/>
    <dgm:cxn modelId="{CE600A84-0C8D-433E-A8BE-0DF4A68A4F99}" type="presParOf" srcId="{74EC97DF-F57E-4B10-A45C-C40209302F9A}" destId="{011B34D2-D7AA-4F53-8B7F-2D83BD3464BD}" srcOrd="4" destOrd="0" presId="urn:microsoft.com/office/officeart/2005/8/layout/default"/>
    <dgm:cxn modelId="{FB4DCBA6-B7D4-4EB4-B0F5-719BDA8F5DC0}" type="presParOf" srcId="{74EC97DF-F57E-4B10-A45C-C40209302F9A}" destId="{8440BB3B-5317-478F-95C4-02EF0871EE19}" srcOrd="5" destOrd="0" presId="urn:microsoft.com/office/officeart/2005/8/layout/default"/>
    <dgm:cxn modelId="{F08450EF-6B5C-41EC-B53C-3311855DDEFD}" type="presParOf" srcId="{74EC97DF-F57E-4B10-A45C-C40209302F9A}" destId="{EA04B810-A029-46A1-9DB4-921A16655016}" srcOrd="6" destOrd="0" presId="urn:microsoft.com/office/officeart/2005/8/layout/default"/>
    <dgm:cxn modelId="{C4FF4CBA-3050-40BB-B283-AD7ABE2F963B}" type="presParOf" srcId="{74EC97DF-F57E-4B10-A45C-C40209302F9A}" destId="{974DBC2A-3791-48DF-96B1-49DF066E7E47}" srcOrd="7" destOrd="0" presId="urn:microsoft.com/office/officeart/2005/8/layout/default"/>
    <dgm:cxn modelId="{0DB52C0B-F373-4FCB-98AA-2BB18D861633}" type="presParOf" srcId="{74EC97DF-F57E-4B10-A45C-C40209302F9A}" destId="{B2F9DC8D-9D7D-40FC-A929-D36558EC4C2F}" srcOrd="8" destOrd="0" presId="urn:microsoft.com/office/officeart/2005/8/layout/default"/>
    <dgm:cxn modelId="{BFE6595E-CB1C-4253-8E77-B355E4DAC112}" type="presParOf" srcId="{74EC97DF-F57E-4B10-A45C-C40209302F9A}" destId="{342B63F8-796C-40C3-A5F0-B9BB5047463E}" srcOrd="9" destOrd="0" presId="urn:microsoft.com/office/officeart/2005/8/layout/default"/>
    <dgm:cxn modelId="{BF1D2F01-9B3E-45DD-B194-87F129624C48}" type="presParOf" srcId="{74EC97DF-F57E-4B10-A45C-C40209302F9A}" destId="{C1FB78A8-8FA8-420F-B84D-0103491AFFE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02E485-8032-4F87-9436-F230ABD51A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A03623-01A9-4AFC-8EA4-4E7456A178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Used to set aside money on a pre-tax basis to pay for all eligible medical expenses, as well as dental and vision expenses</a:t>
          </a:r>
        </a:p>
      </dgm:t>
    </dgm:pt>
    <dgm:pt modelId="{BE9F6F1D-1809-4885-BA87-45E1CBDD8170}" type="parTrans" cxnId="{FA77DBB4-B36E-4602-8ACC-7B54CDF60042}">
      <dgm:prSet/>
      <dgm:spPr/>
      <dgm:t>
        <a:bodyPr/>
        <a:lstStyle/>
        <a:p>
          <a:endParaRPr lang="en-US"/>
        </a:p>
      </dgm:t>
    </dgm:pt>
    <dgm:pt modelId="{8014AEAF-4F5C-4C8F-B569-81561ED81624}" type="sibTrans" cxnId="{FA77DBB4-B36E-4602-8ACC-7B54CDF60042}">
      <dgm:prSet/>
      <dgm:spPr/>
      <dgm:t>
        <a:bodyPr/>
        <a:lstStyle/>
        <a:p>
          <a:endParaRPr lang="en-US"/>
        </a:p>
      </dgm:t>
    </dgm:pt>
    <dgm:pt modelId="{576A99F1-FEB1-4DDC-9428-AC2B1FA2AA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Must be enrolled in the state High Deductible Health Plan (HDHP) as the subscriber to enroll</a:t>
          </a:r>
        </a:p>
      </dgm:t>
    </dgm:pt>
    <dgm:pt modelId="{B84C9E79-367E-4889-ACFE-00730F3E3447}" type="parTrans" cxnId="{05EBB597-B410-43E7-B8FF-3848A03E2635}">
      <dgm:prSet/>
      <dgm:spPr/>
      <dgm:t>
        <a:bodyPr/>
        <a:lstStyle/>
        <a:p>
          <a:endParaRPr lang="en-US"/>
        </a:p>
      </dgm:t>
    </dgm:pt>
    <dgm:pt modelId="{2EB6A8B1-66BC-4BFD-B49B-0F58ABE1C7EB}" type="sibTrans" cxnId="{05EBB597-B410-43E7-B8FF-3848A03E2635}">
      <dgm:prSet/>
      <dgm:spPr/>
      <dgm:t>
        <a:bodyPr/>
        <a:lstStyle/>
        <a:p>
          <a:endParaRPr lang="en-US"/>
        </a:p>
      </dgm:t>
    </dgm:pt>
    <dgm:pt modelId="{3989FE63-1F44-47DF-A3C5-2636276BB0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If enrolled as the subscriber of the state HDHP, you are REQUIRED to enroll in an HSA, even if you do not contribute anything yourself.  </a:t>
          </a:r>
          <a:r>
            <a:rPr lang="en-US" b="1"/>
            <a:t>Must re-enroll every year.</a:t>
          </a:r>
          <a:endParaRPr lang="en-US"/>
        </a:p>
      </dgm:t>
    </dgm:pt>
    <dgm:pt modelId="{B49088DD-4440-4B66-85F5-823951180EBE}" type="parTrans" cxnId="{BFBF78C1-14F9-4A58-BB8B-6751311EB5FE}">
      <dgm:prSet/>
      <dgm:spPr/>
      <dgm:t>
        <a:bodyPr/>
        <a:lstStyle/>
        <a:p>
          <a:endParaRPr lang="en-US"/>
        </a:p>
      </dgm:t>
    </dgm:pt>
    <dgm:pt modelId="{574E93AA-9E15-4955-8B64-42AC76DA0A82}" type="sibTrans" cxnId="{BFBF78C1-14F9-4A58-BB8B-6751311EB5FE}">
      <dgm:prSet/>
      <dgm:spPr/>
      <dgm:t>
        <a:bodyPr/>
        <a:lstStyle/>
        <a:p>
          <a:endParaRPr lang="en-US"/>
        </a:p>
      </dgm:t>
    </dgm:pt>
    <dgm:pt modelId="{88BAA7C2-83AF-4DB4-B3E5-1476D25D5F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An HSA is a bank account that you own – funds carryover from year to year without any risk of forfeiture and go with you when you terminate employment</a:t>
          </a:r>
        </a:p>
      </dgm:t>
    </dgm:pt>
    <dgm:pt modelId="{4D4DE552-6069-4BC0-A098-3AF59164D56D}" type="parTrans" cxnId="{FC3C5A28-2FD1-4144-A915-48FF5D001F79}">
      <dgm:prSet/>
      <dgm:spPr/>
      <dgm:t>
        <a:bodyPr/>
        <a:lstStyle/>
        <a:p>
          <a:endParaRPr lang="en-US"/>
        </a:p>
      </dgm:t>
    </dgm:pt>
    <dgm:pt modelId="{B30CF0EE-9659-4736-A7F6-CCF54EF716A2}" type="sibTrans" cxnId="{FC3C5A28-2FD1-4144-A915-48FF5D001F79}">
      <dgm:prSet/>
      <dgm:spPr/>
      <dgm:t>
        <a:bodyPr/>
        <a:lstStyle/>
        <a:p>
          <a:endParaRPr lang="en-US"/>
        </a:p>
      </dgm:t>
    </dgm:pt>
    <dgm:pt modelId="{3BDB97F1-9E7D-4C3E-9438-E8291091605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May contribute pre-tax payroll deductions and via online transfer from your personal bank account</a:t>
          </a:r>
        </a:p>
      </dgm:t>
    </dgm:pt>
    <dgm:pt modelId="{F53122A0-E21E-4550-A254-234065B665C6}" type="parTrans" cxnId="{FBFD26B6-07DB-4823-AB57-7EF1DB9155CC}">
      <dgm:prSet/>
      <dgm:spPr/>
      <dgm:t>
        <a:bodyPr/>
        <a:lstStyle/>
        <a:p>
          <a:endParaRPr lang="en-US"/>
        </a:p>
      </dgm:t>
    </dgm:pt>
    <dgm:pt modelId="{6B5C2DF2-63BF-4C31-B86F-A6E9C4C000D1}" type="sibTrans" cxnId="{FBFD26B6-07DB-4823-AB57-7EF1DB9155CC}">
      <dgm:prSet/>
      <dgm:spPr/>
      <dgm:t>
        <a:bodyPr/>
        <a:lstStyle/>
        <a:p>
          <a:endParaRPr lang="en-US"/>
        </a:p>
      </dgm:t>
    </dgm:pt>
    <dgm:pt modelId="{5C824501-ACA3-414F-A8A0-6CA60BFBE1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You have access to your HSA money after deposits are made into your account (paycheck to paycheck)</a:t>
          </a:r>
        </a:p>
      </dgm:t>
    </dgm:pt>
    <dgm:pt modelId="{FCFD0514-3D88-4462-B3E2-2523E744F88C}" type="parTrans" cxnId="{3C3155AB-E7FC-4699-B788-527F85092E44}">
      <dgm:prSet/>
      <dgm:spPr/>
      <dgm:t>
        <a:bodyPr/>
        <a:lstStyle/>
        <a:p>
          <a:endParaRPr lang="en-US"/>
        </a:p>
      </dgm:t>
    </dgm:pt>
    <dgm:pt modelId="{7D532D98-229E-4442-9EA4-0A58CC02EDFF}" type="sibTrans" cxnId="{3C3155AB-E7FC-4699-B788-527F85092E44}">
      <dgm:prSet/>
      <dgm:spPr/>
      <dgm:t>
        <a:bodyPr/>
        <a:lstStyle/>
        <a:p>
          <a:endParaRPr lang="en-US"/>
        </a:p>
      </dgm:t>
    </dgm:pt>
    <dgm:pt modelId="{CB8874C1-1550-4C87-A8DE-1B6C198D35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 change your contribution at any time</a:t>
          </a:r>
        </a:p>
      </dgm:t>
    </dgm:pt>
    <dgm:pt modelId="{0835DC83-A12C-467F-B040-CD95A4D51774}" type="parTrans" cxnId="{5505D7D6-025D-4B2F-BF09-F7ABFAD820FE}">
      <dgm:prSet/>
      <dgm:spPr/>
      <dgm:t>
        <a:bodyPr/>
        <a:lstStyle/>
        <a:p>
          <a:endParaRPr lang="en-US"/>
        </a:p>
      </dgm:t>
    </dgm:pt>
    <dgm:pt modelId="{2259A0BC-C2BE-4997-9012-4BD8BCEC2F30}" type="sibTrans" cxnId="{5505D7D6-025D-4B2F-BF09-F7ABFAD820FE}">
      <dgm:prSet/>
      <dgm:spPr/>
      <dgm:t>
        <a:bodyPr/>
        <a:lstStyle/>
        <a:p>
          <a:endParaRPr lang="en-US"/>
        </a:p>
      </dgm:t>
    </dgm:pt>
    <dgm:pt modelId="{B1399726-741F-48DD-8A33-6E1D911F6E9E}" type="pres">
      <dgm:prSet presAssocID="{0202E485-8032-4F87-9436-F230ABD51A8F}" presName="root" presStyleCnt="0">
        <dgm:presLayoutVars>
          <dgm:dir/>
          <dgm:resizeHandles val="exact"/>
        </dgm:presLayoutVars>
      </dgm:prSet>
      <dgm:spPr/>
    </dgm:pt>
    <dgm:pt modelId="{640AE0FA-03F5-4803-BC6E-2B22C98AB680}" type="pres">
      <dgm:prSet presAssocID="{41A03623-01A9-4AFC-8EA4-4E7456A178F7}" presName="compNode" presStyleCnt="0"/>
      <dgm:spPr/>
    </dgm:pt>
    <dgm:pt modelId="{6AC6EAFC-5C05-4297-806B-53FF7D938F76}" type="pres">
      <dgm:prSet presAssocID="{41A03623-01A9-4AFC-8EA4-4E7456A178F7}" presName="bgRect" presStyleLbl="bgShp" presStyleIdx="0" presStyleCnt="7"/>
      <dgm:spPr/>
    </dgm:pt>
    <dgm:pt modelId="{EAF454A2-F08E-4B58-AD4C-80B533E08C84}" type="pres">
      <dgm:prSet presAssocID="{41A03623-01A9-4AFC-8EA4-4E7456A178F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BE3CE03B-0F16-4E5A-95A7-95C1B2CA601C}" type="pres">
      <dgm:prSet presAssocID="{41A03623-01A9-4AFC-8EA4-4E7456A178F7}" presName="spaceRect" presStyleCnt="0"/>
      <dgm:spPr/>
    </dgm:pt>
    <dgm:pt modelId="{E0B2334D-93DC-4CE8-99AE-83FAFAC61AEE}" type="pres">
      <dgm:prSet presAssocID="{41A03623-01A9-4AFC-8EA4-4E7456A178F7}" presName="parTx" presStyleLbl="revTx" presStyleIdx="0" presStyleCnt="7">
        <dgm:presLayoutVars>
          <dgm:chMax val="0"/>
          <dgm:chPref val="0"/>
        </dgm:presLayoutVars>
      </dgm:prSet>
      <dgm:spPr/>
    </dgm:pt>
    <dgm:pt modelId="{F191A2C8-75FD-4736-8702-F373DD2F541F}" type="pres">
      <dgm:prSet presAssocID="{8014AEAF-4F5C-4C8F-B569-81561ED81624}" presName="sibTrans" presStyleCnt="0"/>
      <dgm:spPr/>
    </dgm:pt>
    <dgm:pt modelId="{02D2ABC7-79DC-45D3-8B03-F8A3CEFD1909}" type="pres">
      <dgm:prSet presAssocID="{576A99F1-FEB1-4DDC-9428-AC2B1FA2AA4B}" presName="compNode" presStyleCnt="0"/>
      <dgm:spPr/>
    </dgm:pt>
    <dgm:pt modelId="{867A81E1-0EE2-4C73-9F4D-4B1F3578D3C2}" type="pres">
      <dgm:prSet presAssocID="{576A99F1-FEB1-4DDC-9428-AC2B1FA2AA4B}" presName="bgRect" presStyleLbl="bgShp" presStyleIdx="1" presStyleCnt="7"/>
      <dgm:spPr/>
    </dgm:pt>
    <dgm:pt modelId="{CF4C12A5-044E-4D7B-AAA9-D2A4B283C0BF}" type="pres">
      <dgm:prSet presAssocID="{576A99F1-FEB1-4DDC-9428-AC2B1FA2AA4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FAC2002-A4AD-4C22-BA1B-FD657F61B55E}" type="pres">
      <dgm:prSet presAssocID="{576A99F1-FEB1-4DDC-9428-AC2B1FA2AA4B}" presName="spaceRect" presStyleCnt="0"/>
      <dgm:spPr/>
    </dgm:pt>
    <dgm:pt modelId="{9C82925A-6534-4BA0-A6E0-5697F5E1F247}" type="pres">
      <dgm:prSet presAssocID="{576A99F1-FEB1-4DDC-9428-AC2B1FA2AA4B}" presName="parTx" presStyleLbl="revTx" presStyleIdx="1" presStyleCnt="7">
        <dgm:presLayoutVars>
          <dgm:chMax val="0"/>
          <dgm:chPref val="0"/>
        </dgm:presLayoutVars>
      </dgm:prSet>
      <dgm:spPr/>
    </dgm:pt>
    <dgm:pt modelId="{BD1248D8-6BEE-4AE7-869C-CA2414F23B9C}" type="pres">
      <dgm:prSet presAssocID="{2EB6A8B1-66BC-4BFD-B49B-0F58ABE1C7EB}" presName="sibTrans" presStyleCnt="0"/>
      <dgm:spPr/>
    </dgm:pt>
    <dgm:pt modelId="{7422B30D-FDCF-42BD-998A-2E96B6FD24F3}" type="pres">
      <dgm:prSet presAssocID="{3989FE63-1F44-47DF-A3C5-2636276BB001}" presName="compNode" presStyleCnt="0"/>
      <dgm:spPr/>
    </dgm:pt>
    <dgm:pt modelId="{34056548-1471-4293-95D1-89237D37D13F}" type="pres">
      <dgm:prSet presAssocID="{3989FE63-1F44-47DF-A3C5-2636276BB001}" presName="bgRect" presStyleLbl="bgShp" presStyleIdx="2" presStyleCnt="7"/>
      <dgm:spPr/>
    </dgm:pt>
    <dgm:pt modelId="{7999437C-9200-4C32-9CC3-C325A1A5F1D2}" type="pres">
      <dgm:prSet presAssocID="{3989FE63-1F44-47DF-A3C5-2636276BB00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63262F85-1CE3-42EF-B8B5-A94E29821CD1}" type="pres">
      <dgm:prSet presAssocID="{3989FE63-1F44-47DF-A3C5-2636276BB001}" presName="spaceRect" presStyleCnt="0"/>
      <dgm:spPr/>
    </dgm:pt>
    <dgm:pt modelId="{A3D6B8C7-1E17-4067-994E-86185128ECF7}" type="pres">
      <dgm:prSet presAssocID="{3989FE63-1F44-47DF-A3C5-2636276BB001}" presName="parTx" presStyleLbl="revTx" presStyleIdx="2" presStyleCnt="7">
        <dgm:presLayoutVars>
          <dgm:chMax val="0"/>
          <dgm:chPref val="0"/>
        </dgm:presLayoutVars>
      </dgm:prSet>
      <dgm:spPr/>
    </dgm:pt>
    <dgm:pt modelId="{9ED259F9-6CB0-4192-8EBF-8ABF8433E023}" type="pres">
      <dgm:prSet presAssocID="{574E93AA-9E15-4955-8B64-42AC76DA0A82}" presName="sibTrans" presStyleCnt="0"/>
      <dgm:spPr/>
    </dgm:pt>
    <dgm:pt modelId="{C6EAB5CE-E820-46BE-A47B-5D8DAC669074}" type="pres">
      <dgm:prSet presAssocID="{88BAA7C2-83AF-4DB4-B3E5-1476D25D5FFE}" presName="compNode" presStyleCnt="0"/>
      <dgm:spPr/>
    </dgm:pt>
    <dgm:pt modelId="{5A97C43D-EB27-43C6-8FED-03BC5E62409B}" type="pres">
      <dgm:prSet presAssocID="{88BAA7C2-83AF-4DB4-B3E5-1476D25D5FFE}" presName="bgRect" presStyleLbl="bgShp" presStyleIdx="3" presStyleCnt="7"/>
      <dgm:spPr/>
    </dgm:pt>
    <dgm:pt modelId="{6ECC4986-8B2C-4B00-B1B8-2403E93FDDBA}" type="pres">
      <dgm:prSet presAssocID="{88BAA7C2-83AF-4DB4-B3E5-1476D25D5FF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9BC8F242-4567-44CD-872D-1A89E83B9790}" type="pres">
      <dgm:prSet presAssocID="{88BAA7C2-83AF-4DB4-B3E5-1476D25D5FFE}" presName="spaceRect" presStyleCnt="0"/>
      <dgm:spPr/>
    </dgm:pt>
    <dgm:pt modelId="{4131D196-6406-476F-B676-F75AB8DA344F}" type="pres">
      <dgm:prSet presAssocID="{88BAA7C2-83AF-4DB4-B3E5-1476D25D5FFE}" presName="parTx" presStyleLbl="revTx" presStyleIdx="3" presStyleCnt="7">
        <dgm:presLayoutVars>
          <dgm:chMax val="0"/>
          <dgm:chPref val="0"/>
        </dgm:presLayoutVars>
      </dgm:prSet>
      <dgm:spPr/>
    </dgm:pt>
    <dgm:pt modelId="{B914CB53-EE89-401D-88C3-5DAF8FBA02B2}" type="pres">
      <dgm:prSet presAssocID="{B30CF0EE-9659-4736-A7F6-CCF54EF716A2}" presName="sibTrans" presStyleCnt="0"/>
      <dgm:spPr/>
    </dgm:pt>
    <dgm:pt modelId="{A23168A8-8FD2-4311-97A0-B1F54A4396A4}" type="pres">
      <dgm:prSet presAssocID="{3BDB97F1-9E7D-4C3E-9438-E82910916055}" presName="compNode" presStyleCnt="0"/>
      <dgm:spPr/>
    </dgm:pt>
    <dgm:pt modelId="{F32CA1EE-8591-4294-9CBD-FEC6B359EB0A}" type="pres">
      <dgm:prSet presAssocID="{3BDB97F1-9E7D-4C3E-9438-E82910916055}" presName="bgRect" presStyleLbl="bgShp" presStyleIdx="4" presStyleCnt="7"/>
      <dgm:spPr/>
    </dgm:pt>
    <dgm:pt modelId="{0E7B8341-11AA-4DFD-A2F6-02B86C4453FC}" type="pres">
      <dgm:prSet presAssocID="{3BDB97F1-9E7D-4C3E-9438-E8291091605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C110323-A4F0-4020-BA61-E15F05487597}" type="pres">
      <dgm:prSet presAssocID="{3BDB97F1-9E7D-4C3E-9438-E82910916055}" presName="spaceRect" presStyleCnt="0"/>
      <dgm:spPr/>
    </dgm:pt>
    <dgm:pt modelId="{F3EA384E-5611-4CB7-82D9-07CCDB622EB0}" type="pres">
      <dgm:prSet presAssocID="{3BDB97F1-9E7D-4C3E-9438-E82910916055}" presName="parTx" presStyleLbl="revTx" presStyleIdx="4" presStyleCnt="7">
        <dgm:presLayoutVars>
          <dgm:chMax val="0"/>
          <dgm:chPref val="0"/>
        </dgm:presLayoutVars>
      </dgm:prSet>
      <dgm:spPr/>
    </dgm:pt>
    <dgm:pt modelId="{2CF7323A-AEBF-4259-A1EA-2911F2A44DA6}" type="pres">
      <dgm:prSet presAssocID="{6B5C2DF2-63BF-4C31-B86F-A6E9C4C000D1}" presName="sibTrans" presStyleCnt="0"/>
      <dgm:spPr/>
    </dgm:pt>
    <dgm:pt modelId="{1BB0D12F-069D-49F0-B663-E9A477050A52}" type="pres">
      <dgm:prSet presAssocID="{5C824501-ACA3-414F-A8A0-6CA60BFBE17A}" presName="compNode" presStyleCnt="0"/>
      <dgm:spPr/>
    </dgm:pt>
    <dgm:pt modelId="{F6FA523B-2E2C-4E8B-981D-F493B2FDC2FC}" type="pres">
      <dgm:prSet presAssocID="{5C824501-ACA3-414F-A8A0-6CA60BFBE17A}" presName="bgRect" presStyleLbl="bgShp" presStyleIdx="5" presStyleCnt="7"/>
      <dgm:spPr/>
    </dgm:pt>
    <dgm:pt modelId="{0B34DDCA-0971-44FF-A5F1-0D108B6775EA}" type="pres">
      <dgm:prSet presAssocID="{5C824501-ACA3-414F-A8A0-6CA60BFBE17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371CFDE2-15F6-4B5B-8439-93A84EA99993}" type="pres">
      <dgm:prSet presAssocID="{5C824501-ACA3-414F-A8A0-6CA60BFBE17A}" presName="spaceRect" presStyleCnt="0"/>
      <dgm:spPr/>
    </dgm:pt>
    <dgm:pt modelId="{DCA489CE-0333-44FC-B0A5-CD91E0AE2A6B}" type="pres">
      <dgm:prSet presAssocID="{5C824501-ACA3-414F-A8A0-6CA60BFBE17A}" presName="parTx" presStyleLbl="revTx" presStyleIdx="5" presStyleCnt="7">
        <dgm:presLayoutVars>
          <dgm:chMax val="0"/>
          <dgm:chPref val="0"/>
        </dgm:presLayoutVars>
      </dgm:prSet>
      <dgm:spPr/>
    </dgm:pt>
    <dgm:pt modelId="{688F744B-0D0B-4002-952D-2B1E5D0EB164}" type="pres">
      <dgm:prSet presAssocID="{7D532D98-229E-4442-9EA4-0A58CC02EDFF}" presName="sibTrans" presStyleCnt="0"/>
      <dgm:spPr/>
    </dgm:pt>
    <dgm:pt modelId="{77334A0F-33E3-4FC9-9C8C-A8070AEEA329}" type="pres">
      <dgm:prSet presAssocID="{CB8874C1-1550-4C87-A8DE-1B6C198D35D6}" presName="compNode" presStyleCnt="0"/>
      <dgm:spPr/>
    </dgm:pt>
    <dgm:pt modelId="{B91C0810-7ED8-4CDF-A658-F260BDC9B0EE}" type="pres">
      <dgm:prSet presAssocID="{CB8874C1-1550-4C87-A8DE-1B6C198D35D6}" presName="bgRect" presStyleLbl="bgShp" presStyleIdx="6" presStyleCnt="7"/>
      <dgm:spPr/>
    </dgm:pt>
    <dgm:pt modelId="{090C60AE-9DDF-4F0E-83EC-624B876682F7}" type="pres">
      <dgm:prSet presAssocID="{CB8874C1-1550-4C87-A8DE-1B6C198D35D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C5D9280-5664-496C-B0D4-1FC343EBD68A}" type="pres">
      <dgm:prSet presAssocID="{CB8874C1-1550-4C87-A8DE-1B6C198D35D6}" presName="spaceRect" presStyleCnt="0"/>
      <dgm:spPr/>
    </dgm:pt>
    <dgm:pt modelId="{819326A5-C259-4225-9619-0489C3533C1E}" type="pres">
      <dgm:prSet presAssocID="{CB8874C1-1550-4C87-A8DE-1B6C198D35D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FC3C5A28-2FD1-4144-A915-48FF5D001F79}" srcId="{0202E485-8032-4F87-9436-F230ABD51A8F}" destId="{88BAA7C2-83AF-4DB4-B3E5-1476D25D5FFE}" srcOrd="3" destOrd="0" parTransId="{4D4DE552-6069-4BC0-A098-3AF59164D56D}" sibTransId="{B30CF0EE-9659-4736-A7F6-CCF54EF716A2}"/>
    <dgm:cxn modelId="{40E5BC34-0480-4523-BEEF-2FBB2510C42D}" type="presOf" srcId="{576A99F1-FEB1-4DDC-9428-AC2B1FA2AA4B}" destId="{9C82925A-6534-4BA0-A6E0-5697F5E1F247}" srcOrd="0" destOrd="0" presId="urn:microsoft.com/office/officeart/2018/2/layout/IconVerticalSolidList"/>
    <dgm:cxn modelId="{0947AA35-C940-405F-9D97-80129C351F29}" type="presOf" srcId="{3BDB97F1-9E7D-4C3E-9438-E82910916055}" destId="{F3EA384E-5611-4CB7-82D9-07CCDB622EB0}" srcOrd="0" destOrd="0" presId="urn:microsoft.com/office/officeart/2018/2/layout/IconVerticalSolidList"/>
    <dgm:cxn modelId="{8DF6D76F-3D60-483F-B8B0-FECBF11DE5DE}" type="presOf" srcId="{41A03623-01A9-4AFC-8EA4-4E7456A178F7}" destId="{E0B2334D-93DC-4CE8-99AE-83FAFAC61AEE}" srcOrd="0" destOrd="0" presId="urn:microsoft.com/office/officeart/2018/2/layout/IconVerticalSolidList"/>
    <dgm:cxn modelId="{2340B179-C11B-4B21-8CCA-A3E87A31273C}" type="presOf" srcId="{88BAA7C2-83AF-4DB4-B3E5-1476D25D5FFE}" destId="{4131D196-6406-476F-B676-F75AB8DA344F}" srcOrd="0" destOrd="0" presId="urn:microsoft.com/office/officeart/2018/2/layout/IconVerticalSolidList"/>
    <dgm:cxn modelId="{05EBB597-B410-43E7-B8FF-3848A03E2635}" srcId="{0202E485-8032-4F87-9436-F230ABD51A8F}" destId="{576A99F1-FEB1-4DDC-9428-AC2B1FA2AA4B}" srcOrd="1" destOrd="0" parTransId="{B84C9E79-367E-4889-ACFE-00730F3E3447}" sibTransId="{2EB6A8B1-66BC-4BFD-B49B-0F58ABE1C7EB}"/>
    <dgm:cxn modelId="{3C3155AB-E7FC-4699-B788-527F85092E44}" srcId="{0202E485-8032-4F87-9436-F230ABD51A8F}" destId="{5C824501-ACA3-414F-A8A0-6CA60BFBE17A}" srcOrd="5" destOrd="0" parTransId="{FCFD0514-3D88-4462-B3E2-2523E744F88C}" sibTransId="{7D532D98-229E-4442-9EA4-0A58CC02EDFF}"/>
    <dgm:cxn modelId="{FA77DBB4-B36E-4602-8ACC-7B54CDF60042}" srcId="{0202E485-8032-4F87-9436-F230ABD51A8F}" destId="{41A03623-01A9-4AFC-8EA4-4E7456A178F7}" srcOrd="0" destOrd="0" parTransId="{BE9F6F1D-1809-4885-BA87-45E1CBDD8170}" sibTransId="{8014AEAF-4F5C-4C8F-B569-81561ED81624}"/>
    <dgm:cxn modelId="{FBFD26B6-07DB-4823-AB57-7EF1DB9155CC}" srcId="{0202E485-8032-4F87-9436-F230ABD51A8F}" destId="{3BDB97F1-9E7D-4C3E-9438-E82910916055}" srcOrd="4" destOrd="0" parTransId="{F53122A0-E21E-4550-A254-234065B665C6}" sibTransId="{6B5C2DF2-63BF-4C31-B86F-A6E9C4C000D1}"/>
    <dgm:cxn modelId="{6BE579C0-DA57-42AD-8978-929520D69DC9}" type="presOf" srcId="{CB8874C1-1550-4C87-A8DE-1B6C198D35D6}" destId="{819326A5-C259-4225-9619-0489C3533C1E}" srcOrd="0" destOrd="0" presId="urn:microsoft.com/office/officeart/2018/2/layout/IconVerticalSolidList"/>
    <dgm:cxn modelId="{BFBF78C1-14F9-4A58-BB8B-6751311EB5FE}" srcId="{0202E485-8032-4F87-9436-F230ABD51A8F}" destId="{3989FE63-1F44-47DF-A3C5-2636276BB001}" srcOrd="2" destOrd="0" parTransId="{B49088DD-4440-4B66-85F5-823951180EBE}" sibTransId="{574E93AA-9E15-4955-8B64-42AC76DA0A82}"/>
    <dgm:cxn modelId="{5B1F9CD4-94B6-4A60-AFB0-8DFA137E1E25}" type="presOf" srcId="{3989FE63-1F44-47DF-A3C5-2636276BB001}" destId="{A3D6B8C7-1E17-4067-994E-86185128ECF7}" srcOrd="0" destOrd="0" presId="urn:microsoft.com/office/officeart/2018/2/layout/IconVerticalSolidList"/>
    <dgm:cxn modelId="{5505D7D6-025D-4B2F-BF09-F7ABFAD820FE}" srcId="{0202E485-8032-4F87-9436-F230ABD51A8F}" destId="{CB8874C1-1550-4C87-A8DE-1B6C198D35D6}" srcOrd="6" destOrd="0" parTransId="{0835DC83-A12C-467F-B040-CD95A4D51774}" sibTransId="{2259A0BC-C2BE-4997-9012-4BD8BCEC2F30}"/>
    <dgm:cxn modelId="{D1D2EAEC-316E-412E-BB08-86B38970B0F9}" type="presOf" srcId="{5C824501-ACA3-414F-A8A0-6CA60BFBE17A}" destId="{DCA489CE-0333-44FC-B0A5-CD91E0AE2A6B}" srcOrd="0" destOrd="0" presId="urn:microsoft.com/office/officeart/2018/2/layout/IconVerticalSolidList"/>
    <dgm:cxn modelId="{34E768EF-C038-49D0-A13E-F6BFE1B07409}" type="presOf" srcId="{0202E485-8032-4F87-9436-F230ABD51A8F}" destId="{B1399726-741F-48DD-8A33-6E1D911F6E9E}" srcOrd="0" destOrd="0" presId="urn:microsoft.com/office/officeart/2018/2/layout/IconVerticalSolidList"/>
    <dgm:cxn modelId="{E2FE7815-A19F-4FD7-AFF4-F9AA5A6D63CD}" type="presParOf" srcId="{B1399726-741F-48DD-8A33-6E1D911F6E9E}" destId="{640AE0FA-03F5-4803-BC6E-2B22C98AB680}" srcOrd="0" destOrd="0" presId="urn:microsoft.com/office/officeart/2018/2/layout/IconVerticalSolidList"/>
    <dgm:cxn modelId="{4206BFD9-4508-4D5B-BFD9-8C0004643198}" type="presParOf" srcId="{640AE0FA-03F5-4803-BC6E-2B22C98AB680}" destId="{6AC6EAFC-5C05-4297-806B-53FF7D938F76}" srcOrd="0" destOrd="0" presId="urn:microsoft.com/office/officeart/2018/2/layout/IconVerticalSolidList"/>
    <dgm:cxn modelId="{3CD93936-CFA2-437E-A137-4B7B0FA15B09}" type="presParOf" srcId="{640AE0FA-03F5-4803-BC6E-2B22C98AB680}" destId="{EAF454A2-F08E-4B58-AD4C-80B533E08C84}" srcOrd="1" destOrd="0" presId="urn:microsoft.com/office/officeart/2018/2/layout/IconVerticalSolidList"/>
    <dgm:cxn modelId="{23DA504C-9B05-4C65-A8BD-6E0F99E19A5A}" type="presParOf" srcId="{640AE0FA-03F5-4803-BC6E-2B22C98AB680}" destId="{BE3CE03B-0F16-4E5A-95A7-95C1B2CA601C}" srcOrd="2" destOrd="0" presId="urn:microsoft.com/office/officeart/2018/2/layout/IconVerticalSolidList"/>
    <dgm:cxn modelId="{EAB515B3-EBE3-4B8A-A89A-955E2937A6B2}" type="presParOf" srcId="{640AE0FA-03F5-4803-BC6E-2B22C98AB680}" destId="{E0B2334D-93DC-4CE8-99AE-83FAFAC61AEE}" srcOrd="3" destOrd="0" presId="urn:microsoft.com/office/officeart/2018/2/layout/IconVerticalSolidList"/>
    <dgm:cxn modelId="{F54D7062-6A49-42C8-A86E-73BFF6E84757}" type="presParOf" srcId="{B1399726-741F-48DD-8A33-6E1D911F6E9E}" destId="{F191A2C8-75FD-4736-8702-F373DD2F541F}" srcOrd="1" destOrd="0" presId="urn:microsoft.com/office/officeart/2018/2/layout/IconVerticalSolidList"/>
    <dgm:cxn modelId="{26CF69CF-6F91-4D58-8AD6-DB6EA80CC6B1}" type="presParOf" srcId="{B1399726-741F-48DD-8A33-6E1D911F6E9E}" destId="{02D2ABC7-79DC-45D3-8B03-F8A3CEFD1909}" srcOrd="2" destOrd="0" presId="urn:microsoft.com/office/officeart/2018/2/layout/IconVerticalSolidList"/>
    <dgm:cxn modelId="{BB153C89-97CA-40B6-B042-880EA0C6AD92}" type="presParOf" srcId="{02D2ABC7-79DC-45D3-8B03-F8A3CEFD1909}" destId="{867A81E1-0EE2-4C73-9F4D-4B1F3578D3C2}" srcOrd="0" destOrd="0" presId="urn:microsoft.com/office/officeart/2018/2/layout/IconVerticalSolidList"/>
    <dgm:cxn modelId="{65A45BB7-F075-406F-BBFA-250C395D4AC7}" type="presParOf" srcId="{02D2ABC7-79DC-45D3-8B03-F8A3CEFD1909}" destId="{CF4C12A5-044E-4D7B-AAA9-D2A4B283C0BF}" srcOrd="1" destOrd="0" presId="urn:microsoft.com/office/officeart/2018/2/layout/IconVerticalSolidList"/>
    <dgm:cxn modelId="{7A643DF7-34F5-4AFA-A98F-5CB6347F6E1B}" type="presParOf" srcId="{02D2ABC7-79DC-45D3-8B03-F8A3CEFD1909}" destId="{3FAC2002-A4AD-4C22-BA1B-FD657F61B55E}" srcOrd="2" destOrd="0" presId="urn:microsoft.com/office/officeart/2018/2/layout/IconVerticalSolidList"/>
    <dgm:cxn modelId="{3E091566-5E49-4BA2-A858-2672862A5195}" type="presParOf" srcId="{02D2ABC7-79DC-45D3-8B03-F8A3CEFD1909}" destId="{9C82925A-6534-4BA0-A6E0-5697F5E1F247}" srcOrd="3" destOrd="0" presId="urn:microsoft.com/office/officeart/2018/2/layout/IconVerticalSolidList"/>
    <dgm:cxn modelId="{9D311611-29A9-450B-ADAA-480A3C16AB5E}" type="presParOf" srcId="{B1399726-741F-48DD-8A33-6E1D911F6E9E}" destId="{BD1248D8-6BEE-4AE7-869C-CA2414F23B9C}" srcOrd="3" destOrd="0" presId="urn:microsoft.com/office/officeart/2018/2/layout/IconVerticalSolidList"/>
    <dgm:cxn modelId="{98F60435-C61C-4ED0-9EAD-3A689BCAF85B}" type="presParOf" srcId="{B1399726-741F-48DD-8A33-6E1D911F6E9E}" destId="{7422B30D-FDCF-42BD-998A-2E96B6FD24F3}" srcOrd="4" destOrd="0" presId="urn:microsoft.com/office/officeart/2018/2/layout/IconVerticalSolidList"/>
    <dgm:cxn modelId="{17007110-6732-4FF6-A28C-6F67A4DB8F5F}" type="presParOf" srcId="{7422B30D-FDCF-42BD-998A-2E96B6FD24F3}" destId="{34056548-1471-4293-95D1-89237D37D13F}" srcOrd="0" destOrd="0" presId="urn:microsoft.com/office/officeart/2018/2/layout/IconVerticalSolidList"/>
    <dgm:cxn modelId="{530D2032-2AA3-47C2-90E8-F75994280175}" type="presParOf" srcId="{7422B30D-FDCF-42BD-998A-2E96B6FD24F3}" destId="{7999437C-9200-4C32-9CC3-C325A1A5F1D2}" srcOrd="1" destOrd="0" presId="urn:microsoft.com/office/officeart/2018/2/layout/IconVerticalSolidList"/>
    <dgm:cxn modelId="{3A4C8375-0033-4A9F-B527-794A1285BC2E}" type="presParOf" srcId="{7422B30D-FDCF-42BD-998A-2E96B6FD24F3}" destId="{63262F85-1CE3-42EF-B8B5-A94E29821CD1}" srcOrd="2" destOrd="0" presId="urn:microsoft.com/office/officeart/2018/2/layout/IconVerticalSolidList"/>
    <dgm:cxn modelId="{6BD14FC8-8F2A-4D00-B2BC-D3B8565F039C}" type="presParOf" srcId="{7422B30D-FDCF-42BD-998A-2E96B6FD24F3}" destId="{A3D6B8C7-1E17-4067-994E-86185128ECF7}" srcOrd="3" destOrd="0" presId="urn:microsoft.com/office/officeart/2018/2/layout/IconVerticalSolidList"/>
    <dgm:cxn modelId="{3EB5D1E7-1CED-44B0-A21A-29BD6B3CD2FB}" type="presParOf" srcId="{B1399726-741F-48DD-8A33-6E1D911F6E9E}" destId="{9ED259F9-6CB0-4192-8EBF-8ABF8433E023}" srcOrd="5" destOrd="0" presId="urn:microsoft.com/office/officeart/2018/2/layout/IconVerticalSolidList"/>
    <dgm:cxn modelId="{7493B1BD-2F9E-43C8-B217-87697BB12414}" type="presParOf" srcId="{B1399726-741F-48DD-8A33-6E1D911F6E9E}" destId="{C6EAB5CE-E820-46BE-A47B-5D8DAC669074}" srcOrd="6" destOrd="0" presId="urn:microsoft.com/office/officeart/2018/2/layout/IconVerticalSolidList"/>
    <dgm:cxn modelId="{45048B25-0DE6-4498-8DC8-9FBC20C6015C}" type="presParOf" srcId="{C6EAB5CE-E820-46BE-A47B-5D8DAC669074}" destId="{5A97C43D-EB27-43C6-8FED-03BC5E62409B}" srcOrd="0" destOrd="0" presId="urn:microsoft.com/office/officeart/2018/2/layout/IconVerticalSolidList"/>
    <dgm:cxn modelId="{E41598A5-258C-4245-891A-D8A7AE3E9DEF}" type="presParOf" srcId="{C6EAB5CE-E820-46BE-A47B-5D8DAC669074}" destId="{6ECC4986-8B2C-4B00-B1B8-2403E93FDDBA}" srcOrd="1" destOrd="0" presId="urn:microsoft.com/office/officeart/2018/2/layout/IconVerticalSolidList"/>
    <dgm:cxn modelId="{D66671E0-CE73-421E-B243-20F4ED84E3B7}" type="presParOf" srcId="{C6EAB5CE-E820-46BE-A47B-5D8DAC669074}" destId="{9BC8F242-4567-44CD-872D-1A89E83B9790}" srcOrd="2" destOrd="0" presId="urn:microsoft.com/office/officeart/2018/2/layout/IconVerticalSolidList"/>
    <dgm:cxn modelId="{49FAA0C9-021B-4212-A79D-313BF29AE8AB}" type="presParOf" srcId="{C6EAB5CE-E820-46BE-A47B-5D8DAC669074}" destId="{4131D196-6406-476F-B676-F75AB8DA344F}" srcOrd="3" destOrd="0" presId="urn:microsoft.com/office/officeart/2018/2/layout/IconVerticalSolidList"/>
    <dgm:cxn modelId="{614CE8C7-0B40-4AD2-97D7-723CDE649969}" type="presParOf" srcId="{B1399726-741F-48DD-8A33-6E1D911F6E9E}" destId="{B914CB53-EE89-401D-88C3-5DAF8FBA02B2}" srcOrd="7" destOrd="0" presId="urn:microsoft.com/office/officeart/2018/2/layout/IconVerticalSolidList"/>
    <dgm:cxn modelId="{C253F992-E08B-4AFA-93B1-662DD25849C4}" type="presParOf" srcId="{B1399726-741F-48DD-8A33-6E1D911F6E9E}" destId="{A23168A8-8FD2-4311-97A0-B1F54A4396A4}" srcOrd="8" destOrd="0" presId="urn:microsoft.com/office/officeart/2018/2/layout/IconVerticalSolidList"/>
    <dgm:cxn modelId="{80839156-4009-4E23-B41F-4EB4FB1732D1}" type="presParOf" srcId="{A23168A8-8FD2-4311-97A0-B1F54A4396A4}" destId="{F32CA1EE-8591-4294-9CBD-FEC6B359EB0A}" srcOrd="0" destOrd="0" presId="urn:microsoft.com/office/officeart/2018/2/layout/IconVerticalSolidList"/>
    <dgm:cxn modelId="{E0B8105B-5A10-4693-8028-86BACD528735}" type="presParOf" srcId="{A23168A8-8FD2-4311-97A0-B1F54A4396A4}" destId="{0E7B8341-11AA-4DFD-A2F6-02B86C4453FC}" srcOrd="1" destOrd="0" presId="urn:microsoft.com/office/officeart/2018/2/layout/IconVerticalSolidList"/>
    <dgm:cxn modelId="{E2EA96B4-8F98-4F1D-9204-5EE5B33F2477}" type="presParOf" srcId="{A23168A8-8FD2-4311-97A0-B1F54A4396A4}" destId="{8C110323-A4F0-4020-BA61-E15F05487597}" srcOrd="2" destOrd="0" presId="urn:microsoft.com/office/officeart/2018/2/layout/IconVerticalSolidList"/>
    <dgm:cxn modelId="{CC6599A0-9EB9-49F4-B538-200493A9E350}" type="presParOf" srcId="{A23168A8-8FD2-4311-97A0-B1F54A4396A4}" destId="{F3EA384E-5611-4CB7-82D9-07CCDB622EB0}" srcOrd="3" destOrd="0" presId="urn:microsoft.com/office/officeart/2018/2/layout/IconVerticalSolidList"/>
    <dgm:cxn modelId="{2098D9A2-2533-4DFC-A647-AE789257C697}" type="presParOf" srcId="{B1399726-741F-48DD-8A33-6E1D911F6E9E}" destId="{2CF7323A-AEBF-4259-A1EA-2911F2A44DA6}" srcOrd="9" destOrd="0" presId="urn:microsoft.com/office/officeart/2018/2/layout/IconVerticalSolidList"/>
    <dgm:cxn modelId="{28B7B10D-A9BD-4D40-9648-066EC1F7DA52}" type="presParOf" srcId="{B1399726-741F-48DD-8A33-6E1D911F6E9E}" destId="{1BB0D12F-069D-49F0-B663-E9A477050A52}" srcOrd="10" destOrd="0" presId="urn:microsoft.com/office/officeart/2018/2/layout/IconVerticalSolidList"/>
    <dgm:cxn modelId="{EB37D651-55FB-431E-A06C-A0540BF3AEE2}" type="presParOf" srcId="{1BB0D12F-069D-49F0-B663-E9A477050A52}" destId="{F6FA523B-2E2C-4E8B-981D-F493B2FDC2FC}" srcOrd="0" destOrd="0" presId="urn:microsoft.com/office/officeart/2018/2/layout/IconVerticalSolidList"/>
    <dgm:cxn modelId="{8C4E33A7-9697-4B27-BF34-DC3E936E5EDC}" type="presParOf" srcId="{1BB0D12F-069D-49F0-B663-E9A477050A52}" destId="{0B34DDCA-0971-44FF-A5F1-0D108B6775EA}" srcOrd="1" destOrd="0" presId="urn:microsoft.com/office/officeart/2018/2/layout/IconVerticalSolidList"/>
    <dgm:cxn modelId="{264E835E-1E88-4315-9C6B-4482330A7655}" type="presParOf" srcId="{1BB0D12F-069D-49F0-B663-E9A477050A52}" destId="{371CFDE2-15F6-4B5B-8439-93A84EA99993}" srcOrd="2" destOrd="0" presId="urn:microsoft.com/office/officeart/2018/2/layout/IconVerticalSolidList"/>
    <dgm:cxn modelId="{0BF94483-16BC-47AA-98F0-12A196A3E418}" type="presParOf" srcId="{1BB0D12F-069D-49F0-B663-E9A477050A52}" destId="{DCA489CE-0333-44FC-B0A5-CD91E0AE2A6B}" srcOrd="3" destOrd="0" presId="urn:microsoft.com/office/officeart/2018/2/layout/IconVerticalSolidList"/>
    <dgm:cxn modelId="{A7236986-45E8-48C1-A65F-9BC80C1874F3}" type="presParOf" srcId="{B1399726-741F-48DD-8A33-6E1D911F6E9E}" destId="{688F744B-0D0B-4002-952D-2B1E5D0EB164}" srcOrd="11" destOrd="0" presId="urn:microsoft.com/office/officeart/2018/2/layout/IconVerticalSolidList"/>
    <dgm:cxn modelId="{7B52E8C7-1F7D-4CD3-9191-8AFE0CB530D4}" type="presParOf" srcId="{B1399726-741F-48DD-8A33-6E1D911F6E9E}" destId="{77334A0F-33E3-4FC9-9C8C-A8070AEEA329}" srcOrd="12" destOrd="0" presId="urn:microsoft.com/office/officeart/2018/2/layout/IconVerticalSolidList"/>
    <dgm:cxn modelId="{41FB1A7B-A4B9-457C-9BF3-44549E405F45}" type="presParOf" srcId="{77334A0F-33E3-4FC9-9C8C-A8070AEEA329}" destId="{B91C0810-7ED8-4CDF-A658-F260BDC9B0EE}" srcOrd="0" destOrd="0" presId="urn:microsoft.com/office/officeart/2018/2/layout/IconVerticalSolidList"/>
    <dgm:cxn modelId="{5C945510-7A91-4132-BFA6-3DEE9C16E176}" type="presParOf" srcId="{77334A0F-33E3-4FC9-9C8C-A8070AEEA329}" destId="{090C60AE-9DDF-4F0E-83EC-624B876682F7}" srcOrd="1" destOrd="0" presId="urn:microsoft.com/office/officeart/2018/2/layout/IconVerticalSolidList"/>
    <dgm:cxn modelId="{543F7AFD-51EA-4F65-879C-C751C40CA234}" type="presParOf" srcId="{77334A0F-33E3-4FC9-9C8C-A8070AEEA329}" destId="{4C5D9280-5664-496C-B0D4-1FC343EBD68A}" srcOrd="2" destOrd="0" presId="urn:microsoft.com/office/officeart/2018/2/layout/IconVerticalSolidList"/>
    <dgm:cxn modelId="{C6A4DEF1-781E-4BA3-B36D-6C9DC1DDB151}" type="presParOf" srcId="{77334A0F-33E3-4FC9-9C8C-A8070AEEA329}" destId="{819326A5-C259-4225-9619-0489C3533C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E0473C4-6068-4788-B48E-F1E5B4C46C6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67CA72-80CB-4175-B069-BBF55D8B6A84}">
      <dgm:prSet custT="1"/>
      <dgm:spPr/>
      <dgm:t>
        <a:bodyPr/>
        <a:lstStyle/>
        <a:p>
          <a:r>
            <a:rPr lang="en-US" sz="1200" b="1" dirty="0"/>
            <a:t>Enrollment info</a:t>
          </a:r>
          <a:r>
            <a:rPr lang="en-US" sz="1200" dirty="0"/>
            <a:t>:</a:t>
          </a:r>
        </a:p>
        <a:p>
          <a:r>
            <a:rPr lang="en-US" sz="1200" dirty="0" err="1"/>
            <a:t>HealthChoice</a:t>
          </a:r>
          <a:r>
            <a:rPr lang="en-US" sz="1200" dirty="0"/>
            <a:t> offers enrollment throughout the year</a:t>
          </a:r>
        </a:p>
        <a:p>
          <a:r>
            <a:rPr lang="en-US" sz="1200" dirty="0"/>
            <a:t>Available to employees, retirees, their spouses and parents of employees, retirees, and spouses who reside in WI.</a:t>
          </a:r>
        </a:p>
        <a:p>
          <a:r>
            <a:rPr lang="en-US" sz="1200" dirty="0"/>
            <a:t>Coverage acceptance is not guaranteed.  Applicants are subject to medical underwriting.</a:t>
          </a:r>
        </a:p>
        <a:p>
          <a:r>
            <a:rPr lang="en-US" sz="1200" dirty="0"/>
            <a:t>No employer contribution</a:t>
          </a:r>
        </a:p>
      </dgm:t>
    </dgm:pt>
    <dgm:pt modelId="{24C541FA-916D-4F92-BDB0-B00986839C13}" type="parTrans" cxnId="{99F11E6C-CE19-49E7-824A-609BF0681500}">
      <dgm:prSet/>
      <dgm:spPr/>
      <dgm:t>
        <a:bodyPr/>
        <a:lstStyle/>
        <a:p>
          <a:endParaRPr lang="en-US"/>
        </a:p>
      </dgm:t>
    </dgm:pt>
    <dgm:pt modelId="{6A51D2A8-7133-4204-9B59-C39C5C4ED249}" type="sibTrans" cxnId="{99F11E6C-CE19-49E7-824A-609BF0681500}">
      <dgm:prSet/>
      <dgm:spPr/>
      <dgm:t>
        <a:bodyPr/>
        <a:lstStyle/>
        <a:p>
          <a:endParaRPr lang="en-US"/>
        </a:p>
      </dgm:t>
    </dgm:pt>
    <dgm:pt modelId="{4C55263D-513B-4588-A4C9-D78529A291DC}">
      <dgm:prSet custT="1"/>
      <dgm:spPr/>
      <dgm:t>
        <a:bodyPr/>
        <a:lstStyle/>
        <a:p>
          <a:r>
            <a:rPr lang="en-US" sz="1400" dirty="0"/>
            <a:t>Long-term care can include a variety of medical and supportive services.  It can be provided in a variety of settings including nursing homes, at home, adult day care or group living arrangement.</a:t>
          </a:r>
        </a:p>
        <a:p>
          <a:r>
            <a:rPr lang="en-US" sz="1400" dirty="0"/>
            <a:t>Additional information is available on ETF’s website: </a:t>
          </a:r>
          <a:r>
            <a:rPr lang="en-US" sz="1400" dirty="0">
              <a:hlinkClick xmlns:r="http://schemas.openxmlformats.org/officeDocument/2006/relationships" r:id="rId1"/>
            </a:rPr>
            <a:t>https://etf.wi.gov/long-term-care-insurance</a:t>
          </a:r>
          <a:r>
            <a:rPr lang="en-US" sz="1400" dirty="0"/>
            <a:t> </a:t>
          </a:r>
        </a:p>
        <a:p>
          <a:r>
            <a:rPr lang="en-US" sz="1400" dirty="0"/>
            <a:t>View the </a:t>
          </a:r>
          <a:r>
            <a:rPr lang="en-US" sz="1400" dirty="0">
              <a:hlinkClick xmlns:r="http://schemas.openxmlformats.org/officeDocument/2006/relationships" r:id="rId2"/>
            </a:rPr>
            <a:t>Consumer’s Guide to Long-Term Care </a:t>
          </a:r>
          <a:r>
            <a:rPr lang="en-US" sz="1400" dirty="0"/>
            <a:t>by the Office of the Commissioner of Insurance</a:t>
          </a:r>
        </a:p>
      </dgm:t>
    </dgm:pt>
    <dgm:pt modelId="{8BBCC7A7-DF57-40A3-B3E3-FE4F5D2D8F5B}" type="parTrans" cxnId="{0DDCB039-E774-464C-8AA5-6144AC33E65C}">
      <dgm:prSet/>
      <dgm:spPr/>
      <dgm:t>
        <a:bodyPr/>
        <a:lstStyle/>
        <a:p>
          <a:endParaRPr lang="en-US"/>
        </a:p>
      </dgm:t>
    </dgm:pt>
    <dgm:pt modelId="{05046D75-460E-4570-BAAB-0CCDDDAC0D0D}" type="sibTrans" cxnId="{0DDCB039-E774-464C-8AA5-6144AC33E65C}">
      <dgm:prSet/>
      <dgm:spPr/>
      <dgm:t>
        <a:bodyPr/>
        <a:lstStyle/>
        <a:p>
          <a:endParaRPr lang="en-US"/>
        </a:p>
      </dgm:t>
    </dgm:pt>
    <dgm:pt modelId="{65ADE4A0-4886-4A2C-9EFD-E6AE3534CE6B}">
      <dgm:prSet custT="1"/>
      <dgm:spPr/>
      <dgm:t>
        <a:bodyPr/>
        <a:lstStyle/>
        <a:p>
          <a:r>
            <a:rPr lang="en-US" sz="1400" dirty="0">
              <a:solidFill>
                <a:schemeClr val="tx1"/>
              </a:solidFill>
            </a:rPr>
            <a:t>Mutual of Omaha offers a long-term care insurance plan through </a:t>
          </a:r>
          <a:r>
            <a:rPr lang="en-US" sz="1400" dirty="0" err="1">
              <a:solidFill>
                <a:schemeClr val="tx1"/>
              </a:solidFill>
            </a:rPr>
            <a:t>HealthChoice</a:t>
          </a:r>
          <a:r>
            <a:rPr lang="en-US" sz="1400" dirty="0">
              <a:solidFill>
                <a:schemeClr val="tx1"/>
              </a:solidFill>
            </a:rPr>
            <a:t>.</a:t>
          </a:r>
        </a:p>
        <a:p>
          <a:r>
            <a:rPr lang="en-US" sz="1400" dirty="0">
              <a:solidFill>
                <a:schemeClr val="tx1"/>
              </a:solidFill>
            </a:rPr>
            <a:t>Employees should discuss rates and benefit questions directly with </a:t>
          </a:r>
          <a:r>
            <a:rPr lang="en-US" sz="1400" dirty="0" err="1">
              <a:solidFill>
                <a:schemeClr val="tx1"/>
              </a:solidFill>
            </a:rPr>
            <a:t>HealthChoice</a:t>
          </a:r>
          <a:r>
            <a:rPr lang="en-US" sz="1400" dirty="0">
              <a:solidFill>
                <a:schemeClr val="tx1"/>
              </a:solidFill>
            </a:rPr>
            <a:t>.</a:t>
          </a:r>
        </a:p>
        <a:p>
          <a:r>
            <a:rPr lang="en-US" sz="1400" dirty="0">
              <a:solidFill>
                <a:schemeClr val="tx1"/>
              </a:solidFill>
            </a:rPr>
            <a:t>Health Choice website: </a:t>
          </a:r>
          <a:r>
            <a:rPr lang="en-US" sz="1400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https://healthchoice.com/</a:t>
          </a:r>
          <a:r>
            <a:rPr lang="en-US" sz="1400" dirty="0">
              <a:solidFill>
                <a:schemeClr val="tx1"/>
              </a:solidFill>
            </a:rPr>
            <a:t> </a:t>
          </a:r>
        </a:p>
        <a:p>
          <a:r>
            <a:rPr lang="en-US" sz="1400" dirty="0">
              <a:solidFill>
                <a:schemeClr val="tx1"/>
              </a:solidFill>
            </a:rPr>
            <a:t>Phone: 800-833-5823</a:t>
          </a:r>
        </a:p>
      </dgm:t>
    </dgm:pt>
    <dgm:pt modelId="{C9C8CE4E-E583-43B3-A84A-573E503C1EB4}" type="parTrans" cxnId="{68FE50F3-1D94-4D5F-9503-814D4CFD3711}">
      <dgm:prSet/>
      <dgm:spPr/>
      <dgm:t>
        <a:bodyPr/>
        <a:lstStyle/>
        <a:p>
          <a:endParaRPr lang="en-US"/>
        </a:p>
      </dgm:t>
    </dgm:pt>
    <dgm:pt modelId="{A2903980-69E2-4129-BB89-75648A0A1564}" type="sibTrans" cxnId="{68FE50F3-1D94-4D5F-9503-814D4CFD3711}">
      <dgm:prSet/>
      <dgm:spPr/>
      <dgm:t>
        <a:bodyPr/>
        <a:lstStyle/>
        <a:p>
          <a:endParaRPr lang="en-US"/>
        </a:p>
      </dgm:t>
    </dgm:pt>
    <dgm:pt modelId="{C4163F5C-1E99-469F-A0BE-E0D046B81AEC}" type="pres">
      <dgm:prSet presAssocID="{AE0473C4-6068-4788-B48E-F1E5B4C46C65}" presName="linear" presStyleCnt="0">
        <dgm:presLayoutVars>
          <dgm:animLvl val="lvl"/>
          <dgm:resizeHandles val="exact"/>
        </dgm:presLayoutVars>
      </dgm:prSet>
      <dgm:spPr/>
    </dgm:pt>
    <dgm:pt modelId="{1A213FC6-D07F-473A-9B1A-11F3FC1C725A}" type="pres">
      <dgm:prSet presAssocID="{2367CA72-80CB-4175-B069-BBF55D8B6A84}" presName="parentText" presStyleLbl="node1" presStyleIdx="0" presStyleCnt="3" custScaleY="137191" custLinFactY="98844" custLinFactNeighborX="2" custLinFactNeighborY="100000">
        <dgm:presLayoutVars>
          <dgm:chMax val="0"/>
          <dgm:bulletEnabled val="1"/>
        </dgm:presLayoutVars>
      </dgm:prSet>
      <dgm:spPr/>
    </dgm:pt>
    <dgm:pt modelId="{9DFA11BD-9801-4276-8BBB-D2EFB3EFE248}" type="pres">
      <dgm:prSet presAssocID="{6A51D2A8-7133-4204-9B59-C39C5C4ED249}" presName="spacer" presStyleCnt="0"/>
      <dgm:spPr/>
    </dgm:pt>
    <dgm:pt modelId="{146D1275-110B-4AB1-9521-09BA4707D57A}" type="pres">
      <dgm:prSet presAssocID="{4C55263D-513B-4588-A4C9-D78529A291DC}" presName="parentText" presStyleLbl="node1" presStyleIdx="1" presStyleCnt="3" custLinFactY="-133837" custLinFactNeighborX="2" custLinFactNeighborY="-200000">
        <dgm:presLayoutVars>
          <dgm:chMax val="0"/>
          <dgm:bulletEnabled val="1"/>
        </dgm:presLayoutVars>
      </dgm:prSet>
      <dgm:spPr/>
    </dgm:pt>
    <dgm:pt modelId="{50841D7F-B881-454D-B9DD-7F0E27760BDA}" type="pres">
      <dgm:prSet presAssocID="{05046D75-460E-4570-BAAB-0CCDDDAC0D0D}" presName="spacer" presStyleCnt="0"/>
      <dgm:spPr/>
    </dgm:pt>
    <dgm:pt modelId="{4E24E36B-8CFC-4F45-97D5-8BA69DD108C2}" type="pres">
      <dgm:prSet presAssocID="{65ADE4A0-4886-4A2C-9EFD-E6AE3534CE6B}" presName="parentText" presStyleLbl="node1" presStyleIdx="2" presStyleCnt="3" custLinFactY="11841" custLinFactNeighborY="100000">
        <dgm:presLayoutVars>
          <dgm:chMax val="0"/>
          <dgm:bulletEnabled val="1"/>
        </dgm:presLayoutVars>
      </dgm:prSet>
      <dgm:spPr/>
    </dgm:pt>
  </dgm:ptLst>
  <dgm:cxnLst>
    <dgm:cxn modelId="{0DDCB039-E774-464C-8AA5-6144AC33E65C}" srcId="{AE0473C4-6068-4788-B48E-F1E5B4C46C65}" destId="{4C55263D-513B-4588-A4C9-D78529A291DC}" srcOrd="1" destOrd="0" parTransId="{8BBCC7A7-DF57-40A3-B3E3-FE4F5D2D8F5B}" sibTransId="{05046D75-460E-4570-BAAB-0CCDDDAC0D0D}"/>
    <dgm:cxn modelId="{372C104B-5C02-48F0-9DFE-D8DBE8E4D291}" type="presOf" srcId="{2367CA72-80CB-4175-B069-BBF55D8B6A84}" destId="{1A213FC6-D07F-473A-9B1A-11F3FC1C725A}" srcOrd="0" destOrd="0" presId="urn:microsoft.com/office/officeart/2005/8/layout/vList2"/>
    <dgm:cxn modelId="{99F11E6C-CE19-49E7-824A-609BF0681500}" srcId="{AE0473C4-6068-4788-B48E-F1E5B4C46C65}" destId="{2367CA72-80CB-4175-B069-BBF55D8B6A84}" srcOrd="0" destOrd="0" parTransId="{24C541FA-916D-4F92-BDB0-B00986839C13}" sibTransId="{6A51D2A8-7133-4204-9B59-C39C5C4ED249}"/>
    <dgm:cxn modelId="{181EB871-F4B5-460B-A003-A5B82126F40F}" type="presOf" srcId="{65ADE4A0-4886-4A2C-9EFD-E6AE3534CE6B}" destId="{4E24E36B-8CFC-4F45-97D5-8BA69DD108C2}" srcOrd="0" destOrd="0" presId="urn:microsoft.com/office/officeart/2005/8/layout/vList2"/>
    <dgm:cxn modelId="{E42CA27E-5933-41AB-9DD9-0A0228CB9C5B}" type="presOf" srcId="{4C55263D-513B-4588-A4C9-D78529A291DC}" destId="{146D1275-110B-4AB1-9521-09BA4707D57A}" srcOrd="0" destOrd="0" presId="urn:microsoft.com/office/officeart/2005/8/layout/vList2"/>
    <dgm:cxn modelId="{400FFBCF-5F64-4CA9-A712-ED6B0CADFFE5}" type="presOf" srcId="{AE0473C4-6068-4788-B48E-F1E5B4C46C65}" destId="{C4163F5C-1E99-469F-A0BE-E0D046B81AEC}" srcOrd="0" destOrd="0" presId="urn:microsoft.com/office/officeart/2005/8/layout/vList2"/>
    <dgm:cxn modelId="{68FE50F3-1D94-4D5F-9503-814D4CFD3711}" srcId="{AE0473C4-6068-4788-B48E-F1E5B4C46C65}" destId="{65ADE4A0-4886-4A2C-9EFD-E6AE3534CE6B}" srcOrd="2" destOrd="0" parTransId="{C9C8CE4E-E583-43B3-A84A-573E503C1EB4}" sibTransId="{A2903980-69E2-4129-BB89-75648A0A1564}"/>
    <dgm:cxn modelId="{8FCFEC3F-C001-48EF-A825-B88D0BED0498}" type="presParOf" srcId="{C4163F5C-1E99-469F-A0BE-E0D046B81AEC}" destId="{1A213FC6-D07F-473A-9B1A-11F3FC1C725A}" srcOrd="0" destOrd="0" presId="urn:microsoft.com/office/officeart/2005/8/layout/vList2"/>
    <dgm:cxn modelId="{427247C3-63B8-4D28-8631-03D041783326}" type="presParOf" srcId="{C4163F5C-1E99-469F-A0BE-E0D046B81AEC}" destId="{9DFA11BD-9801-4276-8BBB-D2EFB3EFE248}" srcOrd="1" destOrd="0" presId="urn:microsoft.com/office/officeart/2005/8/layout/vList2"/>
    <dgm:cxn modelId="{E2A447D2-978A-44EC-A639-D47020322F49}" type="presParOf" srcId="{C4163F5C-1E99-469F-A0BE-E0D046B81AEC}" destId="{146D1275-110B-4AB1-9521-09BA4707D57A}" srcOrd="2" destOrd="0" presId="urn:microsoft.com/office/officeart/2005/8/layout/vList2"/>
    <dgm:cxn modelId="{D77B0B3B-2373-48ED-9776-D6395529D32B}" type="presParOf" srcId="{C4163F5C-1E99-469F-A0BE-E0D046B81AEC}" destId="{50841D7F-B881-454D-B9DD-7F0E27760BDA}" srcOrd="3" destOrd="0" presId="urn:microsoft.com/office/officeart/2005/8/layout/vList2"/>
    <dgm:cxn modelId="{2F061735-EBE2-4B83-B20A-38CE8E529489}" type="presParOf" srcId="{C4163F5C-1E99-469F-A0BE-E0D046B81AEC}" destId="{4E24E36B-8CFC-4F45-97D5-8BA69DD108C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FD7A398-CF20-4764-A746-83A9086D075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39387A-8572-4F95-829F-F82702FF194C}">
      <dgm:prSet custT="1"/>
      <dgm:spPr/>
      <dgm:t>
        <a:bodyPr/>
        <a:lstStyle/>
        <a:p>
          <a:r>
            <a:rPr lang="en-US" sz="1600" dirty="0"/>
            <a:t>Wisconsin’s official 529 College Savings Program</a:t>
          </a:r>
        </a:p>
      </dgm:t>
    </dgm:pt>
    <dgm:pt modelId="{299A2A6E-C63F-4340-B449-70E9291D91F3}" type="parTrans" cxnId="{515E57DD-D2FF-4265-B25F-5C3F93AC4D31}">
      <dgm:prSet/>
      <dgm:spPr/>
      <dgm:t>
        <a:bodyPr/>
        <a:lstStyle/>
        <a:p>
          <a:endParaRPr lang="en-US"/>
        </a:p>
      </dgm:t>
    </dgm:pt>
    <dgm:pt modelId="{2CC87816-85B1-473E-8CBE-909D4CCFC680}" type="sibTrans" cxnId="{515E57DD-D2FF-4265-B25F-5C3F93AC4D31}">
      <dgm:prSet/>
      <dgm:spPr/>
      <dgm:t>
        <a:bodyPr/>
        <a:lstStyle/>
        <a:p>
          <a:endParaRPr lang="en-US"/>
        </a:p>
      </dgm:t>
    </dgm:pt>
    <dgm:pt modelId="{AB67ADC8-AE67-458E-8CB7-CAD6F21E48F1}">
      <dgm:prSet custT="1"/>
      <dgm:spPr/>
      <dgm:t>
        <a:bodyPr/>
        <a:lstStyle/>
        <a:p>
          <a:r>
            <a:rPr lang="en-US" sz="1600" dirty="0"/>
            <a:t>Edvest funds may be used nationwide at universities, colleges, technical colleges, professional schools and graduate program</a:t>
          </a:r>
          <a:r>
            <a:rPr lang="en-US" sz="500" dirty="0"/>
            <a:t>s</a:t>
          </a:r>
        </a:p>
      </dgm:t>
    </dgm:pt>
    <dgm:pt modelId="{04C63FAB-7698-4C50-9E02-DCDC4D507102}" type="parTrans" cxnId="{C8E49544-05E7-4E46-AB62-AB701663580A}">
      <dgm:prSet/>
      <dgm:spPr/>
      <dgm:t>
        <a:bodyPr/>
        <a:lstStyle/>
        <a:p>
          <a:endParaRPr lang="en-US"/>
        </a:p>
      </dgm:t>
    </dgm:pt>
    <dgm:pt modelId="{4E193118-2AA6-4769-9A4F-851D2B248466}" type="sibTrans" cxnId="{C8E49544-05E7-4E46-AB62-AB701663580A}">
      <dgm:prSet/>
      <dgm:spPr/>
      <dgm:t>
        <a:bodyPr/>
        <a:lstStyle/>
        <a:p>
          <a:endParaRPr lang="en-US"/>
        </a:p>
      </dgm:t>
    </dgm:pt>
    <dgm:pt modelId="{11406282-A9A9-4FCB-B0AF-FAC7D21FC881}">
      <dgm:prSet custT="1"/>
      <dgm:spPr/>
      <dgm:t>
        <a:bodyPr/>
        <a:lstStyle/>
        <a:p>
          <a:r>
            <a:rPr lang="en-US" sz="1600" dirty="0"/>
            <a:t>Funds used for tuition, fees, housing, computers and more</a:t>
          </a:r>
        </a:p>
      </dgm:t>
    </dgm:pt>
    <dgm:pt modelId="{1F7D1FB7-5E52-4C44-AE80-601AE75327B5}" type="parTrans" cxnId="{34EC6969-5EFC-4E9D-8051-E95FF3EF91E1}">
      <dgm:prSet/>
      <dgm:spPr/>
      <dgm:t>
        <a:bodyPr/>
        <a:lstStyle/>
        <a:p>
          <a:endParaRPr lang="en-US"/>
        </a:p>
      </dgm:t>
    </dgm:pt>
    <dgm:pt modelId="{8F69D969-7155-4D76-BEB4-9DCBD4BBDAD1}" type="sibTrans" cxnId="{34EC6969-5EFC-4E9D-8051-E95FF3EF91E1}">
      <dgm:prSet/>
      <dgm:spPr/>
      <dgm:t>
        <a:bodyPr/>
        <a:lstStyle/>
        <a:p>
          <a:endParaRPr lang="en-US"/>
        </a:p>
      </dgm:t>
    </dgm:pt>
    <dgm:pt modelId="{F936DF54-CE31-4CE7-8326-3C552387CB74}">
      <dgm:prSet custT="1"/>
      <dgm:spPr/>
      <dgm:t>
        <a:bodyPr/>
        <a:lstStyle/>
        <a:p>
          <a:r>
            <a:rPr lang="en-US" sz="1600" dirty="0"/>
            <a:t>Earnings have potential to grow tax-free</a:t>
          </a:r>
        </a:p>
      </dgm:t>
    </dgm:pt>
    <dgm:pt modelId="{51778A7F-D216-44DD-AEA3-C51A6D54209C}" type="parTrans" cxnId="{18B6B5A4-6187-41C6-BF70-B83E2D0DCCEC}">
      <dgm:prSet/>
      <dgm:spPr/>
      <dgm:t>
        <a:bodyPr/>
        <a:lstStyle/>
        <a:p>
          <a:endParaRPr lang="en-US"/>
        </a:p>
      </dgm:t>
    </dgm:pt>
    <dgm:pt modelId="{08095169-B5E8-4BA8-ADB4-9A07F6DF4E1C}" type="sibTrans" cxnId="{18B6B5A4-6187-41C6-BF70-B83E2D0DCCEC}">
      <dgm:prSet/>
      <dgm:spPr/>
      <dgm:t>
        <a:bodyPr/>
        <a:lstStyle/>
        <a:p>
          <a:endParaRPr lang="en-US"/>
        </a:p>
      </dgm:t>
    </dgm:pt>
    <dgm:pt modelId="{DCDAA5F7-3866-411B-9DB5-997BA3E33124}">
      <dgm:prSet custT="1"/>
      <dgm:spPr/>
      <dgm:t>
        <a:bodyPr/>
        <a:lstStyle/>
        <a:p>
          <a:r>
            <a:rPr lang="en-US" sz="1600" dirty="0"/>
            <a:t>Wisconsin residents may be eligible for a state tax deduction (limitations apply)</a:t>
          </a:r>
        </a:p>
      </dgm:t>
    </dgm:pt>
    <dgm:pt modelId="{615D474E-31BD-4BE0-B6D9-C827A9324A80}" type="parTrans" cxnId="{D1C51A85-8AC6-4078-A2E5-02ABD0655191}">
      <dgm:prSet/>
      <dgm:spPr/>
      <dgm:t>
        <a:bodyPr/>
        <a:lstStyle/>
        <a:p>
          <a:endParaRPr lang="en-US"/>
        </a:p>
      </dgm:t>
    </dgm:pt>
    <dgm:pt modelId="{045DC163-07F9-4A92-A726-1BEBF2D53402}" type="sibTrans" cxnId="{D1C51A85-8AC6-4078-A2E5-02ABD0655191}">
      <dgm:prSet/>
      <dgm:spPr/>
      <dgm:t>
        <a:bodyPr/>
        <a:lstStyle/>
        <a:p>
          <a:endParaRPr lang="en-US"/>
        </a:p>
      </dgm:t>
    </dgm:pt>
    <dgm:pt modelId="{23C12989-B670-4CD4-83EF-1DDDC3DD7E50}">
      <dgm:prSet custT="1"/>
      <dgm:spPr/>
      <dgm:t>
        <a:bodyPr/>
        <a:lstStyle/>
        <a:p>
          <a:r>
            <a:rPr lang="en-US" sz="1600" dirty="0"/>
            <a:t>Can contribute via direct deposit payroll deduction</a:t>
          </a:r>
        </a:p>
      </dgm:t>
    </dgm:pt>
    <dgm:pt modelId="{D28A5F38-8027-455E-A819-7020257E622B}" type="parTrans" cxnId="{87C8D0E2-E7F9-45D4-A005-7FFB0C507482}">
      <dgm:prSet/>
      <dgm:spPr/>
      <dgm:t>
        <a:bodyPr/>
        <a:lstStyle/>
        <a:p>
          <a:endParaRPr lang="en-US"/>
        </a:p>
      </dgm:t>
    </dgm:pt>
    <dgm:pt modelId="{F70A1125-F804-4604-BFEA-C1D242CC7063}" type="sibTrans" cxnId="{87C8D0E2-E7F9-45D4-A005-7FFB0C507482}">
      <dgm:prSet/>
      <dgm:spPr/>
      <dgm:t>
        <a:bodyPr/>
        <a:lstStyle/>
        <a:p>
          <a:endParaRPr lang="en-US"/>
        </a:p>
      </dgm:t>
    </dgm:pt>
    <dgm:pt modelId="{94830FB5-2012-4D61-A58D-C01301BB2814}">
      <dgm:prSet custT="1"/>
      <dgm:spPr/>
      <dgm:t>
        <a:bodyPr/>
        <a:lstStyle/>
        <a:p>
          <a:r>
            <a:rPr lang="en-US" sz="1400" dirty="0"/>
            <a:t>$15/pay period minimum contribution</a:t>
          </a:r>
        </a:p>
      </dgm:t>
    </dgm:pt>
    <dgm:pt modelId="{7DD2DE71-2C03-4FCE-9171-D84603445F30}" type="parTrans" cxnId="{6A7FF7B4-6FA2-4016-91CB-5B07432FE6B8}">
      <dgm:prSet/>
      <dgm:spPr/>
      <dgm:t>
        <a:bodyPr/>
        <a:lstStyle/>
        <a:p>
          <a:endParaRPr lang="en-US"/>
        </a:p>
      </dgm:t>
    </dgm:pt>
    <dgm:pt modelId="{4E36F096-2ADF-451E-9CD0-4D9F09B70FA9}" type="sibTrans" cxnId="{6A7FF7B4-6FA2-4016-91CB-5B07432FE6B8}">
      <dgm:prSet/>
      <dgm:spPr/>
      <dgm:t>
        <a:bodyPr/>
        <a:lstStyle/>
        <a:p>
          <a:endParaRPr lang="en-US"/>
        </a:p>
      </dgm:t>
    </dgm:pt>
    <dgm:pt modelId="{4E1AADE3-B064-4370-83EF-39F4E87677DF}">
      <dgm:prSet custT="1"/>
      <dgm:spPr/>
      <dgm:t>
        <a:bodyPr/>
        <a:lstStyle/>
        <a:p>
          <a:r>
            <a:rPr lang="en-US" sz="1600" dirty="0"/>
            <a:t>Get started today!</a:t>
          </a:r>
        </a:p>
      </dgm:t>
    </dgm:pt>
    <dgm:pt modelId="{E7BF6A6B-8F35-4848-88CD-EEDD68252159}" type="parTrans" cxnId="{5FB3BFFA-BC09-4DF7-8072-BFE96CB5EDE6}">
      <dgm:prSet/>
      <dgm:spPr/>
      <dgm:t>
        <a:bodyPr/>
        <a:lstStyle/>
        <a:p>
          <a:endParaRPr lang="en-US"/>
        </a:p>
      </dgm:t>
    </dgm:pt>
    <dgm:pt modelId="{E3719870-B29C-47AF-883A-A8195F522D0D}" type="sibTrans" cxnId="{5FB3BFFA-BC09-4DF7-8072-BFE96CB5EDE6}">
      <dgm:prSet/>
      <dgm:spPr/>
      <dgm:t>
        <a:bodyPr/>
        <a:lstStyle/>
        <a:p>
          <a:endParaRPr lang="en-US"/>
        </a:p>
      </dgm:t>
    </dgm:pt>
    <dgm:pt modelId="{89D2B2A3-9C11-4D37-919D-61FB2535A32A}">
      <dgm:prSet custT="1"/>
      <dgm:spPr/>
      <dgm:t>
        <a:bodyPr/>
        <a:lstStyle/>
        <a:p>
          <a:r>
            <a:rPr lang="en-US" sz="1400" dirty="0">
              <a:hlinkClick xmlns:r="http://schemas.openxmlformats.org/officeDocument/2006/relationships" r:id="rId1"/>
            </a:rPr>
            <a:t>Download enrollment form</a:t>
          </a:r>
          <a:endParaRPr lang="en-US" sz="1400" dirty="0"/>
        </a:p>
      </dgm:t>
    </dgm:pt>
    <dgm:pt modelId="{8549C88B-2ADD-4DA4-B817-EBC37ABE79E3}" type="parTrans" cxnId="{43300CC1-846C-4D6F-81FC-36D18CE8551E}">
      <dgm:prSet/>
      <dgm:spPr/>
      <dgm:t>
        <a:bodyPr/>
        <a:lstStyle/>
        <a:p>
          <a:endParaRPr lang="en-US"/>
        </a:p>
      </dgm:t>
    </dgm:pt>
    <dgm:pt modelId="{39236DFD-ED6D-4868-B48E-FD2EAC467642}" type="sibTrans" cxnId="{43300CC1-846C-4D6F-81FC-36D18CE8551E}">
      <dgm:prSet/>
      <dgm:spPr/>
      <dgm:t>
        <a:bodyPr/>
        <a:lstStyle/>
        <a:p>
          <a:endParaRPr lang="en-US"/>
        </a:p>
      </dgm:t>
    </dgm:pt>
    <dgm:pt modelId="{19AE81CC-7F60-443D-9C02-E839B5D167D8}">
      <dgm:prSet custT="1"/>
      <dgm:spPr/>
      <dgm:t>
        <a:bodyPr/>
        <a:lstStyle/>
        <a:p>
          <a:r>
            <a:rPr lang="en-US" sz="1400" dirty="0"/>
            <a:t>Once account established, set up your payroll direct deposit through STAR (</a:t>
          </a:r>
          <a:r>
            <a:rPr lang="en-US" sz="1400" dirty="0">
              <a:hlinkClick xmlns:r="http://schemas.openxmlformats.org/officeDocument/2006/relationships" r:id="rId2"/>
            </a:rPr>
            <a:t>instructions</a:t>
          </a:r>
          <a:r>
            <a:rPr lang="en-US" sz="1400" dirty="0"/>
            <a:t>)</a:t>
          </a:r>
        </a:p>
      </dgm:t>
    </dgm:pt>
    <dgm:pt modelId="{1DA73E16-6167-4DEE-9DD3-3CDAFCFD2F7E}" type="parTrans" cxnId="{B9883F3E-8BFF-425B-A3B4-2C0F43937872}">
      <dgm:prSet/>
      <dgm:spPr/>
      <dgm:t>
        <a:bodyPr/>
        <a:lstStyle/>
        <a:p>
          <a:endParaRPr lang="en-US"/>
        </a:p>
      </dgm:t>
    </dgm:pt>
    <dgm:pt modelId="{A2E17B2C-A73D-4BEF-AFD5-97585C0FF010}" type="sibTrans" cxnId="{B9883F3E-8BFF-425B-A3B4-2C0F43937872}">
      <dgm:prSet/>
      <dgm:spPr/>
      <dgm:t>
        <a:bodyPr/>
        <a:lstStyle/>
        <a:p>
          <a:endParaRPr lang="en-US"/>
        </a:p>
      </dgm:t>
    </dgm:pt>
    <dgm:pt modelId="{29B4CF2F-C52B-47C7-8F48-837A049DD2D3}">
      <dgm:prSet custT="1"/>
      <dgm:spPr/>
      <dgm:t>
        <a:bodyPr/>
        <a:lstStyle/>
        <a:p>
          <a:r>
            <a:rPr lang="en-US" sz="1600" dirty="0"/>
            <a:t>See an </a:t>
          </a:r>
          <a:r>
            <a:rPr lang="en-US" sz="1600" dirty="0">
              <a:hlinkClick xmlns:r="http://schemas.openxmlformats.org/officeDocument/2006/relationships" r:id="rId3"/>
            </a:rPr>
            <a:t>introductory video</a:t>
          </a:r>
          <a:r>
            <a:rPr lang="en-US" sz="1600" dirty="0"/>
            <a:t> for more information</a:t>
          </a:r>
        </a:p>
      </dgm:t>
    </dgm:pt>
    <dgm:pt modelId="{92AE3DF2-D60D-4470-A9F1-5A35674494FB}" type="parTrans" cxnId="{903E2C47-2300-4706-8F33-925632CDAAD5}">
      <dgm:prSet/>
      <dgm:spPr/>
      <dgm:t>
        <a:bodyPr/>
        <a:lstStyle/>
        <a:p>
          <a:endParaRPr lang="en-US"/>
        </a:p>
      </dgm:t>
    </dgm:pt>
    <dgm:pt modelId="{F6B7EF73-ED06-43B7-9EA2-731FBC0E2761}" type="sibTrans" cxnId="{903E2C47-2300-4706-8F33-925632CDAAD5}">
      <dgm:prSet/>
      <dgm:spPr/>
      <dgm:t>
        <a:bodyPr/>
        <a:lstStyle/>
        <a:p>
          <a:endParaRPr lang="en-US"/>
        </a:p>
      </dgm:t>
    </dgm:pt>
    <dgm:pt modelId="{4D47B6A9-BCEA-41B2-8FFF-B6DD3A15B799}">
      <dgm:prSet custT="1"/>
      <dgm:spPr/>
      <dgm:t>
        <a:bodyPr/>
        <a:lstStyle/>
        <a:p>
          <a:r>
            <a:rPr lang="en-US" sz="1400" dirty="0"/>
            <a:t>Verify form received by Edvest (contact Edvest at 1-888-338-3789)</a:t>
          </a:r>
        </a:p>
      </dgm:t>
    </dgm:pt>
    <dgm:pt modelId="{62B2C991-6238-4946-B0D7-FBB2A7407A4E}" type="parTrans" cxnId="{25A3FC61-845F-46BE-86CF-CBEB8EEA0EC6}">
      <dgm:prSet/>
      <dgm:spPr/>
    </dgm:pt>
    <dgm:pt modelId="{776835F2-FFBF-4A46-9C9F-D232A8EB84FD}" type="sibTrans" cxnId="{25A3FC61-845F-46BE-86CF-CBEB8EEA0EC6}">
      <dgm:prSet/>
      <dgm:spPr/>
    </dgm:pt>
    <dgm:pt modelId="{44D66C6C-F955-4836-B2E5-1FE6647AD67C}" type="pres">
      <dgm:prSet presAssocID="{7FD7A398-CF20-4764-A746-83A9086D0759}" presName="linear" presStyleCnt="0">
        <dgm:presLayoutVars>
          <dgm:dir/>
          <dgm:animLvl val="lvl"/>
          <dgm:resizeHandles val="exact"/>
        </dgm:presLayoutVars>
      </dgm:prSet>
      <dgm:spPr/>
    </dgm:pt>
    <dgm:pt modelId="{46D1E6EE-F0D2-4E62-90A1-EDF10A57B166}" type="pres">
      <dgm:prSet presAssocID="{4C39387A-8572-4F95-829F-F82702FF194C}" presName="parentLin" presStyleCnt="0"/>
      <dgm:spPr/>
    </dgm:pt>
    <dgm:pt modelId="{D94B9DA0-2354-475D-9F48-8AB479A67515}" type="pres">
      <dgm:prSet presAssocID="{4C39387A-8572-4F95-829F-F82702FF194C}" presName="parentLeftMargin" presStyleLbl="node1" presStyleIdx="0" presStyleCnt="8"/>
      <dgm:spPr/>
    </dgm:pt>
    <dgm:pt modelId="{72AD8C8E-4B5F-4872-AC31-EF8AB5232ED6}" type="pres">
      <dgm:prSet presAssocID="{4C39387A-8572-4F95-829F-F82702FF194C}" presName="parentText" presStyleLbl="node1" presStyleIdx="0" presStyleCnt="8" custScaleX="142857" custScaleY="93088">
        <dgm:presLayoutVars>
          <dgm:chMax val="0"/>
          <dgm:bulletEnabled val="1"/>
        </dgm:presLayoutVars>
      </dgm:prSet>
      <dgm:spPr/>
    </dgm:pt>
    <dgm:pt modelId="{D7279A36-27D7-4D64-A5AB-E246C300BAE6}" type="pres">
      <dgm:prSet presAssocID="{4C39387A-8572-4F95-829F-F82702FF194C}" presName="negativeSpace" presStyleCnt="0"/>
      <dgm:spPr/>
    </dgm:pt>
    <dgm:pt modelId="{A0422D72-9873-4E35-890B-6F304A1898A2}" type="pres">
      <dgm:prSet presAssocID="{4C39387A-8572-4F95-829F-F82702FF194C}" presName="childText" presStyleLbl="conFgAcc1" presStyleIdx="0" presStyleCnt="8">
        <dgm:presLayoutVars>
          <dgm:bulletEnabled val="1"/>
        </dgm:presLayoutVars>
      </dgm:prSet>
      <dgm:spPr/>
    </dgm:pt>
    <dgm:pt modelId="{0725CF82-9539-405B-91E4-93FE14646F09}" type="pres">
      <dgm:prSet presAssocID="{2CC87816-85B1-473E-8CBE-909D4CCFC680}" presName="spaceBetweenRectangles" presStyleCnt="0"/>
      <dgm:spPr/>
    </dgm:pt>
    <dgm:pt modelId="{6049F44E-A712-4D26-A759-F31C0A499448}" type="pres">
      <dgm:prSet presAssocID="{AB67ADC8-AE67-458E-8CB7-CAD6F21E48F1}" presName="parentLin" presStyleCnt="0"/>
      <dgm:spPr/>
    </dgm:pt>
    <dgm:pt modelId="{372A73A1-4741-4CCF-9A81-19CDE3D1EB59}" type="pres">
      <dgm:prSet presAssocID="{AB67ADC8-AE67-458E-8CB7-CAD6F21E48F1}" presName="parentLeftMargin" presStyleLbl="node1" presStyleIdx="0" presStyleCnt="8"/>
      <dgm:spPr/>
    </dgm:pt>
    <dgm:pt modelId="{6A639581-C4DC-4676-871C-2E94F2F41E0D}" type="pres">
      <dgm:prSet presAssocID="{AB67ADC8-AE67-458E-8CB7-CAD6F21E48F1}" presName="parentText" presStyleLbl="node1" presStyleIdx="1" presStyleCnt="8" custScaleX="142857" custScaleY="185614">
        <dgm:presLayoutVars>
          <dgm:chMax val="0"/>
          <dgm:bulletEnabled val="1"/>
        </dgm:presLayoutVars>
      </dgm:prSet>
      <dgm:spPr/>
    </dgm:pt>
    <dgm:pt modelId="{1902A451-7DB7-4B49-816E-56AB9C98833D}" type="pres">
      <dgm:prSet presAssocID="{AB67ADC8-AE67-458E-8CB7-CAD6F21E48F1}" presName="negativeSpace" presStyleCnt="0"/>
      <dgm:spPr/>
    </dgm:pt>
    <dgm:pt modelId="{FACAE9FC-5FC6-410B-A94A-86886FEE5D5C}" type="pres">
      <dgm:prSet presAssocID="{AB67ADC8-AE67-458E-8CB7-CAD6F21E48F1}" presName="childText" presStyleLbl="conFgAcc1" presStyleIdx="1" presStyleCnt="8">
        <dgm:presLayoutVars>
          <dgm:bulletEnabled val="1"/>
        </dgm:presLayoutVars>
      </dgm:prSet>
      <dgm:spPr/>
    </dgm:pt>
    <dgm:pt modelId="{3380978A-17CD-4FFE-A6F4-0F2C236F0A67}" type="pres">
      <dgm:prSet presAssocID="{4E193118-2AA6-4769-9A4F-851D2B248466}" presName="spaceBetweenRectangles" presStyleCnt="0"/>
      <dgm:spPr/>
    </dgm:pt>
    <dgm:pt modelId="{ADC3EE53-9348-4A6C-B8A1-C9E978BAD24F}" type="pres">
      <dgm:prSet presAssocID="{11406282-A9A9-4FCB-B0AF-FAC7D21FC881}" presName="parentLin" presStyleCnt="0"/>
      <dgm:spPr/>
    </dgm:pt>
    <dgm:pt modelId="{688ACC58-5418-47CA-BE4D-1CCDC2F04A0B}" type="pres">
      <dgm:prSet presAssocID="{11406282-A9A9-4FCB-B0AF-FAC7D21FC881}" presName="parentLeftMargin" presStyleLbl="node1" presStyleIdx="1" presStyleCnt="8"/>
      <dgm:spPr/>
    </dgm:pt>
    <dgm:pt modelId="{8C2BA962-AA4E-4E68-9154-5AC3AA62A3EE}" type="pres">
      <dgm:prSet presAssocID="{11406282-A9A9-4FCB-B0AF-FAC7D21FC881}" presName="parentText" presStyleLbl="node1" presStyleIdx="2" presStyleCnt="8" custScaleX="142857" custScaleY="115974">
        <dgm:presLayoutVars>
          <dgm:chMax val="0"/>
          <dgm:bulletEnabled val="1"/>
        </dgm:presLayoutVars>
      </dgm:prSet>
      <dgm:spPr/>
    </dgm:pt>
    <dgm:pt modelId="{5B654B65-3965-43D7-8CD8-2371851F04E6}" type="pres">
      <dgm:prSet presAssocID="{11406282-A9A9-4FCB-B0AF-FAC7D21FC881}" presName="negativeSpace" presStyleCnt="0"/>
      <dgm:spPr/>
    </dgm:pt>
    <dgm:pt modelId="{50640A06-5CA7-4E29-85C8-5281DAF921E4}" type="pres">
      <dgm:prSet presAssocID="{11406282-A9A9-4FCB-B0AF-FAC7D21FC881}" presName="childText" presStyleLbl="conFgAcc1" presStyleIdx="2" presStyleCnt="8">
        <dgm:presLayoutVars>
          <dgm:bulletEnabled val="1"/>
        </dgm:presLayoutVars>
      </dgm:prSet>
      <dgm:spPr/>
    </dgm:pt>
    <dgm:pt modelId="{75736B12-75FE-4F68-964B-984435330495}" type="pres">
      <dgm:prSet presAssocID="{8F69D969-7155-4D76-BEB4-9DCBD4BBDAD1}" presName="spaceBetweenRectangles" presStyleCnt="0"/>
      <dgm:spPr/>
    </dgm:pt>
    <dgm:pt modelId="{4340B84C-3DC3-4108-A42B-D0CBEAD35247}" type="pres">
      <dgm:prSet presAssocID="{F936DF54-CE31-4CE7-8326-3C552387CB74}" presName="parentLin" presStyleCnt="0"/>
      <dgm:spPr/>
    </dgm:pt>
    <dgm:pt modelId="{58EDA434-D46F-46A7-BDAB-51C6C6F14629}" type="pres">
      <dgm:prSet presAssocID="{F936DF54-CE31-4CE7-8326-3C552387CB74}" presName="parentLeftMargin" presStyleLbl="node1" presStyleIdx="2" presStyleCnt="8"/>
      <dgm:spPr/>
    </dgm:pt>
    <dgm:pt modelId="{6E985E03-397D-4F3F-8533-AF943EBE3EF6}" type="pres">
      <dgm:prSet presAssocID="{F936DF54-CE31-4CE7-8326-3C552387CB74}" presName="parentText" presStyleLbl="node1" presStyleIdx="3" presStyleCnt="8" custScaleX="142365" custScaleY="108927">
        <dgm:presLayoutVars>
          <dgm:chMax val="0"/>
          <dgm:bulletEnabled val="1"/>
        </dgm:presLayoutVars>
      </dgm:prSet>
      <dgm:spPr/>
    </dgm:pt>
    <dgm:pt modelId="{0B0682F1-A82A-496C-914E-D432DC679220}" type="pres">
      <dgm:prSet presAssocID="{F936DF54-CE31-4CE7-8326-3C552387CB74}" presName="negativeSpace" presStyleCnt="0"/>
      <dgm:spPr/>
    </dgm:pt>
    <dgm:pt modelId="{9084DBF4-49A5-4D93-B311-3480EA8D1ADF}" type="pres">
      <dgm:prSet presAssocID="{F936DF54-CE31-4CE7-8326-3C552387CB74}" presName="childText" presStyleLbl="conFgAcc1" presStyleIdx="3" presStyleCnt="8">
        <dgm:presLayoutVars>
          <dgm:bulletEnabled val="1"/>
        </dgm:presLayoutVars>
      </dgm:prSet>
      <dgm:spPr/>
    </dgm:pt>
    <dgm:pt modelId="{FE3B1F1D-D5C8-41C2-A04E-4C604177064D}" type="pres">
      <dgm:prSet presAssocID="{08095169-B5E8-4BA8-ADB4-9A07F6DF4E1C}" presName="spaceBetweenRectangles" presStyleCnt="0"/>
      <dgm:spPr/>
    </dgm:pt>
    <dgm:pt modelId="{C9627515-DBF2-4F90-84DB-4F25C714AE99}" type="pres">
      <dgm:prSet presAssocID="{DCDAA5F7-3866-411B-9DB5-997BA3E33124}" presName="parentLin" presStyleCnt="0"/>
      <dgm:spPr/>
    </dgm:pt>
    <dgm:pt modelId="{66BA286F-C854-4FF1-A8E6-A5B8588E1F0C}" type="pres">
      <dgm:prSet presAssocID="{DCDAA5F7-3866-411B-9DB5-997BA3E33124}" presName="parentLeftMargin" presStyleLbl="node1" presStyleIdx="3" presStyleCnt="8"/>
      <dgm:spPr/>
    </dgm:pt>
    <dgm:pt modelId="{BA5AC6C4-97F3-46D3-B2B5-C86C1C08A326}" type="pres">
      <dgm:prSet presAssocID="{DCDAA5F7-3866-411B-9DB5-997BA3E33124}" presName="parentText" presStyleLbl="node1" presStyleIdx="4" presStyleCnt="8" custScaleX="142857" custScaleY="123106">
        <dgm:presLayoutVars>
          <dgm:chMax val="0"/>
          <dgm:bulletEnabled val="1"/>
        </dgm:presLayoutVars>
      </dgm:prSet>
      <dgm:spPr/>
    </dgm:pt>
    <dgm:pt modelId="{0A80BB08-35B7-4127-90EA-DFDF6B3E8D60}" type="pres">
      <dgm:prSet presAssocID="{DCDAA5F7-3866-411B-9DB5-997BA3E33124}" presName="negativeSpace" presStyleCnt="0"/>
      <dgm:spPr/>
    </dgm:pt>
    <dgm:pt modelId="{3E633486-F777-47EE-990B-63D7F7D1EC7F}" type="pres">
      <dgm:prSet presAssocID="{DCDAA5F7-3866-411B-9DB5-997BA3E33124}" presName="childText" presStyleLbl="conFgAcc1" presStyleIdx="4" presStyleCnt="8">
        <dgm:presLayoutVars>
          <dgm:bulletEnabled val="1"/>
        </dgm:presLayoutVars>
      </dgm:prSet>
      <dgm:spPr/>
    </dgm:pt>
    <dgm:pt modelId="{78CD8055-8308-4638-AD7B-B85C557C4B88}" type="pres">
      <dgm:prSet presAssocID="{045DC163-07F9-4A92-A726-1BEBF2D53402}" presName="spaceBetweenRectangles" presStyleCnt="0"/>
      <dgm:spPr/>
    </dgm:pt>
    <dgm:pt modelId="{BF73D319-59D0-426C-9256-F8CCF9C7B30C}" type="pres">
      <dgm:prSet presAssocID="{23C12989-B670-4CD4-83EF-1DDDC3DD7E50}" presName="parentLin" presStyleCnt="0"/>
      <dgm:spPr/>
    </dgm:pt>
    <dgm:pt modelId="{44A69B79-13C5-4B9D-BBD6-FF32152ECDE8}" type="pres">
      <dgm:prSet presAssocID="{23C12989-B670-4CD4-83EF-1DDDC3DD7E50}" presName="parentLeftMargin" presStyleLbl="node1" presStyleIdx="4" presStyleCnt="8"/>
      <dgm:spPr/>
    </dgm:pt>
    <dgm:pt modelId="{0BF4887A-EFF6-4B33-8DAC-8755B39B1DB2}" type="pres">
      <dgm:prSet presAssocID="{23C12989-B670-4CD4-83EF-1DDDC3DD7E50}" presName="parentText" presStyleLbl="node1" presStyleIdx="5" presStyleCnt="8" custScaleX="142051">
        <dgm:presLayoutVars>
          <dgm:chMax val="0"/>
          <dgm:bulletEnabled val="1"/>
        </dgm:presLayoutVars>
      </dgm:prSet>
      <dgm:spPr/>
    </dgm:pt>
    <dgm:pt modelId="{C38F0747-4F5D-42E2-AE31-1A717907884A}" type="pres">
      <dgm:prSet presAssocID="{23C12989-B670-4CD4-83EF-1DDDC3DD7E50}" presName="negativeSpace" presStyleCnt="0"/>
      <dgm:spPr/>
    </dgm:pt>
    <dgm:pt modelId="{6BF28D35-88E3-4098-BBBB-2D0B1661285E}" type="pres">
      <dgm:prSet presAssocID="{23C12989-B670-4CD4-83EF-1DDDC3DD7E50}" presName="childText" presStyleLbl="conFgAcc1" presStyleIdx="5" presStyleCnt="8">
        <dgm:presLayoutVars>
          <dgm:bulletEnabled val="1"/>
        </dgm:presLayoutVars>
      </dgm:prSet>
      <dgm:spPr/>
    </dgm:pt>
    <dgm:pt modelId="{88916DC0-520E-4F00-ABB6-E2F3504E425C}" type="pres">
      <dgm:prSet presAssocID="{F70A1125-F804-4604-BFEA-C1D242CC7063}" presName="spaceBetweenRectangles" presStyleCnt="0"/>
      <dgm:spPr/>
    </dgm:pt>
    <dgm:pt modelId="{45F3B842-8003-428F-B6EF-793CE0B29B8E}" type="pres">
      <dgm:prSet presAssocID="{4E1AADE3-B064-4370-83EF-39F4E87677DF}" presName="parentLin" presStyleCnt="0"/>
      <dgm:spPr/>
    </dgm:pt>
    <dgm:pt modelId="{A71E2179-025A-42A1-8C21-DAF855005288}" type="pres">
      <dgm:prSet presAssocID="{4E1AADE3-B064-4370-83EF-39F4E87677DF}" presName="parentLeftMargin" presStyleLbl="node1" presStyleIdx="5" presStyleCnt="8"/>
      <dgm:spPr/>
    </dgm:pt>
    <dgm:pt modelId="{0CA7DA70-AB6B-46D1-8C42-10B75A057CA4}" type="pres">
      <dgm:prSet presAssocID="{4E1AADE3-B064-4370-83EF-39F4E87677DF}" presName="parentText" presStyleLbl="node1" presStyleIdx="6" presStyleCnt="8" custScaleX="142857">
        <dgm:presLayoutVars>
          <dgm:chMax val="0"/>
          <dgm:bulletEnabled val="1"/>
        </dgm:presLayoutVars>
      </dgm:prSet>
      <dgm:spPr/>
    </dgm:pt>
    <dgm:pt modelId="{22E86B4A-388E-4F0E-8D05-3608F70149E6}" type="pres">
      <dgm:prSet presAssocID="{4E1AADE3-B064-4370-83EF-39F4E87677DF}" presName="negativeSpace" presStyleCnt="0"/>
      <dgm:spPr/>
    </dgm:pt>
    <dgm:pt modelId="{6627E2CA-DC13-4B7F-B0B8-A6D8727D7822}" type="pres">
      <dgm:prSet presAssocID="{4E1AADE3-B064-4370-83EF-39F4E87677DF}" presName="childText" presStyleLbl="conFgAcc1" presStyleIdx="6" presStyleCnt="8">
        <dgm:presLayoutVars>
          <dgm:bulletEnabled val="1"/>
        </dgm:presLayoutVars>
      </dgm:prSet>
      <dgm:spPr/>
    </dgm:pt>
    <dgm:pt modelId="{DA098BAF-06A1-406E-AFAE-6B2B2E5020C5}" type="pres">
      <dgm:prSet presAssocID="{E3719870-B29C-47AF-883A-A8195F522D0D}" presName="spaceBetweenRectangles" presStyleCnt="0"/>
      <dgm:spPr/>
    </dgm:pt>
    <dgm:pt modelId="{8C212220-7C2B-442D-9BAF-D1658FF8E9E8}" type="pres">
      <dgm:prSet presAssocID="{29B4CF2F-C52B-47C7-8F48-837A049DD2D3}" presName="parentLin" presStyleCnt="0"/>
      <dgm:spPr/>
    </dgm:pt>
    <dgm:pt modelId="{3BE6100D-0C95-4409-9E73-02DF9CAD8D0F}" type="pres">
      <dgm:prSet presAssocID="{29B4CF2F-C52B-47C7-8F48-837A049DD2D3}" presName="parentLeftMargin" presStyleLbl="node1" presStyleIdx="6" presStyleCnt="8"/>
      <dgm:spPr/>
    </dgm:pt>
    <dgm:pt modelId="{C395D5E6-C3F4-484E-9150-4BFF585E8DC6}" type="pres">
      <dgm:prSet presAssocID="{29B4CF2F-C52B-47C7-8F48-837A049DD2D3}" presName="parentText" presStyleLbl="node1" presStyleIdx="7" presStyleCnt="8" custScaleX="142857" custLinFactNeighborX="10401" custLinFactNeighborY="-8893">
        <dgm:presLayoutVars>
          <dgm:chMax val="0"/>
          <dgm:bulletEnabled val="1"/>
        </dgm:presLayoutVars>
      </dgm:prSet>
      <dgm:spPr/>
    </dgm:pt>
    <dgm:pt modelId="{F308167E-F5D1-4566-BDF8-92AB2FA21F3A}" type="pres">
      <dgm:prSet presAssocID="{29B4CF2F-C52B-47C7-8F48-837A049DD2D3}" presName="negativeSpace" presStyleCnt="0"/>
      <dgm:spPr/>
    </dgm:pt>
    <dgm:pt modelId="{97552A84-3E2C-44D4-8B36-77E62093E8BC}" type="pres">
      <dgm:prSet presAssocID="{29B4CF2F-C52B-47C7-8F48-837A049DD2D3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71058717-8FDB-4A5E-865D-1D5701EC9CD9}" type="presOf" srcId="{11406282-A9A9-4FCB-B0AF-FAC7D21FC881}" destId="{688ACC58-5418-47CA-BE4D-1CCDC2F04A0B}" srcOrd="0" destOrd="0" presId="urn:microsoft.com/office/officeart/2005/8/layout/list1"/>
    <dgm:cxn modelId="{DBD04F19-F936-4028-9465-36AA46AE10A7}" type="presOf" srcId="{F936DF54-CE31-4CE7-8326-3C552387CB74}" destId="{6E985E03-397D-4F3F-8533-AF943EBE3EF6}" srcOrd="1" destOrd="0" presId="urn:microsoft.com/office/officeart/2005/8/layout/list1"/>
    <dgm:cxn modelId="{589E611F-0A9D-40AC-A11E-0B181E896E23}" type="presOf" srcId="{29B4CF2F-C52B-47C7-8F48-837A049DD2D3}" destId="{3BE6100D-0C95-4409-9E73-02DF9CAD8D0F}" srcOrd="0" destOrd="0" presId="urn:microsoft.com/office/officeart/2005/8/layout/list1"/>
    <dgm:cxn modelId="{28EE272F-BB03-4C15-BF40-BDF73A8C4A7E}" type="presOf" srcId="{AB67ADC8-AE67-458E-8CB7-CAD6F21E48F1}" destId="{6A639581-C4DC-4676-871C-2E94F2F41E0D}" srcOrd="1" destOrd="0" presId="urn:microsoft.com/office/officeart/2005/8/layout/list1"/>
    <dgm:cxn modelId="{B9883F3E-8BFF-425B-A3B4-2C0F43937872}" srcId="{4E1AADE3-B064-4370-83EF-39F4E87677DF}" destId="{19AE81CC-7F60-443D-9C02-E839B5D167D8}" srcOrd="2" destOrd="0" parTransId="{1DA73E16-6167-4DEE-9DD3-3CDAFCFD2F7E}" sibTransId="{A2E17B2C-A73D-4BEF-AFD5-97585C0FF010}"/>
    <dgm:cxn modelId="{25A3FC61-845F-46BE-86CF-CBEB8EEA0EC6}" srcId="{4E1AADE3-B064-4370-83EF-39F4E87677DF}" destId="{4D47B6A9-BCEA-41B2-8FFF-B6DD3A15B799}" srcOrd="1" destOrd="0" parTransId="{62B2C991-6238-4946-B0D7-FBB2A7407A4E}" sibTransId="{776835F2-FFBF-4A46-9C9F-D232A8EB84FD}"/>
    <dgm:cxn modelId="{C8E49544-05E7-4E46-AB62-AB701663580A}" srcId="{7FD7A398-CF20-4764-A746-83A9086D0759}" destId="{AB67ADC8-AE67-458E-8CB7-CAD6F21E48F1}" srcOrd="1" destOrd="0" parTransId="{04C63FAB-7698-4C50-9E02-DCDC4D507102}" sibTransId="{4E193118-2AA6-4769-9A4F-851D2B248466}"/>
    <dgm:cxn modelId="{857AA565-10D5-46E3-B6DD-EB7D4231DE2C}" type="presOf" srcId="{DCDAA5F7-3866-411B-9DB5-997BA3E33124}" destId="{BA5AC6C4-97F3-46D3-B2B5-C86C1C08A326}" srcOrd="1" destOrd="0" presId="urn:microsoft.com/office/officeart/2005/8/layout/list1"/>
    <dgm:cxn modelId="{903E2C47-2300-4706-8F33-925632CDAAD5}" srcId="{7FD7A398-CF20-4764-A746-83A9086D0759}" destId="{29B4CF2F-C52B-47C7-8F48-837A049DD2D3}" srcOrd="7" destOrd="0" parTransId="{92AE3DF2-D60D-4470-A9F1-5A35674494FB}" sibTransId="{F6B7EF73-ED06-43B7-9EA2-731FBC0E2761}"/>
    <dgm:cxn modelId="{34EC6969-5EFC-4E9D-8051-E95FF3EF91E1}" srcId="{7FD7A398-CF20-4764-A746-83A9086D0759}" destId="{11406282-A9A9-4FCB-B0AF-FAC7D21FC881}" srcOrd="2" destOrd="0" parTransId="{1F7D1FB7-5E52-4C44-AE80-601AE75327B5}" sibTransId="{8F69D969-7155-4D76-BEB4-9DCBD4BBDAD1}"/>
    <dgm:cxn modelId="{52CA014C-E89B-40C2-9CDA-2752E9FD3706}" type="presOf" srcId="{4E1AADE3-B064-4370-83EF-39F4E87677DF}" destId="{0CA7DA70-AB6B-46D1-8C42-10B75A057CA4}" srcOrd="1" destOrd="0" presId="urn:microsoft.com/office/officeart/2005/8/layout/list1"/>
    <dgm:cxn modelId="{9FEF8E6D-B08F-4E64-ACF1-37DB72AA0F40}" type="presOf" srcId="{4E1AADE3-B064-4370-83EF-39F4E87677DF}" destId="{A71E2179-025A-42A1-8C21-DAF855005288}" srcOrd="0" destOrd="0" presId="urn:microsoft.com/office/officeart/2005/8/layout/list1"/>
    <dgm:cxn modelId="{A5039252-508B-4EB5-990E-0786CB1512AA}" type="presOf" srcId="{F936DF54-CE31-4CE7-8326-3C552387CB74}" destId="{58EDA434-D46F-46A7-BDAB-51C6C6F14629}" srcOrd="0" destOrd="0" presId="urn:microsoft.com/office/officeart/2005/8/layout/list1"/>
    <dgm:cxn modelId="{D1C51A85-8AC6-4078-A2E5-02ABD0655191}" srcId="{7FD7A398-CF20-4764-A746-83A9086D0759}" destId="{DCDAA5F7-3866-411B-9DB5-997BA3E33124}" srcOrd="4" destOrd="0" parTransId="{615D474E-31BD-4BE0-B6D9-C827A9324A80}" sibTransId="{045DC163-07F9-4A92-A726-1BEBF2D53402}"/>
    <dgm:cxn modelId="{322E938D-172F-4586-A298-AAFBCB483537}" type="presOf" srcId="{23C12989-B670-4CD4-83EF-1DDDC3DD7E50}" destId="{0BF4887A-EFF6-4B33-8DAC-8755B39B1DB2}" srcOrd="1" destOrd="0" presId="urn:microsoft.com/office/officeart/2005/8/layout/list1"/>
    <dgm:cxn modelId="{E64FE198-3491-4134-BA8D-7A647BDD7F30}" type="presOf" srcId="{94830FB5-2012-4D61-A58D-C01301BB2814}" destId="{6BF28D35-88E3-4098-BBBB-2D0B1661285E}" srcOrd="0" destOrd="0" presId="urn:microsoft.com/office/officeart/2005/8/layout/list1"/>
    <dgm:cxn modelId="{18B6B5A4-6187-41C6-BF70-B83E2D0DCCEC}" srcId="{7FD7A398-CF20-4764-A746-83A9086D0759}" destId="{F936DF54-CE31-4CE7-8326-3C552387CB74}" srcOrd="3" destOrd="0" parTransId="{51778A7F-D216-44DD-AEA3-C51A6D54209C}" sibTransId="{08095169-B5E8-4BA8-ADB4-9A07F6DF4E1C}"/>
    <dgm:cxn modelId="{850667A7-4D46-4D86-8548-93F17A218227}" type="presOf" srcId="{4C39387A-8572-4F95-829F-F82702FF194C}" destId="{72AD8C8E-4B5F-4872-AC31-EF8AB5232ED6}" srcOrd="1" destOrd="0" presId="urn:microsoft.com/office/officeart/2005/8/layout/list1"/>
    <dgm:cxn modelId="{6A7FF7B4-6FA2-4016-91CB-5B07432FE6B8}" srcId="{23C12989-B670-4CD4-83EF-1DDDC3DD7E50}" destId="{94830FB5-2012-4D61-A58D-C01301BB2814}" srcOrd="0" destOrd="0" parTransId="{7DD2DE71-2C03-4FCE-9171-D84603445F30}" sibTransId="{4E36F096-2ADF-451E-9CD0-4D9F09B70FA9}"/>
    <dgm:cxn modelId="{FA4BFDBD-6D8A-431C-99EB-E18787C1CDED}" type="presOf" srcId="{29B4CF2F-C52B-47C7-8F48-837A049DD2D3}" destId="{C395D5E6-C3F4-484E-9150-4BFF585E8DC6}" srcOrd="1" destOrd="0" presId="urn:microsoft.com/office/officeart/2005/8/layout/list1"/>
    <dgm:cxn modelId="{43300CC1-846C-4D6F-81FC-36D18CE8551E}" srcId="{4E1AADE3-B064-4370-83EF-39F4E87677DF}" destId="{89D2B2A3-9C11-4D37-919D-61FB2535A32A}" srcOrd="0" destOrd="0" parTransId="{8549C88B-2ADD-4DA4-B817-EBC37ABE79E3}" sibTransId="{39236DFD-ED6D-4868-B48E-FD2EAC467642}"/>
    <dgm:cxn modelId="{B4927DC1-1557-45A0-B5E1-99DB834C23C8}" type="presOf" srcId="{23C12989-B670-4CD4-83EF-1DDDC3DD7E50}" destId="{44A69B79-13C5-4B9D-BBD6-FF32152ECDE8}" srcOrd="0" destOrd="0" presId="urn:microsoft.com/office/officeart/2005/8/layout/list1"/>
    <dgm:cxn modelId="{D24E20CE-E8A9-41C1-8BD6-A11991E98F6C}" type="presOf" srcId="{DCDAA5F7-3866-411B-9DB5-997BA3E33124}" destId="{66BA286F-C854-4FF1-A8E6-A5B8588E1F0C}" srcOrd="0" destOrd="0" presId="urn:microsoft.com/office/officeart/2005/8/layout/list1"/>
    <dgm:cxn modelId="{3145F8D4-F647-4BF9-B67E-78E2CF452BD8}" type="presOf" srcId="{4C39387A-8572-4F95-829F-F82702FF194C}" destId="{D94B9DA0-2354-475D-9F48-8AB479A67515}" srcOrd="0" destOrd="0" presId="urn:microsoft.com/office/officeart/2005/8/layout/list1"/>
    <dgm:cxn modelId="{752D56DB-E989-4ABB-AB9F-A93B4ED5798E}" type="presOf" srcId="{4D47B6A9-BCEA-41B2-8FFF-B6DD3A15B799}" destId="{6627E2CA-DC13-4B7F-B0B8-A6D8727D7822}" srcOrd="0" destOrd="1" presId="urn:microsoft.com/office/officeart/2005/8/layout/list1"/>
    <dgm:cxn modelId="{515E57DD-D2FF-4265-B25F-5C3F93AC4D31}" srcId="{7FD7A398-CF20-4764-A746-83A9086D0759}" destId="{4C39387A-8572-4F95-829F-F82702FF194C}" srcOrd="0" destOrd="0" parTransId="{299A2A6E-C63F-4340-B449-70E9291D91F3}" sibTransId="{2CC87816-85B1-473E-8CBE-909D4CCFC680}"/>
    <dgm:cxn modelId="{87C8D0E2-E7F9-45D4-A005-7FFB0C507482}" srcId="{7FD7A398-CF20-4764-A746-83A9086D0759}" destId="{23C12989-B670-4CD4-83EF-1DDDC3DD7E50}" srcOrd="5" destOrd="0" parTransId="{D28A5F38-8027-455E-A819-7020257E622B}" sibTransId="{F70A1125-F804-4604-BFEA-C1D242CC7063}"/>
    <dgm:cxn modelId="{6D86D3E3-5ACE-4000-BBF1-B839A1ADB59E}" type="presOf" srcId="{19AE81CC-7F60-443D-9C02-E839B5D167D8}" destId="{6627E2CA-DC13-4B7F-B0B8-A6D8727D7822}" srcOrd="0" destOrd="2" presId="urn:microsoft.com/office/officeart/2005/8/layout/list1"/>
    <dgm:cxn modelId="{47D293E4-5183-46D8-AF45-6609EFEF253F}" type="presOf" srcId="{11406282-A9A9-4FCB-B0AF-FAC7D21FC881}" destId="{8C2BA962-AA4E-4E68-9154-5AC3AA62A3EE}" srcOrd="1" destOrd="0" presId="urn:microsoft.com/office/officeart/2005/8/layout/list1"/>
    <dgm:cxn modelId="{E62AE1E9-7D7C-45AE-9373-9C2A6A810B12}" type="presOf" srcId="{89D2B2A3-9C11-4D37-919D-61FB2535A32A}" destId="{6627E2CA-DC13-4B7F-B0B8-A6D8727D7822}" srcOrd="0" destOrd="0" presId="urn:microsoft.com/office/officeart/2005/8/layout/list1"/>
    <dgm:cxn modelId="{C37281EF-310E-4FDE-B2A7-24879AE622FC}" type="presOf" srcId="{7FD7A398-CF20-4764-A746-83A9086D0759}" destId="{44D66C6C-F955-4836-B2E5-1FE6647AD67C}" srcOrd="0" destOrd="0" presId="urn:microsoft.com/office/officeart/2005/8/layout/list1"/>
    <dgm:cxn modelId="{7301B6F6-C451-4C2F-915C-974748D13E44}" type="presOf" srcId="{AB67ADC8-AE67-458E-8CB7-CAD6F21E48F1}" destId="{372A73A1-4741-4CCF-9A81-19CDE3D1EB59}" srcOrd="0" destOrd="0" presId="urn:microsoft.com/office/officeart/2005/8/layout/list1"/>
    <dgm:cxn modelId="{5FB3BFFA-BC09-4DF7-8072-BFE96CB5EDE6}" srcId="{7FD7A398-CF20-4764-A746-83A9086D0759}" destId="{4E1AADE3-B064-4370-83EF-39F4E87677DF}" srcOrd="6" destOrd="0" parTransId="{E7BF6A6B-8F35-4848-88CD-EEDD68252159}" sibTransId="{E3719870-B29C-47AF-883A-A8195F522D0D}"/>
    <dgm:cxn modelId="{D2865430-E16E-4E32-BD84-CC22E01D3239}" type="presParOf" srcId="{44D66C6C-F955-4836-B2E5-1FE6647AD67C}" destId="{46D1E6EE-F0D2-4E62-90A1-EDF10A57B166}" srcOrd="0" destOrd="0" presId="urn:microsoft.com/office/officeart/2005/8/layout/list1"/>
    <dgm:cxn modelId="{23EA8D29-0B3A-42EC-B7FE-0E45DF2CA507}" type="presParOf" srcId="{46D1E6EE-F0D2-4E62-90A1-EDF10A57B166}" destId="{D94B9DA0-2354-475D-9F48-8AB479A67515}" srcOrd="0" destOrd="0" presId="urn:microsoft.com/office/officeart/2005/8/layout/list1"/>
    <dgm:cxn modelId="{4B4206FA-EE4B-464C-8F7C-D394EB7BC129}" type="presParOf" srcId="{46D1E6EE-F0D2-4E62-90A1-EDF10A57B166}" destId="{72AD8C8E-4B5F-4872-AC31-EF8AB5232ED6}" srcOrd="1" destOrd="0" presId="urn:microsoft.com/office/officeart/2005/8/layout/list1"/>
    <dgm:cxn modelId="{C53B253C-7A93-4E79-A76C-8484255EED14}" type="presParOf" srcId="{44D66C6C-F955-4836-B2E5-1FE6647AD67C}" destId="{D7279A36-27D7-4D64-A5AB-E246C300BAE6}" srcOrd="1" destOrd="0" presId="urn:microsoft.com/office/officeart/2005/8/layout/list1"/>
    <dgm:cxn modelId="{455564BC-CD51-49DC-896E-1FC723B42AC3}" type="presParOf" srcId="{44D66C6C-F955-4836-B2E5-1FE6647AD67C}" destId="{A0422D72-9873-4E35-890B-6F304A1898A2}" srcOrd="2" destOrd="0" presId="urn:microsoft.com/office/officeart/2005/8/layout/list1"/>
    <dgm:cxn modelId="{6FE550CA-1125-48E3-8063-B4B29E0DC0E9}" type="presParOf" srcId="{44D66C6C-F955-4836-B2E5-1FE6647AD67C}" destId="{0725CF82-9539-405B-91E4-93FE14646F09}" srcOrd="3" destOrd="0" presId="urn:microsoft.com/office/officeart/2005/8/layout/list1"/>
    <dgm:cxn modelId="{FA50A12D-9103-4B01-9B35-23786EDE70E0}" type="presParOf" srcId="{44D66C6C-F955-4836-B2E5-1FE6647AD67C}" destId="{6049F44E-A712-4D26-A759-F31C0A499448}" srcOrd="4" destOrd="0" presId="urn:microsoft.com/office/officeart/2005/8/layout/list1"/>
    <dgm:cxn modelId="{B22BC1DF-4A1B-4CEE-8824-17F72300D9A7}" type="presParOf" srcId="{6049F44E-A712-4D26-A759-F31C0A499448}" destId="{372A73A1-4741-4CCF-9A81-19CDE3D1EB59}" srcOrd="0" destOrd="0" presId="urn:microsoft.com/office/officeart/2005/8/layout/list1"/>
    <dgm:cxn modelId="{938A8724-BBCC-4830-8424-F445DEC2FFA8}" type="presParOf" srcId="{6049F44E-A712-4D26-A759-F31C0A499448}" destId="{6A639581-C4DC-4676-871C-2E94F2F41E0D}" srcOrd="1" destOrd="0" presId="urn:microsoft.com/office/officeart/2005/8/layout/list1"/>
    <dgm:cxn modelId="{BCF5D094-9447-4B6A-98F4-5889AA09273A}" type="presParOf" srcId="{44D66C6C-F955-4836-B2E5-1FE6647AD67C}" destId="{1902A451-7DB7-4B49-816E-56AB9C98833D}" srcOrd="5" destOrd="0" presId="urn:microsoft.com/office/officeart/2005/8/layout/list1"/>
    <dgm:cxn modelId="{FC8C10A4-676C-447D-AFA5-F7168DB510AB}" type="presParOf" srcId="{44D66C6C-F955-4836-B2E5-1FE6647AD67C}" destId="{FACAE9FC-5FC6-410B-A94A-86886FEE5D5C}" srcOrd="6" destOrd="0" presId="urn:microsoft.com/office/officeart/2005/8/layout/list1"/>
    <dgm:cxn modelId="{6D9BB74F-7930-4630-95E0-636B8D4A1BB9}" type="presParOf" srcId="{44D66C6C-F955-4836-B2E5-1FE6647AD67C}" destId="{3380978A-17CD-4FFE-A6F4-0F2C236F0A67}" srcOrd="7" destOrd="0" presId="urn:microsoft.com/office/officeart/2005/8/layout/list1"/>
    <dgm:cxn modelId="{1A16C665-E5E1-4218-BC57-340F1A971C51}" type="presParOf" srcId="{44D66C6C-F955-4836-B2E5-1FE6647AD67C}" destId="{ADC3EE53-9348-4A6C-B8A1-C9E978BAD24F}" srcOrd="8" destOrd="0" presId="urn:microsoft.com/office/officeart/2005/8/layout/list1"/>
    <dgm:cxn modelId="{62CB485B-91D6-4C01-A4A6-90CD2A771E71}" type="presParOf" srcId="{ADC3EE53-9348-4A6C-B8A1-C9E978BAD24F}" destId="{688ACC58-5418-47CA-BE4D-1CCDC2F04A0B}" srcOrd="0" destOrd="0" presId="urn:microsoft.com/office/officeart/2005/8/layout/list1"/>
    <dgm:cxn modelId="{CE661B1D-A6F7-4944-B4E5-B931F3774A97}" type="presParOf" srcId="{ADC3EE53-9348-4A6C-B8A1-C9E978BAD24F}" destId="{8C2BA962-AA4E-4E68-9154-5AC3AA62A3EE}" srcOrd="1" destOrd="0" presId="urn:microsoft.com/office/officeart/2005/8/layout/list1"/>
    <dgm:cxn modelId="{44433386-31B8-4DB8-8B56-255E9501ADF0}" type="presParOf" srcId="{44D66C6C-F955-4836-B2E5-1FE6647AD67C}" destId="{5B654B65-3965-43D7-8CD8-2371851F04E6}" srcOrd="9" destOrd="0" presId="urn:microsoft.com/office/officeart/2005/8/layout/list1"/>
    <dgm:cxn modelId="{05FC60CB-F0D6-4903-8AD2-E89D9A12F296}" type="presParOf" srcId="{44D66C6C-F955-4836-B2E5-1FE6647AD67C}" destId="{50640A06-5CA7-4E29-85C8-5281DAF921E4}" srcOrd="10" destOrd="0" presId="urn:microsoft.com/office/officeart/2005/8/layout/list1"/>
    <dgm:cxn modelId="{2CF04C72-4EA8-4269-A028-7A207326B5B5}" type="presParOf" srcId="{44D66C6C-F955-4836-B2E5-1FE6647AD67C}" destId="{75736B12-75FE-4F68-964B-984435330495}" srcOrd="11" destOrd="0" presId="urn:microsoft.com/office/officeart/2005/8/layout/list1"/>
    <dgm:cxn modelId="{84EA0296-09D3-4AD7-9EAD-3C3EAA8A8B66}" type="presParOf" srcId="{44D66C6C-F955-4836-B2E5-1FE6647AD67C}" destId="{4340B84C-3DC3-4108-A42B-D0CBEAD35247}" srcOrd="12" destOrd="0" presId="urn:microsoft.com/office/officeart/2005/8/layout/list1"/>
    <dgm:cxn modelId="{DA3B1308-0B3C-462A-A157-83CF3019A430}" type="presParOf" srcId="{4340B84C-3DC3-4108-A42B-D0CBEAD35247}" destId="{58EDA434-D46F-46A7-BDAB-51C6C6F14629}" srcOrd="0" destOrd="0" presId="urn:microsoft.com/office/officeart/2005/8/layout/list1"/>
    <dgm:cxn modelId="{DDF2E47B-7C8B-4730-9448-396B335F154C}" type="presParOf" srcId="{4340B84C-3DC3-4108-A42B-D0CBEAD35247}" destId="{6E985E03-397D-4F3F-8533-AF943EBE3EF6}" srcOrd="1" destOrd="0" presId="urn:microsoft.com/office/officeart/2005/8/layout/list1"/>
    <dgm:cxn modelId="{0AA2B87A-0BC7-4199-8A67-953F78D36A60}" type="presParOf" srcId="{44D66C6C-F955-4836-B2E5-1FE6647AD67C}" destId="{0B0682F1-A82A-496C-914E-D432DC679220}" srcOrd="13" destOrd="0" presId="urn:microsoft.com/office/officeart/2005/8/layout/list1"/>
    <dgm:cxn modelId="{97997406-4706-4F4D-B3B2-22BE394E0860}" type="presParOf" srcId="{44D66C6C-F955-4836-B2E5-1FE6647AD67C}" destId="{9084DBF4-49A5-4D93-B311-3480EA8D1ADF}" srcOrd="14" destOrd="0" presId="urn:microsoft.com/office/officeart/2005/8/layout/list1"/>
    <dgm:cxn modelId="{EFB49538-D351-483D-8C0D-B04DB7461222}" type="presParOf" srcId="{44D66C6C-F955-4836-B2E5-1FE6647AD67C}" destId="{FE3B1F1D-D5C8-41C2-A04E-4C604177064D}" srcOrd="15" destOrd="0" presId="urn:microsoft.com/office/officeart/2005/8/layout/list1"/>
    <dgm:cxn modelId="{A0D7E2EB-F295-40FF-BCE3-80779308058B}" type="presParOf" srcId="{44D66C6C-F955-4836-B2E5-1FE6647AD67C}" destId="{C9627515-DBF2-4F90-84DB-4F25C714AE99}" srcOrd="16" destOrd="0" presId="urn:microsoft.com/office/officeart/2005/8/layout/list1"/>
    <dgm:cxn modelId="{2255770C-1E21-41DA-889F-EF199EF7F805}" type="presParOf" srcId="{C9627515-DBF2-4F90-84DB-4F25C714AE99}" destId="{66BA286F-C854-4FF1-A8E6-A5B8588E1F0C}" srcOrd="0" destOrd="0" presId="urn:microsoft.com/office/officeart/2005/8/layout/list1"/>
    <dgm:cxn modelId="{B6BE0A2D-5B17-40EF-B9A5-5BC0EC566E51}" type="presParOf" srcId="{C9627515-DBF2-4F90-84DB-4F25C714AE99}" destId="{BA5AC6C4-97F3-46D3-B2B5-C86C1C08A326}" srcOrd="1" destOrd="0" presId="urn:microsoft.com/office/officeart/2005/8/layout/list1"/>
    <dgm:cxn modelId="{9C2713FA-2406-4718-9F2D-468626FCAF42}" type="presParOf" srcId="{44D66C6C-F955-4836-B2E5-1FE6647AD67C}" destId="{0A80BB08-35B7-4127-90EA-DFDF6B3E8D60}" srcOrd="17" destOrd="0" presId="urn:microsoft.com/office/officeart/2005/8/layout/list1"/>
    <dgm:cxn modelId="{1D0ADBDC-F840-4262-8BD7-93FB07D8EAD6}" type="presParOf" srcId="{44D66C6C-F955-4836-B2E5-1FE6647AD67C}" destId="{3E633486-F777-47EE-990B-63D7F7D1EC7F}" srcOrd="18" destOrd="0" presId="urn:microsoft.com/office/officeart/2005/8/layout/list1"/>
    <dgm:cxn modelId="{35900F28-4C0A-4DF0-BC78-B4098B1DBE28}" type="presParOf" srcId="{44D66C6C-F955-4836-B2E5-1FE6647AD67C}" destId="{78CD8055-8308-4638-AD7B-B85C557C4B88}" srcOrd="19" destOrd="0" presId="urn:microsoft.com/office/officeart/2005/8/layout/list1"/>
    <dgm:cxn modelId="{6126C1ED-9B7E-4D93-B850-4DA7F70D1D8E}" type="presParOf" srcId="{44D66C6C-F955-4836-B2E5-1FE6647AD67C}" destId="{BF73D319-59D0-426C-9256-F8CCF9C7B30C}" srcOrd="20" destOrd="0" presId="urn:microsoft.com/office/officeart/2005/8/layout/list1"/>
    <dgm:cxn modelId="{BF3AB6D7-70F6-4E2D-BFD8-BE32AD3DA5AB}" type="presParOf" srcId="{BF73D319-59D0-426C-9256-F8CCF9C7B30C}" destId="{44A69B79-13C5-4B9D-BBD6-FF32152ECDE8}" srcOrd="0" destOrd="0" presId="urn:microsoft.com/office/officeart/2005/8/layout/list1"/>
    <dgm:cxn modelId="{A1490061-EFAC-4FD2-8EC5-E62086E63369}" type="presParOf" srcId="{BF73D319-59D0-426C-9256-F8CCF9C7B30C}" destId="{0BF4887A-EFF6-4B33-8DAC-8755B39B1DB2}" srcOrd="1" destOrd="0" presId="urn:microsoft.com/office/officeart/2005/8/layout/list1"/>
    <dgm:cxn modelId="{558BD7D0-F498-4CD7-AD73-43C7C804F11E}" type="presParOf" srcId="{44D66C6C-F955-4836-B2E5-1FE6647AD67C}" destId="{C38F0747-4F5D-42E2-AE31-1A717907884A}" srcOrd="21" destOrd="0" presId="urn:microsoft.com/office/officeart/2005/8/layout/list1"/>
    <dgm:cxn modelId="{08ACC14E-B606-4FEC-9E94-7C6744A15CFC}" type="presParOf" srcId="{44D66C6C-F955-4836-B2E5-1FE6647AD67C}" destId="{6BF28D35-88E3-4098-BBBB-2D0B1661285E}" srcOrd="22" destOrd="0" presId="urn:microsoft.com/office/officeart/2005/8/layout/list1"/>
    <dgm:cxn modelId="{872A9E16-C1BA-432B-A335-B2CF3361A713}" type="presParOf" srcId="{44D66C6C-F955-4836-B2E5-1FE6647AD67C}" destId="{88916DC0-520E-4F00-ABB6-E2F3504E425C}" srcOrd="23" destOrd="0" presId="urn:microsoft.com/office/officeart/2005/8/layout/list1"/>
    <dgm:cxn modelId="{942D4614-625A-46C8-A10C-6D42EA7B60EB}" type="presParOf" srcId="{44D66C6C-F955-4836-B2E5-1FE6647AD67C}" destId="{45F3B842-8003-428F-B6EF-793CE0B29B8E}" srcOrd="24" destOrd="0" presId="urn:microsoft.com/office/officeart/2005/8/layout/list1"/>
    <dgm:cxn modelId="{2D9EED4C-4A5B-4538-A5A2-BE5D510D7FD1}" type="presParOf" srcId="{45F3B842-8003-428F-B6EF-793CE0B29B8E}" destId="{A71E2179-025A-42A1-8C21-DAF855005288}" srcOrd="0" destOrd="0" presId="urn:microsoft.com/office/officeart/2005/8/layout/list1"/>
    <dgm:cxn modelId="{482A5D0C-E93D-420E-B73C-B6494DE20AAD}" type="presParOf" srcId="{45F3B842-8003-428F-B6EF-793CE0B29B8E}" destId="{0CA7DA70-AB6B-46D1-8C42-10B75A057CA4}" srcOrd="1" destOrd="0" presId="urn:microsoft.com/office/officeart/2005/8/layout/list1"/>
    <dgm:cxn modelId="{D6CCEF41-198A-4210-9B5A-B9FA6689AE42}" type="presParOf" srcId="{44D66C6C-F955-4836-B2E5-1FE6647AD67C}" destId="{22E86B4A-388E-4F0E-8D05-3608F70149E6}" srcOrd="25" destOrd="0" presId="urn:microsoft.com/office/officeart/2005/8/layout/list1"/>
    <dgm:cxn modelId="{68EDF2DA-D400-40B0-81CA-1C5F554DC167}" type="presParOf" srcId="{44D66C6C-F955-4836-B2E5-1FE6647AD67C}" destId="{6627E2CA-DC13-4B7F-B0B8-A6D8727D7822}" srcOrd="26" destOrd="0" presId="urn:microsoft.com/office/officeart/2005/8/layout/list1"/>
    <dgm:cxn modelId="{F9B34E58-4B33-4794-8A2E-6C0A62DA216F}" type="presParOf" srcId="{44D66C6C-F955-4836-B2E5-1FE6647AD67C}" destId="{DA098BAF-06A1-406E-AFAE-6B2B2E5020C5}" srcOrd="27" destOrd="0" presId="urn:microsoft.com/office/officeart/2005/8/layout/list1"/>
    <dgm:cxn modelId="{3B0952F4-EB03-49DD-BCC5-0D99FF8BC5DD}" type="presParOf" srcId="{44D66C6C-F955-4836-B2E5-1FE6647AD67C}" destId="{8C212220-7C2B-442D-9BAF-D1658FF8E9E8}" srcOrd="28" destOrd="0" presId="urn:microsoft.com/office/officeart/2005/8/layout/list1"/>
    <dgm:cxn modelId="{AF24736C-F301-4E89-8E09-B25B9139183A}" type="presParOf" srcId="{8C212220-7C2B-442D-9BAF-D1658FF8E9E8}" destId="{3BE6100D-0C95-4409-9E73-02DF9CAD8D0F}" srcOrd="0" destOrd="0" presId="urn:microsoft.com/office/officeart/2005/8/layout/list1"/>
    <dgm:cxn modelId="{55A6F805-9851-4F88-9FD1-5348CDC5FC7F}" type="presParOf" srcId="{8C212220-7C2B-442D-9BAF-D1658FF8E9E8}" destId="{C395D5E6-C3F4-484E-9150-4BFF585E8DC6}" srcOrd="1" destOrd="0" presId="urn:microsoft.com/office/officeart/2005/8/layout/list1"/>
    <dgm:cxn modelId="{ED23159B-1DC4-4CBF-99E9-814D98DBD251}" type="presParOf" srcId="{44D66C6C-F955-4836-B2E5-1FE6647AD67C}" destId="{F308167E-F5D1-4566-BDF8-92AB2FA21F3A}" srcOrd="29" destOrd="0" presId="urn:microsoft.com/office/officeart/2005/8/layout/list1"/>
    <dgm:cxn modelId="{FB2EA373-C8D0-4113-919F-E457D06384F0}" type="presParOf" srcId="{44D66C6C-F955-4836-B2E5-1FE6647AD67C}" destId="{97552A84-3E2C-44D4-8B36-77E62093E8BC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716EE-4A6C-49D5-8C4C-A19A09C0B4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F5BDDF3-CB70-4AF1-A07D-4D7C98E31F28}">
      <dgm:prSet/>
      <dgm:spPr/>
      <dgm:t>
        <a:bodyPr/>
        <a:lstStyle/>
        <a:p>
          <a:r>
            <a:rPr lang="en-US"/>
            <a:t>If you use more vacation than you’ve earned, you will be required to pay it back (will be automatically deducted from check)</a:t>
          </a:r>
        </a:p>
      </dgm:t>
    </dgm:pt>
    <dgm:pt modelId="{8BA380AE-751B-46ED-87AA-47E0EC02C77B}" type="parTrans" cxnId="{52DB6F0C-5DAF-468F-9B3D-2569C7B3B3ED}">
      <dgm:prSet/>
      <dgm:spPr/>
      <dgm:t>
        <a:bodyPr/>
        <a:lstStyle/>
        <a:p>
          <a:endParaRPr lang="en-US"/>
        </a:p>
      </dgm:t>
    </dgm:pt>
    <dgm:pt modelId="{F067BF97-47B0-4AF6-A824-0236B0E3B269}" type="sibTrans" cxnId="{52DB6F0C-5DAF-468F-9B3D-2569C7B3B3ED}">
      <dgm:prSet/>
      <dgm:spPr/>
      <dgm:t>
        <a:bodyPr/>
        <a:lstStyle/>
        <a:p>
          <a:endParaRPr lang="en-US"/>
        </a:p>
      </dgm:t>
    </dgm:pt>
    <dgm:pt modelId="{64F9E1CC-B8FE-4C3F-A1DD-4A8EF20E3598}">
      <dgm:prSet/>
      <dgm:spPr/>
      <dgm:t>
        <a:bodyPr/>
        <a:lstStyle/>
        <a:p>
          <a:r>
            <a:rPr lang="en-US"/>
            <a:t>Vacation is granted at the start of the year on the assumption that you will work your full appointment percentage for the entire calendar year</a:t>
          </a:r>
        </a:p>
      </dgm:t>
    </dgm:pt>
    <dgm:pt modelId="{23060AC2-8EF7-449B-BA83-45A8CEF40B7F}" type="parTrans" cxnId="{1C87F2A4-4EAF-48D6-9876-105D7929061C}">
      <dgm:prSet/>
      <dgm:spPr/>
      <dgm:t>
        <a:bodyPr/>
        <a:lstStyle/>
        <a:p>
          <a:endParaRPr lang="en-US"/>
        </a:p>
      </dgm:t>
    </dgm:pt>
    <dgm:pt modelId="{632372A8-5820-4284-A9B8-3EA9D0093010}" type="sibTrans" cxnId="{1C87F2A4-4EAF-48D6-9876-105D7929061C}">
      <dgm:prSet/>
      <dgm:spPr/>
      <dgm:t>
        <a:bodyPr/>
        <a:lstStyle/>
        <a:p>
          <a:endParaRPr lang="en-US"/>
        </a:p>
      </dgm:t>
    </dgm:pt>
    <dgm:pt modelId="{09014C89-96ED-4332-8DF7-183AA620EB86}">
      <dgm:prSet/>
      <dgm:spPr/>
      <dgm:t>
        <a:bodyPr/>
        <a:lstStyle/>
        <a:p>
          <a:r>
            <a:rPr lang="en-US" dirty="0"/>
            <a:t>If you term employment mid-year or are unpaid for some or all your appointment percentage, your vacation hours are reduced</a:t>
          </a:r>
        </a:p>
      </dgm:t>
    </dgm:pt>
    <dgm:pt modelId="{EB2E5690-4E31-42F5-9A1A-BC63EC068289}" type="parTrans" cxnId="{58DB7738-BAE4-42C4-BAE9-C0485D718D6F}">
      <dgm:prSet/>
      <dgm:spPr/>
      <dgm:t>
        <a:bodyPr/>
        <a:lstStyle/>
        <a:p>
          <a:endParaRPr lang="en-US"/>
        </a:p>
      </dgm:t>
    </dgm:pt>
    <dgm:pt modelId="{C67EC475-EA41-4F1C-8CF5-1D042F419ECB}" type="sibTrans" cxnId="{58DB7738-BAE4-42C4-BAE9-C0485D718D6F}">
      <dgm:prSet/>
      <dgm:spPr/>
      <dgm:t>
        <a:bodyPr/>
        <a:lstStyle/>
        <a:p>
          <a:endParaRPr lang="en-US"/>
        </a:p>
      </dgm:t>
    </dgm:pt>
    <dgm:pt modelId="{33D04227-F610-4470-9D99-8AF396684340}">
      <dgm:prSet/>
      <dgm:spPr/>
      <dgm:t>
        <a:bodyPr/>
        <a:lstStyle/>
        <a:p>
          <a:r>
            <a:rPr lang="en-US"/>
            <a:t>Once eligible, you can put 40 up to 120 hours of your unused vacation hours into a Sabbatical Account</a:t>
          </a:r>
        </a:p>
      </dgm:t>
    </dgm:pt>
    <dgm:pt modelId="{17EBA5FD-189A-42FF-B2BC-EF4C3A372674}" type="parTrans" cxnId="{4B83178E-2BB1-4257-BB27-BF49FB0A2F8A}">
      <dgm:prSet/>
      <dgm:spPr/>
      <dgm:t>
        <a:bodyPr/>
        <a:lstStyle/>
        <a:p>
          <a:endParaRPr lang="en-US"/>
        </a:p>
      </dgm:t>
    </dgm:pt>
    <dgm:pt modelId="{E1398111-ECB1-470C-88D0-5DC4D373EC2E}" type="sibTrans" cxnId="{4B83178E-2BB1-4257-BB27-BF49FB0A2F8A}">
      <dgm:prSet/>
      <dgm:spPr/>
      <dgm:t>
        <a:bodyPr/>
        <a:lstStyle/>
        <a:p>
          <a:endParaRPr lang="en-US"/>
        </a:p>
      </dgm:t>
    </dgm:pt>
    <dgm:pt modelId="{A672C3E7-DEB6-40AD-B157-4D7916ABE7EB}">
      <dgm:prSet/>
      <dgm:spPr/>
      <dgm:t>
        <a:bodyPr/>
        <a:lstStyle/>
        <a:p>
          <a:r>
            <a:rPr lang="en-US"/>
            <a:t>Once in Sabbatical, hours do not expire and can be used like other paid leave hours</a:t>
          </a:r>
        </a:p>
      </dgm:t>
    </dgm:pt>
    <dgm:pt modelId="{335C121A-9A04-4B4A-852E-F7864BB2607B}" type="parTrans" cxnId="{1359E7CD-E2EB-4C69-B592-B1981113E2BF}">
      <dgm:prSet/>
      <dgm:spPr/>
      <dgm:t>
        <a:bodyPr/>
        <a:lstStyle/>
        <a:p>
          <a:endParaRPr lang="en-US"/>
        </a:p>
      </dgm:t>
    </dgm:pt>
    <dgm:pt modelId="{6E84738D-60FF-4FE1-8667-B4C1721368CB}" type="sibTrans" cxnId="{1359E7CD-E2EB-4C69-B592-B1981113E2BF}">
      <dgm:prSet/>
      <dgm:spPr/>
      <dgm:t>
        <a:bodyPr/>
        <a:lstStyle/>
        <a:p>
          <a:endParaRPr lang="en-US"/>
        </a:p>
      </dgm:t>
    </dgm:pt>
    <dgm:pt modelId="{D1B9C082-5E7D-46AA-B6B7-E70E0E140F56}">
      <dgm:prSet/>
      <dgm:spPr/>
      <dgm:t>
        <a:bodyPr/>
        <a:lstStyle/>
        <a:p>
          <a:r>
            <a:rPr lang="en-US"/>
            <a:t>Employees will be notified in November of the year when eligible</a:t>
          </a:r>
        </a:p>
      </dgm:t>
    </dgm:pt>
    <dgm:pt modelId="{4F8B6AAD-E0BF-4EF0-A6EB-22F2D22B4865}" type="parTrans" cxnId="{9BD629FF-51CF-41AE-8A9D-90974CFEF0CC}">
      <dgm:prSet/>
      <dgm:spPr/>
      <dgm:t>
        <a:bodyPr/>
        <a:lstStyle/>
        <a:p>
          <a:endParaRPr lang="en-US"/>
        </a:p>
      </dgm:t>
    </dgm:pt>
    <dgm:pt modelId="{7A9BBCEB-3B1F-4449-A25A-FDDC1AD7331F}" type="sibTrans" cxnId="{9BD629FF-51CF-41AE-8A9D-90974CFEF0CC}">
      <dgm:prSet/>
      <dgm:spPr/>
      <dgm:t>
        <a:bodyPr/>
        <a:lstStyle/>
        <a:p>
          <a:endParaRPr lang="en-US"/>
        </a:p>
      </dgm:t>
    </dgm:pt>
    <dgm:pt modelId="{60574F85-179F-4A39-9711-AD04A3D08FCF}">
      <dgm:prSet/>
      <dgm:spPr/>
      <dgm:t>
        <a:bodyPr/>
        <a:lstStyle/>
        <a:p>
          <a:r>
            <a:rPr lang="en-US"/>
            <a:t>Once you earn 200 hours of vacation per year, you are also eligible to receive up to 40 hours of unused vacation as a cash payment</a:t>
          </a:r>
        </a:p>
      </dgm:t>
    </dgm:pt>
    <dgm:pt modelId="{C359B5CC-ADDB-42F6-A09C-C04F2D5C7B2A}" type="parTrans" cxnId="{1C2E89F3-92B4-4738-8F94-0F7D0F26C0DD}">
      <dgm:prSet/>
      <dgm:spPr/>
      <dgm:t>
        <a:bodyPr/>
        <a:lstStyle/>
        <a:p>
          <a:endParaRPr lang="en-US"/>
        </a:p>
      </dgm:t>
    </dgm:pt>
    <dgm:pt modelId="{3000552F-7E0F-4108-B351-A031E538693C}" type="sibTrans" cxnId="{1C2E89F3-92B4-4738-8F94-0F7D0F26C0DD}">
      <dgm:prSet/>
      <dgm:spPr/>
      <dgm:t>
        <a:bodyPr/>
        <a:lstStyle/>
        <a:p>
          <a:endParaRPr lang="en-US"/>
        </a:p>
      </dgm:t>
    </dgm:pt>
    <dgm:pt modelId="{2B6F8E36-48F9-47E6-969B-E5299B6B4CEC}" type="pres">
      <dgm:prSet presAssocID="{F59716EE-4A6C-49D5-8C4C-A19A09C0B455}" presName="linear" presStyleCnt="0">
        <dgm:presLayoutVars>
          <dgm:animLvl val="lvl"/>
          <dgm:resizeHandles val="exact"/>
        </dgm:presLayoutVars>
      </dgm:prSet>
      <dgm:spPr/>
    </dgm:pt>
    <dgm:pt modelId="{F687DF1E-CF65-4BA4-A163-9A2E8C8A3C00}" type="pres">
      <dgm:prSet presAssocID="{7F5BDDF3-CB70-4AF1-A07D-4D7C98E31F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00C420-5571-4F11-B85C-2D4C81F3EA17}" type="pres">
      <dgm:prSet presAssocID="{7F5BDDF3-CB70-4AF1-A07D-4D7C98E31F28}" presName="childText" presStyleLbl="revTx" presStyleIdx="0" presStyleCnt="2">
        <dgm:presLayoutVars>
          <dgm:bulletEnabled val="1"/>
        </dgm:presLayoutVars>
      </dgm:prSet>
      <dgm:spPr/>
    </dgm:pt>
    <dgm:pt modelId="{53D675D1-8F5F-4AB2-8223-670B4A1C4B76}" type="pres">
      <dgm:prSet presAssocID="{33D04227-F610-4470-9D99-8AF3966843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257316-564C-4AEB-84E6-485446F6D151}" type="pres">
      <dgm:prSet presAssocID="{33D04227-F610-4470-9D99-8AF396684340}" presName="childText" presStyleLbl="revTx" presStyleIdx="1" presStyleCnt="2">
        <dgm:presLayoutVars>
          <dgm:bulletEnabled val="1"/>
        </dgm:presLayoutVars>
      </dgm:prSet>
      <dgm:spPr/>
    </dgm:pt>
    <dgm:pt modelId="{57ABD93A-6F65-47ED-B02F-B4E7FD61B2CE}" type="pres">
      <dgm:prSet presAssocID="{60574F85-179F-4A39-9711-AD04A3D08FC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2DB6F0C-5DAF-468F-9B3D-2569C7B3B3ED}" srcId="{F59716EE-4A6C-49D5-8C4C-A19A09C0B455}" destId="{7F5BDDF3-CB70-4AF1-A07D-4D7C98E31F28}" srcOrd="0" destOrd="0" parTransId="{8BA380AE-751B-46ED-87AA-47E0EC02C77B}" sibTransId="{F067BF97-47B0-4AF6-A824-0236B0E3B269}"/>
    <dgm:cxn modelId="{58DB7738-BAE4-42C4-BAE9-C0485D718D6F}" srcId="{7F5BDDF3-CB70-4AF1-A07D-4D7C98E31F28}" destId="{09014C89-96ED-4332-8DF7-183AA620EB86}" srcOrd="1" destOrd="0" parTransId="{EB2E5690-4E31-42F5-9A1A-BC63EC068289}" sibTransId="{C67EC475-EA41-4F1C-8CF5-1D042F419ECB}"/>
    <dgm:cxn modelId="{B6E2BD44-F580-4B25-B304-CC9DE2F2370E}" type="presOf" srcId="{F59716EE-4A6C-49D5-8C4C-A19A09C0B455}" destId="{2B6F8E36-48F9-47E6-969B-E5299B6B4CEC}" srcOrd="0" destOrd="0" presId="urn:microsoft.com/office/officeart/2005/8/layout/vList2"/>
    <dgm:cxn modelId="{2DAB1667-EC03-4D45-922D-0B132DF3C3A0}" type="presOf" srcId="{60574F85-179F-4A39-9711-AD04A3D08FCF}" destId="{57ABD93A-6F65-47ED-B02F-B4E7FD61B2CE}" srcOrd="0" destOrd="0" presId="urn:microsoft.com/office/officeart/2005/8/layout/vList2"/>
    <dgm:cxn modelId="{9AB4FA56-2639-492E-8D8D-277331CA0E5D}" type="presOf" srcId="{09014C89-96ED-4332-8DF7-183AA620EB86}" destId="{E400C420-5571-4F11-B85C-2D4C81F3EA17}" srcOrd="0" destOrd="1" presId="urn:microsoft.com/office/officeart/2005/8/layout/vList2"/>
    <dgm:cxn modelId="{AA90638A-9D0D-42AB-B31A-30EF73F979DF}" type="presOf" srcId="{A672C3E7-DEB6-40AD-B157-4D7916ABE7EB}" destId="{A2257316-564C-4AEB-84E6-485446F6D151}" srcOrd="0" destOrd="0" presId="urn:microsoft.com/office/officeart/2005/8/layout/vList2"/>
    <dgm:cxn modelId="{4B83178E-2BB1-4257-BB27-BF49FB0A2F8A}" srcId="{F59716EE-4A6C-49D5-8C4C-A19A09C0B455}" destId="{33D04227-F610-4470-9D99-8AF396684340}" srcOrd="1" destOrd="0" parTransId="{17EBA5FD-189A-42FF-B2BC-EF4C3A372674}" sibTransId="{E1398111-ECB1-470C-88D0-5DC4D373EC2E}"/>
    <dgm:cxn modelId="{8FFE1AA3-E33B-4E36-9F3A-FB463EEFB9F5}" type="presOf" srcId="{D1B9C082-5E7D-46AA-B6B7-E70E0E140F56}" destId="{A2257316-564C-4AEB-84E6-485446F6D151}" srcOrd="0" destOrd="1" presId="urn:microsoft.com/office/officeart/2005/8/layout/vList2"/>
    <dgm:cxn modelId="{1C87F2A4-4EAF-48D6-9876-105D7929061C}" srcId="{7F5BDDF3-CB70-4AF1-A07D-4D7C98E31F28}" destId="{64F9E1CC-B8FE-4C3F-A1DD-4A8EF20E3598}" srcOrd="0" destOrd="0" parTransId="{23060AC2-8EF7-449B-BA83-45A8CEF40B7F}" sibTransId="{632372A8-5820-4284-A9B8-3EA9D0093010}"/>
    <dgm:cxn modelId="{09780CAD-BDC0-484E-8E64-1C57EDF00437}" type="presOf" srcId="{33D04227-F610-4470-9D99-8AF396684340}" destId="{53D675D1-8F5F-4AB2-8223-670B4A1C4B76}" srcOrd="0" destOrd="0" presId="urn:microsoft.com/office/officeart/2005/8/layout/vList2"/>
    <dgm:cxn modelId="{C2F304B0-4D26-4366-9894-641192717639}" type="presOf" srcId="{7F5BDDF3-CB70-4AF1-A07D-4D7C98E31F28}" destId="{F687DF1E-CF65-4BA4-A163-9A2E8C8A3C00}" srcOrd="0" destOrd="0" presId="urn:microsoft.com/office/officeart/2005/8/layout/vList2"/>
    <dgm:cxn modelId="{1359E7CD-E2EB-4C69-B592-B1981113E2BF}" srcId="{33D04227-F610-4470-9D99-8AF396684340}" destId="{A672C3E7-DEB6-40AD-B157-4D7916ABE7EB}" srcOrd="0" destOrd="0" parTransId="{335C121A-9A04-4B4A-852E-F7864BB2607B}" sibTransId="{6E84738D-60FF-4FE1-8667-B4C1721368CB}"/>
    <dgm:cxn modelId="{1C2E89F3-92B4-4738-8F94-0F7D0F26C0DD}" srcId="{F59716EE-4A6C-49D5-8C4C-A19A09C0B455}" destId="{60574F85-179F-4A39-9711-AD04A3D08FCF}" srcOrd="2" destOrd="0" parTransId="{C359B5CC-ADDB-42F6-A09C-C04F2D5C7B2A}" sibTransId="{3000552F-7E0F-4108-B351-A031E538693C}"/>
    <dgm:cxn modelId="{B82D70F9-FDC5-4A09-BAF8-885FB447D5BE}" type="presOf" srcId="{64F9E1CC-B8FE-4C3F-A1DD-4A8EF20E3598}" destId="{E400C420-5571-4F11-B85C-2D4C81F3EA17}" srcOrd="0" destOrd="0" presId="urn:microsoft.com/office/officeart/2005/8/layout/vList2"/>
    <dgm:cxn modelId="{9BD629FF-51CF-41AE-8A9D-90974CFEF0CC}" srcId="{33D04227-F610-4470-9D99-8AF396684340}" destId="{D1B9C082-5E7D-46AA-B6B7-E70E0E140F56}" srcOrd="1" destOrd="0" parTransId="{4F8B6AAD-E0BF-4EF0-A6EB-22F2D22B4865}" sibTransId="{7A9BBCEB-3B1F-4449-A25A-FDDC1AD7331F}"/>
    <dgm:cxn modelId="{41662C1B-A12B-4456-9264-838789F1816D}" type="presParOf" srcId="{2B6F8E36-48F9-47E6-969B-E5299B6B4CEC}" destId="{F687DF1E-CF65-4BA4-A163-9A2E8C8A3C00}" srcOrd="0" destOrd="0" presId="urn:microsoft.com/office/officeart/2005/8/layout/vList2"/>
    <dgm:cxn modelId="{0B11C9AB-4D54-456C-ACE1-FA0305EF95B3}" type="presParOf" srcId="{2B6F8E36-48F9-47E6-969B-E5299B6B4CEC}" destId="{E400C420-5571-4F11-B85C-2D4C81F3EA17}" srcOrd="1" destOrd="0" presId="urn:microsoft.com/office/officeart/2005/8/layout/vList2"/>
    <dgm:cxn modelId="{BEB84195-8275-4F35-B323-3121BD0D717E}" type="presParOf" srcId="{2B6F8E36-48F9-47E6-969B-E5299B6B4CEC}" destId="{53D675D1-8F5F-4AB2-8223-670B4A1C4B76}" srcOrd="2" destOrd="0" presId="urn:microsoft.com/office/officeart/2005/8/layout/vList2"/>
    <dgm:cxn modelId="{5AA47DF7-D36A-41B7-8629-20573A9010EF}" type="presParOf" srcId="{2B6F8E36-48F9-47E6-969B-E5299B6B4CEC}" destId="{A2257316-564C-4AEB-84E6-485446F6D151}" srcOrd="3" destOrd="0" presId="urn:microsoft.com/office/officeart/2005/8/layout/vList2"/>
    <dgm:cxn modelId="{55992274-D241-4582-B81F-20C6DDC29BEA}" type="presParOf" srcId="{2B6F8E36-48F9-47E6-969B-E5299B6B4CEC}" destId="{57ABD93A-6F65-47ED-B02F-B4E7FD61B2C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A77AEF-0FD6-47D9-930A-2D3B2BFF72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A7D1E2-62A1-4BD4-A753-6099444494CC}">
      <dgm:prSet/>
      <dgm:spPr/>
      <dgm:t>
        <a:bodyPr/>
        <a:lstStyle/>
        <a:p>
          <a:r>
            <a:rPr lang="en-US"/>
            <a:t>Employees granted 4.5 days (36 hours) of Personal Holiday at hire and at start of every calendar year (pro-rated if part-time)</a:t>
          </a:r>
        </a:p>
      </dgm:t>
    </dgm:pt>
    <dgm:pt modelId="{2B8074B5-8994-44B7-9166-FE9AD92773C4}" type="parTrans" cxnId="{D9D3AFEC-4278-4A25-AA05-0831CC798A2F}">
      <dgm:prSet/>
      <dgm:spPr/>
      <dgm:t>
        <a:bodyPr/>
        <a:lstStyle/>
        <a:p>
          <a:endParaRPr lang="en-US"/>
        </a:p>
      </dgm:t>
    </dgm:pt>
    <dgm:pt modelId="{276ADAEF-FFF8-4B99-B915-BDC593CA7122}" type="sibTrans" cxnId="{D9D3AFEC-4278-4A25-AA05-0831CC798A2F}">
      <dgm:prSet/>
      <dgm:spPr/>
      <dgm:t>
        <a:bodyPr/>
        <a:lstStyle/>
        <a:p>
          <a:endParaRPr lang="en-US"/>
        </a:p>
      </dgm:t>
    </dgm:pt>
    <dgm:pt modelId="{F87147E9-E28D-4AD9-A8C0-A230659DE432}">
      <dgm:prSet/>
      <dgm:spPr/>
      <dgm:t>
        <a:bodyPr/>
        <a:lstStyle/>
        <a:p>
          <a:r>
            <a:rPr lang="en-US"/>
            <a:t>Personal Holiday can be used starting on the first day of employment</a:t>
          </a:r>
        </a:p>
      </dgm:t>
    </dgm:pt>
    <dgm:pt modelId="{974E5BDC-A9A2-4748-BC26-72468E77BB9C}" type="parTrans" cxnId="{E9ED8633-D779-4E7C-B759-203AB5006942}">
      <dgm:prSet/>
      <dgm:spPr/>
      <dgm:t>
        <a:bodyPr/>
        <a:lstStyle/>
        <a:p>
          <a:endParaRPr lang="en-US"/>
        </a:p>
      </dgm:t>
    </dgm:pt>
    <dgm:pt modelId="{8A54D998-B144-44BB-9738-DA5E18AA31AE}" type="sibTrans" cxnId="{E9ED8633-D779-4E7C-B759-203AB5006942}">
      <dgm:prSet/>
      <dgm:spPr/>
      <dgm:t>
        <a:bodyPr/>
        <a:lstStyle/>
        <a:p>
          <a:endParaRPr lang="en-US"/>
        </a:p>
      </dgm:t>
    </dgm:pt>
    <dgm:pt modelId="{750562D9-1B3E-46C6-9217-6D3903704E45}">
      <dgm:prSet/>
      <dgm:spPr/>
      <dgm:t>
        <a:bodyPr/>
        <a:lstStyle/>
        <a:p>
          <a:r>
            <a:rPr lang="en-US"/>
            <a:t>Must be used by end of calendar year or it is lost (limited exceptions if late year hire)</a:t>
          </a:r>
        </a:p>
      </dgm:t>
    </dgm:pt>
    <dgm:pt modelId="{F5F1EBBA-013F-4280-B925-5879C38CB3F0}" type="parTrans" cxnId="{5E5A791F-79A0-4B76-8FE0-6A51900387A9}">
      <dgm:prSet/>
      <dgm:spPr/>
      <dgm:t>
        <a:bodyPr/>
        <a:lstStyle/>
        <a:p>
          <a:endParaRPr lang="en-US"/>
        </a:p>
      </dgm:t>
    </dgm:pt>
    <dgm:pt modelId="{0DA01222-5684-47DD-BE39-605D3DE9EFD2}" type="sibTrans" cxnId="{5E5A791F-79A0-4B76-8FE0-6A51900387A9}">
      <dgm:prSet/>
      <dgm:spPr/>
      <dgm:t>
        <a:bodyPr/>
        <a:lstStyle/>
        <a:p>
          <a:endParaRPr lang="en-US"/>
        </a:p>
      </dgm:t>
    </dgm:pt>
    <dgm:pt modelId="{807E40EE-1F1D-439D-94FB-78C0768B1A98}">
      <dgm:prSet/>
      <dgm:spPr/>
      <dgm:t>
        <a:bodyPr/>
        <a:lstStyle/>
        <a:p>
          <a:r>
            <a:rPr lang="en-US"/>
            <a:t>If you resign within the first 6 months of employment, must pay back all personal holiday used</a:t>
          </a:r>
        </a:p>
      </dgm:t>
    </dgm:pt>
    <dgm:pt modelId="{662AF947-1A06-43D1-8274-D23D9189E060}" type="parTrans" cxnId="{A92FEE3F-F608-4DA8-B359-A1F6872C4DB8}">
      <dgm:prSet/>
      <dgm:spPr/>
      <dgm:t>
        <a:bodyPr/>
        <a:lstStyle/>
        <a:p>
          <a:endParaRPr lang="en-US"/>
        </a:p>
      </dgm:t>
    </dgm:pt>
    <dgm:pt modelId="{0E5BA450-B613-4550-AC5B-5707A80BD3C5}" type="sibTrans" cxnId="{A92FEE3F-F608-4DA8-B359-A1F6872C4DB8}">
      <dgm:prSet/>
      <dgm:spPr/>
      <dgm:t>
        <a:bodyPr/>
        <a:lstStyle/>
        <a:p>
          <a:endParaRPr lang="en-US"/>
        </a:p>
      </dgm:t>
    </dgm:pt>
    <dgm:pt modelId="{48F3FD2E-0EF0-46FB-ADF6-50860C2F4A16}">
      <dgm:prSet/>
      <dgm:spPr/>
      <dgm:t>
        <a:bodyPr/>
        <a:lstStyle/>
        <a:p>
          <a:r>
            <a:rPr lang="en-US"/>
            <a:t>If you are terminated by the employer within the first 6 months of employment, must pay back a prorated amount based on your hire date</a:t>
          </a:r>
        </a:p>
      </dgm:t>
    </dgm:pt>
    <dgm:pt modelId="{A553A4DF-5502-4986-9505-6210CA2571CA}" type="parTrans" cxnId="{3367FC3E-7E81-449A-BF5F-DBFBCAAF5EDC}">
      <dgm:prSet/>
      <dgm:spPr/>
      <dgm:t>
        <a:bodyPr/>
        <a:lstStyle/>
        <a:p>
          <a:endParaRPr lang="en-US"/>
        </a:p>
      </dgm:t>
    </dgm:pt>
    <dgm:pt modelId="{C1D306EB-A6F1-4E51-A220-97ECE612E6D8}" type="sibTrans" cxnId="{3367FC3E-7E81-449A-BF5F-DBFBCAAF5EDC}">
      <dgm:prSet/>
      <dgm:spPr/>
      <dgm:t>
        <a:bodyPr/>
        <a:lstStyle/>
        <a:p>
          <a:endParaRPr lang="en-US"/>
        </a:p>
      </dgm:t>
    </dgm:pt>
    <dgm:pt modelId="{24C47132-E27E-4502-9587-27CF21B38D5F}" type="pres">
      <dgm:prSet presAssocID="{9EA77AEF-0FD6-47D9-930A-2D3B2BFF727E}" presName="linear" presStyleCnt="0">
        <dgm:presLayoutVars>
          <dgm:animLvl val="lvl"/>
          <dgm:resizeHandles val="exact"/>
        </dgm:presLayoutVars>
      </dgm:prSet>
      <dgm:spPr/>
    </dgm:pt>
    <dgm:pt modelId="{6DBF1804-C3A4-4ED1-83CB-6BA2063F49F0}" type="pres">
      <dgm:prSet presAssocID="{5EA7D1E2-62A1-4BD4-A753-6099444494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27D64A-7CA8-4EC0-B34B-CD8BE8888386}" type="pres">
      <dgm:prSet presAssocID="{276ADAEF-FFF8-4B99-B915-BDC593CA7122}" presName="spacer" presStyleCnt="0"/>
      <dgm:spPr/>
    </dgm:pt>
    <dgm:pt modelId="{F14429C5-746E-4816-AB01-EC2F59CB6F59}" type="pres">
      <dgm:prSet presAssocID="{F87147E9-E28D-4AD9-A8C0-A230659DE4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9FE10E-D677-4FC4-B2CC-AF746AE40F57}" type="pres">
      <dgm:prSet presAssocID="{8A54D998-B144-44BB-9738-DA5E18AA31AE}" presName="spacer" presStyleCnt="0"/>
      <dgm:spPr/>
    </dgm:pt>
    <dgm:pt modelId="{972C7180-932A-46E8-8B15-F4C04063418E}" type="pres">
      <dgm:prSet presAssocID="{750562D9-1B3E-46C6-9217-6D3903704E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1E4BE37-01B8-4D27-8010-0B776A4AD623}" type="pres">
      <dgm:prSet presAssocID="{750562D9-1B3E-46C6-9217-6D3903704E4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E5A791F-79A0-4B76-8FE0-6A51900387A9}" srcId="{9EA77AEF-0FD6-47D9-930A-2D3B2BFF727E}" destId="{750562D9-1B3E-46C6-9217-6D3903704E45}" srcOrd="2" destOrd="0" parTransId="{F5F1EBBA-013F-4280-B925-5879C38CB3F0}" sibTransId="{0DA01222-5684-47DD-BE39-605D3DE9EFD2}"/>
    <dgm:cxn modelId="{6328702A-20C1-4FB0-B578-78E3A3E843C7}" type="presOf" srcId="{5EA7D1E2-62A1-4BD4-A753-6099444494CC}" destId="{6DBF1804-C3A4-4ED1-83CB-6BA2063F49F0}" srcOrd="0" destOrd="0" presId="urn:microsoft.com/office/officeart/2005/8/layout/vList2"/>
    <dgm:cxn modelId="{E9ED8633-D779-4E7C-B759-203AB5006942}" srcId="{9EA77AEF-0FD6-47D9-930A-2D3B2BFF727E}" destId="{F87147E9-E28D-4AD9-A8C0-A230659DE432}" srcOrd="1" destOrd="0" parTransId="{974E5BDC-A9A2-4748-BC26-72468E77BB9C}" sibTransId="{8A54D998-B144-44BB-9738-DA5E18AA31AE}"/>
    <dgm:cxn modelId="{3367FC3E-7E81-449A-BF5F-DBFBCAAF5EDC}" srcId="{750562D9-1B3E-46C6-9217-6D3903704E45}" destId="{48F3FD2E-0EF0-46FB-ADF6-50860C2F4A16}" srcOrd="1" destOrd="0" parTransId="{A553A4DF-5502-4986-9505-6210CA2571CA}" sibTransId="{C1D306EB-A6F1-4E51-A220-97ECE612E6D8}"/>
    <dgm:cxn modelId="{A92FEE3F-F608-4DA8-B359-A1F6872C4DB8}" srcId="{750562D9-1B3E-46C6-9217-6D3903704E45}" destId="{807E40EE-1F1D-439D-94FB-78C0768B1A98}" srcOrd="0" destOrd="0" parTransId="{662AF947-1A06-43D1-8274-D23D9189E060}" sibTransId="{0E5BA450-B613-4550-AC5B-5707A80BD3C5}"/>
    <dgm:cxn modelId="{3A1B7B89-2CC3-4391-93A3-D6E0E1C416E1}" type="presOf" srcId="{750562D9-1B3E-46C6-9217-6D3903704E45}" destId="{972C7180-932A-46E8-8B15-F4C04063418E}" srcOrd="0" destOrd="0" presId="urn:microsoft.com/office/officeart/2005/8/layout/vList2"/>
    <dgm:cxn modelId="{0E40AAAD-B7E3-4867-B8CD-991FAAEF385C}" type="presOf" srcId="{807E40EE-1F1D-439D-94FB-78C0768B1A98}" destId="{41E4BE37-01B8-4D27-8010-0B776A4AD623}" srcOrd="0" destOrd="0" presId="urn:microsoft.com/office/officeart/2005/8/layout/vList2"/>
    <dgm:cxn modelId="{46EAB5DF-D2DA-47F0-BA8C-C08BB7F18DE8}" type="presOf" srcId="{9EA77AEF-0FD6-47D9-930A-2D3B2BFF727E}" destId="{24C47132-E27E-4502-9587-27CF21B38D5F}" srcOrd="0" destOrd="0" presId="urn:microsoft.com/office/officeart/2005/8/layout/vList2"/>
    <dgm:cxn modelId="{D9D3AFEC-4278-4A25-AA05-0831CC798A2F}" srcId="{9EA77AEF-0FD6-47D9-930A-2D3B2BFF727E}" destId="{5EA7D1E2-62A1-4BD4-A753-6099444494CC}" srcOrd="0" destOrd="0" parTransId="{2B8074B5-8994-44B7-9166-FE9AD92773C4}" sibTransId="{276ADAEF-FFF8-4B99-B915-BDC593CA7122}"/>
    <dgm:cxn modelId="{06AB02EE-930E-42C9-956B-E18E13451D1E}" type="presOf" srcId="{F87147E9-E28D-4AD9-A8C0-A230659DE432}" destId="{F14429C5-746E-4816-AB01-EC2F59CB6F59}" srcOrd="0" destOrd="0" presId="urn:microsoft.com/office/officeart/2005/8/layout/vList2"/>
    <dgm:cxn modelId="{9A7575EE-A7AB-4E13-9DC1-5412BA6E46A2}" type="presOf" srcId="{48F3FD2E-0EF0-46FB-ADF6-50860C2F4A16}" destId="{41E4BE37-01B8-4D27-8010-0B776A4AD623}" srcOrd="0" destOrd="1" presId="urn:microsoft.com/office/officeart/2005/8/layout/vList2"/>
    <dgm:cxn modelId="{67756376-2B75-4881-8E79-D0B97A388AF7}" type="presParOf" srcId="{24C47132-E27E-4502-9587-27CF21B38D5F}" destId="{6DBF1804-C3A4-4ED1-83CB-6BA2063F49F0}" srcOrd="0" destOrd="0" presId="urn:microsoft.com/office/officeart/2005/8/layout/vList2"/>
    <dgm:cxn modelId="{18B659DA-E11D-4470-8A92-56DC277C1067}" type="presParOf" srcId="{24C47132-E27E-4502-9587-27CF21B38D5F}" destId="{C127D64A-7CA8-4EC0-B34B-CD8BE8888386}" srcOrd="1" destOrd="0" presId="urn:microsoft.com/office/officeart/2005/8/layout/vList2"/>
    <dgm:cxn modelId="{EEB69DA5-F8B5-4034-809F-07DFF71B8091}" type="presParOf" srcId="{24C47132-E27E-4502-9587-27CF21B38D5F}" destId="{F14429C5-746E-4816-AB01-EC2F59CB6F59}" srcOrd="2" destOrd="0" presId="urn:microsoft.com/office/officeart/2005/8/layout/vList2"/>
    <dgm:cxn modelId="{7693B7DC-F6A2-415C-8597-501D9F9FD49F}" type="presParOf" srcId="{24C47132-E27E-4502-9587-27CF21B38D5F}" destId="{E39FE10E-D677-4FC4-B2CC-AF746AE40F57}" srcOrd="3" destOrd="0" presId="urn:microsoft.com/office/officeart/2005/8/layout/vList2"/>
    <dgm:cxn modelId="{5219818E-BE9E-4D02-A474-404405BED1A0}" type="presParOf" srcId="{24C47132-E27E-4502-9587-27CF21B38D5F}" destId="{972C7180-932A-46E8-8B15-F4C04063418E}" srcOrd="4" destOrd="0" presId="urn:microsoft.com/office/officeart/2005/8/layout/vList2"/>
    <dgm:cxn modelId="{D6B7F4E9-B1DB-43CE-BCA7-71635C5AC666}" type="presParOf" srcId="{24C47132-E27E-4502-9587-27CF21B38D5F}" destId="{41E4BE37-01B8-4D27-8010-0B776A4AD62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ACE82-9B8B-419E-A328-665C2AB4B6C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84EA76-136C-4FC7-9B33-80AB33144C43}">
      <dgm:prSet/>
      <dgm:spPr/>
      <dgm:t>
        <a:bodyPr/>
        <a:lstStyle/>
        <a:p>
          <a:r>
            <a:rPr lang="en-US"/>
            <a:t>If LH falls on a Sunday, state office buildings are closed on the following Monday</a:t>
          </a:r>
        </a:p>
      </dgm:t>
    </dgm:pt>
    <dgm:pt modelId="{B5F82799-335F-47AA-8534-592054650946}" type="parTrans" cxnId="{5A4CA2D9-C21F-42A3-BE68-EF4C14D747E6}">
      <dgm:prSet/>
      <dgm:spPr/>
      <dgm:t>
        <a:bodyPr/>
        <a:lstStyle/>
        <a:p>
          <a:endParaRPr lang="en-US"/>
        </a:p>
      </dgm:t>
    </dgm:pt>
    <dgm:pt modelId="{6DD3CF3A-24E1-41A9-A76C-D4F0EEB007F4}" type="sibTrans" cxnId="{5A4CA2D9-C21F-42A3-BE68-EF4C14D747E6}">
      <dgm:prSet/>
      <dgm:spPr/>
      <dgm:t>
        <a:bodyPr/>
        <a:lstStyle/>
        <a:p>
          <a:endParaRPr lang="en-US"/>
        </a:p>
      </dgm:t>
    </dgm:pt>
    <dgm:pt modelId="{93D23693-AD14-4762-8A5C-63BD6A31E46A}">
      <dgm:prSet/>
      <dgm:spPr/>
      <dgm:t>
        <a:bodyPr/>
        <a:lstStyle/>
        <a:p>
          <a:r>
            <a:rPr lang="en-US"/>
            <a:t>If LH falls on a Saturday or if scheduled to work on a LH, you are granted floating legal holiday hours that can be used at any time</a:t>
          </a:r>
        </a:p>
      </dgm:t>
    </dgm:pt>
    <dgm:pt modelId="{511EFF06-0569-453E-9105-632E02E1A15C}" type="parTrans" cxnId="{10D5C218-6896-4B72-8ECA-2588368500A4}">
      <dgm:prSet/>
      <dgm:spPr/>
      <dgm:t>
        <a:bodyPr/>
        <a:lstStyle/>
        <a:p>
          <a:endParaRPr lang="en-US"/>
        </a:p>
      </dgm:t>
    </dgm:pt>
    <dgm:pt modelId="{4ECABF5D-897B-4DCA-9542-EAC66554B24D}" type="sibTrans" cxnId="{10D5C218-6896-4B72-8ECA-2588368500A4}">
      <dgm:prSet/>
      <dgm:spPr/>
      <dgm:t>
        <a:bodyPr/>
        <a:lstStyle/>
        <a:p>
          <a:endParaRPr lang="en-US"/>
        </a:p>
      </dgm:t>
    </dgm:pt>
    <dgm:pt modelId="{CD551C98-BEB0-44AC-8544-66B0EDD4ED7B}">
      <dgm:prSet/>
      <dgm:spPr/>
      <dgm:t>
        <a:bodyPr/>
        <a:lstStyle/>
        <a:p>
          <a:r>
            <a:rPr lang="en-US" dirty="0"/>
            <a:t>Floating LH hours must be used by the end of the calendar year, or they are lost</a:t>
          </a:r>
        </a:p>
      </dgm:t>
    </dgm:pt>
    <dgm:pt modelId="{9F3E93F2-D48E-4A38-B7B4-D4ED135108B5}" type="parTrans" cxnId="{1BF7410D-C236-414C-9AC4-41363DB9A589}">
      <dgm:prSet/>
      <dgm:spPr/>
      <dgm:t>
        <a:bodyPr/>
        <a:lstStyle/>
        <a:p>
          <a:endParaRPr lang="en-US"/>
        </a:p>
      </dgm:t>
    </dgm:pt>
    <dgm:pt modelId="{040B779E-49C5-4F57-9881-6CDA3899C649}" type="sibTrans" cxnId="{1BF7410D-C236-414C-9AC4-41363DB9A589}">
      <dgm:prSet/>
      <dgm:spPr/>
      <dgm:t>
        <a:bodyPr/>
        <a:lstStyle/>
        <a:p>
          <a:endParaRPr lang="en-US"/>
        </a:p>
      </dgm:t>
    </dgm:pt>
    <dgm:pt modelId="{4E39E523-663C-4ACC-9BBE-9BA4BFFB0306}">
      <dgm:prSet/>
      <dgm:spPr/>
      <dgm:t>
        <a:bodyPr/>
        <a:lstStyle/>
        <a:p>
          <a:r>
            <a:rPr lang="en-US"/>
            <a:t>Eligibility for paid legal holiday</a:t>
          </a:r>
        </a:p>
      </dgm:t>
    </dgm:pt>
    <dgm:pt modelId="{64FB34F2-2214-4825-9D20-C80A4848D4C0}" type="parTrans" cxnId="{3D3C91F4-74CA-4186-883F-D96517319A52}">
      <dgm:prSet/>
      <dgm:spPr/>
      <dgm:t>
        <a:bodyPr/>
        <a:lstStyle/>
        <a:p>
          <a:endParaRPr lang="en-US"/>
        </a:p>
      </dgm:t>
    </dgm:pt>
    <dgm:pt modelId="{14E01B4E-9D73-4237-A347-A9036E1503C5}" type="sibTrans" cxnId="{3D3C91F4-74CA-4186-883F-D96517319A52}">
      <dgm:prSet/>
      <dgm:spPr/>
      <dgm:t>
        <a:bodyPr/>
        <a:lstStyle/>
        <a:p>
          <a:endParaRPr lang="en-US"/>
        </a:p>
      </dgm:t>
    </dgm:pt>
    <dgm:pt modelId="{8C0F1199-D7B2-447B-B0A1-6FC1D63BB4D8}">
      <dgm:prSet/>
      <dgm:spPr/>
      <dgm:t>
        <a:bodyPr/>
        <a:lstStyle/>
        <a:p>
          <a:r>
            <a:rPr lang="en-US"/>
            <a:t>Must be an employee on the holiday; and</a:t>
          </a:r>
        </a:p>
      </dgm:t>
    </dgm:pt>
    <dgm:pt modelId="{EF95E9B3-A20E-4EF3-BEFC-61ACFBAC762F}" type="parTrans" cxnId="{5B7EE56D-32A4-43AB-93B8-808B8BCE6241}">
      <dgm:prSet/>
      <dgm:spPr/>
      <dgm:t>
        <a:bodyPr/>
        <a:lstStyle/>
        <a:p>
          <a:endParaRPr lang="en-US"/>
        </a:p>
      </dgm:t>
    </dgm:pt>
    <dgm:pt modelId="{F764A186-AC3D-47D0-9C33-725067A600BD}" type="sibTrans" cxnId="{5B7EE56D-32A4-43AB-93B8-808B8BCE6241}">
      <dgm:prSet/>
      <dgm:spPr/>
      <dgm:t>
        <a:bodyPr/>
        <a:lstStyle/>
        <a:p>
          <a:endParaRPr lang="en-US"/>
        </a:p>
      </dgm:t>
    </dgm:pt>
    <dgm:pt modelId="{454B16FE-B5FD-4B3D-B12D-5507B636D11F}">
      <dgm:prSet/>
      <dgm:spPr/>
      <dgm:t>
        <a:bodyPr/>
        <a:lstStyle/>
        <a:p>
          <a:r>
            <a:rPr lang="en-US"/>
            <a:t>Must be in pay status on the last scheduled workday immediately preceding the holiday or immediately following the holiday</a:t>
          </a:r>
        </a:p>
      </dgm:t>
    </dgm:pt>
    <dgm:pt modelId="{5EEC6F6F-35B5-4BCD-B61C-277638CAF697}" type="parTrans" cxnId="{C1321161-08D1-49CA-A27C-6927E04793EE}">
      <dgm:prSet/>
      <dgm:spPr/>
      <dgm:t>
        <a:bodyPr/>
        <a:lstStyle/>
        <a:p>
          <a:endParaRPr lang="en-US"/>
        </a:p>
      </dgm:t>
    </dgm:pt>
    <dgm:pt modelId="{9EC80705-3D32-44FE-B96C-2A78120AF273}" type="sibTrans" cxnId="{C1321161-08D1-49CA-A27C-6927E04793EE}">
      <dgm:prSet/>
      <dgm:spPr/>
      <dgm:t>
        <a:bodyPr/>
        <a:lstStyle/>
        <a:p>
          <a:endParaRPr lang="en-US"/>
        </a:p>
      </dgm:t>
    </dgm:pt>
    <dgm:pt modelId="{A2EB4EEE-9639-4A0A-88B1-9699B446447E}" type="pres">
      <dgm:prSet presAssocID="{EA8ACE82-9B8B-419E-A328-665C2AB4B6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E59DDA-9900-46AE-B3E0-2CBC01E9A6E6}" type="pres">
      <dgm:prSet presAssocID="{0A84EA76-136C-4FC7-9B33-80AB33144C43}" presName="hierRoot1" presStyleCnt="0"/>
      <dgm:spPr/>
    </dgm:pt>
    <dgm:pt modelId="{44625443-7DD7-4712-B655-03E19F9DF2E1}" type="pres">
      <dgm:prSet presAssocID="{0A84EA76-136C-4FC7-9B33-80AB33144C43}" presName="composite" presStyleCnt="0"/>
      <dgm:spPr/>
    </dgm:pt>
    <dgm:pt modelId="{3D360C64-3B88-4E60-81B7-39D72159BE4E}" type="pres">
      <dgm:prSet presAssocID="{0A84EA76-136C-4FC7-9B33-80AB33144C43}" presName="background" presStyleLbl="node0" presStyleIdx="0" presStyleCnt="3"/>
      <dgm:spPr/>
    </dgm:pt>
    <dgm:pt modelId="{4415AEE3-E5AE-42E5-897D-6479AAF13ECF}" type="pres">
      <dgm:prSet presAssocID="{0A84EA76-136C-4FC7-9B33-80AB33144C43}" presName="text" presStyleLbl="fgAcc0" presStyleIdx="0" presStyleCnt="3">
        <dgm:presLayoutVars>
          <dgm:chPref val="3"/>
        </dgm:presLayoutVars>
      </dgm:prSet>
      <dgm:spPr/>
    </dgm:pt>
    <dgm:pt modelId="{2EA1E8DD-CE24-4C26-8CEA-4F20A16848CB}" type="pres">
      <dgm:prSet presAssocID="{0A84EA76-136C-4FC7-9B33-80AB33144C43}" presName="hierChild2" presStyleCnt="0"/>
      <dgm:spPr/>
    </dgm:pt>
    <dgm:pt modelId="{099FB305-177F-4801-8617-2C057A21C50A}" type="pres">
      <dgm:prSet presAssocID="{93D23693-AD14-4762-8A5C-63BD6A31E46A}" presName="hierRoot1" presStyleCnt="0"/>
      <dgm:spPr/>
    </dgm:pt>
    <dgm:pt modelId="{FFBBFF3A-F027-4FF1-BE18-918FE5037EF1}" type="pres">
      <dgm:prSet presAssocID="{93D23693-AD14-4762-8A5C-63BD6A31E46A}" presName="composite" presStyleCnt="0"/>
      <dgm:spPr/>
    </dgm:pt>
    <dgm:pt modelId="{D7F799FD-3137-4E1E-B896-ED6F4FE44726}" type="pres">
      <dgm:prSet presAssocID="{93D23693-AD14-4762-8A5C-63BD6A31E46A}" presName="background" presStyleLbl="node0" presStyleIdx="1" presStyleCnt="3"/>
      <dgm:spPr/>
    </dgm:pt>
    <dgm:pt modelId="{1E38C82C-70EF-40F2-8D68-433AF08FCB70}" type="pres">
      <dgm:prSet presAssocID="{93D23693-AD14-4762-8A5C-63BD6A31E46A}" presName="text" presStyleLbl="fgAcc0" presStyleIdx="1" presStyleCnt="3">
        <dgm:presLayoutVars>
          <dgm:chPref val="3"/>
        </dgm:presLayoutVars>
      </dgm:prSet>
      <dgm:spPr/>
    </dgm:pt>
    <dgm:pt modelId="{DEE47FEA-194D-4DC8-A0CE-1C5739302E82}" type="pres">
      <dgm:prSet presAssocID="{93D23693-AD14-4762-8A5C-63BD6A31E46A}" presName="hierChild2" presStyleCnt="0"/>
      <dgm:spPr/>
    </dgm:pt>
    <dgm:pt modelId="{849241E2-D1B4-4EB4-88EF-5C85D70D5A1F}" type="pres">
      <dgm:prSet presAssocID="{9F3E93F2-D48E-4A38-B7B4-D4ED135108B5}" presName="Name10" presStyleLbl="parChTrans1D2" presStyleIdx="0" presStyleCnt="3"/>
      <dgm:spPr/>
    </dgm:pt>
    <dgm:pt modelId="{BDF1F5CA-925B-4FFA-9ACB-B58ED150ADF4}" type="pres">
      <dgm:prSet presAssocID="{CD551C98-BEB0-44AC-8544-66B0EDD4ED7B}" presName="hierRoot2" presStyleCnt="0"/>
      <dgm:spPr/>
    </dgm:pt>
    <dgm:pt modelId="{FDF37AD8-7E29-4014-B13B-9CA596E5FB86}" type="pres">
      <dgm:prSet presAssocID="{CD551C98-BEB0-44AC-8544-66B0EDD4ED7B}" presName="composite2" presStyleCnt="0"/>
      <dgm:spPr/>
    </dgm:pt>
    <dgm:pt modelId="{8499A498-E5AC-44EB-BE62-D86750B1D852}" type="pres">
      <dgm:prSet presAssocID="{CD551C98-BEB0-44AC-8544-66B0EDD4ED7B}" presName="background2" presStyleLbl="node2" presStyleIdx="0" presStyleCnt="3"/>
      <dgm:spPr/>
    </dgm:pt>
    <dgm:pt modelId="{D439B56B-2473-4046-B8B2-65454BD54CD2}" type="pres">
      <dgm:prSet presAssocID="{CD551C98-BEB0-44AC-8544-66B0EDD4ED7B}" presName="text2" presStyleLbl="fgAcc2" presStyleIdx="0" presStyleCnt="3">
        <dgm:presLayoutVars>
          <dgm:chPref val="3"/>
        </dgm:presLayoutVars>
      </dgm:prSet>
      <dgm:spPr/>
    </dgm:pt>
    <dgm:pt modelId="{D114090E-EBA9-4318-8538-477BB5D8520C}" type="pres">
      <dgm:prSet presAssocID="{CD551C98-BEB0-44AC-8544-66B0EDD4ED7B}" presName="hierChild3" presStyleCnt="0"/>
      <dgm:spPr/>
    </dgm:pt>
    <dgm:pt modelId="{E74A90A1-9060-49BB-9E42-317EA8497B61}" type="pres">
      <dgm:prSet presAssocID="{4E39E523-663C-4ACC-9BBE-9BA4BFFB0306}" presName="hierRoot1" presStyleCnt="0"/>
      <dgm:spPr/>
    </dgm:pt>
    <dgm:pt modelId="{676FFECD-3113-464D-B7FF-EE663F715FA6}" type="pres">
      <dgm:prSet presAssocID="{4E39E523-663C-4ACC-9BBE-9BA4BFFB0306}" presName="composite" presStyleCnt="0"/>
      <dgm:spPr/>
    </dgm:pt>
    <dgm:pt modelId="{04EFAB65-C977-40F3-B3B3-A53555BDD653}" type="pres">
      <dgm:prSet presAssocID="{4E39E523-663C-4ACC-9BBE-9BA4BFFB0306}" presName="background" presStyleLbl="node0" presStyleIdx="2" presStyleCnt="3"/>
      <dgm:spPr/>
    </dgm:pt>
    <dgm:pt modelId="{42613CE0-D14B-416F-A6BE-9288C7ADDF2D}" type="pres">
      <dgm:prSet presAssocID="{4E39E523-663C-4ACC-9BBE-9BA4BFFB0306}" presName="text" presStyleLbl="fgAcc0" presStyleIdx="2" presStyleCnt="3">
        <dgm:presLayoutVars>
          <dgm:chPref val="3"/>
        </dgm:presLayoutVars>
      </dgm:prSet>
      <dgm:spPr/>
    </dgm:pt>
    <dgm:pt modelId="{A98380D3-DA6F-4CF8-BCC7-0665A8DE949F}" type="pres">
      <dgm:prSet presAssocID="{4E39E523-663C-4ACC-9BBE-9BA4BFFB0306}" presName="hierChild2" presStyleCnt="0"/>
      <dgm:spPr/>
    </dgm:pt>
    <dgm:pt modelId="{F8B77E2F-0EDF-422B-B275-06DF9DE94AB6}" type="pres">
      <dgm:prSet presAssocID="{EF95E9B3-A20E-4EF3-BEFC-61ACFBAC762F}" presName="Name10" presStyleLbl="parChTrans1D2" presStyleIdx="1" presStyleCnt="3"/>
      <dgm:spPr/>
    </dgm:pt>
    <dgm:pt modelId="{A2B9967A-5674-4321-8CCA-5A4C16D05A61}" type="pres">
      <dgm:prSet presAssocID="{8C0F1199-D7B2-447B-B0A1-6FC1D63BB4D8}" presName="hierRoot2" presStyleCnt="0"/>
      <dgm:spPr/>
    </dgm:pt>
    <dgm:pt modelId="{DCF5B3DC-7ECA-46A8-A4D3-1F28D259ADE3}" type="pres">
      <dgm:prSet presAssocID="{8C0F1199-D7B2-447B-B0A1-6FC1D63BB4D8}" presName="composite2" presStyleCnt="0"/>
      <dgm:spPr/>
    </dgm:pt>
    <dgm:pt modelId="{91D9F6D0-82BB-4C00-9721-23C8A0504A39}" type="pres">
      <dgm:prSet presAssocID="{8C0F1199-D7B2-447B-B0A1-6FC1D63BB4D8}" presName="background2" presStyleLbl="node2" presStyleIdx="1" presStyleCnt="3"/>
      <dgm:spPr/>
    </dgm:pt>
    <dgm:pt modelId="{91BB3C1A-F554-4594-B290-0E7CC4FEA12F}" type="pres">
      <dgm:prSet presAssocID="{8C0F1199-D7B2-447B-B0A1-6FC1D63BB4D8}" presName="text2" presStyleLbl="fgAcc2" presStyleIdx="1" presStyleCnt="3">
        <dgm:presLayoutVars>
          <dgm:chPref val="3"/>
        </dgm:presLayoutVars>
      </dgm:prSet>
      <dgm:spPr/>
    </dgm:pt>
    <dgm:pt modelId="{BC49BDC2-D24C-4290-AB1B-223E3D1D3D6B}" type="pres">
      <dgm:prSet presAssocID="{8C0F1199-D7B2-447B-B0A1-6FC1D63BB4D8}" presName="hierChild3" presStyleCnt="0"/>
      <dgm:spPr/>
    </dgm:pt>
    <dgm:pt modelId="{1D85A0C5-1C41-40D2-9CED-32AB1EC673CF}" type="pres">
      <dgm:prSet presAssocID="{5EEC6F6F-35B5-4BCD-B61C-277638CAF697}" presName="Name10" presStyleLbl="parChTrans1D2" presStyleIdx="2" presStyleCnt="3"/>
      <dgm:spPr/>
    </dgm:pt>
    <dgm:pt modelId="{5638B631-A034-4FA0-8AA8-479F0A25BAEE}" type="pres">
      <dgm:prSet presAssocID="{454B16FE-B5FD-4B3D-B12D-5507B636D11F}" presName="hierRoot2" presStyleCnt="0"/>
      <dgm:spPr/>
    </dgm:pt>
    <dgm:pt modelId="{A503143F-AD88-4F7A-A15A-A010D6BDDE9B}" type="pres">
      <dgm:prSet presAssocID="{454B16FE-B5FD-4B3D-B12D-5507B636D11F}" presName="composite2" presStyleCnt="0"/>
      <dgm:spPr/>
    </dgm:pt>
    <dgm:pt modelId="{061A2A3F-DE1B-4196-BED5-CC1805DB63FE}" type="pres">
      <dgm:prSet presAssocID="{454B16FE-B5FD-4B3D-B12D-5507B636D11F}" presName="background2" presStyleLbl="node2" presStyleIdx="2" presStyleCnt="3"/>
      <dgm:spPr/>
    </dgm:pt>
    <dgm:pt modelId="{A3FB3376-1502-4DE7-BA7F-CB554E73B662}" type="pres">
      <dgm:prSet presAssocID="{454B16FE-B5FD-4B3D-B12D-5507B636D11F}" presName="text2" presStyleLbl="fgAcc2" presStyleIdx="2" presStyleCnt="3">
        <dgm:presLayoutVars>
          <dgm:chPref val="3"/>
        </dgm:presLayoutVars>
      </dgm:prSet>
      <dgm:spPr/>
    </dgm:pt>
    <dgm:pt modelId="{06622BBF-FB8A-4F4B-9775-62BC64BBB17E}" type="pres">
      <dgm:prSet presAssocID="{454B16FE-B5FD-4B3D-B12D-5507B636D11F}" presName="hierChild3" presStyleCnt="0"/>
      <dgm:spPr/>
    </dgm:pt>
  </dgm:ptLst>
  <dgm:cxnLst>
    <dgm:cxn modelId="{E0C25A03-9661-4734-BE85-580235E8FD49}" type="presOf" srcId="{EF95E9B3-A20E-4EF3-BEFC-61ACFBAC762F}" destId="{F8B77E2F-0EDF-422B-B275-06DF9DE94AB6}" srcOrd="0" destOrd="0" presId="urn:microsoft.com/office/officeart/2005/8/layout/hierarchy1"/>
    <dgm:cxn modelId="{D8CD0409-80FE-40B4-BE9A-4CB2C38B1383}" type="presOf" srcId="{9F3E93F2-D48E-4A38-B7B4-D4ED135108B5}" destId="{849241E2-D1B4-4EB4-88EF-5C85D70D5A1F}" srcOrd="0" destOrd="0" presId="urn:microsoft.com/office/officeart/2005/8/layout/hierarchy1"/>
    <dgm:cxn modelId="{1BF7410D-C236-414C-9AC4-41363DB9A589}" srcId="{93D23693-AD14-4762-8A5C-63BD6A31E46A}" destId="{CD551C98-BEB0-44AC-8544-66B0EDD4ED7B}" srcOrd="0" destOrd="0" parTransId="{9F3E93F2-D48E-4A38-B7B4-D4ED135108B5}" sibTransId="{040B779E-49C5-4F57-9881-6CDA3899C649}"/>
    <dgm:cxn modelId="{10D5C218-6896-4B72-8ECA-2588368500A4}" srcId="{EA8ACE82-9B8B-419E-A328-665C2AB4B6C8}" destId="{93D23693-AD14-4762-8A5C-63BD6A31E46A}" srcOrd="1" destOrd="0" parTransId="{511EFF06-0569-453E-9105-632E02E1A15C}" sibTransId="{4ECABF5D-897B-4DCA-9542-EAC66554B24D}"/>
    <dgm:cxn modelId="{C1321161-08D1-49CA-A27C-6927E04793EE}" srcId="{4E39E523-663C-4ACC-9BBE-9BA4BFFB0306}" destId="{454B16FE-B5FD-4B3D-B12D-5507B636D11F}" srcOrd="1" destOrd="0" parTransId="{5EEC6F6F-35B5-4BCD-B61C-277638CAF697}" sibTransId="{9EC80705-3D32-44FE-B96C-2A78120AF273}"/>
    <dgm:cxn modelId="{5B7EE56D-32A4-43AB-93B8-808B8BCE6241}" srcId="{4E39E523-663C-4ACC-9BBE-9BA4BFFB0306}" destId="{8C0F1199-D7B2-447B-B0A1-6FC1D63BB4D8}" srcOrd="0" destOrd="0" parTransId="{EF95E9B3-A20E-4EF3-BEFC-61ACFBAC762F}" sibTransId="{F764A186-AC3D-47D0-9C33-725067A600BD}"/>
    <dgm:cxn modelId="{86615389-17EE-42B0-B236-58BA1D5E3CEB}" type="presOf" srcId="{454B16FE-B5FD-4B3D-B12D-5507B636D11F}" destId="{A3FB3376-1502-4DE7-BA7F-CB554E73B662}" srcOrd="0" destOrd="0" presId="urn:microsoft.com/office/officeart/2005/8/layout/hierarchy1"/>
    <dgm:cxn modelId="{7AB4F8AD-7C46-4A34-9A8D-ED9D403A1ECF}" type="presOf" srcId="{4E39E523-663C-4ACC-9BBE-9BA4BFFB0306}" destId="{42613CE0-D14B-416F-A6BE-9288C7ADDF2D}" srcOrd="0" destOrd="0" presId="urn:microsoft.com/office/officeart/2005/8/layout/hierarchy1"/>
    <dgm:cxn modelId="{86FEF4C0-EEA4-42EF-BC91-88201DDA23AF}" type="presOf" srcId="{0A84EA76-136C-4FC7-9B33-80AB33144C43}" destId="{4415AEE3-E5AE-42E5-897D-6479AAF13ECF}" srcOrd="0" destOrd="0" presId="urn:microsoft.com/office/officeart/2005/8/layout/hierarchy1"/>
    <dgm:cxn modelId="{261D61D5-654D-46DA-BA00-D67DA17B64C6}" type="presOf" srcId="{CD551C98-BEB0-44AC-8544-66B0EDD4ED7B}" destId="{D439B56B-2473-4046-B8B2-65454BD54CD2}" srcOrd="0" destOrd="0" presId="urn:microsoft.com/office/officeart/2005/8/layout/hierarchy1"/>
    <dgm:cxn modelId="{5A4CA2D9-C21F-42A3-BE68-EF4C14D747E6}" srcId="{EA8ACE82-9B8B-419E-A328-665C2AB4B6C8}" destId="{0A84EA76-136C-4FC7-9B33-80AB33144C43}" srcOrd="0" destOrd="0" parTransId="{B5F82799-335F-47AA-8534-592054650946}" sibTransId="{6DD3CF3A-24E1-41A9-A76C-D4F0EEB007F4}"/>
    <dgm:cxn modelId="{A81554DE-02CC-4E72-A7D3-926406D3CBC6}" type="presOf" srcId="{EA8ACE82-9B8B-419E-A328-665C2AB4B6C8}" destId="{A2EB4EEE-9639-4A0A-88B1-9699B446447E}" srcOrd="0" destOrd="0" presId="urn:microsoft.com/office/officeart/2005/8/layout/hierarchy1"/>
    <dgm:cxn modelId="{3D3C91F4-74CA-4186-883F-D96517319A52}" srcId="{EA8ACE82-9B8B-419E-A328-665C2AB4B6C8}" destId="{4E39E523-663C-4ACC-9BBE-9BA4BFFB0306}" srcOrd="2" destOrd="0" parTransId="{64FB34F2-2214-4825-9D20-C80A4848D4C0}" sibTransId="{14E01B4E-9D73-4237-A347-A9036E1503C5}"/>
    <dgm:cxn modelId="{8662B2F8-808E-45B9-A84A-75DB04FF58B6}" type="presOf" srcId="{5EEC6F6F-35B5-4BCD-B61C-277638CAF697}" destId="{1D85A0C5-1C41-40D2-9CED-32AB1EC673CF}" srcOrd="0" destOrd="0" presId="urn:microsoft.com/office/officeart/2005/8/layout/hierarchy1"/>
    <dgm:cxn modelId="{61DE8DFD-C45E-4CBB-9E65-50BD326FAC13}" type="presOf" srcId="{93D23693-AD14-4762-8A5C-63BD6A31E46A}" destId="{1E38C82C-70EF-40F2-8D68-433AF08FCB70}" srcOrd="0" destOrd="0" presId="urn:microsoft.com/office/officeart/2005/8/layout/hierarchy1"/>
    <dgm:cxn modelId="{F4F2C9FF-8A57-4A38-B347-E30C13C1F07C}" type="presOf" srcId="{8C0F1199-D7B2-447B-B0A1-6FC1D63BB4D8}" destId="{91BB3C1A-F554-4594-B290-0E7CC4FEA12F}" srcOrd="0" destOrd="0" presId="urn:microsoft.com/office/officeart/2005/8/layout/hierarchy1"/>
    <dgm:cxn modelId="{7AD5D3B1-3391-406C-9FA8-95627CE5192C}" type="presParOf" srcId="{A2EB4EEE-9639-4A0A-88B1-9699B446447E}" destId="{68E59DDA-9900-46AE-B3E0-2CBC01E9A6E6}" srcOrd="0" destOrd="0" presId="urn:microsoft.com/office/officeart/2005/8/layout/hierarchy1"/>
    <dgm:cxn modelId="{C847C9DE-6BB5-4AAC-9641-26C2623DF291}" type="presParOf" srcId="{68E59DDA-9900-46AE-B3E0-2CBC01E9A6E6}" destId="{44625443-7DD7-4712-B655-03E19F9DF2E1}" srcOrd="0" destOrd="0" presId="urn:microsoft.com/office/officeart/2005/8/layout/hierarchy1"/>
    <dgm:cxn modelId="{2DA8C715-40C4-4DB6-BFCD-84280F1D1E68}" type="presParOf" srcId="{44625443-7DD7-4712-B655-03E19F9DF2E1}" destId="{3D360C64-3B88-4E60-81B7-39D72159BE4E}" srcOrd="0" destOrd="0" presId="urn:microsoft.com/office/officeart/2005/8/layout/hierarchy1"/>
    <dgm:cxn modelId="{F647F1C5-CD7E-40FF-9B38-E69C88CFFD26}" type="presParOf" srcId="{44625443-7DD7-4712-B655-03E19F9DF2E1}" destId="{4415AEE3-E5AE-42E5-897D-6479AAF13ECF}" srcOrd="1" destOrd="0" presId="urn:microsoft.com/office/officeart/2005/8/layout/hierarchy1"/>
    <dgm:cxn modelId="{9EEADDFE-1A8C-418B-BB67-43DCB6079027}" type="presParOf" srcId="{68E59DDA-9900-46AE-B3E0-2CBC01E9A6E6}" destId="{2EA1E8DD-CE24-4C26-8CEA-4F20A16848CB}" srcOrd="1" destOrd="0" presId="urn:microsoft.com/office/officeart/2005/8/layout/hierarchy1"/>
    <dgm:cxn modelId="{03E2A419-D307-4706-9361-11FBCAF47912}" type="presParOf" srcId="{A2EB4EEE-9639-4A0A-88B1-9699B446447E}" destId="{099FB305-177F-4801-8617-2C057A21C50A}" srcOrd="1" destOrd="0" presId="urn:microsoft.com/office/officeart/2005/8/layout/hierarchy1"/>
    <dgm:cxn modelId="{CF78CAE6-083A-4BCD-AF82-EA200E4907DB}" type="presParOf" srcId="{099FB305-177F-4801-8617-2C057A21C50A}" destId="{FFBBFF3A-F027-4FF1-BE18-918FE5037EF1}" srcOrd="0" destOrd="0" presId="urn:microsoft.com/office/officeart/2005/8/layout/hierarchy1"/>
    <dgm:cxn modelId="{EE5ECD79-6657-4D47-8E4F-AC767E3DB94F}" type="presParOf" srcId="{FFBBFF3A-F027-4FF1-BE18-918FE5037EF1}" destId="{D7F799FD-3137-4E1E-B896-ED6F4FE44726}" srcOrd="0" destOrd="0" presId="urn:microsoft.com/office/officeart/2005/8/layout/hierarchy1"/>
    <dgm:cxn modelId="{4D2B2D75-9F89-4BEE-8582-28FE46B609F2}" type="presParOf" srcId="{FFBBFF3A-F027-4FF1-BE18-918FE5037EF1}" destId="{1E38C82C-70EF-40F2-8D68-433AF08FCB70}" srcOrd="1" destOrd="0" presId="urn:microsoft.com/office/officeart/2005/8/layout/hierarchy1"/>
    <dgm:cxn modelId="{4493880F-7C8F-4A7B-9372-4728A0B4A651}" type="presParOf" srcId="{099FB305-177F-4801-8617-2C057A21C50A}" destId="{DEE47FEA-194D-4DC8-A0CE-1C5739302E82}" srcOrd="1" destOrd="0" presId="urn:microsoft.com/office/officeart/2005/8/layout/hierarchy1"/>
    <dgm:cxn modelId="{EE3571B9-F374-4AD7-9481-3D3F48E3C729}" type="presParOf" srcId="{DEE47FEA-194D-4DC8-A0CE-1C5739302E82}" destId="{849241E2-D1B4-4EB4-88EF-5C85D70D5A1F}" srcOrd="0" destOrd="0" presId="urn:microsoft.com/office/officeart/2005/8/layout/hierarchy1"/>
    <dgm:cxn modelId="{E7C7BF50-14CF-43A2-8987-B887CBF0A839}" type="presParOf" srcId="{DEE47FEA-194D-4DC8-A0CE-1C5739302E82}" destId="{BDF1F5CA-925B-4FFA-9ACB-B58ED150ADF4}" srcOrd="1" destOrd="0" presId="urn:microsoft.com/office/officeart/2005/8/layout/hierarchy1"/>
    <dgm:cxn modelId="{9F964588-CE45-41DD-96CD-3A3E94D6C2F2}" type="presParOf" srcId="{BDF1F5CA-925B-4FFA-9ACB-B58ED150ADF4}" destId="{FDF37AD8-7E29-4014-B13B-9CA596E5FB86}" srcOrd="0" destOrd="0" presId="urn:microsoft.com/office/officeart/2005/8/layout/hierarchy1"/>
    <dgm:cxn modelId="{8955A4DD-76DA-40AF-95FE-F47C2920597D}" type="presParOf" srcId="{FDF37AD8-7E29-4014-B13B-9CA596E5FB86}" destId="{8499A498-E5AC-44EB-BE62-D86750B1D852}" srcOrd="0" destOrd="0" presId="urn:microsoft.com/office/officeart/2005/8/layout/hierarchy1"/>
    <dgm:cxn modelId="{B9FAD0EF-B8EE-4165-BC5F-DB499CE3FB2C}" type="presParOf" srcId="{FDF37AD8-7E29-4014-B13B-9CA596E5FB86}" destId="{D439B56B-2473-4046-B8B2-65454BD54CD2}" srcOrd="1" destOrd="0" presId="urn:microsoft.com/office/officeart/2005/8/layout/hierarchy1"/>
    <dgm:cxn modelId="{B6A33774-62F1-49F0-A646-C69D85B7309C}" type="presParOf" srcId="{BDF1F5CA-925B-4FFA-9ACB-B58ED150ADF4}" destId="{D114090E-EBA9-4318-8538-477BB5D8520C}" srcOrd="1" destOrd="0" presId="urn:microsoft.com/office/officeart/2005/8/layout/hierarchy1"/>
    <dgm:cxn modelId="{228BDEDF-8D95-473C-AA23-4BF7C2106C7E}" type="presParOf" srcId="{A2EB4EEE-9639-4A0A-88B1-9699B446447E}" destId="{E74A90A1-9060-49BB-9E42-317EA8497B61}" srcOrd="2" destOrd="0" presId="urn:microsoft.com/office/officeart/2005/8/layout/hierarchy1"/>
    <dgm:cxn modelId="{8A9E4335-C6DF-412D-AE51-41423E6881EA}" type="presParOf" srcId="{E74A90A1-9060-49BB-9E42-317EA8497B61}" destId="{676FFECD-3113-464D-B7FF-EE663F715FA6}" srcOrd="0" destOrd="0" presId="urn:microsoft.com/office/officeart/2005/8/layout/hierarchy1"/>
    <dgm:cxn modelId="{83757021-D211-4223-9E31-9ADC1C1361A8}" type="presParOf" srcId="{676FFECD-3113-464D-B7FF-EE663F715FA6}" destId="{04EFAB65-C977-40F3-B3B3-A53555BDD653}" srcOrd="0" destOrd="0" presId="urn:microsoft.com/office/officeart/2005/8/layout/hierarchy1"/>
    <dgm:cxn modelId="{721E4BE5-0436-427F-8A87-8B3F6E216D1C}" type="presParOf" srcId="{676FFECD-3113-464D-B7FF-EE663F715FA6}" destId="{42613CE0-D14B-416F-A6BE-9288C7ADDF2D}" srcOrd="1" destOrd="0" presId="urn:microsoft.com/office/officeart/2005/8/layout/hierarchy1"/>
    <dgm:cxn modelId="{612383DF-2C03-40CE-AE0C-5E34E2F23ECE}" type="presParOf" srcId="{E74A90A1-9060-49BB-9E42-317EA8497B61}" destId="{A98380D3-DA6F-4CF8-BCC7-0665A8DE949F}" srcOrd="1" destOrd="0" presId="urn:microsoft.com/office/officeart/2005/8/layout/hierarchy1"/>
    <dgm:cxn modelId="{82C062B2-26CB-47A3-AEAF-BDCFD5B3037E}" type="presParOf" srcId="{A98380D3-DA6F-4CF8-BCC7-0665A8DE949F}" destId="{F8B77E2F-0EDF-422B-B275-06DF9DE94AB6}" srcOrd="0" destOrd="0" presId="urn:microsoft.com/office/officeart/2005/8/layout/hierarchy1"/>
    <dgm:cxn modelId="{A0D12585-C27B-43A0-B4DB-C8F4AD4A7A31}" type="presParOf" srcId="{A98380D3-DA6F-4CF8-BCC7-0665A8DE949F}" destId="{A2B9967A-5674-4321-8CCA-5A4C16D05A61}" srcOrd="1" destOrd="0" presId="urn:microsoft.com/office/officeart/2005/8/layout/hierarchy1"/>
    <dgm:cxn modelId="{9785CF1D-8CD7-458A-B15C-E0FC9A869A1D}" type="presParOf" srcId="{A2B9967A-5674-4321-8CCA-5A4C16D05A61}" destId="{DCF5B3DC-7ECA-46A8-A4D3-1F28D259ADE3}" srcOrd="0" destOrd="0" presId="urn:microsoft.com/office/officeart/2005/8/layout/hierarchy1"/>
    <dgm:cxn modelId="{4277D992-82A3-40A6-B572-61DB5FAC19E1}" type="presParOf" srcId="{DCF5B3DC-7ECA-46A8-A4D3-1F28D259ADE3}" destId="{91D9F6D0-82BB-4C00-9721-23C8A0504A39}" srcOrd="0" destOrd="0" presId="urn:microsoft.com/office/officeart/2005/8/layout/hierarchy1"/>
    <dgm:cxn modelId="{8A178AC8-AA87-4A2A-8157-EB5C0A5FB408}" type="presParOf" srcId="{DCF5B3DC-7ECA-46A8-A4D3-1F28D259ADE3}" destId="{91BB3C1A-F554-4594-B290-0E7CC4FEA12F}" srcOrd="1" destOrd="0" presId="urn:microsoft.com/office/officeart/2005/8/layout/hierarchy1"/>
    <dgm:cxn modelId="{0A17362E-17FF-4C18-B910-D91FD1DD8BA9}" type="presParOf" srcId="{A2B9967A-5674-4321-8CCA-5A4C16D05A61}" destId="{BC49BDC2-D24C-4290-AB1B-223E3D1D3D6B}" srcOrd="1" destOrd="0" presId="urn:microsoft.com/office/officeart/2005/8/layout/hierarchy1"/>
    <dgm:cxn modelId="{19C93617-9BF2-4863-A890-8ACF3202501A}" type="presParOf" srcId="{A98380D3-DA6F-4CF8-BCC7-0665A8DE949F}" destId="{1D85A0C5-1C41-40D2-9CED-32AB1EC673CF}" srcOrd="2" destOrd="0" presId="urn:microsoft.com/office/officeart/2005/8/layout/hierarchy1"/>
    <dgm:cxn modelId="{4BCEA1EC-14B0-4266-91A3-D69572577C1C}" type="presParOf" srcId="{A98380D3-DA6F-4CF8-BCC7-0665A8DE949F}" destId="{5638B631-A034-4FA0-8AA8-479F0A25BAEE}" srcOrd="3" destOrd="0" presId="urn:microsoft.com/office/officeart/2005/8/layout/hierarchy1"/>
    <dgm:cxn modelId="{A22FA2CB-9BD2-491A-B058-56B3AE4C313D}" type="presParOf" srcId="{5638B631-A034-4FA0-8AA8-479F0A25BAEE}" destId="{A503143F-AD88-4F7A-A15A-A010D6BDDE9B}" srcOrd="0" destOrd="0" presId="urn:microsoft.com/office/officeart/2005/8/layout/hierarchy1"/>
    <dgm:cxn modelId="{1A2C8061-9FBE-469C-A576-CFAF0BEEB237}" type="presParOf" srcId="{A503143F-AD88-4F7A-A15A-A010D6BDDE9B}" destId="{061A2A3F-DE1B-4196-BED5-CC1805DB63FE}" srcOrd="0" destOrd="0" presId="urn:microsoft.com/office/officeart/2005/8/layout/hierarchy1"/>
    <dgm:cxn modelId="{71D6378C-8C2D-42BF-9193-1F1E9E50DE93}" type="presParOf" srcId="{A503143F-AD88-4F7A-A15A-A010D6BDDE9B}" destId="{A3FB3376-1502-4DE7-BA7F-CB554E73B662}" srcOrd="1" destOrd="0" presId="urn:microsoft.com/office/officeart/2005/8/layout/hierarchy1"/>
    <dgm:cxn modelId="{211A5052-FF21-47D3-A729-D3C790EFD261}" type="presParOf" srcId="{5638B631-A034-4FA0-8AA8-479F0A25BAEE}" destId="{06622BBF-FB8A-4F4B-9775-62BC64BBB1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FC1813-8114-4F4B-B99B-C5A53AC87AE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B77FE98-1846-4986-B11C-317A6DFB1235}">
      <dgm:prSet/>
      <dgm:spPr/>
      <dgm:t>
        <a:bodyPr/>
        <a:lstStyle/>
        <a:p>
          <a:pPr>
            <a:defRPr b="1"/>
          </a:pPr>
          <a:r>
            <a:rPr lang="en-US" b="0" dirty="0"/>
            <a:t>There are limited opportunities to enroll in benefits outside of the 30-day new hire enrollment period</a:t>
          </a:r>
        </a:p>
      </dgm:t>
    </dgm:pt>
    <dgm:pt modelId="{2FFC1E14-75C2-45D0-9781-BCC7E850F100}" type="parTrans" cxnId="{98C1840E-A135-40D7-A883-EBC25A541612}">
      <dgm:prSet/>
      <dgm:spPr/>
      <dgm:t>
        <a:bodyPr/>
        <a:lstStyle/>
        <a:p>
          <a:endParaRPr lang="en-US"/>
        </a:p>
      </dgm:t>
    </dgm:pt>
    <dgm:pt modelId="{23375D18-17F9-45D9-B4B4-8B375D23425A}" type="sibTrans" cxnId="{98C1840E-A135-40D7-A883-EBC25A541612}">
      <dgm:prSet/>
      <dgm:spPr/>
      <dgm:t>
        <a:bodyPr/>
        <a:lstStyle/>
        <a:p>
          <a:endParaRPr lang="en-US"/>
        </a:p>
      </dgm:t>
    </dgm:pt>
    <dgm:pt modelId="{12790814-F5C1-4435-ADCC-19779519714C}">
      <dgm:prSet/>
      <dgm:spPr/>
      <dgm:t>
        <a:bodyPr/>
        <a:lstStyle/>
        <a:p>
          <a:pPr>
            <a:defRPr b="1"/>
          </a:pPr>
          <a:r>
            <a:rPr lang="en-US" b="0" dirty="0"/>
            <a:t>Able to make changes to some (not all) benefits if you have a qualifying life event (ex. marriage, birth…) </a:t>
          </a:r>
        </a:p>
      </dgm:t>
    </dgm:pt>
    <dgm:pt modelId="{F9B3230C-301E-4FA3-A3AF-A85EA41F2BE4}" type="parTrans" cxnId="{5E218A0F-0A1C-43E1-94CF-8909D2815C5A}">
      <dgm:prSet/>
      <dgm:spPr/>
      <dgm:t>
        <a:bodyPr/>
        <a:lstStyle/>
        <a:p>
          <a:endParaRPr lang="en-US"/>
        </a:p>
      </dgm:t>
    </dgm:pt>
    <dgm:pt modelId="{E70E799A-CC03-4B6F-B4DF-B5931041C186}" type="sibTrans" cxnId="{5E218A0F-0A1C-43E1-94CF-8909D2815C5A}">
      <dgm:prSet/>
      <dgm:spPr/>
      <dgm:t>
        <a:bodyPr/>
        <a:lstStyle/>
        <a:p>
          <a:endParaRPr lang="en-US"/>
        </a:p>
      </dgm:t>
    </dgm:pt>
    <dgm:pt modelId="{41B40C0C-76ED-4536-98BE-BA6F8074D3E8}">
      <dgm:prSet custT="1"/>
      <dgm:spPr/>
      <dgm:t>
        <a:bodyPr/>
        <a:lstStyle/>
        <a:p>
          <a:r>
            <a:rPr lang="en-US" sz="1200" dirty="0"/>
            <a:t>Must make updates to benefits </a:t>
          </a:r>
          <a:r>
            <a:rPr lang="en-US" sz="1200" b="1" dirty="0"/>
            <a:t>typically within 30 days of life event</a:t>
          </a:r>
          <a:endParaRPr lang="en-US" sz="1200" dirty="0"/>
        </a:p>
      </dgm:t>
    </dgm:pt>
    <dgm:pt modelId="{A6871C4C-050C-4C5E-8CEC-10797EB6F7C3}" type="parTrans" cxnId="{6B21B173-350E-4863-9F4B-824651DEDE37}">
      <dgm:prSet/>
      <dgm:spPr/>
      <dgm:t>
        <a:bodyPr/>
        <a:lstStyle/>
        <a:p>
          <a:endParaRPr lang="en-US"/>
        </a:p>
      </dgm:t>
    </dgm:pt>
    <dgm:pt modelId="{E9FEA5AA-0455-4DB4-9255-07805DC34037}" type="sibTrans" cxnId="{6B21B173-350E-4863-9F4B-824651DEDE37}">
      <dgm:prSet/>
      <dgm:spPr/>
      <dgm:t>
        <a:bodyPr/>
        <a:lstStyle/>
        <a:p>
          <a:endParaRPr lang="en-US"/>
        </a:p>
      </dgm:t>
    </dgm:pt>
    <dgm:pt modelId="{CAA2F3F7-615D-4C7B-B28E-632DC05655C3}">
      <dgm:prSet custT="1"/>
      <dgm:spPr/>
      <dgm:t>
        <a:bodyPr/>
        <a:lstStyle/>
        <a:p>
          <a:r>
            <a:rPr lang="en-US" sz="1200" dirty="0"/>
            <a:t>See the </a:t>
          </a:r>
          <a:r>
            <a:rPr lang="en-US" sz="1200" dirty="0">
              <a:hlinkClick xmlns:r="http://schemas.openxmlformats.org/officeDocument/2006/relationships" r:id="rId1"/>
            </a:rPr>
            <a:t>Life Changes and My Benefits page</a:t>
          </a:r>
          <a:r>
            <a:rPr lang="en-US" sz="1200" dirty="0"/>
            <a:t> for more information</a:t>
          </a:r>
        </a:p>
      </dgm:t>
    </dgm:pt>
    <dgm:pt modelId="{246366A6-0FA1-45AF-9824-B336809CA65D}" type="parTrans" cxnId="{6318F06D-1EBD-4CA9-95B9-A7DAA0ECF3CB}">
      <dgm:prSet/>
      <dgm:spPr/>
      <dgm:t>
        <a:bodyPr/>
        <a:lstStyle/>
        <a:p>
          <a:endParaRPr lang="en-US"/>
        </a:p>
      </dgm:t>
    </dgm:pt>
    <dgm:pt modelId="{242F042D-3BDE-45C0-B19C-B79B88CCBA06}" type="sibTrans" cxnId="{6318F06D-1EBD-4CA9-95B9-A7DAA0ECF3CB}">
      <dgm:prSet/>
      <dgm:spPr/>
      <dgm:t>
        <a:bodyPr/>
        <a:lstStyle/>
        <a:p>
          <a:endParaRPr lang="en-US"/>
        </a:p>
      </dgm:t>
    </dgm:pt>
    <dgm:pt modelId="{EFC54D89-2887-441A-AD7C-FC3215EBDE70}">
      <dgm:prSet custT="1"/>
      <dgm:spPr/>
      <dgm:t>
        <a:bodyPr/>
        <a:lstStyle/>
        <a:p>
          <a:r>
            <a:rPr lang="en-US" sz="1200" dirty="0">
              <a:hlinkClick xmlns:r="http://schemas.openxmlformats.org/officeDocument/2006/relationships" r:id="rId2"/>
            </a:rPr>
            <a:t>Paper applications </a:t>
          </a:r>
          <a:r>
            <a:rPr lang="en-US" sz="1200" dirty="0"/>
            <a:t>are required for life event changes</a:t>
          </a:r>
        </a:p>
      </dgm:t>
    </dgm:pt>
    <dgm:pt modelId="{4C466397-1D8D-4577-AB38-1CAF4BFBE7ED}" type="parTrans" cxnId="{46464671-847D-4C8D-879E-52183AED267C}">
      <dgm:prSet/>
      <dgm:spPr/>
      <dgm:t>
        <a:bodyPr/>
        <a:lstStyle/>
        <a:p>
          <a:endParaRPr lang="en-US"/>
        </a:p>
      </dgm:t>
    </dgm:pt>
    <dgm:pt modelId="{1E88F8A7-30FB-4D0B-96FE-92C27104B828}" type="sibTrans" cxnId="{46464671-847D-4C8D-879E-52183AED267C}">
      <dgm:prSet/>
      <dgm:spPr/>
      <dgm:t>
        <a:bodyPr/>
        <a:lstStyle/>
        <a:p>
          <a:endParaRPr lang="en-US"/>
        </a:p>
      </dgm:t>
    </dgm:pt>
    <dgm:pt modelId="{511A3911-26B3-4C88-B552-BDB99263D41C}">
      <dgm:prSet/>
      <dgm:spPr/>
      <dgm:t>
        <a:bodyPr/>
        <a:lstStyle/>
        <a:p>
          <a:pPr>
            <a:defRPr b="1"/>
          </a:pPr>
          <a:r>
            <a:rPr lang="en-US" b="0" dirty="0"/>
            <a:t>Annual open enrollment period in October of each year allows for changes to most benefits</a:t>
          </a:r>
        </a:p>
      </dgm:t>
    </dgm:pt>
    <dgm:pt modelId="{E70C2D37-C3F0-47C2-B207-EF92B84653D6}" type="parTrans" cxnId="{9B0C8422-0609-4399-AE75-B8A96A0B40C0}">
      <dgm:prSet/>
      <dgm:spPr/>
      <dgm:t>
        <a:bodyPr/>
        <a:lstStyle/>
        <a:p>
          <a:endParaRPr lang="en-US"/>
        </a:p>
      </dgm:t>
    </dgm:pt>
    <dgm:pt modelId="{9C8D5B3B-85DB-4D30-9007-1E2BE227A403}" type="sibTrans" cxnId="{9B0C8422-0609-4399-AE75-B8A96A0B40C0}">
      <dgm:prSet/>
      <dgm:spPr/>
      <dgm:t>
        <a:bodyPr/>
        <a:lstStyle/>
        <a:p>
          <a:endParaRPr lang="en-US"/>
        </a:p>
      </dgm:t>
    </dgm:pt>
    <dgm:pt modelId="{07F98E5F-8BBB-463B-9B81-7B84954FC613}">
      <dgm:prSet custT="1"/>
      <dgm:spPr/>
      <dgm:t>
        <a:bodyPr/>
        <a:lstStyle/>
        <a:p>
          <a:r>
            <a:rPr lang="en-US" sz="1200" dirty="0"/>
            <a:t>State Group Life Insurance and Income Continuation Insurance are NOT part of Open Enrollment</a:t>
          </a:r>
        </a:p>
      </dgm:t>
    </dgm:pt>
    <dgm:pt modelId="{6835D6E9-1C9E-47DF-BBA8-2DE29493407F}" type="parTrans" cxnId="{13C91361-ED86-4A93-8C9D-717428B894FA}">
      <dgm:prSet/>
      <dgm:spPr/>
      <dgm:t>
        <a:bodyPr/>
        <a:lstStyle/>
        <a:p>
          <a:endParaRPr lang="en-US"/>
        </a:p>
      </dgm:t>
    </dgm:pt>
    <dgm:pt modelId="{DD757CD7-992C-4A7B-AE4A-E07D6BC8E8DD}" type="sibTrans" cxnId="{13C91361-ED86-4A93-8C9D-717428B894FA}">
      <dgm:prSet/>
      <dgm:spPr/>
      <dgm:t>
        <a:bodyPr/>
        <a:lstStyle/>
        <a:p>
          <a:endParaRPr lang="en-US"/>
        </a:p>
      </dgm:t>
    </dgm:pt>
    <dgm:pt modelId="{A168EDA1-647B-4272-B0C6-13C1DFE44F38}" type="pres">
      <dgm:prSet presAssocID="{BDFC1813-8114-4F4B-B99B-C5A53AC87AE7}" presName="root" presStyleCnt="0">
        <dgm:presLayoutVars>
          <dgm:dir/>
          <dgm:resizeHandles val="exact"/>
        </dgm:presLayoutVars>
      </dgm:prSet>
      <dgm:spPr/>
    </dgm:pt>
    <dgm:pt modelId="{A378982D-AA35-421B-A006-452441AF83A1}" type="pres">
      <dgm:prSet presAssocID="{EB77FE98-1846-4986-B11C-317A6DFB1235}" presName="compNode" presStyleCnt="0"/>
      <dgm:spPr/>
    </dgm:pt>
    <dgm:pt modelId="{234FDE66-D57A-405C-ADEB-7241855F8D66}" type="pres">
      <dgm:prSet presAssocID="{EB77FE98-1846-4986-B11C-317A6DFB1235}" presName="iconRect" presStyleLbl="node1" presStyleIdx="0" presStyleCnt="3" custLinFactNeighborX="66307" custLinFactNeighborY="-174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98C221A-B4B9-4FD3-9021-628EC1C5F82F}" type="pres">
      <dgm:prSet presAssocID="{EB77FE98-1846-4986-B11C-317A6DFB1235}" presName="iconSpace" presStyleCnt="0"/>
      <dgm:spPr/>
    </dgm:pt>
    <dgm:pt modelId="{3CA6059D-5952-4A74-9E1F-12B1F837EDF2}" type="pres">
      <dgm:prSet presAssocID="{EB77FE98-1846-4986-B11C-317A6DFB1235}" presName="parTx" presStyleLbl="revTx" presStyleIdx="0" presStyleCnt="6">
        <dgm:presLayoutVars>
          <dgm:chMax val="0"/>
          <dgm:chPref val="0"/>
        </dgm:presLayoutVars>
      </dgm:prSet>
      <dgm:spPr/>
    </dgm:pt>
    <dgm:pt modelId="{F51B7218-FD9A-4C38-A7A2-49487C10CA3B}" type="pres">
      <dgm:prSet presAssocID="{EB77FE98-1846-4986-B11C-317A6DFB1235}" presName="txSpace" presStyleCnt="0"/>
      <dgm:spPr/>
    </dgm:pt>
    <dgm:pt modelId="{6A7703AD-F390-4D73-9CA4-D35649D2CDB1}" type="pres">
      <dgm:prSet presAssocID="{EB77FE98-1846-4986-B11C-317A6DFB1235}" presName="desTx" presStyleLbl="revTx" presStyleIdx="1" presStyleCnt="6">
        <dgm:presLayoutVars/>
      </dgm:prSet>
      <dgm:spPr/>
    </dgm:pt>
    <dgm:pt modelId="{70E79C78-068B-4032-A879-000F4CCFDAE0}" type="pres">
      <dgm:prSet presAssocID="{23375D18-17F9-45D9-B4B4-8B375D23425A}" presName="sibTrans" presStyleCnt="0"/>
      <dgm:spPr/>
    </dgm:pt>
    <dgm:pt modelId="{F7B7DFB6-CBC6-4B08-A586-65F3427368ED}" type="pres">
      <dgm:prSet presAssocID="{12790814-F5C1-4435-ADCC-19779519714C}" presName="compNode" presStyleCnt="0"/>
      <dgm:spPr/>
    </dgm:pt>
    <dgm:pt modelId="{040D2065-33F0-4E86-BADB-165E3AB7053F}" type="pres">
      <dgm:prSet presAssocID="{12790814-F5C1-4435-ADCC-19779519714C}" presName="iconRect" presStyleLbl="node1" presStyleIdx="1" presStyleCnt="3" custLinFactNeighborX="61073" custLinFactNeighborY="-219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dding Rings"/>
        </a:ext>
      </dgm:extLst>
    </dgm:pt>
    <dgm:pt modelId="{128E71E3-D462-4E89-82EA-5CA906BFF6F1}" type="pres">
      <dgm:prSet presAssocID="{12790814-F5C1-4435-ADCC-19779519714C}" presName="iconSpace" presStyleCnt="0"/>
      <dgm:spPr/>
    </dgm:pt>
    <dgm:pt modelId="{B7E7CD48-E9DB-402A-BF86-DC40D3983ED0}" type="pres">
      <dgm:prSet presAssocID="{12790814-F5C1-4435-ADCC-19779519714C}" presName="parTx" presStyleLbl="revTx" presStyleIdx="2" presStyleCnt="6">
        <dgm:presLayoutVars>
          <dgm:chMax val="0"/>
          <dgm:chPref val="0"/>
        </dgm:presLayoutVars>
      </dgm:prSet>
      <dgm:spPr/>
    </dgm:pt>
    <dgm:pt modelId="{7E81A807-3371-41AA-A57C-AC435DA99C3A}" type="pres">
      <dgm:prSet presAssocID="{12790814-F5C1-4435-ADCC-19779519714C}" presName="txSpace" presStyleCnt="0"/>
      <dgm:spPr/>
    </dgm:pt>
    <dgm:pt modelId="{AB99F2E4-8745-46BC-9301-97E64D6A007F}" type="pres">
      <dgm:prSet presAssocID="{12790814-F5C1-4435-ADCC-19779519714C}" presName="desTx" presStyleLbl="revTx" presStyleIdx="3" presStyleCnt="6">
        <dgm:presLayoutVars/>
      </dgm:prSet>
      <dgm:spPr/>
    </dgm:pt>
    <dgm:pt modelId="{AA5131C0-E9F0-4DFD-A831-814BFD4BAC07}" type="pres">
      <dgm:prSet presAssocID="{E70E799A-CC03-4B6F-B4DF-B5931041C186}" presName="sibTrans" presStyleCnt="0"/>
      <dgm:spPr/>
    </dgm:pt>
    <dgm:pt modelId="{FD56FF58-ADC2-4FAA-9D37-86D8D632ED89}" type="pres">
      <dgm:prSet presAssocID="{511A3911-26B3-4C88-B552-BDB99263D41C}" presName="compNode" presStyleCnt="0"/>
      <dgm:spPr/>
    </dgm:pt>
    <dgm:pt modelId="{0ED916FA-D1D0-4BA3-9E5A-E074787735A7}" type="pres">
      <dgm:prSet presAssocID="{511A3911-26B3-4C88-B552-BDB99263D41C}" presName="iconRect" presStyleLbl="node1" presStyleIdx="2" presStyleCnt="3" custLinFactNeighborX="79394" custLinFactNeighborY="653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8877FAA9-0138-4095-AE02-BD842B6D966C}" type="pres">
      <dgm:prSet presAssocID="{511A3911-26B3-4C88-B552-BDB99263D41C}" presName="iconSpace" presStyleCnt="0"/>
      <dgm:spPr/>
    </dgm:pt>
    <dgm:pt modelId="{DE760D28-DD61-4609-9754-F9A1D7BA5AB6}" type="pres">
      <dgm:prSet presAssocID="{511A3911-26B3-4C88-B552-BDB99263D41C}" presName="parTx" presStyleLbl="revTx" presStyleIdx="4" presStyleCnt="6">
        <dgm:presLayoutVars>
          <dgm:chMax val="0"/>
          <dgm:chPref val="0"/>
        </dgm:presLayoutVars>
      </dgm:prSet>
      <dgm:spPr/>
    </dgm:pt>
    <dgm:pt modelId="{97A75D72-BCC9-405F-9EB2-DE54F92FD7ED}" type="pres">
      <dgm:prSet presAssocID="{511A3911-26B3-4C88-B552-BDB99263D41C}" presName="txSpace" presStyleCnt="0"/>
      <dgm:spPr/>
    </dgm:pt>
    <dgm:pt modelId="{92CD2CC8-C5AB-482B-BE6C-21C44709BECB}" type="pres">
      <dgm:prSet presAssocID="{511A3911-26B3-4C88-B552-BDB99263D41C}" presName="desTx" presStyleLbl="revTx" presStyleIdx="5" presStyleCnt="6">
        <dgm:presLayoutVars/>
      </dgm:prSet>
      <dgm:spPr/>
    </dgm:pt>
  </dgm:ptLst>
  <dgm:cxnLst>
    <dgm:cxn modelId="{C433BA0B-12E6-4AC9-95A2-1DFD1B428D1C}" type="presOf" srcId="{511A3911-26B3-4C88-B552-BDB99263D41C}" destId="{DE760D28-DD61-4609-9754-F9A1D7BA5AB6}" srcOrd="0" destOrd="0" presId="urn:microsoft.com/office/officeart/2018/2/layout/IconLabelDescriptionList"/>
    <dgm:cxn modelId="{98C1840E-A135-40D7-A883-EBC25A541612}" srcId="{BDFC1813-8114-4F4B-B99B-C5A53AC87AE7}" destId="{EB77FE98-1846-4986-B11C-317A6DFB1235}" srcOrd="0" destOrd="0" parTransId="{2FFC1E14-75C2-45D0-9781-BCC7E850F100}" sibTransId="{23375D18-17F9-45D9-B4B4-8B375D23425A}"/>
    <dgm:cxn modelId="{03E6D50E-1737-49FD-A778-1ED380AA203E}" type="presOf" srcId="{41B40C0C-76ED-4536-98BE-BA6F8074D3E8}" destId="{AB99F2E4-8745-46BC-9301-97E64D6A007F}" srcOrd="0" destOrd="0" presId="urn:microsoft.com/office/officeart/2018/2/layout/IconLabelDescriptionList"/>
    <dgm:cxn modelId="{5E218A0F-0A1C-43E1-94CF-8909D2815C5A}" srcId="{BDFC1813-8114-4F4B-B99B-C5A53AC87AE7}" destId="{12790814-F5C1-4435-ADCC-19779519714C}" srcOrd="1" destOrd="0" parTransId="{F9B3230C-301E-4FA3-A3AF-A85EA41F2BE4}" sibTransId="{E70E799A-CC03-4B6F-B4DF-B5931041C186}"/>
    <dgm:cxn modelId="{9B0C8422-0609-4399-AE75-B8A96A0B40C0}" srcId="{BDFC1813-8114-4F4B-B99B-C5A53AC87AE7}" destId="{511A3911-26B3-4C88-B552-BDB99263D41C}" srcOrd="2" destOrd="0" parTransId="{E70C2D37-C3F0-47C2-B207-EF92B84653D6}" sibTransId="{9C8D5B3B-85DB-4D30-9007-1E2BE227A403}"/>
    <dgm:cxn modelId="{9F8A1334-3E10-437F-866A-C873B38DEF4B}" type="presOf" srcId="{12790814-F5C1-4435-ADCC-19779519714C}" destId="{B7E7CD48-E9DB-402A-BF86-DC40D3983ED0}" srcOrd="0" destOrd="0" presId="urn:microsoft.com/office/officeart/2018/2/layout/IconLabelDescriptionList"/>
    <dgm:cxn modelId="{13C91361-ED86-4A93-8C9D-717428B894FA}" srcId="{511A3911-26B3-4C88-B552-BDB99263D41C}" destId="{07F98E5F-8BBB-463B-9B81-7B84954FC613}" srcOrd="0" destOrd="0" parTransId="{6835D6E9-1C9E-47DF-BBA8-2DE29493407F}" sibTransId="{DD757CD7-992C-4A7B-AE4A-E07D6BC8E8DD}"/>
    <dgm:cxn modelId="{6318F06D-1EBD-4CA9-95B9-A7DAA0ECF3CB}" srcId="{12790814-F5C1-4435-ADCC-19779519714C}" destId="{CAA2F3F7-615D-4C7B-B28E-632DC05655C3}" srcOrd="1" destOrd="0" parTransId="{246366A6-0FA1-45AF-9824-B336809CA65D}" sibTransId="{242F042D-3BDE-45C0-B19C-B79B88CCBA06}"/>
    <dgm:cxn modelId="{46464671-847D-4C8D-879E-52183AED267C}" srcId="{12790814-F5C1-4435-ADCC-19779519714C}" destId="{EFC54D89-2887-441A-AD7C-FC3215EBDE70}" srcOrd="2" destOrd="0" parTransId="{4C466397-1D8D-4577-AB38-1CAF4BFBE7ED}" sibTransId="{1E88F8A7-30FB-4D0B-96FE-92C27104B828}"/>
    <dgm:cxn modelId="{6B21B173-350E-4863-9F4B-824651DEDE37}" srcId="{12790814-F5C1-4435-ADCC-19779519714C}" destId="{41B40C0C-76ED-4536-98BE-BA6F8074D3E8}" srcOrd="0" destOrd="0" parTransId="{A6871C4C-050C-4C5E-8CEC-10797EB6F7C3}" sibTransId="{E9FEA5AA-0455-4DB4-9255-07805DC34037}"/>
    <dgm:cxn modelId="{34AC2359-99EA-4F85-AC2D-17455A84F72C}" type="presOf" srcId="{BDFC1813-8114-4F4B-B99B-C5A53AC87AE7}" destId="{A168EDA1-647B-4272-B0C6-13C1DFE44F38}" srcOrd="0" destOrd="0" presId="urn:microsoft.com/office/officeart/2018/2/layout/IconLabelDescriptionList"/>
    <dgm:cxn modelId="{2D02177C-8493-4C8C-A21B-FEEECADA913B}" type="presOf" srcId="{07F98E5F-8BBB-463B-9B81-7B84954FC613}" destId="{92CD2CC8-C5AB-482B-BE6C-21C44709BECB}" srcOrd="0" destOrd="0" presId="urn:microsoft.com/office/officeart/2018/2/layout/IconLabelDescriptionList"/>
    <dgm:cxn modelId="{7BBEF2B5-D304-4D08-8FAB-112FD0E1E15B}" type="presOf" srcId="{EFC54D89-2887-441A-AD7C-FC3215EBDE70}" destId="{AB99F2E4-8745-46BC-9301-97E64D6A007F}" srcOrd="0" destOrd="2" presId="urn:microsoft.com/office/officeart/2018/2/layout/IconLabelDescriptionList"/>
    <dgm:cxn modelId="{3BF703DB-EB65-453F-9E7F-5BC48329303F}" type="presOf" srcId="{CAA2F3F7-615D-4C7B-B28E-632DC05655C3}" destId="{AB99F2E4-8745-46BC-9301-97E64D6A007F}" srcOrd="0" destOrd="1" presId="urn:microsoft.com/office/officeart/2018/2/layout/IconLabelDescriptionList"/>
    <dgm:cxn modelId="{D03098F9-8068-48B0-9B0E-47C2A05208FF}" type="presOf" srcId="{EB77FE98-1846-4986-B11C-317A6DFB1235}" destId="{3CA6059D-5952-4A74-9E1F-12B1F837EDF2}" srcOrd="0" destOrd="0" presId="urn:microsoft.com/office/officeart/2018/2/layout/IconLabelDescriptionList"/>
    <dgm:cxn modelId="{232E3545-F538-4A1D-881C-EEF5A789C715}" type="presParOf" srcId="{A168EDA1-647B-4272-B0C6-13C1DFE44F38}" destId="{A378982D-AA35-421B-A006-452441AF83A1}" srcOrd="0" destOrd="0" presId="urn:microsoft.com/office/officeart/2018/2/layout/IconLabelDescriptionList"/>
    <dgm:cxn modelId="{0B21D5B3-A9C8-4D92-80E3-D307E7C9EE4C}" type="presParOf" srcId="{A378982D-AA35-421B-A006-452441AF83A1}" destId="{234FDE66-D57A-405C-ADEB-7241855F8D66}" srcOrd="0" destOrd="0" presId="urn:microsoft.com/office/officeart/2018/2/layout/IconLabelDescriptionList"/>
    <dgm:cxn modelId="{27CB8BCB-86F0-4D65-A1FF-22253C02853C}" type="presParOf" srcId="{A378982D-AA35-421B-A006-452441AF83A1}" destId="{598C221A-B4B9-4FD3-9021-628EC1C5F82F}" srcOrd="1" destOrd="0" presId="urn:microsoft.com/office/officeart/2018/2/layout/IconLabelDescriptionList"/>
    <dgm:cxn modelId="{1F15CBD6-0BE1-4BDD-A784-3D882FAD1429}" type="presParOf" srcId="{A378982D-AA35-421B-A006-452441AF83A1}" destId="{3CA6059D-5952-4A74-9E1F-12B1F837EDF2}" srcOrd="2" destOrd="0" presId="urn:microsoft.com/office/officeart/2018/2/layout/IconLabelDescriptionList"/>
    <dgm:cxn modelId="{1C4959CB-49E1-4E38-89E2-2E0A19962AB1}" type="presParOf" srcId="{A378982D-AA35-421B-A006-452441AF83A1}" destId="{F51B7218-FD9A-4C38-A7A2-49487C10CA3B}" srcOrd="3" destOrd="0" presId="urn:microsoft.com/office/officeart/2018/2/layout/IconLabelDescriptionList"/>
    <dgm:cxn modelId="{6BDA2BAF-236B-48B7-A49A-D524B1E270E0}" type="presParOf" srcId="{A378982D-AA35-421B-A006-452441AF83A1}" destId="{6A7703AD-F390-4D73-9CA4-D35649D2CDB1}" srcOrd="4" destOrd="0" presId="urn:microsoft.com/office/officeart/2018/2/layout/IconLabelDescriptionList"/>
    <dgm:cxn modelId="{3BBA729D-2DB7-4EA0-A143-B964A4606192}" type="presParOf" srcId="{A168EDA1-647B-4272-B0C6-13C1DFE44F38}" destId="{70E79C78-068B-4032-A879-000F4CCFDAE0}" srcOrd="1" destOrd="0" presId="urn:microsoft.com/office/officeart/2018/2/layout/IconLabelDescriptionList"/>
    <dgm:cxn modelId="{2E53B892-436D-4CE6-9215-F207CE92FCEC}" type="presParOf" srcId="{A168EDA1-647B-4272-B0C6-13C1DFE44F38}" destId="{F7B7DFB6-CBC6-4B08-A586-65F3427368ED}" srcOrd="2" destOrd="0" presId="urn:microsoft.com/office/officeart/2018/2/layout/IconLabelDescriptionList"/>
    <dgm:cxn modelId="{2FF097F0-9449-4C0C-A851-84E24CB13933}" type="presParOf" srcId="{F7B7DFB6-CBC6-4B08-A586-65F3427368ED}" destId="{040D2065-33F0-4E86-BADB-165E3AB7053F}" srcOrd="0" destOrd="0" presId="urn:microsoft.com/office/officeart/2018/2/layout/IconLabelDescriptionList"/>
    <dgm:cxn modelId="{578FF907-E473-43A3-B12D-6F5C7D7BEEFB}" type="presParOf" srcId="{F7B7DFB6-CBC6-4B08-A586-65F3427368ED}" destId="{128E71E3-D462-4E89-82EA-5CA906BFF6F1}" srcOrd="1" destOrd="0" presId="urn:microsoft.com/office/officeart/2018/2/layout/IconLabelDescriptionList"/>
    <dgm:cxn modelId="{6A590F0C-63F5-4D1B-9171-F5ABF7324830}" type="presParOf" srcId="{F7B7DFB6-CBC6-4B08-A586-65F3427368ED}" destId="{B7E7CD48-E9DB-402A-BF86-DC40D3983ED0}" srcOrd="2" destOrd="0" presId="urn:microsoft.com/office/officeart/2018/2/layout/IconLabelDescriptionList"/>
    <dgm:cxn modelId="{0C7FF0A6-34A3-4F49-9A3F-212F0EDD1E0D}" type="presParOf" srcId="{F7B7DFB6-CBC6-4B08-A586-65F3427368ED}" destId="{7E81A807-3371-41AA-A57C-AC435DA99C3A}" srcOrd="3" destOrd="0" presId="urn:microsoft.com/office/officeart/2018/2/layout/IconLabelDescriptionList"/>
    <dgm:cxn modelId="{8D0E44A3-CFFF-4B20-81DB-23CD02EC80B6}" type="presParOf" srcId="{F7B7DFB6-CBC6-4B08-A586-65F3427368ED}" destId="{AB99F2E4-8745-46BC-9301-97E64D6A007F}" srcOrd="4" destOrd="0" presId="urn:microsoft.com/office/officeart/2018/2/layout/IconLabelDescriptionList"/>
    <dgm:cxn modelId="{43E25514-6505-4F25-AE06-C9E1112B20C4}" type="presParOf" srcId="{A168EDA1-647B-4272-B0C6-13C1DFE44F38}" destId="{AA5131C0-E9F0-4DFD-A831-814BFD4BAC07}" srcOrd="3" destOrd="0" presId="urn:microsoft.com/office/officeart/2018/2/layout/IconLabelDescriptionList"/>
    <dgm:cxn modelId="{BB2A2500-CE26-4A1D-BA16-1DF9F31BF05B}" type="presParOf" srcId="{A168EDA1-647B-4272-B0C6-13C1DFE44F38}" destId="{FD56FF58-ADC2-4FAA-9D37-86D8D632ED89}" srcOrd="4" destOrd="0" presId="urn:microsoft.com/office/officeart/2018/2/layout/IconLabelDescriptionList"/>
    <dgm:cxn modelId="{5A50E6B3-ECE0-48CD-8E32-A884594E0AFE}" type="presParOf" srcId="{FD56FF58-ADC2-4FAA-9D37-86D8D632ED89}" destId="{0ED916FA-D1D0-4BA3-9E5A-E074787735A7}" srcOrd="0" destOrd="0" presId="urn:microsoft.com/office/officeart/2018/2/layout/IconLabelDescriptionList"/>
    <dgm:cxn modelId="{89930DB9-50B6-46AB-8C4D-827807892CFA}" type="presParOf" srcId="{FD56FF58-ADC2-4FAA-9D37-86D8D632ED89}" destId="{8877FAA9-0138-4095-AE02-BD842B6D966C}" srcOrd="1" destOrd="0" presId="urn:microsoft.com/office/officeart/2018/2/layout/IconLabelDescriptionList"/>
    <dgm:cxn modelId="{61E4B3C4-0CF9-47C1-95E9-D4354E22093B}" type="presParOf" srcId="{FD56FF58-ADC2-4FAA-9D37-86D8D632ED89}" destId="{DE760D28-DD61-4609-9754-F9A1D7BA5AB6}" srcOrd="2" destOrd="0" presId="urn:microsoft.com/office/officeart/2018/2/layout/IconLabelDescriptionList"/>
    <dgm:cxn modelId="{28FAEBAD-AB8D-4F00-A849-E041A3A6ED26}" type="presParOf" srcId="{FD56FF58-ADC2-4FAA-9D37-86D8D632ED89}" destId="{97A75D72-BCC9-405F-9EB2-DE54F92FD7ED}" srcOrd="3" destOrd="0" presId="urn:microsoft.com/office/officeart/2018/2/layout/IconLabelDescriptionList"/>
    <dgm:cxn modelId="{017724CA-9639-400E-A1F5-8019ADFDE429}" type="presParOf" srcId="{FD56FF58-ADC2-4FAA-9D37-86D8D632ED89}" destId="{92CD2CC8-C5AB-482B-BE6C-21C44709BECB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AC0451-B73E-417C-BC44-8AE0978D285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7E90C5-E68B-4A96-A53C-307ACF82B590}">
      <dgm:prSet/>
      <dgm:spPr/>
      <dgm:t>
        <a:bodyPr/>
        <a:lstStyle/>
        <a:p>
          <a:r>
            <a:rPr lang="en-US" dirty="0"/>
            <a:t>Employees can make voluntary, </a:t>
          </a:r>
          <a:r>
            <a:rPr lang="en-US" dirty="0">
              <a:hlinkClick xmlns:r="http://schemas.openxmlformats.org/officeDocument/2006/relationships" r:id="rId1"/>
            </a:rPr>
            <a:t>post-tax additional contributions</a:t>
          </a:r>
          <a:r>
            <a:rPr lang="en-US" dirty="0">
              <a:hlinkClick xmlns:r="http://schemas.openxmlformats.org/officeDocument/2006/relationships" r:id="rId2"/>
            </a:rPr>
            <a:t> </a:t>
          </a:r>
          <a:r>
            <a:rPr lang="en-US" dirty="0"/>
            <a:t>to their WRS account</a:t>
          </a:r>
        </a:p>
      </dgm:t>
    </dgm:pt>
    <dgm:pt modelId="{AA55C06F-E67E-4B1C-87A9-C4EB168E4C13}" type="parTrans" cxnId="{F98EC903-7BDB-4506-A2E5-FC71B83D8FFD}">
      <dgm:prSet/>
      <dgm:spPr/>
      <dgm:t>
        <a:bodyPr/>
        <a:lstStyle/>
        <a:p>
          <a:endParaRPr lang="en-US"/>
        </a:p>
      </dgm:t>
    </dgm:pt>
    <dgm:pt modelId="{F19C5128-94C2-4740-A617-0D2FA1CBBE59}" type="sibTrans" cxnId="{F98EC903-7BDB-4506-A2E5-FC71B83D8FFD}">
      <dgm:prSet/>
      <dgm:spPr/>
      <dgm:t>
        <a:bodyPr/>
        <a:lstStyle/>
        <a:p>
          <a:endParaRPr lang="en-US"/>
        </a:p>
      </dgm:t>
    </dgm:pt>
    <dgm:pt modelId="{60F0CC83-E30A-4838-85E7-37650DCBC295}">
      <dgm:prSet/>
      <dgm:spPr/>
      <dgm:t>
        <a:bodyPr/>
        <a:lstStyle/>
        <a:p>
          <a:r>
            <a:rPr lang="en-US"/>
            <a:t>Post-tax contributions only</a:t>
          </a:r>
        </a:p>
      </dgm:t>
    </dgm:pt>
    <dgm:pt modelId="{9A871382-AF68-4824-B9A6-C33CA9C171DD}" type="parTrans" cxnId="{7869DB4B-B3DA-43ED-BE29-EA694ABF3E9D}">
      <dgm:prSet/>
      <dgm:spPr/>
      <dgm:t>
        <a:bodyPr/>
        <a:lstStyle/>
        <a:p>
          <a:endParaRPr lang="en-US"/>
        </a:p>
      </dgm:t>
    </dgm:pt>
    <dgm:pt modelId="{4C8F3002-F4AF-4220-92D3-D82150FC2030}" type="sibTrans" cxnId="{7869DB4B-B3DA-43ED-BE29-EA694ABF3E9D}">
      <dgm:prSet/>
      <dgm:spPr/>
      <dgm:t>
        <a:bodyPr/>
        <a:lstStyle/>
        <a:p>
          <a:endParaRPr lang="en-US"/>
        </a:p>
      </dgm:t>
    </dgm:pt>
    <dgm:pt modelId="{E34C2A83-F306-485C-B962-8A4F4EF1A694}">
      <dgm:prSet/>
      <dgm:spPr/>
      <dgm:t>
        <a:bodyPr/>
        <a:lstStyle/>
        <a:p>
          <a:r>
            <a:rPr lang="en-US"/>
            <a:t>Can set up via payroll deduction or submit directly to ETF via personal payment</a:t>
          </a:r>
        </a:p>
      </dgm:t>
    </dgm:pt>
    <dgm:pt modelId="{05E1C5E3-86F4-489F-80D9-4CF8A569EC42}" type="parTrans" cxnId="{773AD2F3-03ED-4534-BE1B-C639682F9832}">
      <dgm:prSet/>
      <dgm:spPr/>
      <dgm:t>
        <a:bodyPr/>
        <a:lstStyle/>
        <a:p>
          <a:endParaRPr lang="en-US"/>
        </a:p>
      </dgm:t>
    </dgm:pt>
    <dgm:pt modelId="{8846AAB0-4C1E-49C7-A5AA-671E7BEB23B4}" type="sibTrans" cxnId="{773AD2F3-03ED-4534-BE1B-C639682F9832}">
      <dgm:prSet/>
      <dgm:spPr/>
      <dgm:t>
        <a:bodyPr/>
        <a:lstStyle/>
        <a:p>
          <a:endParaRPr lang="en-US"/>
        </a:p>
      </dgm:t>
    </dgm:pt>
    <dgm:pt modelId="{81957CBD-1FD1-4EE5-9280-08C2297D7D61}">
      <dgm:prSet/>
      <dgm:spPr/>
      <dgm:t>
        <a:bodyPr/>
        <a:lstStyle/>
        <a:p>
          <a:r>
            <a:rPr lang="en-US"/>
            <a:t>No matching employer contribution</a:t>
          </a:r>
        </a:p>
      </dgm:t>
    </dgm:pt>
    <dgm:pt modelId="{5716BB25-C672-4A00-A56E-DAD527D8930A}" type="parTrans" cxnId="{8408D8F2-7227-42D4-8AC6-59650DBD9989}">
      <dgm:prSet/>
      <dgm:spPr/>
      <dgm:t>
        <a:bodyPr/>
        <a:lstStyle/>
        <a:p>
          <a:endParaRPr lang="en-US"/>
        </a:p>
      </dgm:t>
    </dgm:pt>
    <dgm:pt modelId="{6A07B5A7-00DD-4355-917A-299C6BAE5A9C}" type="sibTrans" cxnId="{8408D8F2-7227-42D4-8AC6-59650DBD9989}">
      <dgm:prSet/>
      <dgm:spPr/>
      <dgm:t>
        <a:bodyPr/>
        <a:lstStyle/>
        <a:p>
          <a:endParaRPr lang="en-US"/>
        </a:p>
      </dgm:t>
    </dgm:pt>
    <dgm:pt modelId="{5E61A417-48FC-497A-9698-55012A21F604}">
      <dgm:prSet/>
      <dgm:spPr/>
      <dgm:t>
        <a:bodyPr/>
        <a:lstStyle/>
        <a:p>
          <a:r>
            <a:rPr lang="en-US"/>
            <a:t>No access to funds until termination of employment and you receive a WRS benefit</a:t>
          </a:r>
        </a:p>
      </dgm:t>
    </dgm:pt>
    <dgm:pt modelId="{E4B46E18-B925-4893-9965-584E41498875}" type="parTrans" cxnId="{9CFF2DAD-2A38-4E72-B05B-2AF0052C22BF}">
      <dgm:prSet/>
      <dgm:spPr/>
      <dgm:t>
        <a:bodyPr/>
        <a:lstStyle/>
        <a:p>
          <a:endParaRPr lang="en-US"/>
        </a:p>
      </dgm:t>
    </dgm:pt>
    <dgm:pt modelId="{D6743E37-F04B-464A-AF90-08811DC5D0B6}" type="sibTrans" cxnId="{9CFF2DAD-2A38-4E72-B05B-2AF0052C22BF}">
      <dgm:prSet/>
      <dgm:spPr/>
      <dgm:t>
        <a:bodyPr/>
        <a:lstStyle/>
        <a:p>
          <a:endParaRPr lang="en-US"/>
        </a:p>
      </dgm:t>
    </dgm:pt>
    <dgm:pt modelId="{EC799453-F484-4C89-A751-9CDDFA0C1377}">
      <dgm:prSet/>
      <dgm:spPr/>
      <dgm:t>
        <a:bodyPr/>
        <a:lstStyle/>
        <a:p>
          <a:r>
            <a:rPr lang="en-US" dirty="0"/>
            <a:t>WRS investments are managed by the </a:t>
          </a:r>
          <a:r>
            <a:rPr lang="en-US" dirty="0">
              <a:hlinkClick xmlns:r="http://schemas.openxmlformats.org/officeDocument/2006/relationships" r:id="rId3"/>
            </a:rPr>
            <a:t>State of Wisconsin Investment Board (SWIB)</a:t>
          </a:r>
          <a:endParaRPr lang="en-US" dirty="0"/>
        </a:p>
      </dgm:t>
    </dgm:pt>
    <dgm:pt modelId="{30AF8F6A-AE2B-41C7-9E0C-E15FB67FAD39}" type="parTrans" cxnId="{43B08E4F-1DDA-4578-992C-F90B9A0FA416}">
      <dgm:prSet/>
      <dgm:spPr/>
      <dgm:t>
        <a:bodyPr/>
        <a:lstStyle/>
        <a:p>
          <a:endParaRPr lang="en-US"/>
        </a:p>
      </dgm:t>
    </dgm:pt>
    <dgm:pt modelId="{74D0CD81-2471-4993-A2C9-64202A4696CC}" type="sibTrans" cxnId="{43B08E4F-1DDA-4578-992C-F90B9A0FA416}">
      <dgm:prSet/>
      <dgm:spPr/>
      <dgm:t>
        <a:bodyPr/>
        <a:lstStyle/>
        <a:p>
          <a:endParaRPr lang="en-US"/>
        </a:p>
      </dgm:t>
    </dgm:pt>
    <dgm:pt modelId="{2D2E0FF7-4241-4276-8F64-06B7E82FDDC3}">
      <dgm:prSet/>
      <dgm:spPr/>
      <dgm:t>
        <a:bodyPr/>
        <a:lstStyle/>
        <a:p>
          <a:r>
            <a:rPr lang="en-US" dirty="0"/>
            <a:t>Historical returns are posted on </a:t>
          </a:r>
          <a:r>
            <a:rPr lang="en-US" dirty="0">
              <a:hlinkClick xmlns:r="http://schemas.openxmlformats.org/officeDocument/2006/relationships" r:id="rId4"/>
            </a:rPr>
            <a:t>ETF’s website</a:t>
          </a:r>
          <a:endParaRPr lang="en-US" dirty="0"/>
        </a:p>
      </dgm:t>
    </dgm:pt>
    <dgm:pt modelId="{F29B80C5-D989-45D2-AAE5-7DB1F9C96168}" type="parTrans" cxnId="{971DEBDB-CA43-4C5F-B77E-1D465FAC9BE8}">
      <dgm:prSet/>
      <dgm:spPr/>
      <dgm:t>
        <a:bodyPr/>
        <a:lstStyle/>
        <a:p>
          <a:endParaRPr lang="en-US"/>
        </a:p>
      </dgm:t>
    </dgm:pt>
    <dgm:pt modelId="{F474FC8A-A1C1-4C74-8174-C6F64AB11FBE}" type="sibTrans" cxnId="{971DEBDB-CA43-4C5F-B77E-1D465FAC9BE8}">
      <dgm:prSet/>
      <dgm:spPr/>
      <dgm:t>
        <a:bodyPr/>
        <a:lstStyle/>
        <a:p>
          <a:endParaRPr lang="en-US"/>
        </a:p>
      </dgm:t>
    </dgm:pt>
    <dgm:pt modelId="{F48F6E60-ABCD-48BF-8463-4923C7D68705}">
      <dgm:prSet/>
      <dgm:spPr/>
      <dgm:t>
        <a:bodyPr/>
        <a:lstStyle/>
        <a:p>
          <a:r>
            <a:rPr lang="en-US" dirty="0"/>
            <a:t>Will receive an </a:t>
          </a:r>
          <a:r>
            <a:rPr lang="en-US" dirty="0">
              <a:hlinkClick xmlns:r="http://schemas.openxmlformats.org/officeDocument/2006/relationships" r:id="rId5"/>
            </a:rPr>
            <a:t>Annual Statement of Benefits </a:t>
          </a:r>
          <a:r>
            <a:rPr lang="en-US" dirty="0"/>
            <a:t>in April of each year (paper statement – not available online)</a:t>
          </a:r>
        </a:p>
      </dgm:t>
    </dgm:pt>
    <dgm:pt modelId="{04F74D7C-BA8F-4CA3-9AA1-CC988530A65B}" type="parTrans" cxnId="{88AC59C5-FC13-4478-9E28-3710F8929D8A}">
      <dgm:prSet/>
      <dgm:spPr/>
      <dgm:t>
        <a:bodyPr/>
        <a:lstStyle/>
        <a:p>
          <a:endParaRPr lang="en-US"/>
        </a:p>
      </dgm:t>
    </dgm:pt>
    <dgm:pt modelId="{990D7318-7903-4C23-8DA0-3CC852358F8C}" type="sibTrans" cxnId="{88AC59C5-FC13-4478-9E28-3710F8929D8A}">
      <dgm:prSet/>
      <dgm:spPr/>
      <dgm:t>
        <a:bodyPr/>
        <a:lstStyle/>
        <a:p>
          <a:endParaRPr lang="en-US"/>
        </a:p>
      </dgm:t>
    </dgm:pt>
    <dgm:pt modelId="{E99256CC-E04C-470C-A223-682EC51A4DB0}">
      <dgm:prSet/>
      <dgm:spPr/>
      <dgm:t>
        <a:bodyPr/>
        <a:lstStyle/>
        <a:p>
          <a:r>
            <a:rPr lang="en-US"/>
            <a:t>Interest applied annually</a:t>
          </a:r>
        </a:p>
      </dgm:t>
    </dgm:pt>
    <dgm:pt modelId="{143962FB-651C-4522-ACD5-F9E42C050434}" type="parTrans" cxnId="{5D4E6B66-A0D5-49C5-BC5C-CFD59DB98C6F}">
      <dgm:prSet/>
      <dgm:spPr/>
      <dgm:t>
        <a:bodyPr/>
        <a:lstStyle/>
        <a:p>
          <a:endParaRPr lang="en-US"/>
        </a:p>
      </dgm:t>
    </dgm:pt>
    <dgm:pt modelId="{65E31075-8EBE-47B6-9725-04A7AF6E50D5}" type="sibTrans" cxnId="{5D4E6B66-A0D5-49C5-BC5C-CFD59DB98C6F}">
      <dgm:prSet/>
      <dgm:spPr/>
      <dgm:t>
        <a:bodyPr/>
        <a:lstStyle/>
        <a:p>
          <a:endParaRPr lang="en-US"/>
        </a:p>
      </dgm:t>
    </dgm:pt>
    <dgm:pt modelId="{CD71C587-268A-4A56-B335-BE49D09DC076}" type="pres">
      <dgm:prSet presAssocID="{0DAC0451-B73E-417C-BC44-8AE0978D2856}" presName="linear" presStyleCnt="0">
        <dgm:presLayoutVars>
          <dgm:dir/>
          <dgm:animLvl val="lvl"/>
          <dgm:resizeHandles val="exact"/>
        </dgm:presLayoutVars>
      </dgm:prSet>
      <dgm:spPr/>
    </dgm:pt>
    <dgm:pt modelId="{59975BF5-D999-4128-87D2-F50094EE3D7A}" type="pres">
      <dgm:prSet presAssocID="{FC7E90C5-E68B-4A96-A53C-307ACF82B590}" presName="parentLin" presStyleCnt="0"/>
      <dgm:spPr/>
    </dgm:pt>
    <dgm:pt modelId="{E3F7B2C7-DE2E-4FED-9D94-977D18EE0643}" type="pres">
      <dgm:prSet presAssocID="{FC7E90C5-E68B-4A96-A53C-307ACF82B590}" presName="parentLeftMargin" presStyleLbl="node1" presStyleIdx="0" presStyleCnt="4"/>
      <dgm:spPr/>
    </dgm:pt>
    <dgm:pt modelId="{E26F40EA-C567-42CC-92D8-E020A153ACFA}" type="pres">
      <dgm:prSet presAssocID="{FC7E90C5-E68B-4A96-A53C-307ACF82B59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3DC2B6A-39EA-43F9-9C28-DB6BE5D05C05}" type="pres">
      <dgm:prSet presAssocID="{FC7E90C5-E68B-4A96-A53C-307ACF82B590}" presName="negativeSpace" presStyleCnt="0"/>
      <dgm:spPr/>
    </dgm:pt>
    <dgm:pt modelId="{9BCB5D5D-D84C-4A94-8EB3-1C018ABFD63C}" type="pres">
      <dgm:prSet presAssocID="{FC7E90C5-E68B-4A96-A53C-307ACF82B590}" presName="childText" presStyleLbl="conFgAcc1" presStyleIdx="0" presStyleCnt="4">
        <dgm:presLayoutVars>
          <dgm:bulletEnabled val="1"/>
        </dgm:presLayoutVars>
      </dgm:prSet>
      <dgm:spPr/>
    </dgm:pt>
    <dgm:pt modelId="{4B9A0F5C-D6D4-436D-A667-3788069815F0}" type="pres">
      <dgm:prSet presAssocID="{F19C5128-94C2-4740-A617-0D2FA1CBBE59}" presName="spaceBetweenRectangles" presStyleCnt="0"/>
      <dgm:spPr/>
    </dgm:pt>
    <dgm:pt modelId="{F51E019C-33B4-4058-B0BB-2DB7697D64CE}" type="pres">
      <dgm:prSet presAssocID="{EC799453-F484-4C89-A751-9CDDFA0C1377}" presName="parentLin" presStyleCnt="0"/>
      <dgm:spPr/>
    </dgm:pt>
    <dgm:pt modelId="{25A917D6-ABD5-4D6C-80C3-147080D9002B}" type="pres">
      <dgm:prSet presAssocID="{EC799453-F484-4C89-A751-9CDDFA0C1377}" presName="parentLeftMargin" presStyleLbl="node1" presStyleIdx="0" presStyleCnt="4"/>
      <dgm:spPr/>
    </dgm:pt>
    <dgm:pt modelId="{C6D3C44F-A958-49FA-ADA7-E14062A7D84C}" type="pres">
      <dgm:prSet presAssocID="{EC799453-F484-4C89-A751-9CDDFA0C137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E90D511-1C1A-4C00-B176-E3B3D8C849B5}" type="pres">
      <dgm:prSet presAssocID="{EC799453-F484-4C89-A751-9CDDFA0C1377}" presName="negativeSpace" presStyleCnt="0"/>
      <dgm:spPr/>
    </dgm:pt>
    <dgm:pt modelId="{10E3134D-1300-45D5-BEFF-9D542D47E169}" type="pres">
      <dgm:prSet presAssocID="{EC799453-F484-4C89-A751-9CDDFA0C1377}" presName="childText" presStyleLbl="conFgAcc1" presStyleIdx="1" presStyleCnt="4">
        <dgm:presLayoutVars>
          <dgm:bulletEnabled val="1"/>
        </dgm:presLayoutVars>
      </dgm:prSet>
      <dgm:spPr/>
    </dgm:pt>
    <dgm:pt modelId="{08D198A3-7D81-4B9A-8F69-8A0CA973E0E0}" type="pres">
      <dgm:prSet presAssocID="{74D0CD81-2471-4993-A2C9-64202A4696CC}" presName="spaceBetweenRectangles" presStyleCnt="0"/>
      <dgm:spPr/>
    </dgm:pt>
    <dgm:pt modelId="{E4CBDCD7-FA05-4CA6-B8DE-AEF136E5CD63}" type="pres">
      <dgm:prSet presAssocID="{2D2E0FF7-4241-4276-8F64-06B7E82FDDC3}" presName="parentLin" presStyleCnt="0"/>
      <dgm:spPr/>
    </dgm:pt>
    <dgm:pt modelId="{8A39D2A4-7B25-451F-AFBE-2468FEB1992F}" type="pres">
      <dgm:prSet presAssocID="{2D2E0FF7-4241-4276-8F64-06B7E82FDDC3}" presName="parentLeftMargin" presStyleLbl="node1" presStyleIdx="1" presStyleCnt="4"/>
      <dgm:spPr/>
    </dgm:pt>
    <dgm:pt modelId="{D9153E64-980A-45BC-AFB0-03E78CEE6D8F}" type="pres">
      <dgm:prSet presAssocID="{2D2E0FF7-4241-4276-8F64-06B7E82FDD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F94FB0F-BCB7-4D3D-B604-708E99F34390}" type="pres">
      <dgm:prSet presAssocID="{2D2E0FF7-4241-4276-8F64-06B7E82FDDC3}" presName="negativeSpace" presStyleCnt="0"/>
      <dgm:spPr/>
    </dgm:pt>
    <dgm:pt modelId="{9C4A39B2-B73F-4692-B240-92DFB18CF513}" type="pres">
      <dgm:prSet presAssocID="{2D2E0FF7-4241-4276-8F64-06B7E82FDDC3}" presName="childText" presStyleLbl="conFgAcc1" presStyleIdx="2" presStyleCnt="4">
        <dgm:presLayoutVars>
          <dgm:bulletEnabled val="1"/>
        </dgm:presLayoutVars>
      </dgm:prSet>
      <dgm:spPr/>
    </dgm:pt>
    <dgm:pt modelId="{E65F1041-2C36-4DBC-AE66-3BA6F564FA51}" type="pres">
      <dgm:prSet presAssocID="{F474FC8A-A1C1-4C74-8174-C6F64AB11FBE}" presName="spaceBetweenRectangles" presStyleCnt="0"/>
      <dgm:spPr/>
    </dgm:pt>
    <dgm:pt modelId="{33ACEFEA-CB76-4626-A92F-0B3B2FA1F559}" type="pres">
      <dgm:prSet presAssocID="{F48F6E60-ABCD-48BF-8463-4923C7D68705}" presName="parentLin" presStyleCnt="0"/>
      <dgm:spPr/>
    </dgm:pt>
    <dgm:pt modelId="{0DA6A9AB-2B5F-475D-BE7D-B7DAB85E2648}" type="pres">
      <dgm:prSet presAssocID="{F48F6E60-ABCD-48BF-8463-4923C7D68705}" presName="parentLeftMargin" presStyleLbl="node1" presStyleIdx="2" presStyleCnt="4"/>
      <dgm:spPr/>
    </dgm:pt>
    <dgm:pt modelId="{E562C677-9F06-4B7F-BFFC-94A783FCD007}" type="pres">
      <dgm:prSet presAssocID="{F48F6E60-ABCD-48BF-8463-4923C7D6870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8D8439F-0C21-4FE0-B973-0BCFA02844DD}" type="pres">
      <dgm:prSet presAssocID="{F48F6E60-ABCD-48BF-8463-4923C7D68705}" presName="negativeSpace" presStyleCnt="0"/>
      <dgm:spPr/>
    </dgm:pt>
    <dgm:pt modelId="{A5DFC2A4-0D68-4140-B6A4-8CEA036570F0}" type="pres">
      <dgm:prSet presAssocID="{F48F6E60-ABCD-48BF-8463-4923C7D6870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4AFAE00-FA74-4D84-B6E0-EE9BFB8E03FA}" type="presOf" srcId="{2D2E0FF7-4241-4276-8F64-06B7E82FDDC3}" destId="{D9153E64-980A-45BC-AFB0-03E78CEE6D8F}" srcOrd="1" destOrd="0" presId="urn:microsoft.com/office/officeart/2005/8/layout/list1"/>
    <dgm:cxn modelId="{F98EC903-7BDB-4506-A2E5-FC71B83D8FFD}" srcId="{0DAC0451-B73E-417C-BC44-8AE0978D2856}" destId="{FC7E90C5-E68B-4A96-A53C-307ACF82B590}" srcOrd="0" destOrd="0" parTransId="{AA55C06F-E67E-4B1C-87A9-C4EB168E4C13}" sibTransId="{F19C5128-94C2-4740-A617-0D2FA1CBBE59}"/>
    <dgm:cxn modelId="{562C0F15-DA18-4FBC-9733-A8529D5AA7E0}" type="presOf" srcId="{F48F6E60-ABCD-48BF-8463-4923C7D68705}" destId="{0DA6A9AB-2B5F-475D-BE7D-B7DAB85E2648}" srcOrd="0" destOrd="0" presId="urn:microsoft.com/office/officeart/2005/8/layout/list1"/>
    <dgm:cxn modelId="{156C322B-8386-4EB6-AF35-A7CEF8789621}" type="presOf" srcId="{81957CBD-1FD1-4EE5-9280-08C2297D7D61}" destId="{9BCB5D5D-D84C-4A94-8EB3-1C018ABFD63C}" srcOrd="0" destOrd="2" presId="urn:microsoft.com/office/officeart/2005/8/layout/list1"/>
    <dgm:cxn modelId="{F5812B33-F477-42C7-AB29-DDAE2C958ABA}" type="presOf" srcId="{EC799453-F484-4C89-A751-9CDDFA0C1377}" destId="{C6D3C44F-A958-49FA-ADA7-E14062A7D84C}" srcOrd="1" destOrd="0" presId="urn:microsoft.com/office/officeart/2005/8/layout/list1"/>
    <dgm:cxn modelId="{8B8FFD44-A80B-4A30-A6E8-C26C516CC301}" type="presOf" srcId="{2D2E0FF7-4241-4276-8F64-06B7E82FDDC3}" destId="{8A39D2A4-7B25-451F-AFBE-2468FEB1992F}" srcOrd="0" destOrd="0" presId="urn:microsoft.com/office/officeart/2005/8/layout/list1"/>
    <dgm:cxn modelId="{5D4E6B66-A0D5-49C5-BC5C-CFD59DB98C6F}" srcId="{F48F6E60-ABCD-48BF-8463-4923C7D68705}" destId="{E99256CC-E04C-470C-A223-682EC51A4DB0}" srcOrd="0" destOrd="0" parTransId="{143962FB-651C-4522-ACD5-F9E42C050434}" sibTransId="{65E31075-8EBE-47B6-9725-04A7AF6E50D5}"/>
    <dgm:cxn modelId="{7869DB4B-B3DA-43ED-BE29-EA694ABF3E9D}" srcId="{FC7E90C5-E68B-4A96-A53C-307ACF82B590}" destId="{60F0CC83-E30A-4838-85E7-37650DCBC295}" srcOrd="0" destOrd="0" parTransId="{9A871382-AF68-4824-B9A6-C33CA9C171DD}" sibTransId="{4C8F3002-F4AF-4220-92D3-D82150FC2030}"/>
    <dgm:cxn modelId="{43B08E4F-1DDA-4578-992C-F90B9A0FA416}" srcId="{0DAC0451-B73E-417C-BC44-8AE0978D2856}" destId="{EC799453-F484-4C89-A751-9CDDFA0C1377}" srcOrd="1" destOrd="0" parTransId="{30AF8F6A-AE2B-41C7-9E0C-E15FB67FAD39}" sibTransId="{74D0CD81-2471-4993-A2C9-64202A4696CC}"/>
    <dgm:cxn modelId="{7B9B1550-FB99-4B51-91E2-A24475DF752E}" type="presOf" srcId="{FC7E90C5-E68B-4A96-A53C-307ACF82B590}" destId="{E26F40EA-C567-42CC-92D8-E020A153ACFA}" srcOrd="1" destOrd="0" presId="urn:microsoft.com/office/officeart/2005/8/layout/list1"/>
    <dgm:cxn modelId="{EBE92351-DA89-410E-BAEB-D58D547EE263}" type="presOf" srcId="{F48F6E60-ABCD-48BF-8463-4923C7D68705}" destId="{E562C677-9F06-4B7F-BFFC-94A783FCD007}" srcOrd="1" destOrd="0" presId="urn:microsoft.com/office/officeart/2005/8/layout/list1"/>
    <dgm:cxn modelId="{2C593F9C-B2A3-432C-9E2F-E6A27F175217}" type="presOf" srcId="{E34C2A83-F306-485C-B962-8A4F4EF1A694}" destId="{9BCB5D5D-D84C-4A94-8EB3-1C018ABFD63C}" srcOrd="0" destOrd="1" presId="urn:microsoft.com/office/officeart/2005/8/layout/list1"/>
    <dgm:cxn modelId="{9CFF2DAD-2A38-4E72-B05B-2AF0052C22BF}" srcId="{FC7E90C5-E68B-4A96-A53C-307ACF82B590}" destId="{5E61A417-48FC-497A-9698-55012A21F604}" srcOrd="3" destOrd="0" parTransId="{E4B46E18-B925-4893-9965-584E41498875}" sibTransId="{D6743E37-F04B-464A-AF90-08811DC5D0B6}"/>
    <dgm:cxn modelId="{A53E94AF-6F6D-42A5-A8A3-6DAFC91ECF61}" type="presOf" srcId="{EC799453-F484-4C89-A751-9CDDFA0C1377}" destId="{25A917D6-ABD5-4D6C-80C3-147080D9002B}" srcOrd="0" destOrd="0" presId="urn:microsoft.com/office/officeart/2005/8/layout/list1"/>
    <dgm:cxn modelId="{88AC59C5-FC13-4478-9E28-3710F8929D8A}" srcId="{0DAC0451-B73E-417C-BC44-8AE0978D2856}" destId="{F48F6E60-ABCD-48BF-8463-4923C7D68705}" srcOrd="3" destOrd="0" parTransId="{04F74D7C-BA8F-4CA3-9AA1-CC988530A65B}" sibTransId="{990D7318-7903-4C23-8DA0-3CC852358F8C}"/>
    <dgm:cxn modelId="{F10DB9D8-2BBC-4BAF-91DF-4D100C433751}" type="presOf" srcId="{FC7E90C5-E68B-4A96-A53C-307ACF82B590}" destId="{E3F7B2C7-DE2E-4FED-9D94-977D18EE0643}" srcOrd="0" destOrd="0" presId="urn:microsoft.com/office/officeart/2005/8/layout/list1"/>
    <dgm:cxn modelId="{971DEBDB-CA43-4C5F-B77E-1D465FAC9BE8}" srcId="{0DAC0451-B73E-417C-BC44-8AE0978D2856}" destId="{2D2E0FF7-4241-4276-8F64-06B7E82FDDC3}" srcOrd="2" destOrd="0" parTransId="{F29B80C5-D989-45D2-AAE5-7DB1F9C96168}" sibTransId="{F474FC8A-A1C1-4C74-8174-C6F64AB11FBE}"/>
    <dgm:cxn modelId="{62A513E0-50A4-4BF7-A9B3-0B278FDFA1C3}" type="presOf" srcId="{5E61A417-48FC-497A-9698-55012A21F604}" destId="{9BCB5D5D-D84C-4A94-8EB3-1C018ABFD63C}" srcOrd="0" destOrd="3" presId="urn:microsoft.com/office/officeart/2005/8/layout/list1"/>
    <dgm:cxn modelId="{8408D8F2-7227-42D4-8AC6-59650DBD9989}" srcId="{FC7E90C5-E68B-4A96-A53C-307ACF82B590}" destId="{81957CBD-1FD1-4EE5-9280-08C2297D7D61}" srcOrd="2" destOrd="0" parTransId="{5716BB25-C672-4A00-A56E-DAD527D8930A}" sibTransId="{6A07B5A7-00DD-4355-917A-299C6BAE5A9C}"/>
    <dgm:cxn modelId="{773AD2F3-03ED-4534-BE1B-C639682F9832}" srcId="{FC7E90C5-E68B-4A96-A53C-307ACF82B590}" destId="{E34C2A83-F306-485C-B962-8A4F4EF1A694}" srcOrd="1" destOrd="0" parTransId="{05E1C5E3-86F4-489F-80D9-4CF8A569EC42}" sibTransId="{8846AAB0-4C1E-49C7-A5AA-671E7BEB23B4}"/>
    <dgm:cxn modelId="{0B616FF5-D1CA-4EAD-A6C3-E86DA3E1858E}" type="presOf" srcId="{0DAC0451-B73E-417C-BC44-8AE0978D2856}" destId="{CD71C587-268A-4A56-B335-BE49D09DC076}" srcOrd="0" destOrd="0" presId="urn:microsoft.com/office/officeart/2005/8/layout/list1"/>
    <dgm:cxn modelId="{5C0F37FE-89FA-41ED-933D-DF9EDE873525}" type="presOf" srcId="{E99256CC-E04C-470C-A223-682EC51A4DB0}" destId="{A5DFC2A4-0D68-4140-B6A4-8CEA036570F0}" srcOrd="0" destOrd="0" presId="urn:microsoft.com/office/officeart/2005/8/layout/list1"/>
    <dgm:cxn modelId="{D318E1FF-A2D1-4D58-9C19-DE1415E57626}" type="presOf" srcId="{60F0CC83-E30A-4838-85E7-37650DCBC295}" destId="{9BCB5D5D-D84C-4A94-8EB3-1C018ABFD63C}" srcOrd="0" destOrd="0" presId="urn:microsoft.com/office/officeart/2005/8/layout/list1"/>
    <dgm:cxn modelId="{D47C71A7-5062-483A-ACB1-445B9A072396}" type="presParOf" srcId="{CD71C587-268A-4A56-B335-BE49D09DC076}" destId="{59975BF5-D999-4128-87D2-F50094EE3D7A}" srcOrd="0" destOrd="0" presId="urn:microsoft.com/office/officeart/2005/8/layout/list1"/>
    <dgm:cxn modelId="{44698A14-F207-4C1C-BA07-56E8D868423E}" type="presParOf" srcId="{59975BF5-D999-4128-87D2-F50094EE3D7A}" destId="{E3F7B2C7-DE2E-4FED-9D94-977D18EE0643}" srcOrd="0" destOrd="0" presId="urn:microsoft.com/office/officeart/2005/8/layout/list1"/>
    <dgm:cxn modelId="{56D7FB50-3483-47DE-962C-9DF0A9BF85AC}" type="presParOf" srcId="{59975BF5-D999-4128-87D2-F50094EE3D7A}" destId="{E26F40EA-C567-42CC-92D8-E020A153ACFA}" srcOrd="1" destOrd="0" presId="urn:microsoft.com/office/officeart/2005/8/layout/list1"/>
    <dgm:cxn modelId="{889B1965-D8D7-4827-BCF1-B59E29E0917B}" type="presParOf" srcId="{CD71C587-268A-4A56-B335-BE49D09DC076}" destId="{C3DC2B6A-39EA-43F9-9C28-DB6BE5D05C05}" srcOrd="1" destOrd="0" presId="urn:microsoft.com/office/officeart/2005/8/layout/list1"/>
    <dgm:cxn modelId="{9F3B73C9-7EE6-4BAB-AA1B-DDB01D2B43B9}" type="presParOf" srcId="{CD71C587-268A-4A56-B335-BE49D09DC076}" destId="{9BCB5D5D-D84C-4A94-8EB3-1C018ABFD63C}" srcOrd="2" destOrd="0" presId="urn:microsoft.com/office/officeart/2005/8/layout/list1"/>
    <dgm:cxn modelId="{C9EE9652-4768-4941-8AE0-B4672CFE91DA}" type="presParOf" srcId="{CD71C587-268A-4A56-B335-BE49D09DC076}" destId="{4B9A0F5C-D6D4-436D-A667-3788069815F0}" srcOrd="3" destOrd="0" presId="urn:microsoft.com/office/officeart/2005/8/layout/list1"/>
    <dgm:cxn modelId="{1BEFFE69-9A25-4BAF-9A53-35413DDBB3C2}" type="presParOf" srcId="{CD71C587-268A-4A56-B335-BE49D09DC076}" destId="{F51E019C-33B4-4058-B0BB-2DB7697D64CE}" srcOrd="4" destOrd="0" presId="urn:microsoft.com/office/officeart/2005/8/layout/list1"/>
    <dgm:cxn modelId="{BE37DF3B-E053-43B5-B07A-EBAA1AD5C8B7}" type="presParOf" srcId="{F51E019C-33B4-4058-B0BB-2DB7697D64CE}" destId="{25A917D6-ABD5-4D6C-80C3-147080D9002B}" srcOrd="0" destOrd="0" presId="urn:microsoft.com/office/officeart/2005/8/layout/list1"/>
    <dgm:cxn modelId="{0A538F86-A247-4C6B-BC41-AACAD2129D12}" type="presParOf" srcId="{F51E019C-33B4-4058-B0BB-2DB7697D64CE}" destId="{C6D3C44F-A958-49FA-ADA7-E14062A7D84C}" srcOrd="1" destOrd="0" presId="urn:microsoft.com/office/officeart/2005/8/layout/list1"/>
    <dgm:cxn modelId="{F2616CC0-0E18-485B-9423-0699F4C87B78}" type="presParOf" srcId="{CD71C587-268A-4A56-B335-BE49D09DC076}" destId="{2E90D511-1C1A-4C00-B176-E3B3D8C849B5}" srcOrd="5" destOrd="0" presId="urn:microsoft.com/office/officeart/2005/8/layout/list1"/>
    <dgm:cxn modelId="{33D7E40C-9555-490F-886C-977BB58C0214}" type="presParOf" srcId="{CD71C587-268A-4A56-B335-BE49D09DC076}" destId="{10E3134D-1300-45D5-BEFF-9D542D47E169}" srcOrd="6" destOrd="0" presId="urn:microsoft.com/office/officeart/2005/8/layout/list1"/>
    <dgm:cxn modelId="{7F03C6E2-A8DC-4A15-BA4A-6A242C924494}" type="presParOf" srcId="{CD71C587-268A-4A56-B335-BE49D09DC076}" destId="{08D198A3-7D81-4B9A-8F69-8A0CA973E0E0}" srcOrd="7" destOrd="0" presId="urn:microsoft.com/office/officeart/2005/8/layout/list1"/>
    <dgm:cxn modelId="{5F55EF54-0876-4FE6-B57C-AF5DB968A7C1}" type="presParOf" srcId="{CD71C587-268A-4A56-B335-BE49D09DC076}" destId="{E4CBDCD7-FA05-4CA6-B8DE-AEF136E5CD63}" srcOrd="8" destOrd="0" presId="urn:microsoft.com/office/officeart/2005/8/layout/list1"/>
    <dgm:cxn modelId="{361437DE-F24F-4F8F-BF81-62B82FCB6CE2}" type="presParOf" srcId="{E4CBDCD7-FA05-4CA6-B8DE-AEF136E5CD63}" destId="{8A39D2A4-7B25-451F-AFBE-2468FEB1992F}" srcOrd="0" destOrd="0" presId="urn:microsoft.com/office/officeart/2005/8/layout/list1"/>
    <dgm:cxn modelId="{6EE5C18C-E289-41C4-9968-3DB79CCC0C89}" type="presParOf" srcId="{E4CBDCD7-FA05-4CA6-B8DE-AEF136E5CD63}" destId="{D9153E64-980A-45BC-AFB0-03E78CEE6D8F}" srcOrd="1" destOrd="0" presId="urn:microsoft.com/office/officeart/2005/8/layout/list1"/>
    <dgm:cxn modelId="{FE50B627-4737-4610-96AE-CA3022255476}" type="presParOf" srcId="{CD71C587-268A-4A56-B335-BE49D09DC076}" destId="{9F94FB0F-BCB7-4D3D-B604-708E99F34390}" srcOrd="9" destOrd="0" presId="urn:microsoft.com/office/officeart/2005/8/layout/list1"/>
    <dgm:cxn modelId="{033E36BE-03DA-43D6-AD22-FE2439B9EFED}" type="presParOf" srcId="{CD71C587-268A-4A56-B335-BE49D09DC076}" destId="{9C4A39B2-B73F-4692-B240-92DFB18CF513}" srcOrd="10" destOrd="0" presId="urn:microsoft.com/office/officeart/2005/8/layout/list1"/>
    <dgm:cxn modelId="{2A6714B8-9674-428C-9691-C395DB91A688}" type="presParOf" srcId="{CD71C587-268A-4A56-B335-BE49D09DC076}" destId="{E65F1041-2C36-4DBC-AE66-3BA6F564FA51}" srcOrd="11" destOrd="0" presId="urn:microsoft.com/office/officeart/2005/8/layout/list1"/>
    <dgm:cxn modelId="{40698011-F5DB-4F41-B5AC-66E04D94A8DF}" type="presParOf" srcId="{CD71C587-268A-4A56-B335-BE49D09DC076}" destId="{33ACEFEA-CB76-4626-A92F-0B3B2FA1F559}" srcOrd="12" destOrd="0" presId="urn:microsoft.com/office/officeart/2005/8/layout/list1"/>
    <dgm:cxn modelId="{2EFF25D2-F654-4A90-BD5B-ADB89B703ACC}" type="presParOf" srcId="{33ACEFEA-CB76-4626-A92F-0B3B2FA1F559}" destId="{0DA6A9AB-2B5F-475D-BE7D-B7DAB85E2648}" srcOrd="0" destOrd="0" presId="urn:microsoft.com/office/officeart/2005/8/layout/list1"/>
    <dgm:cxn modelId="{50AFCE2B-5B8D-4B75-9809-53C6E916D5C3}" type="presParOf" srcId="{33ACEFEA-CB76-4626-A92F-0B3B2FA1F559}" destId="{E562C677-9F06-4B7F-BFFC-94A783FCD007}" srcOrd="1" destOrd="0" presId="urn:microsoft.com/office/officeart/2005/8/layout/list1"/>
    <dgm:cxn modelId="{2DAE34B0-9FF6-4CCF-8F5E-F752D6D8C0A8}" type="presParOf" srcId="{CD71C587-268A-4A56-B335-BE49D09DC076}" destId="{B8D8439F-0C21-4FE0-B973-0BCFA02844DD}" srcOrd="13" destOrd="0" presId="urn:microsoft.com/office/officeart/2005/8/layout/list1"/>
    <dgm:cxn modelId="{2394E69E-E05A-4A39-A4BD-563E538F0AB8}" type="presParOf" srcId="{CD71C587-268A-4A56-B335-BE49D09DC076}" destId="{A5DFC2A4-0D68-4140-B6A4-8CEA036570F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2A10B7-BB7F-4727-BE45-E4CAD6A8359E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E9C397-E29A-48D9-9719-F081B21B1770}">
      <dgm:prSet phldrT="[Text]"/>
      <dgm:spPr/>
      <dgm:t>
        <a:bodyPr/>
        <a:lstStyle/>
        <a:p>
          <a:r>
            <a:rPr lang="en-US" dirty="0"/>
            <a:t>Deductible</a:t>
          </a:r>
        </a:p>
      </dgm:t>
    </dgm:pt>
    <dgm:pt modelId="{4203DB0A-1B2F-44DC-BD8C-4F0BBF98A113}" type="parTrans" cxnId="{E98FB97E-E8C4-4245-ACA9-026B204A6B96}">
      <dgm:prSet/>
      <dgm:spPr/>
      <dgm:t>
        <a:bodyPr/>
        <a:lstStyle/>
        <a:p>
          <a:endParaRPr lang="en-US"/>
        </a:p>
      </dgm:t>
    </dgm:pt>
    <dgm:pt modelId="{AB502437-E82B-4EFC-8410-3BB1271866D6}" type="sibTrans" cxnId="{E98FB97E-E8C4-4245-ACA9-026B204A6B96}">
      <dgm:prSet/>
      <dgm:spPr/>
      <dgm:t>
        <a:bodyPr/>
        <a:lstStyle/>
        <a:p>
          <a:endParaRPr lang="en-US"/>
        </a:p>
      </dgm:t>
    </dgm:pt>
    <dgm:pt modelId="{87A8F335-BD21-47DB-AD2D-65A62B65BEDD}">
      <dgm:prSet phldrT="[Text]"/>
      <dgm:spPr/>
      <dgm:t>
        <a:bodyPr/>
        <a:lstStyle/>
        <a:p>
          <a:pPr marL="0" indent="0">
            <a:buFontTx/>
            <a:buNone/>
          </a:pPr>
          <a:r>
            <a:rPr lang="en-US" dirty="0"/>
            <a:t>You pay for all medical costs* until deductible met</a:t>
          </a:r>
        </a:p>
      </dgm:t>
    </dgm:pt>
    <dgm:pt modelId="{AA2450A1-CB89-477F-A3A4-C41690A06E64}" type="parTrans" cxnId="{C7574D3F-D01D-412D-8F63-9CB50E86FCE9}">
      <dgm:prSet/>
      <dgm:spPr/>
      <dgm:t>
        <a:bodyPr/>
        <a:lstStyle/>
        <a:p>
          <a:endParaRPr lang="en-US"/>
        </a:p>
      </dgm:t>
    </dgm:pt>
    <dgm:pt modelId="{AC293DA8-1A0C-45BE-99B5-EBD3A279ACC4}" type="sibTrans" cxnId="{C7574D3F-D01D-412D-8F63-9CB50E86FCE9}">
      <dgm:prSet/>
      <dgm:spPr/>
      <dgm:t>
        <a:bodyPr/>
        <a:lstStyle/>
        <a:p>
          <a:endParaRPr lang="en-US"/>
        </a:p>
      </dgm:t>
    </dgm:pt>
    <dgm:pt modelId="{EE86D947-8DAD-4A7B-B27A-F9F9D4649306}">
      <dgm:prSet phldrT="[Text]"/>
      <dgm:spPr/>
      <dgm:t>
        <a:bodyPr/>
        <a:lstStyle/>
        <a:p>
          <a:r>
            <a:rPr lang="en-US" dirty="0"/>
            <a:t>Coinsurance</a:t>
          </a:r>
        </a:p>
      </dgm:t>
    </dgm:pt>
    <dgm:pt modelId="{3B9325CB-11F2-4ACF-9280-9F4D6319EEFF}" type="parTrans" cxnId="{66BEEB5A-4CB9-46D6-8631-D7EFFD2F860E}">
      <dgm:prSet/>
      <dgm:spPr/>
      <dgm:t>
        <a:bodyPr/>
        <a:lstStyle/>
        <a:p>
          <a:endParaRPr lang="en-US"/>
        </a:p>
      </dgm:t>
    </dgm:pt>
    <dgm:pt modelId="{15BDFE4C-AB23-4B49-A50E-2586B2DBD488}" type="sibTrans" cxnId="{66BEEB5A-4CB9-46D6-8631-D7EFFD2F860E}">
      <dgm:prSet/>
      <dgm:spPr/>
      <dgm:t>
        <a:bodyPr/>
        <a:lstStyle/>
        <a:p>
          <a:endParaRPr lang="en-US"/>
        </a:p>
      </dgm:t>
    </dgm:pt>
    <dgm:pt modelId="{748BBC1D-1EAA-402F-A772-FCC90812F9E0}">
      <dgm:prSet phldrT="[Text]"/>
      <dgm:spPr/>
      <dgm:t>
        <a:bodyPr/>
        <a:lstStyle/>
        <a:p>
          <a:pPr marL="0" indent="0">
            <a:buFontTx/>
            <a:buNone/>
          </a:pPr>
          <a:r>
            <a:rPr lang="en-US" dirty="0"/>
            <a:t>Once deductible met, you pay a percentage of costs and insurance covers the rest</a:t>
          </a:r>
        </a:p>
      </dgm:t>
    </dgm:pt>
    <dgm:pt modelId="{4FC39C01-AD3E-4F17-898C-E72A59402669}" type="parTrans" cxnId="{CDA8AA65-C390-4873-B7AF-BD4659650D96}">
      <dgm:prSet/>
      <dgm:spPr/>
      <dgm:t>
        <a:bodyPr/>
        <a:lstStyle/>
        <a:p>
          <a:endParaRPr lang="en-US"/>
        </a:p>
      </dgm:t>
    </dgm:pt>
    <dgm:pt modelId="{C2B4C8D7-E0AA-40FA-9236-BD8D55CE9C0A}" type="sibTrans" cxnId="{CDA8AA65-C390-4873-B7AF-BD4659650D96}">
      <dgm:prSet/>
      <dgm:spPr/>
      <dgm:t>
        <a:bodyPr/>
        <a:lstStyle/>
        <a:p>
          <a:endParaRPr lang="en-US"/>
        </a:p>
      </dgm:t>
    </dgm:pt>
    <dgm:pt modelId="{986784D9-9984-4855-B1F4-CDAF1A7C165F}">
      <dgm:prSet phldrT="[Text]"/>
      <dgm:spPr/>
      <dgm:t>
        <a:bodyPr/>
        <a:lstStyle/>
        <a:p>
          <a:r>
            <a:rPr lang="en-US" dirty="0"/>
            <a:t>Out-of-Pocket Limit</a:t>
          </a:r>
        </a:p>
      </dgm:t>
    </dgm:pt>
    <dgm:pt modelId="{A9CD79BC-A756-4828-821C-FF3F88E95DBF}" type="parTrans" cxnId="{D47ACC66-359A-4622-9A43-183ABAF52C76}">
      <dgm:prSet/>
      <dgm:spPr/>
      <dgm:t>
        <a:bodyPr/>
        <a:lstStyle/>
        <a:p>
          <a:endParaRPr lang="en-US"/>
        </a:p>
      </dgm:t>
    </dgm:pt>
    <dgm:pt modelId="{DA563BD3-94DF-4CC6-8C3A-82D23EBFAFB5}" type="sibTrans" cxnId="{D47ACC66-359A-4622-9A43-183ABAF52C76}">
      <dgm:prSet/>
      <dgm:spPr/>
      <dgm:t>
        <a:bodyPr/>
        <a:lstStyle/>
        <a:p>
          <a:endParaRPr lang="en-US"/>
        </a:p>
      </dgm:t>
    </dgm:pt>
    <dgm:pt modelId="{218D19F8-9C43-476F-A70B-0A382C08A092}">
      <dgm:prSet phldrT="[Text]"/>
      <dgm:spPr/>
      <dgm:t>
        <a:bodyPr/>
        <a:lstStyle/>
        <a:p>
          <a:pPr marL="0" indent="0">
            <a:buFontTx/>
            <a:buNone/>
          </a:pPr>
          <a:r>
            <a:rPr lang="en-US" dirty="0"/>
            <a:t>Once limit reached, insurance covers 100% of expenses</a:t>
          </a:r>
        </a:p>
      </dgm:t>
    </dgm:pt>
    <dgm:pt modelId="{CC02C250-3517-48BA-BAC9-3C2E872D310F}" type="parTrans" cxnId="{9C84BCDB-8256-49EE-973E-080404B7BB47}">
      <dgm:prSet/>
      <dgm:spPr/>
      <dgm:t>
        <a:bodyPr/>
        <a:lstStyle/>
        <a:p>
          <a:endParaRPr lang="en-US"/>
        </a:p>
      </dgm:t>
    </dgm:pt>
    <dgm:pt modelId="{1D35B6DD-2B21-4B6D-AAFA-886F283B0EEE}" type="sibTrans" cxnId="{9C84BCDB-8256-49EE-973E-080404B7BB47}">
      <dgm:prSet/>
      <dgm:spPr/>
      <dgm:t>
        <a:bodyPr/>
        <a:lstStyle/>
        <a:p>
          <a:endParaRPr lang="en-US"/>
        </a:p>
      </dgm:t>
    </dgm:pt>
    <dgm:pt modelId="{5A4B56C1-10B9-4205-B9BB-B32BC360D1B2}" type="pres">
      <dgm:prSet presAssocID="{B92A10B7-BB7F-4727-BE45-E4CAD6A8359E}" presName="linearFlow" presStyleCnt="0">
        <dgm:presLayoutVars>
          <dgm:dir/>
          <dgm:animLvl val="lvl"/>
          <dgm:resizeHandles val="exact"/>
        </dgm:presLayoutVars>
      </dgm:prSet>
      <dgm:spPr/>
    </dgm:pt>
    <dgm:pt modelId="{3B413F4D-C679-41E4-BB16-E33A55A990C5}" type="pres">
      <dgm:prSet presAssocID="{62E9C397-E29A-48D9-9719-F081B21B1770}" presName="composite" presStyleCnt="0"/>
      <dgm:spPr/>
    </dgm:pt>
    <dgm:pt modelId="{EC19D57A-A064-48D8-B133-8B203E86A143}" type="pres">
      <dgm:prSet presAssocID="{62E9C397-E29A-48D9-9719-F081B21B177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FA92302-8711-4775-AF9A-60AB3B8261B6}" type="pres">
      <dgm:prSet presAssocID="{62E9C397-E29A-48D9-9719-F081B21B1770}" presName="parSh" presStyleLbl="node1" presStyleIdx="0" presStyleCnt="3"/>
      <dgm:spPr/>
    </dgm:pt>
    <dgm:pt modelId="{8F44E761-68E9-4CAD-8A76-4F2BB4514F96}" type="pres">
      <dgm:prSet presAssocID="{62E9C397-E29A-48D9-9719-F081B21B1770}" presName="desTx" presStyleLbl="fgAcc1" presStyleIdx="0" presStyleCnt="3">
        <dgm:presLayoutVars>
          <dgm:bulletEnabled val="1"/>
        </dgm:presLayoutVars>
      </dgm:prSet>
      <dgm:spPr/>
    </dgm:pt>
    <dgm:pt modelId="{9525F281-B202-42F0-AE0C-96ECC5F4B2B4}" type="pres">
      <dgm:prSet presAssocID="{AB502437-E82B-4EFC-8410-3BB1271866D6}" presName="sibTrans" presStyleLbl="sibTrans2D1" presStyleIdx="0" presStyleCnt="2"/>
      <dgm:spPr/>
    </dgm:pt>
    <dgm:pt modelId="{86D95BFC-5D35-43CC-9AC2-1CFDD4709B4F}" type="pres">
      <dgm:prSet presAssocID="{AB502437-E82B-4EFC-8410-3BB1271866D6}" presName="connTx" presStyleLbl="sibTrans2D1" presStyleIdx="0" presStyleCnt="2"/>
      <dgm:spPr/>
    </dgm:pt>
    <dgm:pt modelId="{6FD245CB-1756-4543-B085-39DE9C7B12A6}" type="pres">
      <dgm:prSet presAssocID="{EE86D947-8DAD-4A7B-B27A-F9F9D4649306}" presName="composite" presStyleCnt="0"/>
      <dgm:spPr/>
    </dgm:pt>
    <dgm:pt modelId="{9C94CD1E-82ED-4DBD-80EA-37970100A3C2}" type="pres">
      <dgm:prSet presAssocID="{EE86D947-8DAD-4A7B-B27A-F9F9D464930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7BB7D04-8DFB-44A2-BEF7-7721CA701AF5}" type="pres">
      <dgm:prSet presAssocID="{EE86D947-8DAD-4A7B-B27A-F9F9D4649306}" presName="parSh" presStyleLbl="node1" presStyleIdx="1" presStyleCnt="3"/>
      <dgm:spPr/>
    </dgm:pt>
    <dgm:pt modelId="{27A24FE9-41EB-46C0-9665-B6B9E7046962}" type="pres">
      <dgm:prSet presAssocID="{EE86D947-8DAD-4A7B-B27A-F9F9D4649306}" presName="desTx" presStyleLbl="fgAcc1" presStyleIdx="1" presStyleCnt="3">
        <dgm:presLayoutVars>
          <dgm:bulletEnabled val="1"/>
        </dgm:presLayoutVars>
      </dgm:prSet>
      <dgm:spPr/>
    </dgm:pt>
    <dgm:pt modelId="{CCA210A7-A52F-4C77-8BAD-C3CC84D38051}" type="pres">
      <dgm:prSet presAssocID="{15BDFE4C-AB23-4B49-A50E-2586B2DBD488}" presName="sibTrans" presStyleLbl="sibTrans2D1" presStyleIdx="1" presStyleCnt="2"/>
      <dgm:spPr/>
    </dgm:pt>
    <dgm:pt modelId="{A3605607-DC2F-4F0F-8880-4E7DB525F1E0}" type="pres">
      <dgm:prSet presAssocID="{15BDFE4C-AB23-4B49-A50E-2586B2DBD488}" presName="connTx" presStyleLbl="sibTrans2D1" presStyleIdx="1" presStyleCnt="2"/>
      <dgm:spPr/>
    </dgm:pt>
    <dgm:pt modelId="{0334C1DE-ED37-4492-B4E6-6F8A8F5D66A8}" type="pres">
      <dgm:prSet presAssocID="{986784D9-9984-4855-B1F4-CDAF1A7C165F}" presName="composite" presStyleCnt="0"/>
      <dgm:spPr/>
    </dgm:pt>
    <dgm:pt modelId="{08D5FF6C-336D-4933-A52D-562477FE04CF}" type="pres">
      <dgm:prSet presAssocID="{986784D9-9984-4855-B1F4-CDAF1A7C165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2573F27-C152-4AF8-8D39-BBBE0924892A}" type="pres">
      <dgm:prSet presAssocID="{986784D9-9984-4855-B1F4-CDAF1A7C165F}" presName="parSh" presStyleLbl="node1" presStyleIdx="2" presStyleCnt="3"/>
      <dgm:spPr/>
    </dgm:pt>
    <dgm:pt modelId="{B9ACEDA9-1B85-4D7F-AC67-28EAFBF2EED4}" type="pres">
      <dgm:prSet presAssocID="{986784D9-9984-4855-B1F4-CDAF1A7C165F}" presName="desTx" presStyleLbl="fgAcc1" presStyleIdx="2" presStyleCnt="3">
        <dgm:presLayoutVars>
          <dgm:bulletEnabled val="1"/>
        </dgm:presLayoutVars>
      </dgm:prSet>
      <dgm:spPr/>
    </dgm:pt>
  </dgm:ptLst>
  <dgm:cxnLst>
    <dgm:cxn modelId="{A84C9201-BDF9-476E-9D02-E2E2709E2D86}" type="presOf" srcId="{986784D9-9984-4855-B1F4-CDAF1A7C165F}" destId="{72573F27-C152-4AF8-8D39-BBBE0924892A}" srcOrd="1" destOrd="0" presId="urn:microsoft.com/office/officeart/2005/8/layout/process3"/>
    <dgm:cxn modelId="{89AA4310-6F51-4F03-8B41-8BC714FA0646}" type="presOf" srcId="{87A8F335-BD21-47DB-AD2D-65A62B65BEDD}" destId="{8F44E761-68E9-4CAD-8A76-4F2BB4514F96}" srcOrd="0" destOrd="0" presId="urn:microsoft.com/office/officeart/2005/8/layout/process3"/>
    <dgm:cxn modelId="{92DFA116-204D-4BF5-8037-91CDADD96C3B}" type="presOf" srcId="{748BBC1D-1EAA-402F-A772-FCC90812F9E0}" destId="{27A24FE9-41EB-46C0-9665-B6B9E7046962}" srcOrd="0" destOrd="0" presId="urn:microsoft.com/office/officeart/2005/8/layout/process3"/>
    <dgm:cxn modelId="{DFCCD62D-B1F4-44E1-A991-654102512FDA}" type="presOf" srcId="{EE86D947-8DAD-4A7B-B27A-F9F9D4649306}" destId="{07BB7D04-8DFB-44A2-BEF7-7721CA701AF5}" srcOrd="1" destOrd="0" presId="urn:microsoft.com/office/officeart/2005/8/layout/process3"/>
    <dgm:cxn modelId="{9D102532-9C0E-442D-AFC2-684FB8F70E60}" type="presOf" srcId="{218D19F8-9C43-476F-A70B-0A382C08A092}" destId="{B9ACEDA9-1B85-4D7F-AC67-28EAFBF2EED4}" srcOrd="0" destOrd="0" presId="urn:microsoft.com/office/officeart/2005/8/layout/process3"/>
    <dgm:cxn modelId="{83A6563C-527A-4B09-BFC0-9D89EDAFA8F5}" type="presOf" srcId="{15BDFE4C-AB23-4B49-A50E-2586B2DBD488}" destId="{CCA210A7-A52F-4C77-8BAD-C3CC84D38051}" srcOrd="0" destOrd="0" presId="urn:microsoft.com/office/officeart/2005/8/layout/process3"/>
    <dgm:cxn modelId="{C7574D3F-D01D-412D-8F63-9CB50E86FCE9}" srcId="{62E9C397-E29A-48D9-9719-F081B21B1770}" destId="{87A8F335-BD21-47DB-AD2D-65A62B65BEDD}" srcOrd="0" destOrd="0" parTransId="{AA2450A1-CB89-477F-A3A4-C41690A06E64}" sibTransId="{AC293DA8-1A0C-45BE-99B5-EBD3A279ACC4}"/>
    <dgm:cxn modelId="{A2D14B5E-BAE3-49F7-B108-2B1CAD071186}" type="presOf" srcId="{B92A10B7-BB7F-4727-BE45-E4CAD6A8359E}" destId="{5A4B56C1-10B9-4205-B9BB-B32BC360D1B2}" srcOrd="0" destOrd="0" presId="urn:microsoft.com/office/officeart/2005/8/layout/process3"/>
    <dgm:cxn modelId="{CDA8AA65-C390-4873-B7AF-BD4659650D96}" srcId="{EE86D947-8DAD-4A7B-B27A-F9F9D4649306}" destId="{748BBC1D-1EAA-402F-A772-FCC90812F9E0}" srcOrd="0" destOrd="0" parTransId="{4FC39C01-AD3E-4F17-898C-E72A59402669}" sibTransId="{C2B4C8D7-E0AA-40FA-9236-BD8D55CE9C0A}"/>
    <dgm:cxn modelId="{D47ACC66-359A-4622-9A43-183ABAF52C76}" srcId="{B92A10B7-BB7F-4727-BE45-E4CAD6A8359E}" destId="{986784D9-9984-4855-B1F4-CDAF1A7C165F}" srcOrd="2" destOrd="0" parTransId="{A9CD79BC-A756-4828-821C-FF3F88E95DBF}" sibTransId="{DA563BD3-94DF-4CC6-8C3A-82D23EBFAFB5}"/>
    <dgm:cxn modelId="{82B8234D-CA06-41E6-96F0-DCF7CC8DC5A5}" type="presOf" srcId="{15BDFE4C-AB23-4B49-A50E-2586B2DBD488}" destId="{A3605607-DC2F-4F0F-8880-4E7DB525F1E0}" srcOrd="1" destOrd="0" presId="urn:microsoft.com/office/officeart/2005/8/layout/process3"/>
    <dgm:cxn modelId="{5726027A-3FBF-436E-9178-56BBA9ABAD90}" type="presOf" srcId="{AB502437-E82B-4EFC-8410-3BB1271866D6}" destId="{9525F281-B202-42F0-AE0C-96ECC5F4B2B4}" srcOrd="0" destOrd="0" presId="urn:microsoft.com/office/officeart/2005/8/layout/process3"/>
    <dgm:cxn modelId="{66BEEB5A-4CB9-46D6-8631-D7EFFD2F860E}" srcId="{B92A10B7-BB7F-4727-BE45-E4CAD6A8359E}" destId="{EE86D947-8DAD-4A7B-B27A-F9F9D4649306}" srcOrd="1" destOrd="0" parTransId="{3B9325CB-11F2-4ACF-9280-9F4D6319EEFF}" sibTransId="{15BDFE4C-AB23-4B49-A50E-2586B2DBD488}"/>
    <dgm:cxn modelId="{E98FB97E-E8C4-4245-ACA9-026B204A6B96}" srcId="{B92A10B7-BB7F-4727-BE45-E4CAD6A8359E}" destId="{62E9C397-E29A-48D9-9719-F081B21B1770}" srcOrd="0" destOrd="0" parTransId="{4203DB0A-1B2F-44DC-BD8C-4F0BBF98A113}" sibTransId="{AB502437-E82B-4EFC-8410-3BB1271866D6}"/>
    <dgm:cxn modelId="{6BD0EBBF-6583-4D8A-87A2-A4F03F670685}" type="presOf" srcId="{62E9C397-E29A-48D9-9719-F081B21B1770}" destId="{6FA92302-8711-4775-AF9A-60AB3B8261B6}" srcOrd="1" destOrd="0" presId="urn:microsoft.com/office/officeart/2005/8/layout/process3"/>
    <dgm:cxn modelId="{C777A7CE-FA8A-42BC-AB46-200AA8365065}" type="presOf" srcId="{AB502437-E82B-4EFC-8410-3BB1271866D6}" destId="{86D95BFC-5D35-43CC-9AC2-1CFDD4709B4F}" srcOrd="1" destOrd="0" presId="urn:microsoft.com/office/officeart/2005/8/layout/process3"/>
    <dgm:cxn modelId="{9C84BCDB-8256-49EE-973E-080404B7BB47}" srcId="{986784D9-9984-4855-B1F4-CDAF1A7C165F}" destId="{218D19F8-9C43-476F-A70B-0A382C08A092}" srcOrd="0" destOrd="0" parTransId="{CC02C250-3517-48BA-BAC9-3C2E872D310F}" sibTransId="{1D35B6DD-2B21-4B6D-AAFA-886F283B0EEE}"/>
    <dgm:cxn modelId="{FA77C1E4-8565-4240-BDA1-A944A0047887}" type="presOf" srcId="{EE86D947-8DAD-4A7B-B27A-F9F9D4649306}" destId="{9C94CD1E-82ED-4DBD-80EA-37970100A3C2}" srcOrd="0" destOrd="0" presId="urn:microsoft.com/office/officeart/2005/8/layout/process3"/>
    <dgm:cxn modelId="{0FE2EBE4-8BAE-4D8D-B526-D704FB35D3D5}" type="presOf" srcId="{986784D9-9984-4855-B1F4-CDAF1A7C165F}" destId="{08D5FF6C-336D-4933-A52D-562477FE04CF}" srcOrd="0" destOrd="0" presId="urn:microsoft.com/office/officeart/2005/8/layout/process3"/>
    <dgm:cxn modelId="{EC669DF2-7E10-4564-BC4D-5D19595CC880}" type="presOf" srcId="{62E9C397-E29A-48D9-9719-F081B21B1770}" destId="{EC19D57A-A064-48D8-B133-8B203E86A143}" srcOrd="0" destOrd="0" presId="urn:microsoft.com/office/officeart/2005/8/layout/process3"/>
    <dgm:cxn modelId="{B4603492-3BDB-4255-832C-1340D21DE930}" type="presParOf" srcId="{5A4B56C1-10B9-4205-B9BB-B32BC360D1B2}" destId="{3B413F4D-C679-41E4-BB16-E33A55A990C5}" srcOrd="0" destOrd="0" presId="urn:microsoft.com/office/officeart/2005/8/layout/process3"/>
    <dgm:cxn modelId="{AB45254C-E97B-450D-9B1B-414C4E89D33E}" type="presParOf" srcId="{3B413F4D-C679-41E4-BB16-E33A55A990C5}" destId="{EC19D57A-A064-48D8-B133-8B203E86A143}" srcOrd="0" destOrd="0" presId="urn:microsoft.com/office/officeart/2005/8/layout/process3"/>
    <dgm:cxn modelId="{1FF38A66-3111-493D-B2A7-0BAB53CE6274}" type="presParOf" srcId="{3B413F4D-C679-41E4-BB16-E33A55A990C5}" destId="{6FA92302-8711-4775-AF9A-60AB3B8261B6}" srcOrd="1" destOrd="0" presId="urn:microsoft.com/office/officeart/2005/8/layout/process3"/>
    <dgm:cxn modelId="{9A2348B9-5C7E-4E64-AF1A-B37E1401414C}" type="presParOf" srcId="{3B413F4D-C679-41E4-BB16-E33A55A990C5}" destId="{8F44E761-68E9-4CAD-8A76-4F2BB4514F96}" srcOrd="2" destOrd="0" presId="urn:microsoft.com/office/officeart/2005/8/layout/process3"/>
    <dgm:cxn modelId="{56D507CA-2E07-4C54-98EE-FE086DC83E4E}" type="presParOf" srcId="{5A4B56C1-10B9-4205-B9BB-B32BC360D1B2}" destId="{9525F281-B202-42F0-AE0C-96ECC5F4B2B4}" srcOrd="1" destOrd="0" presId="urn:microsoft.com/office/officeart/2005/8/layout/process3"/>
    <dgm:cxn modelId="{1FB9FCE9-7CDF-4760-939A-F026ADD5C7DD}" type="presParOf" srcId="{9525F281-B202-42F0-AE0C-96ECC5F4B2B4}" destId="{86D95BFC-5D35-43CC-9AC2-1CFDD4709B4F}" srcOrd="0" destOrd="0" presId="urn:microsoft.com/office/officeart/2005/8/layout/process3"/>
    <dgm:cxn modelId="{800E432C-D6AF-4AFD-B5DD-93C66214231E}" type="presParOf" srcId="{5A4B56C1-10B9-4205-B9BB-B32BC360D1B2}" destId="{6FD245CB-1756-4543-B085-39DE9C7B12A6}" srcOrd="2" destOrd="0" presId="urn:microsoft.com/office/officeart/2005/8/layout/process3"/>
    <dgm:cxn modelId="{E1D4E432-51A1-4F70-8D1B-6E343F1C2A86}" type="presParOf" srcId="{6FD245CB-1756-4543-B085-39DE9C7B12A6}" destId="{9C94CD1E-82ED-4DBD-80EA-37970100A3C2}" srcOrd="0" destOrd="0" presId="urn:microsoft.com/office/officeart/2005/8/layout/process3"/>
    <dgm:cxn modelId="{7A85C444-846E-48C3-A853-645EF3451E57}" type="presParOf" srcId="{6FD245CB-1756-4543-B085-39DE9C7B12A6}" destId="{07BB7D04-8DFB-44A2-BEF7-7721CA701AF5}" srcOrd="1" destOrd="0" presId="urn:microsoft.com/office/officeart/2005/8/layout/process3"/>
    <dgm:cxn modelId="{0CEB3359-A217-4FE9-9969-CB28A0E5AA89}" type="presParOf" srcId="{6FD245CB-1756-4543-B085-39DE9C7B12A6}" destId="{27A24FE9-41EB-46C0-9665-B6B9E7046962}" srcOrd="2" destOrd="0" presId="urn:microsoft.com/office/officeart/2005/8/layout/process3"/>
    <dgm:cxn modelId="{1694F843-08CF-4EDB-8B02-FAD507A7F3D7}" type="presParOf" srcId="{5A4B56C1-10B9-4205-B9BB-B32BC360D1B2}" destId="{CCA210A7-A52F-4C77-8BAD-C3CC84D38051}" srcOrd="3" destOrd="0" presId="urn:microsoft.com/office/officeart/2005/8/layout/process3"/>
    <dgm:cxn modelId="{B1405041-19F7-421D-8D9D-4F7FCC54B932}" type="presParOf" srcId="{CCA210A7-A52F-4C77-8BAD-C3CC84D38051}" destId="{A3605607-DC2F-4F0F-8880-4E7DB525F1E0}" srcOrd="0" destOrd="0" presId="urn:microsoft.com/office/officeart/2005/8/layout/process3"/>
    <dgm:cxn modelId="{4150AC89-B472-40FF-96FF-7DE2748DDB02}" type="presParOf" srcId="{5A4B56C1-10B9-4205-B9BB-B32BC360D1B2}" destId="{0334C1DE-ED37-4492-B4E6-6F8A8F5D66A8}" srcOrd="4" destOrd="0" presId="urn:microsoft.com/office/officeart/2005/8/layout/process3"/>
    <dgm:cxn modelId="{66DC2871-883C-495E-B408-639BE5F1A2BE}" type="presParOf" srcId="{0334C1DE-ED37-4492-B4E6-6F8A8F5D66A8}" destId="{08D5FF6C-336D-4933-A52D-562477FE04CF}" srcOrd="0" destOrd="0" presId="urn:microsoft.com/office/officeart/2005/8/layout/process3"/>
    <dgm:cxn modelId="{A1C425E4-EA8D-4DD1-9988-AF94B80DD1CF}" type="presParOf" srcId="{0334C1DE-ED37-4492-B4E6-6F8A8F5D66A8}" destId="{72573F27-C152-4AF8-8D39-BBBE0924892A}" srcOrd="1" destOrd="0" presId="urn:microsoft.com/office/officeart/2005/8/layout/process3"/>
    <dgm:cxn modelId="{C777BF2B-2741-4F7E-AA54-4A94A529122A}" type="presParOf" srcId="{0334C1DE-ED37-4492-B4E6-6F8A8F5D66A8}" destId="{B9ACEDA9-1B85-4D7F-AC67-28EAFBF2EED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B17D73-4100-4797-ABA6-979E762DAF4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27FA88-548C-4335-87B8-65280512F538}">
      <dgm:prSet/>
      <dgm:spPr/>
      <dgm:t>
        <a:bodyPr/>
        <a:lstStyle/>
        <a:p>
          <a:r>
            <a:rPr lang="en-US"/>
            <a:t>IYC Plans</a:t>
          </a:r>
        </a:p>
      </dgm:t>
    </dgm:pt>
    <dgm:pt modelId="{C5CAB328-79FC-40C3-9735-91EF547D0CB2}" type="parTrans" cxnId="{8753D0B6-DE96-4FFC-ADBF-1CFF5D4577FA}">
      <dgm:prSet/>
      <dgm:spPr/>
      <dgm:t>
        <a:bodyPr/>
        <a:lstStyle/>
        <a:p>
          <a:endParaRPr lang="en-US"/>
        </a:p>
      </dgm:t>
    </dgm:pt>
    <dgm:pt modelId="{1797FD53-0595-4BFE-A91A-65916765A124}" type="sibTrans" cxnId="{8753D0B6-DE96-4FFC-ADBF-1CFF5D4577FA}">
      <dgm:prSet/>
      <dgm:spPr/>
      <dgm:t>
        <a:bodyPr/>
        <a:lstStyle/>
        <a:p>
          <a:endParaRPr lang="en-US"/>
        </a:p>
      </dgm:t>
    </dgm:pt>
    <dgm:pt modelId="{46EA44BB-E893-4102-A032-20358519623F}">
      <dgm:prSet/>
      <dgm:spPr/>
      <dgm:t>
        <a:bodyPr/>
        <a:lstStyle/>
        <a:p>
          <a:r>
            <a:rPr lang="en-US" dirty="0"/>
            <a:t>Most cost-effective option (lowest premium and </a:t>
          </a:r>
          <a:r>
            <a:rPr lang="en-US" dirty="0">
              <a:hlinkClick xmlns:r="http://schemas.openxmlformats.org/officeDocument/2006/relationships" r:id="rId1"/>
            </a:rPr>
            <a:t>lower out-of-pocket costs</a:t>
          </a:r>
          <a:r>
            <a:rPr lang="en-US" dirty="0"/>
            <a:t>)</a:t>
          </a:r>
        </a:p>
      </dgm:t>
    </dgm:pt>
    <dgm:pt modelId="{5F59DAC4-0DE7-4F97-A1E7-C9C9A8D59F1D}" type="parTrans" cxnId="{AF520575-A5B4-4C26-BB4E-7088E1D278A0}">
      <dgm:prSet/>
      <dgm:spPr/>
      <dgm:t>
        <a:bodyPr/>
        <a:lstStyle/>
        <a:p>
          <a:endParaRPr lang="en-US"/>
        </a:p>
      </dgm:t>
    </dgm:pt>
    <dgm:pt modelId="{2A6665D5-747E-4647-828F-0153873056DD}" type="sibTrans" cxnId="{AF520575-A5B4-4C26-BB4E-7088E1D278A0}">
      <dgm:prSet/>
      <dgm:spPr/>
      <dgm:t>
        <a:bodyPr/>
        <a:lstStyle/>
        <a:p>
          <a:endParaRPr lang="en-US"/>
        </a:p>
      </dgm:t>
    </dgm:pt>
    <dgm:pt modelId="{46E76BE6-C709-4F12-9E13-416DCCF62AEB}">
      <dgm:prSet/>
      <dgm:spPr/>
      <dgm:t>
        <a:bodyPr/>
        <a:lstStyle/>
        <a:p>
          <a:r>
            <a:rPr lang="en-US"/>
            <a:t>Regional plans within Wisconsin that have a certain set of providers associated with them</a:t>
          </a:r>
        </a:p>
      </dgm:t>
    </dgm:pt>
    <dgm:pt modelId="{51B08629-141F-45D8-AE5F-AF21C059D1FF}" type="parTrans" cxnId="{C16DBBB7-02AB-4869-84BE-7F2EB193A8E1}">
      <dgm:prSet/>
      <dgm:spPr/>
      <dgm:t>
        <a:bodyPr/>
        <a:lstStyle/>
        <a:p>
          <a:endParaRPr lang="en-US"/>
        </a:p>
      </dgm:t>
    </dgm:pt>
    <dgm:pt modelId="{94B118BC-3748-46A9-8B8B-F538293AF92A}" type="sibTrans" cxnId="{C16DBBB7-02AB-4869-84BE-7F2EB193A8E1}">
      <dgm:prSet/>
      <dgm:spPr/>
      <dgm:t>
        <a:bodyPr/>
        <a:lstStyle/>
        <a:p>
          <a:endParaRPr lang="en-US"/>
        </a:p>
      </dgm:t>
    </dgm:pt>
    <dgm:pt modelId="{928EC08C-937D-4B4E-9871-142B07419CCD}">
      <dgm:prSet/>
      <dgm:spPr/>
      <dgm:t>
        <a:bodyPr/>
        <a:lstStyle/>
        <a:p>
          <a:r>
            <a:rPr lang="en-US"/>
            <a:t>Urgent and emergency services covered out-of-network</a:t>
          </a:r>
        </a:p>
      </dgm:t>
    </dgm:pt>
    <dgm:pt modelId="{C9E26F46-617F-4FD1-BDB1-0DBF93C5CB67}" type="parTrans" cxnId="{06E377C3-869A-40A1-82D3-1430444B60ED}">
      <dgm:prSet/>
      <dgm:spPr/>
      <dgm:t>
        <a:bodyPr/>
        <a:lstStyle/>
        <a:p>
          <a:endParaRPr lang="en-US"/>
        </a:p>
      </dgm:t>
    </dgm:pt>
    <dgm:pt modelId="{0E81F76D-642D-4683-BC9C-785237E6426A}" type="sibTrans" cxnId="{06E377C3-869A-40A1-82D3-1430444B60ED}">
      <dgm:prSet/>
      <dgm:spPr/>
      <dgm:t>
        <a:bodyPr/>
        <a:lstStyle/>
        <a:p>
          <a:endParaRPr lang="en-US"/>
        </a:p>
      </dgm:t>
    </dgm:pt>
    <dgm:pt modelId="{565C57F7-6558-4855-892E-4B75B488F383}">
      <dgm:prSet/>
      <dgm:spPr/>
      <dgm:t>
        <a:bodyPr/>
        <a:lstStyle/>
        <a:p>
          <a:r>
            <a:rPr lang="en-US" dirty="0"/>
            <a:t>Use the </a:t>
          </a:r>
          <a:r>
            <a:rPr lang="en-US" dirty="0">
              <a:hlinkClick xmlns:r="http://schemas.openxmlformats.org/officeDocument/2006/relationships" r:id="rId2"/>
            </a:rPr>
            <a:t>Health Plan Search </a:t>
          </a:r>
          <a:r>
            <a:rPr lang="en-US" dirty="0"/>
            <a:t>page to verify which plans are available in your area </a:t>
          </a:r>
        </a:p>
      </dgm:t>
    </dgm:pt>
    <dgm:pt modelId="{2E5B3BA6-5D29-42B3-AA0D-D2B6D4CBBBBC}" type="parTrans" cxnId="{C0867D89-FC46-4844-9CC2-DDD0FE779D00}">
      <dgm:prSet/>
      <dgm:spPr/>
      <dgm:t>
        <a:bodyPr/>
        <a:lstStyle/>
        <a:p>
          <a:endParaRPr lang="en-US"/>
        </a:p>
      </dgm:t>
    </dgm:pt>
    <dgm:pt modelId="{3A13DE02-6DA0-4581-AC0B-D00000AEB3DF}" type="sibTrans" cxnId="{C0867D89-FC46-4844-9CC2-DDD0FE779D00}">
      <dgm:prSet/>
      <dgm:spPr/>
      <dgm:t>
        <a:bodyPr/>
        <a:lstStyle/>
        <a:p>
          <a:endParaRPr lang="en-US"/>
        </a:p>
      </dgm:t>
    </dgm:pt>
    <dgm:pt modelId="{52780C6E-EEC6-4083-8815-D2BE38C34D0D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Access Plan by Dean</a:t>
          </a:r>
          <a:endParaRPr lang="en-US" dirty="0"/>
        </a:p>
      </dgm:t>
    </dgm:pt>
    <dgm:pt modelId="{01448671-93FF-4B3D-9247-721510C85AE2}" type="parTrans" cxnId="{C77A5992-B9B6-41B3-8446-41D6AA302D3B}">
      <dgm:prSet/>
      <dgm:spPr/>
      <dgm:t>
        <a:bodyPr/>
        <a:lstStyle/>
        <a:p>
          <a:endParaRPr lang="en-US"/>
        </a:p>
      </dgm:t>
    </dgm:pt>
    <dgm:pt modelId="{75D2FC5D-259E-4FFA-81C5-933A267C93E4}" type="sibTrans" cxnId="{C77A5992-B9B6-41B3-8446-41D6AA302D3B}">
      <dgm:prSet/>
      <dgm:spPr/>
      <dgm:t>
        <a:bodyPr/>
        <a:lstStyle/>
        <a:p>
          <a:endParaRPr lang="en-US"/>
        </a:p>
      </dgm:t>
    </dgm:pt>
    <dgm:pt modelId="{CE0E926A-4834-4E0A-8A50-828DD37F5566}">
      <dgm:prSet/>
      <dgm:spPr/>
      <dgm:t>
        <a:bodyPr/>
        <a:lstStyle/>
        <a:p>
          <a:r>
            <a:rPr lang="en-US"/>
            <a:t>Nationwide network</a:t>
          </a:r>
        </a:p>
      </dgm:t>
    </dgm:pt>
    <dgm:pt modelId="{C8949897-4281-452A-BB52-660772FE6C6C}" type="parTrans" cxnId="{FCCEB233-F996-4E07-9CBA-99B6735BA6FC}">
      <dgm:prSet/>
      <dgm:spPr/>
      <dgm:t>
        <a:bodyPr/>
        <a:lstStyle/>
        <a:p>
          <a:endParaRPr lang="en-US"/>
        </a:p>
      </dgm:t>
    </dgm:pt>
    <dgm:pt modelId="{1B77B88F-D7DD-4182-94B8-F6E43111996E}" type="sibTrans" cxnId="{FCCEB233-F996-4E07-9CBA-99B6735BA6FC}">
      <dgm:prSet/>
      <dgm:spPr/>
      <dgm:t>
        <a:bodyPr/>
        <a:lstStyle/>
        <a:p>
          <a:endParaRPr lang="en-US"/>
        </a:p>
      </dgm:t>
    </dgm:pt>
    <dgm:pt modelId="{3058E44F-E848-4857-B2A0-CE7E4DF2ED87}">
      <dgm:prSet/>
      <dgm:spPr/>
      <dgm:t>
        <a:bodyPr/>
        <a:lstStyle/>
        <a:p>
          <a:r>
            <a:rPr lang="en-US" dirty="0"/>
            <a:t>In and out-of-network services covered at different levels</a:t>
          </a:r>
        </a:p>
      </dgm:t>
    </dgm:pt>
    <dgm:pt modelId="{3E45B805-1633-4DB5-AF4C-B2993BB70EEE}" type="parTrans" cxnId="{B8BEE250-2EB0-43BA-BD0A-6919E061F4C5}">
      <dgm:prSet/>
      <dgm:spPr/>
      <dgm:t>
        <a:bodyPr/>
        <a:lstStyle/>
        <a:p>
          <a:endParaRPr lang="en-US"/>
        </a:p>
      </dgm:t>
    </dgm:pt>
    <dgm:pt modelId="{F205DD72-2104-4ABE-B763-FC9A81262357}" type="sibTrans" cxnId="{B8BEE250-2EB0-43BA-BD0A-6919E061F4C5}">
      <dgm:prSet/>
      <dgm:spPr/>
      <dgm:t>
        <a:bodyPr/>
        <a:lstStyle/>
        <a:p>
          <a:endParaRPr lang="en-US"/>
        </a:p>
      </dgm:t>
    </dgm:pt>
    <dgm:pt modelId="{DB8D9FB1-C6C6-4F03-8983-D3A59140DAC9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Higher out-of-pocket costs</a:t>
          </a:r>
          <a:endParaRPr lang="en-US" dirty="0"/>
        </a:p>
      </dgm:t>
    </dgm:pt>
    <dgm:pt modelId="{9285C86C-5C94-410C-ADF4-7FF0E03DF793}" type="parTrans" cxnId="{18302A1A-D54B-4737-A96D-15C3A588A24A}">
      <dgm:prSet/>
      <dgm:spPr/>
      <dgm:t>
        <a:bodyPr/>
        <a:lstStyle/>
        <a:p>
          <a:endParaRPr lang="en-US"/>
        </a:p>
      </dgm:t>
    </dgm:pt>
    <dgm:pt modelId="{76E27F42-B0C6-4EEB-8E59-1D72A79A883E}" type="sibTrans" cxnId="{18302A1A-D54B-4737-A96D-15C3A588A24A}">
      <dgm:prSet/>
      <dgm:spPr/>
      <dgm:t>
        <a:bodyPr/>
        <a:lstStyle/>
        <a:p>
          <a:endParaRPr lang="en-US"/>
        </a:p>
      </dgm:t>
    </dgm:pt>
    <dgm:pt modelId="{74000CDF-B1FE-4C77-9985-5FF1A49FB9E1}">
      <dgm:prSet/>
      <dgm:spPr/>
      <dgm:t>
        <a:bodyPr/>
        <a:lstStyle/>
        <a:p>
          <a:r>
            <a:rPr lang="en-US" dirty="0"/>
            <a:t>Greater access = higher premium</a:t>
          </a:r>
        </a:p>
      </dgm:t>
    </dgm:pt>
    <dgm:pt modelId="{9F5EEB62-9E21-452B-82E3-B804F946D2DF}" type="parTrans" cxnId="{29487EF6-11D3-452D-93D0-C3AC6BA9C5F8}">
      <dgm:prSet/>
      <dgm:spPr/>
      <dgm:t>
        <a:bodyPr/>
        <a:lstStyle/>
        <a:p>
          <a:endParaRPr lang="en-US"/>
        </a:p>
      </dgm:t>
    </dgm:pt>
    <dgm:pt modelId="{96C01F30-9415-4E9C-A662-610AE4288E4B}" type="sibTrans" cxnId="{29487EF6-11D3-452D-93D0-C3AC6BA9C5F8}">
      <dgm:prSet/>
      <dgm:spPr/>
      <dgm:t>
        <a:bodyPr/>
        <a:lstStyle/>
        <a:p>
          <a:endParaRPr lang="en-US"/>
        </a:p>
      </dgm:t>
    </dgm:pt>
    <dgm:pt modelId="{807D035C-1C6A-4C16-B225-58080D8D9C78}" type="pres">
      <dgm:prSet presAssocID="{CAB17D73-4100-4797-ABA6-979E762DAF4A}" presName="Name0" presStyleCnt="0">
        <dgm:presLayoutVars>
          <dgm:dir/>
          <dgm:animLvl val="lvl"/>
          <dgm:resizeHandles val="exact"/>
        </dgm:presLayoutVars>
      </dgm:prSet>
      <dgm:spPr/>
    </dgm:pt>
    <dgm:pt modelId="{E130BCAE-CCA5-4B8D-B747-2D2272E16A55}" type="pres">
      <dgm:prSet presAssocID="{5C27FA88-548C-4335-87B8-65280512F538}" presName="composite" presStyleCnt="0"/>
      <dgm:spPr/>
    </dgm:pt>
    <dgm:pt modelId="{4B224718-BD5C-40E5-831A-3DF945A951EC}" type="pres">
      <dgm:prSet presAssocID="{5C27FA88-548C-4335-87B8-65280512F53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E004199-20D4-4044-969F-9BAF0F1E9FC5}" type="pres">
      <dgm:prSet presAssocID="{5C27FA88-548C-4335-87B8-65280512F538}" presName="desTx" presStyleLbl="alignAccFollowNode1" presStyleIdx="0" presStyleCnt="2">
        <dgm:presLayoutVars>
          <dgm:bulletEnabled val="1"/>
        </dgm:presLayoutVars>
      </dgm:prSet>
      <dgm:spPr/>
    </dgm:pt>
    <dgm:pt modelId="{3DE716AF-B048-4837-9968-3B6BA87AF1FC}" type="pres">
      <dgm:prSet presAssocID="{1797FD53-0595-4BFE-A91A-65916765A124}" presName="space" presStyleCnt="0"/>
      <dgm:spPr/>
    </dgm:pt>
    <dgm:pt modelId="{BFD5954F-D17B-4FCB-8B6D-4031D91FB940}" type="pres">
      <dgm:prSet presAssocID="{52780C6E-EEC6-4083-8815-D2BE38C34D0D}" presName="composite" presStyleCnt="0"/>
      <dgm:spPr/>
    </dgm:pt>
    <dgm:pt modelId="{9DAE8A7B-1066-413C-AD6F-369B495C2279}" type="pres">
      <dgm:prSet presAssocID="{52780C6E-EEC6-4083-8815-D2BE38C34D0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F7F0313-B17D-4F7C-A5FC-D1178C99EAFA}" type="pres">
      <dgm:prSet presAssocID="{52780C6E-EEC6-4083-8815-D2BE38C34D0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9545308-5E9B-4CAE-992F-EB324EF9D1BB}" type="presOf" srcId="{3058E44F-E848-4857-B2A0-CE7E4DF2ED87}" destId="{DF7F0313-B17D-4F7C-A5FC-D1178C99EAFA}" srcOrd="0" destOrd="1" presId="urn:microsoft.com/office/officeart/2005/8/layout/hList1"/>
    <dgm:cxn modelId="{4FD0A417-4CC9-4B8A-ACBC-32DCC4329E1B}" type="presOf" srcId="{928EC08C-937D-4B4E-9871-142B07419CCD}" destId="{EE004199-20D4-4044-969F-9BAF0F1E9FC5}" srcOrd="0" destOrd="2" presId="urn:microsoft.com/office/officeart/2005/8/layout/hList1"/>
    <dgm:cxn modelId="{18302A1A-D54B-4737-A96D-15C3A588A24A}" srcId="{52780C6E-EEC6-4083-8815-D2BE38C34D0D}" destId="{DB8D9FB1-C6C6-4F03-8983-D3A59140DAC9}" srcOrd="1" destOrd="0" parTransId="{9285C86C-5C94-410C-ADF4-7FF0E03DF793}" sibTransId="{76E27F42-B0C6-4EEB-8E59-1D72A79A883E}"/>
    <dgm:cxn modelId="{6A522221-0E0A-40A3-BAF8-A609B780BB73}" type="presOf" srcId="{46EA44BB-E893-4102-A032-20358519623F}" destId="{EE004199-20D4-4044-969F-9BAF0F1E9FC5}" srcOrd="0" destOrd="0" presId="urn:microsoft.com/office/officeart/2005/8/layout/hList1"/>
    <dgm:cxn modelId="{69DE7E29-F8E0-4B06-9004-D27BD629B097}" type="presOf" srcId="{52780C6E-EEC6-4083-8815-D2BE38C34D0D}" destId="{9DAE8A7B-1066-413C-AD6F-369B495C2279}" srcOrd="0" destOrd="0" presId="urn:microsoft.com/office/officeart/2005/8/layout/hList1"/>
    <dgm:cxn modelId="{FCCEB233-F996-4E07-9CBA-99B6735BA6FC}" srcId="{52780C6E-EEC6-4083-8815-D2BE38C34D0D}" destId="{CE0E926A-4834-4E0A-8A50-828DD37F5566}" srcOrd="0" destOrd="0" parTransId="{C8949897-4281-452A-BB52-660772FE6C6C}" sibTransId="{1B77B88F-D7DD-4182-94B8-F6E43111996E}"/>
    <dgm:cxn modelId="{F72C1E3B-D5E4-4677-B71A-AA361EB12A24}" type="presOf" srcId="{74000CDF-B1FE-4C77-9985-5FF1A49FB9E1}" destId="{DF7F0313-B17D-4F7C-A5FC-D1178C99EAFA}" srcOrd="0" destOrd="3" presId="urn:microsoft.com/office/officeart/2005/8/layout/hList1"/>
    <dgm:cxn modelId="{844E7D61-7DFB-4FD9-8E0C-8C7B4AEDC99C}" type="presOf" srcId="{46E76BE6-C709-4F12-9E13-416DCCF62AEB}" destId="{EE004199-20D4-4044-969F-9BAF0F1E9FC5}" srcOrd="0" destOrd="1" presId="urn:microsoft.com/office/officeart/2005/8/layout/hList1"/>
    <dgm:cxn modelId="{E9FA1469-0F86-4B73-9588-741F164D847F}" type="presOf" srcId="{CE0E926A-4834-4E0A-8A50-828DD37F5566}" destId="{DF7F0313-B17D-4F7C-A5FC-D1178C99EAFA}" srcOrd="0" destOrd="0" presId="urn:microsoft.com/office/officeart/2005/8/layout/hList1"/>
    <dgm:cxn modelId="{4E5E436A-8FBE-4767-99DF-BD1C69C4EDEF}" type="presOf" srcId="{565C57F7-6558-4855-892E-4B75B488F383}" destId="{EE004199-20D4-4044-969F-9BAF0F1E9FC5}" srcOrd="0" destOrd="3" presId="urn:microsoft.com/office/officeart/2005/8/layout/hList1"/>
    <dgm:cxn modelId="{B8BEE250-2EB0-43BA-BD0A-6919E061F4C5}" srcId="{CE0E926A-4834-4E0A-8A50-828DD37F5566}" destId="{3058E44F-E848-4857-B2A0-CE7E4DF2ED87}" srcOrd="0" destOrd="0" parTransId="{3E45B805-1633-4DB5-AF4C-B2993BB70EEE}" sibTransId="{F205DD72-2104-4ABE-B763-FC9A81262357}"/>
    <dgm:cxn modelId="{AF520575-A5B4-4C26-BB4E-7088E1D278A0}" srcId="{5C27FA88-548C-4335-87B8-65280512F538}" destId="{46EA44BB-E893-4102-A032-20358519623F}" srcOrd="0" destOrd="0" parTransId="{5F59DAC4-0DE7-4F97-A1E7-C9C9A8D59F1D}" sibTransId="{2A6665D5-747E-4647-828F-0153873056DD}"/>
    <dgm:cxn modelId="{6206E87C-C79E-411C-AAFF-8DEA8DB675F0}" type="presOf" srcId="{DB8D9FB1-C6C6-4F03-8983-D3A59140DAC9}" destId="{DF7F0313-B17D-4F7C-A5FC-D1178C99EAFA}" srcOrd="0" destOrd="2" presId="urn:microsoft.com/office/officeart/2005/8/layout/hList1"/>
    <dgm:cxn modelId="{55F8F57D-8D1E-48B0-A84B-DFBCEECB45DF}" type="presOf" srcId="{CAB17D73-4100-4797-ABA6-979E762DAF4A}" destId="{807D035C-1C6A-4C16-B225-58080D8D9C78}" srcOrd="0" destOrd="0" presId="urn:microsoft.com/office/officeart/2005/8/layout/hList1"/>
    <dgm:cxn modelId="{C0867D89-FC46-4844-9CC2-DDD0FE779D00}" srcId="{5C27FA88-548C-4335-87B8-65280512F538}" destId="{565C57F7-6558-4855-892E-4B75B488F383}" srcOrd="3" destOrd="0" parTransId="{2E5B3BA6-5D29-42B3-AA0D-D2B6D4CBBBBC}" sibTransId="{3A13DE02-6DA0-4581-AC0B-D00000AEB3DF}"/>
    <dgm:cxn modelId="{C77A5992-B9B6-41B3-8446-41D6AA302D3B}" srcId="{CAB17D73-4100-4797-ABA6-979E762DAF4A}" destId="{52780C6E-EEC6-4083-8815-D2BE38C34D0D}" srcOrd="1" destOrd="0" parTransId="{01448671-93FF-4B3D-9247-721510C85AE2}" sibTransId="{75D2FC5D-259E-4FFA-81C5-933A267C93E4}"/>
    <dgm:cxn modelId="{64AAB9B1-7E54-4931-96D2-2F636FBFA68F}" type="presOf" srcId="{5C27FA88-548C-4335-87B8-65280512F538}" destId="{4B224718-BD5C-40E5-831A-3DF945A951EC}" srcOrd="0" destOrd="0" presId="urn:microsoft.com/office/officeart/2005/8/layout/hList1"/>
    <dgm:cxn modelId="{8753D0B6-DE96-4FFC-ADBF-1CFF5D4577FA}" srcId="{CAB17D73-4100-4797-ABA6-979E762DAF4A}" destId="{5C27FA88-548C-4335-87B8-65280512F538}" srcOrd="0" destOrd="0" parTransId="{C5CAB328-79FC-40C3-9735-91EF547D0CB2}" sibTransId="{1797FD53-0595-4BFE-A91A-65916765A124}"/>
    <dgm:cxn modelId="{C16DBBB7-02AB-4869-84BE-7F2EB193A8E1}" srcId="{5C27FA88-548C-4335-87B8-65280512F538}" destId="{46E76BE6-C709-4F12-9E13-416DCCF62AEB}" srcOrd="1" destOrd="0" parTransId="{51B08629-141F-45D8-AE5F-AF21C059D1FF}" sibTransId="{94B118BC-3748-46A9-8B8B-F538293AF92A}"/>
    <dgm:cxn modelId="{06E377C3-869A-40A1-82D3-1430444B60ED}" srcId="{5C27FA88-548C-4335-87B8-65280512F538}" destId="{928EC08C-937D-4B4E-9871-142B07419CCD}" srcOrd="2" destOrd="0" parTransId="{C9E26F46-617F-4FD1-BDB1-0DBF93C5CB67}" sibTransId="{0E81F76D-642D-4683-BC9C-785237E6426A}"/>
    <dgm:cxn modelId="{29487EF6-11D3-452D-93D0-C3AC6BA9C5F8}" srcId="{52780C6E-EEC6-4083-8815-D2BE38C34D0D}" destId="{74000CDF-B1FE-4C77-9985-5FF1A49FB9E1}" srcOrd="2" destOrd="0" parTransId="{9F5EEB62-9E21-452B-82E3-B804F946D2DF}" sibTransId="{96C01F30-9415-4E9C-A662-610AE4288E4B}"/>
    <dgm:cxn modelId="{14912137-0CC3-4215-8502-88E755165880}" type="presParOf" srcId="{807D035C-1C6A-4C16-B225-58080D8D9C78}" destId="{E130BCAE-CCA5-4B8D-B747-2D2272E16A55}" srcOrd="0" destOrd="0" presId="urn:microsoft.com/office/officeart/2005/8/layout/hList1"/>
    <dgm:cxn modelId="{DF1144F3-BA4E-4649-8E83-900B02997A39}" type="presParOf" srcId="{E130BCAE-CCA5-4B8D-B747-2D2272E16A55}" destId="{4B224718-BD5C-40E5-831A-3DF945A951EC}" srcOrd="0" destOrd="0" presId="urn:microsoft.com/office/officeart/2005/8/layout/hList1"/>
    <dgm:cxn modelId="{6640EA2B-2F40-4E1D-B928-30500F48393B}" type="presParOf" srcId="{E130BCAE-CCA5-4B8D-B747-2D2272E16A55}" destId="{EE004199-20D4-4044-969F-9BAF0F1E9FC5}" srcOrd="1" destOrd="0" presId="urn:microsoft.com/office/officeart/2005/8/layout/hList1"/>
    <dgm:cxn modelId="{DE5101A3-FFCF-41EB-A1DA-D595F6F24431}" type="presParOf" srcId="{807D035C-1C6A-4C16-B225-58080D8D9C78}" destId="{3DE716AF-B048-4837-9968-3B6BA87AF1FC}" srcOrd="1" destOrd="0" presId="urn:microsoft.com/office/officeart/2005/8/layout/hList1"/>
    <dgm:cxn modelId="{ECD719CA-3153-4AE1-AAF5-8F5D028A5AC2}" type="presParOf" srcId="{807D035C-1C6A-4C16-B225-58080D8D9C78}" destId="{BFD5954F-D17B-4FCB-8B6D-4031D91FB940}" srcOrd="2" destOrd="0" presId="urn:microsoft.com/office/officeart/2005/8/layout/hList1"/>
    <dgm:cxn modelId="{A013B16B-3677-4828-AB83-E271DA4018BE}" type="presParOf" srcId="{BFD5954F-D17B-4FCB-8B6D-4031D91FB940}" destId="{9DAE8A7B-1066-413C-AD6F-369B495C2279}" srcOrd="0" destOrd="0" presId="urn:microsoft.com/office/officeart/2005/8/layout/hList1"/>
    <dgm:cxn modelId="{567C6ED7-C8B5-4FF1-BF3B-FA04837A3EF9}" type="presParOf" srcId="{BFD5954F-D17B-4FCB-8B6D-4031D91FB940}" destId="{DF7F0313-B17D-4F7C-A5FC-D1178C99EA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F4BA2D-A4AA-4361-9928-ACA55C906A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B0AB1C0-19B2-45E5-B89E-E501C05AD2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do not enroll in ICI at hire, you can enroll through Deferred Enrollment if you become eligible for a lower premium category based on your sick leave.  </a:t>
          </a:r>
        </a:p>
      </dgm:t>
    </dgm:pt>
    <dgm:pt modelId="{9DFFA011-FD91-4C78-BA8F-BA57B9150639}" type="parTrans" cxnId="{09326852-770E-4F83-9796-3AED911AC63D}">
      <dgm:prSet/>
      <dgm:spPr/>
      <dgm:t>
        <a:bodyPr/>
        <a:lstStyle/>
        <a:p>
          <a:endParaRPr lang="en-US"/>
        </a:p>
      </dgm:t>
    </dgm:pt>
    <dgm:pt modelId="{CA05E7C8-DDEF-476E-9163-EA2365EB3553}" type="sibTrans" cxnId="{09326852-770E-4F83-9796-3AED911AC63D}">
      <dgm:prSet/>
      <dgm:spPr/>
      <dgm:t>
        <a:bodyPr/>
        <a:lstStyle/>
        <a:p>
          <a:endParaRPr lang="en-US"/>
        </a:p>
      </dgm:t>
    </dgm:pt>
    <dgm:pt modelId="{5F970CBE-267C-4380-BDFE-151F57BF96B3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b="1" dirty="0"/>
            <a:t>You are eligible for deferred enrollment:</a:t>
          </a:r>
        </a:p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The 1</a:t>
          </a:r>
          <a:r>
            <a:rPr lang="en-US" baseline="25000" dirty="0"/>
            <a:t>st </a:t>
          </a:r>
          <a:r>
            <a:rPr lang="en-US" dirty="0"/>
            <a:t>time you qualify for Premium Category 3 by earning </a:t>
          </a:r>
          <a:r>
            <a:rPr lang="en-US" b="1" dirty="0"/>
            <a:t>and</a:t>
          </a:r>
          <a:r>
            <a:rPr lang="en-US" dirty="0"/>
            <a:t> retaining 80 or more hours of sick leave in the previous calendar year (prorated if part-time);</a:t>
          </a:r>
        </a:p>
      </dgm:t>
    </dgm:pt>
    <dgm:pt modelId="{73D7740E-7AD2-4229-890C-41A98D453E9A}" type="parTrans" cxnId="{A33594F3-7333-4079-BDE0-22B512C37076}">
      <dgm:prSet/>
      <dgm:spPr/>
      <dgm:t>
        <a:bodyPr/>
        <a:lstStyle/>
        <a:p>
          <a:endParaRPr lang="en-US"/>
        </a:p>
      </dgm:t>
    </dgm:pt>
    <dgm:pt modelId="{C3741757-E55B-42F4-944C-A9018A612CE8}" type="sibTrans" cxnId="{A33594F3-7333-4079-BDE0-22B512C37076}">
      <dgm:prSet/>
      <dgm:spPr/>
      <dgm:t>
        <a:bodyPr/>
        <a:lstStyle/>
        <a:p>
          <a:endParaRPr lang="en-US"/>
        </a:p>
      </dgm:t>
    </dgm:pt>
    <dgm:pt modelId="{AAFC318F-5E49-4CBB-8BD4-12BF1DEB8843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The 1</a:t>
          </a:r>
          <a:r>
            <a:rPr lang="en-US" baseline="25000" dirty="0"/>
            <a:t>st </a:t>
          </a:r>
          <a:r>
            <a:rPr lang="en-US" dirty="0"/>
            <a:t>time you accumulate 520 or 728 hours of sick leave by the end of the previous calendar year;</a:t>
          </a:r>
        </a:p>
      </dgm:t>
    </dgm:pt>
    <dgm:pt modelId="{140D2984-268A-477F-8FD5-9AE26A0AAEB4}" type="parTrans" cxnId="{16C45769-FF4C-4889-B94C-5E4E2DB1FA8B}">
      <dgm:prSet/>
      <dgm:spPr/>
      <dgm:t>
        <a:bodyPr/>
        <a:lstStyle/>
        <a:p>
          <a:endParaRPr lang="en-US"/>
        </a:p>
      </dgm:t>
    </dgm:pt>
    <dgm:pt modelId="{4CEC1561-AEDC-4148-AFBA-788F4743437B}" type="sibTrans" cxnId="{16C45769-FF4C-4889-B94C-5E4E2DB1FA8B}">
      <dgm:prSet/>
      <dgm:spPr/>
      <dgm:t>
        <a:bodyPr/>
        <a:lstStyle/>
        <a:p>
          <a:endParaRPr lang="en-US"/>
        </a:p>
      </dgm:t>
    </dgm:pt>
    <dgm:pt modelId="{A7BA0852-D088-43CB-A5EB-ED7214A7BB6D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In any year that you accumulate 1,040 hours of sick leave.</a:t>
          </a:r>
        </a:p>
      </dgm:t>
    </dgm:pt>
    <dgm:pt modelId="{70BAAD3D-57CE-41F1-AF7F-D6055223BA02}" type="parTrans" cxnId="{16579DC8-855E-4657-A227-9BC78D1191A1}">
      <dgm:prSet/>
      <dgm:spPr/>
      <dgm:t>
        <a:bodyPr/>
        <a:lstStyle/>
        <a:p>
          <a:endParaRPr lang="en-US"/>
        </a:p>
      </dgm:t>
    </dgm:pt>
    <dgm:pt modelId="{C0135367-DB0F-4BF4-9765-4653F45F04B9}" type="sibTrans" cxnId="{16579DC8-855E-4657-A227-9BC78D1191A1}">
      <dgm:prSet/>
      <dgm:spPr/>
      <dgm:t>
        <a:bodyPr/>
        <a:lstStyle/>
        <a:p>
          <a:endParaRPr lang="en-US"/>
        </a:p>
      </dgm:t>
    </dgm:pt>
    <dgm:pt modelId="{541F3B77-A1B1-480A-9279-2BBFFCFFA9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May apply for coverage anytime through Evidence of Insurability</a:t>
          </a:r>
        </a:p>
      </dgm:t>
    </dgm:pt>
    <dgm:pt modelId="{E8349217-5D9E-489F-A445-67D9F9139EBB}" type="parTrans" cxnId="{C36BD07F-D385-458C-9FAC-BBF232C110EB}">
      <dgm:prSet/>
      <dgm:spPr/>
      <dgm:t>
        <a:bodyPr/>
        <a:lstStyle/>
        <a:p>
          <a:endParaRPr lang="en-US"/>
        </a:p>
      </dgm:t>
    </dgm:pt>
    <dgm:pt modelId="{02526853-124E-483D-9C4A-704EE58C0E20}" type="sibTrans" cxnId="{C36BD07F-D385-458C-9FAC-BBF232C110EB}">
      <dgm:prSet/>
      <dgm:spPr/>
      <dgm:t>
        <a:bodyPr/>
        <a:lstStyle/>
        <a:p>
          <a:endParaRPr lang="en-US"/>
        </a:p>
      </dgm:t>
    </dgm:pt>
    <dgm:pt modelId="{61D1E272-0D5A-4C1C-81AA-AFFB547E1C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Subject to underwriter approval – enrollment not guaranteed</a:t>
          </a:r>
        </a:p>
      </dgm:t>
    </dgm:pt>
    <dgm:pt modelId="{D7F61EB5-DF21-4E27-8A28-C79006379C66}" type="parTrans" cxnId="{DE90DB80-1004-4E87-8324-36ED986BC479}">
      <dgm:prSet/>
      <dgm:spPr/>
      <dgm:t>
        <a:bodyPr/>
        <a:lstStyle/>
        <a:p>
          <a:endParaRPr lang="en-US"/>
        </a:p>
      </dgm:t>
    </dgm:pt>
    <dgm:pt modelId="{27F41144-902D-4942-8D6C-6C429ECA3459}" type="sibTrans" cxnId="{DE90DB80-1004-4E87-8324-36ED986BC479}">
      <dgm:prSet/>
      <dgm:spPr/>
      <dgm:t>
        <a:bodyPr/>
        <a:lstStyle/>
        <a:p>
          <a:endParaRPr lang="en-US"/>
        </a:p>
      </dgm:t>
    </dgm:pt>
    <dgm:pt modelId="{D921052C-D8C2-4893-B35D-6C53BB28C4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 more information, see the </a:t>
          </a:r>
          <a:r>
            <a:rPr lang="en-US" dirty="0">
              <a:hlinkClick xmlns:r="http://schemas.openxmlformats.org/officeDocument/2006/relationships" r:id="rId1"/>
            </a:rPr>
            <a:t>ICI Plan Brochure</a:t>
          </a:r>
          <a:endParaRPr lang="en-US" dirty="0"/>
        </a:p>
      </dgm:t>
    </dgm:pt>
    <dgm:pt modelId="{4A53D4A2-92A9-4182-8D4E-700B7C993ECF}" type="parTrans" cxnId="{84280E2E-A2F4-4FEC-898A-99780421AA9A}">
      <dgm:prSet/>
      <dgm:spPr/>
      <dgm:t>
        <a:bodyPr/>
        <a:lstStyle/>
        <a:p>
          <a:endParaRPr lang="en-US"/>
        </a:p>
      </dgm:t>
    </dgm:pt>
    <dgm:pt modelId="{5A644B1C-70E5-4647-966B-F294140AB268}" type="sibTrans" cxnId="{84280E2E-A2F4-4FEC-898A-99780421AA9A}">
      <dgm:prSet/>
      <dgm:spPr/>
      <dgm:t>
        <a:bodyPr/>
        <a:lstStyle/>
        <a:p>
          <a:endParaRPr lang="en-US"/>
        </a:p>
      </dgm:t>
    </dgm:pt>
    <dgm:pt modelId="{7FBDD7EA-90F3-4252-A10C-36C81A61FFF2}" type="pres">
      <dgm:prSet presAssocID="{E0F4BA2D-A4AA-4361-9928-ACA55C906AB9}" presName="root" presStyleCnt="0">
        <dgm:presLayoutVars>
          <dgm:dir/>
          <dgm:resizeHandles val="exact"/>
        </dgm:presLayoutVars>
      </dgm:prSet>
      <dgm:spPr/>
    </dgm:pt>
    <dgm:pt modelId="{1313BE80-84A0-43CF-A588-F1BD8379800B}" type="pres">
      <dgm:prSet presAssocID="{FB0AB1C0-19B2-45E5-B89E-E501C05AD291}" presName="compNode" presStyleCnt="0"/>
      <dgm:spPr/>
    </dgm:pt>
    <dgm:pt modelId="{711A5247-34C6-4CF1-AE05-A3FD82AAB657}" type="pres">
      <dgm:prSet presAssocID="{FB0AB1C0-19B2-45E5-B89E-E501C05AD291}" presName="bgRect" presStyleLbl="bgShp" presStyleIdx="0" presStyleCnt="3" custScaleY="160669"/>
      <dgm:spPr/>
    </dgm:pt>
    <dgm:pt modelId="{58138477-95AD-4203-AF1D-A39D69B0F1A4}" type="pres">
      <dgm:prSet presAssocID="{FB0AB1C0-19B2-45E5-B89E-E501C05AD291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7F30134-B00E-419C-A6A2-4C5192CB1167}" type="pres">
      <dgm:prSet presAssocID="{FB0AB1C0-19B2-45E5-B89E-E501C05AD291}" presName="spaceRect" presStyleCnt="0"/>
      <dgm:spPr/>
    </dgm:pt>
    <dgm:pt modelId="{3F2A4679-C84D-452A-B348-D660B7DC67A9}" type="pres">
      <dgm:prSet presAssocID="{FB0AB1C0-19B2-45E5-B89E-E501C05AD291}" presName="parTx" presStyleLbl="revTx" presStyleIdx="0" presStyleCnt="5">
        <dgm:presLayoutVars>
          <dgm:chMax val="0"/>
          <dgm:chPref val="0"/>
        </dgm:presLayoutVars>
      </dgm:prSet>
      <dgm:spPr/>
    </dgm:pt>
    <dgm:pt modelId="{FBEAA5E2-1B0C-4387-B434-F66640089D80}" type="pres">
      <dgm:prSet presAssocID="{FB0AB1C0-19B2-45E5-B89E-E501C05AD291}" presName="desTx" presStyleLbl="revTx" presStyleIdx="1" presStyleCnt="5" custScaleX="107378" custScaleY="161125">
        <dgm:presLayoutVars/>
      </dgm:prSet>
      <dgm:spPr/>
    </dgm:pt>
    <dgm:pt modelId="{6581F6CB-9178-4353-84A4-2D5EF4D79665}" type="pres">
      <dgm:prSet presAssocID="{CA05E7C8-DDEF-476E-9163-EA2365EB3553}" presName="sibTrans" presStyleCnt="0"/>
      <dgm:spPr/>
    </dgm:pt>
    <dgm:pt modelId="{FA4FA577-C09C-4A6B-98AE-EA489F90A772}" type="pres">
      <dgm:prSet presAssocID="{541F3B77-A1B1-480A-9279-2BBFFCFFA958}" presName="compNode" presStyleCnt="0"/>
      <dgm:spPr/>
    </dgm:pt>
    <dgm:pt modelId="{A3DD6099-DA78-45FB-B3E7-04EDB0A29E01}" type="pres">
      <dgm:prSet presAssocID="{541F3B77-A1B1-480A-9279-2BBFFCFFA958}" presName="bgRect" presStyleLbl="bgShp" presStyleIdx="1" presStyleCnt="3" custLinFactNeighborX="-1184"/>
      <dgm:spPr/>
    </dgm:pt>
    <dgm:pt modelId="{88ECB86C-F263-46ED-85F8-F60B6DCE4729}" type="pres">
      <dgm:prSet presAssocID="{541F3B77-A1B1-480A-9279-2BBFFCFFA958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A2FEBF48-82D5-4CEE-A6D2-596782A17BDD}" type="pres">
      <dgm:prSet presAssocID="{541F3B77-A1B1-480A-9279-2BBFFCFFA958}" presName="spaceRect" presStyleCnt="0"/>
      <dgm:spPr/>
    </dgm:pt>
    <dgm:pt modelId="{482916FB-6E21-43ED-BF5D-4E546F0E5F3E}" type="pres">
      <dgm:prSet presAssocID="{541F3B77-A1B1-480A-9279-2BBFFCFFA958}" presName="parTx" presStyleLbl="revTx" presStyleIdx="2" presStyleCnt="5">
        <dgm:presLayoutVars>
          <dgm:chMax val="0"/>
          <dgm:chPref val="0"/>
        </dgm:presLayoutVars>
      </dgm:prSet>
      <dgm:spPr/>
    </dgm:pt>
    <dgm:pt modelId="{67B04DB7-E07F-4E8E-A178-F70F0C9BA922}" type="pres">
      <dgm:prSet presAssocID="{541F3B77-A1B1-480A-9279-2BBFFCFFA958}" presName="desTx" presStyleLbl="revTx" presStyleIdx="3" presStyleCnt="5">
        <dgm:presLayoutVars/>
      </dgm:prSet>
      <dgm:spPr/>
    </dgm:pt>
    <dgm:pt modelId="{08CC672A-9D24-4B61-9569-CF19DEB2611B}" type="pres">
      <dgm:prSet presAssocID="{02526853-124E-483D-9C4A-704EE58C0E20}" presName="sibTrans" presStyleCnt="0"/>
      <dgm:spPr/>
    </dgm:pt>
    <dgm:pt modelId="{A1718709-4C7C-473E-8153-CCBFAD3580CA}" type="pres">
      <dgm:prSet presAssocID="{D921052C-D8C2-4893-B35D-6C53BB28C427}" presName="compNode" presStyleCnt="0"/>
      <dgm:spPr/>
    </dgm:pt>
    <dgm:pt modelId="{5CC56F54-35AA-42FD-BFF6-343A7F04CA43}" type="pres">
      <dgm:prSet presAssocID="{D921052C-D8C2-4893-B35D-6C53BB28C427}" presName="bgRect" presStyleLbl="bgShp" presStyleIdx="2" presStyleCnt="3"/>
      <dgm:spPr/>
    </dgm:pt>
    <dgm:pt modelId="{8B7FCB50-0B59-49C3-BBB2-65BBE4BBC146}" type="pres">
      <dgm:prSet presAssocID="{D921052C-D8C2-4893-B35D-6C53BB28C427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"/>
        </a:ext>
      </dgm:extLst>
    </dgm:pt>
    <dgm:pt modelId="{0066590A-8E7F-4143-A992-086E2AA68B49}" type="pres">
      <dgm:prSet presAssocID="{D921052C-D8C2-4893-B35D-6C53BB28C427}" presName="spaceRect" presStyleCnt="0"/>
      <dgm:spPr/>
    </dgm:pt>
    <dgm:pt modelId="{1FDC6A41-72AD-477B-BD72-2E01A0FA15B2}" type="pres">
      <dgm:prSet presAssocID="{D921052C-D8C2-4893-B35D-6C53BB28C42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655740C-B7D2-40AE-85F5-028D0AEA0072}" type="presOf" srcId="{D921052C-D8C2-4893-B35D-6C53BB28C427}" destId="{1FDC6A41-72AD-477B-BD72-2E01A0FA15B2}" srcOrd="0" destOrd="0" presId="urn:microsoft.com/office/officeart/2018/2/layout/IconVerticalSolidList"/>
    <dgm:cxn modelId="{112E380F-D0A6-4563-A4AB-DF64A3C9B170}" type="presOf" srcId="{A7BA0852-D088-43CB-A5EB-ED7214A7BB6D}" destId="{FBEAA5E2-1B0C-4387-B434-F66640089D80}" srcOrd="0" destOrd="2" presId="urn:microsoft.com/office/officeart/2018/2/layout/IconVerticalSolidList"/>
    <dgm:cxn modelId="{301D8D12-0D5A-4058-863C-6723F433096F}" type="presOf" srcId="{541F3B77-A1B1-480A-9279-2BBFFCFFA958}" destId="{482916FB-6E21-43ED-BF5D-4E546F0E5F3E}" srcOrd="0" destOrd="0" presId="urn:microsoft.com/office/officeart/2018/2/layout/IconVerticalSolidList"/>
    <dgm:cxn modelId="{84280E2E-A2F4-4FEC-898A-99780421AA9A}" srcId="{E0F4BA2D-A4AA-4361-9928-ACA55C906AB9}" destId="{D921052C-D8C2-4893-B35D-6C53BB28C427}" srcOrd="2" destOrd="0" parTransId="{4A53D4A2-92A9-4182-8D4E-700B7C993ECF}" sibTransId="{5A644B1C-70E5-4647-966B-F294140AB268}"/>
    <dgm:cxn modelId="{62F09F43-06B5-4B9D-8EAF-A484F462E8CE}" type="presOf" srcId="{FB0AB1C0-19B2-45E5-B89E-E501C05AD291}" destId="{3F2A4679-C84D-452A-B348-D660B7DC67A9}" srcOrd="0" destOrd="0" presId="urn:microsoft.com/office/officeart/2018/2/layout/IconVerticalSolidList"/>
    <dgm:cxn modelId="{16C45769-FF4C-4889-B94C-5E4E2DB1FA8B}" srcId="{FB0AB1C0-19B2-45E5-B89E-E501C05AD291}" destId="{AAFC318F-5E49-4CBB-8BD4-12BF1DEB8843}" srcOrd="1" destOrd="0" parTransId="{140D2984-268A-477F-8FD5-9AE26A0AAEB4}" sibTransId="{4CEC1561-AEDC-4148-AFBA-788F4743437B}"/>
    <dgm:cxn modelId="{09326852-770E-4F83-9796-3AED911AC63D}" srcId="{E0F4BA2D-A4AA-4361-9928-ACA55C906AB9}" destId="{FB0AB1C0-19B2-45E5-B89E-E501C05AD291}" srcOrd="0" destOrd="0" parTransId="{9DFFA011-FD91-4C78-BA8F-BA57B9150639}" sibTransId="{CA05E7C8-DDEF-476E-9163-EA2365EB3553}"/>
    <dgm:cxn modelId="{C36BD07F-D385-458C-9FAC-BBF232C110EB}" srcId="{E0F4BA2D-A4AA-4361-9928-ACA55C906AB9}" destId="{541F3B77-A1B1-480A-9279-2BBFFCFFA958}" srcOrd="1" destOrd="0" parTransId="{E8349217-5D9E-489F-A445-67D9F9139EBB}" sibTransId="{02526853-124E-483D-9C4A-704EE58C0E20}"/>
    <dgm:cxn modelId="{DE90DB80-1004-4E87-8324-36ED986BC479}" srcId="{541F3B77-A1B1-480A-9279-2BBFFCFFA958}" destId="{61D1E272-0D5A-4C1C-81AA-AFFB547E1C66}" srcOrd="0" destOrd="0" parTransId="{D7F61EB5-DF21-4E27-8A28-C79006379C66}" sibTransId="{27F41144-902D-4942-8D6C-6C429ECA3459}"/>
    <dgm:cxn modelId="{974A929F-9DE3-484F-8879-352C57778CB4}" type="presOf" srcId="{AAFC318F-5E49-4CBB-8BD4-12BF1DEB8843}" destId="{FBEAA5E2-1B0C-4387-B434-F66640089D80}" srcOrd="0" destOrd="1" presId="urn:microsoft.com/office/officeart/2018/2/layout/IconVerticalSolidList"/>
    <dgm:cxn modelId="{16579DC8-855E-4657-A227-9BC78D1191A1}" srcId="{FB0AB1C0-19B2-45E5-B89E-E501C05AD291}" destId="{A7BA0852-D088-43CB-A5EB-ED7214A7BB6D}" srcOrd="2" destOrd="0" parTransId="{70BAAD3D-57CE-41F1-AF7F-D6055223BA02}" sibTransId="{C0135367-DB0F-4BF4-9765-4653F45F04B9}"/>
    <dgm:cxn modelId="{66BEE1CF-3CFA-4735-8C43-EC17CF202157}" type="presOf" srcId="{5F970CBE-267C-4380-BDFE-151F57BF96B3}" destId="{FBEAA5E2-1B0C-4387-B434-F66640089D80}" srcOrd="0" destOrd="0" presId="urn:microsoft.com/office/officeart/2018/2/layout/IconVerticalSolidList"/>
    <dgm:cxn modelId="{A6AC19DB-8EAB-493C-ACFA-EAD988A4FF4D}" type="presOf" srcId="{E0F4BA2D-A4AA-4361-9928-ACA55C906AB9}" destId="{7FBDD7EA-90F3-4252-A10C-36C81A61FFF2}" srcOrd="0" destOrd="0" presId="urn:microsoft.com/office/officeart/2018/2/layout/IconVerticalSolidList"/>
    <dgm:cxn modelId="{A33594F3-7333-4079-BDE0-22B512C37076}" srcId="{FB0AB1C0-19B2-45E5-B89E-E501C05AD291}" destId="{5F970CBE-267C-4380-BDFE-151F57BF96B3}" srcOrd="0" destOrd="0" parTransId="{73D7740E-7AD2-4229-890C-41A98D453E9A}" sibTransId="{C3741757-E55B-42F4-944C-A9018A612CE8}"/>
    <dgm:cxn modelId="{DC181EF7-4491-4BDA-A64C-16D8174C37DF}" type="presOf" srcId="{61D1E272-0D5A-4C1C-81AA-AFFB547E1C66}" destId="{67B04DB7-E07F-4E8E-A178-F70F0C9BA922}" srcOrd="0" destOrd="0" presId="urn:microsoft.com/office/officeart/2018/2/layout/IconVerticalSolidList"/>
    <dgm:cxn modelId="{40DE8DB7-5D12-413D-A22C-F72D9A84BF82}" type="presParOf" srcId="{7FBDD7EA-90F3-4252-A10C-36C81A61FFF2}" destId="{1313BE80-84A0-43CF-A588-F1BD8379800B}" srcOrd="0" destOrd="0" presId="urn:microsoft.com/office/officeart/2018/2/layout/IconVerticalSolidList"/>
    <dgm:cxn modelId="{C1E756E7-485B-4A90-9326-F4DD1124B403}" type="presParOf" srcId="{1313BE80-84A0-43CF-A588-F1BD8379800B}" destId="{711A5247-34C6-4CF1-AE05-A3FD82AAB657}" srcOrd="0" destOrd="0" presId="urn:microsoft.com/office/officeart/2018/2/layout/IconVerticalSolidList"/>
    <dgm:cxn modelId="{7CF5E1C5-5E42-4CA7-A7E5-C3856D770D1E}" type="presParOf" srcId="{1313BE80-84A0-43CF-A588-F1BD8379800B}" destId="{58138477-95AD-4203-AF1D-A39D69B0F1A4}" srcOrd="1" destOrd="0" presId="urn:microsoft.com/office/officeart/2018/2/layout/IconVerticalSolidList"/>
    <dgm:cxn modelId="{5C34CCB5-03AE-44C1-8F26-0A41CF767D59}" type="presParOf" srcId="{1313BE80-84A0-43CF-A588-F1BD8379800B}" destId="{F7F30134-B00E-419C-A6A2-4C5192CB1167}" srcOrd="2" destOrd="0" presId="urn:microsoft.com/office/officeart/2018/2/layout/IconVerticalSolidList"/>
    <dgm:cxn modelId="{7598014E-0082-4BC0-98DF-14B9914D5A82}" type="presParOf" srcId="{1313BE80-84A0-43CF-A588-F1BD8379800B}" destId="{3F2A4679-C84D-452A-B348-D660B7DC67A9}" srcOrd="3" destOrd="0" presId="urn:microsoft.com/office/officeart/2018/2/layout/IconVerticalSolidList"/>
    <dgm:cxn modelId="{49EADB44-183C-496C-9C5D-443EC5A46B57}" type="presParOf" srcId="{1313BE80-84A0-43CF-A588-F1BD8379800B}" destId="{FBEAA5E2-1B0C-4387-B434-F66640089D80}" srcOrd="4" destOrd="0" presId="urn:microsoft.com/office/officeart/2018/2/layout/IconVerticalSolidList"/>
    <dgm:cxn modelId="{83FDD3F7-76CE-4387-8169-4C599C1E3B3E}" type="presParOf" srcId="{7FBDD7EA-90F3-4252-A10C-36C81A61FFF2}" destId="{6581F6CB-9178-4353-84A4-2D5EF4D79665}" srcOrd="1" destOrd="0" presId="urn:microsoft.com/office/officeart/2018/2/layout/IconVerticalSolidList"/>
    <dgm:cxn modelId="{19C4EDD5-8995-4E1E-8734-79CC424C9FEF}" type="presParOf" srcId="{7FBDD7EA-90F3-4252-A10C-36C81A61FFF2}" destId="{FA4FA577-C09C-4A6B-98AE-EA489F90A772}" srcOrd="2" destOrd="0" presId="urn:microsoft.com/office/officeart/2018/2/layout/IconVerticalSolidList"/>
    <dgm:cxn modelId="{6DA0B69D-5EBD-41C2-93F1-5718E9D3120B}" type="presParOf" srcId="{FA4FA577-C09C-4A6B-98AE-EA489F90A772}" destId="{A3DD6099-DA78-45FB-B3E7-04EDB0A29E01}" srcOrd="0" destOrd="0" presId="urn:microsoft.com/office/officeart/2018/2/layout/IconVerticalSolidList"/>
    <dgm:cxn modelId="{FA918704-29A3-42E5-8C01-B9F505340D18}" type="presParOf" srcId="{FA4FA577-C09C-4A6B-98AE-EA489F90A772}" destId="{88ECB86C-F263-46ED-85F8-F60B6DCE4729}" srcOrd="1" destOrd="0" presId="urn:microsoft.com/office/officeart/2018/2/layout/IconVerticalSolidList"/>
    <dgm:cxn modelId="{CF9FAC27-90E6-49B2-A5B0-A331FF89AC5C}" type="presParOf" srcId="{FA4FA577-C09C-4A6B-98AE-EA489F90A772}" destId="{A2FEBF48-82D5-4CEE-A6D2-596782A17BDD}" srcOrd="2" destOrd="0" presId="urn:microsoft.com/office/officeart/2018/2/layout/IconVerticalSolidList"/>
    <dgm:cxn modelId="{6FDB084A-1655-4361-A417-0A71CF8CEFE1}" type="presParOf" srcId="{FA4FA577-C09C-4A6B-98AE-EA489F90A772}" destId="{482916FB-6E21-43ED-BF5D-4E546F0E5F3E}" srcOrd="3" destOrd="0" presId="urn:microsoft.com/office/officeart/2018/2/layout/IconVerticalSolidList"/>
    <dgm:cxn modelId="{16D55104-43AE-49E4-8AC5-1AC5DED4A68C}" type="presParOf" srcId="{FA4FA577-C09C-4A6B-98AE-EA489F90A772}" destId="{67B04DB7-E07F-4E8E-A178-F70F0C9BA922}" srcOrd="4" destOrd="0" presId="urn:microsoft.com/office/officeart/2018/2/layout/IconVerticalSolidList"/>
    <dgm:cxn modelId="{8BD41E20-1712-4B1B-A566-BEEFBD113A78}" type="presParOf" srcId="{7FBDD7EA-90F3-4252-A10C-36C81A61FFF2}" destId="{08CC672A-9D24-4B61-9569-CF19DEB2611B}" srcOrd="3" destOrd="0" presId="urn:microsoft.com/office/officeart/2018/2/layout/IconVerticalSolidList"/>
    <dgm:cxn modelId="{62184B20-7EA3-4E38-B593-5B3261BBA3A8}" type="presParOf" srcId="{7FBDD7EA-90F3-4252-A10C-36C81A61FFF2}" destId="{A1718709-4C7C-473E-8153-CCBFAD3580CA}" srcOrd="4" destOrd="0" presId="urn:microsoft.com/office/officeart/2018/2/layout/IconVerticalSolidList"/>
    <dgm:cxn modelId="{AF65CFB8-9964-4EBA-8C39-F5A45146E3A4}" type="presParOf" srcId="{A1718709-4C7C-473E-8153-CCBFAD3580CA}" destId="{5CC56F54-35AA-42FD-BFF6-343A7F04CA43}" srcOrd="0" destOrd="0" presId="urn:microsoft.com/office/officeart/2018/2/layout/IconVerticalSolidList"/>
    <dgm:cxn modelId="{28B9CEFE-B649-4FA9-A85C-B767457641DC}" type="presParOf" srcId="{A1718709-4C7C-473E-8153-CCBFAD3580CA}" destId="{8B7FCB50-0B59-49C3-BBB2-65BBE4BBC146}" srcOrd="1" destOrd="0" presId="urn:microsoft.com/office/officeart/2018/2/layout/IconVerticalSolidList"/>
    <dgm:cxn modelId="{FE6AF9F0-248E-4B12-A58D-4E4E322ACDB3}" type="presParOf" srcId="{A1718709-4C7C-473E-8153-CCBFAD3580CA}" destId="{0066590A-8E7F-4143-A992-086E2AA68B49}" srcOrd="2" destOrd="0" presId="urn:microsoft.com/office/officeart/2018/2/layout/IconVerticalSolidList"/>
    <dgm:cxn modelId="{ECA7515F-9ADF-4B43-85F7-0B02B04FB416}" type="presParOf" srcId="{A1718709-4C7C-473E-8153-CCBFAD3580CA}" destId="{1FDC6A41-72AD-477B-BD72-2E01A0FA15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B4CEA-91F4-4871-9C55-8476F0ACD499}">
      <dsp:nvSpPr>
        <dsp:cNvPr id="0" name=""/>
        <dsp:cNvSpPr/>
      </dsp:nvSpPr>
      <dsp:spPr>
        <a:xfrm>
          <a:off x="0" y="1526"/>
          <a:ext cx="11029950" cy="7737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832DD-E041-44BA-A7B0-E4D97FAAC823}">
      <dsp:nvSpPr>
        <dsp:cNvPr id="0" name=""/>
        <dsp:cNvSpPr/>
      </dsp:nvSpPr>
      <dsp:spPr>
        <a:xfrm>
          <a:off x="234051" y="175614"/>
          <a:ext cx="425547" cy="425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8F75A-AC77-4065-8646-8B0663719B54}">
      <dsp:nvSpPr>
        <dsp:cNvPr id="0" name=""/>
        <dsp:cNvSpPr/>
      </dsp:nvSpPr>
      <dsp:spPr>
        <a:xfrm>
          <a:off x="893650" y="1526"/>
          <a:ext cx="10136299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Earned from the first day of employment but </a:t>
          </a:r>
          <a:r>
            <a:rPr lang="en-US" sz="1500" b="1" kern="1200" dirty="0"/>
            <a:t>cannot</a:t>
          </a:r>
          <a:r>
            <a:rPr lang="en-US" sz="1500" kern="1200" dirty="0"/>
            <a:t> be used during the first 6 months of an original appointment in state service</a:t>
          </a:r>
        </a:p>
      </dsp:txBody>
      <dsp:txXfrm>
        <a:off x="893650" y="1526"/>
        <a:ext cx="10136299" cy="773723"/>
      </dsp:txXfrm>
    </dsp:sp>
    <dsp:sp modelId="{487AC96B-A574-420E-B1AE-6D5F9C3A1EF2}">
      <dsp:nvSpPr>
        <dsp:cNvPr id="0" name=""/>
        <dsp:cNvSpPr/>
      </dsp:nvSpPr>
      <dsp:spPr>
        <a:xfrm>
          <a:off x="0" y="968680"/>
          <a:ext cx="11029950" cy="7737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1EC13-1137-4ED2-ABE4-D8FDB38886F4}">
      <dsp:nvSpPr>
        <dsp:cNvPr id="0" name=""/>
        <dsp:cNvSpPr/>
      </dsp:nvSpPr>
      <dsp:spPr>
        <a:xfrm>
          <a:off x="234051" y="1142768"/>
          <a:ext cx="425547" cy="4255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BA972-CB8A-4D03-B2AD-04725AFBB496}">
      <dsp:nvSpPr>
        <dsp:cNvPr id="0" name=""/>
        <dsp:cNvSpPr/>
      </dsp:nvSpPr>
      <dsp:spPr>
        <a:xfrm>
          <a:off x="893650" y="968680"/>
          <a:ext cx="4963477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Number of vacation hours based on FLSA status (exempt or non-exempt), years of service and appointment percentage</a:t>
          </a:r>
        </a:p>
      </dsp:txBody>
      <dsp:txXfrm>
        <a:off x="893650" y="968680"/>
        <a:ext cx="4963477" cy="773723"/>
      </dsp:txXfrm>
    </dsp:sp>
    <dsp:sp modelId="{4BFFC069-1FB6-496F-B753-61C603431321}">
      <dsp:nvSpPr>
        <dsp:cNvPr id="0" name=""/>
        <dsp:cNvSpPr/>
      </dsp:nvSpPr>
      <dsp:spPr>
        <a:xfrm>
          <a:off x="5857127" y="968680"/>
          <a:ext cx="5172822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What is FLSA status?  </a:t>
          </a:r>
          <a:r>
            <a:rPr lang="en-US" sz="1100" kern="1200"/>
            <a:t>An employee is either exempt or non-exempt under the Fair Labor Standards Act.  Non-exempt employees are eligible for overtime pay and exempt employee are not.  Your FLSA status is listed in your appointment letter.</a:t>
          </a:r>
        </a:p>
      </dsp:txBody>
      <dsp:txXfrm>
        <a:off x="5857127" y="968680"/>
        <a:ext cx="5172822" cy="773723"/>
      </dsp:txXfrm>
    </dsp:sp>
    <dsp:sp modelId="{02F9B860-0AF2-4456-A7E5-2288414D2704}">
      <dsp:nvSpPr>
        <dsp:cNvPr id="0" name=""/>
        <dsp:cNvSpPr/>
      </dsp:nvSpPr>
      <dsp:spPr>
        <a:xfrm>
          <a:off x="0" y="1935834"/>
          <a:ext cx="11029950" cy="7737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890F3-C6F1-44DF-ACA7-57C939FDD4DD}">
      <dsp:nvSpPr>
        <dsp:cNvPr id="0" name=""/>
        <dsp:cNvSpPr/>
      </dsp:nvSpPr>
      <dsp:spPr>
        <a:xfrm>
          <a:off x="234051" y="2109922"/>
          <a:ext cx="425547" cy="4255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CFA28-EDC9-43B5-9170-ADEBDB6C1276}">
      <dsp:nvSpPr>
        <dsp:cNvPr id="0" name=""/>
        <dsp:cNvSpPr/>
      </dsp:nvSpPr>
      <dsp:spPr>
        <a:xfrm>
          <a:off x="893650" y="1935834"/>
          <a:ext cx="4963477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At hire, total vacation hours granted are prorated based on hire date</a:t>
          </a:r>
        </a:p>
      </dsp:txBody>
      <dsp:txXfrm>
        <a:off x="893650" y="1935834"/>
        <a:ext cx="4963477" cy="773723"/>
      </dsp:txXfrm>
    </dsp:sp>
    <dsp:sp modelId="{B36D2CB7-6C4B-4583-B557-FFF28097D25A}">
      <dsp:nvSpPr>
        <dsp:cNvPr id="0" name=""/>
        <dsp:cNvSpPr/>
      </dsp:nvSpPr>
      <dsp:spPr>
        <a:xfrm>
          <a:off x="5857127" y="1935834"/>
          <a:ext cx="5172822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New allotment of vacation hours then granted at the start of each calendar year</a:t>
          </a:r>
        </a:p>
      </dsp:txBody>
      <dsp:txXfrm>
        <a:off x="5857127" y="1935834"/>
        <a:ext cx="5172822" cy="773723"/>
      </dsp:txXfrm>
    </dsp:sp>
    <dsp:sp modelId="{A754BEAE-DD70-4161-A6BC-9AC80899DADF}">
      <dsp:nvSpPr>
        <dsp:cNvPr id="0" name=""/>
        <dsp:cNvSpPr/>
      </dsp:nvSpPr>
      <dsp:spPr>
        <a:xfrm>
          <a:off x="0" y="2902988"/>
          <a:ext cx="11029950" cy="7737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879F2-9D43-4597-B2C0-1691206BCAB4}">
      <dsp:nvSpPr>
        <dsp:cNvPr id="0" name=""/>
        <dsp:cNvSpPr/>
      </dsp:nvSpPr>
      <dsp:spPr>
        <a:xfrm>
          <a:off x="234051" y="3077075"/>
          <a:ext cx="425547" cy="4255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B4CBA-A95B-4D12-8738-1EB2EF8E3AE3}">
      <dsp:nvSpPr>
        <dsp:cNvPr id="0" name=""/>
        <dsp:cNvSpPr/>
      </dsp:nvSpPr>
      <dsp:spPr>
        <a:xfrm>
          <a:off x="893650" y="2902988"/>
          <a:ext cx="4963477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will be able to carry over a maximum of 40 hours of unused vacation per year</a:t>
          </a:r>
        </a:p>
      </dsp:txBody>
      <dsp:txXfrm>
        <a:off x="893650" y="2902988"/>
        <a:ext cx="4963477" cy="773723"/>
      </dsp:txXfrm>
    </dsp:sp>
    <dsp:sp modelId="{D0E5D57F-0B7E-41EB-B01B-3E1F7BF6BAFB}">
      <dsp:nvSpPr>
        <dsp:cNvPr id="0" name=""/>
        <dsp:cNvSpPr/>
      </dsp:nvSpPr>
      <dsp:spPr>
        <a:xfrm>
          <a:off x="5857127" y="2902988"/>
          <a:ext cx="5172822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Must be used by June 30</a:t>
          </a:r>
          <a:r>
            <a:rPr lang="en-US" sz="1100" kern="1200" baseline="30000"/>
            <a:t>th</a:t>
          </a:r>
          <a:r>
            <a:rPr lang="en-US" sz="1100" kern="1200"/>
            <a:t> of the following calendar year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If hire date later in the year, may be able to carryover unused vacation past June 30</a:t>
          </a:r>
          <a:r>
            <a:rPr lang="en-US" sz="1100" kern="1200" baseline="30000"/>
            <a:t>th</a:t>
          </a:r>
          <a:r>
            <a:rPr lang="en-US" sz="1100" kern="1200"/>
            <a:t> for the 1</a:t>
          </a:r>
          <a:r>
            <a:rPr lang="en-US" sz="1100" kern="1200" baseline="30000"/>
            <a:t>st</a:t>
          </a:r>
          <a:r>
            <a:rPr lang="en-US" sz="1100" kern="1200"/>
            <a:t> year</a:t>
          </a:r>
        </a:p>
      </dsp:txBody>
      <dsp:txXfrm>
        <a:off x="5857127" y="2902988"/>
        <a:ext cx="5172822" cy="7737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D78F7-1563-4351-8B84-10693D889B85}">
      <dsp:nvSpPr>
        <dsp:cNvPr id="0" name=""/>
        <dsp:cNvSpPr/>
      </dsp:nvSpPr>
      <dsp:spPr>
        <a:xfrm>
          <a:off x="990972" y="1242"/>
          <a:ext cx="2827501" cy="16965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1"/>
            </a:rPr>
            <a:t>Delta Dental website</a:t>
          </a:r>
          <a:endParaRPr lang="en-US" sz="1300" kern="1200" dirty="0"/>
        </a:p>
      </dsp:txBody>
      <dsp:txXfrm>
        <a:off x="990972" y="1242"/>
        <a:ext cx="2827501" cy="1696501"/>
      </dsp:txXfrm>
    </dsp:sp>
    <dsp:sp modelId="{43318080-7C24-4656-AB9C-FF8664029D97}">
      <dsp:nvSpPr>
        <dsp:cNvPr id="0" name=""/>
        <dsp:cNvSpPr/>
      </dsp:nvSpPr>
      <dsp:spPr>
        <a:xfrm>
          <a:off x="4101224" y="1242"/>
          <a:ext cx="2827501" cy="1696501"/>
        </a:xfrm>
        <a:prstGeom prst="rect">
          <a:avLst/>
        </a:prstGeom>
        <a:solidFill>
          <a:schemeClr val="accent2">
            <a:hueOff val="-297312"/>
            <a:satOff val="13634"/>
            <a:lumOff val="58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2"/>
            </a:rPr>
            <a:t>2025 Delta Dental information</a:t>
          </a:r>
          <a:endParaRPr lang="en-US" sz="1300" kern="1200" dirty="0"/>
        </a:p>
      </dsp:txBody>
      <dsp:txXfrm>
        <a:off x="4101224" y="1242"/>
        <a:ext cx="2827501" cy="1696501"/>
      </dsp:txXfrm>
    </dsp:sp>
    <dsp:sp modelId="{011B34D2-D7AA-4F53-8B7F-2D83BD3464BD}">
      <dsp:nvSpPr>
        <dsp:cNvPr id="0" name=""/>
        <dsp:cNvSpPr/>
      </dsp:nvSpPr>
      <dsp:spPr>
        <a:xfrm>
          <a:off x="7211476" y="1242"/>
          <a:ext cx="2827501" cy="1696501"/>
        </a:xfrm>
        <a:prstGeom prst="rect">
          <a:avLst/>
        </a:prstGeom>
        <a:solidFill>
          <a:schemeClr val="accent2">
            <a:hueOff val="-594624"/>
            <a:satOff val="27268"/>
            <a:lumOff val="117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3"/>
            </a:rPr>
            <a:t>How Uniform/Preventive and Supplemental Dental Work Together</a:t>
          </a:r>
          <a:endParaRPr lang="en-US" sz="1300" kern="1200" dirty="0"/>
        </a:p>
      </dsp:txBody>
      <dsp:txXfrm>
        <a:off x="7211476" y="1242"/>
        <a:ext cx="2827501" cy="1696501"/>
      </dsp:txXfrm>
    </dsp:sp>
    <dsp:sp modelId="{EA04B810-A029-46A1-9DB4-921A16655016}">
      <dsp:nvSpPr>
        <dsp:cNvPr id="0" name=""/>
        <dsp:cNvSpPr/>
      </dsp:nvSpPr>
      <dsp:spPr>
        <a:xfrm>
          <a:off x="990972" y="1980494"/>
          <a:ext cx="2827501" cy="1696501"/>
        </a:xfrm>
        <a:prstGeom prst="rect">
          <a:avLst/>
        </a:prstGeom>
        <a:solidFill>
          <a:schemeClr val="accent2">
            <a:hueOff val="-891936"/>
            <a:satOff val="40901"/>
            <a:lumOff val="17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4"/>
            </a:rPr>
            <a:t>Benefits of Dental Insurance Video</a:t>
          </a:r>
          <a:endParaRPr lang="en-US" sz="1300" kern="1200" dirty="0"/>
        </a:p>
      </dsp:txBody>
      <dsp:txXfrm>
        <a:off x="990972" y="1980494"/>
        <a:ext cx="2827501" cy="1696501"/>
      </dsp:txXfrm>
    </dsp:sp>
    <dsp:sp modelId="{B2F9DC8D-9D7D-40FC-A929-D36558EC4C2F}">
      <dsp:nvSpPr>
        <dsp:cNvPr id="0" name=""/>
        <dsp:cNvSpPr/>
      </dsp:nvSpPr>
      <dsp:spPr>
        <a:xfrm>
          <a:off x="4101224" y="1980494"/>
          <a:ext cx="2827501" cy="1696501"/>
        </a:xfrm>
        <a:prstGeom prst="rect">
          <a:avLst/>
        </a:prstGeom>
        <a:solidFill>
          <a:schemeClr val="accent2">
            <a:hueOff val="-1189248"/>
            <a:satOff val="54535"/>
            <a:lumOff val="235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5"/>
            </a:rPr>
            <a:t>Provider search</a:t>
          </a:r>
          <a:endParaRPr lang="en-US" sz="1300" kern="1200" dirty="0"/>
        </a:p>
      </dsp:txBody>
      <dsp:txXfrm>
        <a:off x="4101224" y="1980494"/>
        <a:ext cx="2827501" cy="1696501"/>
      </dsp:txXfrm>
    </dsp:sp>
    <dsp:sp modelId="{C1FB78A8-8FA8-420F-B84D-0103491AFFEA}">
      <dsp:nvSpPr>
        <dsp:cNvPr id="0" name=""/>
        <dsp:cNvSpPr/>
      </dsp:nvSpPr>
      <dsp:spPr>
        <a:xfrm>
          <a:off x="7211476" y="1980494"/>
          <a:ext cx="2827501" cy="1696501"/>
        </a:xfrm>
        <a:prstGeom prst="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6"/>
            </a:rPr>
            <a:t>Additional Benefits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Evidence Based Integrative Care Plan (EBICP) – coverage for extra dental care for those who have specific medical conditions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Deductible Waiver – if enrolled in Uniform Dental or Preventive Dental AND one of the Dental Supplemental Plans AND have a qualified preventive service (cleaning/exam) in the current year, your deductible under the Supplemental Plan will be waived in the following year</a:t>
          </a:r>
        </a:p>
      </dsp:txBody>
      <dsp:txXfrm>
        <a:off x="7211476" y="1980494"/>
        <a:ext cx="2827501" cy="169650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6EAFC-5C05-4297-806B-53FF7D938F76}">
      <dsp:nvSpPr>
        <dsp:cNvPr id="0" name=""/>
        <dsp:cNvSpPr/>
      </dsp:nvSpPr>
      <dsp:spPr>
        <a:xfrm>
          <a:off x="0" y="402"/>
          <a:ext cx="7012370" cy="5539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454A2-F08E-4B58-AD4C-80B533E08C84}">
      <dsp:nvSpPr>
        <dsp:cNvPr id="0" name=""/>
        <dsp:cNvSpPr/>
      </dsp:nvSpPr>
      <dsp:spPr>
        <a:xfrm>
          <a:off x="167561" y="125034"/>
          <a:ext cx="304656" cy="3046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2334D-93DC-4CE8-99AE-83FAFAC61AEE}">
      <dsp:nvSpPr>
        <dsp:cNvPr id="0" name=""/>
        <dsp:cNvSpPr/>
      </dsp:nvSpPr>
      <dsp:spPr>
        <a:xfrm>
          <a:off x="639778" y="402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Used to set aside money on a pre-tax basis to pay for all eligible medical expenses, as well as dental and vision expenses</a:t>
          </a:r>
        </a:p>
      </dsp:txBody>
      <dsp:txXfrm>
        <a:off x="639778" y="402"/>
        <a:ext cx="6372591" cy="553920"/>
      </dsp:txXfrm>
    </dsp:sp>
    <dsp:sp modelId="{867A81E1-0EE2-4C73-9F4D-4B1F3578D3C2}">
      <dsp:nvSpPr>
        <dsp:cNvPr id="0" name=""/>
        <dsp:cNvSpPr/>
      </dsp:nvSpPr>
      <dsp:spPr>
        <a:xfrm>
          <a:off x="0" y="692803"/>
          <a:ext cx="7012370" cy="5539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C12A5-044E-4D7B-AAA9-D2A4B283C0BF}">
      <dsp:nvSpPr>
        <dsp:cNvPr id="0" name=""/>
        <dsp:cNvSpPr/>
      </dsp:nvSpPr>
      <dsp:spPr>
        <a:xfrm>
          <a:off x="167561" y="817435"/>
          <a:ext cx="304656" cy="3046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2925A-6534-4BA0-A6E0-5697F5E1F247}">
      <dsp:nvSpPr>
        <dsp:cNvPr id="0" name=""/>
        <dsp:cNvSpPr/>
      </dsp:nvSpPr>
      <dsp:spPr>
        <a:xfrm>
          <a:off x="639778" y="692803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Must be enrolled in the state High Deductible Health Plan (HDHP) as the subscriber to enroll</a:t>
          </a:r>
        </a:p>
      </dsp:txBody>
      <dsp:txXfrm>
        <a:off x="639778" y="692803"/>
        <a:ext cx="6372591" cy="553920"/>
      </dsp:txXfrm>
    </dsp:sp>
    <dsp:sp modelId="{34056548-1471-4293-95D1-89237D37D13F}">
      <dsp:nvSpPr>
        <dsp:cNvPr id="0" name=""/>
        <dsp:cNvSpPr/>
      </dsp:nvSpPr>
      <dsp:spPr>
        <a:xfrm>
          <a:off x="0" y="1385204"/>
          <a:ext cx="7012370" cy="5539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9437C-9200-4C32-9CC3-C325A1A5F1D2}">
      <dsp:nvSpPr>
        <dsp:cNvPr id="0" name=""/>
        <dsp:cNvSpPr/>
      </dsp:nvSpPr>
      <dsp:spPr>
        <a:xfrm>
          <a:off x="167561" y="1509836"/>
          <a:ext cx="304656" cy="3046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6B8C7-1E17-4067-994E-86185128ECF7}">
      <dsp:nvSpPr>
        <dsp:cNvPr id="0" name=""/>
        <dsp:cNvSpPr/>
      </dsp:nvSpPr>
      <dsp:spPr>
        <a:xfrm>
          <a:off x="639778" y="1385204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enrolled as the subscriber of the state HDHP, you are REQUIRED to enroll in an HSA, even if you do not contribute anything yourself.  </a:t>
          </a:r>
          <a:r>
            <a:rPr lang="en-US" sz="1400" b="1" kern="1200"/>
            <a:t>Must re-enroll every year.</a:t>
          </a:r>
          <a:endParaRPr lang="en-US" sz="1400" kern="1200"/>
        </a:p>
      </dsp:txBody>
      <dsp:txXfrm>
        <a:off x="639778" y="1385204"/>
        <a:ext cx="6372591" cy="553920"/>
      </dsp:txXfrm>
    </dsp:sp>
    <dsp:sp modelId="{5A97C43D-EB27-43C6-8FED-03BC5E62409B}">
      <dsp:nvSpPr>
        <dsp:cNvPr id="0" name=""/>
        <dsp:cNvSpPr/>
      </dsp:nvSpPr>
      <dsp:spPr>
        <a:xfrm>
          <a:off x="0" y="2077605"/>
          <a:ext cx="7012370" cy="5539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C4986-8B2C-4B00-B1B8-2403E93FDDBA}">
      <dsp:nvSpPr>
        <dsp:cNvPr id="0" name=""/>
        <dsp:cNvSpPr/>
      </dsp:nvSpPr>
      <dsp:spPr>
        <a:xfrm>
          <a:off x="167561" y="2202237"/>
          <a:ext cx="304656" cy="3046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1D196-6406-476F-B676-F75AB8DA344F}">
      <dsp:nvSpPr>
        <dsp:cNvPr id="0" name=""/>
        <dsp:cNvSpPr/>
      </dsp:nvSpPr>
      <dsp:spPr>
        <a:xfrm>
          <a:off x="639778" y="2077605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An HSA is a bank account that you own – funds carryover from year to year without any risk of forfeiture and go with you when you terminate employment</a:t>
          </a:r>
        </a:p>
      </dsp:txBody>
      <dsp:txXfrm>
        <a:off x="639778" y="2077605"/>
        <a:ext cx="6372591" cy="553920"/>
      </dsp:txXfrm>
    </dsp:sp>
    <dsp:sp modelId="{F32CA1EE-8591-4294-9CBD-FEC6B359EB0A}">
      <dsp:nvSpPr>
        <dsp:cNvPr id="0" name=""/>
        <dsp:cNvSpPr/>
      </dsp:nvSpPr>
      <dsp:spPr>
        <a:xfrm>
          <a:off x="0" y="2770006"/>
          <a:ext cx="7012370" cy="5539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B8341-11AA-4DFD-A2F6-02B86C4453FC}">
      <dsp:nvSpPr>
        <dsp:cNvPr id="0" name=""/>
        <dsp:cNvSpPr/>
      </dsp:nvSpPr>
      <dsp:spPr>
        <a:xfrm>
          <a:off x="167561" y="2894638"/>
          <a:ext cx="304656" cy="3046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A384E-5611-4CB7-82D9-07CCDB622EB0}">
      <dsp:nvSpPr>
        <dsp:cNvPr id="0" name=""/>
        <dsp:cNvSpPr/>
      </dsp:nvSpPr>
      <dsp:spPr>
        <a:xfrm>
          <a:off x="639778" y="2770006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May contribute pre-tax payroll deductions and via online transfer from your personal bank account</a:t>
          </a:r>
        </a:p>
      </dsp:txBody>
      <dsp:txXfrm>
        <a:off x="639778" y="2770006"/>
        <a:ext cx="6372591" cy="553920"/>
      </dsp:txXfrm>
    </dsp:sp>
    <dsp:sp modelId="{F6FA523B-2E2C-4E8B-981D-F493B2FDC2FC}">
      <dsp:nvSpPr>
        <dsp:cNvPr id="0" name=""/>
        <dsp:cNvSpPr/>
      </dsp:nvSpPr>
      <dsp:spPr>
        <a:xfrm>
          <a:off x="0" y="3462406"/>
          <a:ext cx="7012370" cy="5539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4DDCA-0971-44FF-A5F1-0D108B6775EA}">
      <dsp:nvSpPr>
        <dsp:cNvPr id="0" name=""/>
        <dsp:cNvSpPr/>
      </dsp:nvSpPr>
      <dsp:spPr>
        <a:xfrm>
          <a:off x="167561" y="3587039"/>
          <a:ext cx="304656" cy="3046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489CE-0333-44FC-B0A5-CD91E0AE2A6B}">
      <dsp:nvSpPr>
        <dsp:cNvPr id="0" name=""/>
        <dsp:cNvSpPr/>
      </dsp:nvSpPr>
      <dsp:spPr>
        <a:xfrm>
          <a:off x="639778" y="3462406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You have access to your HSA money after deposits are made into your account (paycheck to paycheck)</a:t>
          </a:r>
        </a:p>
      </dsp:txBody>
      <dsp:txXfrm>
        <a:off x="639778" y="3462406"/>
        <a:ext cx="6372591" cy="553920"/>
      </dsp:txXfrm>
    </dsp:sp>
    <dsp:sp modelId="{B91C0810-7ED8-4CDF-A658-F260BDC9B0EE}">
      <dsp:nvSpPr>
        <dsp:cNvPr id="0" name=""/>
        <dsp:cNvSpPr/>
      </dsp:nvSpPr>
      <dsp:spPr>
        <a:xfrm>
          <a:off x="0" y="4154807"/>
          <a:ext cx="7012370" cy="5539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C60AE-9DDF-4F0E-83EC-624B876682F7}">
      <dsp:nvSpPr>
        <dsp:cNvPr id="0" name=""/>
        <dsp:cNvSpPr/>
      </dsp:nvSpPr>
      <dsp:spPr>
        <a:xfrm>
          <a:off x="167561" y="4279440"/>
          <a:ext cx="304656" cy="3046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326A5-C259-4225-9619-0489C3533C1E}">
      <dsp:nvSpPr>
        <dsp:cNvPr id="0" name=""/>
        <dsp:cNvSpPr/>
      </dsp:nvSpPr>
      <dsp:spPr>
        <a:xfrm>
          <a:off x="639778" y="4154807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Can change your contribution at any time</a:t>
          </a:r>
        </a:p>
      </dsp:txBody>
      <dsp:txXfrm>
        <a:off x="639778" y="4154807"/>
        <a:ext cx="6372591" cy="5539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13FC6-D07F-473A-9B1A-11F3FC1C725A}">
      <dsp:nvSpPr>
        <dsp:cNvPr id="0" name=""/>
        <dsp:cNvSpPr/>
      </dsp:nvSpPr>
      <dsp:spPr>
        <a:xfrm>
          <a:off x="0" y="1348334"/>
          <a:ext cx="11029950" cy="182022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Enrollment info</a:t>
          </a:r>
          <a:r>
            <a:rPr lang="en-US" sz="1200" kern="1200" dirty="0"/>
            <a:t>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HealthChoice</a:t>
          </a:r>
          <a:r>
            <a:rPr lang="en-US" sz="1200" kern="1200" dirty="0"/>
            <a:t> offers enrollment throughout the year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Available to employees, retirees, their spouses and parents of employees, retirees, and spouses who reside in WI.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Coverage acceptance is not guaranteed.  Applicants are subject to medical underwriting.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 employer contribution</a:t>
          </a:r>
        </a:p>
      </dsp:txBody>
      <dsp:txXfrm>
        <a:off x="88856" y="1437190"/>
        <a:ext cx="10852238" cy="1642510"/>
      </dsp:txXfrm>
    </dsp:sp>
    <dsp:sp modelId="{146D1275-110B-4AB1-9521-09BA4707D57A}">
      <dsp:nvSpPr>
        <dsp:cNvPr id="0" name=""/>
        <dsp:cNvSpPr/>
      </dsp:nvSpPr>
      <dsp:spPr>
        <a:xfrm>
          <a:off x="0" y="29552"/>
          <a:ext cx="11029950" cy="132677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Long-term care can include a variety of medical and supportive services.  It can be provided in a variety of settings including nursing homes, at home, adult day care or group living arrangement.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Additional information is available on ETF’s website: </a:t>
          </a:r>
          <a:r>
            <a:rPr lang="en-US" sz="1400" kern="1200" dirty="0">
              <a:hlinkClick xmlns:r="http://schemas.openxmlformats.org/officeDocument/2006/relationships" r:id="rId1"/>
            </a:rPr>
            <a:t>https://etf.wi.gov/long-term-care-insurance</a:t>
          </a:r>
          <a:r>
            <a:rPr lang="en-US" sz="1400" kern="1200" dirty="0"/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View the </a:t>
          </a:r>
          <a:r>
            <a:rPr lang="en-US" sz="1400" kern="1200" dirty="0">
              <a:hlinkClick xmlns:r="http://schemas.openxmlformats.org/officeDocument/2006/relationships" r:id="rId2"/>
            </a:rPr>
            <a:t>Consumer’s Guide to Long-Term Care </a:t>
          </a:r>
          <a:r>
            <a:rPr lang="en-US" sz="1400" kern="1200" dirty="0"/>
            <a:t>by the Office of the Commissioner of Insurance</a:t>
          </a:r>
        </a:p>
      </dsp:txBody>
      <dsp:txXfrm>
        <a:off x="64768" y="94320"/>
        <a:ext cx="10900414" cy="1197243"/>
      </dsp:txXfrm>
    </dsp:sp>
    <dsp:sp modelId="{4E24E36B-8CFC-4F45-97D5-8BA69DD108C2}">
      <dsp:nvSpPr>
        <dsp:cNvPr id="0" name=""/>
        <dsp:cNvSpPr/>
      </dsp:nvSpPr>
      <dsp:spPr>
        <a:xfrm>
          <a:off x="0" y="3220787"/>
          <a:ext cx="11029950" cy="132677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Mutual of Omaha offers a long-term care insurance plan through </a:t>
          </a:r>
          <a:r>
            <a:rPr lang="en-US" sz="1400" kern="1200" dirty="0" err="1">
              <a:solidFill>
                <a:schemeClr val="tx1"/>
              </a:solidFill>
            </a:rPr>
            <a:t>HealthChoice</a:t>
          </a:r>
          <a:r>
            <a:rPr lang="en-US" sz="1400" kern="1200" dirty="0">
              <a:solidFill>
                <a:schemeClr val="tx1"/>
              </a:solidFill>
            </a:rPr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Employees should discuss rates and benefit questions directly with </a:t>
          </a:r>
          <a:r>
            <a:rPr lang="en-US" sz="1400" kern="1200" dirty="0" err="1">
              <a:solidFill>
                <a:schemeClr val="tx1"/>
              </a:solidFill>
            </a:rPr>
            <a:t>HealthChoice</a:t>
          </a:r>
          <a:r>
            <a:rPr lang="en-US" sz="1400" kern="1200" dirty="0">
              <a:solidFill>
                <a:schemeClr val="tx1"/>
              </a:solidFill>
            </a:rPr>
            <a:t>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Health Choice website: </a:t>
          </a:r>
          <a:r>
            <a:rPr lang="en-US" sz="1400" kern="1200" dirty="0">
              <a:solidFill>
                <a:schemeClr val="tx1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https://healthchoice.com/</a:t>
          </a:r>
          <a:r>
            <a:rPr lang="en-US" sz="1400" kern="1200" dirty="0">
              <a:solidFill>
                <a:schemeClr val="tx1"/>
              </a:solidFill>
            </a:rPr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Phone: 800-833-5823</a:t>
          </a:r>
        </a:p>
      </dsp:txBody>
      <dsp:txXfrm>
        <a:off x="64768" y="3285555"/>
        <a:ext cx="10900414" cy="119724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22D72-9873-4E35-890B-6F304A1898A2}">
      <dsp:nvSpPr>
        <dsp:cNvPr id="0" name=""/>
        <dsp:cNvSpPr/>
      </dsp:nvSpPr>
      <dsp:spPr>
        <a:xfrm>
          <a:off x="0" y="230444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D8C8E-4B5F-4872-AC31-EF8AB5232ED6}">
      <dsp:nvSpPr>
        <dsp:cNvPr id="0" name=""/>
        <dsp:cNvSpPr/>
      </dsp:nvSpPr>
      <dsp:spPr>
        <a:xfrm>
          <a:off x="352444" y="90529"/>
          <a:ext cx="7048891" cy="302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Wisconsin’s official 529 College Savings Program</a:t>
          </a:r>
        </a:p>
      </dsp:txBody>
      <dsp:txXfrm>
        <a:off x="367200" y="105285"/>
        <a:ext cx="7019379" cy="272763"/>
      </dsp:txXfrm>
    </dsp:sp>
    <dsp:sp modelId="{FACAE9FC-5FC6-410B-A94A-86886FEE5D5C}">
      <dsp:nvSpPr>
        <dsp:cNvPr id="0" name=""/>
        <dsp:cNvSpPr/>
      </dsp:nvSpPr>
      <dsp:spPr>
        <a:xfrm>
          <a:off x="0" y="1007410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212366"/>
              <a:satOff val="9738"/>
              <a:lumOff val="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39581-C4DC-4676-871C-2E94F2F41E0D}">
      <dsp:nvSpPr>
        <dsp:cNvPr id="0" name=""/>
        <dsp:cNvSpPr/>
      </dsp:nvSpPr>
      <dsp:spPr>
        <a:xfrm>
          <a:off x="352444" y="567044"/>
          <a:ext cx="7048891" cy="602725"/>
        </a:xfrm>
        <a:prstGeom prst="roundRect">
          <a:avLst/>
        </a:prstGeom>
        <a:solidFill>
          <a:schemeClr val="accent2">
            <a:hueOff val="-212366"/>
            <a:satOff val="9738"/>
            <a:lumOff val="42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Edvest funds may be used nationwide at universities, colleges, technical colleges, professional schools and graduate program</a:t>
          </a:r>
          <a:r>
            <a:rPr lang="en-US" sz="500" kern="1200" dirty="0"/>
            <a:t>s</a:t>
          </a:r>
        </a:p>
      </dsp:txBody>
      <dsp:txXfrm>
        <a:off x="381867" y="596467"/>
        <a:ext cx="6990045" cy="543879"/>
      </dsp:txXfrm>
    </dsp:sp>
    <dsp:sp modelId="{50640A06-5CA7-4E29-85C8-5281DAF921E4}">
      <dsp:nvSpPr>
        <dsp:cNvPr id="0" name=""/>
        <dsp:cNvSpPr/>
      </dsp:nvSpPr>
      <dsp:spPr>
        <a:xfrm>
          <a:off x="0" y="1558241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424731"/>
              <a:satOff val="19477"/>
              <a:lumOff val="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BA962-AA4E-4E68-9154-5AC3AA62A3EE}">
      <dsp:nvSpPr>
        <dsp:cNvPr id="0" name=""/>
        <dsp:cNvSpPr/>
      </dsp:nvSpPr>
      <dsp:spPr>
        <a:xfrm>
          <a:off x="352444" y="1344010"/>
          <a:ext cx="7048891" cy="376590"/>
        </a:xfrm>
        <a:prstGeom prst="roundRect">
          <a:avLst/>
        </a:prstGeom>
        <a:solidFill>
          <a:schemeClr val="accent2">
            <a:hueOff val="-424731"/>
            <a:satOff val="19477"/>
            <a:lumOff val="84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Funds used for tuition, fees, housing, computers and more</a:t>
          </a:r>
        </a:p>
      </dsp:txBody>
      <dsp:txXfrm>
        <a:off x="370828" y="1362394"/>
        <a:ext cx="7012123" cy="339822"/>
      </dsp:txXfrm>
    </dsp:sp>
    <dsp:sp modelId="{9084DBF4-49A5-4D93-B311-3480EA8D1ADF}">
      <dsp:nvSpPr>
        <dsp:cNvPr id="0" name=""/>
        <dsp:cNvSpPr/>
      </dsp:nvSpPr>
      <dsp:spPr>
        <a:xfrm>
          <a:off x="0" y="2086189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637097"/>
              <a:satOff val="29215"/>
              <a:lumOff val="1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85E03-397D-4F3F-8533-AF943EBE3EF6}">
      <dsp:nvSpPr>
        <dsp:cNvPr id="0" name=""/>
        <dsp:cNvSpPr/>
      </dsp:nvSpPr>
      <dsp:spPr>
        <a:xfrm>
          <a:off x="353529" y="1894841"/>
          <a:ext cx="7046229" cy="353707"/>
        </a:xfrm>
        <a:prstGeom prst="roundRect">
          <a:avLst/>
        </a:prstGeom>
        <a:solidFill>
          <a:schemeClr val="accent2">
            <a:hueOff val="-637097"/>
            <a:satOff val="29215"/>
            <a:lumOff val="126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Earnings have potential to grow tax-free</a:t>
          </a:r>
        </a:p>
      </dsp:txBody>
      <dsp:txXfrm>
        <a:off x="370796" y="1912108"/>
        <a:ext cx="7011695" cy="319173"/>
      </dsp:txXfrm>
    </dsp:sp>
    <dsp:sp modelId="{3E633486-F777-47EE-990B-63D7F7D1EC7F}">
      <dsp:nvSpPr>
        <dsp:cNvPr id="0" name=""/>
        <dsp:cNvSpPr/>
      </dsp:nvSpPr>
      <dsp:spPr>
        <a:xfrm>
          <a:off x="0" y="2660178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849463"/>
              <a:satOff val="38954"/>
              <a:lumOff val="1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AC6C4-97F3-46D3-B2B5-C86C1C08A326}">
      <dsp:nvSpPr>
        <dsp:cNvPr id="0" name=""/>
        <dsp:cNvSpPr/>
      </dsp:nvSpPr>
      <dsp:spPr>
        <a:xfrm>
          <a:off x="352444" y="2422789"/>
          <a:ext cx="7048891" cy="399749"/>
        </a:xfrm>
        <a:prstGeom prst="roundRect">
          <a:avLst/>
        </a:prstGeom>
        <a:solidFill>
          <a:schemeClr val="accent2">
            <a:hueOff val="-849463"/>
            <a:satOff val="38954"/>
            <a:lumOff val="168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Wisconsin residents may be eligible for a state tax deduction (limitations apply)</a:t>
          </a:r>
        </a:p>
      </dsp:txBody>
      <dsp:txXfrm>
        <a:off x="371958" y="2442303"/>
        <a:ext cx="7009863" cy="360721"/>
      </dsp:txXfrm>
    </dsp:sp>
    <dsp:sp modelId="{6BF28D35-88E3-4098-BBBB-2D0B1661285E}">
      <dsp:nvSpPr>
        <dsp:cNvPr id="0" name=""/>
        <dsp:cNvSpPr/>
      </dsp:nvSpPr>
      <dsp:spPr>
        <a:xfrm>
          <a:off x="0" y="3159138"/>
          <a:ext cx="7403151" cy="528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061829"/>
              <a:satOff val="48692"/>
              <a:lumOff val="21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567" tIns="229108" rIns="5745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$15/pay period minimum contribution</a:t>
          </a:r>
        </a:p>
      </dsp:txBody>
      <dsp:txXfrm>
        <a:off x="0" y="3159138"/>
        <a:ext cx="7403151" cy="528412"/>
      </dsp:txXfrm>
    </dsp:sp>
    <dsp:sp modelId="{0BF4887A-EFF6-4B33-8DAC-8755B39B1DB2}">
      <dsp:nvSpPr>
        <dsp:cNvPr id="0" name=""/>
        <dsp:cNvSpPr/>
      </dsp:nvSpPr>
      <dsp:spPr>
        <a:xfrm>
          <a:off x="354252" y="2996778"/>
          <a:ext cx="7045065" cy="324720"/>
        </a:xfrm>
        <a:prstGeom prst="roundRect">
          <a:avLst/>
        </a:prstGeom>
        <a:solidFill>
          <a:schemeClr val="accent2">
            <a:hueOff val="-1061829"/>
            <a:satOff val="48692"/>
            <a:lumOff val="210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Can contribute via direct deposit payroll deduction</a:t>
          </a:r>
        </a:p>
      </dsp:txBody>
      <dsp:txXfrm>
        <a:off x="370104" y="3012630"/>
        <a:ext cx="7013361" cy="293016"/>
      </dsp:txXfrm>
    </dsp:sp>
    <dsp:sp modelId="{6627E2CA-DC13-4B7F-B0B8-A6D8727D7822}">
      <dsp:nvSpPr>
        <dsp:cNvPr id="0" name=""/>
        <dsp:cNvSpPr/>
      </dsp:nvSpPr>
      <dsp:spPr>
        <a:xfrm>
          <a:off x="0" y="3909311"/>
          <a:ext cx="7403151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274194"/>
              <a:satOff val="58431"/>
              <a:lumOff val="25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567" tIns="229108" rIns="5745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1"/>
            </a:rPr>
            <a:t>Download enrollment form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Verify form received by Edvest (contact Edvest at 1-888-338-3789)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Once account established, set up your payroll direct deposit through STAR (</a:t>
          </a:r>
          <a:r>
            <a:rPr lang="en-US" sz="1400" kern="1200" dirty="0">
              <a:hlinkClick xmlns:r="http://schemas.openxmlformats.org/officeDocument/2006/relationships" r:id="rId2"/>
            </a:rPr>
            <a:t>instructions</a:t>
          </a:r>
          <a:r>
            <a:rPr lang="en-US" sz="1400" kern="1200" dirty="0"/>
            <a:t>)</a:t>
          </a:r>
        </a:p>
      </dsp:txBody>
      <dsp:txXfrm>
        <a:off x="0" y="3909311"/>
        <a:ext cx="7403151" cy="1178100"/>
      </dsp:txXfrm>
    </dsp:sp>
    <dsp:sp modelId="{0CA7DA70-AB6B-46D1-8C42-10B75A057CA4}">
      <dsp:nvSpPr>
        <dsp:cNvPr id="0" name=""/>
        <dsp:cNvSpPr/>
      </dsp:nvSpPr>
      <dsp:spPr>
        <a:xfrm>
          <a:off x="352444" y="3746951"/>
          <a:ext cx="7048891" cy="324720"/>
        </a:xfrm>
        <a:prstGeom prst="roundRect">
          <a:avLst/>
        </a:prstGeom>
        <a:solidFill>
          <a:schemeClr val="accent2">
            <a:hueOff val="-1274194"/>
            <a:satOff val="58431"/>
            <a:lumOff val="252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Get started today!</a:t>
          </a:r>
        </a:p>
      </dsp:txBody>
      <dsp:txXfrm>
        <a:off x="368296" y="3762803"/>
        <a:ext cx="7017187" cy="293016"/>
      </dsp:txXfrm>
    </dsp:sp>
    <dsp:sp modelId="{97552A84-3E2C-44D4-8B36-77E62093E8BC}">
      <dsp:nvSpPr>
        <dsp:cNvPr id="0" name=""/>
        <dsp:cNvSpPr/>
      </dsp:nvSpPr>
      <dsp:spPr>
        <a:xfrm>
          <a:off x="0" y="5309171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486560"/>
              <a:satOff val="6816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5D5E6-C3F4-484E-9150-4BFF585E8DC6}">
      <dsp:nvSpPr>
        <dsp:cNvPr id="0" name=""/>
        <dsp:cNvSpPr/>
      </dsp:nvSpPr>
      <dsp:spPr>
        <a:xfrm>
          <a:off x="354259" y="5117934"/>
          <a:ext cx="7048891" cy="324720"/>
        </a:xfrm>
        <a:prstGeom prst="round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See an </a:t>
          </a:r>
          <a:r>
            <a:rPr lang="en-US" sz="1600" kern="1200" dirty="0">
              <a:hlinkClick xmlns:r="http://schemas.openxmlformats.org/officeDocument/2006/relationships" r:id="rId3"/>
            </a:rPr>
            <a:t>introductory video</a:t>
          </a:r>
          <a:r>
            <a:rPr lang="en-US" sz="1600" kern="1200" dirty="0"/>
            <a:t> for more information</a:t>
          </a:r>
        </a:p>
      </dsp:txBody>
      <dsp:txXfrm>
        <a:off x="370111" y="5133786"/>
        <a:ext cx="7017187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7DF1E-CF65-4BA4-A163-9A2E8C8A3C00}">
      <dsp:nvSpPr>
        <dsp:cNvPr id="0" name=""/>
        <dsp:cNvSpPr/>
      </dsp:nvSpPr>
      <dsp:spPr>
        <a:xfrm>
          <a:off x="0" y="81025"/>
          <a:ext cx="11029950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If you use more vacation than you’ve earned, you will be required to pay it back (will be automatically deducted from check)</a:t>
          </a:r>
        </a:p>
      </dsp:txBody>
      <dsp:txXfrm>
        <a:off x="36896" y="117921"/>
        <a:ext cx="10956158" cy="682028"/>
      </dsp:txXfrm>
    </dsp:sp>
    <dsp:sp modelId="{E400C420-5571-4F11-B85C-2D4C81F3EA17}">
      <dsp:nvSpPr>
        <dsp:cNvPr id="0" name=""/>
        <dsp:cNvSpPr/>
      </dsp:nvSpPr>
      <dsp:spPr>
        <a:xfrm>
          <a:off x="0" y="836845"/>
          <a:ext cx="1102995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20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Vacation is granted at the start of the year on the assumption that you will work your full appointment percentage for the entire calendar year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If you term employment mid-year or are unpaid for some or all your appointment percentage, your vacation hours are reduced</a:t>
          </a:r>
        </a:p>
      </dsp:txBody>
      <dsp:txXfrm>
        <a:off x="0" y="836845"/>
        <a:ext cx="11029950" cy="727605"/>
      </dsp:txXfrm>
    </dsp:sp>
    <dsp:sp modelId="{53D675D1-8F5F-4AB2-8223-670B4A1C4B76}">
      <dsp:nvSpPr>
        <dsp:cNvPr id="0" name=""/>
        <dsp:cNvSpPr/>
      </dsp:nvSpPr>
      <dsp:spPr>
        <a:xfrm>
          <a:off x="0" y="1564450"/>
          <a:ext cx="11029950" cy="755820"/>
        </a:xfrm>
        <a:prstGeom prst="roundRect">
          <a:avLst/>
        </a:prstGeom>
        <a:solidFill>
          <a:schemeClr val="accent2">
            <a:hueOff val="-743280"/>
            <a:satOff val="34085"/>
            <a:lumOff val="147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Once eligible, you can put 40 up to 120 hours of your unused vacation hours into a Sabbatical Account</a:t>
          </a:r>
        </a:p>
      </dsp:txBody>
      <dsp:txXfrm>
        <a:off x="36896" y="1601346"/>
        <a:ext cx="10956158" cy="682028"/>
      </dsp:txXfrm>
    </dsp:sp>
    <dsp:sp modelId="{A2257316-564C-4AEB-84E6-485446F6D151}">
      <dsp:nvSpPr>
        <dsp:cNvPr id="0" name=""/>
        <dsp:cNvSpPr/>
      </dsp:nvSpPr>
      <dsp:spPr>
        <a:xfrm>
          <a:off x="0" y="2320270"/>
          <a:ext cx="1102995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20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Once in Sabbatical, hours do not expire and can be used like other paid leave hours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Employees will be notified in November of the year when eligible</a:t>
          </a:r>
        </a:p>
      </dsp:txBody>
      <dsp:txXfrm>
        <a:off x="0" y="2320270"/>
        <a:ext cx="11029950" cy="521122"/>
      </dsp:txXfrm>
    </dsp:sp>
    <dsp:sp modelId="{57ABD93A-6F65-47ED-B02F-B4E7FD61B2CE}">
      <dsp:nvSpPr>
        <dsp:cNvPr id="0" name=""/>
        <dsp:cNvSpPr/>
      </dsp:nvSpPr>
      <dsp:spPr>
        <a:xfrm>
          <a:off x="0" y="2841392"/>
          <a:ext cx="11029950" cy="755820"/>
        </a:xfrm>
        <a:prstGeom prst="round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Once you earn 200 hours of vacation per year, you are also eligible to receive up to 40 hours of unused vacation as a cash payment</a:t>
          </a:r>
        </a:p>
      </dsp:txBody>
      <dsp:txXfrm>
        <a:off x="36896" y="2878288"/>
        <a:ext cx="10956158" cy="682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F1804-C3A4-4ED1-83CB-6BA2063F49F0}">
      <dsp:nvSpPr>
        <dsp:cNvPr id="0" name=""/>
        <dsp:cNvSpPr/>
      </dsp:nvSpPr>
      <dsp:spPr>
        <a:xfrm>
          <a:off x="0" y="41773"/>
          <a:ext cx="11029950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Employees granted 4.5 days (36 hours) of Personal Holiday at hire and at start of every calendar year (pro-rated if part-time)</a:t>
          </a:r>
        </a:p>
      </dsp:txBody>
      <dsp:txXfrm>
        <a:off x="42722" y="84495"/>
        <a:ext cx="10944506" cy="789716"/>
      </dsp:txXfrm>
    </dsp:sp>
    <dsp:sp modelId="{F14429C5-746E-4816-AB01-EC2F59CB6F59}">
      <dsp:nvSpPr>
        <dsp:cNvPr id="0" name=""/>
        <dsp:cNvSpPr/>
      </dsp:nvSpPr>
      <dsp:spPr>
        <a:xfrm>
          <a:off x="0" y="980293"/>
          <a:ext cx="11029950" cy="875160"/>
        </a:xfrm>
        <a:prstGeom prst="roundRect">
          <a:avLst/>
        </a:prstGeom>
        <a:solidFill>
          <a:schemeClr val="accent2">
            <a:hueOff val="-743280"/>
            <a:satOff val="34085"/>
            <a:lumOff val="147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Personal Holiday can be used starting on the first day of employment</a:t>
          </a:r>
        </a:p>
      </dsp:txBody>
      <dsp:txXfrm>
        <a:off x="42722" y="1023015"/>
        <a:ext cx="10944506" cy="789716"/>
      </dsp:txXfrm>
    </dsp:sp>
    <dsp:sp modelId="{972C7180-932A-46E8-8B15-F4C04063418E}">
      <dsp:nvSpPr>
        <dsp:cNvPr id="0" name=""/>
        <dsp:cNvSpPr/>
      </dsp:nvSpPr>
      <dsp:spPr>
        <a:xfrm>
          <a:off x="0" y="1918814"/>
          <a:ext cx="11029950" cy="875160"/>
        </a:xfrm>
        <a:prstGeom prst="round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Must be used by end of calendar year or it is lost (limited exceptions if late year hire)</a:t>
          </a:r>
        </a:p>
      </dsp:txBody>
      <dsp:txXfrm>
        <a:off x="42722" y="1961536"/>
        <a:ext cx="10944506" cy="789716"/>
      </dsp:txXfrm>
    </dsp:sp>
    <dsp:sp modelId="{41E4BE37-01B8-4D27-8010-0B776A4AD623}">
      <dsp:nvSpPr>
        <dsp:cNvPr id="0" name=""/>
        <dsp:cNvSpPr/>
      </dsp:nvSpPr>
      <dsp:spPr>
        <a:xfrm>
          <a:off x="0" y="2793974"/>
          <a:ext cx="1102995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20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If you resign within the first 6 months of employment, must pay back all personal holiday used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If you are terminated by the employer within the first 6 months of employment, must pay back a prorated amount based on your hire date</a:t>
          </a:r>
        </a:p>
      </dsp:txBody>
      <dsp:txXfrm>
        <a:off x="0" y="2793974"/>
        <a:ext cx="11029950" cy="842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5A0C5-1C41-40D2-9CED-32AB1EC673CF}">
      <dsp:nvSpPr>
        <dsp:cNvPr id="0" name=""/>
        <dsp:cNvSpPr/>
      </dsp:nvSpPr>
      <dsp:spPr>
        <a:xfrm>
          <a:off x="8088001" y="1402010"/>
          <a:ext cx="1347775" cy="64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108"/>
              </a:lnTo>
              <a:lnTo>
                <a:pt x="1347775" y="437108"/>
              </a:lnTo>
              <a:lnTo>
                <a:pt x="1347775" y="641418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77E2F-0EDF-422B-B275-06DF9DE94AB6}">
      <dsp:nvSpPr>
        <dsp:cNvPr id="0" name=""/>
        <dsp:cNvSpPr/>
      </dsp:nvSpPr>
      <dsp:spPr>
        <a:xfrm>
          <a:off x="6740225" y="1402010"/>
          <a:ext cx="1347775" cy="641418"/>
        </a:xfrm>
        <a:custGeom>
          <a:avLst/>
          <a:gdLst/>
          <a:ahLst/>
          <a:cxnLst/>
          <a:rect l="0" t="0" r="0" b="0"/>
          <a:pathLst>
            <a:path>
              <a:moveTo>
                <a:pt x="1347775" y="0"/>
              </a:moveTo>
              <a:lnTo>
                <a:pt x="1347775" y="437108"/>
              </a:lnTo>
              <a:lnTo>
                <a:pt x="0" y="437108"/>
              </a:lnTo>
              <a:lnTo>
                <a:pt x="0" y="641418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241E2-D1B4-4EB4-88EF-5C85D70D5A1F}">
      <dsp:nvSpPr>
        <dsp:cNvPr id="0" name=""/>
        <dsp:cNvSpPr/>
      </dsp:nvSpPr>
      <dsp:spPr>
        <a:xfrm>
          <a:off x="3998954" y="1402010"/>
          <a:ext cx="91440" cy="641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418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60C64-3B88-4E60-81B7-39D72159BE4E}">
      <dsp:nvSpPr>
        <dsp:cNvPr id="0" name=""/>
        <dsp:cNvSpPr/>
      </dsp:nvSpPr>
      <dsp:spPr>
        <a:xfrm>
          <a:off x="246396" y="1549"/>
          <a:ext cx="2205451" cy="140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5AEE3-E5AE-42E5-897D-6479AAF13ECF}">
      <dsp:nvSpPr>
        <dsp:cNvPr id="0" name=""/>
        <dsp:cNvSpPr/>
      </dsp:nvSpPr>
      <dsp:spPr>
        <a:xfrm>
          <a:off x="491446" y="234346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LH falls on a Sunday, state office buildings are closed on the following Monday</a:t>
          </a:r>
        </a:p>
      </dsp:txBody>
      <dsp:txXfrm>
        <a:off x="532464" y="275364"/>
        <a:ext cx="2123415" cy="1318425"/>
      </dsp:txXfrm>
    </dsp:sp>
    <dsp:sp modelId="{D7F799FD-3137-4E1E-B896-ED6F4FE44726}">
      <dsp:nvSpPr>
        <dsp:cNvPr id="0" name=""/>
        <dsp:cNvSpPr/>
      </dsp:nvSpPr>
      <dsp:spPr>
        <a:xfrm>
          <a:off x="2941948" y="1549"/>
          <a:ext cx="2205451" cy="140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8C82C-70EF-40F2-8D68-433AF08FCB70}">
      <dsp:nvSpPr>
        <dsp:cNvPr id="0" name=""/>
        <dsp:cNvSpPr/>
      </dsp:nvSpPr>
      <dsp:spPr>
        <a:xfrm>
          <a:off x="3186998" y="234346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LH falls on a Saturday or if scheduled to work on a LH, you are granted floating legal holiday hours that can be used at any time</a:t>
          </a:r>
        </a:p>
      </dsp:txBody>
      <dsp:txXfrm>
        <a:off x="3228016" y="275364"/>
        <a:ext cx="2123415" cy="1318425"/>
      </dsp:txXfrm>
    </dsp:sp>
    <dsp:sp modelId="{8499A498-E5AC-44EB-BE62-D86750B1D852}">
      <dsp:nvSpPr>
        <dsp:cNvPr id="0" name=""/>
        <dsp:cNvSpPr/>
      </dsp:nvSpPr>
      <dsp:spPr>
        <a:xfrm>
          <a:off x="2941948" y="2043429"/>
          <a:ext cx="2205451" cy="14004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9B56B-2473-4046-B8B2-65454BD54CD2}">
      <dsp:nvSpPr>
        <dsp:cNvPr id="0" name=""/>
        <dsp:cNvSpPr/>
      </dsp:nvSpPr>
      <dsp:spPr>
        <a:xfrm>
          <a:off x="3186998" y="2276227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Floating LH hours must be used by the end of the calendar year, or they are lost</a:t>
          </a:r>
        </a:p>
      </dsp:txBody>
      <dsp:txXfrm>
        <a:off x="3228016" y="2317245"/>
        <a:ext cx="2123415" cy="1318425"/>
      </dsp:txXfrm>
    </dsp:sp>
    <dsp:sp modelId="{04EFAB65-C977-40F3-B3B3-A53555BDD653}">
      <dsp:nvSpPr>
        <dsp:cNvPr id="0" name=""/>
        <dsp:cNvSpPr/>
      </dsp:nvSpPr>
      <dsp:spPr>
        <a:xfrm>
          <a:off x="6985275" y="1549"/>
          <a:ext cx="2205451" cy="140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13CE0-D14B-416F-A6BE-9288C7ADDF2D}">
      <dsp:nvSpPr>
        <dsp:cNvPr id="0" name=""/>
        <dsp:cNvSpPr/>
      </dsp:nvSpPr>
      <dsp:spPr>
        <a:xfrm>
          <a:off x="7230326" y="234346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Eligibility for paid legal holiday</a:t>
          </a:r>
        </a:p>
      </dsp:txBody>
      <dsp:txXfrm>
        <a:off x="7271344" y="275364"/>
        <a:ext cx="2123415" cy="1318425"/>
      </dsp:txXfrm>
    </dsp:sp>
    <dsp:sp modelId="{91D9F6D0-82BB-4C00-9721-23C8A0504A39}">
      <dsp:nvSpPr>
        <dsp:cNvPr id="0" name=""/>
        <dsp:cNvSpPr/>
      </dsp:nvSpPr>
      <dsp:spPr>
        <a:xfrm>
          <a:off x="5637500" y="2043429"/>
          <a:ext cx="2205451" cy="14004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B3C1A-F554-4594-B290-0E7CC4FEA12F}">
      <dsp:nvSpPr>
        <dsp:cNvPr id="0" name=""/>
        <dsp:cNvSpPr/>
      </dsp:nvSpPr>
      <dsp:spPr>
        <a:xfrm>
          <a:off x="5882550" y="2276227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Must be an employee on the holiday; and</a:t>
          </a:r>
        </a:p>
      </dsp:txBody>
      <dsp:txXfrm>
        <a:off x="5923568" y="2317245"/>
        <a:ext cx="2123415" cy="1318425"/>
      </dsp:txXfrm>
    </dsp:sp>
    <dsp:sp modelId="{061A2A3F-DE1B-4196-BED5-CC1805DB63FE}">
      <dsp:nvSpPr>
        <dsp:cNvPr id="0" name=""/>
        <dsp:cNvSpPr/>
      </dsp:nvSpPr>
      <dsp:spPr>
        <a:xfrm>
          <a:off x="8333051" y="2043429"/>
          <a:ext cx="2205451" cy="14004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B3376-1502-4DE7-BA7F-CB554E73B662}">
      <dsp:nvSpPr>
        <dsp:cNvPr id="0" name=""/>
        <dsp:cNvSpPr/>
      </dsp:nvSpPr>
      <dsp:spPr>
        <a:xfrm>
          <a:off x="8578101" y="2276227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Must be in pay status on the last scheduled workday immediately preceding the holiday or immediately following the holiday</a:t>
          </a:r>
        </a:p>
      </dsp:txBody>
      <dsp:txXfrm>
        <a:off x="8619119" y="2317245"/>
        <a:ext cx="2123415" cy="1318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FDE66-D57A-405C-ADEB-7241855F8D66}">
      <dsp:nvSpPr>
        <dsp:cNvPr id="0" name=""/>
        <dsp:cNvSpPr/>
      </dsp:nvSpPr>
      <dsp:spPr>
        <a:xfrm>
          <a:off x="766848" y="363467"/>
          <a:ext cx="1151718" cy="11517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A6059D-5952-4A74-9E1F-12B1F837EDF2}">
      <dsp:nvSpPr>
        <dsp:cNvPr id="0" name=""/>
        <dsp:cNvSpPr/>
      </dsp:nvSpPr>
      <dsp:spPr>
        <a:xfrm>
          <a:off x="3178" y="1660461"/>
          <a:ext cx="3290624" cy="586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 dirty="0"/>
            <a:t>There are limited opportunities to enroll in benefits outside of the 30-day new hire enrollment period</a:t>
          </a:r>
        </a:p>
      </dsp:txBody>
      <dsp:txXfrm>
        <a:off x="3178" y="1660461"/>
        <a:ext cx="3290624" cy="586142"/>
      </dsp:txXfrm>
    </dsp:sp>
    <dsp:sp modelId="{6A7703AD-F390-4D73-9CA4-D35649D2CDB1}">
      <dsp:nvSpPr>
        <dsp:cNvPr id="0" name=""/>
        <dsp:cNvSpPr/>
      </dsp:nvSpPr>
      <dsp:spPr>
        <a:xfrm>
          <a:off x="3178" y="2304826"/>
          <a:ext cx="3290624" cy="989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D2065-33F0-4E86-BADB-165E3AB7053F}">
      <dsp:nvSpPr>
        <dsp:cNvPr id="0" name=""/>
        <dsp:cNvSpPr/>
      </dsp:nvSpPr>
      <dsp:spPr>
        <a:xfrm>
          <a:off x="4573051" y="358307"/>
          <a:ext cx="1151718" cy="11517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E7CD48-E9DB-402A-BF86-DC40D3983ED0}">
      <dsp:nvSpPr>
        <dsp:cNvPr id="0" name=""/>
        <dsp:cNvSpPr/>
      </dsp:nvSpPr>
      <dsp:spPr>
        <a:xfrm>
          <a:off x="3869662" y="1660461"/>
          <a:ext cx="3290624" cy="586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 dirty="0"/>
            <a:t>Able to make changes to some (not all) benefits if you have a qualifying life event (ex. marriage, birth…) </a:t>
          </a:r>
        </a:p>
      </dsp:txBody>
      <dsp:txXfrm>
        <a:off x="3869662" y="1660461"/>
        <a:ext cx="3290624" cy="586142"/>
      </dsp:txXfrm>
    </dsp:sp>
    <dsp:sp modelId="{AB99F2E4-8745-46BC-9301-97E64D6A007F}">
      <dsp:nvSpPr>
        <dsp:cNvPr id="0" name=""/>
        <dsp:cNvSpPr/>
      </dsp:nvSpPr>
      <dsp:spPr>
        <a:xfrm>
          <a:off x="3869662" y="2304826"/>
          <a:ext cx="3290624" cy="989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Must make updates to benefits </a:t>
          </a:r>
          <a:r>
            <a:rPr lang="en-US" sz="1200" b="1" kern="1200" dirty="0"/>
            <a:t>typically within 30 days of life event</a:t>
          </a: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See the </a:t>
          </a:r>
          <a:r>
            <a:rPr lang="en-US" sz="1200" kern="1200" dirty="0">
              <a:hlinkClick xmlns:r="http://schemas.openxmlformats.org/officeDocument/2006/relationships" r:id="rId5"/>
            </a:rPr>
            <a:t>Life Changes and My Benefits page</a:t>
          </a:r>
          <a:r>
            <a:rPr lang="en-US" sz="1200" kern="1200" dirty="0"/>
            <a:t> for more information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hlinkClick xmlns:r="http://schemas.openxmlformats.org/officeDocument/2006/relationships" r:id="rId6"/>
            </a:rPr>
            <a:t>Paper applications </a:t>
          </a:r>
          <a:r>
            <a:rPr lang="en-US" sz="1200" kern="1200" dirty="0"/>
            <a:t>are required for life event changes</a:t>
          </a:r>
        </a:p>
      </dsp:txBody>
      <dsp:txXfrm>
        <a:off x="3869662" y="2304826"/>
        <a:ext cx="3290624" cy="989846"/>
      </dsp:txXfrm>
    </dsp:sp>
    <dsp:sp modelId="{0ED916FA-D1D0-4BA3-9E5A-E074787735A7}">
      <dsp:nvSpPr>
        <dsp:cNvPr id="0" name=""/>
        <dsp:cNvSpPr/>
      </dsp:nvSpPr>
      <dsp:spPr>
        <a:xfrm>
          <a:off x="8650542" y="458795"/>
          <a:ext cx="1151718" cy="115171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60D28-DD61-4609-9754-F9A1D7BA5AB6}">
      <dsp:nvSpPr>
        <dsp:cNvPr id="0" name=""/>
        <dsp:cNvSpPr/>
      </dsp:nvSpPr>
      <dsp:spPr>
        <a:xfrm>
          <a:off x="7736146" y="1660461"/>
          <a:ext cx="3290624" cy="586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 dirty="0"/>
            <a:t>Annual open enrollment period in October of each year allows for changes to most benefits</a:t>
          </a:r>
        </a:p>
      </dsp:txBody>
      <dsp:txXfrm>
        <a:off x="7736146" y="1660461"/>
        <a:ext cx="3290624" cy="586142"/>
      </dsp:txXfrm>
    </dsp:sp>
    <dsp:sp modelId="{92CD2CC8-C5AB-482B-BE6C-21C44709BECB}">
      <dsp:nvSpPr>
        <dsp:cNvPr id="0" name=""/>
        <dsp:cNvSpPr/>
      </dsp:nvSpPr>
      <dsp:spPr>
        <a:xfrm>
          <a:off x="7736146" y="2304826"/>
          <a:ext cx="3290624" cy="989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State Group Life Insurance and Income Continuation Insurance are NOT part of Open Enrollment</a:t>
          </a:r>
        </a:p>
      </dsp:txBody>
      <dsp:txXfrm>
        <a:off x="7736146" y="2304826"/>
        <a:ext cx="3290624" cy="9898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B5D5D-D84C-4A94-8EB3-1C018ABFD63C}">
      <dsp:nvSpPr>
        <dsp:cNvPr id="0" name=""/>
        <dsp:cNvSpPr/>
      </dsp:nvSpPr>
      <dsp:spPr>
        <a:xfrm>
          <a:off x="0" y="344151"/>
          <a:ext cx="11029950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47" tIns="270764" rIns="85604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Post-tax contributions only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Can set up via payroll deduction or submit directly to ETF via personal payment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No matching employer contribution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No access to funds until termination of employment and you receive a WRS benefit</a:t>
          </a:r>
        </a:p>
      </dsp:txBody>
      <dsp:txXfrm>
        <a:off x="0" y="344151"/>
        <a:ext cx="11029950" cy="1187550"/>
      </dsp:txXfrm>
    </dsp:sp>
    <dsp:sp modelId="{E26F40EA-C567-42CC-92D8-E020A153ACFA}">
      <dsp:nvSpPr>
        <dsp:cNvPr id="0" name=""/>
        <dsp:cNvSpPr/>
      </dsp:nvSpPr>
      <dsp:spPr>
        <a:xfrm>
          <a:off x="551497" y="152271"/>
          <a:ext cx="7720965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Employees can make voluntary, </a:t>
          </a:r>
          <a:r>
            <a:rPr lang="en-US" sz="1300" kern="1200" dirty="0">
              <a:hlinkClick xmlns:r="http://schemas.openxmlformats.org/officeDocument/2006/relationships" r:id="rId1"/>
            </a:rPr>
            <a:t>post-tax additional contributions</a:t>
          </a:r>
          <a:r>
            <a:rPr lang="en-US" sz="1300" kern="1200" dirty="0">
              <a:hlinkClick xmlns:r="http://schemas.openxmlformats.org/officeDocument/2006/relationships" r:id="rId2"/>
            </a:rPr>
            <a:t> </a:t>
          </a:r>
          <a:r>
            <a:rPr lang="en-US" sz="1300" kern="1200" dirty="0"/>
            <a:t>to their WRS account</a:t>
          </a:r>
        </a:p>
      </dsp:txBody>
      <dsp:txXfrm>
        <a:off x="570231" y="171005"/>
        <a:ext cx="7683497" cy="346292"/>
      </dsp:txXfrm>
    </dsp:sp>
    <dsp:sp modelId="{10E3134D-1300-45D5-BEFF-9D542D47E169}">
      <dsp:nvSpPr>
        <dsp:cNvPr id="0" name=""/>
        <dsp:cNvSpPr/>
      </dsp:nvSpPr>
      <dsp:spPr>
        <a:xfrm>
          <a:off x="0" y="1793781"/>
          <a:ext cx="110299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495520"/>
              <a:satOff val="22723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3C44F-A958-49FA-ADA7-E14062A7D84C}">
      <dsp:nvSpPr>
        <dsp:cNvPr id="0" name=""/>
        <dsp:cNvSpPr/>
      </dsp:nvSpPr>
      <dsp:spPr>
        <a:xfrm>
          <a:off x="551497" y="1601901"/>
          <a:ext cx="7720965" cy="383760"/>
        </a:xfrm>
        <a:prstGeom prst="roundRect">
          <a:avLst/>
        </a:prstGeom>
        <a:solidFill>
          <a:schemeClr val="accent2">
            <a:hueOff val="-495520"/>
            <a:satOff val="22723"/>
            <a:lumOff val="98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WRS investments are managed by the </a:t>
          </a:r>
          <a:r>
            <a:rPr lang="en-US" sz="1300" kern="1200" dirty="0">
              <a:hlinkClick xmlns:r="http://schemas.openxmlformats.org/officeDocument/2006/relationships" r:id="rId3"/>
            </a:rPr>
            <a:t>State of Wisconsin Investment Board (SWIB)</a:t>
          </a:r>
          <a:endParaRPr lang="en-US" sz="1300" kern="1200" dirty="0"/>
        </a:p>
      </dsp:txBody>
      <dsp:txXfrm>
        <a:off x="570231" y="1620635"/>
        <a:ext cx="7683497" cy="346292"/>
      </dsp:txXfrm>
    </dsp:sp>
    <dsp:sp modelId="{9C4A39B2-B73F-4692-B240-92DFB18CF513}">
      <dsp:nvSpPr>
        <dsp:cNvPr id="0" name=""/>
        <dsp:cNvSpPr/>
      </dsp:nvSpPr>
      <dsp:spPr>
        <a:xfrm>
          <a:off x="0" y="2383461"/>
          <a:ext cx="110299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991040"/>
              <a:satOff val="45446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53E64-980A-45BC-AFB0-03E78CEE6D8F}">
      <dsp:nvSpPr>
        <dsp:cNvPr id="0" name=""/>
        <dsp:cNvSpPr/>
      </dsp:nvSpPr>
      <dsp:spPr>
        <a:xfrm>
          <a:off x="551497" y="2191581"/>
          <a:ext cx="7720965" cy="383760"/>
        </a:xfrm>
        <a:prstGeom prst="roundRect">
          <a:avLst/>
        </a:prstGeom>
        <a:solidFill>
          <a:schemeClr val="accent2">
            <a:hueOff val="-991040"/>
            <a:satOff val="45446"/>
            <a:lumOff val="196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Historical returns are posted on </a:t>
          </a:r>
          <a:r>
            <a:rPr lang="en-US" sz="1300" kern="1200" dirty="0">
              <a:hlinkClick xmlns:r="http://schemas.openxmlformats.org/officeDocument/2006/relationships" r:id="rId4"/>
            </a:rPr>
            <a:t>ETF’s website</a:t>
          </a:r>
          <a:endParaRPr lang="en-US" sz="1300" kern="1200" dirty="0"/>
        </a:p>
      </dsp:txBody>
      <dsp:txXfrm>
        <a:off x="570231" y="2210315"/>
        <a:ext cx="7683497" cy="346292"/>
      </dsp:txXfrm>
    </dsp:sp>
    <dsp:sp modelId="{A5DFC2A4-0D68-4140-B6A4-8CEA036570F0}">
      <dsp:nvSpPr>
        <dsp:cNvPr id="0" name=""/>
        <dsp:cNvSpPr/>
      </dsp:nvSpPr>
      <dsp:spPr>
        <a:xfrm>
          <a:off x="0" y="2973141"/>
          <a:ext cx="1102995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486560"/>
              <a:satOff val="6816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47" tIns="270764" rIns="85604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Interest applied annually</a:t>
          </a:r>
        </a:p>
      </dsp:txBody>
      <dsp:txXfrm>
        <a:off x="0" y="2973141"/>
        <a:ext cx="11029950" cy="552825"/>
      </dsp:txXfrm>
    </dsp:sp>
    <dsp:sp modelId="{E562C677-9F06-4B7F-BFFC-94A783FCD007}">
      <dsp:nvSpPr>
        <dsp:cNvPr id="0" name=""/>
        <dsp:cNvSpPr/>
      </dsp:nvSpPr>
      <dsp:spPr>
        <a:xfrm>
          <a:off x="551497" y="2781261"/>
          <a:ext cx="7720965" cy="383760"/>
        </a:xfrm>
        <a:prstGeom prst="round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Will receive an </a:t>
          </a:r>
          <a:r>
            <a:rPr lang="en-US" sz="1300" kern="1200" dirty="0">
              <a:hlinkClick xmlns:r="http://schemas.openxmlformats.org/officeDocument/2006/relationships" r:id="rId5"/>
            </a:rPr>
            <a:t>Annual Statement of Benefits </a:t>
          </a:r>
          <a:r>
            <a:rPr lang="en-US" sz="1300" kern="1200" dirty="0"/>
            <a:t>in April of each year (paper statement – not available online)</a:t>
          </a:r>
        </a:p>
      </dsp:txBody>
      <dsp:txXfrm>
        <a:off x="570231" y="2799995"/>
        <a:ext cx="7683497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92302-8711-4775-AF9A-60AB3B8261B6}">
      <dsp:nvSpPr>
        <dsp:cNvPr id="0" name=""/>
        <dsp:cNvSpPr/>
      </dsp:nvSpPr>
      <dsp:spPr>
        <a:xfrm>
          <a:off x="5485" y="124786"/>
          <a:ext cx="2494341" cy="950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Deductible</a:t>
          </a:r>
        </a:p>
      </dsp:txBody>
      <dsp:txXfrm>
        <a:off x="5485" y="124786"/>
        <a:ext cx="2494341" cy="633600"/>
      </dsp:txXfrm>
    </dsp:sp>
    <dsp:sp modelId="{8F44E761-68E9-4CAD-8A76-4F2BB4514F96}">
      <dsp:nvSpPr>
        <dsp:cNvPr id="0" name=""/>
        <dsp:cNvSpPr/>
      </dsp:nvSpPr>
      <dsp:spPr>
        <a:xfrm>
          <a:off x="516375" y="758386"/>
          <a:ext cx="2494341" cy="233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200" kern="1200" dirty="0"/>
            <a:t>You pay for all medical costs* until deductible met</a:t>
          </a:r>
        </a:p>
      </dsp:txBody>
      <dsp:txXfrm>
        <a:off x="584878" y="826889"/>
        <a:ext cx="2357335" cy="2201869"/>
      </dsp:txXfrm>
    </dsp:sp>
    <dsp:sp modelId="{9525F281-B202-42F0-AE0C-96ECC5F4B2B4}">
      <dsp:nvSpPr>
        <dsp:cNvPr id="0" name=""/>
        <dsp:cNvSpPr/>
      </dsp:nvSpPr>
      <dsp:spPr>
        <a:xfrm>
          <a:off x="2877960" y="131077"/>
          <a:ext cx="801642" cy="621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877960" y="255281"/>
        <a:ext cx="615337" cy="372610"/>
      </dsp:txXfrm>
    </dsp:sp>
    <dsp:sp modelId="{07BB7D04-8DFB-44A2-BEF7-7721CA701AF5}">
      <dsp:nvSpPr>
        <dsp:cNvPr id="0" name=""/>
        <dsp:cNvSpPr/>
      </dsp:nvSpPr>
      <dsp:spPr>
        <a:xfrm>
          <a:off x="4012359" y="124786"/>
          <a:ext cx="2494341" cy="950400"/>
        </a:xfrm>
        <a:prstGeom prst="roundRect">
          <a:avLst>
            <a:gd name="adj" fmla="val 10000"/>
          </a:avLst>
        </a:prstGeom>
        <a:solidFill>
          <a:schemeClr val="accent2">
            <a:hueOff val="-743280"/>
            <a:satOff val="34085"/>
            <a:lumOff val="147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Coinsurance</a:t>
          </a:r>
        </a:p>
      </dsp:txBody>
      <dsp:txXfrm>
        <a:off x="4012359" y="124786"/>
        <a:ext cx="2494341" cy="633600"/>
      </dsp:txXfrm>
    </dsp:sp>
    <dsp:sp modelId="{27A24FE9-41EB-46C0-9665-B6B9E7046962}">
      <dsp:nvSpPr>
        <dsp:cNvPr id="0" name=""/>
        <dsp:cNvSpPr/>
      </dsp:nvSpPr>
      <dsp:spPr>
        <a:xfrm>
          <a:off x="4523248" y="758386"/>
          <a:ext cx="2494341" cy="233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743280"/>
              <a:satOff val="34085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200" kern="1200" dirty="0"/>
            <a:t>Once deductible met, you pay a percentage of costs and insurance covers the rest</a:t>
          </a:r>
        </a:p>
      </dsp:txBody>
      <dsp:txXfrm>
        <a:off x="4591751" y="826889"/>
        <a:ext cx="2357335" cy="2201869"/>
      </dsp:txXfrm>
    </dsp:sp>
    <dsp:sp modelId="{CCA210A7-A52F-4C77-8BAD-C3CC84D38051}">
      <dsp:nvSpPr>
        <dsp:cNvPr id="0" name=""/>
        <dsp:cNvSpPr/>
      </dsp:nvSpPr>
      <dsp:spPr>
        <a:xfrm>
          <a:off x="6884834" y="131077"/>
          <a:ext cx="801642" cy="621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884834" y="255281"/>
        <a:ext cx="615337" cy="372610"/>
      </dsp:txXfrm>
    </dsp:sp>
    <dsp:sp modelId="{72573F27-C152-4AF8-8D39-BBBE0924892A}">
      <dsp:nvSpPr>
        <dsp:cNvPr id="0" name=""/>
        <dsp:cNvSpPr/>
      </dsp:nvSpPr>
      <dsp:spPr>
        <a:xfrm>
          <a:off x="8019233" y="124786"/>
          <a:ext cx="2494341" cy="950400"/>
        </a:xfrm>
        <a:prstGeom prst="roundRect">
          <a:avLst>
            <a:gd name="adj" fmla="val 10000"/>
          </a:avLst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Out-of-Pocket Limit</a:t>
          </a:r>
        </a:p>
      </dsp:txBody>
      <dsp:txXfrm>
        <a:off x="8019233" y="124786"/>
        <a:ext cx="2494341" cy="633600"/>
      </dsp:txXfrm>
    </dsp:sp>
    <dsp:sp modelId="{B9ACEDA9-1B85-4D7F-AC67-28EAFBF2EED4}">
      <dsp:nvSpPr>
        <dsp:cNvPr id="0" name=""/>
        <dsp:cNvSpPr/>
      </dsp:nvSpPr>
      <dsp:spPr>
        <a:xfrm>
          <a:off x="8530122" y="758386"/>
          <a:ext cx="2494341" cy="233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486560"/>
              <a:satOff val="6816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200" kern="1200" dirty="0"/>
            <a:t>Once limit reached, insurance covers 100% of expenses</a:t>
          </a:r>
        </a:p>
      </dsp:txBody>
      <dsp:txXfrm>
        <a:off x="8598625" y="826889"/>
        <a:ext cx="2357335" cy="22018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24718-BD5C-40E5-831A-3DF945A951EC}">
      <dsp:nvSpPr>
        <dsp:cNvPr id="0" name=""/>
        <dsp:cNvSpPr/>
      </dsp:nvSpPr>
      <dsp:spPr>
        <a:xfrm>
          <a:off x="53" y="206069"/>
          <a:ext cx="5154131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IYC Plans</a:t>
          </a:r>
        </a:p>
      </dsp:txBody>
      <dsp:txXfrm>
        <a:off x="53" y="206069"/>
        <a:ext cx="5154131" cy="576000"/>
      </dsp:txXfrm>
    </dsp:sp>
    <dsp:sp modelId="{EE004199-20D4-4044-969F-9BAF0F1E9FC5}">
      <dsp:nvSpPr>
        <dsp:cNvPr id="0" name=""/>
        <dsp:cNvSpPr/>
      </dsp:nvSpPr>
      <dsp:spPr>
        <a:xfrm>
          <a:off x="53" y="782069"/>
          <a:ext cx="5154131" cy="26900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Most cost-effective option (lowest premium and </a:t>
          </a:r>
          <a:r>
            <a:rPr lang="en-US" sz="2000" kern="1200" dirty="0">
              <a:hlinkClick xmlns:r="http://schemas.openxmlformats.org/officeDocument/2006/relationships" r:id="rId1"/>
            </a:rPr>
            <a:t>lower out-of-pocket costs</a:t>
          </a:r>
          <a:r>
            <a:rPr lang="en-US" sz="2000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Regional plans within Wisconsin that have a certain set of providers associated with them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Urgent and emergency services covered out-of-network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Use the </a:t>
          </a:r>
          <a:r>
            <a:rPr lang="en-US" sz="2000" kern="1200" dirty="0">
              <a:hlinkClick xmlns:r="http://schemas.openxmlformats.org/officeDocument/2006/relationships" r:id="rId2"/>
            </a:rPr>
            <a:t>Health Plan Search </a:t>
          </a:r>
          <a:r>
            <a:rPr lang="en-US" sz="2000" kern="1200" dirty="0"/>
            <a:t>page to verify which plans are available in your area </a:t>
          </a:r>
        </a:p>
      </dsp:txBody>
      <dsp:txXfrm>
        <a:off x="53" y="782069"/>
        <a:ext cx="5154131" cy="2690099"/>
      </dsp:txXfrm>
    </dsp:sp>
    <dsp:sp modelId="{9DAE8A7B-1066-413C-AD6F-369B495C2279}">
      <dsp:nvSpPr>
        <dsp:cNvPr id="0" name=""/>
        <dsp:cNvSpPr/>
      </dsp:nvSpPr>
      <dsp:spPr>
        <a:xfrm>
          <a:off x="5875764" y="206069"/>
          <a:ext cx="5154131" cy="576000"/>
        </a:xfrm>
        <a:prstGeom prst="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accent2">
              <a:hueOff val="-1486560"/>
              <a:satOff val="6816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hlinkClick xmlns:r="http://schemas.openxmlformats.org/officeDocument/2006/relationships" r:id="rId3"/>
            </a:rPr>
            <a:t>Access Plan by Dean</a:t>
          </a:r>
          <a:endParaRPr lang="en-US" sz="2000" kern="1200" dirty="0"/>
        </a:p>
      </dsp:txBody>
      <dsp:txXfrm>
        <a:off x="5875764" y="206069"/>
        <a:ext cx="5154131" cy="576000"/>
      </dsp:txXfrm>
    </dsp:sp>
    <dsp:sp modelId="{DF7F0313-B17D-4F7C-A5FC-D1178C99EAFA}">
      <dsp:nvSpPr>
        <dsp:cNvPr id="0" name=""/>
        <dsp:cNvSpPr/>
      </dsp:nvSpPr>
      <dsp:spPr>
        <a:xfrm>
          <a:off x="5875764" y="782069"/>
          <a:ext cx="5154131" cy="2690099"/>
        </a:xfrm>
        <a:prstGeom prst="rect">
          <a:avLst/>
        </a:prstGeom>
        <a:solidFill>
          <a:schemeClr val="accent2">
            <a:tint val="40000"/>
            <a:alpha val="90000"/>
            <a:hueOff val="-1268795"/>
            <a:satOff val="61767"/>
            <a:lumOff val="2842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1268795"/>
              <a:satOff val="61767"/>
              <a:lumOff val="2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Nationwide network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 and out-of-network services covered at different levels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4"/>
            </a:rPr>
            <a:t>Higher out-of-pocket costs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Greater access = higher premium</a:t>
          </a:r>
        </a:p>
      </dsp:txBody>
      <dsp:txXfrm>
        <a:off x="5875764" y="782069"/>
        <a:ext cx="5154131" cy="26900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A5247-34C6-4CF1-AE05-A3FD82AAB657}">
      <dsp:nvSpPr>
        <dsp:cNvPr id="0" name=""/>
        <dsp:cNvSpPr/>
      </dsp:nvSpPr>
      <dsp:spPr>
        <a:xfrm>
          <a:off x="-91453" y="8109"/>
          <a:ext cx="11029950" cy="14613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38477-95AD-4203-AF1D-A39D69B0F1A4}">
      <dsp:nvSpPr>
        <dsp:cNvPr id="0" name=""/>
        <dsp:cNvSpPr/>
      </dsp:nvSpPr>
      <dsp:spPr>
        <a:xfrm>
          <a:off x="183690" y="488674"/>
          <a:ext cx="500262" cy="5002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A4679-C84D-452A-B348-D660B7DC67A9}">
      <dsp:nvSpPr>
        <dsp:cNvPr id="0" name=""/>
        <dsp:cNvSpPr/>
      </dsp:nvSpPr>
      <dsp:spPr>
        <a:xfrm>
          <a:off x="959096" y="284022"/>
          <a:ext cx="4963477" cy="90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you do not enroll in ICI at hire, you can enroll through Deferred Enrollment if you become eligible for a lower premium category based on your sick leave.  </a:t>
          </a:r>
        </a:p>
      </dsp:txBody>
      <dsp:txXfrm>
        <a:off x="959096" y="284022"/>
        <a:ext cx="4963477" cy="909567"/>
      </dsp:txXfrm>
    </dsp:sp>
    <dsp:sp modelId="{FBEAA5E2-1B0C-4387-B434-F66640089D80}">
      <dsp:nvSpPr>
        <dsp:cNvPr id="0" name=""/>
        <dsp:cNvSpPr/>
      </dsp:nvSpPr>
      <dsp:spPr>
        <a:xfrm>
          <a:off x="5737612" y="6035"/>
          <a:ext cx="5383790" cy="1465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/>
            <a:t>You are eligible for deferred enrollment: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The 1</a:t>
          </a:r>
          <a:r>
            <a:rPr lang="en-US" sz="1100" kern="1200" baseline="25000" dirty="0"/>
            <a:t>st </a:t>
          </a:r>
          <a:r>
            <a:rPr lang="en-US" sz="1100" kern="1200" dirty="0"/>
            <a:t>time you qualify for Premium Category 3 by earning </a:t>
          </a:r>
          <a:r>
            <a:rPr lang="en-US" sz="1100" b="1" kern="1200" dirty="0"/>
            <a:t>and</a:t>
          </a:r>
          <a:r>
            <a:rPr lang="en-US" sz="1100" kern="1200" dirty="0"/>
            <a:t> retaining 80 or more hours of sick leave in the previous calendar year (prorated if part-time);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The 1</a:t>
          </a:r>
          <a:r>
            <a:rPr lang="en-US" sz="1100" kern="1200" baseline="25000" dirty="0"/>
            <a:t>st </a:t>
          </a:r>
          <a:r>
            <a:rPr lang="en-US" sz="1100" kern="1200" dirty="0"/>
            <a:t>time you accumulate 520 or 728 hours of sick leave by the end of the previous calendar year;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In any year that you accumulate 1,040 hours of sick leave.</a:t>
          </a:r>
        </a:p>
      </dsp:txBody>
      <dsp:txXfrm>
        <a:off x="5737612" y="6035"/>
        <a:ext cx="5383790" cy="1465540"/>
      </dsp:txXfrm>
    </dsp:sp>
    <dsp:sp modelId="{A3DD6099-DA78-45FB-B3E7-04EDB0A29E01}">
      <dsp:nvSpPr>
        <dsp:cNvPr id="0" name=""/>
        <dsp:cNvSpPr/>
      </dsp:nvSpPr>
      <dsp:spPr>
        <a:xfrm>
          <a:off x="-91453" y="1698967"/>
          <a:ext cx="11029950" cy="9095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CB86C-F263-46ED-85F8-F60B6DCE4729}">
      <dsp:nvSpPr>
        <dsp:cNvPr id="0" name=""/>
        <dsp:cNvSpPr/>
      </dsp:nvSpPr>
      <dsp:spPr>
        <a:xfrm>
          <a:off x="183690" y="1903620"/>
          <a:ext cx="500262" cy="5002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916FB-6E21-43ED-BF5D-4E546F0E5F3E}">
      <dsp:nvSpPr>
        <dsp:cNvPr id="0" name=""/>
        <dsp:cNvSpPr/>
      </dsp:nvSpPr>
      <dsp:spPr>
        <a:xfrm>
          <a:off x="959096" y="1698967"/>
          <a:ext cx="4963477" cy="90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May apply for coverage anytime through Evidence of Insurability</a:t>
          </a:r>
        </a:p>
      </dsp:txBody>
      <dsp:txXfrm>
        <a:off x="959096" y="1698967"/>
        <a:ext cx="4963477" cy="909567"/>
      </dsp:txXfrm>
    </dsp:sp>
    <dsp:sp modelId="{67B04DB7-E07F-4E8E-A178-F70F0C9BA922}">
      <dsp:nvSpPr>
        <dsp:cNvPr id="0" name=""/>
        <dsp:cNvSpPr/>
      </dsp:nvSpPr>
      <dsp:spPr>
        <a:xfrm>
          <a:off x="5922574" y="1698967"/>
          <a:ext cx="5013867" cy="90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Subject to underwriter approval – enrollment not guaranteed</a:t>
          </a:r>
        </a:p>
      </dsp:txBody>
      <dsp:txXfrm>
        <a:off x="5922574" y="1698967"/>
        <a:ext cx="5013867" cy="909567"/>
      </dsp:txXfrm>
    </dsp:sp>
    <dsp:sp modelId="{5CC56F54-35AA-42FD-BFF6-343A7F04CA43}">
      <dsp:nvSpPr>
        <dsp:cNvPr id="0" name=""/>
        <dsp:cNvSpPr/>
      </dsp:nvSpPr>
      <dsp:spPr>
        <a:xfrm>
          <a:off x="-91453" y="2835926"/>
          <a:ext cx="11029950" cy="9095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FCB50-0B59-49C3-BBB2-65BBE4BBC146}">
      <dsp:nvSpPr>
        <dsp:cNvPr id="0" name=""/>
        <dsp:cNvSpPr/>
      </dsp:nvSpPr>
      <dsp:spPr>
        <a:xfrm>
          <a:off x="183690" y="3040579"/>
          <a:ext cx="500262" cy="5002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C6A41-72AD-477B-BD72-2E01A0FA15B2}">
      <dsp:nvSpPr>
        <dsp:cNvPr id="0" name=""/>
        <dsp:cNvSpPr/>
      </dsp:nvSpPr>
      <dsp:spPr>
        <a:xfrm>
          <a:off x="959096" y="2835926"/>
          <a:ext cx="9977344" cy="90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For more information, see the </a:t>
          </a:r>
          <a:r>
            <a:rPr lang="en-US" sz="1500" kern="1200" dirty="0">
              <a:hlinkClick xmlns:r="http://schemas.openxmlformats.org/officeDocument/2006/relationships" r:id="rId7"/>
            </a:rPr>
            <a:t>ICI Plan Brochure</a:t>
          </a:r>
          <a:endParaRPr lang="en-US" sz="1500" kern="1200" dirty="0"/>
        </a:p>
      </dsp:txBody>
      <dsp:txXfrm>
        <a:off x="959096" y="2835926"/>
        <a:ext cx="9977344" cy="909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243C14-4C32-4D06-960B-831DCB397E08}" type="datetimeFigureOut">
              <a:rPr lang="en-US" smtClean="0"/>
              <a:t>12/12/2024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088726-3969-447B-A0C9-9BD9F23A5B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0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2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5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96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92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87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3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26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let them know that they can cancel Variable, but if they do, they can’t get back 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30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for late year hires: will not receive a statement in April if not paid in the prior year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52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4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00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60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64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30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18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85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7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– you don’t have to pick a plan where you live or work – pick a plan in a county where you receive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17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46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61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For Level 3 – if the Level 3 is because you want it, you’ll pay the difference.  If medically necessary, doctor must complete MedWatch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7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767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89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03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503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909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for new hires: stipend prorated based on when first eligible for the employer contribution towards health insurance; stops at 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263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 health check activities include, dental exams, screening, one coaching call or health care provider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626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Employer contributes towards basic and supplemental premium; premium and coverage level updates effective for April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086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15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410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03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284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962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461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06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563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807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087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545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60821-80EA-4E87-8B3F-6B222FECCBC9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588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Plan Certificate </a:t>
            </a:r>
            <a:r>
              <a:rPr lang="en-US" b="0" dirty="0"/>
              <a:t>includes 2023, 2024, and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490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09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– point out any differences your agency may have relative to vacation carryover (if applicable)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308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927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808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– this is for dependent care expenses, NOT health care expenses for your dependent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099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2577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713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270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468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2128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2875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program highlights document has not been updated by WDC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62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938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WDC has not updated their 2025 monthly fee schedule yet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7628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360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1080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5175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9395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1685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9342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473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 Reminder – ESS can be accessed from any computer, tablet, phone or internet-enabled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129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75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2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9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2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0C3081-5CC1-431A-A404-C555B4DB0C8B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7619" y="3017819"/>
            <a:ext cx="3440691" cy="3440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3A50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92A0F243-5184-4C9C-98A3-5221E5B44A5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17" y="3052519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A8F44C-1E98-475E-870C-D637F854E3C2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2401" y="5130541"/>
            <a:ext cx="1281691" cy="1281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5FBE73E6-1D6F-4391-AFA7-85CFB0924077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C30E5367-998E-4059-B757-B08460EDF9EB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A97A16F5-D98F-4194-A0F9-75F53A978EA0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1D95466A-33F9-4A3F-BB72-16BE2103AAF0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FD3D421-F1B2-4E00-A3C7-76245CFAA0C6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3390" y="5134984"/>
            <a:ext cx="1281691" cy="1281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485F0A2E-49CF-4E17-A70A-0D3700364004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2BF9460-F020-404C-9617-C913D391B980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://craigmotor.wordpress.com/2012/09/28/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creativecommons.org/licenses/by-nc-nd/3.0/" TargetMode="External"/><Relationship Id="rId9" Type="http://schemas.microsoft.com/office/2007/relationships/diagramDrawing" Target="../diagrams/drawing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ess.wi.gov/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ess.wi.gov/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Central%20Benefits/eBN-Hire-QuickGuide.pdf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JobAids/SelfService/ESS/DirectDeposit.pdf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pm.wi.gov/Documents/JobAids/SelfService/ESS/ViewPaycheck.pdf" TargetMode="External"/><Relationship Id="rId5" Type="http://schemas.openxmlformats.org/officeDocument/2006/relationships/hyperlink" Target="ess.wi.gov" TargetMode="External"/><Relationship Id="rId4" Type="http://schemas.openxmlformats.org/officeDocument/2006/relationships/hyperlink" Target="https://dpm.wi.gov/Documents/JobAids/SelfService/ESS/TaxWithholding.pdf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pm.wi.gov/Pages/Employees/stBnForms.aspx" TargetMode="External"/><Relationship Id="rId5" Type="http://schemas.openxmlformats.org/officeDocument/2006/relationships/hyperlink" Target="https://dpm.wi.gov/Pages/home.aspx" TargetMode="External"/><Relationship Id="rId4" Type="http://schemas.openxmlformats.org/officeDocument/2006/relationships/hyperlink" Target="https://etf.wi.gov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video/accumulated-sick-leave-credit-conversion-program-what-you-need-know-state-u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fr/froid-maladie-%C3%A9motic%C3%B4ne-smiley-156666/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wrs-performance/wrs-contribution-rat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separation-benefi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f.wi.gov/video/overview-wisconsin-retirement-system" TargetMode="External"/><Relationship Id="rId5" Type="http://schemas.openxmlformats.org/officeDocument/2006/relationships/hyperlink" Target="https://etf.wi.gov/resource/death-benefits" TargetMode="External"/><Relationship Id="rId4" Type="http://schemas.openxmlformats.org/officeDocument/2006/relationships/hyperlink" Target="https://etf.wi.gov/benefits/benefits-provided-etf/disability-benefit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election-participate-variable-trust-fun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tf.wi.gov/wrs-performance/core-trust-fund-and-variable-trust-fund" TargetMode="External"/><Relationship Id="rId4" Type="http://schemas.openxmlformats.org/officeDocument/2006/relationships/hyperlink" Target="https://etf.wi.gov/resource/how-participation-variable-trust-fund-affects-your-wrs-benefit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etf.wi.gov/resource/no-taxpayer-identification-numb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Pages/Employees/GeneralPayrollInformation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pm.wi.gov/Pages/Employees/EmployeeSelfService.asp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health-benefits/aca-marketplace-health-insurance-coverage-options-notic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5/state-employee-and-retiree-health-plan-supplemental-benefits/health-insurance-employees-cobra-and-retirees-without-medicare/network-health-service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tf.wi.gov/its-your-choice/2025/state-employee-and-retiree-health-plan-supplemental-benefits/health-insurance-employees-cobra-and-retirees-without-medicare/plan-designs-quick-comparison" TargetMode="External"/><Relationship Id="rId4" Type="http://schemas.openxmlformats.org/officeDocument/2006/relationships/hyperlink" Target="https://etf.wi.gov/video/choosing-plan-design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are.gov/coverage/preventive-care-benefit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5/state-employee-and-retiree-health-plan-supplemental-benefits/pre-tax-savings-accounts/health-savings-accounts-hsas/hsa-eligibilit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5/health-plan-search/stat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ltadentalwi.com/s/find-a-provider?persona=members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5/state-employee-and-retiree-health-plan-supplemental-benefits/pharmacy/find-cost-your-drugs" TargetMode="External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f.benefits.navitus.com/" TargetMode="External"/><Relationship Id="rId5" Type="http://schemas.openxmlformats.org/officeDocument/2006/relationships/hyperlink" Target="https://serveyourx.com/home/navitus-members/" TargetMode="External"/><Relationship Id="rId4" Type="http://schemas.openxmlformats.org/officeDocument/2006/relationships/hyperlink" Target="https://etf.wi.gov/video/saving-your-prescription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FocusCardOverview.pdf" TargetMode="External"/><Relationship Id="rId2" Type="http://schemas.openxmlformats.org/officeDocument/2006/relationships/hyperlink" Target="https://dpm.wi.gov/Documents/JobAids/SelfService/ESS/TaxWithholdin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bankfocus.com/en/login" TargetMode="External"/><Relationship Id="rId4" Type="http://schemas.openxmlformats.org/officeDocument/2006/relationships/hyperlink" Target="https://dpm.wi.gov/Documents/FocusCardEnrollmentForm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benefits.navitus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Central%20Benefits/2025_Health_Total_Half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5/state-employee-and-retiree-health-plan-supplemental-benefits/pre-tax-savings-accounts/health-savings-accounts-hsas/hsa-eligible-expense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etf.wi.gov/member-education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s://etf.wi.gov/its-your-choice/2025/health-benefits/guide-office-visit-copay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f.wi.gov/its-your-choice/2025/health-plan-search/state" TargetMode="External"/><Relationship Id="rId5" Type="http://schemas.openxmlformats.org/officeDocument/2006/relationships/hyperlink" Target="https://etf.wi.gov/resource/2025-insurance-benefits-decision-guide-state-wisconsin-group-health-insurance-employees" TargetMode="External"/><Relationship Id="rId4" Type="http://schemas.openxmlformats.org/officeDocument/2006/relationships/hyperlink" Target="https://etf.wi.gov/its-your-choice/2025/state-employee-and-retiree-health-plan-supplemental-benefits/health-insurance-employees-cobra-and-retirees-without-medicare/out-network-health-services-access-plans" TargetMode="External"/><Relationship Id="rId9" Type="http://schemas.openxmlformats.org/officeDocument/2006/relationships/hyperlink" Target="https://etf.wi.gov/resource/2025-uniform-benefits-certificate-coverage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group-health-insurance-applicationchange-form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tf.wi.gov/events?keywords=well+wisconsin&amp;field_event_type_target_id=All&amp;field_dates_value%5Bdate%5D=&amp;field_dates_value%5Btime%5D=&amp;field_dates_end_value%5Bdate%5D=&amp;field_dates_end_value%5Btime%5D=&amp;field_location_geolocation_proximity_center%5Bcoordinates%5D%5Blat%5D=&amp;field_location_geolocation_proximity_center%5Bcoordinates%5D%5Blng%5D=&amp;field_location_geolocation_proximity_center%5Bgeocoder%5D%5Bgeolocation_geocoder_address%5D=&amp;field_location_geolocation_proximity=20" TargetMode="External"/><Relationship Id="rId4" Type="http://schemas.openxmlformats.org/officeDocument/2006/relationships/hyperlink" Target="https://www.webmdhealth.com/wellwisconsin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living-benefits-brochur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f.wi.gov/resource/converting-your-group-life-insurance-pay-health-or-long-term-care-insurance-premiums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beneficiary-designation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pm.wi.gov/Pages/Employees/BnPremium.aspx" TargetMode="External"/><Relationship Id="rId4" Type="http://schemas.openxmlformats.org/officeDocument/2006/relationships/hyperlink" Target="https://etf.wi.gov/resource/wisconsin-public-employers-group-life-insurance-program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sites/default/files/publications/lifesuite_MLIC.pd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Pages/Employees/BnPremium.asp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tadentalwi.com/provider-search/dental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Central%20Benefits/2025%20Vision_Plan_Summary_Guide.pdf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yedoclocator.eyemedvisioncare.com/member/en#/member/en?networkSetId=1166&amp;networkDDDisabled=true" TargetMode="External"/><Relationship Id="rId4" Type="http://schemas.openxmlformats.org/officeDocument/2006/relationships/hyperlink" Target="https://www4.deltadentalwi.com/state-of-wi-vision/DeltaVision" TargetMode="Externa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hyperlink" Target="https://web1.lifebenefits.com/content/lifebenefits/wietf/en/plan-details/lifestyle-benefits.html" TargetMode="External"/><Relationship Id="rId3" Type="http://schemas.openxmlformats.org/officeDocument/2006/relationships/hyperlink" Target="https://web1.lifebenefits.com/content/lifebenefits/wietf/en.html" TargetMode="External"/><Relationship Id="rId7" Type="http://schemas.openxmlformats.org/officeDocument/2006/relationships/hyperlink" Target="https://web1.lifebenefits.com/content/dam/doc/grp/accident-insurance-etf_69465-27.pdf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f.wi.gov/insmedia/2023/2023-group-accident-certificate-insurance" TargetMode="External"/><Relationship Id="rId5" Type="http://schemas.openxmlformats.org/officeDocument/2006/relationships/hyperlink" Target="https://web1.lifebenefits.com/content/lifebenefits/wietf/en/plan-details/plan-at-a-glance.html" TargetMode="External"/><Relationship Id="rId4" Type="http://schemas.openxmlformats.org/officeDocument/2006/relationships/hyperlink" Target="http://www.lifebenefits.com/videos/a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aigmotor.wordpress.com/2012/09/28/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beneficiary-designation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tf.wi.gov/retirement/wrs-retirement-benefit/death-benefits/designate-beneficiary" TargetMode="External"/><Relationship Id="rId4" Type="http://schemas.openxmlformats.org/officeDocument/2006/relationships/hyperlink" Target="https://wdc457.empower-retirement.com/participant/#/d/beneficiary" TargetMode="Externa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connectyourcare.com/payment-card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5/state-employee-and-retiree-health-plan-supplemental-benefits/pre-tax-savings-accounts/health-savings-accounts-hsas/hsa-eligibility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myoptumfinancial.com/etf" TargetMode="Externa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5/state-employee-and-retiree-health-plan-supplemental-benefits/pre-tax-savings-accounts/dependent-day-care-account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5/state-employee-and-retiree-health-plan-supplemental-benefits/pre-tax-savings-accounts/parking-account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hyperlink" Target="https://www.commutewithenterprise.com/en/partners/wisconsin.html" TargetMode="External"/><Relationship Id="rId4" Type="http://schemas.openxmlformats.org/officeDocument/2006/relationships/hyperlink" Target="https://etf.wi.gov/its-your-choice/2025/state-employee-and-retiree-health-plan-supplemental-benefits/pre-tax-savings-accounts/transit-account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myoptumfinancial.com/content/optumfinancial/etf/en/tax-advantage-accounts/commuter-benefits-eem.html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https://etf.wi.gov/its-your-choice/2025/state-employee-and-retiree-health-plan-supplemental-benefits/pre-tax-savings-accounts/health-savings-accounts-hsas/hsa-eligibility" TargetMode="External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irs.gov/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optumfinancial.com/content/optumfinancial/etf/en/tax-advantage-accounts/hsa.html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hyperlink" Target="https://wdc457.empower-retirement.com/participant/#/articles/WisconsinWR/programResources" TargetMode="External"/><Relationship Id="rId3" Type="http://schemas.openxmlformats.org/officeDocument/2006/relationships/image" Target="../media/image72.png"/><Relationship Id="rId7" Type="http://schemas.openxmlformats.org/officeDocument/2006/relationships/hyperlink" Target="https://wdc457.empower-retirement.com/participant/#/articles/WisconsinWR/investmentInformation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empower-retirement.com/EE/WisconsinWR/DOCS/Plan-Highlights.pdf" TargetMode="External"/><Relationship Id="rId5" Type="http://schemas.openxmlformats.org/officeDocument/2006/relationships/hyperlink" Target="https://etf.wi.gov/resource/deferred-compensation-program-fact-sheet" TargetMode="External"/><Relationship Id="rId4" Type="http://schemas.openxmlformats.org/officeDocument/2006/relationships/hyperlink" Target="https://wdc457.empower-retirement.com/participant/#/login?accu=WisconsinWR" TargetMode="External"/><Relationship Id="rId9" Type="http://schemas.openxmlformats.org/officeDocument/2006/relationships/hyperlink" Target="https://wdc457.empower-retirement.com/participant/#/articles/wellnessAndFinancialResourceCenter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mailto:doaeapprogram@wisconsin.gov" TargetMode="External"/><Relationship Id="rId2" Type="http://schemas.openxmlformats.org/officeDocument/2006/relationships/hyperlink" Target="https://sowi.mylifeexpert.com/" TargetMode="Externa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73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Employee benefit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818E7-BF1F-4594-A608-FC9387BA4261}"/>
              </a:ext>
            </a:extLst>
          </p:cNvPr>
          <p:cNvSpPr txBox="1"/>
          <p:nvPr/>
        </p:nvSpPr>
        <p:spPr>
          <a:xfrm>
            <a:off x="10178979" y="6481187"/>
            <a:ext cx="1557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Updated 01/2024</a:t>
            </a:r>
          </a:p>
        </p:txBody>
      </p:sp>
    </p:spTree>
    <p:extLst>
      <p:ext uri="{BB962C8B-B14F-4D97-AF65-F5344CB8AC3E}">
        <p14:creationId xmlns:p14="http://schemas.microsoft.com/office/powerpoint/2010/main" val="324099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FF9-26BF-409A-802D-2ADD661B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Paid leave - vacation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EC36-34D1-4867-B850-42A35C33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3140D-81B1-476A-8225-5D1B2FC2C416}"/>
              </a:ext>
            </a:extLst>
          </p:cNvPr>
          <p:cNvSpPr txBox="1"/>
          <p:nvPr/>
        </p:nvSpPr>
        <p:spPr>
          <a:xfrm>
            <a:off x="9756718" y="6870700"/>
            <a:ext cx="24352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raigmotor.wordpress.com/2012/09/2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B83F3DC-14D1-4B8A-A940-DEDB95459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396657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3061487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8D511D2-9CF1-40DE-BB88-A5A48A0E8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30k+ People Computer Pictures | Download Free Images on Unsplash">
            <a:extLst>
              <a:ext uri="{FF2B5EF4-FFF2-40B4-BE49-F238E27FC236}">
                <a16:creationId xmlns:a16="http://schemas.microsoft.com/office/drawing/2014/main" id="{F2B53C7B-5A73-49DF-A6E7-90A0D63D7E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3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0ADCA80-A0B1-4379-94EC-0A1A73BE1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EB4D79C-3A0E-4CB5-9A3D-BB816FD52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839C3D0-536E-4C48-A1C1-D9B718A8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F8CF7C-41AE-434B-9543-9FED6B38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2142067"/>
            <a:ext cx="3412067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Employee self service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E53E0-1BDA-4CE0-A332-784C19214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0" y="5145513"/>
            <a:ext cx="3412067" cy="7388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rgbClr val="5E87B4"/>
                </a:solidFill>
              </a:rPr>
              <a:t>STAR Peoplesoft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7FAA4-9123-4B88-BDAA-83CC55E1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54399" y="766070"/>
            <a:ext cx="54267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/>
              <a:pPr>
                <a:spcAft>
                  <a:spcPts val="600"/>
                </a:spcAft>
              </a:pPr>
              <a:t>100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994471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A21E-AF6D-466B-A12B-1EF142DE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self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0ADC2-CE23-4F9E-B006-7893D475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01803"/>
            <a:ext cx="11184088" cy="7649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Employees enter payroll, timesheet, absence, and benefit information online through the State of Wisconsin STAR Human Resources System (</a:t>
            </a:r>
            <a:r>
              <a:rPr lang="en-US" dirty="0">
                <a:hlinkClick r:id="rId3"/>
              </a:rPr>
              <a:t>https://ess.wi.gov</a:t>
            </a:r>
            <a:r>
              <a:rPr lang="en-US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CB0F4-F8FB-42B3-87FB-FBAEF8D8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D165D-1F65-43C6-955D-71AA0D863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148" y="2876857"/>
            <a:ext cx="4331702" cy="384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EE9809-18FB-42B4-B9F8-D9D7DD8E97A8}"/>
              </a:ext>
            </a:extLst>
          </p:cNvPr>
          <p:cNvSpPr/>
          <p:nvPr/>
        </p:nvSpPr>
        <p:spPr>
          <a:xfrm>
            <a:off x="296660" y="3757050"/>
            <a:ext cx="346571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Available on all internet-enabled devices</a:t>
            </a:r>
          </a:p>
        </p:txBody>
      </p:sp>
    </p:spTree>
    <p:extLst>
      <p:ext uri="{BB962C8B-B14F-4D97-AF65-F5344CB8AC3E}">
        <p14:creationId xmlns:p14="http://schemas.microsoft.com/office/powerpoint/2010/main" val="31973086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36AF-8A7B-407F-A7B7-8C7D6436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self-service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9915-1C47-414B-A518-64D4CE68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31" y="2867381"/>
            <a:ext cx="3564087" cy="227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Employee self-service available at: </a:t>
            </a:r>
            <a:r>
              <a:rPr lang="en-US" dirty="0">
                <a:hlinkClick r:id="rId3"/>
              </a:rPr>
              <a:t>https://ess.wi.gov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A9272-DE46-488B-8EB6-B1E5D052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67A5AD-BE54-50A3-AD4C-B6299F356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318" y="2024292"/>
            <a:ext cx="7457372" cy="47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8495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F4A6-B1A4-4001-A713-D30E8F48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self service pages through 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60F0-F772-4F1F-81BB-0917581C7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5744"/>
            <a:ext cx="11029615" cy="1013801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en-US" dirty="0"/>
              <a:t>Click on a Tile to see what is available within the Tile’s Navigation Collection.  </a:t>
            </a:r>
          </a:p>
          <a:p>
            <a:pPr>
              <a:spcAft>
                <a:spcPts val="0"/>
              </a:spcAft>
            </a:pPr>
            <a:r>
              <a:rPr lang="en-US" dirty="0"/>
              <a:t>Can manage all self-service functions through Employee Self Service Homepage.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C67DB-E9D3-4A7D-A275-542DF433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C5082C7-401F-4A17-83A4-1DD5448B9353}"/>
              </a:ext>
            </a:extLst>
          </p:cNvPr>
          <p:cNvSpPr/>
          <p:nvPr/>
        </p:nvSpPr>
        <p:spPr>
          <a:xfrm>
            <a:off x="5515583" y="3596626"/>
            <a:ext cx="836579" cy="291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E82DB7-E54A-4D1F-4923-D0B21BF26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71" y="3209333"/>
            <a:ext cx="5198873" cy="3157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83B11D-0142-E2D0-880A-3813971BA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8144" y="3209333"/>
            <a:ext cx="5211385" cy="31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8084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329B-C6BD-45B3-9485-B0F9E666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self service Tile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0EC8B-09F7-4089-B584-AE8A550D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6C2A52-2C67-48A2-926D-5914FE84BAA7}"/>
              </a:ext>
            </a:extLst>
          </p:cNvPr>
          <p:cNvSpPr txBox="1"/>
          <p:nvPr/>
        </p:nvSpPr>
        <p:spPr>
          <a:xfrm>
            <a:off x="9139286" y="2026198"/>
            <a:ext cx="2471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Payroll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paycheck and W-2s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direct deposit and tax withholding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D672BF-6663-41DC-814D-0414A7DEC563}"/>
              </a:ext>
            </a:extLst>
          </p:cNvPr>
          <p:cNvSpPr txBox="1"/>
          <p:nvPr/>
        </p:nvSpPr>
        <p:spPr>
          <a:xfrm>
            <a:off x="2590445" y="3954639"/>
            <a:ext cx="29964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address, phone numbers, emergency contacts and demographic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Emergency Notification System (RAVE) preferences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COVID vaccine and test information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CBC94D-02D4-4B16-AA7C-38C829A7FE58}"/>
              </a:ext>
            </a:extLst>
          </p:cNvPr>
          <p:cNvSpPr txBox="1"/>
          <p:nvPr/>
        </p:nvSpPr>
        <p:spPr>
          <a:xfrm>
            <a:off x="9139286" y="3953295"/>
            <a:ext cx="24715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Enroll in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benefit and dependent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1095-C tax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open enrollment confirmation statement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F5D5A-2B95-4FCA-8312-31CE09F1E5F1}"/>
              </a:ext>
            </a:extLst>
          </p:cNvPr>
          <p:cNvSpPr txBox="1"/>
          <p:nvPr/>
        </p:nvSpPr>
        <p:spPr>
          <a:xfrm>
            <a:off x="2673131" y="2088972"/>
            <a:ext cx="268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timesheet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and review absence info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AB00FF-366B-02A5-B4EB-5870A95A5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2" y="2077951"/>
            <a:ext cx="1842580" cy="1425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097B6-18D1-0D81-6309-42758E162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966" y="2088972"/>
            <a:ext cx="1842580" cy="1414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8C781-1069-0D49-EFB3-51E5B633E9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92" y="4179523"/>
            <a:ext cx="1842580" cy="1535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E6D07C-606A-D918-93DB-82BA5D704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966" y="4179523"/>
            <a:ext cx="1842580" cy="153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1975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23A75-237A-4FCE-9239-2F7B9576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self service Tile summary, </a:t>
            </a:r>
            <a:r>
              <a:rPr lang="en-US" i="1" dirty="0"/>
              <a:t>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EA15F-4747-4427-82B4-89A793C6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FA7F3-E788-4E5E-A35D-D469BBA8D78E}"/>
              </a:ext>
            </a:extLst>
          </p:cNvPr>
          <p:cNvSpPr txBox="1"/>
          <p:nvPr/>
        </p:nvSpPr>
        <p:spPr>
          <a:xfrm>
            <a:off x="1031051" y="3849383"/>
            <a:ext cx="2264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Resources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Direct links to job aids, benefit forms, payroll information, Wellness Resources and more…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4942B-AFD7-408B-AFE8-61FB3D6F8BD1}"/>
              </a:ext>
            </a:extLst>
          </p:cNvPr>
          <p:cNvSpPr txBox="1"/>
          <p:nvPr/>
        </p:nvSpPr>
        <p:spPr>
          <a:xfrm>
            <a:off x="3763479" y="3790909"/>
            <a:ext cx="35709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 – Learning Management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development and education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98B588-0221-452C-B824-19469A893443}"/>
              </a:ext>
            </a:extLst>
          </p:cNvPr>
          <p:cNvSpPr txBox="1"/>
          <p:nvPr/>
        </p:nvSpPr>
        <p:spPr>
          <a:xfrm>
            <a:off x="7936352" y="3818340"/>
            <a:ext cx="2621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Careers</a:t>
            </a:r>
          </a:p>
          <a:p>
            <a:r>
              <a:rPr lang="en-US" dirty="0"/>
              <a:t>Job openings available throughout the State of Wisconsin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D6FF2D-EBA9-565B-9CDB-9D06828BE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918" y="2158946"/>
            <a:ext cx="1769515" cy="143067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B715C2-1692-29C1-20A1-675038373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384" y="2186480"/>
            <a:ext cx="1793416" cy="14031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96A54D-BCA0-4F40-1039-EEDF9570B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947" y="2186480"/>
            <a:ext cx="1770402" cy="14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2955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2D0C-5BEF-4F6D-A488-EB18A5D1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FE46F-F27C-41DB-91F4-C87BA04F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84" y="2013626"/>
            <a:ext cx="5029200" cy="4377445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You should make your new hire benefit elections through eBenefits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Click on the My Benefits Tile on Employee Self Service Homepage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Then click on the Benefits Enrollment page in the My Benefits Navigation Collection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eBenefits will open to you - click on the Select button to start the enrollment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4CF22-9B76-4F41-9369-F99DA2A8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106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CE320E-85EB-4F6E-94EE-D13135F406E8}"/>
              </a:ext>
            </a:extLst>
          </p:cNvPr>
          <p:cNvCxnSpPr>
            <a:cxnSpLocks/>
          </p:cNvCxnSpPr>
          <p:nvPr/>
        </p:nvCxnSpPr>
        <p:spPr>
          <a:xfrm>
            <a:off x="8621458" y="4420560"/>
            <a:ext cx="1000611" cy="5375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8106195-95E3-2A6A-1BFD-B69A5BFAF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067" y="5647254"/>
            <a:ext cx="4390272" cy="899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009DBC-16CE-89CC-1658-7F7302746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953" y="2909327"/>
            <a:ext cx="4140413" cy="14619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C88DFB-EC22-CE5C-0CF5-DB07C1163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069" y="1906848"/>
            <a:ext cx="1872461" cy="32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5801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0E84-8025-47C7-8E74-B3AB8E1D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C4B16-85D9-40B5-86C4-49458521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8801"/>
            <a:ext cx="11029615" cy="3846398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the Edit button next to the plan in which you want to enroll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Note – must either enroll in or waive State Group Health Insurance, State Group Life Insurance (all levels) and Income Continuation Insurance</a:t>
            </a:r>
          </a:p>
          <a:p>
            <a:pPr marL="324000" lvl="1" indent="0">
              <a:buClrTx/>
              <a:buSzPct val="100000"/>
              <a:buNone/>
            </a:pPr>
            <a:endParaRPr lang="en-US" dirty="0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See the </a:t>
            </a:r>
            <a:r>
              <a:rPr lang="en-US" dirty="0">
                <a:hlinkClick r:id="rId3"/>
              </a:rPr>
              <a:t>eBenefits Quick guide </a:t>
            </a:r>
            <a:r>
              <a:rPr lang="en-US" dirty="0"/>
              <a:t>for step-by-step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D54DB-1F8F-4D56-8E94-64504C5F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8BC24-F357-4F73-AC1C-4EC27C129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092" y="3429000"/>
            <a:ext cx="8704762" cy="1380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277156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0B4A-526F-46BE-B2A8-07AFDAB6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CC4C5-C5AF-41AE-9632-B224863C2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756" y="1940039"/>
            <a:ext cx="5422390" cy="1136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Always remember to submit your elections when complete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EA7CBF-F321-4783-8922-873A96741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013909"/>
            <a:ext cx="5422392" cy="988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You know your elections are submitted when you see this 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DE145-D32E-4E95-A031-81EBBDE5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2A2AD-582D-4013-B016-0D4BDC77E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52" y="3076112"/>
            <a:ext cx="3670197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CE9D17-77BC-4265-B271-1A600BBE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509" y="3298160"/>
            <a:ext cx="5008208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701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2D14-DF1F-41B2-984B-18C78BA4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Ebenefits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7B7B5-5FE2-4468-B987-B8E35640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96454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Review all relevant benefit information and know the elections you are going to make before you begin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Make sure you have the legal name, date of birth and Social Security Numbers of all family members who will be covered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Do NOT add yourself as a dependent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If you make a mistake entering information about a dependent  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Do not add the same dependent more than once to try to fix the information.  Contact your payroll and benefits office to make the correction.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You can save your elections and come back later BUT you must click the final </a:t>
            </a:r>
            <a:r>
              <a:rPr lang="en-US" b="1" dirty="0"/>
              <a:t>Submit</a:t>
            </a:r>
            <a:r>
              <a:rPr lang="en-US" dirty="0"/>
              <a:t> button to finalize your elections within 30 days of your hire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7C327-1A87-47CF-B391-B3794FDE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1F2699-8422-4484-AEA3-6FAE9D998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6" y="380868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1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933A-BF22-4044-AFD5-11F3BB72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– sabbatical and vacation cash-out eligibility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49B247-A322-4C5D-9075-BA01A2A7B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895942"/>
              </p:ext>
            </p:extLst>
          </p:nvPr>
        </p:nvGraphicFramePr>
        <p:xfrm>
          <a:off x="581025" y="2072640"/>
          <a:ext cx="1102995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>
                  <a:extLst>
                    <a:ext uri="{9D8B030D-6E8A-4147-A177-3AD203B41FA5}">
                      <a16:colId xmlns:a16="http://schemas.microsoft.com/office/drawing/2014/main" val="2820719564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3657742878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966380467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3412249358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336097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Years of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FLSA Non-Exempt</a:t>
                      </a:r>
                    </a:p>
                    <a:p>
                      <a:pPr algn="ctr"/>
                      <a:r>
                        <a:rPr lang="en-US" dirty="0"/>
                        <a:t># Hours that Can Be Put in Sabbatical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FLSA Non-Exempt</a:t>
                      </a:r>
                    </a:p>
                    <a:p>
                      <a:pPr algn="ctr"/>
                      <a:r>
                        <a:rPr lang="en-US" dirty="0"/>
                        <a:t># Hours that Can Be Cashed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FLSA Exempt</a:t>
                      </a:r>
                    </a:p>
                    <a:p>
                      <a:pPr algn="ctr"/>
                      <a:r>
                        <a:rPr lang="en-US" dirty="0"/>
                        <a:t># Hours that Can Be Put in Sabbatical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FLSA Exempt</a:t>
                      </a:r>
                    </a:p>
                    <a:p>
                      <a:pPr algn="ctr"/>
                      <a:r>
                        <a:rPr lang="en-US" dirty="0"/>
                        <a:t># Hours that Can Be Cashed 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83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During First 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687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5+ to 10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88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10+ to 15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6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15+ to 20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72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20+ to 25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54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and 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43958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2D58D-12AF-4C4A-A0B9-4C089205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2A055-E143-4C28-8721-382926267477}"/>
              </a:ext>
            </a:extLst>
          </p:cNvPr>
          <p:cNvSpPr txBox="1"/>
          <p:nvPr/>
        </p:nvSpPr>
        <p:spPr>
          <a:xfrm>
            <a:off x="323850" y="5309806"/>
            <a:ext cx="1128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*Note: </a:t>
            </a:r>
            <a:r>
              <a:rPr lang="en-US" dirty="0"/>
              <a:t>If you earn &lt; 160 hours of vacation per year </a:t>
            </a:r>
            <a:r>
              <a:rPr lang="en-US" b="1" dirty="0"/>
              <a:t>AND</a:t>
            </a:r>
            <a:r>
              <a:rPr lang="en-US" dirty="0"/>
              <a:t> you have at least 520 of accumulated sick leave, you are eligible to put up to 40 hours of unused vacation into Sabbatical</a:t>
            </a:r>
          </a:p>
        </p:txBody>
      </p:sp>
    </p:spTree>
    <p:extLst>
      <p:ext uri="{BB962C8B-B14F-4D97-AF65-F5344CB8AC3E}">
        <p14:creationId xmlns:p14="http://schemas.microsoft.com/office/powerpoint/2010/main" val="307600945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9AD34B-9E05-4445-BE71-38E3D2EC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self-service checklist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54728E-4D88-4DBA-BAC4-FF3A33291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3" y="2054018"/>
            <a:ext cx="10237981" cy="53600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Click on the links below to see job aids about the process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BD4EB2-C900-45CF-AD7F-8F9B5793C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334948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Review and update your address</a:t>
            </a:r>
          </a:p>
          <a:p>
            <a:pPr marL="804672" lvl="1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Information Tile &gt; Addresses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Set up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Direct Deposit 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Payroll Tile &gt; Direct Deposit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First paycheck(s) is a paper check for new State Employees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Set up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4"/>
              </a:rPr>
              <a:t>tax withholding </a:t>
            </a:r>
            <a:endParaRPr lang="en-US" sz="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Payroll Tile &gt; Tax Withholding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Taxes withheld at single and zero if you do nothing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Enter Emergency Contact information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Information Tile &gt; Emergency Contacts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200A28-51C0-47AD-BE38-9B935BD1B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320229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Record time on your timesheet 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Time Tile &gt; Enter Time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If an exception reporter, do not record time (applies to very small number of employees)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Submit elections through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5" action="ppaction://hlinkfile"/>
              </a:rPr>
              <a:t>eBenefits 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Benefits &gt; Benefits Enrollment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View your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6"/>
              </a:rPr>
              <a:t>earning statement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Payroll &gt; Paychecks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Sign up for Emergency Notifications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Information &gt; Emergency Notification System (RAVE)</a:t>
            </a:r>
          </a:p>
          <a:p>
            <a:pPr marL="133200" indent="0">
              <a:spcBef>
                <a:spcPts val="600"/>
              </a:spcBef>
              <a:buClrTx/>
              <a:buNone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F0A47-01DF-461B-AEF4-D5A9BC8B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046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8676-F4E2-497A-BF95-1119AB15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Contact/resource information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ttp://josedbaez.com/images/contact.jpg">
            <a:extLst>
              <a:ext uri="{FF2B5EF4-FFF2-40B4-BE49-F238E27FC236}">
                <a16:creationId xmlns:a16="http://schemas.microsoft.com/office/drawing/2014/main" id="{24F57462-5C3E-4547-863D-401FCE836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2533078"/>
            <a:ext cx="3305175" cy="330517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AD15-DD86-46D3-A328-B081E617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365775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For any questions, please contact your agency Payroll &amp; Benefits office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For additional State of WI employee resource information, please go to </a:t>
            </a:r>
            <a:r>
              <a:rPr lang="en-US" sz="2400" dirty="0">
                <a:hlinkClick r:id="rId4"/>
              </a:rPr>
              <a:t>Employee Trust Funds</a:t>
            </a:r>
            <a:r>
              <a:rPr lang="en-US" sz="2400" dirty="0"/>
              <a:t> website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For additional employee resource information, please go to the </a:t>
            </a:r>
            <a:r>
              <a:rPr lang="en-US" sz="2400" b="1" dirty="0"/>
              <a:t>Employees Tab </a:t>
            </a:r>
            <a:r>
              <a:rPr lang="en-US" sz="2400" dirty="0"/>
              <a:t>on the </a:t>
            </a:r>
            <a:r>
              <a:rPr lang="en-US" sz="2400" dirty="0">
                <a:hlinkClick r:id="rId5"/>
              </a:rPr>
              <a:t>Division of Personnel Management</a:t>
            </a:r>
            <a:r>
              <a:rPr lang="en-US" sz="2400" dirty="0"/>
              <a:t> website 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See the </a:t>
            </a:r>
            <a:r>
              <a:rPr lang="en-US" sz="2400" dirty="0">
                <a:hlinkClick r:id="rId6"/>
              </a:rPr>
              <a:t>Forms &amp; Brochures page </a:t>
            </a:r>
            <a:r>
              <a:rPr lang="en-US" sz="2400" dirty="0"/>
              <a:t>for applications, brochures, beneficiary designations and more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B4F1B-A521-466B-A1E2-930D46EB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8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7B74-E2A0-4D53-B766-90BA714F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– sick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B7802-9E8E-4EE0-A821-0A2C15F9C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Earn 5 hours of sick leave per pay period</a:t>
            </a:r>
          </a:p>
          <a:p>
            <a:pPr marL="609750" lvl="1" indent="-285750"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Can never earn more than 5 hours per pay period (130 hours/year)</a:t>
            </a:r>
          </a:p>
          <a:p>
            <a:pPr marL="609750" lvl="1" indent="-285750"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Prorated if part-time or on partial or full leave without pay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Unused sick leave accumulates from year to year – no limit on accumulation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There is no cash value (is not paid out at termination)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Other Benefits of Sick Leave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600" dirty="0"/>
              <a:t>Unused sick leave may be </a:t>
            </a:r>
            <a:r>
              <a:rPr lang="en-US" sz="1600" dirty="0">
                <a:hlinkClick r:id="rId3"/>
              </a:rPr>
              <a:t>converted to credits </a:t>
            </a:r>
            <a:r>
              <a:rPr lang="en-US" sz="1600" dirty="0"/>
              <a:t>to pay for state health insurance upon retirement (if eligible)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600" dirty="0"/>
              <a:t>Sick leave balance can help reduce your premiums for Income Continuation Insurance (a benefit mentioned later in the presentation)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600" dirty="0"/>
              <a:t>Sick leave balance can allow you to put unused vacation in sabbatical earlier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36A927-221C-4D23-AD11-74524426F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01330" y="2062265"/>
            <a:ext cx="1609477" cy="17373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F4A79-1216-43F7-A191-66CF7356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8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9932-55CF-42DD-8B92-A705F1004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Paid leave – personal holiday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2EE2D-04AE-4F82-AF73-F0CE623E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2AA7836-786B-478C-B87B-7142A253C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43232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35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EA7E5-770E-4324-9CD3-5A8F4CC2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– legal holidays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9EF32-37AD-406C-A4F5-505732B8E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651480"/>
          </a:xfrm>
        </p:spPr>
        <p:txBody>
          <a:bodyPr anchor="t">
            <a:normAutofit/>
          </a:bodyPr>
          <a:lstStyle/>
          <a:p>
            <a:pPr marL="0" indent="0">
              <a:buClrTx/>
              <a:buNone/>
            </a:pPr>
            <a:r>
              <a:rPr lang="en-US" sz="2000" dirty="0"/>
              <a:t>The state provides 9 paid Legal Holidays (LH) every calendar year</a:t>
            </a:r>
          </a:p>
          <a:p>
            <a:endParaRPr lang="en-US" sz="2900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D0BC93-5216-43F8-B0E0-FE6945C77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77325"/>
              </p:ext>
            </p:extLst>
          </p:nvPr>
        </p:nvGraphicFramePr>
        <p:xfrm>
          <a:off x="1269507" y="2932534"/>
          <a:ext cx="979207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846">
                  <a:extLst>
                    <a:ext uri="{9D8B030D-6E8A-4147-A177-3AD203B41FA5}">
                      <a16:colId xmlns:a16="http://schemas.microsoft.com/office/drawing/2014/main" val="738691822"/>
                    </a:ext>
                  </a:extLst>
                </a:gridCol>
                <a:gridCol w="4537224">
                  <a:extLst>
                    <a:ext uri="{9D8B030D-6E8A-4147-A177-3AD203B41FA5}">
                      <a16:colId xmlns:a16="http://schemas.microsoft.com/office/drawing/2014/main" val="3923793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New Year’s Day (January 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Thanksgiving Day (Fourth Thursday in November)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41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Martin Luther King Jr.’s Birthday (Third Monday in January)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Christmas Eve Day (December 24)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153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Memorial Day (Last 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Monday in May)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Christmas Day (December 25)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09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Independence Day (July 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New Year’s Eve Day (December 31)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60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Labor Day (First Monday in September)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0736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AE29A15-A1B7-4A0C-9E99-DD67B3508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533" y="1906436"/>
            <a:ext cx="917042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B60C-9C30-4620-A359-29E952F3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4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319A-947E-4193-B816-EC86BF82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Paid leave – legal holidays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501F8-9204-4445-B456-5E1CA26C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F3D1B-3F77-448F-B099-9B30720EF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38928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817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B191-CD01-4DEE-87BD-FF5F416B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Leave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7C4BD-B257-427F-8997-D5637FE7E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5" y="1986838"/>
            <a:ext cx="10723590" cy="5360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Other leave benefits may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2564-5072-4C90-B723-3A031D5FB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3854" y="2703069"/>
            <a:ext cx="4690437" cy="2448215"/>
          </a:xfrm>
        </p:spPr>
        <p:txBody>
          <a:bodyPr>
            <a:normAutofit lnSpcReduction="10000"/>
          </a:bodyPr>
          <a:lstStyle/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Jury Duty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Workers Compensation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Military Leave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Organ/Tissue Donor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Catastrophic Leave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0C6CD2-7D8B-4804-B106-9AE017A88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6983" y="5151284"/>
            <a:ext cx="10077572" cy="553373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more details, see your payroll and benefits department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98803-E024-4D6E-B91F-33E27227D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0036" y="2703069"/>
            <a:ext cx="5811389" cy="2580131"/>
          </a:xfrm>
        </p:spPr>
        <p:txBody>
          <a:bodyPr>
            <a:normAutofit lnSpcReduction="10000"/>
          </a:bodyPr>
          <a:lstStyle/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Exam and Interview Time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Poll Worker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Voting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Family and Medical Leave Act (FMLA)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Leave of absence without pay (LWOP)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78741-C19E-4ED4-9228-E1A5902E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0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43" y="2042830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Employee benefit information</a:t>
            </a:r>
          </a:p>
        </p:txBody>
      </p:sp>
      <p:pic>
        <p:nvPicPr>
          <p:cNvPr id="8" name="Graphic 7" descr="Recruitment Management">
            <a:extLst>
              <a:ext uri="{FF2B5EF4-FFF2-40B4-BE49-F238E27FC236}">
                <a16:creationId xmlns:a16="http://schemas.microsoft.com/office/drawing/2014/main" id="{4B62AA93-1F07-4A47-B588-AC81B57C0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6" y="2217610"/>
            <a:ext cx="2716911" cy="27169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A27C2-DB70-4F61-96F9-E844EEE1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/>
              <a:pPr defTabSz="914400">
                <a:spcAft>
                  <a:spcPts val="600"/>
                </a:spcAft>
              </a:pPr>
              <a:t>17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2862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D4DB3F-923F-400F-AB8F-983B7E6D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000809"/>
          </a:xfrm>
        </p:spPr>
        <p:txBody>
          <a:bodyPr/>
          <a:lstStyle/>
          <a:p>
            <a:r>
              <a:rPr lang="en-US" dirty="0"/>
              <a:t>Enrollment period and effective dates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936847-7EC9-40F5-BADD-DD332C88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04303"/>
            <a:ext cx="11210757" cy="817314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ClrTx/>
              <a:buNone/>
            </a:pPr>
            <a:r>
              <a:rPr lang="en-US" sz="2000" dirty="0"/>
              <a:t>Employees have 30 days from the date of hire to enroll in or waive all benefit plans via eBenefits</a:t>
            </a:r>
          </a:p>
          <a:p>
            <a:pPr marL="0" indent="0" algn="ctr">
              <a:buNone/>
            </a:pPr>
            <a:r>
              <a:rPr lang="en-US" sz="2000" b="1" dirty="0"/>
              <a:t>Coverage Effective Dates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9E4C46-BA51-4BDC-9DC2-514C91CBA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06822"/>
              </p:ext>
            </p:extLst>
          </p:nvPr>
        </p:nvGraphicFramePr>
        <p:xfrm>
          <a:off x="214312" y="2557987"/>
          <a:ext cx="11763375" cy="422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1006">
                  <a:extLst>
                    <a:ext uri="{9D8B030D-6E8A-4147-A177-3AD203B41FA5}">
                      <a16:colId xmlns:a16="http://schemas.microsoft.com/office/drawing/2014/main" val="9120120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1161602078"/>
                    </a:ext>
                  </a:extLst>
                </a:gridCol>
                <a:gridCol w="2949190">
                  <a:extLst>
                    <a:ext uri="{9D8B030D-6E8A-4147-A177-3AD203B41FA5}">
                      <a16:colId xmlns:a16="http://schemas.microsoft.com/office/drawing/2014/main" val="3482402252"/>
                    </a:ext>
                  </a:extLst>
                </a:gridCol>
              </a:tblGrid>
              <a:tr h="7729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Hire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30-Day Enrollment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2 Months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54788"/>
                  </a:ext>
                </a:extLst>
              </a:tr>
              <a:tr h="339713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State Group Health Insurance (if employee has prior state service or enrolls in coverage before eligible for employer contribution towards premium)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Savings Account – effective when state health insurance begins (if enrolling High Deductible Health Plan)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Income Continuation Insurance (ICI)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Delta Dental PPO Plans (Preventive and Supplemental Dental)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DeltaVision Insurance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Securian Accident Plan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Pre-Tax Savings Accounts (Healthcare FSA, Dep Day Care FSA, Parking/Transit)</a:t>
                      </a:r>
                    </a:p>
                    <a:p>
                      <a:pPr marL="285750" lvl="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Health Insurance Opt-Out Stipend if employee has at least 2 months of eligible state service at 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State Group Life Insurance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State Group Health Insurance (if employee has no prior service and waits for employer contribution towards premium)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Savings Account – effective when health insurance begins (if enrolling High Deductible Health Plan)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Insurance Opt-Out Stipend if employee has no eligible prior state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9875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4C28A-238D-4FA0-947D-2001D253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53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D4DB3F-923F-400F-AB8F-983B7E6D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000809"/>
          </a:xfrm>
        </p:spPr>
        <p:txBody>
          <a:bodyPr/>
          <a:lstStyle/>
          <a:p>
            <a:r>
              <a:rPr lang="en-US" dirty="0"/>
              <a:t>Enrollment period and effective dates for WRS-covered LTEs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936847-7EC9-40F5-BADD-DD332C88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04302"/>
            <a:ext cx="11210757" cy="1000809"/>
          </a:xfrm>
        </p:spPr>
        <p:txBody>
          <a:bodyPr anchor="t"/>
          <a:lstStyle/>
          <a:p>
            <a:pPr marL="0" indent="0" algn="ctr">
              <a:buClrTx/>
              <a:buNone/>
            </a:pPr>
            <a:r>
              <a:rPr lang="en-US" sz="2000" dirty="0"/>
              <a:t>Employees have 30 days from the date of eligibility to enroll in or waive all benefit plans via eBenefits</a:t>
            </a:r>
          </a:p>
          <a:p>
            <a:pPr marL="0" indent="0" algn="ctr">
              <a:buNone/>
            </a:pPr>
            <a:r>
              <a:rPr lang="en-US" sz="2000" b="1" dirty="0"/>
              <a:t>Coverage Effective Dates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9E4C46-BA51-4BDC-9DC2-514C91CBA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54430"/>
              </p:ext>
            </p:extLst>
          </p:nvPr>
        </p:nvGraphicFramePr>
        <p:xfrm>
          <a:off x="214312" y="2754973"/>
          <a:ext cx="11763375" cy="4010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256">
                  <a:extLst>
                    <a:ext uri="{9D8B030D-6E8A-4147-A177-3AD203B41FA5}">
                      <a16:colId xmlns:a16="http://schemas.microsoft.com/office/drawing/2014/main" val="9120120"/>
                    </a:ext>
                  </a:extLst>
                </a:gridCol>
                <a:gridCol w="1809551">
                  <a:extLst>
                    <a:ext uri="{9D8B030D-6E8A-4147-A177-3AD203B41FA5}">
                      <a16:colId xmlns:a16="http://schemas.microsoft.com/office/drawing/2014/main" val="1161602078"/>
                    </a:ext>
                  </a:extLst>
                </a:gridCol>
                <a:gridCol w="3093568">
                  <a:extLst>
                    <a:ext uri="{9D8B030D-6E8A-4147-A177-3AD203B41FA5}">
                      <a16:colId xmlns:a16="http://schemas.microsoft.com/office/drawing/2014/main" val="3482402252"/>
                    </a:ext>
                  </a:extLst>
                </a:gridCol>
              </a:tblGrid>
              <a:tr h="6761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Hire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30-Day Enrollment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6 Months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54788"/>
                  </a:ext>
                </a:extLst>
              </a:tr>
              <a:tr h="318797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State Group Health Insurance (if employee has prior state service or enrolls in coverage before eligible for employer contribution towards premium)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Savings Account – effective when health insurance begins (if enrolling High Deductible Health Plan)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Income Continuation Insurance (ICI)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Delta Dental PPO Plans (Preventive and Supplemental Dental)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DeltaVision Insurance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Securian Accident Plan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Pre-Tax Parking and Transit Accounts</a:t>
                      </a:r>
                    </a:p>
                    <a:p>
                      <a:pPr marL="285750" lvl="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Health Insurance Opt-Out Stipend if employee has at least 6 months of eligible state service at 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State Group Life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State Group Health Insurance (if employee has no prior service and waits for employer contribution towards premium)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Savings Account – effective when health insurance begins (if enrolling High Deductible Health Plan)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Insurance Opt-Out Stipend if employee has no eligible prior state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9875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4C28A-238D-4FA0-947D-2001D253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2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3FBCA-AF02-4B9C-B16F-7D7607EF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212934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Payroll information</a:t>
            </a:r>
          </a:p>
        </p:txBody>
      </p:sp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id="{9E947B67-1E63-44ED-A981-3969C9D25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6" y="2217610"/>
            <a:ext cx="2716911" cy="27169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23E97-B992-4F71-857F-F6052C21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/>
              <a:pPr defTabSz="914400">
                <a:spcAft>
                  <a:spcPts val="600"/>
                </a:spcAft>
              </a:pPr>
              <a:t>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52474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512B-D692-40DE-B171-032A56605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Ongoing Benefit Enrollment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2ACD4-C4C8-4BCE-9A8C-BF25559A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35595FA-4196-4591-840C-801239A13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987879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6791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1E790-46CC-4592-B7E4-EDA646AD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43" y="1005839"/>
            <a:ext cx="6939304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Wisconsin Retirement System (WRS)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ED80D-3A0C-4783-B4A1-0AEC2BDE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6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5C83-F938-4527-B818-8AFE7B28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Retirement System (WRS)  </a:t>
            </a:r>
            <a:br>
              <a:rPr lang="en-US" dirty="0"/>
            </a:br>
            <a:r>
              <a:rPr lang="en-US" sz="2000" dirty="0"/>
              <a:t>Overview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09491-05BA-4B50-B73B-2B59D234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5476"/>
            <a:ext cx="8477083" cy="3886199"/>
          </a:xfrm>
        </p:spPr>
        <p:txBody>
          <a:bodyPr>
            <a:normAutofit/>
          </a:bodyPr>
          <a:lstStyle/>
          <a:p>
            <a:pPr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Administered by the Department of Employee Trust Funds (ETF)  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Provides retirement (pension) benefits to state and local employees [IRS 401(a) Plan]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Participation is mandatory for eligible employees (enrollment is automatic)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Employees and employers are required to make pre-tax contributions to their WRS account.    </a:t>
            </a:r>
          </a:p>
          <a:p>
            <a:pPr lvl="1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WRS contributions are automatically deducted from paycheck for all covered earnings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The required employee and employer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contribution rates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 are updated annually.  </a:t>
            </a: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2025 employee contribution rate = 6.95% (for most)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070AF-7CE1-4590-87C1-9B7BBCE4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863E0D-B47F-4791-9AB6-BBBA5D542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359" y="2743200"/>
            <a:ext cx="219844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667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5C83-F938-4527-B818-8AFE7B28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Wisconsin Retirement System (WRS)  </a:t>
            </a:r>
            <a:br>
              <a:rPr lang="en-US"/>
            </a:br>
            <a:r>
              <a:rPr lang="en-US" sz="2000"/>
              <a:t>Overview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09491-05BA-4B50-B73B-2B59D234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92" y="1965162"/>
            <a:ext cx="11420308" cy="3990975"/>
          </a:xfrm>
        </p:spPr>
        <p:txBody>
          <a:bodyPr>
            <a:normAutofit fontScale="92500" lnSpcReduction="10000"/>
          </a:bodyPr>
          <a:lstStyle/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alibri Light" panose="020F0302020204030204" pitchFamily="34" charset="0"/>
              </a:rPr>
              <a:t>Vesting requirement</a:t>
            </a: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:  If you begin WRS employment on or after 7/1/2011, you must have 5 years of WRS creditable service before you are vested in the WRS.</a:t>
            </a:r>
          </a:p>
          <a:p>
            <a:pPr lvl="1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tx1"/>
                </a:solidFill>
                <a:latin typeface="Calibri Light" panose="020F0302020204030204" pitchFamily="34" charset="0"/>
              </a:rPr>
              <a:t>What is vesting?  </a:t>
            </a: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Once vested, at retirement, you are eligible to receive a benefit based on the full value of your WRS account (employee + employer contributions + interest).</a:t>
            </a:r>
          </a:p>
          <a:p>
            <a:pPr lvl="2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If you term employment (vested or not) and you remove your funds from the WRS, it will only include employee contributions + interest</a:t>
            </a:r>
          </a:p>
          <a:p>
            <a:pPr lvl="1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Once vested, minimum retirement age is 55 for most employees (50 if covered by protective retirement category)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Can NOT rollover funds from other retirement account into the WRS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In addition to retirement benefits, the Wisconsin Retirement System also provides:</a:t>
            </a: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Separation Benefits</a:t>
            </a:r>
            <a:endParaRPr lang="en-US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Disability Benefits</a:t>
            </a:r>
            <a:endParaRPr lang="en-US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  <a:hlinkClick r:id="rId5"/>
              </a:rPr>
              <a:t>Death Benefits</a:t>
            </a:r>
            <a:endParaRPr lang="en-US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See the </a:t>
            </a: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Overview of the WRS video</a:t>
            </a: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 for more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070AF-7CE1-4590-87C1-9B7BBCE4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19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A2D3-0222-4EE8-AD68-1064BF0F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Retirement System (WRS)</a:t>
            </a:r>
            <a:br>
              <a:rPr lang="en-US" dirty="0"/>
            </a:br>
            <a:r>
              <a:rPr lang="en-US" sz="2000" dirty="0"/>
              <a:t>Core vs. Variable Fund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AF06E-4548-45B3-8BAD-52E40D349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92" y="1885950"/>
            <a:ext cx="11029615" cy="4343400"/>
          </a:xfrm>
        </p:spPr>
        <p:txBody>
          <a:bodyPr>
            <a:normAutofit lnSpcReduction="10000"/>
          </a:bodyPr>
          <a:lstStyle/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Two funds available under the WRS:			</a:t>
            </a:r>
          </a:p>
          <a:p>
            <a:pPr marL="914400" lvl="1" indent="-45720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Core Fund: 50% stocks, 50% fixed income and other assets - returns are averaged over a 5-year period so there is less variability</a:t>
            </a:r>
          </a:p>
          <a:p>
            <a:pPr marL="914400" lvl="1" indent="-45720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Variable Fund: 100% stocks (Optional) – returns are realized annually so there is more variability</a:t>
            </a:r>
            <a:endParaRPr lang="en-US" sz="18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All contributions invested in the Core Fund unless you elect to participate in the Variable Fund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To participate in the Variable Fund, complete an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Election to Participate in Variable Fund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form and </a:t>
            </a: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submit to ETF</a:t>
            </a: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Will invest 50% of your WRS contributions to the Variable and 50% to the Core Fund.</a:t>
            </a: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If you want to immediately invest in the Variable Fund, must submit form to ETF within 30 days of hire.  Elections received after this date will be effective on the 1</a:t>
            </a:r>
            <a:r>
              <a:rPr lang="en-US" sz="1800" baseline="30000" dirty="0">
                <a:solidFill>
                  <a:prstClr val="black"/>
                </a:solidFill>
                <a:latin typeface="Calibri Light" panose="020F0302020204030204" pitchFamily="34" charset="0"/>
              </a:rPr>
              <a:t>st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 of the following year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Resources</a:t>
            </a:r>
            <a:endParaRPr lang="en-US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4"/>
              </a:rPr>
              <a:t>Variable Fund Brochure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5"/>
              </a:rPr>
              <a:t>Core and Variable Fund Comparison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208DE-2951-4948-8391-300D7D5B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A2D3-0222-4EE8-AD68-1064BF0F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Wisconsin Retirement System (WRS)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208DE-2951-4948-8391-300D7D5B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3AB589B-9707-4E93-9F79-60FB7152F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95902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2281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C0C95-C668-41DD-B5A6-48240645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43" y="1005839"/>
            <a:ext cx="6939304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State Group Health insurance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1BAEA-C43B-4800-9A10-53706A430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267" y="1009397"/>
            <a:ext cx="3078342" cy="4801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Health plan design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Prescription coverage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Uniform dental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Health insurance opt out stipend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Wellness benefits and incentive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DD63-DAEC-4F10-AE1C-3D3BC810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3974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18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3B65-A167-4AAC-8BD6-704657D0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Group Health Insurance </a:t>
            </a:r>
            <a:br>
              <a:rPr lang="en-US" dirty="0"/>
            </a:br>
            <a:r>
              <a:rPr lang="en-US" sz="2000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17F87-2AD9-446E-B0B7-0714996CF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002943"/>
            <a:ext cx="11029615" cy="4326836"/>
          </a:xfrm>
        </p:spPr>
        <p:txBody>
          <a:bodyPr>
            <a:normAutofit fontScale="475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Health Insurance Coverage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Comprehensive medical and prescription coverage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Preventive dental coverage available for minimal additional cost (Uniform Dental)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Uniform Benefits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All plans offer the same benefits, but the health plan determines the provider network, and the plan design determines cost-sharing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Effective Date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No prior service under the Wisconsin Retirement System (WRS)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Eligible for the employer contribution towards premium on the 1</a:t>
            </a:r>
            <a:r>
              <a:rPr lang="en-US" sz="2500" baseline="30000" dirty="0">
                <a:solidFill>
                  <a:prstClr val="black"/>
                </a:solidFill>
                <a:latin typeface="Calibri Light" panose="020F0302020204030204" pitchFamily="34" charset="0"/>
              </a:rPr>
              <a:t>st</a:t>
            </a: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 of the month on or following the completion of 2 months of WRS state service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Can have coverage on the 1</a:t>
            </a:r>
            <a:r>
              <a:rPr lang="en-US" sz="2500" baseline="30000" dirty="0">
                <a:solidFill>
                  <a:prstClr val="black"/>
                </a:solidFill>
                <a:latin typeface="Calibri Light" panose="020F0302020204030204" pitchFamily="34" charset="0"/>
              </a:rPr>
              <a:t>st</a:t>
            </a: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 of the month on or following hire date but will pay full premium for first 2 months of coverage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At least 2 months of WRS state service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Coverage effective on the 1</a:t>
            </a:r>
            <a:r>
              <a:rPr lang="en-US" sz="2500" baseline="30000" dirty="0">
                <a:solidFill>
                  <a:prstClr val="black"/>
                </a:solidFill>
                <a:latin typeface="Calibri Light" panose="020F0302020204030204" pitchFamily="34" charset="0"/>
              </a:rPr>
              <a:t>st</a:t>
            </a: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 of the month on or following hire date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Annual opportunity in October to enroll/make changes to coverage during It’s Your Choice Open Enrollment period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Administered by the Department of Employee Trust Funds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89613-6F21-4140-8225-BC661225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443" y="2002943"/>
            <a:ext cx="1642922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562B90-EF57-4916-98F6-1821EABC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68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316E1-77CA-4C10-803E-411B7D3F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group health insurance</a:t>
            </a:r>
            <a:br>
              <a:rPr lang="en-US" dirty="0"/>
            </a:br>
            <a:r>
              <a:rPr lang="en-US" sz="1800" dirty="0"/>
              <a:t>ETF</a:t>
            </a:r>
            <a:r>
              <a:rPr lang="en-US" dirty="0"/>
              <a:t> </a:t>
            </a:r>
            <a:r>
              <a:rPr lang="en-US" sz="1800" dirty="0"/>
              <a:t>Documentation</a:t>
            </a:r>
            <a:r>
              <a:rPr lang="en-US" dirty="0"/>
              <a:t> </a:t>
            </a:r>
            <a:r>
              <a:rPr lang="en-US" sz="1800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001B0-D87F-4000-90A0-83B786399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New hires 10/2/2024 and later who enroll in family coverage (regardless of marital status) effective 1/1/2025 and later: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Marriage certificates now required for spouses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Birth certificates now required for all dependents</a:t>
            </a:r>
          </a:p>
          <a:p>
            <a:r>
              <a:rPr lang="en-US" dirty="0"/>
              <a:t>Life events that occur 1/1/2025 or after: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Birth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– birth certificate required for the new dependent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If the employee already has family coverage and is adding a new dependent, birth certificates and marriage certificates are not needed for dependents already covered.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Marriage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– marriage certificate required for the spouse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9E3D-86B5-44C0-9625-D393E8C6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6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6159-3CEC-266B-8D0B-775FDE5B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group health insurance</a:t>
            </a:r>
            <a:br>
              <a:rPr lang="en-US" dirty="0"/>
            </a:br>
            <a:r>
              <a:rPr lang="en-US" sz="1800" dirty="0"/>
              <a:t>ETF</a:t>
            </a:r>
            <a:r>
              <a:rPr lang="en-US" dirty="0"/>
              <a:t> </a:t>
            </a:r>
            <a:r>
              <a:rPr lang="en-US" sz="1800" dirty="0"/>
              <a:t>Documentation</a:t>
            </a:r>
            <a:r>
              <a:rPr lang="en-US" dirty="0"/>
              <a:t> </a:t>
            </a:r>
            <a:r>
              <a:rPr lang="en-US" sz="1800" dirty="0"/>
              <a:t>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D57FF-1450-F5F0-F79F-20F1A1F17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If an employee is married and they’re enrolling in health insurance, they must provide the SSN for their spouse and any dependent age 1 or older.  If the spouse and/or dependent child(ren) do not have an SSN, the employee/employer is required to complete </a:t>
            </a:r>
            <a:r>
              <a:rPr lang="en-US" sz="24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new </a:t>
            </a:r>
            <a:r>
              <a:rPr lang="en-US" sz="2400" u="sng" dirty="0">
                <a:solidFill>
                  <a:srgbClr val="0563C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2"/>
              </a:rPr>
              <a:t>ETF Form ET-1907 No tax-payer identification number</a:t>
            </a:r>
            <a:r>
              <a:rPr lang="en-US" sz="2400" u="sng" dirty="0">
                <a:solidFill>
                  <a:srgbClr val="0563C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dirty="0"/>
          </a:p>
          <a:p>
            <a:r>
              <a:rPr lang="en-US" sz="2400" dirty="0"/>
              <a:t>Employees must submit birth and marriage certificates to their Payroll &amp; Benefits Specialist for review.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B558B-8D90-FFA7-3BAC-88B9A2FE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6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A5068"/>
          </a:solidFill>
        </p:spPr>
        <p:txBody>
          <a:bodyPr/>
          <a:lstStyle/>
          <a:p>
            <a:r>
              <a:rPr lang="en-US" dirty="0"/>
              <a:t>Paychecks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99C5EE4-C0B0-4BD2-B1EC-B0BD66518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946373"/>
              </p:ext>
            </p:extLst>
          </p:nvPr>
        </p:nvGraphicFramePr>
        <p:xfrm>
          <a:off x="419099" y="1985091"/>
          <a:ext cx="11325225" cy="257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492">
                  <a:extLst>
                    <a:ext uri="{9D8B030D-6E8A-4147-A177-3AD203B41FA5}">
                      <a16:colId xmlns:a16="http://schemas.microsoft.com/office/drawing/2014/main" val="955263022"/>
                    </a:ext>
                  </a:extLst>
                </a:gridCol>
                <a:gridCol w="2561658">
                  <a:extLst>
                    <a:ext uri="{9D8B030D-6E8A-4147-A177-3AD203B41FA5}">
                      <a16:colId xmlns:a16="http://schemas.microsoft.com/office/drawing/2014/main" val="805212598"/>
                    </a:ext>
                  </a:extLst>
                </a:gridCol>
                <a:gridCol w="3775075">
                  <a:extLst>
                    <a:ext uri="{9D8B030D-6E8A-4147-A177-3AD203B41FA5}">
                      <a16:colId xmlns:a16="http://schemas.microsoft.com/office/drawing/2014/main" val="2852704773"/>
                    </a:ext>
                  </a:extLst>
                </a:gridCol>
              </a:tblGrid>
              <a:tr h="401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04711"/>
                  </a:ext>
                </a:extLst>
              </a:tr>
              <a:tr h="21762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You are paid biweekly (every two weeks).  See the </a:t>
                      </a:r>
                      <a:r>
                        <a:rPr lang="en-US" sz="1800" dirty="0">
                          <a:hlinkClick r:id="rId3"/>
                        </a:rPr>
                        <a:t>Payroll Calendar</a:t>
                      </a:r>
                      <a:r>
                        <a:rPr lang="en-US" sz="1800" dirty="0"/>
                        <a:t> for details.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There are 26 pay periods per year.  They are labeled A, B, or C.  No insurance, Pre-Tax Savings Accounts or Health Savings Account deductions are taken on the C payrolls.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Paychecks are directly deposited on Thursdays </a:t>
                      </a:r>
                      <a:r>
                        <a:rPr lang="en-US" sz="1800" i="1" dirty="0"/>
                        <a:t>(if there is a legal holiday on Thursday, check deposited on Wednesday)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You must complete your Direct Deposit Information within the first two weeks of your hire date via employee self-service.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If direct deposit not entered timely, may initially receive a paper check.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35478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1645B-E554-485B-84AD-1F32319C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DE235-6A76-4BBC-88A2-68F597B57E4F}"/>
              </a:ext>
            </a:extLst>
          </p:cNvPr>
          <p:cNvSpPr txBox="1"/>
          <p:nvPr/>
        </p:nvSpPr>
        <p:spPr>
          <a:xfrm>
            <a:off x="975360" y="5034518"/>
            <a:ext cx="1024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 the </a:t>
            </a:r>
            <a:r>
              <a:rPr lang="en-US" dirty="0">
                <a:hlinkClick r:id="rId4"/>
              </a:rPr>
              <a:t>Payroll Employee Self Service webpage</a:t>
            </a:r>
            <a:r>
              <a:rPr lang="en-US" dirty="0"/>
              <a:t> for helpful job aids</a:t>
            </a:r>
          </a:p>
        </p:txBody>
      </p:sp>
    </p:spTree>
    <p:extLst>
      <p:ext uri="{BB962C8B-B14F-4D97-AF65-F5344CB8AC3E}">
        <p14:creationId xmlns:p14="http://schemas.microsoft.com/office/powerpoint/2010/main" val="3926613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BBAB5-98E7-47E1-BEA4-9875AAE4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Deciding when to begin coverage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32A2-7616-43E4-9AE6-BC30A5DB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Items to consider if 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</a:rPr>
              <a:t>NOT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 immediately eligible for employer contribution towards health insurance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Can I afford state health insurance with no employer contribution?</a:t>
            </a:r>
          </a:p>
          <a:p>
            <a:pPr lvl="2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Single coverage 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</a:rPr>
              <a:t>monthly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 premium range for most plans = $700 - $1700</a:t>
            </a:r>
          </a:p>
          <a:p>
            <a:pPr lvl="2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Family coverage 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</a:rPr>
              <a:t>monthly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 premiums range for most plans = $1900 - $4200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What is cost of COBRA coverage from former employer and enrollment deadline?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Do you have coverage through a significant other or parent?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What is the cost of coverage through the 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Health Insurance Marketplace?</a:t>
            </a:r>
            <a:endParaRPr lang="en-US" sz="17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What are expected medical expenses until eligible for employer contribution?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827B4-4DC1-4E14-A8CC-B0E6CB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228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84540-EBA1-4977-A0E8-1CC00CF2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Understanding out-of-pocket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9E9EE-FA26-496D-89A3-33D7379C7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916" y="1113764"/>
            <a:ext cx="6108179" cy="462432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b="1"/>
              <a:t>Annual Deductible: </a:t>
            </a:r>
            <a:r>
              <a:rPr lang="en-US" sz="2200"/>
              <a:t>the amount you will pay out-of-pocket for covered services on an annual basis before the health plan begins to pay</a:t>
            </a:r>
          </a:p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b="1"/>
              <a:t>Co-payment</a:t>
            </a:r>
            <a:r>
              <a:rPr lang="en-US" sz="2200"/>
              <a:t> (Copay): a fixed amount you will pay for a covered service</a:t>
            </a:r>
          </a:p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b="1"/>
              <a:t>Co-insurance: </a:t>
            </a:r>
            <a:r>
              <a:rPr lang="en-US" sz="2200"/>
              <a:t>your share of the costs of a covered health care service, calculated as a percentage (ex. you pay 10% of cost and insurance plan pays 90%)</a:t>
            </a:r>
          </a:p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b="1"/>
              <a:t>Out-of-Pocket Limit (OOPL): </a:t>
            </a:r>
            <a:r>
              <a:rPr lang="en-US" sz="2200"/>
              <a:t>the most you could pay for covered services during a calendar year.  After this limit is met, the plan will typically pay 100% of the allowed amount.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00219-C1DF-4F14-B4E6-F7FCB792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70503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77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2315-52D2-4FAE-A0C3-49FD449A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out-of-pocket costs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F779A77-AEDE-4EE6-BEF9-F7B9CB5AC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372575"/>
              </p:ext>
            </p:extLst>
          </p:nvPr>
        </p:nvGraphicFramePr>
        <p:xfrm>
          <a:off x="581025" y="2181225"/>
          <a:ext cx="11029950" cy="322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4FA61-CF92-4D5E-80DF-8524BE39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EDE03-808B-467F-A512-E271D1217FF8}"/>
              </a:ext>
            </a:extLst>
          </p:cNvPr>
          <p:cNvSpPr txBox="1"/>
          <p:nvPr/>
        </p:nvSpPr>
        <p:spPr>
          <a:xfrm>
            <a:off x="6854081" y="5815533"/>
            <a:ext cx="442421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Copays</a:t>
            </a:r>
            <a:r>
              <a:rPr lang="en-US" dirty="0"/>
              <a:t> do not count towards the deductible, but they do apply to the Out-of-Pocket Limit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894E7-F345-4BA0-9893-59D1793B4416}"/>
              </a:ext>
            </a:extLst>
          </p:cNvPr>
          <p:cNvSpPr txBox="1"/>
          <p:nvPr/>
        </p:nvSpPr>
        <p:spPr>
          <a:xfrm>
            <a:off x="581025" y="5820492"/>
            <a:ext cx="4128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Preventive services as defined by the Affordable Care Act are covered at 100% and not subject to the deductible</a:t>
            </a:r>
          </a:p>
        </p:txBody>
      </p:sp>
    </p:spTree>
    <p:extLst>
      <p:ext uri="{BB962C8B-B14F-4D97-AF65-F5344CB8AC3E}">
        <p14:creationId xmlns:p14="http://schemas.microsoft.com/office/powerpoint/2010/main" val="1652258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BD3D6-F730-4F65-9ED8-2AA41815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 Plan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FA86B-66D4-451F-8697-D55DA0982B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Before selecting a specific health plan, you need to pick a health plan design</a:t>
            </a:r>
          </a:p>
          <a:p>
            <a:pPr marL="781200" lvl="1" indent="-457200">
              <a:spcBef>
                <a:spcPts val="600"/>
              </a:spcBef>
              <a:spcAft>
                <a:spcPts val="1200"/>
              </a:spcAft>
              <a:buClrTx/>
              <a:buSzPct val="95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It’s Your Choice Plan (low deductible) or High Deductible Health Plan (HDHP)</a:t>
            </a:r>
          </a:p>
          <a:p>
            <a:pPr marL="781200" lvl="1" indent="-457200">
              <a:spcBef>
                <a:spcPts val="600"/>
              </a:spcBef>
              <a:spcAft>
                <a:spcPts val="1200"/>
              </a:spcAft>
              <a:buClrTx/>
              <a:buSzPct val="95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Specific provider network (IYC Health Plan) or a nationwide network (Access)</a:t>
            </a:r>
          </a:p>
          <a:p>
            <a:pPr marL="781200" lvl="1" indent="-457200">
              <a:spcBef>
                <a:spcPts val="600"/>
              </a:spcBef>
              <a:spcAft>
                <a:spcPts val="1200"/>
              </a:spcAft>
              <a:buClrTx/>
              <a:buSzPct val="95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With or Without Uniform Dental coverage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63A70B-6CEA-4098-846D-E7D40A7AEC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Resources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>
                <a:cs typeface="Arial" panose="020B0604020202020204" pitchFamily="34" charset="0"/>
                <a:hlinkClick r:id="rId3"/>
              </a:rPr>
              <a:t>In-Network Health Services Costs </a:t>
            </a:r>
            <a:endParaRPr lang="en-US" sz="2600" dirty="0"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500" dirty="0">
                <a:cs typeface="Arial" panose="020B0604020202020204" pitchFamily="34" charset="0"/>
              </a:rPr>
              <a:t>Lists costs for common services received in-network between low and high deductible health plans</a:t>
            </a:r>
            <a:endParaRPr lang="en-US" sz="26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>
                <a:cs typeface="Arial" panose="020B0604020202020204" pitchFamily="34" charset="0"/>
                <a:hlinkClick r:id="rId4"/>
              </a:rPr>
              <a:t>Choosing a Plan Design video</a:t>
            </a:r>
            <a:endParaRPr lang="en-US" sz="26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>
                <a:cs typeface="Arial" panose="020B0604020202020204" pitchFamily="34" charset="0"/>
                <a:hlinkClick r:id="rId5"/>
              </a:rPr>
              <a:t>Plan Designs Quick Comparison</a:t>
            </a:r>
            <a:endParaRPr lang="en-US" sz="26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69C37-5108-47AC-AD26-72B16518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98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5D60-D24C-4DF4-BA88-D586EAE2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1 – enroll in a Low or High Deductible Health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2E846-5246-4F87-931B-124AF48B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2419"/>
            <a:ext cx="11029615" cy="442024"/>
          </a:xfrm>
        </p:spPr>
        <p:txBody>
          <a:bodyPr anchor="t"/>
          <a:lstStyle/>
          <a:p>
            <a:pPr marL="0" lvl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High Level Summary of IYC (Low) vs High Deductible Plans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FEBF3A-7363-4EC4-80E2-C7A72AE04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340"/>
              </p:ext>
            </p:extLst>
          </p:nvPr>
        </p:nvGraphicFramePr>
        <p:xfrm>
          <a:off x="361949" y="2187077"/>
          <a:ext cx="11468099" cy="4594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053">
                  <a:extLst>
                    <a:ext uri="{9D8B030D-6E8A-4147-A177-3AD203B41FA5}">
                      <a16:colId xmlns:a16="http://schemas.microsoft.com/office/drawing/2014/main" val="1034023570"/>
                    </a:ext>
                  </a:extLst>
                </a:gridCol>
                <a:gridCol w="4014314">
                  <a:extLst>
                    <a:ext uri="{9D8B030D-6E8A-4147-A177-3AD203B41FA5}">
                      <a16:colId xmlns:a16="http://schemas.microsoft.com/office/drawing/2014/main" val="1980595510"/>
                    </a:ext>
                  </a:extLst>
                </a:gridCol>
                <a:gridCol w="4004732">
                  <a:extLst>
                    <a:ext uri="{9D8B030D-6E8A-4147-A177-3AD203B41FA5}">
                      <a16:colId xmlns:a16="http://schemas.microsoft.com/office/drawing/2014/main" val="1918633751"/>
                    </a:ext>
                  </a:extLst>
                </a:gridCol>
              </a:tblGrid>
              <a:tr h="6336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IYC Health Plan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/>
                        <a:t>(low deductible)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 Deductible Health Plan (HDHP)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141334"/>
                  </a:ext>
                </a:extLst>
              </a:tr>
              <a:tr h="96627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Annual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Medical Deductible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$250 individual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$500 family</a:t>
                      </a:r>
                    </a:p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After an individual within a family plan meets the $250 deductible, benefits apply as described below.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$1,650 individual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$3,300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family</a:t>
                      </a:r>
                    </a:p>
                    <a:p>
                      <a:pPr algn="ctr"/>
                      <a:r>
                        <a:rPr lang="en-US" sz="1400" i="1" baseline="0" dirty="0">
                          <a:solidFill>
                            <a:schemeClr val="tx1"/>
                          </a:solidFill>
                        </a:rPr>
                        <a:t>If in family coverage, must meet full family deductible before benefits apply as described below.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082550"/>
                  </a:ext>
                </a:extLst>
              </a:tr>
              <a:tr h="4273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Office Visit Co-Pay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(non-specialty)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$15 (not subject to deductible)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Full cost until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deductible met; $15 thereafter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897603"/>
                  </a:ext>
                </a:extLst>
              </a:tr>
              <a:tr h="4273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Office Visit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Co-Pay (specialty &amp; urgent care)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$25 (not subject to deductible)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Full cost until deductible met; $25 thereafter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7276642"/>
                  </a:ext>
                </a:extLst>
              </a:tr>
              <a:tr h="4273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Emergency Room (copays may be waived if admitted)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Full cost until deductible met; $75 thereafter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2161316"/>
                  </a:ext>
                </a:extLst>
              </a:tr>
              <a:tr h="59706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Annual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Out-of-Pocket Limit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$1,250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individual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$2,500 family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$2,500 individual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$5,000 family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5584900"/>
                  </a:ext>
                </a:extLst>
              </a:tr>
              <a:tr h="4273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3"/>
                        </a:rPr>
                        <a:t>Routine, preventive services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hlinkClick r:id="rId3"/>
                        </a:rPr>
                        <a:t> required by law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Plan pays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100%, not subject to deductible (as defined by the Affordable Care Act)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96201"/>
                  </a:ext>
                </a:extLst>
              </a:tr>
              <a:tr h="5970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Co-insurance for illness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or injury services (in addition to co-payment)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After deductible, plan pays 90%, you pay 10%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up to out-of-pocket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limit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373134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5A622-B8BD-4D10-B0CF-0607685C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12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8C0E-7F9F-49D4-8970-2A5483D6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eligible for a high deductible health plan &amp; health savings account (HSA)?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D9FD4-729E-4E37-AB12-01BB522D7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95500"/>
            <a:ext cx="11029615" cy="3763299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cs typeface="Arial" panose="020B0604020202020204" pitchFamily="34" charset="0"/>
                <a:hlinkClick r:id="rId3"/>
              </a:rPr>
              <a:t>HDHP/HSA Eligibility</a:t>
            </a:r>
            <a:endParaRPr lang="en-US" sz="2200" dirty="0">
              <a:cs typeface="Arial" panose="020B0604020202020204" pitchFamily="34" charset="0"/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Employee (subscriber) must NOT be covered by any other health insurance, including Medicare Part A and B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Employee (subscriber) can’t be claimed as a dependent on another person’s tax return (unless it’s your spouse)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Employee (subscriber) can’t be over 65 years of age (unless enrollment in </a:t>
            </a:r>
            <a:r>
              <a:rPr lang="en-US" sz="1900" u="sng" dirty="0">
                <a:solidFill>
                  <a:schemeClr val="tx1"/>
                </a:solidFill>
                <a:cs typeface="Arial" panose="020B0604020202020204" pitchFamily="34" charset="0"/>
              </a:rPr>
              <a:t>all</a:t>
            </a: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 parts of Medicare is deferred)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As long as the subscriber (employee) meets the HDHP eligibility requirements, the employee can enroll in single or family coverage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Even if a covered family member is eligible for Medicare or covered by other insurance, they can still be covered as a dependent on an HDHP.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Must enroll in HSA if enrolling in HDHP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/>
                </a:solidFill>
                <a:cs typeface="Arial" panose="020B0604020202020204" pitchFamily="34" charset="0"/>
              </a:rPr>
              <a:t>If you don’t want to contribute anything yourself to the HSA (just receive employer contribution), must enroll in HSA with $0 annual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0BBD8-C95D-42A7-AAA8-8CF36CF8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74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42496-F045-4220-9438-E8FCC94C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Decision 2 - It’s Your Choice (IYC) Health Plan or Access Plan?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6D068-7032-47F4-BD6D-53E3DD78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8DFB0CD-C9D6-4E3A-A7E7-317B9C268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33398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4373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B852-2C82-4E69-9FE0-2C31D60F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3 – select your health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D2D41-9D3C-4530-BB95-A0F10FE10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996895"/>
            <a:ext cx="2103015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Go to the </a:t>
            </a:r>
            <a:r>
              <a:rPr lang="en-US" sz="2000" dirty="0">
                <a:hlinkClick r:id="rId3"/>
              </a:rPr>
              <a:t>Health Plan Search </a:t>
            </a:r>
            <a:r>
              <a:rPr lang="en-US" sz="2000" dirty="0"/>
              <a:t>to determine what providers are available in your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8DC7F-AEAF-4792-8AF5-7EC7C7DD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F55DF-7FE9-4911-B515-11ED1110E7B3}"/>
              </a:ext>
            </a:extLst>
          </p:cNvPr>
          <p:cNvSpPr txBox="1"/>
          <p:nvPr/>
        </p:nvSpPr>
        <p:spPr>
          <a:xfrm>
            <a:off x="8821742" y="2197893"/>
            <a:ext cx="289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Type the county where services will be received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Available health plans and their major health systems will appear on page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Click on the Health Plan name to access Provider Directory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0536C5-BCEB-AD03-FE29-6BFD81186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057" y="2369574"/>
            <a:ext cx="5984685" cy="44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81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6DB8-7DE8-44A9-B39B-15444EFF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4 – do you need Uniform dental?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12F57-C565-4015-A979-26479910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85983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For a small additional health insurance premium ($4/month for single and $10/month for family), can include preventive dental coverage in your health insurance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A68D8-89F8-4B0D-9019-E75D9596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39DE18-A57B-48C6-A208-7F264089E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38154"/>
              </p:ext>
            </p:extLst>
          </p:nvPr>
        </p:nvGraphicFramePr>
        <p:xfrm>
          <a:off x="4552950" y="1933575"/>
          <a:ext cx="6741154" cy="479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925">
                  <a:extLst>
                    <a:ext uri="{9D8B030D-6E8A-4147-A177-3AD203B41FA5}">
                      <a16:colId xmlns:a16="http://schemas.microsoft.com/office/drawing/2014/main" val="3919763227"/>
                    </a:ext>
                  </a:extLst>
                </a:gridCol>
                <a:gridCol w="2388229">
                  <a:extLst>
                    <a:ext uri="{9D8B030D-6E8A-4147-A177-3AD203B41FA5}">
                      <a16:colId xmlns:a16="http://schemas.microsoft.com/office/drawing/2014/main" val="1009965331"/>
                    </a:ext>
                  </a:extLst>
                </a:gridCol>
              </a:tblGrid>
              <a:tr h="4181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 Dental Benefit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361515501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0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Delta Dental PPO and Delta Dental Premier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735750721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Deductible</a:t>
                      </a:r>
                      <a:endParaRPr lang="en-US" sz="10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722274785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Annual Maximum</a:t>
                      </a:r>
                      <a:endParaRPr lang="en-US" sz="10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$1,000/person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868701996"/>
                  </a:ext>
                </a:extLst>
              </a:tr>
              <a:tr h="4729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 &amp; Preventive Services </a:t>
                      </a: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(exams, cleanings, fluoride, x-rays, spacers, sealants, pulp </a:t>
                      </a:r>
                      <a:r>
                        <a:rPr lang="en-US" sz="1000" kern="14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vitality tests) </a:t>
                      </a: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000" kern="14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Periodontal Maintenance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646775829"/>
                  </a:ext>
                </a:extLst>
              </a:tr>
              <a:tr h="88187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&amp; Major Services 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Fillings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Anesthesia (general &amp; IV sedation)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pain relief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750083281"/>
                  </a:ext>
                </a:extLst>
              </a:tr>
              <a:tr h="10863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&amp; Restorative Services 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Implants, crowns, bridges, dentures, partials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extraction, root canal (endodontics), periodontics (except maintenance), oral surgery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Non-surgical extractions (above gumline)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coverage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coverage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724924564"/>
                  </a:ext>
                </a:extLst>
              </a:tr>
              <a:tr h="6773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Orthodontic Services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Lifetime Maximum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(under age 19)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98200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694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5D521-962A-4E29-BA9F-D0FCD2BF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Prescription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56A25-6980-4A70-9490-7FD288AB6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664" y="2284114"/>
            <a:ext cx="7225075" cy="3678303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</a:rPr>
              <a:t>All health plans include prescription coverage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</a:rPr>
              <a:t>Prescription benefits are administered by Navitus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</a:rPr>
              <a:t>If enrolled in a High Deductible Health Plan or Access (not required to work out of state), must meet annual deductible before benefits are paid</a:t>
            </a:r>
          </a:p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For full details, see the </a:t>
            </a:r>
            <a:r>
              <a:rPr lang="en-US" sz="1800" dirty="0">
                <a:cs typeface="Arial" panose="020B0604020202020204" pitchFamily="34" charset="0"/>
                <a:hlinkClick r:id="rId3"/>
              </a:rPr>
              <a:t>Pharmacy Breakdown of Your Costs </a:t>
            </a:r>
            <a:r>
              <a:rPr lang="en-US" sz="1800" dirty="0">
                <a:cs typeface="Arial" panose="020B0604020202020204" pitchFamily="34" charset="0"/>
              </a:rPr>
              <a:t>page</a:t>
            </a:r>
          </a:p>
          <a:p>
            <a:pPr marL="552600" lvl="1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  <a:hlinkClick r:id="rId4"/>
              </a:rPr>
              <a:t>Saving on Your Prescriptions video</a:t>
            </a:r>
            <a:endParaRPr lang="en-US" sz="1800" dirty="0">
              <a:cs typeface="Arial" panose="020B060402020202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</a:rPr>
              <a:t>Mail order pharmacy available – </a:t>
            </a:r>
            <a:r>
              <a:rPr lang="en-US" sz="1800" dirty="0">
                <a:latin typeface="Calibri Light" panose="020F0302020204030204" pitchFamily="34" charset="0"/>
                <a:hlinkClick r:id="rId5"/>
              </a:rPr>
              <a:t>Serve You</a:t>
            </a:r>
            <a:endParaRPr lang="en-US" sz="1800" dirty="0"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latin typeface="Calibri Light" panose="020F0302020204030204" pitchFamily="34" charset="0"/>
              </a:rPr>
              <a:t>The </a:t>
            </a:r>
            <a:r>
              <a:rPr lang="en-US" sz="1800" dirty="0">
                <a:latin typeface="Calibri Light" panose="020F0302020204030204" pitchFamily="34" charset="0"/>
                <a:hlinkClick r:id="rId6"/>
              </a:rPr>
              <a:t>ETF's Navitus website </a:t>
            </a:r>
            <a:r>
              <a:rPr lang="en-US" sz="1800" dirty="0">
                <a:latin typeface="Calibri Light" panose="020F0302020204030204" pitchFamily="34" charset="0"/>
              </a:rPr>
              <a:t>has tools to help you determine the cost of your prescriptions.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D4B9D-2D19-4178-8EC1-0DA9B081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64399" y="5999680"/>
            <a:ext cx="54487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90704-9E61-4E69-86EF-488F02F136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201" b="3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5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D780-4BF5-45DA-94F4-6498B703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1B60F-44DA-417F-B6E3-F080FFB5A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93869"/>
            <a:ext cx="11029615" cy="377564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Should submit State and Federal tax withholding forms within 10 days of hire.  If no election made, withholding defaults to Single with 0 exemptions.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All tax withholding elections should be done through </a:t>
            </a:r>
            <a:r>
              <a:rPr lang="en-US" dirty="0">
                <a:hlinkClick r:id="rId2"/>
              </a:rPr>
              <a:t>employee self-service</a:t>
            </a:r>
            <a:endParaRPr lang="en-US" dirty="0"/>
          </a:p>
          <a:p>
            <a:pPr>
              <a:lnSpc>
                <a:spcPct val="11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Focus Card – prepaid Visa card that can be used in lieu of direct deposit to a bank account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>
                <a:hlinkClick r:id="rId3"/>
              </a:rPr>
              <a:t>Focus Card Overview</a:t>
            </a:r>
            <a:endParaRPr lang="en-US" dirty="0"/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>
                <a:hlinkClick r:id="rId4"/>
              </a:rPr>
              <a:t>Focus Card Enrollment Form</a:t>
            </a:r>
            <a:endParaRPr lang="en-US" dirty="0"/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>
                <a:hlinkClick r:id="rId5"/>
              </a:rPr>
              <a:t>Focus Card Mobile App </a:t>
            </a:r>
            <a:r>
              <a:rPr lang="en-US" dirty="0"/>
              <a:t>(</a:t>
            </a:r>
            <a:r>
              <a:rPr lang="en-US" sz="1700" dirty="0"/>
              <a:t>available in Apple and Android formats</a:t>
            </a:r>
            <a:r>
              <a:rPr lang="en-US" dirty="0"/>
              <a:t>) – view website for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E2B75-F381-4ABF-A859-E86C32DB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26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3DA6-B855-4478-A4E6-10B1871A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coverage – vaccines at in-network pharmacies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AF48-1DC5-4385-9724-99AFD1BAB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3702050" cy="4268430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cost for covered vaccines: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Influenza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Pneumonia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Tetanus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Hepatitis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Shingles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Measles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Mumps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Human Papillomavirus (HPV)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Pertussis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Varicella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Meningitis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98CA1-9363-407F-A2CB-FC38F8E6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04D7E-9AD1-4341-A4AE-CFC9D87EE711}"/>
              </a:ext>
            </a:extLst>
          </p:cNvPr>
          <p:cNvSpPr txBox="1"/>
          <p:nvPr/>
        </p:nvSpPr>
        <p:spPr>
          <a:xfrm>
            <a:off x="7417836" y="2816097"/>
            <a:ext cx="3554963" cy="2723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Know Before You Go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Must be received at an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in-network pharmacy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Recommended to contact pharmacy in advance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Must present Navitus card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Travel vaccines still require a copay and will likely need to be done in the doctor’s office</a:t>
            </a:r>
          </a:p>
        </p:txBody>
      </p:sp>
      <p:pic>
        <p:nvPicPr>
          <p:cNvPr id="10" name="Picture 2" descr="Image result for funny cartoon needle">
            <a:extLst>
              <a:ext uri="{FF2B5EF4-FFF2-40B4-BE49-F238E27FC236}">
                <a16:creationId xmlns:a16="http://schemas.microsoft.com/office/drawing/2014/main" id="{47D88E3C-7E87-4A86-9B5A-96AF5D4D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36" y="2875926"/>
            <a:ext cx="1413908" cy="1920240"/>
          </a:xfrm>
          <a:prstGeom prst="roundRect">
            <a:avLst>
              <a:gd name="adj" fmla="val 1391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0372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5A87-2D57-49DB-935B-0F6F585C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Coverage Summary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B2B384-6FB3-4995-9CAA-91608139C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394611"/>
              </p:ext>
            </p:extLst>
          </p:nvPr>
        </p:nvGraphicFramePr>
        <p:xfrm>
          <a:off x="580858" y="1902835"/>
          <a:ext cx="11029950" cy="4023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171">
                  <a:extLst>
                    <a:ext uri="{9D8B030D-6E8A-4147-A177-3AD203B41FA5}">
                      <a16:colId xmlns:a16="http://schemas.microsoft.com/office/drawing/2014/main" val="1793045188"/>
                    </a:ext>
                  </a:extLst>
                </a:gridCol>
                <a:gridCol w="3258105">
                  <a:extLst>
                    <a:ext uri="{9D8B030D-6E8A-4147-A177-3AD203B41FA5}">
                      <a16:colId xmlns:a16="http://schemas.microsoft.com/office/drawing/2014/main" val="1585070859"/>
                    </a:ext>
                  </a:extLst>
                </a:gridCol>
                <a:gridCol w="4375674">
                  <a:extLst>
                    <a:ext uri="{9D8B030D-6E8A-4147-A177-3AD203B41FA5}">
                      <a16:colId xmlns:a16="http://schemas.microsoft.com/office/drawing/2014/main" val="4117741227"/>
                    </a:ext>
                  </a:extLst>
                </a:gridCol>
              </a:tblGrid>
              <a:tr h="5991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IYC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HDHP Plan (benefits below are AFTER deductible is met)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9948665"/>
                  </a:ext>
                </a:extLst>
              </a:tr>
              <a:tr h="855972">
                <a:tc>
                  <a:txBody>
                    <a:bodyPr/>
                    <a:lstStyle/>
                    <a:p>
                      <a:r>
                        <a:rPr lang="en-US" sz="1400" dirty="0"/>
                        <a:t>Deductible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Combined medical/Rx deductible</a:t>
                      </a:r>
                    </a:p>
                    <a:p>
                      <a:r>
                        <a:rPr lang="en-US" sz="1400" dirty="0"/>
                        <a:t>$1,650 individual</a:t>
                      </a:r>
                    </a:p>
                    <a:p>
                      <a:r>
                        <a:rPr lang="en-US" sz="1400" dirty="0"/>
                        <a:t>$3,300 family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141020"/>
                  </a:ext>
                </a:extLst>
              </a:tr>
              <a:tr h="3423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 1 Copay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$5 or less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$5 or less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043169"/>
                  </a:ext>
                </a:extLst>
              </a:tr>
              <a:tr h="3423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</a:t>
                      </a:r>
                      <a:r>
                        <a:rPr lang="en-US" sz="1400" baseline="0" dirty="0"/>
                        <a:t> 2 Coinsurance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20% ($50 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20% ($50 max)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253231"/>
                  </a:ext>
                </a:extLst>
              </a:tr>
              <a:tr h="3423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 3 Coinsurance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40% ($150 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40% ($150 max)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090587"/>
                  </a:ext>
                </a:extLst>
              </a:tr>
              <a:tr h="3423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 4 Specialty Copay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$50 (Must fill at specialty pharmacy)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$50 (Must fill at specialty pharmacy)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784496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Levels</a:t>
                      </a:r>
                      <a:r>
                        <a:rPr lang="en-US" sz="1400" baseline="0" dirty="0"/>
                        <a:t> 1 &amp; 2 Out-of-Pocket Limit (OOPL)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$600 individual</a:t>
                      </a:r>
                    </a:p>
                    <a:p>
                      <a:pPr algn="l"/>
                      <a:r>
                        <a:rPr lang="en-US" sz="1400" dirty="0"/>
                        <a:t>$1,200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Combined medical &amp; pharmacy  $2,500 / $5,000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(Included in Medical OOPL)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5341200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 3  &amp; 4 Out-of-Pocket</a:t>
                      </a:r>
                      <a:r>
                        <a:rPr lang="en-US" sz="1400" baseline="0" dirty="0"/>
                        <a:t> Limit*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$9,200 individual</a:t>
                      </a:r>
                    </a:p>
                    <a:p>
                      <a:pPr algn="l"/>
                      <a:r>
                        <a:rPr lang="en-US" sz="1400" dirty="0"/>
                        <a:t>$18,400</a:t>
                      </a:r>
                      <a:r>
                        <a:rPr lang="en-US" sz="1400" baseline="0" dirty="0"/>
                        <a:t>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Combined medical &amp; pharmacy  $2,500 / $5,000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(Included in Medical OOPL)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04215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6A4127-A413-4124-ABD9-88BA3B40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C78511-70F9-443E-8693-B63EBDAC9EE9}"/>
              </a:ext>
            </a:extLst>
          </p:cNvPr>
          <p:cNvSpPr txBox="1"/>
          <p:nvPr/>
        </p:nvSpPr>
        <p:spPr>
          <a:xfrm>
            <a:off x="643467" y="6542873"/>
            <a:ext cx="10967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cs typeface="Arial" panose="020B0604020202020204" pitchFamily="34" charset="0"/>
              </a:rPr>
              <a:t>* Level 3 “Dispense as Written” or “DAW-1” drugs may cost more</a:t>
            </a:r>
          </a:p>
        </p:txBody>
      </p:sp>
    </p:spTree>
    <p:extLst>
      <p:ext uri="{BB962C8B-B14F-4D97-AF65-F5344CB8AC3E}">
        <p14:creationId xmlns:p14="http://schemas.microsoft.com/office/powerpoint/2010/main" val="42553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725A-E89B-4256-9BC7-6536ABB5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MS PGothic" pitchFamily="34" charset="-128"/>
              </a:rPr>
              <a:t>2025 Employee Health Premiums</a:t>
            </a:r>
            <a:br>
              <a:rPr lang="en-US" dirty="0">
                <a:ea typeface="MS PGothic" pitchFamily="34" charset="-128"/>
              </a:rPr>
            </a:br>
            <a:r>
              <a:rPr lang="en-US" dirty="0">
                <a:ea typeface="MS PGothic" pitchFamily="34" charset="-128"/>
              </a:rPr>
              <a:t>Low Deductible (NON-HDHP) Health Plans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7BA8A1-F9BA-444F-B934-1BA612830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133653"/>
              </p:ext>
            </p:extLst>
          </p:nvPr>
        </p:nvGraphicFramePr>
        <p:xfrm>
          <a:off x="581190" y="2003143"/>
          <a:ext cx="11029618" cy="357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290">
                  <a:extLst>
                    <a:ext uri="{9D8B030D-6E8A-4147-A177-3AD203B41FA5}">
                      <a16:colId xmlns:a16="http://schemas.microsoft.com/office/drawing/2014/main" val="2709430034"/>
                    </a:ext>
                  </a:extLst>
                </a:gridCol>
                <a:gridCol w="1923332">
                  <a:extLst>
                    <a:ext uri="{9D8B030D-6E8A-4147-A177-3AD203B41FA5}">
                      <a16:colId xmlns:a16="http://schemas.microsoft.com/office/drawing/2014/main" val="2267288874"/>
                    </a:ext>
                  </a:extLst>
                </a:gridCol>
                <a:gridCol w="1923332">
                  <a:extLst>
                    <a:ext uri="{9D8B030D-6E8A-4147-A177-3AD203B41FA5}">
                      <a16:colId xmlns:a16="http://schemas.microsoft.com/office/drawing/2014/main" val="1321770585"/>
                    </a:ext>
                  </a:extLst>
                </a:gridCol>
                <a:gridCol w="1923332">
                  <a:extLst>
                    <a:ext uri="{9D8B030D-6E8A-4147-A177-3AD203B41FA5}">
                      <a16:colId xmlns:a16="http://schemas.microsoft.com/office/drawing/2014/main" val="2834857706"/>
                    </a:ext>
                  </a:extLst>
                </a:gridCol>
                <a:gridCol w="1923332">
                  <a:extLst>
                    <a:ext uri="{9D8B030D-6E8A-4147-A177-3AD203B41FA5}">
                      <a16:colId xmlns:a16="http://schemas.microsoft.com/office/drawing/2014/main" val="1024443503"/>
                    </a:ext>
                  </a:extLst>
                </a:gridCol>
              </a:tblGrid>
              <a:tr h="594048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  <a:p>
                      <a:pPr algn="ctr"/>
                      <a:r>
                        <a:rPr lang="en-US" sz="1400" dirty="0"/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  <a:p>
                      <a:pPr algn="ctr"/>
                      <a:r>
                        <a:rPr lang="en-US" sz="1400" dirty="0"/>
                        <a:t>(biweekly)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Family</a:t>
                      </a:r>
                    </a:p>
                    <a:p>
                      <a:pPr algn="ctr"/>
                      <a:r>
                        <a:rPr lang="en-US" sz="1400" dirty="0"/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Family</a:t>
                      </a:r>
                    </a:p>
                    <a:p>
                      <a:pPr algn="ctr"/>
                      <a:r>
                        <a:rPr lang="en-US" sz="1400" dirty="0"/>
                        <a:t>(biweekly)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950806"/>
                  </a:ext>
                </a:extLst>
              </a:tr>
              <a:tr h="454288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IYC Plan with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Dental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$124.00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$62.00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$307.00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$153.50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83013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IYC Plan without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$120.00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$297.00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$148.50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13280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Access with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$296.00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$148.00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$734.00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$367.00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26448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Access without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$292.00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$146.00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$724.00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$362.00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947160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with Dental (required to work out of state)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$187.00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$93.50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$470.00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$235.00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0958648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without Dental (required to work out of state)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$183.00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$91.50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$460.00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$230.00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078128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4998F-F317-4F22-9F3D-A93BE05C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AEE3B-ECB3-4A09-BFBD-18F95EC97476}"/>
              </a:ext>
            </a:extLst>
          </p:cNvPr>
          <p:cNvSpPr txBox="1"/>
          <p:nvPr/>
        </p:nvSpPr>
        <p:spPr>
          <a:xfrm>
            <a:off x="731428" y="5956137"/>
            <a:ext cx="380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hlinkClick r:id="rId3"/>
              </a:rPr>
              <a:t>2025 Total and Less Than Half Time Premiums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39846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B9E7-7FFF-40EF-AFF9-A37A37D9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MS PGothic" pitchFamily="34" charset="-128"/>
              </a:rPr>
              <a:t>2025 Employee Health Premiums</a:t>
            </a:r>
            <a:br>
              <a:rPr lang="en-US" dirty="0">
                <a:ea typeface="MS PGothic" pitchFamily="34" charset="-128"/>
              </a:rPr>
            </a:br>
            <a:r>
              <a:rPr lang="en-US" dirty="0">
                <a:ea typeface="MS PGothic" pitchFamily="34" charset="-128"/>
              </a:rPr>
              <a:t>High Deductible Health Plans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19D6F6E-E8E4-46EC-A4B4-BA23D38A6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1595560"/>
              </p:ext>
            </p:extLst>
          </p:nvPr>
        </p:nvGraphicFramePr>
        <p:xfrm>
          <a:off x="497306" y="2083446"/>
          <a:ext cx="1111350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688">
                  <a:extLst>
                    <a:ext uri="{9D8B030D-6E8A-4147-A177-3AD203B41FA5}">
                      <a16:colId xmlns:a16="http://schemas.microsoft.com/office/drawing/2014/main" val="2566036138"/>
                    </a:ext>
                  </a:extLst>
                </a:gridCol>
                <a:gridCol w="2015853">
                  <a:extLst>
                    <a:ext uri="{9D8B030D-6E8A-4147-A177-3AD203B41FA5}">
                      <a16:colId xmlns:a16="http://schemas.microsoft.com/office/drawing/2014/main" val="165965593"/>
                    </a:ext>
                  </a:extLst>
                </a:gridCol>
                <a:gridCol w="2127976">
                  <a:extLst>
                    <a:ext uri="{9D8B030D-6E8A-4147-A177-3AD203B41FA5}">
                      <a16:colId xmlns:a16="http://schemas.microsoft.com/office/drawing/2014/main" val="1398781388"/>
                    </a:ext>
                  </a:extLst>
                </a:gridCol>
                <a:gridCol w="1976955">
                  <a:extLst>
                    <a:ext uri="{9D8B030D-6E8A-4147-A177-3AD203B41FA5}">
                      <a16:colId xmlns:a16="http://schemas.microsoft.com/office/drawing/2014/main" val="3394781993"/>
                    </a:ext>
                  </a:extLst>
                </a:gridCol>
                <a:gridCol w="1787030">
                  <a:extLst>
                    <a:ext uri="{9D8B030D-6E8A-4147-A177-3AD203B41FA5}">
                      <a16:colId xmlns:a16="http://schemas.microsoft.com/office/drawing/2014/main" val="2187654527"/>
                    </a:ext>
                  </a:extLst>
                </a:gridCol>
              </a:tblGrid>
              <a:tr h="511392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  <a:p>
                      <a:pPr algn="ctr"/>
                      <a:r>
                        <a:rPr lang="en-US" sz="1400" dirty="0"/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  <a:p>
                      <a:pPr algn="ctr"/>
                      <a:r>
                        <a:rPr lang="en-US" sz="1400" dirty="0"/>
                        <a:t>(biweekly)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Family</a:t>
                      </a:r>
                    </a:p>
                    <a:p>
                      <a:pPr algn="ctr"/>
                      <a:r>
                        <a:rPr lang="en-US" sz="1400" dirty="0"/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Family</a:t>
                      </a:r>
                    </a:p>
                    <a:p>
                      <a:pPr algn="ctr"/>
                      <a:r>
                        <a:rPr lang="en-US" sz="1400" dirty="0"/>
                        <a:t>(biweekly)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5367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Plan with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Dental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$114.00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$57.00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67715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Plan without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$104.00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$52.00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63978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 Access with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$218.00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$109.00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$541.00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$270.50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69433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 Access without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$214.00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$107.00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$531.00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$265.50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6282542"/>
                  </a:ext>
                </a:extLst>
              </a:tr>
              <a:tr h="4785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 Access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with Dental (required to work out of state)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$109.00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$54.50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$277.00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$138.50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5148286"/>
                  </a:ext>
                </a:extLst>
              </a:tr>
              <a:tr h="37571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 Access without Dental (required to work out of state)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$105.00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$52.50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$267.00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$133.50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883124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3CC6B-04A9-4F29-8B63-B5F57F98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624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CFAD-57AE-4846-9CC4-4162CCFD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Savings Account (HSA) Contributions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B23AD8-D880-420B-B375-9D5579BA5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887" y="1917411"/>
            <a:ext cx="11029616" cy="1522825"/>
          </a:xfrm>
        </p:spPr>
        <p:txBody>
          <a:bodyPr/>
          <a:lstStyle/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A Health Savings Account is used to set aside money on a pre-tax basis to pay for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eligible medical expenses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for employees in an HDHP only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If eligible for the employer contribution towards health insurance, receive employer contribution towards HSA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If enrolled in a High Deductible Health Plan, must enroll in a Health Savings Account (HSA) - only employees enrolled in a HDHP may enroll in an HSA.  </a:t>
            </a:r>
            <a:r>
              <a:rPr lang="en-US" sz="1600" b="1" dirty="0">
                <a:solidFill>
                  <a:prstClr val="black"/>
                </a:solidFill>
                <a:latin typeface="Calibri Light" panose="020F0302020204030204" pitchFamily="34" charset="0"/>
              </a:rPr>
              <a:t>Must re-enroll in HSA every year!!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5D2A3-58E3-494B-8C96-16CF4532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7C882-2676-4D23-9149-DD2D99CB5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644" y="5741131"/>
            <a:ext cx="1619402" cy="100584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A5FB16-452F-42B4-8E0E-05660A6D3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787724"/>
              </p:ext>
            </p:extLst>
          </p:nvPr>
        </p:nvGraphicFramePr>
        <p:xfrm>
          <a:off x="612496" y="3542429"/>
          <a:ext cx="1099831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411">
                  <a:extLst>
                    <a:ext uri="{9D8B030D-6E8A-4147-A177-3AD203B41FA5}">
                      <a16:colId xmlns:a16="http://schemas.microsoft.com/office/drawing/2014/main" val="607102224"/>
                    </a:ext>
                  </a:extLst>
                </a:gridCol>
                <a:gridCol w="5017798">
                  <a:extLst>
                    <a:ext uri="{9D8B030D-6E8A-4147-A177-3AD203B41FA5}">
                      <a16:colId xmlns:a16="http://schemas.microsoft.com/office/drawing/2014/main" val="2805518359"/>
                    </a:ext>
                  </a:extLst>
                </a:gridCol>
                <a:gridCol w="3666104">
                  <a:extLst>
                    <a:ext uri="{9D8B030D-6E8A-4147-A177-3AD203B41FA5}">
                      <a16:colId xmlns:a16="http://schemas.microsoft.com/office/drawing/2014/main" val="2547549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HSA Employer Contribution*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HSA Total Annual Contribution Limit (Employee + Employer)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65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Single Health 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$828/year if covered all year</a:t>
                      </a:r>
                    </a:p>
                    <a:p>
                      <a:pPr algn="ctr"/>
                      <a:r>
                        <a:rPr lang="en-US" sz="1600" dirty="0"/>
                        <a:t>($34.50 bi-weekly/$69.00 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$4,300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00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Family Health 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$1,650/year if covered all year</a:t>
                      </a:r>
                    </a:p>
                    <a:p>
                      <a:pPr algn="ctr"/>
                      <a:r>
                        <a:rPr lang="en-US" sz="1600" dirty="0"/>
                        <a:t>($68.75 bi-weekly/$137.50 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$8,550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8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If required to pay half of total health insurance premium, receive half of total HSA employer contribution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 55 or older = $1,000 catch-up contribution limit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458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037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A8D2-41C3-4897-888C-80F5F4E7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2025 HeaLth insurance resources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 result for health insurance">
            <a:extLst>
              <a:ext uri="{FF2B5EF4-FFF2-40B4-BE49-F238E27FC236}">
                <a16:creationId xmlns:a16="http://schemas.microsoft.com/office/drawing/2014/main" id="{DF925276-23DD-4F7D-A5FC-8BA219BD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2533078"/>
            <a:ext cx="3305175" cy="330517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0FA7F-E444-4DCB-A44C-746B82DCA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  <a:hlinkClick r:id="rId4"/>
              </a:rPr>
              <a:t>2025 Health Insurance Website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  <a:hlinkClick r:id="rId5"/>
              </a:rPr>
              <a:t>2025 It’s Your Choice Decision Guide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  <a:hlinkClick r:id="rId6"/>
              </a:rPr>
              <a:t>Health Plan Search</a:t>
            </a:r>
            <a:endParaRPr lang="en-US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Guide to Office Visit Copayments</a:t>
            </a:r>
            <a:endParaRPr lang="en-US" dirty="0"/>
          </a:p>
          <a:p>
            <a:pPr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eLearnings</a:t>
            </a:r>
            <a:endParaRPr lang="en-US" dirty="0"/>
          </a:p>
          <a:p>
            <a:pPr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Certificate of Coverage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BC778-8300-4769-A602-F3C85365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86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504-0E54-4B68-97DA-0A4AFCF6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 Opt-Out Stipend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C24C4-FE81-4A4D-B4B0-6D9030B3A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65868"/>
            <a:ext cx="11029615" cy="3890270"/>
          </a:xfrm>
        </p:spPr>
        <p:txBody>
          <a:bodyPr>
            <a:normAutofit fontScale="850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If not enrolling in health insurance, you may be eligible for up to a $2,000 opt-out stipend (prorated based on eligibility/hire date)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Eligibility requirements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Must not be covered by state health insurance in 2025 as an employee, spouse or child; and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If employed by the state in 2015 and was eligible for the employer contribution towards health insurance, did NOT waive coverage in 2015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Must be eligible for employer contribution towards health insurance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Stipend is considered taxable earnings, but the earnings do not count towards the Wisconsin Retirement System.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How to Apply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Waive health insurance in eBenefits and complete a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paper health insurance application</a:t>
            </a:r>
            <a:r>
              <a:rPr lang="en-US" sz="2000" dirty="0">
                <a:solidFill>
                  <a:prstClr val="black"/>
                </a:solidFill>
              </a:rPr>
              <a:t> (sections 1, 12, and 13) </a:t>
            </a:r>
            <a:r>
              <a:rPr lang="en-US" sz="2000" b="1" dirty="0">
                <a:solidFill>
                  <a:srgbClr val="FF0000"/>
                </a:solidFill>
              </a:rPr>
              <a:t>within the first 30 days of employment</a:t>
            </a:r>
            <a:r>
              <a:rPr lang="en-US" sz="2000" dirty="0">
                <a:solidFill>
                  <a:prstClr val="black"/>
                </a:solidFill>
              </a:rPr>
              <a:t> and submit to agency benefits office.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prstClr val="black"/>
                </a:solidFill>
              </a:rPr>
              <a:t>Must re-apply for the stipend every year</a:t>
            </a:r>
            <a:r>
              <a:rPr lang="en-US" sz="2000" dirty="0">
                <a:solidFill>
                  <a:prstClr val="black"/>
                </a:solidFill>
              </a:rPr>
              <a:t> during Open Enrollment </a:t>
            </a:r>
            <a:r>
              <a:rPr lang="en-US" sz="2000" dirty="0">
                <a:solidFill>
                  <a:schemeClr val="tx1"/>
                </a:solidFill>
              </a:rPr>
              <a:t>in eBenefits.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B4E75-CF89-4631-8DB4-0F9F8F479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807" y="5212047"/>
            <a:ext cx="2286000" cy="12935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8E028-790B-439A-9B84-1637853D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EBC43A9-9550-453E-ACA8-441DC5CFA972}"/>
              </a:ext>
            </a:extLst>
          </p:cNvPr>
          <p:cNvSpPr/>
          <p:nvPr/>
        </p:nvSpPr>
        <p:spPr>
          <a:xfrm>
            <a:off x="204953" y="4945347"/>
            <a:ext cx="752475" cy="266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418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CBC8-42C2-45DE-AA64-C923BB28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Wellness Incentive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25AB8-4469-4C08-908E-A6D7C6653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533078"/>
            <a:ext cx="3305175" cy="33051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46BB7-5DDA-475B-8413-E36AAEC06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3657757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WebMD ONE administers wellness incentive and other wellness benefits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If covered by State Group Health insurance, both you and your spouse can each earn a $150 Wellness Incentive by completing the following through the </a:t>
            </a:r>
            <a:r>
              <a:rPr lang="en-US" sz="1400" dirty="0">
                <a:latin typeface="Calibri Light" panose="020F0302020204030204" pitchFamily="34" charset="0"/>
                <a:hlinkClick r:id="rId4"/>
              </a:rPr>
              <a:t>WebMD ONE website </a:t>
            </a:r>
            <a:endParaRPr lang="en-US" sz="1400" dirty="0"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</a:rPr>
              <a:t>An online health assessment; and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</a:rPr>
              <a:t>A health check; and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</a:rPr>
              <a:t>A well-being activity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2025 Incentive Deadline = October 17, 2025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Incentive paid either via physical prepaid card or an electronic prepaid card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Incentive is a taxable benefit – taxes will be deducted from paycheck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Provides health coaching, fitness tracking, webinars, and other health resources such as a diabetes management program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To enjoy Well Wisconsin sponsored events, visit </a:t>
            </a:r>
            <a:r>
              <a:rPr lang="en-US" sz="1400" dirty="0">
                <a:latin typeface="Calibri Light" panose="020F0302020204030204" pitchFamily="34" charset="0"/>
                <a:hlinkClick r:id="rId5"/>
              </a:rPr>
              <a:t>etf.wi.gov/well-Wisconsin-events </a:t>
            </a:r>
            <a:r>
              <a:rPr lang="en-US" sz="1400" dirty="0">
                <a:latin typeface="Calibri Light" panose="020F0302020204030204" pitchFamily="34" charset="0"/>
              </a:rPr>
              <a:t>to register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6DF85-8E5D-4B88-B989-42114030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345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8040-5D29-4BF3-A026-E0CF4D52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Group Life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5BEE9-C35D-44D0-A130-50409BC5C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Administered by securian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85146-0F94-4A16-A06B-4479D75B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562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CBE8-0C72-4B4E-9689-A094575A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Group Life Insurance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Coverage Level and Premiums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DDF17-9AC7-4D78-BBA4-8E1B6AF13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709" y="2054018"/>
            <a:ext cx="10212581" cy="5360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Group term life insurance available to state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DD16-54FA-47ED-B962-0C3ABCD66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768600"/>
            <a:ext cx="5393100" cy="3454400"/>
          </a:xfrm>
        </p:spPr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</a:rPr>
              <a:t>Employee coverage 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Coverage level based on annual salary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Can select coverage of 1-5x salary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Basic = 1x salary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Basic + Supplemental = 2x salary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1 – 3 units of Additional Coverage (3 – 5x salary when Basic + Supplemental are also selected)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Premiums based on age, annual salary and coverage level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Coverage level reviewed and updated annually based on highest year WRS-covered earnings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57200" lvl="1" indent="0" defTabSz="914400">
              <a:spcBef>
                <a:spcPts val="50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57B7B2-B910-45A8-9CE1-CADDA3785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768600"/>
            <a:ext cx="5393100" cy="3092451"/>
          </a:xfrm>
        </p:spPr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</a:rPr>
              <a:t>Spouse &amp; Dependent Coverage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Select 1 or 2 units of coverage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1 unit = $10,000 spouse coverage/$5,000 child coverage ($2.10/month)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2 units = $20,000 spouse coverage/$10,000 child coverage ($4.20/month)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Covers spouse and all eligible dependents under age 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CC8CF-3D56-46A1-BD4E-8BF77CB4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F3F5-DCD0-4AF1-8C58-FF158833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2F99B-FF61-413D-BFFD-80699E8D5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Benefit deductions are taken from the first 2 paychecks payable each month (A and B payrolls)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/>
              <a:t>Monthly premiums are split evenly over the 2 checks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In the 2 months per year in which 3 checks are payable, benefit deductions are only taken for the following plans on 3</a:t>
            </a:r>
            <a:r>
              <a:rPr lang="en-US" sz="2000" baseline="30000" dirty="0"/>
              <a:t>rd</a:t>
            </a:r>
            <a:r>
              <a:rPr lang="en-US" sz="2000" dirty="0"/>
              <a:t> check payable in the month (C payroll):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/>
              <a:t>Wisconsin Retirement System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/>
              <a:t>Wisconsin Deferred Compensation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/>
              <a:t>On-Site Parking Deductions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At hire, multiple </a:t>
            </a:r>
            <a:r>
              <a:rPr lang="en-US" sz="2000" dirty="0">
                <a:solidFill>
                  <a:schemeClr val="tx1"/>
                </a:solidFill>
              </a:rPr>
              <a:t>benefit deductions </a:t>
            </a:r>
            <a:r>
              <a:rPr lang="en-US" sz="2000" dirty="0"/>
              <a:t>might be necessary depending on the timing of your enrollments.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F24E5-583B-4DE8-AA18-68CCA2C2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658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DD536-1427-4F55-A52E-92EFC10A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State group life insurance additional benefits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DCD4C-189E-4300-BCE8-D0F4B2036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The following benefits are included in coverage: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Accidental Death &amp; Dismemberment benefits</a:t>
            </a:r>
          </a:p>
          <a:p>
            <a:pPr lvl="2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If death is accidental, employee death benefit payable doubles</a:t>
            </a:r>
          </a:p>
          <a:p>
            <a:pPr lvl="2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Benefits payable due to loss of or loss of use of hand, foot or eye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Living Benefits</a:t>
            </a:r>
            <a:endParaRPr lang="en-US" sz="1700" dirty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Can receive benefits if life expectancy is 12 months or less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Premium waiver if disabled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Convert partial value of life insurance</a:t>
            </a:r>
            <a:r>
              <a:rPr lang="en-US" sz="1700" dirty="0">
                <a:solidFill>
                  <a:schemeClr val="accent2">
                    <a:lumMod val="50000"/>
                  </a:schemeClr>
                </a:solidFill>
              </a:rPr>
              <a:t> to pay for health or long-term care insurance premiums in retirement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551E9-ECCB-4410-9F72-55ED3F0A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50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065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127EB-0E90-402B-AE1E-2C500D19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Group Life Insurance</a:t>
            </a:r>
            <a:br>
              <a:rPr lang="en-US"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Enrollment Opportunities</a:t>
            </a:r>
            <a:endParaRPr lang="en-US" sz="420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C5C0F-D67A-4B80-B59F-C1228ABD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713433"/>
            <a:ext cx="5131431" cy="5787851"/>
          </a:xfrm>
          <a:ln w="57150">
            <a:noFill/>
          </a:ln>
        </p:spPr>
        <p:txBody>
          <a:bodyPr anchor="ctr">
            <a:normAutofit fontScale="925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Arial"/>
              </a:rPr>
              <a:t>If you do not enroll when initially eligible, you </a:t>
            </a:r>
            <a:r>
              <a:rPr lang="en-US" sz="1800" spc="5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Arial"/>
              </a:rPr>
              <a:t>can 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Arial"/>
              </a:rPr>
              <a:t>enroll: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Within 30 days of gaining a dependent (ex. marriage, birth…)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Can enroll in Basic coverage if not enrolled, or add 1 level of coverage if enrolled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Can enroll in Spouse &amp; Dependent coverage if not enrolled, or add 1 level of coverage if enrolled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Anytime through Medical Evidence of Insurability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Requires a medical background review which is completed by the plan’s underwriter, Securian Financial Group. 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Enrollment is not guaranteed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Employee coverage continues at retirement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At age 65 (and retired), reduced BASIC coverage continues at no cost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Resources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Beneficiary Designation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4"/>
              </a:rPr>
              <a:t>Brochure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5"/>
              </a:rPr>
              <a:t>Premiums</a:t>
            </a:r>
            <a:endParaRPr lang="en-US" sz="18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324000" lvl="1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endParaRPr lang="en-US" sz="1300" dirty="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50C4-08B1-4417-A075-80ED93DE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51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91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06CC-5095-4020-BECE-0967F07C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benefits provided by securian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E490C-1658-4562-8161-B42114E85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05026"/>
            <a:ext cx="11029615" cy="3753774"/>
          </a:xfrm>
        </p:spPr>
        <p:txBody>
          <a:bodyPr>
            <a:normAutofit lnSpcReduction="1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employees and their family members, not just those enrolled in State Group Life Insurance, are eligible for the following Lifestyle Benefits from Securian (no enrollment required)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Legal, financial and grief resources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Travel assistance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Legacy planning resources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Beneficiary financial counseling</a:t>
            </a:r>
          </a:p>
          <a:p>
            <a:pPr lvl="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See the </a:t>
            </a:r>
            <a:r>
              <a:rPr lang="en-US" dirty="0">
                <a:hlinkClick r:id="rId3"/>
              </a:rPr>
              <a:t>Lifestyle Benefits brochure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for details and log in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155FD-A5A4-4752-9F38-078347A5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76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B0346-6BFA-47F6-AA07-4F20339D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Income continuation insurance (ICI)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BED1A-2751-4564-9EA8-E469947AD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243" y="3505095"/>
            <a:ext cx="6798608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Short and long-term disability insurance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F6D5ED-579E-4116-9679-0A98C3FCF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2730427"/>
            <a:ext cx="2716911" cy="169127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C7086-C955-4A3F-BA71-B49999A4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/>
              <a:pPr defTabSz="914400">
                <a:spcAft>
                  <a:spcPts val="600"/>
                </a:spcAft>
              </a:pPr>
              <a:t>53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33580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27EB-0E90-402B-AE1E-2C500D19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ICI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C5C0F-D67A-4B80-B59F-C1228ABD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65868"/>
            <a:ext cx="11029615" cy="3792932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Income Continuation Insurance (ICI) may replace up to 75% of your income if unable to work due to short or long-term disability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Administered by the Department of Employee Trust Funds and underwritten by The Hartford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One Level of Coverage (effective 2/1/2024):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800100" lvl="1" indent="-342900" defTabSz="9144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Covers annual earnings up to $120,000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ICI premiums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 are determined by your WRS-covered annual salary and your accumulated sick leave balance (the higher your sick leave balance, the lower the premium)</a:t>
            </a:r>
          </a:p>
          <a:p>
            <a:pPr marL="800100" lvl="1" indent="-342900" defTabSz="9144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Premiums are adjusted annually for April coverage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If you file an ICI claim, benefit payments will begin </a:t>
            </a:r>
            <a:r>
              <a:rPr lang="en-US" sz="1600" spc="-5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the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later of 30 calendar days or the use of all </a:t>
            </a:r>
            <a:r>
              <a:rPr lang="en-US" sz="1600" spc="-24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your sick leave, up to 1040</a:t>
            </a:r>
            <a:r>
              <a:rPr lang="en-US" sz="1600" spc="-12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hours.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Maximum monthly ICI benefit is up to $7,500.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50C4-08B1-4417-A075-80ED93DE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195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F61F-F864-4CCF-AF2D-066A3802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Continuation Insurance</a:t>
            </a:r>
            <a:br>
              <a:rPr lang="en-US">
                <a:solidFill>
                  <a:srgbClr val="FFFE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FFF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Enrollment Opportunities</a:t>
            </a:r>
            <a:endParaRPr lang="en-US">
              <a:solidFill>
                <a:srgbClr val="FFFE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13E3E-E63E-415A-9D37-F2159179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55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A568365-F0D0-4278-8AB7-0FE101A1C4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109537"/>
              </p:ext>
            </p:extLst>
          </p:nvPr>
        </p:nvGraphicFramePr>
        <p:xfrm>
          <a:off x="581025" y="2107933"/>
          <a:ext cx="11029950" cy="375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7967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38D9-9D64-407D-9099-83E933A4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2316583"/>
            <a:ext cx="11029615" cy="1497507"/>
          </a:xfrm>
        </p:spPr>
        <p:txBody>
          <a:bodyPr/>
          <a:lstStyle/>
          <a:p>
            <a:r>
              <a:rPr lang="en-US" dirty="0"/>
              <a:t>Dental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611E7-4E0C-4F79-A7EB-DE751FACD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3987800"/>
            <a:ext cx="11029615" cy="11541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Uniform Dental benefits/Delta dental ppo – preventive plan</a:t>
            </a:r>
          </a:p>
          <a:p>
            <a:r>
              <a:rPr lang="en-US" dirty="0"/>
              <a:t>Delta Dental PPO – Select Plan</a:t>
            </a:r>
          </a:p>
          <a:p>
            <a:r>
              <a:rPr lang="en-US" dirty="0"/>
              <a:t>Delta Dental PPO – Select Plus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9E014-8972-4042-A0C0-FCCAD46B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7ED1E-8EE8-4B61-8DA0-4B9BC553E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204" y="995101"/>
            <a:ext cx="355160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9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9946-6A51-467F-ACA5-C8A04C22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Delta Dental Summary of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2C852-2DA0-4AE4-AA39-4B0ADDF58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562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All dental plans are administered by Delta Dental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The following plans are available: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Uniform Dental Benefits (available if enrolled in State Group Health Insurance)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600" i="1" dirty="0" err="1">
                <a:solidFill>
                  <a:schemeClr val="tx1"/>
                </a:solidFill>
                <a:cs typeface="Arial" panose="020B0604020202020204" pitchFamily="34" charset="0"/>
              </a:rPr>
              <a:t>eBenefits</a:t>
            </a:r>
            <a:r>
              <a:rPr lang="en-US" sz="1600" i="1" dirty="0">
                <a:solidFill>
                  <a:schemeClr val="tx1"/>
                </a:solidFill>
                <a:cs typeface="Arial" panose="020B0604020202020204" pitchFamily="34" charset="0"/>
              </a:rPr>
              <a:t> Tip: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Enroll in Health Insurance with Dental to enroll in Uniform Dental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Delta Dental PPO – Preventive Plan (</a:t>
            </a: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same benefits as Uniform Dental but only available if you will not be covered by State Group Health Insurance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Do NOT enroll in this plan if you are enrolling in State Group Health Insurance (or are covered as a dependent under State Group Health Insurance)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Delta Dental PPO – Supplemental Plans (offers coverage beyond Uniform Dental/Preventive Plan)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2 options available – can only enroll in one - Select Plan and Select Plus Plan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Once enrolled, must be enrolled for entire year.  Changes can only be made during open enrollment or if there is a qualifying life event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80D8-208F-42FD-925B-15EFD360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098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CAA9FF-C5AE-4F96-B6BB-2FF3F40DA1D7}"/>
              </a:ext>
            </a:extLst>
          </p:cNvPr>
          <p:cNvSpPr txBox="1">
            <a:spLocks/>
          </p:cNvSpPr>
          <p:nvPr/>
        </p:nvSpPr>
        <p:spPr>
          <a:xfrm>
            <a:off x="8296275" y="1419225"/>
            <a:ext cx="3081576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300" cap="all">
                <a:solidFill>
                  <a:srgbClr val="FFFFFF"/>
                </a:solidFill>
              </a:rPr>
              <a:t>Delta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300" cap="all">
                <a:solidFill>
                  <a:srgbClr val="FFFFFF"/>
                </a:solidFill>
              </a:rPr>
              <a:t>Dental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300" cap="all">
                <a:solidFill>
                  <a:srgbClr val="FFFFFF"/>
                </a:solidFill>
              </a:rPr>
              <a:t>Plan Comparison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E0F42-D663-4D89-9624-82CFF983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58</a:t>
            </a:fld>
            <a:endParaRPr lang="en-US" sz="90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5E0AE-C52F-7FCA-4539-C6136FD6E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371" y="723899"/>
            <a:ext cx="6968918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599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2AFD-FA5F-4493-9C5E-09673356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dental network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950A1-9893-4DE2-BA8F-BC2F30DAF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88" y="2015127"/>
            <a:ext cx="11029615" cy="24595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Delta Dental PPO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cs typeface="Arial" panose="020B0604020202020204" pitchFamily="34" charset="0"/>
              </a:rPr>
              <a:t>Offers significant fee reduction (lower out-of-pocket costs)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cs typeface="Arial" panose="020B0604020202020204" pitchFamily="34" charset="0"/>
              </a:rPr>
              <a:t>Only network available in the Select Plan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cs typeface="Arial" panose="020B0604020202020204" pitchFamily="34" charset="0"/>
              </a:rPr>
              <a:t>One of the networks available in Uniform Dental &amp; Delta Dental PPO Select Plus Plan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Delta Dental Premier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500" dirty="0">
                <a:cs typeface="Arial" panose="020B0604020202020204" pitchFamily="34" charset="0"/>
              </a:rPr>
              <a:t>90% of dentists in this network but the cost savings is not as significant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500" dirty="0">
                <a:cs typeface="Arial" panose="020B0604020202020204" pitchFamily="34" charset="0"/>
              </a:rPr>
              <a:t>One of the networks available in Uniform Dental &amp; Delta Dental PPO Select Plus Plan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A08E7-2DD0-4882-9990-08082937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80" y="4449863"/>
            <a:ext cx="6230198" cy="2194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1A46EF-EA36-48EE-AF4B-63BC370B6D02}"/>
              </a:ext>
            </a:extLst>
          </p:cNvPr>
          <p:cNvSpPr/>
          <p:nvPr/>
        </p:nvSpPr>
        <p:spPr>
          <a:xfrm>
            <a:off x="474188" y="5177811"/>
            <a:ext cx="2130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Provider Search Page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3523D-7BA8-4FC9-8493-F0BA9226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7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70943-A49A-41BA-B009-13E18608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42" y="1005839"/>
            <a:ext cx="6432313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Paid leave benefits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57F3A-820A-4A3E-AAF3-F32B7A7CB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391" y="1009397"/>
            <a:ext cx="3078342" cy="4801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Vacation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Sick leave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Personal holiday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Legal holiday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2FAAC-2371-49DC-93D1-E9F5A96E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accent1">
                    <a:lumMod val="40000"/>
                    <a:lumOff val="6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9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935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7A68-1EAB-4231-9153-0CBFB13B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Delta dental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7EC86-61BD-4518-ABFF-C99C5CB9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60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91FC385-C518-48EA-9CBC-4777F0CF1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232091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49907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3981-3518-47BA-AADC-A96D1A69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2025 Delta Dental Monthly Premiums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14920E9-F810-4EFA-A46D-E0802BECB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579830"/>
              </p:ext>
            </p:extLst>
          </p:nvPr>
        </p:nvGraphicFramePr>
        <p:xfrm>
          <a:off x="581188" y="2530998"/>
          <a:ext cx="11029611" cy="2830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767">
                  <a:extLst>
                    <a:ext uri="{9D8B030D-6E8A-4147-A177-3AD203B41FA5}">
                      <a16:colId xmlns:a16="http://schemas.microsoft.com/office/drawing/2014/main" val="2110144433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491472848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1057270955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2405760362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1495422299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1562233037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2675313591"/>
                    </a:ext>
                  </a:extLst>
                </a:gridCol>
              </a:tblGrid>
              <a:tr h="10763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 level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(biweekly)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Plus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Plus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(biweekly)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Preventive*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Preventive*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(biweekly)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047916"/>
                  </a:ext>
                </a:extLst>
              </a:tr>
              <a:tr h="43849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$9.08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$21.60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$36.10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$18.05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231373"/>
                  </a:ext>
                </a:extLst>
              </a:tr>
              <a:tr h="43849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+ 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$9.08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$43.22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$21.61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7509406"/>
                  </a:ext>
                </a:extLst>
              </a:tr>
              <a:tr h="43849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+ Child(ren)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$12.24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$40.12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$20.06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9057156"/>
                  </a:ext>
                </a:extLst>
              </a:tr>
              <a:tr h="43849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$21.76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$10.88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$66.20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$33.10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$90.28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$45.14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407168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E5BE8C-80B7-4919-8FB2-9D9F3BBFB3AA}"/>
              </a:ext>
            </a:extLst>
          </p:cNvPr>
          <p:cNvSpPr txBox="1"/>
          <p:nvPr/>
        </p:nvSpPr>
        <p:spPr>
          <a:xfrm>
            <a:off x="6930190" y="5563402"/>
            <a:ext cx="4783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Preventive Plan offers the same benefits as Uniform Dental under State Group Health Insurance.  Uniform Dental premium is only $4/month single or $10/month family.  Do not enroll in Preventive Dental if covered by State Group Health Insurance.</a:t>
            </a:r>
          </a:p>
        </p:txBody>
      </p:sp>
    </p:spTree>
    <p:extLst>
      <p:ext uri="{BB962C8B-B14F-4D97-AF65-F5344CB8AC3E}">
        <p14:creationId xmlns:p14="http://schemas.microsoft.com/office/powerpoint/2010/main" val="6992131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91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9" name="Rectangle 192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0" name="Rectangle 193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1" name="Rectangle 194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2" name="Rectangle 195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ision insurance clipart - Clip Art Library">
            <a:extLst>
              <a:ext uri="{FF2B5EF4-FFF2-40B4-BE49-F238E27FC236}">
                <a16:creationId xmlns:a16="http://schemas.microsoft.com/office/drawing/2014/main" id="{3C4E2619-371D-4E2F-AE67-6B370E46A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4" r="1340" b="-2"/>
          <a:stretch/>
        </p:blipFill>
        <p:spPr bwMode="auto">
          <a:xfrm>
            <a:off x="446534" y="723899"/>
            <a:ext cx="7498616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96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77924-3261-49F7-A57B-BEB57E98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487" y="2042830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Deltavision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34" name="Rectangle 200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09D35-D06D-40FA-9F5C-5AF8E2BA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 smtClean="0"/>
              <a:pPr>
                <a:spcAft>
                  <a:spcPts val="600"/>
                </a:spcAft>
              </a:pPr>
              <a:t>62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38105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8C77-D632-479A-BC6C-46EA6034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Deltavision</a:t>
            </a:r>
            <a:r>
              <a:rPr lang="en-US" dirty="0"/>
              <a:t>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7BB52-8C08-4F36-B816-B402F24FD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1" y="2205011"/>
            <a:ext cx="5514810" cy="4278915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DeltaVision partners with EyeMed Vision Care to provide vision benefits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Supplemental vision plan that provides partial coverage for an eye exam (also a covered benefit under state health insurance), glasses, contacts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Offers savings on services such as prescription sunglasses, retinal screenings and laser vision correction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Includes additional coverage for children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In-network benefits are available from </a:t>
            </a:r>
            <a:r>
              <a:rPr lang="en-US" sz="1400" b="1" dirty="0">
                <a:solidFill>
                  <a:schemeClr val="tx1"/>
                </a:solidFill>
              </a:rPr>
              <a:t>Insight</a:t>
            </a:r>
            <a:r>
              <a:rPr lang="en-US" sz="1400" dirty="0">
                <a:solidFill>
                  <a:schemeClr val="tx1"/>
                </a:solidFill>
              </a:rPr>
              <a:t> network providers - one of the largest vision networks in the nation. The network includes both independent and chain providers, as well as online providers. Out-of-network benefits are also available.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Once coverage is effective, exclusive savings, discounts, and rebates on vision care and services above and beyond your vision benefits are available through EyeMed’s online member portal.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A98073-DB94-4917-94FE-69F880F54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5491" y="2205010"/>
            <a:ext cx="5393100" cy="4278916"/>
          </a:xfrm>
        </p:spPr>
        <p:txBody>
          <a:bodyPr anchor="ctr">
            <a:normAutofit/>
          </a:bodyPr>
          <a:lstStyle/>
          <a:p>
            <a:pPr marL="0" indent="0">
              <a:buClrTx/>
              <a:buSzPct val="100000"/>
              <a:buNone/>
            </a:pPr>
            <a:r>
              <a:rPr lang="en-US" sz="1800" b="1" dirty="0">
                <a:solidFill>
                  <a:schemeClr val="tx1"/>
                </a:solidFill>
              </a:rPr>
              <a:t>Resources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  <a:hlinkClick r:id="rId3"/>
              </a:rPr>
              <a:t>Guide to Supplemental Vision Benefits</a:t>
            </a:r>
            <a:endParaRPr lang="en-US" sz="1700" dirty="0"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  <a:hlinkClick r:id="rId4"/>
              </a:rPr>
              <a:t>DeltaVision Website</a:t>
            </a:r>
            <a:endParaRPr lang="en-US" sz="1700" dirty="0"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  <a:hlinkClick r:id="rId5"/>
              </a:rPr>
              <a:t>Provider Directory</a:t>
            </a:r>
            <a:endParaRPr lang="en-US" sz="1700" dirty="0">
              <a:cs typeface="Arial" panose="020B0604020202020204" pitchFamily="34" charset="0"/>
            </a:endParaRPr>
          </a:p>
          <a:p>
            <a:pPr marL="0" lvl="0" indent="0">
              <a:buClrTx/>
              <a:buSzPct val="100000"/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buClrTx/>
              <a:buSzPct val="100000"/>
              <a:buNone/>
            </a:pPr>
            <a:r>
              <a:rPr lang="en-US" sz="1900" b="1" dirty="0">
                <a:solidFill>
                  <a:prstClr val="black"/>
                </a:solidFill>
              </a:rPr>
              <a:t>Note: </a:t>
            </a:r>
            <a:r>
              <a:rPr lang="en-US" sz="1900" dirty="0">
                <a:solidFill>
                  <a:prstClr val="black"/>
                </a:solidFill>
              </a:rPr>
              <a:t>You will receive an ID card from EyeMed Vision upon enrollment.  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A1148-924B-453D-87C3-108475EE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641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79E45-011E-45ED-BDCC-B1D9874B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5" y="238606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>
                <a:solidFill>
                  <a:srgbClr val="FFFFFF"/>
                </a:solidFill>
              </a:rPr>
              <a:t>deltaVision</a:t>
            </a:r>
            <a:r>
              <a:rPr lang="en-US" sz="3600" dirty="0">
                <a:solidFill>
                  <a:srgbClr val="FFFFFF"/>
                </a:solidFill>
              </a:rPr>
              <a:t> Insurance – coverage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3983D-E021-4B65-B59F-86FE9550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64</a:t>
            </a:fld>
            <a:endParaRPr lang="en-US" sz="90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CC3C5-A4C0-BB42-300C-547C4909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16" y="723899"/>
            <a:ext cx="5947276" cy="604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575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0C59-06AF-4A47-8BE1-F22AA10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</a:t>
            </a:r>
            <a:r>
              <a:rPr lang="en-US" dirty="0" err="1"/>
              <a:t>deltaVision</a:t>
            </a:r>
            <a:r>
              <a:rPr lang="en-US" dirty="0"/>
              <a:t> monthly premiums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150049-C264-4EF6-9209-3EEFC2EB8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25882"/>
              </p:ext>
            </p:extLst>
          </p:nvPr>
        </p:nvGraphicFramePr>
        <p:xfrm>
          <a:off x="2231457" y="2269278"/>
          <a:ext cx="7729086" cy="26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514">
                  <a:extLst>
                    <a:ext uri="{9D8B030D-6E8A-4147-A177-3AD203B41FA5}">
                      <a16:colId xmlns:a16="http://schemas.microsoft.com/office/drawing/2014/main" val="3064095576"/>
                    </a:ext>
                  </a:extLst>
                </a:gridCol>
                <a:gridCol w="2300286">
                  <a:extLst>
                    <a:ext uri="{9D8B030D-6E8A-4147-A177-3AD203B41FA5}">
                      <a16:colId xmlns:a16="http://schemas.microsoft.com/office/drawing/2014/main" val="3346291824"/>
                    </a:ext>
                  </a:extLst>
                </a:gridCol>
                <a:gridCol w="2300286">
                  <a:extLst>
                    <a:ext uri="{9D8B030D-6E8A-4147-A177-3AD203B41FA5}">
                      <a16:colId xmlns:a16="http://schemas.microsoft.com/office/drawing/2014/main" val="2454317667"/>
                    </a:ext>
                  </a:extLst>
                </a:gridCol>
              </a:tblGrid>
              <a:tr h="52947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Coverage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Bi-weekly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92939"/>
                  </a:ext>
                </a:extLst>
              </a:tr>
              <a:tr h="5294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Employee</a:t>
                      </a:r>
                      <a:endParaRPr lang="en-US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$5.72</a:t>
                      </a:r>
                      <a:endParaRPr lang="en-US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$2.86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431813"/>
                  </a:ext>
                </a:extLst>
              </a:tr>
              <a:tr h="5294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Employee + 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$11.42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$5.71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8076707"/>
                  </a:ext>
                </a:extLst>
              </a:tr>
              <a:tr h="5294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Employee + Child(ren)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$12.88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$6.44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605409"/>
                  </a:ext>
                </a:extLst>
              </a:tr>
              <a:tr h="5294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$20.58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$10.29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7519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71D51-8F28-48AE-8203-F51EF469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007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E9131-DB52-441F-A568-C0AD0EC7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Securian accident plan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F4A02-2B30-4B6F-978C-31D2448E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66</a:t>
            </a:fld>
            <a:endParaRPr lang="en-US" sz="90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0CAC22-57B5-41A4-B9A2-0FBF4C5CA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848" y="5223777"/>
            <a:ext cx="2633641" cy="67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6028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8CFF8-137F-4DAE-97F6-740E1D52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Securian accident plan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2A6CB-1B08-4483-A5DD-0A5ECECD7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Plan provides a lump sum cash payment directly to you for covered injuries, emergency and hospital care, surgery and follow-up care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Multiple benefits available for any one accident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Includes AD&amp;D coverage and Identity Theft Services 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AD&amp;D benefits reduced starting at age 65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Premiums taken post-tax so no taxes due on paid benefits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Can only cancel coverage due to a qualifying event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Continuation available at termination or retirement until age 70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Premiums NOT taken from annuity – continuation directly with Securian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4995-12C6-46B5-A99B-53EF9B81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67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457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48AA1A-48A8-4D48-8BF3-53A63A61B305}"/>
              </a:ext>
            </a:extLst>
          </p:cNvPr>
          <p:cNvSpPr txBox="1"/>
          <p:nvPr/>
        </p:nvSpPr>
        <p:spPr>
          <a:xfrm>
            <a:off x="8296275" y="1419225"/>
            <a:ext cx="3081576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Coverage Benefit Payout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2D37F-DA6D-0BBF-F35C-2B1317CE0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96" y="1707422"/>
            <a:ext cx="6960116" cy="369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0388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E5C-807B-4D54-B1F1-4AF93B88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Accident Plan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6921-8379-4941-82A1-1BB902476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59806"/>
            <a:ext cx="10315405" cy="40960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3"/>
              </a:rPr>
              <a:t>Plan website</a:t>
            </a:r>
            <a:endParaRPr lang="en-US" sz="33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4"/>
              </a:rPr>
              <a:t>Informational video</a:t>
            </a:r>
            <a:endParaRPr lang="en-US" sz="33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Text </a:t>
            </a:r>
            <a:r>
              <a:rPr lang="en-US" sz="3300" dirty="0" err="1">
                <a:cs typeface="Arial" panose="020B0604020202020204" pitchFamily="34" charset="0"/>
              </a:rPr>
              <a:t>WIaccident</a:t>
            </a:r>
            <a:r>
              <a:rPr lang="en-US" sz="3300" dirty="0">
                <a:cs typeface="Arial" panose="020B0604020202020204" pitchFamily="34" charset="0"/>
              </a:rPr>
              <a:t> to 70774 to get an electronic copy of brochure</a:t>
            </a: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AD&amp;D benefits will be payable based on WRS beneficiary designation </a:t>
            </a: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5"/>
              </a:rPr>
              <a:t>Accident benefit summary</a:t>
            </a:r>
            <a:endParaRPr lang="en-US" sz="33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6"/>
              </a:rPr>
              <a:t>Plan Certificate</a:t>
            </a:r>
            <a:endParaRPr lang="en-US" sz="3300" dirty="0">
              <a:cs typeface="Arial" panose="020B0604020202020204" pitchFamily="34" charset="0"/>
              <a:hlinkClick r:id="rId7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7"/>
              </a:rPr>
              <a:t>Accident Plan Brochure</a:t>
            </a:r>
            <a:endParaRPr lang="en-US" sz="33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8"/>
              </a:rPr>
              <a:t>Identity Theft Services – General Global Assistance</a:t>
            </a:r>
            <a:endParaRPr lang="en-US" sz="33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1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5ED2-6095-4AB2-8BCA-C3E870AE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218A-4E39-485C-B6BC-AC9E41F10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A variety of paid leave benefits are available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/>
              <a:t>Vacation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/>
              <a:t>Sick Leave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/>
              <a:t>Personal Holiday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/>
              <a:t>Legal Holiday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Paid leave is prorated based on your appointment percentage/hours in pay status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1E30E-1E92-402A-8CDD-D7F8CC8E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95DF7-A969-4F0F-8085-33BF7D40F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2787" y="2560320"/>
            <a:ext cx="1878227" cy="1737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93103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6BE3-9E1B-44FB-B17E-463D797E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2025 Accident Plan Premiums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61B3CF1-3C24-4B38-B7A7-52FCDC34F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362071"/>
              </p:ext>
            </p:extLst>
          </p:nvPr>
        </p:nvGraphicFramePr>
        <p:xfrm>
          <a:off x="1442185" y="2366148"/>
          <a:ext cx="9307629" cy="2473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543">
                  <a:extLst>
                    <a:ext uri="{9D8B030D-6E8A-4147-A177-3AD203B41FA5}">
                      <a16:colId xmlns:a16="http://schemas.microsoft.com/office/drawing/2014/main" val="1304637364"/>
                    </a:ext>
                  </a:extLst>
                </a:gridCol>
                <a:gridCol w="3102543">
                  <a:extLst>
                    <a:ext uri="{9D8B030D-6E8A-4147-A177-3AD203B41FA5}">
                      <a16:colId xmlns:a16="http://schemas.microsoft.com/office/drawing/2014/main" val="4078347741"/>
                    </a:ext>
                  </a:extLst>
                </a:gridCol>
                <a:gridCol w="3102543">
                  <a:extLst>
                    <a:ext uri="{9D8B030D-6E8A-4147-A177-3AD203B41FA5}">
                      <a16:colId xmlns:a16="http://schemas.microsoft.com/office/drawing/2014/main" val="2359807001"/>
                    </a:ext>
                  </a:extLst>
                </a:gridCol>
              </a:tblGrid>
              <a:tr h="4947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Coverage Type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Monthly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Biweekly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901135"/>
                  </a:ext>
                </a:extLst>
              </a:tr>
              <a:tr h="494739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Employee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$3.72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$1.86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406146"/>
                  </a:ext>
                </a:extLst>
              </a:tr>
              <a:tr h="494739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Employee + Spouse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$5.32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$2.66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714661"/>
                  </a:ext>
                </a:extLst>
              </a:tr>
              <a:tr h="494739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Employee + Child(ren)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$7.16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$3.58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487041"/>
                  </a:ext>
                </a:extLst>
              </a:tr>
              <a:tr h="494739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Family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$10.46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$5.23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1123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4038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1858541D-2420-42BA-AE82-6F4C2C953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8305D22-9D29-496C-9D4A-9ED19F72D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A27040C2-2DE8-458B-B7BC-1ED5AE84A7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99BD303-D1E8-4AF0-AB64-E765E7F09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13A7C3E-79D5-4261-ACEF-01D0DA633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198D765-9CF7-454B-A89D-67139D11E2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FB5C71-8950-4C8F-916D-1527E051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000698"/>
            <a:ext cx="10993549" cy="1475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Beneficiary Designations</a:t>
            </a:r>
          </a:p>
        </p:txBody>
      </p:sp>
      <p:pic>
        <p:nvPicPr>
          <p:cNvPr id="14" name="Picture 13" descr="Seated person at wood table, holding pencil and writing on lined paper page in open notebook">
            <a:extLst>
              <a:ext uri="{FF2B5EF4-FFF2-40B4-BE49-F238E27FC236}">
                <a16:creationId xmlns:a16="http://schemas.microsoft.com/office/drawing/2014/main" id="{2A5E414A-FC3E-4817-B580-7501E1179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86" r="-1" b="23687"/>
          <a:stretch/>
        </p:blipFill>
        <p:spPr>
          <a:xfrm>
            <a:off x="446532" y="599725"/>
            <a:ext cx="11292143" cy="355725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BE454-1450-4EAB-B3EF-0588719E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 smtClean="0"/>
              <a:pPr>
                <a:spcAft>
                  <a:spcPts val="600"/>
                </a:spcAft>
              </a:pPr>
              <a:t>71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327506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F991-0111-4A35-BBEE-A0729CDC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Beneficiary Designations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1EAD4-AB8A-4380-BE3A-B916D58EE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8" y="2004292"/>
            <a:ext cx="11148989" cy="4078874"/>
          </a:xfrm>
        </p:spPr>
        <p:txBody>
          <a:bodyPr>
            <a:normAutofit fontScale="325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</a:rPr>
              <a:t>The following plans offer benefits payable upon death. To ensure that benefits are payable to the person or entity of your choosing, you should complete a beneficiary designation form.</a:t>
            </a:r>
          </a:p>
          <a:p>
            <a:pPr marL="800100" lvl="1" indent="-3429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Wisconsin Retirement System (WRS) and State Group Life Insurance (SGL)</a:t>
            </a:r>
            <a:endParaRPr lang="en-US" sz="45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1070100" lvl="2" indent="-3429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prstClr val="black"/>
                </a:solidFill>
                <a:latin typeface="Calibri Light" panose="020F0302020204030204" pitchFamily="34" charset="0"/>
              </a:rPr>
              <a:t>The above form also applies to benefits payable under the Securian Accident Plan</a:t>
            </a:r>
          </a:p>
          <a:p>
            <a:pPr marL="800100" lvl="1" indent="-3429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</a:rPr>
              <a:t>Wisconsin Deferred Compensation (WDC):  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WDC allows you to designate or change your beneficiary online. Click </a:t>
            </a:r>
            <a:r>
              <a:rPr lang="en-US" sz="4000" b="0" i="0" u="none" strike="noStrike" dirty="0">
                <a:solidFill>
                  <a:srgbClr val="114C86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here to log in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to your WDC account and be taken directly to your </a:t>
            </a:r>
            <a:r>
              <a:rPr lang="en-US" sz="4000" b="0" i="1" dirty="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My Beneficiaries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page.​​</a:t>
            </a:r>
            <a:endParaRPr lang="en-US" sz="4000" dirty="0">
              <a:solidFill>
                <a:prstClr val="black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</a:rPr>
              <a:t>If no beneficiary designation is on file, benefits are payable per </a:t>
            </a: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  <a:hlinkClick r:id="rId5"/>
              </a:rPr>
              <a:t>Standard Sequence</a:t>
            </a:r>
            <a:endParaRPr lang="en-US" sz="45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</a:rPr>
              <a:t>Additional information about beneficiaries can be found on </a:t>
            </a: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  <a:hlinkClick r:id="rId5"/>
              </a:rPr>
              <a:t>ETF’s website</a:t>
            </a:r>
            <a:endParaRPr lang="en-US" sz="45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</a:rPr>
              <a:t>Remember to review/update your beneficiary forms when a life event occurs </a:t>
            </a: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prstClr val="black"/>
                </a:solidFill>
                <a:latin typeface="Calibri Light" panose="020F0302020204030204" pitchFamily="34" charset="0"/>
              </a:rPr>
              <a:t>Beneficiary information is NOT stored in the STAR Human Resources System – the information is stored with the vendor</a:t>
            </a:r>
            <a:endParaRPr lang="en-US" sz="7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54B3B-4EC1-4A9E-A204-A31B5F72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991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154CF-FA6F-4FED-84EA-DCE443C9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Pre-tax savings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410EB-E88C-43FE-9B0E-7DE85030A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243" y="3505095"/>
            <a:ext cx="6798608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Healthcare flexible spending account (FSA)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Limited purpose Flexible Spending Account (LPFSA) 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Dependent Day Care FSA 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Pre-tax parking and Transit Accounts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Health savings Accounts (HSA)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584FCA-B9D8-2E51-A8F5-93DC3E9D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88" y="2999787"/>
            <a:ext cx="3590476" cy="8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3531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027E-E781-4714-8F08-17169F43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Pre-tax savings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D1D4-0E0F-400A-8D21-4BCE6B8AF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15068"/>
            <a:ext cx="11029615" cy="3843732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variety of plans are available to allow you to set aside money on a pre-tax basis to pay for out-of-pocket medical, vision, dental and commuter expenses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Contributions made to these accounts reduce your taxable income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Referred to as Pre-Tax Savings Accounts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Healthcare and Limited Purpose Flexible Spending Accounts (FSA)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Dependent Day Care FSA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Parking and Transit Accounts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Health Savings Accounts (HSA) for High Deductible Health Plan enrollees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plans are administered by Optum Financial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7FAB1-A1F0-43E0-B12D-0E66FEDD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209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D3C2-4103-4164-A97B-D04C42CF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Optum Financial Payment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B8ED-61DC-4160-BC83-F05D9D86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41850"/>
            <a:ext cx="5168537" cy="3770811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You will receive a debit card to pay for eligible expenses incurred under the Pre-Tax Savings Plans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Not available for Dependent Day Care or Transit expenses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Includes dedicated phone number and link to employee website on back of card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If enrolled in more than 1 plan, you use the same card for all plans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Will receive 1 card – must request additional cards (no fee)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  <a:hlinkClick r:id="rId2"/>
              </a:rPr>
              <a:t>Payment Card FAQ’s</a:t>
            </a:r>
            <a:endParaRPr lang="en-US" sz="1800" dirty="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2F19D-9333-4C4B-8FDD-8CF75F286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079" y="2423066"/>
            <a:ext cx="3460146" cy="3489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1542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5847-E014-4E63-BF4E-A919BB45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Flexible spending accounts summary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363D1D-B91B-4FED-BD45-4436F9EAF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245609"/>
              </p:ext>
            </p:extLst>
          </p:nvPr>
        </p:nvGraphicFramePr>
        <p:xfrm>
          <a:off x="569717" y="2169564"/>
          <a:ext cx="10877215" cy="333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443">
                  <a:extLst>
                    <a:ext uri="{9D8B030D-6E8A-4147-A177-3AD203B41FA5}">
                      <a16:colId xmlns:a16="http://schemas.microsoft.com/office/drawing/2014/main" val="2166001377"/>
                    </a:ext>
                  </a:extLst>
                </a:gridCol>
                <a:gridCol w="2175443">
                  <a:extLst>
                    <a:ext uri="{9D8B030D-6E8A-4147-A177-3AD203B41FA5}">
                      <a16:colId xmlns:a16="http://schemas.microsoft.com/office/drawing/2014/main" val="2218579489"/>
                    </a:ext>
                  </a:extLst>
                </a:gridCol>
                <a:gridCol w="2175443">
                  <a:extLst>
                    <a:ext uri="{9D8B030D-6E8A-4147-A177-3AD203B41FA5}">
                      <a16:colId xmlns:a16="http://schemas.microsoft.com/office/drawing/2014/main" val="3824174552"/>
                    </a:ext>
                  </a:extLst>
                </a:gridCol>
                <a:gridCol w="2175443">
                  <a:extLst>
                    <a:ext uri="{9D8B030D-6E8A-4147-A177-3AD203B41FA5}">
                      <a16:colId xmlns:a16="http://schemas.microsoft.com/office/drawing/2014/main" val="2637598150"/>
                    </a:ext>
                  </a:extLst>
                </a:gridCol>
                <a:gridCol w="2175443">
                  <a:extLst>
                    <a:ext uri="{9D8B030D-6E8A-4147-A177-3AD203B41FA5}">
                      <a16:colId xmlns:a16="http://schemas.microsoft.com/office/drawing/2014/main" val="3895725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FSA Type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Eligible Expenses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Eligible Dependents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Contribution Limit for 2025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Enrollment Restrictions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extLst>
                  <a:ext uri="{0D108BD9-81ED-4DB2-BD59-A6C34878D82A}">
                    <a16:rowId xmlns:a16="http://schemas.microsoft.com/office/drawing/2014/main" val="228922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FSA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>
                    <a:solidFill>
                      <a:srgbClr val="3A506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Medical, dental, vision &amp; prescription 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You, your spouse,</a:t>
                      </a:r>
                      <a:r>
                        <a:rPr lang="en-US" sz="1600" kern="14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qualifying child or relative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Max: $3,200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</a:t>
                      </a:r>
                      <a:r>
                        <a:rPr lang="en-US" sz="1600" b="1" u="sng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enroll if enrolled in an</a:t>
                      </a:r>
                      <a:r>
                        <a:rPr lang="en-US" sz="1600" kern="14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HDHP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extLst>
                  <a:ext uri="{0D108BD9-81ED-4DB2-BD59-A6C34878D82A}">
                    <a16:rowId xmlns:a16="http://schemas.microsoft.com/office/drawing/2014/main" val="410315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Dependent Day Care FSA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>
                    <a:solidFill>
                      <a:srgbClr val="3A506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school care, adult or child daycare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spouse,</a:t>
                      </a:r>
                      <a:r>
                        <a:rPr lang="en-US" sz="1600" kern="1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qualifying child or relative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Max: $5,000 —dependent on tax filing status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restrictions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extLst>
                  <a:ext uri="{0D108BD9-81ED-4DB2-BD59-A6C34878D82A}">
                    <a16:rowId xmlns:a16="http://schemas.microsoft.com/office/drawing/2014/main" val="327822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Purpose FSA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>
                    <a:solidFill>
                      <a:srgbClr val="3A506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Dental, vision &amp; </a:t>
                      </a: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post-deductible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expenses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You, your spouse,</a:t>
                      </a:r>
                      <a:r>
                        <a:rPr lang="en-US" sz="1600" kern="14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qualifying child or relative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Max: $3,200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enroll only if also enrolled in an HDHP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extLst>
                  <a:ext uri="{0D108BD9-81ED-4DB2-BD59-A6C34878D82A}">
                    <a16:rowId xmlns:a16="http://schemas.microsoft.com/office/drawing/2014/main" val="186775046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2D281-C1F5-479F-AC14-A61B5B33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401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1BD5-A88F-4E62-B327-0738FA11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&amp; limited purpose 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62BD-C324-4FAC-9369-1ED7FD397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3158"/>
            <a:ext cx="11029615" cy="397589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Used to pay for out-of-pocket health care expenses incurred by you, your spouse and qualified dependents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Minimum $50.00 required to enroll in the plan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Contribution limits are established by the IRS each year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800" dirty="0"/>
              <a:t>2025 Annual Contribution limit is $3,200 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Incur health expenses between 01/01/XX – 12/31/XX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Up to $640 remaining in your Healthcare FSA/LPFSA can carry over to the following plan year. Any unspent amount over $640 will be forfeited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If enrolled in </a:t>
            </a:r>
            <a:r>
              <a:rPr lang="en-US" sz="2000" b="1" dirty="0"/>
              <a:t>High Deductible Health Plan</a:t>
            </a:r>
            <a:r>
              <a:rPr lang="en-US" sz="2000" dirty="0"/>
              <a:t>, can ONLY enroll in Limited Purpose FSA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You have access to your full annual Healthcare FSA and Limited Purpose FSA election as of your plan effective date.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Once annual election is made for the year, can only make changes if there is a qualifying life event.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See the </a:t>
            </a:r>
            <a:r>
              <a:rPr lang="en-US" sz="2000" dirty="0">
                <a:hlinkClick r:id="rId3"/>
              </a:rPr>
              <a:t>Pre-Tax Savings Accounts page </a:t>
            </a:r>
            <a:r>
              <a:rPr lang="en-US" sz="2000" dirty="0"/>
              <a:t>for full plan details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Note:  </a:t>
            </a:r>
            <a:r>
              <a:rPr lang="en-US" sz="2000" dirty="0"/>
              <a:t>LTEs are NOT eligible to participate.  </a:t>
            </a:r>
            <a:endParaRPr lang="en-US" dirty="0"/>
          </a:p>
        </p:txBody>
      </p:sp>
      <p:pic>
        <p:nvPicPr>
          <p:cNvPr id="4" name="Picture 2" descr="Image result for flexible spending account">
            <a:extLst>
              <a:ext uri="{FF2B5EF4-FFF2-40B4-BE49-F238E27FC236}">
                <a16:creationId xmlns:a16="http://schemas.microsoft.com/office/drawing/2014/main" id="{7627E81A-8B1B-41A3-8186-E40DBF73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45" y="5275759"/>
            <a:ext cx="1584755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B13F8-02CB-4BA2-9C0C-405C0F95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89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44A2D-4E45-4839-9DFB-D3641D7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eligible healthcare FSA expenses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2F3E14-B218-409A-81ED-123B9CC66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566" y="2030275"/>
            <a:ext cx="5422390" cy="3633047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 medicine or drug (including OTC) for which you have a prescription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Insulin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Co-payments, Deductibles, and Co-insurance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Acupuncture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Bandages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Crutches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Chiropractic care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8E7E6-3C3F-4807-A33E-6DC20727F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9" y="2030276"/>
            <a:ext cx="5422392" cy="3633047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Dental Treatments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Infertility Treatments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Flu shots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Eyeglasses/exams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Menstrual Care Products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Psychotherapy, psychiatric, psychological services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See the </a:t>
            </a:r>
            <a:r>
              <a:rPr lang="en-US" sz="2000" dirty="0">
                <a:cs typeface="Arial" panose="020B0604020202020204" pitchFamily="34" charset="0"/>
                <a:hlinkClick r:id="rId2"/>
              </a:rPr>
              <a:t>Optum Financial website </a:t>
            </a:r>
            <a:r>
              <a:rPr lang="en-US" sz="2000" dirty="0">
                <a:cs typeface="Arial" panose="020B0604020202020204" pitchFamily="34" charset="0"/>
              </a:rPr>
              <a:t>for a full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23F31-2073-4297-92BD-3C0BBFC3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078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1D5E-094F-4069-A1AE-75975F37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Ineligible Healthcare FSA Medical Expenses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Items that cannot be reimbursed through Healthcare FSA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934358-13D7-4915-AA2F-0432507994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Insurance premiums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Rx drugs imported from another country      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Controlled Substances that aren’t legal under federal law (e.g., marijuana)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Cosmetic Surgery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Weight-Loss programs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Maternity Clothes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95636-6278-4340-A911-8C33C02758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Teeth Whitening services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Veterinary Fees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Personal Use Items (e.g., toothbrush, toothpaste)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Nutritional Supplements for ordinary good health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Treatment unrelated to specific health problems (e.g., massage for general well-being; chiropractic maintenance visits)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EEEF4-BF24-4901-BBDE-9FB20EE0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70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FF9-26BF-409A-802D-2ADD661B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Paid leave - vacation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EC36-34D1-4867-B850-42A35C33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8B3DF6E-16DF-41D5-B5E1-E1F79A75B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74018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0142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A906-1633-414F-A5CC-89F2E78A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LPFSA Expenses (HDHP Enrollees only)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0D5BE-4A86-4A3C-8C0A-73472AABA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843" y="2006720"/>
            <a:ext cx="10534314" cy="601726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Used to pay for </a:t>
            </a:r>
            <a:r>
              <a:rPr lang="en-US" sz="2400" u="sng" dirty="0">
                <a:solidFill>
                  <a:schemeClr val="tx1"/>
                </a:solidFill>
                <a:cs typeface="Arial" panose="020B0604020202020204" pitchFamily="34" charset="0"/>
              </a:rPr>
              <a:t>eligible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dental, vision and post-deductible medical expenses.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DA28F-296D-4CA9-87AC-DEE5064F5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3055846"/>
            <a:ext cx="5393100" cy="28052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Dental Expenses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Braces and orthodontia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Cleanings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Crowns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Fillings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Dentures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Copayments and deductibles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A086F6-F6D6-406A-9A67-D7FF7A8DD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64581"/>
            <a:ext cx="5393100" cy="28964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Vision Expenses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Eye exams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Prescription eyeglasses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Prescription contact lenses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Contact lens solution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Laser eye surgery / LASIK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Copayments and deductibles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7EB67-2BE5-4C0D-B7E6-D74B5819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450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9A099-4673-47E4-BCC9-A4817E50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Day care 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54615-A5C6-437F-B878-2EE3DBA33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95055"/>
            <a:ext cx="11029615" cy="4160789"/>
          </a:xfrm>
        </p:spPr>
        <p:txBody>
          <a:bodyPr>
            <a:normAutofit fontScale="925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Used to pay for eligible day care expenses for your qualified dependents so you or your spouse can work, look for work, or attend school full-time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Can contribute up to $5,000 annually (Contribution limits are established by the IRS each year)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All expenses must be incurred between 01/01/XX – 12/31/XX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No carryover - unspent amounts are forfeited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You have access to your Dependent Day Care money as soon as the money is deposited into your account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Once annual election is made for the year, can only make changes if there is a qualifying event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See the </a:t>
            </a:r>
            <a:r>
              <a:rPr lang="en-US" sz="2000" dirty="0">
                <a:hlinkClick r:id="rId3"/>
              </a:rPr>
              <a:t>Dependent Day Care page </a:t>
            </a:r>
            <a:r>
              <a:rPr lang="en-US" sz="2000" dirty="0"/>
              <a:t>for full plan details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Note:  </a:t>
            </a:r>
            <a:r>
              <a:rPr lang="en-US" sz="2000" dirty="0"/>
              <a:t>LTEs are NOT eligible to participate</a:t>
            </a:r>
          </a:p>
        </p:txBody>
      </p:sp>
      <p:pic>
        <p:nvPicPr>
          <p:cNvPr id="4" name="Picture 4" descr="Image result for dependent care account">
            <a:extLst>
              <a:ext uri="{FF2B5EF4-FFF2-40B4-BE49-F238E27FC236}">
                <a16:creationId xmlns:a16="http://schemas.microsoft.com/office/drawing/2014/main" id="{63D35498-EE02-4EDE-992F-9C2639B5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14" y="4992025"/>
            <a:ext cx="2103120" cy="13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6EA5C-F47B-4421-A112-BA795B16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521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1F708-4983-4052-BD07-8ABFF057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Eligible dependent day care expenses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84CE0D-947A-4DC9-A314-EF223D3E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5045863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If care provided enables you to work, look for work, or attend school: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Fees for licensed child daycare or adult care facilities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Before and after school care programs for dependents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under age 13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Amounts paid for services (including babysitters or nursery school) provided in or outside of your home while you are at work/school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Nanny expenses attributed to dependent care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Summer Day Camp (primary purpose must be custodial not educational) 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Nursery school (preschool) fees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Late pick-up 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E408-5BBA-4380-867C-B82D1A3A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82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6643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4D15E-B95F-45E2-8FD5-C7235F06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Ineligible dependent day care expenses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BC47B-6CEE-4075-B830-D71C70DD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5146346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These items </a:t>
            </a:r>
            <a:r>
              <a:rPr lang="en-US" sz="1700" b="1" i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cannot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be reimbursed through your Dependent Day Care account: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Expenses for non-disabled children 13 and older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Educational expenses including kindergarten or private school tuition fees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Amounts paid for food, clothing, sports lessons, field trips, and entertainment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Overnight camp expenses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Registration fees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Transportation expenses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Late payment fees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Payment for services not yet provided (payment in advance)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Medical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3387D-1207-41DC-BBA9-196962A8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83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013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4091-3DF5-45E5-9C38-889FBA53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and transit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2412D-E34C-4599-B69F-369D52BD4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Parking and Transit accounts allow you to set aside money on a pre-tax basis to pay for eligible parking and transit expenses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400" dirty="0"/>
              <a:t>Minimum $50.00 required to enroll in the plan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Funds are available as soon as payroll deductions are taken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Eligible for unlimited carryover (no use it or lose it provision)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chemeClr val="tx1"/>
                </a:solidFill>
              </a:rPr>
              <a:t>Must have a minimum balance of $50 at the end of the plan year; balances greater than $50 will automatically rollover with no enrollment for the following plan year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Enroll or make changes at any time during the year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/>
                </a:solidFill>
              </a:rPr>
              <a:t>If you already have pre-tax payroll deductions to directly pay for a state parking lot/garage, these expenses are NOT eligible for the Parking or Transit ERA program.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/>
              <a:t>See the </a:t>
            </a:r>
            <a:r>
              <a:rPr lang="en-US" sz="3300" dirty="0">
                <a:hlinkClick r:id="rId3"/>
              </a:rPr>
              <a:t>Parking</a:t>
            </a:r>
            <a:r>
              <a:rPr lang="en-US" sz="3300" dirty="0"/>
              <a:t> and </a:t>
            </a:r>
            <a:r>
              <a:rPr lang="en-US" sz="3300" dirty="0">
                <a:hlinkClick r:id="rId4"/>
              </a:rPr>
              <a:t>Transit</a:t>
            </a:r>
            <a:r>
              <a:rPr lang="en-US" sz="3300" dirty="0"/>
              <a:t> pages for full plan details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Note:  </a:t>
            </a:r>
            <a:r>
              <a:rPr lang="en-US" dirty="0">
                <a:solidFill>
                  <a:schemeClr val="tx1"/>
                </a:solidFill>
              </a:rPr>
              <a:t>LTEs </a:t>
            </a:r>
            <a:r>
              <a:rPr lang="en-US" u="sng" dirty="0">
                <a:solidFill>
                  <a:schemeClr val="tx1"/>
                </a:solidFill>
              </a:rPr>
              <a:t>are</a:t>
            </a:r>
            <a:r>
              <a:rPr lang="en-US" dirty="0">
                <a:solidFill>
                  <a:schemeClr val="tx1"/>
                </a:solidFill>
              </a:rPr>
              <a:t> eligible to participate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Note</a:t>
            </a:r>
            <a:r>
              <a:rPr lang="en-US" dirty="0">
                <a:solidFill>
                  <a:schemeClr val="tx1"/>
                </a:solidFill>
              </a:rPr>
              <a:t>: Employees can utilize the </a:t>
            </a:r>
            <a:r>
              <a:rPr lang="en-US" b="1" dirty="0">
                <a:solidFill>
                  <a:schemeClr val="tx1"/>
                </a:solidFill>
              </a:rPr>
              <a:t>Commute with Enterprise </a:t>
            </a:r>
            <a:r>
              <a:rPr lang="en-US" dirty="0">
                <a:solidFill>
                  <a:schemeClr val="tx1"/>
                </a:solidFill>
              </a:rPr>
              <a:t>option which works like a van pool. You can find more information at this link: </a:t>
            </a:r>
            <a:r>
              <a:rPr lang="en-US" dirty="0">
                <a:hlinkClick r:id="rId5" tooltip="https://www.commutewithenterprise.com/en/partners/wisconsin.html"/>
              </a:rPr>
              <a:t>https://www.commutewithenterprise.com/en/partners/wisconsin.html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2" descr="Image result for parking">
            <a:extLst>
              <a:ext uri="{FF2B5EF4-FFF2-40B4-BE49-F238E27FC236}">
                <a16:creationId xmlns:a16="http://schemas.microsoft.com/office/drawing/2014/main" id="{6862DD1C-8947-4866-B665-F1A2B0B5E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26" y="2180496"/>
            <a:ext cx="1280160" cy="10850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bus stop sign">
            <a:extLst>
              <a:ext uri="{FF2B5EF4-FFF2-40B4-BE49-F238E27FC236}">
                <a16:creationId xmlns:a16="http://schemas.microsoft.com/office/drawing/2014/main" id="{77318BC5-2622-429A-BC9B-3C1A3B88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714" y="4845676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E00A8-D4E4-4BBE-802A-513F0757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9781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A17B-6520-407F-88D7-084D669E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and transit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D3F8F-2622-4F70-ABFF-D50FCDFCDF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Parking Account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Annual Contribution Limit = $3,780 ($315/month; $157.50/biweekly)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Minimum $50.00 required to enroll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i="1" dirty="0">
                <a:cs typeface="Arial" panose="020B0604020202020204" pitchFamily="34" charset="0"/>
                <a:hlinkClick r:id="rId3"/>
              </a:rPr>
              <a:t>Eligible Parking Expenses </a:t>
            </a:r>
            <a:r>
              <a:rPr lang="en-US" i="1" dirty="0">
                <a:solidFill>
                  <a:schemeClr val="tx1"/>
                </a:solidFill>
                <a:cs typeface="Arial" panose="020B0604020202020204" pitchFamily="34" charset="0"/>
              </a:rPr>
              <a:t>include:</a:t>
            </a:r>
          </a:p>
          <a:p>
            <a:pPr>
              <a:lnSpc>
                <a:spcPct val="13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Parking Lots</a:t>
            </a:r>
          </a:p>
          <a:p>
            <a:pPr>
              <a:lnSpc>
                <a:spcPct val="13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Parking Ramps</a:t>
            </a:r>
          </a:p>
          <a:p>
            <a:pPr>
              <a:lnSpc>
                <a:spcPct val="13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Park and Ride Lots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Eligible parking expenses must take place at or near your place of employment, or at a location from which you commute to work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3F429-E665-42BB-A808-0D028228C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9" y="2228002"/>
            <a:ext cx="5422392" cy="363304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200" b="1" dirty="0"/>
              <a:t>Transit Account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Annual Contribution Limit = $3,780 ($315/month; $157.50/biweekly)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Minimum $50.00 required to enroll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i="1" dirty="0">
                <a:cs typeface="Arial" panose="020B0604020202020204" pitchFamily="34" charset="0"/>
                <a:hlinkClick r:id="rId3"/>
              </a:rPr>
              <a:t>Eligible Transit Expenses </a:t>
            </a:r>
            <a:r>
              <a:rPr lang="en-US" i="1" dirty="0">
                <a:solidFill>
                  <a:schemeClr val="tx1"/>
                </a:solidFill>
                <a:cs typeface="Arial" panose="020B0604020202020204" pitchFamily="34" charset="0"/>
              </a:rPr>
              <a:t>include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Bus</a:t>
            </a:r>
          </a:p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Train</a:t>
            </a:r>
          </a:p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Ferry</a:t>
            </a:r>
          </a:p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Subway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Eligible commuter expenses must be work-related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8E1A1-6D7D-42B0-8826-4083D51C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555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8BCA1D-ACDF-4D63-9AA0-366C4F85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C8E0E-B297-4842-B70F-6FD0B07D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Health savings Accounts (HSA)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82E3F-D9C4-42E7-AABF-D760C2F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145784-B126-48E6-B33B-0BEA2EBF1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AD7FED-ECA8-4F84-9067-C1B1E9610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DF12F2-5059-41AC-A8BD-D5E115CD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FAA83-0E77-45AA-87F2-E5B9F742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426" y="5956137"/>
            <a:ext cx="6733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57F1E4F-1CFF-5643-939E-217C01CDF565}" type="slidenum">
              <a:rPr lang="en-US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 algn="l">
                <a:spcAft>
                  <a:spcPts val="600"/>
                </a:spcAft>
              </a:pPr>
              <a:t>86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D813048-BACF-411C-ACBE-70BDC4780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350393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442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8047-8032-4709-80F3-779C5A0E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HSA Qualified expenses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D2CC9-E8DD-486A-9B58-09F241BB3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4" y="2074502"/>
            <a:ext cx="10723590" cy="5360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HSA Qualified expenses include but are not limited to: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5F34C-51EB-4BC8-8C0E-52DD552793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 medicine or drug </a:t>
            </a:r>
            <a:r>
              <a:rPr lang="en-US" u="sng" dirty="0">
                <a:solidFill>
                  <a:schemeClr val="tx1"/>
                </a:solidFill>
                <a:cs typeface="Arial" panose="020B0604020202020204" pitchFamily="34" charset="0"/>
              </a:rPr>
              <a:t>which </a:t>
            </a:r>
            <a:r>
              <a:rPr lang="en-US" b="1" i="1" u="sng" dirty="0">
                <a:solidFill>
                  <a:schemeClr val="tx1"/>
                </a:solidFill>
                <a:cs typeface="Arial" panose="020B0604020202020204" pitchFamily="34" charset="0"/>
              </a:rPr>
              <a:t>requires a prescription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Insulin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Co-payments, Deductible and Co-insurance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Acupuncture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Bandages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Crutches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Chiropractic visits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3B2D81-CF78-4671-8E65-30FCAF1CD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6404" y="2925318"/>
            <a:ext cx="5393100" cy="2934999"/>
          </a:xfrm>
        </p:spPr>
        <p:txBody>
          <a:bodyPr>
            <a:normAutofit fontScale="70000" lnSpcReduction="20000"/>
          </a:bodyPr>
          <a:lstStyle/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Dental Treatments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Infertility Treatments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Flu shots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Eyeglasses/exams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Menstrual Care Products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Psychotherapy, psychiatric, psychological services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See the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  <a:hlinkClick r:id="rId2"/>
              </a:rPr>
              <a:t>HSA page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for more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E56B3-D305-455F-83AE-8F998BFC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911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D612-D12B-4ACC-B23B-2BB74E3F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Non-Qualified Expenses &amp; HSA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4B4D-4EA5-49E2-A32B-DDCCBBDE1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738637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cs typeface="Arial" panose="020B0604020202020204" pitchFamily="34" charset="0"/>
              </a:rPr>
              <a:t>If you receive an HSA distribution for reasons other than qualified medical expenses:</a:t>
            </a:r>
          </a:p>
          <a:p>
            <a:pPr marL="571500">
              <a:lnSpc>
                <a:spcPct val="114000"/>
              </a:lnSpc>
            </a:pPr>
            <a:r>
              <a:rPr lang="en-US" sz="2400" dirty="0">
                <a:cs typeface="Arial" panose="020B0604020202020204" pitchFamily="34" charset="0"/>
              </a:rPr>
              <a:t>The amount is subject to income tax; and</a:t>
            </a:r>
          </a:p>
          <a:p>
            <a:pPr marL="571500">
              <a:lnSpc>
                <a:spcPct val="114000"/>
              </a:lnSpc>
            </a:pPr>
            <a:r>
              <a:rPr lang="en-US" sz="2400" dirty="0">
                <a:cs typeface="Arial" panose="020B0604020202020204" pitchFamily="34" charset="0"/>
              </a:rPr>
              <a:t>May be subject to an additional 20% penalty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cs typeface="Arial" panose="020B0604020202020204" pitchFamily="34" charset="0"/>
              </a:rPr>
              <a:t>Learn more:  </a:t>
            </a:r>
            <a:r>
              <a:rPr lang="en-US" sz="2400" b="1" dirty="0">
                <a:cs typeface="Arial" panose="020B0604020202020204" pitchFamily="34" charset="0"/>
                <a:hlinkClick r:id="rId2"/>
              </a:rPr>
              <a:t>www.irs.gov</a:t>
            </a:r>
            <a:r>
              <a:rPr lang="en-US" sz="2400" b="1" dirty="0">
                <a:cs typeface="Arial" panose="020B0604020202020204" pitchFamily="34" charset="0"/>
              </a:rPr>
              <a:t> &gt; </a:t>
            </a:r>
            <a:r>
              <a:rPr lang="en-US" sz="2400" b="1" i="1" dirty="0">
                <a:cs typeface="Arial" panose="020B0604020202020204" pitchFamily="34" charset="0"/>
              </a:rPr>
              <a:t>Search:</a:t>
            </a:r>
            <a:r>
              <a:rPr lang="en-US" sz="2400" b="1" dirty="0">
                <a:cs typeface="Arial" panose="020B0604020202020204" pitchFamily="34" charset="0"/>
              </a:rPr>
              <a:t> IRS Publication 502 and 969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9CCE1-8165-4C19-9014-BE8D7D8C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C4BA4-42DB-4652-9422-A7C40E9F5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13" y="3429000"/>
            <a:ext cx="1809412" cy="128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23760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0AC6-AB8E-4D71-B807-E152D941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2025 HSA Limits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4BA8C3-0308-4790-925A-50B2E1F19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88795"/>
              </p:ext>
            </p:extLst>
          </p:nvPr>
        </p:nvGraphicFramePr>
        <p:xfrm>
          <a:off x="502352" y="2124418"/>
          <a:ext cx="11187294" cy="260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253">
                  <a:extLst>
                    <a:ext uri="{9D8B030D-6E8A-4147-A177-3AD203B41FA5}">
                      <a16:colId xmlns:a16="http://schemas.microsoft.com/office/drawing/2014/main" val="196594357"/>
                    </a:ext>
                  </a:extLst>
                </a:gridCol>
                <a:gridCol w="2509394">
                  <a:extLst>
                    <a:ext uri="{9D8B030D-6E8A-4147-A177-3AD203B41FA5}">
                      <a16:colId xmlns:a16="http://schemas.microsoft.com/office/drawing/2014/main" val="3597735525"/>
                    </a:ext>
                  </a:extLst>
                </a:gridCol>
                <a:gridCol w="2919710">
                  <a:extLst>
                    <a:ext uri="{9D8B030D-6E8A-4147-A177-3AD203B41FA5}">
                      <a16:colId xmlns:a16="http://schemas.microsoft.com/office/drawing/2014/main" val="1770426951"/>
                    </a:ext>
                  </a:extLst>
                </a:gridCol>
                <a:gridCol w="2668937">
                  <a:extLst>
                    <a:ext uri="{9D8B030D-6E8A-4147-A177-3AD203B41FA5}">
                      <a16:colId xmlns:a16="http://schemas.microsoft.com/office/drawing/2014/main" val="3191689356"/>
                    </a:ext>
                  </a:extLst>
                </a:gridCol>
              </a:tblGrid>
              <a:tr h="94706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Annual Employer Contribution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(if covered all year)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Bi-Weekly Employer Contribution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 1</a:t>
                      </a:r>
                      <a:r>
                        <a:rPr lang="en-US" sz="16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two checks payable each month)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Annual Contribution Limit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(Employee + Employer)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763568"/>
                  </a:ext>
                </a:extLst>
              </a:tr>
              <a:tr h="514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$34.50/check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9751171"/>
                  </a:ext>
                </a:extLst>
              </a:tr>
              <a:tr h="514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$1,650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$68.75/check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$8,550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944936"/>
                  </a:ext>
                </a:extLst>
              </a:tr>
              <a:tr h="514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Catch-Up (age 55 or older)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869313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EEE94-56D7-48F8-A105-71945593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4985886"/>
            <a:ext cx="11029615" cy="622656"/>
          </a:xfrm>
        </p:spPr>
        <p:txBody>
          <a:bodyPr>
            <a:normAutofit fontScale="55000" lnSpcReduction="2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Receive half the employer contribution if you pay the less than half time rates for health insurance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Receive no employer contribution if you are not eligible for the employer contribution towards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4223805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1401-F24C-40BE-960C-3188AD70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- vacation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D193B9-8DF8-4817-BE45-B45DE89F4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338638"/>
              </p:ext>
            </p:extLst>
          </p:nvPr>
        </p:nvGraphicFramePr>
        <p:xfrm>
          <a:off x="581025" y="2181225"/>
          <a:ext cx="1102995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1668031262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2158704706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3568459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Years of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Vacation Hours</a:t>
                      </a:r>
                    </a:p>
                    <a:p>
                      <a:pPr algn="ctr"/>
                      <a:r>
                        <a:rPr lang="en-US" dirty="0"/>
                        <a:t>FLSA Non-Exempt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Vacation Hours</a:t>
                      </a:r>
                    </a:p>
                    <a:p>
                      <a:pPr algn="ctr"/>
                      <a:r>
                        <a:rPr lang="en-US" dirty="0"/>
                        <a:t>FLSA Exempt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6200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During First 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0865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5+ to 10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00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10+ to 15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76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15+ to 20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316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20+ to 25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055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and 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9889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818ED-DA6E-4D96-80DF-4B2B8683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6ACE-27B5-4F4F-96BA-6BD611C1D8B5}"/>
              </a:ext>
            </a:extLst>
          </p:cNvPr>
          <p:cNvSpPr txBox="1"/>
          <p:nvPr/>
        </p:nvSpPr>
        <p:spPr>
          <a:xfrm>
            <a:off x="581024" y="5168550"/>
            <a:ext cx="1102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Assumes 100% appointment percentage – prorated if part-time</a:t>
            </a:r>
          </a:p>
          <a:p>
            <a:pPr algn="ctr"/>
            <a:r>
              <a:rPr lang="en-US" dirty="0"/>
              <a:t>Prorated during 1</a:t>
            </a:r>
            <a:r>
              <a:rPr lang="en-US" baseline="30000" dirty="0"/>
              <a:t>st</a:t>
            </a:r>
            <a:r>
              <a:rPr lang="en-US" dirty="0"/>
              <a:t> year of employment based on hire date</a:t>
            </a:r>
          </a:p>
        </p:txBody>
      </p:sp>
    </p:spTree>
    <p:extLst>
      <p:ext uri="{BB962C8B-B14F-4D97-AF65-F5344CB8AC3E}">
        <p14:creationId xmlns:p14="http://schemas.microsoft.com/office/powerpoint/2010/main" val="19541716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49A9D-7D0A-4636-8900-E7549C4C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US" dirty="0"/>
              <a:t>Growth of hsa account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2290F-C395-4EDC-B78E-7510D71F3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47" y="2432103"/>
            <a:ext cx="2845090" cy="2055577"/>
          </a:xfrm>
          <a:prstGeom prst="rect">
            <a:avLst/>
          </a:prstGeom>
          <a:solidFill>
            <a:srgbClr val="FFFFFF">
              <a:shade val="85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E2211-7296-4E54-85C9-6CE3B01B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Interest </a:t>
            </a:r>
          </a:p>
          <a:p>
            <a:pPr lvl="1" indent="-342900">
              <a:buClrTx/>
              <a:buFont typeface="Courier New" panose="02070309020205020404" pitchFamily="49" charset="0"/>
              <a:buChar char="o"/>
            </a:pPr>
            <a:r>
              <a:rPr lang="en-US" dirty="0">
                <a:cs typeface="Arial" panose="020B0604020202020204" pitchFamily="34" charset="0"/>
              </a:rPr>
              <a:t>Funds earn interest over time</a:t>
            </a:r>
          </a:p>
          <a:p>
            <a:pPr lvl="1" indent="-342900">
              <a:buClrTx/>
              <a:buFont typeface="Courier New" panose="02070309020205020404" pitchFamily="49" charset="0"/>
              <a:buChar char="o"/>
            </a:pPr>
            <a:r>
              <a:rPr lang="en-US" dirty="0">
                <a:cs typeface="Arial" panose="020B0604020202020204" pitchFamily="34" charset="0"/>
              </a:rPr>
              <a:t>Once balance reaches $1,000, you may invest funds above that level in a variety of HSA investment options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See the </a:t>
            </a:r>
            <a:r>
              <a:rPr lang="en-US" dirty="0">
                <a:cs typeface="Arial" panose="020B0604020202020204" pitchFamily="34" charset="0"/>
                <a:hlinkClick r:id="rId4"/>
              </a:rPr>
              <a:t>HSA page </a:t>
            </a:r>
            <a:r>
              <a:rPr lang="en-US" dirty="0">
                <a:cs typeface="Arial" panose="020B0604020202020204" pitchFamily="34" charset="0"/>
              </a:rPr>
              <a:t>on the Optum Financial website for more information about available investment options</a:t>
            </a:r>
            <a:endParaRPr lang="en-US" dirty="0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52CA8-40B2-4DE5-8264-1B4D8961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968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6AA98-9205-44DA-8CEF-EB75DD27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Other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64F47-0374-4800-B432-CEB4ACF06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243" y="3505095"/>
            <a:ext cx="6798608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Wisconsin Deferred compensation – 457(b) Plan</a:t>
            </a:r>
          </a:p>
          <a:p>
            <a:r>
              <a:rPr lang="en-US" sz="1600" dirty="0">
                <a:solidFill>
                  <a:schemeClr val="bg2"/>
                </a:solidFill>
              </a:rPr>
              <a:t>Long Term Care Insurance</a:t>
            </a:r>
          </a:p>
          <a:p>
            <a:r>
              <a:rPr lang="en-US" sz="1600" dirty="0">
                <a:solidFill>
                  <a:schemeClr val="bg2"/>
                </a:solidFill>
              </a:rPr>
              <a:t>Employee assistance program (EAP)</a:t>
            </a:r>
          </a:p>
          <a:p>
            <a:r>
              <a:rPr lang="en-US" sz="1600" dirty="0">
                <a:solidFill>
                  <a:schemeClr val="bg2"/>
                </a:solidFill>
              </a:rPr>
              <a:t>Edvest</a:t>
            </a:r>
          </a:p>
        </p:txBody>
      </p:sp>
      <p:pic>
        <p:nvPicPr>
          <p:cNvPr id="6" name="Picture 5" descr="Athletic woman thumbs up smiling">
            <a:extLst>
              <a:ext uri="{FF2B5EF4-FFF2-40B4-BE49-F238E27FC236}">
                <a16:creationId xmlns:a16="http://schemas.microsoft.com/office/drawing/2014/main" id="{CE49D722-1BF4-4076-8A8D-3F20589CF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634" y="1208531"/>
            <a:ext cx="1751975" cy="473506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4CE2-FAFA-47F6-936D-8C65D38C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/>
              <a:pPr defTabSz="914400">
                <a:spcAft>
                  <a:spcPts val="600"/>
                </a:spcAft>
              </a:pPr>
              <a:t>91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056134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A28C-CC7D-4B16-8713-941E4560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Deferred Compensation (WDC) – IRS 457(b)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348F3-3506-4C75-9BE1-FA6B62AF5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707" y="3074165"/>
            <a:ext cx="2085013" cy="1481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E42F8-C769-41B6-BCD8-4AE8B277A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19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Voluntary supplemental retirement savings program (no employer contribution)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Contributions can be taken on a pre-tax or post-tax (Roth) basis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Contribute flat dollar amount or % of earnings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Can enroll in, change contribution or stop deductions at any time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Can rollover eligible funds into WDC account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Variety of investment options available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Annual contribution limits (2025)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</a:rPr>
              <a:t>If under age 50: $23,500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</a:rPr>
              <a:t>If age 50 or older anytime during the year: $31,000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</a:rPr>
              <a:t>If within 3 years of retirement and you apply for catch-up with WDC: $47,000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8C91C-B758-409D-B987-C0A96903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7775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9115B-00E8-429B-8408-CBBEEBEC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WISCONSIN DEFERRED COMPENSATION (</a:t>
            </a:r>
            <a:r>
              <a:rPr lang="en-US" dirty="0" err="1"/>
              <a:t>Wdc</a:t>
            </a:r>
            <a:r>
              <a:rPr lang="en-US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B1F71-F600-4DDF-A118-B304967DB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3258843"/>
            <a:ext cx="3305175" cy="1853644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DE2DA-C53E-4BC4-B890-698EEFFE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Enroll and make changes directly with </a:t>
            </a:r>
            <a:r>
              <a:rPr lang="en-US" sz="1400" dirty="0">
                <a:latin typeface="Calibri Light" panose="020F0302020204030204" pitchFamily="34" charset="0"/>
                <a:hlinkClick r:id="rId4"/>
              </a:rPr>
              <a:t>Wisconsin Deferred Compensation</a:t>
            </a:r>
            <a:r>
              <a:rPr lang="en-US" sz="1400" dirty="0">
                <a:latin typeface="Calibri Light" panose="020F0302020204030204" pitchFamily="34" charset="0"/>
              </a:rPr>
              <a:t> or call 1-877-457-9327 (will need enrollment code from agency prior to initial enrollment)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Administered by Empower Retirement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Resources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  <a:hlinkClick r:id="rId5"/>
              </a:rPr>
              <a:t>WDC Fact Sheet</a:t>
            </a:r>
            <a:endParaRPr lang="en-US" sz="1400" dirty="0">
              <a:latin typeface="Calibri Light" panose="020F0302020204030204" pitchFamily="34" charset="0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  <a:hlinkClick r:id="rId6"/>
              </a:rPr>
              <a:t>Program Highlights</a:t>
            </a:r>
            <a:endParaRPr lang="en-US" sz="1400" dirty="0">
              <a:latin typeface="Calibri Light" panose="020F0302020204030204" pitchFamily="34" charset="0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  <a:hlinkClick r:id="rId7"/>
              </a:rPr>
              <a:t>Investment Information</a:t>
            </a:r>
            <a:endParaRPr lang="en-US" sz="1400" dirty="0">
              <a:latin typeface="Calibri Light" panose="020F0302020204030204" pitchFamily="34" charset="0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  <a:hlinkClick r:id="rId8"/>
              </a:rPr>
              <a:t>Program Resources</a:t>
            </a:r>
            <a:endParaRPr lang="en-US" sz="1400" dirty="0">
              <a:latin typeface="Calibri Light" panose="020F0302020204030204" pitchFamily="34" charset="0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  <a:hlinkClick r:id="rId9"/>
              </a:rPr>
              <a:t>Wellness and Financial Resource Center</a:t>
            </a:r>
            <a:endParaRPr lang="en-US" sz="14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4246B-C4B3-467B-AE36-A9BCD357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2947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A28C-CC7D-4B16-8713-941E4560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Deferred Compensation (WDC)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E42F8-C769-41B6-BCD8-4AE8B277A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6077"/>
            <a:ext cx="7686508" cy="1013800"/>
          </a:xfrm>
        </p:spPr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Monthly fee based on total account balance ($0-$10.25/month)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Used to cover cost of WDC recordkeeping and related plan services.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8C91C-B758-409D-B987-C0A96903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94</a:t>
            </a:fld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E792DC5-1119-4D75-92E7-4AB13D19F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76130"/>
              </p:ext>
            </p:extLst>
          </p:nvPr>
        </p:nvGraphicFramePr>
        <p:xfrm>
          <a:off x="2873408" y="2832198"/>
          <a:ext cx="6443848" cy="2944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924">
                  <a:extLst>
                    <a:ext uri="{9D8B030D-6E8A-4147-A177-3AD203B41FA5}">
                      <a16:colId xmlns:a16="http://schemas.microsoft.com/office/drawing/2014/main" val="1008235979"/>
                    </a:ext>
                  </a:extLst>
                </a:gridCol>
                <a:gridCol w="3221924">
                  <a:extLst>
                    <a:ext uri="{9D8B030D-6E8A-4147-A177-3AD203B41FA5}">
                      <a16:colId xmlns:a16="http://schemas.microsoft.com/office/drawing/2014/main" val="3828556222"/>
                    </a:ext>
                  </a:extLst>
                </a:gridCol>
              </a:tblGrid>
              <a:tr h="357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Participant Account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 Monthly 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50381"/>
                  </a:ext>
                </a:extLst>
              </a:tr>
              <a:tr h="357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$0 - 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78680"/>
                  </a:ext>
                </a:extLst>
              </a:tr>
              <a:tr h="357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$5,001 - 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45240"/>
                  </a:ext>
                </a:extLst>
              </a:tr>
              <a:tr h="357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$25,001 - 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597413"/>
                  </a:ext>
                </a:extLst>
              </a:tr>
              <a:tr h="3841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$50,001 - 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563337"/>
                  </a:ext>
                </a:extLst>
              </a:tr>
              <a:tr h="357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$100,001 - 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920637"/>
                  </a:ext>
                </a:extLst>
              </a:tr>
              <a:tr h="357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$150,001 - $250,000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39140"/>
                  </a:ext>
                </a:extLst>
              </a:tr>
              <a:tr h="35763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 $250,000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887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23272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4BB6-DBCA-42B8-BCAB-A8D508F1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rgbClr val="FFFEFF"/>
                </a:solidFill>
              </a:rPr>
              <a:t>Long Term Care Insurance</a:t>
            </a:r>
            <a:br>
              <a:rPr lang="en-US" sz="2200">
                <a:solidFill>
                  <a:srgbClr val="FFFEFF"/>
                </a:solidFill>
              </a:rPr>
            </a:br>
            <a:br>
              <a:rPr lang="en-US" sz="2200">
                <a:solidFill>
                  <a:srgbClr val="FFFEFF"/>
                </a:solidFill>
              </a:rPr>
            </a:br>
            <a:endParaRPr lang="en-US" sz="2200" cap="none">
              <a:solidFill>
                <a:srgbClr val="FFFE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947AC-1432-4500-B2AC-83BA3A0F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95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92D7434-FC1C-4C47-B150-7A1B97A31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880983"/>
              </p:ext>
            </p:extLst>
          </p:nvPr>
        </p:nvGraphicFramePr>
        <p:xfrm>
          <a:off x="581025" y="2181224"/>
          <a:ext cx="11029950" cy="4547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79398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C8DB4-7B57-4EDE-85E5-95FEE31B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Assistance Program (EAP) Partnership with </a:t>
            </a:r>
            <a:r>
              <a:rPr lang="en-US" dirty="0" err="1"/>
              <a:t>Acentra</a:t>
            </a:r>
            <a:r>
              <a:rPr lang="en-US" dirty="0"/>
              <a:t>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7AB32-75F8-4933-A6B0-15310E71FA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Confidential, voluntary program to assist you and your family who may be experiencing personal and work-related issues, including: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Work-life stress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Anxiety, depression or other mood disorders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Relationship or other family problems, including divorce and abuse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Substance abuse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Parenting/caregiver support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Legal &amp; financial guidance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Convenience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3E4B3E-7469-41E1-989D-BB32F3A1D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1982805"/>
            <a:ext cx="5422392" cy="3878246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Can access a vast amount of information regarding </a:t>
            </a:r>
            <a:r>
              <a:rPr lang="en-US" sz="2400" dirty="0" err="1"/>
              <a:t>Acentra</a:t>
            </a:r>
            <a:r>
              <a:rPr lang="en-US" sz="2400" dirty="0"/>
              <a:t> Health and their services on their website at  </a:t>
            </a:r>
            <a:r>
              <a:rPr lang="en-US" sz="2400" b="0" i="0" u="none" strike="noStrike" baseline="0" dirty="0">
                <a:solidFill>
                  <a:srgbClr val="000000"/>
                </a:solidFill>
                <a:hlinkClick r:id="rId2"/>
              </a:rPr>
              <a:t>https://sowi.mylifeexpert.com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All users will be required to create an account at first log in</a:t>
            </a:r>
          </a:p>
          <a:p>
            <a:pPr marL="7429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22222"/>
                </a:solidFill>
                <a:effectLst/>
              </a:rPr>
              <a:t>To receive the company code please contact </a:t>
            </a:r>
            <a:r>
              <a:rPr lang="en-US" sz="2000" b="0" i="0" u="none" strike="noStrike" dirty="0">
                <a:solidFill>
                  <a:srgbClr val="114C86"/>
                </a:solidFill>
                <a:effectLst/>
                <a:hlinkClick r:id="rId3"/>
              </a:rPr>
              <a:t>doaeapprogram@wisconsin.gov</a:t>
            </a:r>
            <a:r>
              <a:rPr lang="en-US" sz="1300" b="0" i="0" dirty="0">
                <a:solidFill>
                  <a:srgbClr val="222222"/>
                </a:solidFill>
                <a:effectLst/>
              </a:rPr>
              <a:t>.</a:t>
            </a:r>
          </a:p>
          <a:p>
            <a:pPr marL="418950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May contact </a:t>
            </a:r>
            <a:r>
              <a:rPr lang="en-US" sz="2400" dirty="0" err="1"/>
              <a:t>Acentra</a:t>
            </a:r>
            <a:r>
              <a:rPr lang="en-US" sz="2400" dirty="0"/>
              <a:t> Health 24/7 by phone at 833-539-7285 or 877-334-0489 (TTY)</a:t>
            </a:r>
          </a:p>
          <a:p>
            <a:pPr marL="0" indent="0">
              <a:spcBef>
                <a:spcPts val="600"/>
              </a:spcBef>
              <a:buClrTx/>
              <a:buSzPct val="10000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A8D07-C485-44BA-8A6E-53B0507E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6639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B871AE93-72B2-4545-989F-4B08DCD78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1"/>
            <a:ext cx="12191999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C1B0F13F-C83B-4678-ABCC-5F6FB1D38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02074ED4-9DB5-4D14-BDCF-BD7D0C145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C48FF616-1F75-49FC-861B-7B794054A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9184B385-16B6-44A9-9A47-1C765B376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029242D0-9A59-4108-9F28-5422AB4F8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9" y="2490835"/>
            <a:ext cx="3397373" cy="1624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E2E28-BAF8-44F3-A671-D98B619A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97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4B0FFE6-1B03-4A20-B42B-1603E87421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957662"/>
              </p:ext>
            </p:extLst>
          </p:nvPr>
        </p:nvGraphicFramePr>
        <p:xfrm>
          <a:off x="4561870" y="723899"/>
          <a:ext cx="7403151" cy="567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32126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162D8-F172-420D-9D89-1DE377DE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Canceling your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4947A-7436-4065-8AA4-6E29C5EEF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243" y="3505095"/>
            <a:ext cx="6798608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Once enrolled, when and how can you cancel coverage</a:t>
            </a:r>
          </a:p>
        </p:txBody>
      </p:sp>
      <p:pic>
        <p:nvPicPr>
          <p:cNvPr id="68" name="Graphic 67" descr="Family">
            <a:extLst>
              <a:ext uri="{FF2B5EF4-FFF2-40B4-BE49-F238E27FC236}">
                <a16:creationId xmlns:a16="http://schemas.microsoft.com/office/drawing/2014/main" id="{235D9E42-9C8C-4E3A-AACB-E4CD95080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6" y="2217610"/>
            <a:ext cx="2716911" cy="27169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6B529-E14B-4565-BF4D-EF2BD089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/>
              <a:pPr defTabSz="914400">
                <a:spcAft>
                  <a:spcPts val="600"/>
                </a:spcAft>
              </a:pPr>
              <a:t>98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13055235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876FD-5830-405C-9ABD-AAC9B4E0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23" y="1457267"/>
            <a:ext cx="340978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/>
              <a:t>Cancelation rules (if no qualifying event)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423B9-4D79-4965-8A98-AB769ADAA2A0}"/>
              </a:ext>
            </a:extLst>
          </p:cNvPr>
          <p:cNvSpPr txBox="1"/>
          <p:nvPr/>
        </p:nvSpPr>
        <p:spPr>
          <a:xfrm>
            <a:off x="601255" y="1964168"/>
            <a:ext cx="3409782" cy="403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bg1"/>
                </a:solidFill>
              </a:rPr>
              <a:t>Once enrolled in a plan, there are limited opportunities during the year to cancel coverage if you do not have a qualifying event.  To the right is a chart of when you can cancel coverage OUTSIDE of a qualifying event.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DF123-374F-407D-B0C4-E16B3B1C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/>
              <a:pPr defTabSz="914400">
                <a:spcAft>
                  <a:spcPts val="600"/>
                </a:spcAft>
              </a:pPr>
              <a:t>99</a:t>
            </a:fld>
            <a:endParaRPr lang="en-US" sz="9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0E9F09-760B-4E14-BD31-FD3269C6C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266138"/>
              </p:ext>
            </p:extLst>
          </p:nvPr>
        </p:nvGraphicFramePr>
        <p:xfrm>
          <a:off x="4791522" y="1468844"/>
          <a:ext cx="6489820" cy="394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792">
                  <a:extLst>
                    <a:ext uri="{9D8B030D-6E8A-4147-A177-3AD203B41FA5}">
                      <a16:colId xmlns:a16="http://schemas.microsoft.com/office/drawing/2014/main" val="2693148561"/>
                    </a:ext>
                  </a:extLst>
                </a:gridCol>
                <a:gridCol w="2202623">
                  <a:extLst>
                    <a:ext uri="{9D8B030D-6E8A-4147-A177-3AD203B41FA5}">
                      <a16:colId xmlns:a16="http://schemas.microsoft.com/office/drawing/2014/main" val="1040941054"/>
                    </a:ext>
                  </a:extLst>
                </a:gridCol>
                <a:gridCol w="2004405">
                  <a:extLst>
                    <a:ext uri="{9D8B030D-6E8A-4147-A177-3AD203B41FA5}">
                      <a16:colId xmlns:a16="http://schemas.microsoft.com/office/drawing/2014/main" val="1719717157"/>
                    </a:ext>
                  </a:extLst>
                </a:gridCol>
              </a:tblGrid>
              <a:tr h="119456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Can Cancel Coverage at Any Time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Cancel During Open Enrollment</a:t>
                      </a:r>
                    </a:p>
                    <a:p>
                      <a:pPr algn="ctr"/>
                      <a:r>
                        <a:rPr lang="en-US" sz="1400"/>
                        <a:t>(cancelation effective January 1</a:t>
                      </a:r>
                      <a:r>
                        <a:rPr lang="en-US" sz="1400" baseline="30000"/>
                        <a:t>st</a:t>
                      </a:r>
                      <a:r>
                        <a:rPr lang="en-US" sz="1400"/>
                        <a:t>)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Must Re-Enroll Every Year (coverage ends if no election made during Open Enrollment)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3578152035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Health Insurance (if premiums taken post-tax)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Health Insurance (if premiums taken pre-tax)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Health Savings Account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3227761607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State Group Life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DeltaVision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Healthcare FSA &amp; Limited Purpose FSA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2578664691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Income Continuation Insurance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Delta Dental Preventive &amp; Supplemental Plans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Dependent Day Care FSA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3254279168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Parking/Transit Accounts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Securian Accident Plan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Parking/Transit Accounts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944234150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Wisconsin Deferred Compensation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Health Insurance Opt-Out Stipend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364389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97763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A5068"/>
      </a:accent1>
      <a:accent2>
        <a:srgbClr val="848D9A"/>
      </a:accent2>
      <a:accent3>
        <a:srgbClr val="45CBE8"/>
      </a:accent3>
      <a:accent4>
        <a:srgbClr val="F8DF88"/>
      </a:accent4>
      <a:accent5>
        <a:srgbClr val="A2C777"/>
      </a:accent5>
      <a:accent6>
        <a:srgbClr val="42955F"/>
      </a:accent6>
      <a:hlink>
        <a:srgbClr val="002060"/>
      </a:hlink>
      <a:folHlink>
        <a:srgbClr val="002060"/>
      </a:folHlink>
    </a:clrScheme>
    <a:fontScheme name="Nevis Headings">
      <a:majorFont>
        <a:latin typeface="Nevis"/>
        <a:ea typeface=""/>
        <a:cs typeface=""/>
      </a:majorFont>
      <a:minorFont>
        <a:latin typeface="Calibri Light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reau xmlns="7a61c4ba-b021-40cd-af10-78a6188bfae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4" ma:contentTypeDescription="Create a new document." ma:contentTypeScope="" ma:versionID="a4d41b613a18788b02a9eb6ca837dfa7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7a61c4ba-b021-40cd-af10-78a6188bfae5" xmlns:ns4="fb82bcdf-ea63-4554-99e3-e15ccd87b479" targetNamespace="http://schemas.microsoft.com/office/2006/metadata/properties" ma:root="true" ma:fieldsID="d3f33910585c4c2e97c304e6f603e1e6" ns1:_="" ns2:_="" ns3:_="" ns4:_="">
    <xsd:import namespace="http://schemas.microsoft.com/sharepoint/v3"/>
    <xsd:import namespace="10f2cb44-b37d-4693-a5c3-140ab663d372"/>
    <xsd:import namespace="7a61c4ba-b021-40cd-af10-78a6188bfae5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Bureau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1c4ba-b021-40cd-af10-78a6188bfae5" elementFormDefault="qualified">
    <xsd:import namespace="http://schemas.microsoft.com/office/2006/documentManagement/types"/>
    <xsd:import namespace="http://schemas.microsoft.com/office/infopath/2007/PartnerControls"/>
    <xsd:element name="Bureau" ma:index="13" nillable="true" ma:displayName="Bureau" ma:format="Dropdown" ma:internalName="Bureau">
      <xsd:simpleType>
        <xsd:restriction base="dms:Choice">
          <xsd:enumeration value="BCER"/>
          <xsd:enumeration value="BEI"/>
          <xsd:enumeration value="BMRS"/>
          <xsd:enumeration value="Central Benefits &amp; Payroll"/>
          <xsd:enumeration value="DIR"/>
          <xsd:enumeration value="HR Servic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545CC4-B496-469A-906A-51D1C6519C5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9C0C74E-D8E0-4775-959F-63C4C4CEE4B2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7a61c4ba-b021-40cd-af10-78a6188bfae5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29873B3-5DEF-4252-A6E1-53EBD356EF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0f2cb44-b37d-4693-a5c3-140ab663d372"/>
    <ds:schemaRef ds:uri="7a61c4ba-b021-40cd-af10-78a6188bfae5"/>
    <ds:schemaRef ds:uri="fb82bcdf-ea63-4554-99e3-e15ccd87b4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5F9A296-43EC-4A90-A6EA-512B613DD9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2887</TotalTime>
  <Words>10095</Words>
  <Application>Microsoft Office PowerPoint</Application>
  <PresentationFormat>Widescreen</PresentationFormat>
  <Paragraphs>1409</Paragraphs>
  <Slides>111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20" baseType="lpstr">
      <vt:lpstr>MS PGothic</vt:lpstr>
      <vt:lpstr>Arial</vt:lpstr>
      <vt:lpstr>Calibri</vt:lpstr>
      <vt:lpstr>Calibri Light</vt:lpstr>
      <vt:lpstr>Courier New</vt:lpstr>
      <vt:lpstr>Nevis</vt:lpstr>
      <vt:lpstr>Wingdings</vt:lpstr>
      <vt:lpstr>Wingdings 2</vt:lpstr>
      <vt:lpstr>Dividend</vt:lpstr>
      <vt:lpstr>New Employee benefit orientation</vt:lpstr>
      <vt:lpstr>Payroll information</vt:lpstr>
      <vt:lpstr>Paychecks</vt:lpstr>
      <vt:lpstr>Payroll information</vt:lpstr>
      <vt:lpstr>Benefit Deductions</vt:lpstr>
      <vt:lpstr>Paid leave benefits</vt:lpstr>
      <vt:lpstr>Paid leave benefits</vt:lpstr>
      <vt:lpstr>Paid leave - vacation</vt:lpstr>
      <vt:lpstr>Paid leave - vacation</vt:lpstr>
      <vt:lpstr>Paid leave - vacation</vt:lpstr>
      <vt:lpstr>Paid leave – sabbatical and vacation cash-out eligibility</vt:lpstr>
      <vt:lpstr>Paid leave – sick leave</vt:lpstr>
      <vt:lpstr>Paid leave – personal holiday</vt:lpstr>
      <vt:lpstr>Paid leave – legal holidays</vt:lpstr>
      <vt:lpstr>Paid leave – legal holidays</vt:lpstr>
      <vt:lpstr>Other Leave benefits</vt:lpstr>
      <vt:lpstr>Employee benefit information</vt:lpstr>
      <vt:lpstr>Enrollment period and effective dates</vt:lpstr>
      <vt:lpstr>Enrollment period and effective dates for WRS-covered LTEs</vt:lpstr>
      <vt:lpstr>Ongoing Benefit Enrollment Opportunities</vt:lpstr>
      <vt:lpstr>Wisconsin Retirement System (WRS)</vt:lpstr>
      <vt:lpstr>Wisconsin Retirement System (WRS)   Overview</vt:lpstr>
      <vt:lpstr>Wisconsin Retirement System (WRS)   Overview</vt:lpstr>
      <vt:lpstr>Wisconsin Retirement System (WRS) Core vs. Variable Fund</vt:lpstr>
      <vt:lpstr>Wisconsin Retirement System (WRS)</vt:lpstr>
      <vt:lpstr>State Group Health insurance</vt:lpstr>
      <vt:lpstr>State Group Health Insurance  Overview</vt:lpstr>
      <vt:lpstr>State group health insurance ETF Documentation requirements</vt:lpstr>
      <vt:lpstr>State group health insurance ETF Documentation requirements</vt:lpstr>
      <vt:lpstr>Deciding when to begin coverage </vt:lpstr>
      <vt:lpstr>Understanding out-of-pocket costs</vt:lpstr>
      <vt:lpstr>Understanding out-of-pocket costs</vt:lpstr>
      <vt:lpstr>Health Insurance Plan Designs</vt:lpstr>
      <vt:lpstr>Decision 1 – enroll in a Low or High Deductible Health Plan?</vt:lpstr>
      <vt:lpstr>Are you eligible for a high deductible health plan &amp; health savings account (HSA)?</vt:lpstr>
      <vt:lpstr>Decision 2 - It’s Your Choice (IYC) Health Plan or Access Plan?</vt:lpstr>
      <vt:lpstr>Decision 3 – select your health plan</vt:lpstr>
      <vt:lpstr>Decision 4 – do you need Uniform dental?</vt:lpstr>
      <vt:lpstr>Prescription Coverage</vt:lpstr>
      <vt:lpstr>Prescription coverage – vaccines at in-network pharmacies</vt:lpstr>
      <vt:lpstr>Prescription Coverage Summary</vt:lpstr>
      <vt:lpstr>2025 Employee Health Premiums Low Deductible (NON-HDHP) Health Plans</vt:lpstr>
      <vt:lpstr>2025 Employee Health Premiums High Deductible Health Plans</vt:lpstr>
      <vt:lpstr>Health Savings Account (HSA) Contributions</vt:lpstr>
      <vt:lpstr>2025 HeaLth insurance resources</vt:lpstr>
      <vt:lpstr>Health Insurance Opt-Out Stipend</vt:lpstr>
      <vt:lpstr>Wellness Incentive</vt:lpstr>
      <vt:lpstr>State Group Life Insurance</vt:lpstr>
      <vt:lpstr>State Group Life Insurance Coverage Level and Premiums </vt:lpstr>
      <vt:lpstr>State group life insurance additional benefits</vt:lpstr>
      <vt:lpstr>State Group Life Insurance Other Enrollment Opportunities</vt:lpstr>
      <vt:lpstr>Lifestyle benefits provided by securian</vt:lpstr>
      <vt:lpstr>Income continuation insurance (ICI)</vt:lpstr>
      <vt:lpstr>ICI Summary</vt:lpstr>
      <vt:lpstr>Income Continuation Insurance Other Enrollment Opportunities</vt:lpstr>
      <vt:lpstr>Dental insurance</vt:lpstr>
      <vt:lpstr>Delta Dental Summary of Benefits</vt:lpstr>
      <vt:lpstr>PowerPoint Presentation</vt:lpstr>
      <vt:lpstr>Delta dental network differences</vt:lpstr>
      <vt:lpstr>Delta dental resources</vt:lpstr>
      <vt:lpstr>2025 Delta Dental Monthly Premiums</vt:lpstr>
      <vt:lpstr>Deltavision</vt:lpstr>
      <vt:lpstr>Deltavision insurance</vt:lpstr>
      <vt:lpstr>deltaVision Insurance – coverage summary</vt:lpstr>
      <vt:lpstr>2025 deltaVision monthly premiums</vt:lpstr>
      <vt:lpstr>Securian accident plan</vt:lpstr>
      <vt:lpstr>Securian accident plan</vt:lpstr>
      <vt:lpstr>PowerPoint Presentation</vt:lpstr>
      <vt:lpstr>Accident Plan Resources</vt:lpstr>
      <vt:lpstr>2025 Accident Plan Premiums</vt:lpstr>
      <vt:lpstr>Beneficiary Designations</vt:lpstr>
      <vt:lpstr>Beneficiary Designations</vt:lpstr>
      <vt:lpstr>Pre-tax savings plans</vt:lpstr>
      <vt:lpstr>Pre-tax savings plans</vt:lpstr>
      <vt:lpstr>Optum Financial Payment Card</vt:lpstr>
      <vt:lpstr>Flexible spending accounts summary</vt:lpstr>
      <vt:lpstr>Health care &amp; limited purpose fsa</vt:lpstr>
      <vt:lpstr>Sample of eligible healthcare FSA expenses</vt:lpstr>
      <vt:lpstr>Ineligible Healthcare FSA Medical Expenses Items that cannot be reimbursed through Healthcare FSA</vt:lpstr>
      <vt:lpstr>Eligible LPFSA Expenses (HDHP Enrollees only)</vt:lpstr>
      <vt:lpstr>Dependent Day care fsa</vt:lpstr>
      <vt:lpstr>Eligible dependent day care expenses</vt:lpstr>
      <vt:lpstr>Ineligible dependent day care expenses</vt:lpstr>
      <vt:lpstr>Parking and transit accounts</vt:lpstr>
      <vt:lpstr>Parking and transit Accounts</vt:lpstr>
      <vt:lpstr>Health savings Accounts (HSA)</vt:lpstr>
      <vt:lpstr>HSA Qualified expenses</vt:lpstr>
      <vt:lpstr>Non-Qualified Expenses &amp; HSA</vt:lpstr>
      <vt:lpstr>2025 HSA Limits</vt:lpstr>
      <vt:lpstr>Growth of hsa account</vt:lpstr>
      <vt:lpstr>Other benefits</vt:lpstr>
      <vt:lpstr>Wisconsin Deferred Compensation (WDC) – IRS 457(b) Plan</vt:lpstr>
      <vt:lpstr>WISCONSIN DEFERRED COMPENSATION (Wdc)</vt:lpstr>
      <vt:lpstr>Wisconsin Deferred Compensation (WDC)</vt:lpstr>
      <vt:lpstr>Long Term Care Insurance  </vt:lpstr>
      <vt:lpstr>Employee Assistance Program (EAP) Partnership with Acentra Health</vt:lpstr>
      <vt:lpstr>PowerPoint Presentation</vt:lpstr>
      <vt:lpstr>Canceling your benefits</vt:lpstr>
      <vt:lpstr>Cancelation rules (if no qualifying event)</vt:lpstr>
      <vt:lpstr>Employee self service </vt:lpstr>
      <vt:lpstr>Employee self service</vt:lpstr>
      <vt:lpstr>Employee self-service</vt:lpstr>
      <vt:lpstr>Access self service pages through tiles</vt:lpstr>
      <vt:lpstr>Employee self service Tile summary</vt:lpstr>
      <vt:lpstr>Employee self service Tile summary, continued</vt:lpstr>
      <vt:lpstr>ebenefits</vt:lpstr>
      <vt:lpstr>ebenefits</vt:lpstr>
      <vt:lpstr>ebenefits</vt:lpstr>
      <vt:lpstr>Ebenefits tips</vt:lpstr>
      <vt:lpstr>Employee self-service checklist</vt:lpstr>
      <vt:lpstr>Contact/resource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benefit orientation</dc:title>
  <dc:creator>Zimm, Nicole - DOA</dc:creator>
  <cp:lastModifiedBy>Perry, Julie - DOA</cp:lastModifiedBy>
  <cp:revision>77</cp:revision>
  <dcterms:created xsi:type="dcterms:W3CDTF">2020-12-01T23:06:02Z</dcterms:created>
  <dcterms:modified xsi:type="dcterms:W3CDTF">2024-12-12T20:33:06Z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