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5"/>
  </p:sldMasterIdLst>
  <p:notesMasterIdLst>
    <p:notesMasterId r:id="rId116"/>
  </p:notesMasterIdLst>
  <p:sldIdLst>
    <p:sldId id="256" r:id="rId6"/>
    <p:sldId id="267" r:id="rId7"/>
    <p:sldId id="257" r:id="rId8"/>
    <p:sldId id="386" r:id="rId9"/>
    <p:sldId id="262" r:id="rId10"/>
    <p:sldId id="387" r:id="rId11"/>
    <p:sldId id="388" r:id="rId12"/>
    <p:sldId id="389" r:id="rId13"/>
    <p:sldId id="378" r:id="rId14"/>
    <p:sldId id="263" r:id="rId15"/>
    <p:sldId id="390" r:id="rId16"/>
    <p:sldId id="264" r:id="rId17"/>
    <p:sldId id="265" r:id="rId18"/>
    <p:sldId id="266" r:id="rId19"/>
    <p:sldId id="391" r:id="rId20"/>
    <p:sldId id="408" r:id="rId21"/>
    <p:sldId id="258" r:id="rId22"/>
    <p:sldId id="259" r:id="rId23"/>
    <p:sldId id="393" r:id="rId24"/>
    <p:sldId id="260" r:id="rId25"/>
    <p:sldId id="409" r:id="rId26"/>
    <p:sldId id="394" r:id="rId27"/>
    <p:sldId id="268" r:id="rId28"/>
    <p:sldId id="269" r:id="rId29"/>
    <p:sldId id="396" r:id="rId30"/>
    <p:sldId id="475" r:id="rId31"/>
    <p:sldId id="398" r:id="rId32"/>
    <p:sldId id="399" r:id="rId33"/>
    <p:sldId id="401" r:id="rId34"/>
    <p:sldId id="415" r:id="rId35"/>
    <p:sldId id="276" r:id="rId36"/>
    <p:sldId id="280" r:id="rId37"/>
    <p:sldId id="367" r:id="rId38"/>
    <p:sldId id="277" r:id="rId39"/>
    <p:sldId id="402" r:id="rId40"/>
    <p:sldId id="400" r:id="rId41"/>
    <p:sldId id="273" r:id="rId42"/>
    <p:sldId id="418" r:id="rId43"/>
    <p:sldId id="274" r:id="rId44"/>
    <p:sldId id="278" r:id="rId45"/>
    <p:sldId id="279" r:id="rId46"/>
    <p:sldId id="281" r:id="rId47"/>
    <p:sldId id="379" r:id="rId48"/>
    <p:sldId id="282" r:id="rId49"/>
    <p:sldId id="283" r:id="rId50"/>
    <p:sldId id="473" r:id="rId51"/>
    <p:sldId id="285" r:id="rId52"/>
    <p:sldId id="403" r:id="rId53"/>
    <p:sldId id="311" r:id="rId54"/>
    <p:sldId id="404" r:id="rId55"/>
    <p:sldId id="411" r:id="rId56"/>
    <p:sldId id="288" r:id="rId57"/>
    <p:sldId id="289" r:id="rId58"/>
    <p:sldId id="312" r:id="rId59"/>
    <p:sldId id="313" r:id="rId60"/>
    <p:sldId id="419" r:id="rId61"/>
    <p:sldId id="297" r:id="rId62"/>
    <p:sldId id="298" r:id="rId63"/>
    <p:sldId id="353" r:id="rId64"/>
    <p:sldId id="356" r:id="rId65"/>
    <p:sldId id="372" r:id="rId66"/>
    <p:sldId id="354" r:id="rId67"/>
    <p:sldId id="355" r:id="rId68"/>
    <p:sldId id="357" r:id="rId69"/>
    <p:sldId id="302" r:id="rId70"/>
    <p:sldId id="454" r:id="rId71"/>
    <p:sldId id="455" r:id="rId72"/>
    <p:sldId id="456" r:id="rId73"/>
    <p:sldId id="292" r:id="rId74"/>
    <p:sldId id="293" r:id="rId75"/>
    <p:sldId id="299" r:id="rId76"/>
    <p:sldId id="373" r:id="rId77"/>
    <p:sldId id="471" r:id="rId78"/>
    <p:sldId id="300" r:id="rId79"/>
    <p:sldId id="304" r:id="rId80"/>
    <p:sldId id="361" r:id="rId81"/>
    <p:sldId id="362" r:id="rId82"/>
    <p:sldId id="363" r:id="rId83"/>
    <p:sldId id="305" r:id="rId84"/>
    <p:sldId id="364" r:id="rId85"/>
    <p:sldId id="365" r:id="rId86"/>
    <p:sldId id="306" r:id="rId87"/>
    <p:sldId id="366" r:id="rId88"/>
    <p:sldId id="368" r:id="rId89"/>
    <p:sldId id="369" r:id="rId90"/>
    <p:sldId id="370" r:id="rId91"/>
    <p:sldId id="470" r:id="rId92"/>
    <p:sldId id="371" r:id="rId93"/>
    <p:sldId id="380" r:id="rId94"/>
    <p:sldId id="270" r:id="rId95"/>
    <p:sldId id="472" r:id="rId96"/>
    <p:sldId id="397" r:id="rId97"/>
    <p:sldId id="360" r:id="rId98"/>
    <p:sldId id="381" r:id="rId99"/>
    <p:sldId id="382" r:id="rId100"/>
    <p:sldId id="413" r:id="rId101"/>
    <p:sldId id="414" r:id="rId102"/>
    <p:sldId id="383" r:id="rId103"/>
    <p:sldId id="384" r:id="rId104"/>
    <p:sldId id="376" r:id="rId105"/>
    <p:sldId id="416" r:id="rId106"/>
    <p:sldId id="417" r:id="rId107"/>
    <p:sldId id="474" r:id="rId108"/>
    <p:sldId id="405" r:id="rId109"/>
    <p:sldId id="406" r:id="rId110"/>
    <p:sldId id="412" r:id="rId111"/>
    <p:sldId id="477" r:id="rId112"/>
    <p:sldId id="478" r:id="rId113"/>
    <p:sldId id="375" r:id="rId114"/>
    <p:sldId id="310" r:id="rId1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BE834-FE9B-95EA-28DA-9C68397766FA}" name="Gehrmann, Dana - DOA" initials="GDD" userId="S::dana.gehrmann1@wisconsin.gov::c3e7488d-5d5c-47e3-a37c-348338c00d00" providerId="AD"/>
  <p188:author id="{4B9D0756-EB83-4847-83A9-3EEA1DCA3702}" name="Veit, Jamie - DOA" initials="JV" userId="S::jamie.veit1@wisconsin.gov::d6bfcbb8-e446-427c-ac37-7de3147cb58f" providerId="AD"/>
  <p188:author id="{BCE7E85E-CA62-445B-C9C1-09DB66390214}" name="Perry, Julie - DOA" initials="PJD" userId="S::julie.perry@wisconsin.gov::f865c83c-11af-4836-a981-2339285775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06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7013" autoAdjust="0"/>
  </p:normalViewPr>
  <p:slideViewPr>
    <p:cSldViewPr snapToGrid="0">
      <p:cViewPr varScale="1">
        <p:scale>
          <a:sx n="96" d="100"/>
          <a:sy n="96" d="100"/>
        </p:scale>
        <p:origin x="864" y="90"/>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presProps" Target="presProp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viewProps" Target="view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theme" Target="theme/theme1.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microsoft.com/office/2018/10/relationships/authors" Target="author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s>
</file>

<file path=ppt/diagrams/_rels/data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4" Type="http://schemas.openxmlformats.org/officeDocument/2006/relationships/image" Target="../media/image8.svg"/></Relationships>
</file>

<file path=ppt/diagrams/_rels/data10.xml.rels><?xml version="1.0" encoding="UTF-8" standalone="yes"?>
<Relationships xmlns="http://schemas.openxmlformats.org/package/2006/relationships"><Relationship Id="rId3" Type="http://schemas.openxmlformats.org/officeDocument/2006/relationships/hyperlink" Target="https://www4.deltadentalwi.com/state-of-wi/basic-and-major" TargetMode="External"/><Relationship Id="rId2" Type="http://schemas.openxmlformats.org/officeDocument/2006/relationships/hyperlink" Target="https://www4.deltadentalwi.com/state-of-wi/Dental-Plans-Overview" TargetMode="External"/><Relationship Id="rId1" Type="http://schemas.openxmlformats.org/officeDocument/2006/relationships/hyperlink" Target="https://www4.deltadentalwi.com/state-of-wi/basic-coverage" TargetMode="External"/><Relationship Id="rId6" Type="http://schemas.openxmlformats.org/officeDocument/2006/relationships/hyperlink" Target="https://www4.deltadentalwi.com/state-of-wi/additional-benefits" TargetMode="External"/><Relationship Id="rId5" Type="http://schemas.openxmlformats.org/officeDocument/2006/relationships/hyperlink" Target="http://www.deltadentalwi.com/provider-search/dental/" TargetMode="External"/><Relationship Id="rId4" Type="http://schemas.openxmlformats.org/officeDocument/2006/relationships/hyperlink" Target="https://kvgo.com/DDW/StateofWIDental" TargetMode="External"/></Relationships>
</file>

<file path=ppt/diagrams/_rels/data11.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svg"/><Relationship Id="rId1" Type="http://schemas.openxmlformats.org/officeDocument/2006/relationships/image" Target="../media/image41.svg"/><Relationship Id="rId6" Type="http://schemas.openxmlformats.org/officeDocument/2006/relationships/image" Target="../media/image46.svg"/><Relationship Id="rId5" Type="http://schemas.openxmlformats.org/officeDocument/2006/relationships/image" Target="../media/image45.svg"/><Relationship Id="rId4" Type="http://schemas.openxmlformats.org/officeDocument/2006/relationships/image" Target="../media/image44.svg"/></Relationships>
</file>

<file path=ppt/diagrams/_rels/data12.xml.rels><?xml version="1.0" encoding="UTF-8" standalone="yes"?>
<Relationships xmlns="http://schemas.openxmlformats.org/package/2006/relationships"><Relationship Id="rId3" Type="http://schemas.openxmlformats.org/officeDocument/2006/relationships/hyperlink" Target="https://healthchoice.com/" TargetMode="External"/><Relationship Id="rId2" Type="http://schemas.openxmlformats.org/officeDocument/2006/relationships/hyperlink" Target="https://oci.wi.gov/Documents/Consumers/PI-047.pdf" TargetMode="External"/><Relationship Id="rId1" Type="http://schemas.openxmlformats.org/officeDocument/2006/relationships/hyperlink" Target="https://etf.wi.gov/long-term-care-insurance" TargetMode="External"/></Relationships>
</file>

<file path=ppt/diagrams/_rels/data13.xml.rels><?xml version="1.0" encoding="UTF-8" standalone="yes"?>
<Relationships xmlns="http://schemas.openxmlformats.org/package/2006/relationships"><Relationship Id="rId3" Type="http://schemas.openxmlformats.org/officeDocument/2006/relationships/hyperlink" Target="https://www.edvest.com/benefit/what.shtml" TargetMode="External"/><Relationship Id="rId2" Type="http://schemas.openxmlformats.org/officeDocument/2006/relationships/hyperlink" Target="https://www.edvest.com/media/k34iatih/wi_payroll_direct_deposit.pdf" TargetMode="External"/><Relationship Id="rId1" Type="http://schemas.openxmlformats.org/officeDocument/2006/relationships/hyperlink" Target="https://www.edvest.com/benefit/employers-state-wi.shtml" TargetMode="External"/></Relationships>
</file>

<file path=ppt/diagrams/_rels/data14.xml.rels><?xml version="1.0" encoding="UTF-8" standalone="yes"?>
<Relationships xmlns="http://schemas.openxmlformats.org/package/2006/relationships"><Relationship Id="rId1" Type="http://schemas.openxmlformats.org/officeDocument/2006/relationships/hyperlink" Target="https://etf.wi.gov/publications/et-1109/download?inline="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hyperlink" Target="https://etf.wi.gov/benefits/life-changes-and-my-benefits" TargetMode="External"/><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3" Type="http://schemas.openxmlformats.org/officeDocument/2006/relationships/hyperlink" Target="https://www.swib.state.wi.us/" TargetMode="External"/><Relationship Id="rId2" Type="http://schemas.openxmlformats.org/officeDocument/2006/relationships/hyperlink" Target="https://etf.wi.gov/media/4431/direct" TargetMode="External"/><Relationship Id="rId1" Type="http://schemas.openxmlformats.org/officeDocument/2006/relationships/hyperlink" Target="https://etf.wi.gov/resource/additional-contributions" TargetMode="External"/><Relationship Id="rId5" Type="http://schemas.openxmlformats.org/officeDocument/2006/relationships/hyperlink" Target="https://etf.wi.gov/retirement/wrs-retirement-benefit/my-statement-benefits" TargetMode="External"/><Relationship Id="rId4" Type="http://schemas.openxmlformats.org/officeDocument/2006/relationships/hyperlink" Target="https://etf.wi.gov/wrs-performance/annual-returns-rates-and-adjustments" TargetMode="External"/></Relationships>
</file>

<file path=ppt/diagrams/_rels/data8.xml.rels><?xml version="1.0" encoding="UTF-8" standalone="yes"?>
<Relationships xmlns="http://schemas.openxmlformats.org/package/2006/relationships"><Relationship Id="rId3" Type="http://schemas.openxmlformats.org/officeDocument/2006/relationships/hyperlink" Target="https://etf.wi.gov/its-your-choice/2025/access-plan-dean" TargetMode="External"/><Relationship Id="rId2" Type="http://schemas.openxmlformats.org/officeDocument/2006/relationships/hyperlink" Target="https://etf.wi.gov/its-your-choice/2026/health-plan-search/state" TargetMode="External"/><Relationship Id="rId1" Type="http://schemas.openxmlformats.org/officeDocument/2006/relationships/hyperlink" Target="https://etf.wi.gov/its-your-choice/2026/state-employee-and-retiree-health-plan-supplemental-benefits/health-insurance-employees-cobra-and-retirees-without-medicare/network-health-services" TargetMode="External"/><Relationship Id="rId4" Type="http://schemas.openxmlformats.org/officeDocument/2006/relationships/hyperlink" Target="https://etf.wi.gov/its-your-choice/2026/state-employee-and-retiree-health-plan-supplemental-benefits/health-insurance-employees-cobra-and-retirees-without-medicare/out-network-health-services-access-plans" TargetMode="External"/></Relationships>
</file>

<file path=ppt/diagrams/_rels/data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hyperlink" Target="https://etf.wi.gov/resource/income-continuation-insurance-state" TargetMode="External"/><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4" Type="http://schemas.openxmlformats.org/officeDocument/2006/relationships/image" Target="../media/image8.svg"/></Relationships>
</file>

<file path=ppt/diagrams/_rels/drawing10.xml.rels><?xml version="1.0" encoding="UTF-8" standalone="yes"?>
<Relationships xmlns="http://schemas.openxmlformats.org/package/2006/relationships"><Relationship Id="rId3" Type="http://schemas.openxmlformats.org/officeDocument/2006/relationships/hyperlink" Target="https://www4.deltadentalwi.com/state-of-wi/basic-and-major" TargetMode="External"/><Relationship Id="rId2" Type="http://schemas.openxmlformats.org/officeDocument/2006/relationships/hyperlink" Target="https://www4.deltadentalwi.com/state-of-wi/Dental-Plans-Overview" TargetMode="External"/><Relationship Id="rId1" Type="http://schemas.openxmlformats.org/officeDocument/2006/relationships/hyperlink" Target="https://www4.deltadentalwi.com/state-of-wi/basic-coverage" TargetMode="External"/><Relationship Id="rId6" Type="http://schemas.openxmlformats.org/officeDocument/2006/relationships/hyperlink" Target="https://www4.deltadentalwi.com/state-of-wi/additional-benefits" TargetMode="External"/><Relationship Id="rId5" Type="http://schemas.openxmlformats.org/officeDocument/2006/relationships/hyperlink" Target="http://www.deltadentalwi.com/provider-search/dental/" TargetMode="External"/><Relationship Id="rId4" Type="http://schemas.openxmlformats.org/officeDocument/2006/relationships/hyperlink" Target="https://kvgo.com/DDW/StateofWIDental" TargetMode="External"/></Relationships>
</file>

<file path=ppt/diagrams/_rels/drawing11.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svg"/><Relationship Id="rId1" Type="http://schemas.openxmlformats.org/officeDocument/2006/relationships/image" Target="../media/image41.svg"/><Relationship Id="rId6" Type="http://schemas.openxmlformats.org/officeDocument/2006/relationships/image" Target="../media/image46.svg"/><Relationship Id="rId5" Type="http://schemas.openxmlformats.org/officeDocument/2006/relationships/image" Target="../media/image45.svg"/><Relationship Id="rId4" Type="http://schemas.openxmlformats.org/officeDocument/2006/relationships/image" Target="../media/image44.svg"/></Relationships>
</file>

<file path=ppt/diagrams/_rels/drawing12.xml.rels><?xml version="1.0" encoding="UTF-8" standalone="yes"?>
<Relationships xmlns="http://schemas.openxmlformats.org/package/2006/relationships"><Relationship Id="rId3" Type="http://schemas.openxmlformats.org/officeDocument/2006/relationships/hyperlink" Target="https://healthchoice.com/" TargetMode="External"/><Relationship Id="rId2" Type="http://schemas.openxmlformats.org/officeDocument/2006/relationships/hyperlink" Target="https://oci.wi.gov/Documents/Consumers/PI-047.pdf" TargetMode="External"/><Relationship Id="rId1" Type="http://schemas.openxmlformats.org/officeDocument/2006/relationships/hyperlink" Target="https://etf.wi.gov/long-term-care-insurance" TargetMode="External"/></Relationships>
</file>

<file path=ppt/diagrams/_rels/drawing13.xml.rels><?xml version="1.0" encoding="UTF-8" standalone="yes"?>
<Relationships xmlns="http://schemas.openxmlformats.org/package/2006/relationships"><Relationship Id="rId3" Type="http://schemas.openxmlformats.org/officeDocument/2006/relationships/hyperlink" Target="https://www.edvest.com/benefit/what.shtml" TargetMode="External"/><Relationship Id="rId2" Type="http://schemas.openxmlformats.org/officeDocument/2006/relationships/hyperlink" Target="https://www.edvest.com/media/k34iatih/wi_payroll_direct_deposit.pdf" TargetMode="External"/><Relationship Id="rId1" Type="http://schemas.openxmlformats.org/officeDocument/2006/relationships/hyperlink" Target="https://www.edvest.com/benefit/employers-state-wi.shtml"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s://etf.wi.gov/publications/et-1109/download?inline="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etf.wi.gov/benefits/life-changes-and-my-benefits" TargetMode="External"/><Relationship Id="rId2" Type="http://schemas.openxmlformats.org/officeDocument/2006/relationships/image" Target="../media/image13.svg"/><Relationship Id="rId1" Type="http://schemas.openxmlformats.org/officeDocument/2006/relationships/image" Target="../media/image12.sv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hyperlink" Target="https://www.swib.state.wi.us/" TargetMode="External"/><Relationship Id="rId2" Type="http://schemas.openxmlformats.org/officeDocument/2006/relationships/hyperlink" Target="https://etf.wi.gov/media/4431/direct" TargetMode="External"/><Relationship Id="rId1" Type="http://schemas.openxmlformats.org/officeDocument/2006/relationships/hyperlink" Target="https://etf.wi.gov/resource/additional-contributions" TargetMode="External"/><Relationship Id="rId5" Type="http://schemas.openxmlformats.org/officeDocument/2006/relationships/hyperlink" Target="https://etf.wi.gov/retirement/wrs-retirement-benefit/my-statement-benefits" TargetMode="External"/><Relationship Id="rId4" Type="http://schemas.openxmlformats.org/officeDocument/2006/relationships/hyperlink" Target="https://etf.wi.gov/wrs-performance/annual-returns-rates-and-adjustments"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s://etf.wi.gov/its-your-choice/2025/access-plan-dean" TargetMode="External"/><Relationship Id="rId2" Type="http://schemas.openxmlformats.org/officeDocument/2006/relationships/hyperlink" Target="https://etf.wi.gov/its-your-choice/2026/health-plan-search/state" TargetMode="External"/><Relationship Id="rId1" Type="http://schemas.openxmlformats.org/officeDocument/2006/relationships/hyperlink" Target="https://etf.wi.gov/its-your-choice/2026/state-employee-and-retiree-health-plan-supplemental-benefits/health-insurance-employees-cobra-and-retirees-without-medicare/network-health-services" TargetMode="External"/><Relationship Id="rId4" Type="http://schemas.openxmlformats.org/officeDocument/2006/relationships/hyperlink" Target="https://etf.wi.gov/its-your-choice/2026/state-employee-and-retiree-health-plan-supplemental-benefits/health-insurance-employees-cobra-and-retirees-without-medicare/out-network-health-services-access-plans" TargetMode="External"/></Relationships>
</file>

<file path=ppt/diagrams/_rels/drawing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image" Target="../media/image24.svg"/><Relationship Id="rId4" Type="http://schemas.openxmlformats.org/officeDocument/2006/relationships/hyperlink" Target="https://etf.wi.gov/resource/income-continuation-insurance-state"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572A0-4C0C-48EE-B209-109A3F0672B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2D55911-6D4A-4510-9E27-51EC3A4A2B3D}">
      <dgm:prSet/>
      <dgm:spPr/>
      <dgm:t>
        <a:bodyPr/>
        <a:lstStyle/>
        <a:p>
          <a:r>
            <a:rPr lang="en-US" dirty="0"/>
            <a:t>Earned from the first day of employment but </a:t>
          </a:r>
          <a:r>
            <a:rPr lang="en-US" b="1" dirty="0"/>
            <a:t>cannot</a:t>
          </a:r>
          <a:r>
            <a:rPr lang="en-US" dirty="0"/>
            <a:t> be used during the first 6 months of an original appointment in state service</a:t>
          </a:r>
        </a:p>
      </dgm:t>
    </dgm:pt>
    <dgm:pt modelId="{C873301D-C259-4419-AA5F-50FB43FF5336}" type="parTrans" cxnId="{DFAF4858-135E-4203-B26E-3449A967E555}">
      <dgm:prSet/>
      <dgm:spPr/>
      <dgm:t>
        <a:bodyPr/>
        <a:lstStyle/>
        <a:p>
          <a:endParaRPr lang="en-US"/>
        </a:p>
      </dgm:t>
    </dgm:pt>
    <dgm:pt modelId="{37FC2835-64AC-406D-8211-5D173CE0B9CD}" type="sibTrans" cxnId="{DFAF4858-135E-4203-B26E-3449A967E555}">
      <dgm:prSet/>
      <dgm:spPr/>
      <dgm:t>
        <a:bodyPr/>
        <a:lstStyle/>
        <a:p>
          <a:endParaRPr lang="en-US"/>
        </a:p>
      </dgm:t>
    </dgm:pt>
    <dgm:pt modelId="{9F729415-8E57-4E30-8A97-5E3A8D14FA29}">
      <dgm:prSet/>
      <dgm:spPr/>
      <dgm:t>
        <a:bodyPr/>
        <a:lstStyle/>
        <a:p>
          <a:r>
            <a:rPr lang="en-US" dirty="0"/>
            <a:t>Number of vacation hours based on FLSA status (exempt or non-exempt), years of service and appointment percentage</a:t>
          </a:r>
        </a:p>
      </dgm:t>
    </dgm:pt>
    <dgm:pt modelId="{7B895158-4108-4509-A21E-01254104B8AA}" type="parTrans" cxnId="{618E6C08-9293-40FB-A78B-941E93B8906F}">
      <dgm:prSet/>
      <dgm:spPr/>
      <dgm:t>
        <a:bodyPr/>
        <a:lstStyle/>
        <a:p>
          <a:endParaRPr lang="en-US"/>
        </a:p>
      </dgm:t>
    </dgm:pt>
    <dgm:pt modelId="{427FD484-4FE6-4B7C-AA93-B09E6903AD7F}" type="sibTrans" cxnId="{618E6C08-9293-40FB-A78B-941E93B8906F}">
      <dgm:prSet/>
      <dgm:spPr/>
      <dgm:t>
        <a:bodyPr/>
        <a:lstStyle/>
        <a:p>
          <a:endParaRPr lang="en-US"/>
        </a:p>
      </dgm:t>
    </dgm:pt>
    <dgm:pt modelId="{3A274495-5A83-463F-B7D1-01EB4295BB9C}">
      <dgm:prSet/>
      <dgm:spPr/>
      <dgm:t>
        <a:bodyPr/>
        <a:lstStyle/>
        <a:p>
          <a:r>
            <a:rPr lang="en-US" b="1"/>
            <a:t>What is FLSA status?  </a:t>
          </a:r>
          <a:r>
            <a:rPr lang="en-US"/>
            <a:t>An employee is either exempt or non-exempt under the Fair Labor Standards Act.  Non-exempt employees are eligible for overtime pay and exempt employee are not.  Your FLSA status is listed in your appointment letter.</a:t>
          </a:r>
        </a:p>
      </dgm:t>
    </dgm:pt>
    <dgm:pt modelId="{E30292C5-A83B-4982-B7E4-02A54AD79400}" type="parTrans" cxnId="{4970C5DE-9C41-435C-8590-9DBD61CECF5D}">
      <dgm:prSet/>
      <dgm:spPr/>
      <dgm:t>
        <a:bodyPr/>
        <a:lstStyle/>
        <a:p>
          <a:endParaRPr lang="en-US"/>
        </a:p>
      </dgm:t>
    </dgm:pt>
    <dgm:pt modelId="{8FCF8BF3-5635-4FEE-8FBB-BC5D4CAF124F}" type="sibTrans" cxnId="{4970C5DE-9C41-435C-8590-9DBD61CECF5D}">
      <dgm:prSet/>
      <dgm:spPr/>
      <dgm:t>
        <a:bodyPr/>
        <a:lstStyle/>
        <a:p>
          <a:endParaRPr lang="en-US"/>
        </a:p>
      </dgm:t>
    </dgm:pt>
    <dgm:pt modelId="{3FF83C38-D745-425D-891A-D76DE5468DDB}">
      <dgm:prSet/>
      <dgm:spPr/>
      <dgm:t>
        <a:bodyPr/>
        <a:lstStyle/>
        <a:p>
          <a:r>
            <a:rPr lang="en-US"/>
            <a:t>At hire, total vacation hours granted are prorated based on hire date</a:t>
          </a:r>
        </a:p>
      </dgm:t>
    </dgm:pt>
    <dgm:pt modelId="{1F794FE2-F100-4233-9557-AAB9AF710F92}" type="parTrans" cxnId="{41BBF905-7579-40AD-8B89-20D362727DD8}">
      <dgm:prSet/>
      <dgm:spPr/>
      <dgm:t>
        <a:bodyPr/>
        <a:lstStyle/>
        <a:p>
          <a:endParaRPr lang="en-US"/>
        </a:p>
      </dgm:t>
    </dgm:pt>
    <dgm:pt modelId="{9DAF3FF8-AA7E-46B7-9CEE-B9A4067A6528}" type="sibTrans" cxnId="{41BBF905-7579-40AD-8B89-20D362727DD8}">
      <dgm:prSet/>
      <dgm:spPr/>
      <dgm:t>
        <a:bodyPr/>
        <a:lstStyle/>
        <a:p>
          <a:endParaRPr lang="en-US"/>
        </a:p>
      </dgm:t>
    </dgm:pt>
    <dgm:pt modelId="{AF291CDC-A18E-49D2-8F44-922D544FB04D}">
      <dgm:prSet/>
      <dgm:spPr/>
      <dgm:t>
        <a:bodyPr/>
        <a:lstStyle/>
        <a:p>
          <a:r>
            <a:rPr lang="en-US"/>
            <a:t>New allotment of vacation hours then granted at the start of each calendar year</a:t>
          </a:r>
        </a:p>
      </dgm:t>
    </dgm:pt>
    <dgm:pt modelId="{74DC92CD-BEE2-47EB-A060-8CB75F255B7C}" type="parTrans" cxnId="{66832661-7A09-4DB7-8759-AE1B56AB822C}">
      <dgm:prSet/>
      <dgm:spPr/>
      <dgm:t>
        <a:bodyPr/>
        <a:lstStyle/>
        <a:p>
          <a:endParaRPr lang="en-US"/>
        </a:p>
      </dgm:t>
    </dgm:pt>
    <dgm:pt modelId="{16246620-725A-45DB-AD8F-4EEE7E47F90F}" type="sibTrans" cxnId="{66832661-7A09-4DB7-8759-AE1B56AB822C}">
      <dgm:prSet/>
      <dgm:spPr/>
      <dgm:t>
        <a:bodyPr/>
        <a:lstStyle/>
        <a:p>
          <a:endParaRPr lang="en-US"/>
        </a:p>
      </dgm:t>
    </dgm:pt>
    <dgm:pt modelId="{44CE61C8-CF66-453C-998E-AC75C05CB2E4}">
      <dgm:prSet/>
      <dgm:spPr/>
      <dgm:t>
        <a:bodyPr/>
        <a:lstStyle/>
        <a:p>
          <a:r>
            <a:rPr lang="en-US"/>
            <a:t>You will be able to carry over a maximum of 40 hours of unused vacation per year</a:t>
          </a:r>
        </a:p>
      </dgm:t>
    </dgm:pt>
    <dgm:pt modelId="{84989731-0171-4877-A44A-5AF9AB97B669}" type="parTrans" cxnId="{9DCB1F04-94BD-4BA3-84B2-5A15C27A06E0}">
      <dgm:prSet/>
      <dgm:spPr/>
      <dgm:t>
        <a:bodyPr/>
        <a:lstStyle/>
        <a:p>
          <a:endParaRPr lang="en-US"/>
        </a:p>
      </dgm:t>
    </dgm:pt>
    <dgm:pt modelId="{8C391212-D709-4A82-94EB-88D70C5D9D3E}" type="sibTrans" cxnId="{9DCB1F04-94BD-4BA3-84B2-5A15C27A06E0}">
      <dgm:prSet/>
      <dgm:spPr/>
      <dgm:t>
        <a:bodyPr/>
        <a:lstStyle/>
        <a:p>
          <a:endParaRPr lang="en-US"/>
        </a:p>
      </dgm:t>
    </dgm:pt>
    <dgm:pt modelId="{5AF5526C-4BB5-48BD-A8E2-6ABFDC9BC502}">
      <dgm:prSet/>
      <dgm:spPr/>
      <dgm:t>
        <a:bodyPr/>
        <a:lstStyle/>
        <a:p>
          <a:r>
            <a:rPr lang="en-US"/>
            <a:t>Must be used by June 30</a:t>
          </a:r>
          <a:r>
            <a:rPr lang="en-US" baseline="30000"/>
            <a:t>th</a:t>
          </a:r>
          <a:r>
            <a:rPr lang="en-US"/>
            <a:t> of the following calendar year</a:t>
          </a:r>
        </a:p>
      </dgm:t>
    </dgm:pt>
    <dgm:pt modelId="{37BEE558-B7B0-4B93-921D-8D09C42EAA7C}" type="parTrans" cxnId="{CCEE5805-29CB-437E-AEF6-E8516756C2E2}">
      <dgm:prSet/>
      <dgm:spPr/>
      <dgm:t>
        <a:bodyPr/>
        <a:lstStyle/>
        <a:p>
          <a:endParaRPr lang="en-US"/>
        </a:p>
      </dgm:t>
    </dgm:pt>
    <dgm:pt modelId="{78903F7F-8C47-47C1-9C1A-D875D51CEE5C}" type="sibTrans" cxnId="{CCEE5805-29CB-437E-AEF6-E8516756C2E2}">
      <dgm:prSet/>
      <dgm:spPr/>
      <dgm:t>
        <a:bodyPr/>
        <a:lstStyle/>
        <a:p>
          <a:endParaRPr lang="en-US"/>
        </a:p>
      </dgm:t>
    </dgm:pt>
    <dgm:pt modelId="{8C9C3AFD-86AA-4175-A968-40BB42FC7244}">
      <dgm:prSet/>
      <dgm:spPr/>
      <dgm:t>
        <a:bodyPr/>
        <a:lstStyle/>
        <a:p>
          <a:r>
            <a:rPr lang="en-US"/>
            <a:t>If hire date later in the year, may be able to carryover unused vacation past June 30</a:t>
          </a:r>
          <a:r>
            <a:rPr lang="en-US" baseline="30000"/>
            <a:t>th</a:t>
          </a:r>
          <a:r>
            <a:rPr lang="en-US"/>
            <a:t> for the 1</a:t>
          </a:r>
          <a:r>
            <a:rPr lang="en-US" baseline="30000"/>
            <a:t>st</a:t>
          </a:r>
          <a:r>
            <a:rPr lang="en-US"/>
            <a:t> year</a:t>
          </a:r>
        </a:p>
      </dgm:t>
    </dgm:pt>
    <dgm:pt modelId="{3B95A7AF-CC3D-4C9A-B6E3-B3F0DF3AAE27}" type="parTrans" cxnId="{7B8C2FBC-C195-43AC-9C51-4B89057A5C48}">
      <dgm:prSet/>
      <dgm:spPr/>
      <dgm:t>
        <a:bodyPr/>
        <a:lstStyle/>
        <a:p>
          <a:endParaRPr lang="en-US"/>
        </a:p>
      </dgm:t>
    </dgm:pt>
    <dgm:pt modelId="{8C020D9C-DB5A-4B7F-B46E-AE5845D12921}" type="sibTrans" cxnId="{7B8C2FBC-C195-43AC-9C51-4B89057A5C48}">
      <dgm:prSet/>
      <dgm:spPr/>
      <dgm:t>
        <a:bodyPr/>
        <a:lstStyle/>
        <a:p>
          <a:endParaRPr lang="en-US"/>
        </a:p>
      </dgm:t>
    </dgm:pt>
    <dgm:pt modelId="{B375EF40-31B8-40F7-A591-37E3A5BDE5EB}" type="pres">
      <dgm:prSet presAssocID="{0F6572A0-4C0C-48EE-B209-109A3F0672B4}" presName="root" presStyleCnt="0">
        <dgm:presLayoutVars>
          <dgm:dir/>
          <dgm:resizeHandles val="exact"/>
        </dgm:presLayoutVars>
      </dgm:prSet>
      <dgm:spPr/>
    </dgm:pt>
    <dgm:pt modelId="{58CF2DD9-8E22-4DC8-B9F7-8CFB46B3D9AD}" type="pres">
      <dgm:prSet presAssocID="{A2D55911-6D4A-4510-9E27-51EC3A4A2B3D}" presName="compNode" presStyleCnt="0"/>
      <dgm:spPr/>
    </dgm:pt>
    <dgm:pt modelId="{09FB4CEA-91F4-4871-9C55-8476F0ACD499}" type="pres">
      <dgm:prSet presAssocID="{A2D55911-6D4A-4510-9E27-51EC3A4A2B3D}" presName="bgRect" presStyleLbl="bgShp" presStyleIdx="0" presStyleCnt="4"/>
      <dgm:spPr/>
    </dgm:pt>
    <dgm:pt modelId="{369832DD-E041-44BA-A7B0-E4D97FAAC823}" type="pres">
      <dgm:prSet presAssocID="{A2D55911-6D4A-4510-9E27-51EC3A4A2B3D}"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Office Worker"/>
        </a:ext>
      </dgm:extLst>
    </dgm:pt>
    <dgm:pt modelId="{A9C66972-5CC9-4AA8-804F-4CB13A01A8E2}" type="pres">
      <dgm:prSet presAssocID="{A2D55911-6D4A-4510-9E27-51EC3A4A2B3D}" presName="spaceRect" presStyleCnt="0"/>
      <dgm:spPr/>
    </dgm:pt>
    <dgm:pt modelId="{7C38F75A-AC77-4065-8646-8B0663719B54}" type="pres">
      <dgm:prSet presAssocID="{A2D55911-6D4A-4510-9E27-51EC3A4A2B3D}" presName="parTx" presStyleLbl="revTx" presStyleIdx="0" presStyleCnt="7">
        <dgm:presLayoutVars>
          <dgm:chMax val="0"/>
          <dgm:chPref val="0"/>
        </dgm:presLayoutVars>
      </dgm:prSet>
      <dgm:spPr/>
    </dgm:pt>
    <dgm:pt modelId="{9B6C22A0-ED48-4090-972F-ED31023C821C}" type="pres">
      <dgm:prSet presAssocID="{37FC2835-64AC-406D-8211-5D173CE0B9CD}" presName="sibTrans" presStyleCnt="0"/>
      <dgm:spPr/>
    </dgm:pt>
    <dgm:pt modelId="{D621E86C-429E-44C8-ADE8-B8C51876E0F0}" type="pres">
      <dgm:prSet presAssocID="{9F729415-8E57-4E30-8A97-5E3A8D14FA29}" presName="compNode" presStyleCnt="0"/>
      <dgm:spPr/>
    </dgm:pt>
    <dgm:pt modelId="{487AC96B-A574-420E-B1AE-6D5F9C3A1EF2}" type="pres">
      <dgm:prSet presAssocID="{9F729415-8E57-4E30-8A97-5E3A8D14FA29}" presName="bgRect" presStyleLbl="bgShp" presStyleIdx="1" presStyleCnt="4"/>
      <dgm:spPr/>
    </dgm:pt>
    <dgm:pt modelId="{C211EC13-1137-4ED2-ABE4-D8FDB38886F4}" type="pres">
      <dgm:prSet presAssocID="{9F729415-8E57-4E30-8A97-5E3A8D14FA29}"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20E50BAD-6390-4612-961C-A38CA04AD1D3}" type="pres">
      <dgm:prSet presAssocID="{9F729415-8E57-4E30-8A97-5E3A8D14FA29}" presName="spaceRect" presStyleCnt="0"/>
      <dgm:spPr/>
    </dgm:pt>
    <dgm:pt modelId="{956BA972-CB8A-4D03-B2AD-04725AFBB496}" type="pres">
      <dgm:prSet presAssocID="{9F729415-8E57-4E30-8A97-5E3A8D14FA29}" presName="parTx" presStyleLbl="revTx" presStyleIdx="1" presStyleCnt="7">
        <dgm:presLayoutVars>
          <dgm:chMax val="0"/>
          <dgm:chPref val="0"/>
        </dgm:presLayoutVars>
      </dgm:prSet>
      <dgm:spPr/>
    </dgm:pt>
    <dgm:pt modelId="{4BFFC069-1FB6-496F-B753-61C603431321}" type="pres">
      <dgm:prSet presAssocID="{9F729415-8E57-4E30-8A97-5E3A8D14FA29}" presName="desTx" presStyleLbl="revTx" presStyleIdx="2" presStyleCnt="7">
        <dgm:presLayoutVars/>
      </dgm:prSet>
      <dgm:spPr/>
    </dgm:pt>
    <dgm:pt modelId="{83B783C4-0A12-44AD-BF2D-36929477A922}" type="pres">
      <dgm:prSet presAssocID="{427FD484-4FE6-4B7C-AA93-B09E6903AD7F}" presName="sibTrans" presStyleCnt="0"/>
      <dgm:spPr/>
    </dgm:pt>
    <dgm:pt modelId="{8E738C51-86DF-4171-B29E-AF5385BD7C4A}" type="pres">
      <dgm:prSet presAssocID="{3FF83C38-D745-425D-891A-D76DE5468DDB}" presName="compNode" presStyleCnt="0"/>
      <dgm:spPr/>
    </dgm:pt>
    <dgm:pt modelId="{02F9B860-0AF2-4456-A7E5-2288414D2704}" type="pres">
      <dgm:prSet presAssocID="{3FF83C38-D745-425D-891A-D76DE5468DDB}" presName="bgRect" presStyleLbl="bgShp" presStyleIdx="2" presStyleCnt="4"/>
      <dgm:spPr/>
    </dgm:pt>
    <dgm:pt modelId="{5C9890F3-C6F1-44DF-ACA7-57C939FDD4DD}" type="pres">
      <dgm:prSet presAssocID="{3FF83C38-D745-425D-891A-D76DE5468DDB}"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onthly calendar"/>
        </a:ext>
      </dgm:extLst>
    </dgm:pt>
    <dgm:pt modelId="{D8D8DA46-035F-4928-8D92-ED2A08850EBF}" type="pres">
      <dgm:prSet presAssocID="{3FF83C38-D745-425D-891A-D76DE5468DDB}" presName="spaceRect" presStyleCnt="0"/>
      <dgm:spPr/>
    </dgm:pt>
    <dgm:pt modelId="{8F7CFA28-EDC9-43B5-9170-ADEBDB6C1276}" type="pres">
      <dgm:prSet presAssocID="{3FF83C38-D745-425D-891A-D76DE5468DDB}" presName="parTx" presStyleLbl="revTx" presStyleIdx="3" presStyleCnt="7">
        <dgm:presLayoutVars>
          <dgm:chMax val="0"/>
          <dgm:chPref val="0"/>
        </dgm:presLayoutVars>
      </dgm:prSet>
      <dgm:spPr/>
    </dgm:pt>
    <dgm:pt modelId="{B36D2CB7-6C4B-4583-B557-FFF28097D25A}" type="pres">
      <dgm:prSet presAssocID="{3FF83C38-D745-425D-891A-D76DE5468DDB}" presName="desTx" presStyleLbl="revTx" presStyleIdx="4" presStyleCnt="7">
        <dgm:presLayoutVars/>
      </dgm:prSet>
      <dgm:spPr/>
    </dgm:pt>
    <dgm:pt modelId="{5A3A0822-D5FE-4C8B-B204-BCC7B8898C85}" type="pres">
      <dgm:prSet presAssocID="{9DAF3FF8-AA7E-46B7-9CEE-B9A4067A6528}" presName="sibTrans" presStyleCnt="0"/>
      <dgm:spPr/>
    </dgm:pt>
    <dgm:pt modelId="{6E74626A-1DCF-4D64-B871-A5D46244556C}" type="pres">
      <dgm:prSet presAssocID="{44CE61C8-CF66-453C-998E-AC75C05CB2E4}" presName="compNode" presStyleCnt="0"/>
      <dgm:spPr/>
    </dgm:pt>
    <dgm:pt modelId="{A754BEAE-DD70-4161-A6BC-9AC80899DADF}" type="pres">
      <dgm:prSet presAssocID="{44CE61C8-CF66-453C-998E-AC75C05CB2E4}" presName="bgRect" presStyleLbl="bgShp" presStyleIdx="3" presStyleCnt="4"/>
      <dgm:spPr/>
    </dgm:pt>
    <dgm:pt modelId="{4FD879F2-9D43-4597-B2C0-1691206BCAB4}" type="pres">
      <dgm:prSet presAssocID="{44CE61C8-CF66-453C-998E-AC75C05CB2E4}"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A2FEB11B-796B-45A9-8F44-506409AC9965}" type="pres">
      <dgm:prSet presAssocID="{44CE61C8-CF66-453C-998E-AC75C05CB2E4}" presName="spaceRect" presStyleCnt="0"/>
      <dgm:spPr/>
    </dgm:pt>
    <dgm:pt modelId="{1CBB4CBA-A95B-4D12-8738-1EB2EF8E3AE3}" type="pres">
      <dgm:prSet presAssocID="{44CE61C8-CF66-453C-998E-AC75C05CB2E4}" presName="parTx" presStyleLbl="revTx" presStyleIdx="5" presStyleCnt="7">
        <dgm:presLayoutVars>
          <dgm:chMax val="0"/>
          <dgm:chPref val="0"/>
        </dgm:presLayoutVars>
      </dgm:prSet>
      <dgm:spPr/>
    </dgm:pt>
    <dgm:pt modelId="{D0E5D57F-0B7E-41EB-B01B-3E1F7BF6BAFB}" type="pres">
      <dgm:prSet presAssocID="{44CE61C8-CF66-453C-998E-AC75C05CB2E4}" presName="desTx" presStyleLbl="revTx" presStyleIdx="6" presStyleCnt="7">
        <dgm:presLayoutVars/>
      </dgm:prSet>
      <dgm:spPr/>
    </dgm:pt>
  </dgm:ptLst>
  <dgm:cxnLst>
    <dgm:cxn modelId="{9DCB1F04-94BD-4BA3-84B2-5A15C27A06E0}" srcId="{0F6572A0-4C0C-48EE-B209-109A3F0672B4}" destId="{44CE61C8-CF66-453C-998E-AC75C05CB2E4}" srcOrd="3" destOrd="0" parTransId="{84989731-0171-4877-A44A-5AF9AB97B669}" sibTransId="{8C391212-D709-4A82-94EB-88D70C5D9D3E}"/>
    <dgm:cxn modelId="{CCEE5805-29CB-437E-AEF6-E8516756C2E2}" srcId="{44CE61C8-CF66-453C-998E-AC75C05CB2E4}" destId="{5AF5526C-4BB5-48BD-A8E2-6ABFDC9BC502}" srcOrd="0" destOrd="0" parTransId="{37BEE558-B7B0-4B93-921D-8D09C42EAA7C}" sibTransId="{78903F7F-8C47-47C1-9C1A-D875D51CEE5C}"/>
    <dgm:cxn modelId="{41BBF905-7579-40AD-8B89-20D362727DD8}" srcId="{0F6572A0-4C0C-48EE-B209-109A3F0672B4}" destId="{3FF83C38-D745-425D-891A-D76DE5468DDB}" srcOrd="2" destOrd="0" parTransId="{1F794FE2-F100-4233-9557-AAB9AF710F92}" sibTransId="{9DAF3FF8-AA7E-46B7-9CEE-B9A4067A6528}"/>
    <dgm:cxn modelId="{618E6C08-9293-40FB-A78B-941E93B8906F}" srcId="{0F6572A0-4C0C-48EE-B209-109A3F0672B4}" destId="{9F729415-8E57-4E30-8A97-5E3A8D14FA29}" srcOrd="1" destOrd="0" parTransId="{7B895158-4108-4509-A21E-01254104B8AA}" sibTransId="{427FD484-4FE6-4B7C-AA93-B09E6903AD7F}"/>
    <dgm:cxn modelId="{17C52F29-075F-40F0-B4ED-0B7F4FF9A6AB}" type="presOf" srcId="{3FF83C38-D745-425D-891A-D76DE5468DDB}" destId="{8F7CFA28-EDC9-43B5-9170-ADEBDB6C1276}" srcOrd="0" destOrd="0" presId="urn:microsoft.com/office/officeart/2018/2/layout/IconVerticalSolidList"/>
    <dgm:cxn modelId="{BCF7F839-C98F-4866-889B-A009966FD2C8}" type="presOf" srcId="{3A274495-5A83-463F-B7D1-01EB4295BB9C}" destId="{4BFFC069-1FB6-496F-B753-61C603431321}" srcOrd="0" destOrd="0" presId="urn:microsoft.com/office/officeart/2018/2/layout/IconVerticalSolidList"/>
    <dgm:cxn modelId="{66832661-7A09-4DB7-8759-AE1B56AB822C}" srcId="{3FF83C38-D745-425D-891A-D76DE5468DDB}" destId="{AF291CDC-A18E-49D2-8F44-922D544FB04D}" srcOrd="0" destOrd="0" parTransId="{74DC92CD-BEE2-47EB-A060-8CB75F255B7C}" sibTransId="{16246620-725A-45DB-AD8F-4EEE7E47F90F}"/>
    <dgm:cxn modelId="{A2186E73-05DA-42B6-9B07-B906A49B3410}" type="presOf" srcId="{9F729415-8E57-4E30-8A97-5E3A8D14FA29}" destId="{956BA972-CB8A-4D03-B2AD-04725AFBB496}" srcOrd="0" destOrd="0" presId="urn:microsoft.com/office/officeart/2018/2/layout/IconVerticalSolidList"/>
    <dgm:cxn modelId="{DFAF4858-135E-4203-B26E-3449A967E555}" srcId="{0F6572A0-4C0C-48EE-B209-109A3F0672B4}" destId="{A2D55911-6D4A-4510-9E27-51EC3A4A2B3D}" srcOrd="0" destOrd="0" parTransId="{C873301D-C259-4419-AA5F-50FB43FF5336}" sibTransId="{37FC2835-64AC-406D-8211-5D173CE0B9CD}"/>
    <dgm:cxn modelId="{D2F3E480-1301-468D-9EFB-B161A2DC9DFE}" type="presOf" srcId="{AF291CDC-A18E-49D2-8F44-922D544FB04D}" destId="{B36D2CB7-6C4B-4583-B557-FFF28097D25A}" srcOrd="0" destOrd="0" presId="urn:microsoft.com/office/officeart/2018/2/layout/IconVerticalSolidList"/>
    <dgm:cxn modelId="{8597AF85-CD8A-49C2-A647-C693377FAE6F}" type="presOf" srcId="{44CE61C8-CF66-453C-998E-AC75C05CB2E4}" destId="{1CBB4CBA-A95B-4D12-8738-1EB2EF8E3AE3}" srcOrd="0" destOrd="0" presId="urn:microsoft.com/office/officeart/2018/2/layout/IconVerticalSolidList"/>
    <dgm:cxn modelId="{926F4497-1980-4BF6-BDA6-FA86941E8D24}" type="presOf" srcId="{8C9C3AFD-86AA-4175-A968-40BB42FC7244}" destId="{D0E5D57F-0B7E-41EB-B01B-3E1F7BF6BAFB}" srcOrd="0" destOrd="1" presId="urn:microsoft.com/office/officeart/2018/2/layout/IconVerticalSolidList"/>
    <dgm:cxn modelId="{041941AA-9D4A-40C2-8DF3-BF48F52CE96F}" type="presOf" srcId="{0F6572A0-4C0C-48EE-B209-109A3F0672B4}" destId="{B375EF40-31B8-40F7-A591-37E3A5BDE5EB}" srcOrd="0" destOrd="0" presId="urn:microsoft.com/office/officeart/2018/2/layout/IconVerticalSolidList"/>
    <dgm:cxn modelId="{70FC74AA-5CF2-4D87-BD18-C578EB852B0D}" type="presOf" srcId="{A2D55911-6D4A-4510-9E27-51EC3A4A2B3D}" destId="{7C38F75A-AC77-4065-8646-8B0663719B54}" srcOrd="0" destOrd="0" presId="urn:microsoft.com/office/officeart/2018/2/layout/IconVerticalSolidList"/>
    <dgm:cxn modelId="{7B8C2FBC-C195-43AC-9C51-4B89057A5C48}" srcId="{44CE61C8-CF66-453C-998E-AC75C05CB2E4}" destId="{8C9C3AFD-86AA-4175-A968-40BB42FC7244}" srcOrd="1" destOrd="0" parTransId="{3B95A7AF-CC3D-4C9A-B6E3-B3F0DF3AAE27}" sibTransId="{8C020D9C-DB5A-4B7F-B46E-AE5845D12921}"/>
    <dgm:cxn modelId="{4970C5DE-9C41-435C-8590-9DBD61CECF5D}" srcId="{9F729415-8E57-4E30-8A97-5E3A8D14FA29}" destId="{3A274495-5A83-463F-B7D1-01EB4295BB9C}" srcOrd="0" destOrd="0" parTransId="{E30292C5-A83B-4982-B7E4-02A54AD79400}" sibTransId="{8FCF8BF3-5635-4FEE-8FBB-BC5D4CAF124F}"/>
    <dgm:cxn modelId="{21F722FE-C91E-46E7-8D50-1339A84F4600}" type="presOf" srcId="{5AF5526C-4BB5-48BD-A8E2-6ABFDC9BC502}" destId="{D0E5D57F-0B7E-41EB-B01B-3E1F7BF6BAFB}" srcOrd="0" destOrd="0" presId="urn:microsoft.com/office/officeart/2018/2/layout/IconVerticalSolidList"/>
    <dgm:cxn modelId="{F79C5E1B-305A-483A-8562-9FBDEF87A253}" type="presParOf" srcId="{B375EF40-31B8-40F7-A591-37E3A5BDE5EB}" destId="{58CF2DD9-8E22-4DC8-B9F7-8CFB46B3D9AD}" srcOrd="0" destOrd="0" presId="urn:microsoft.com/office/officeart/2018/2/layout/IconVerticalSolidList"/>
    <dgm:cxn modelId="{7F81C3F7-114B-4AF6-97E6-E84687B1E3EB}" type="presParOf" srcId="{58CF2DD9-8E22-4DC8-B9F7-8CFB46B3D9AD}" destId="{09FB4CEA-91F4-4871-9C55-8476F0ACD499}" srcOrd="0" destOrd="0" presId="urn:microsoft.com/office/officeart/2018/2/layout/IconVerticalSolidList"/>
    <dgm:cxn modelId="{792E2ACE-81EF-4165-853B-D437285AF8EB}" type="presParOf" srcId="{58CF2DD9-8E22-4DC8-B9F7-8CFB46B3D9AD}" destId="{369832DD-E041-44BA-A7B0-E4D97FAAC823}" srcOrd="1" destOrd="0" presId="urn:microsoft.com/office/officeart/2018/2/layout/IconVerticalSolidList"/>
    <dgm:cxn modelId="{BDEE8C0A-3277-402A-BE2A-C8A71B7EF46C}" type="presParOf" srcId="{58CF2DD9-8E22-4DC8-B9F7-8CFB46B3D9AD}" destId="{A9C66972-5CC9-4AA8-804F-4CB13A01A8E2}" srcOrd="2" destOrd="0" presId="urn:microsoft.com/office/officeart/2018/2/layout/IconVerticalSolidList"/>
    <dgm:cxn modelId="{E2871AD8-0345-4D03-99F6-3A16E408D4C1}" type="presParOf" srcId="{58CF2DD9-8E22-4DC8-B9F7-8CFB46B3D9AD}" destId="{7C38F75A-AC77-4065-8646-8B0663719B54}" srcOrd="3" destOrd="0" presId="urn:microsoft.com/office/officeart/2018/2/layout/IconVerticalSolidList"/>
    <dgm:cxn modelId="{917AF1BD-9D39-4482-BB69-86723DEA69AC}" type="presParOf" srcId="{B375EF40-31B8-40F7-A591-37E3A5BDE5EB}" destId="{9B6C22A0-ED48-4090-972F-ED31023C821C}" srcOrd="1" destOrd="0" presId="urn:microsoft.com/office/officeart/2018/2/layout/IconVerticalSolidList"/>
    <dgm:cxn modelId="{1874929A-2487-403A-9D5A-A05C889F612B}" type="presParOf" srcId="{B375EF40-31B8-40F7-A591-37E3A5BDE5EB}" destId="{D621E86C-429E-44C8-ADE8-B8C51876E0F0}" srcOrd="2" destOrd="0" presId="urn:microsoft.com/office/officeart/2018/2/layout/IconVerticalSolidList"/>
    <dgm:cxn modelId="{D25213F5-27D3-4732-933D-9406AAFC5200}" type="presParOf" srcId="{D621E86C-429E-44C8-ADE8-B8C51876E0F0}" destId="{487AC96B-A574-420E-B1AE-6D5F9C3A1EF2}" srcOrd="0" destOrd="0" presId="urn:microsoft.com/office/officeart/2018/2/layout/IconVerticalSolidList"/>
    <dgm:cxn modelId="{3C504C68-8900-4450-8834-101E7E1654A8}" type="presParOf" srcId="{D621E86C-429E-44C8-ADE8-B8C51876E0F0}" destId="{C211EC13-1137-4ED2-ABE4-D8FDB38886F4}" srcOrd="1" destOrd="0" presId="urn:microsoft.com/office/officeart/2018/2/layout/IconVerticalSolidList"/>
    <dgm:cxn modelId="{FBE5D20A-A3C2-4E1E-B809-57AD358A1C42}" type="presParOf" srcId="{D621E86C-429E-44C8-ADE8-B8C51876E0F0}" destId="{20E50BAD-6390-4612-961C-A38CA04AD1D3}" srcOrd="2" destOrd="0" presId="urn:microsoft.com/office/officeart/2018/2/layout/IconVerticalSolidList"/>
    <dgm:cxn modelId="{0E489C34-0877-4E80-AA8F-090801543F0E}" type="presParOf" srcId="{D621E86C-429E-44C8-ADE8-B8C51876E0F0}" destId="{956BA972-CB8A-4D03-B2AD-04725AFBB496}" srcOrd="3" destOrd="0" presId="urn:microsoft.com/office/officeart/2018/2/layout/IconVerticalSolidList"/>
    <dgm:cxn modelId="{62A0C042-D7C9-45A6-9F5F-FAD2F7AC221D}" type="presParOf" srcId="{D621E86C-429E-44C8-ADE8-B8C51876E0F0}" destId="{4BFFC069-1FB6-496F-B753-61C603431321}" srcOrd="4" destOrd="0" presId="urn:microsoft.com/office/officeart/2018/2/layout/IconVerticalSolidList"/>
    <dgm:cxn modelId="{C05723EA-BA22-48FA-8E32-E5CE2824C001}" type="presParOf" srcId="{B375EF40-31B8-40F7-A591-37E3A5BDE5EB}" destId="{83B783C4-0A12-44AD-BF2D-36929477A922}" srcOrd="3" destOrd="0" presId="urn:microsoft.com/office/officeart/2018/2/layout/IconVerticalSolidList"/>
    <dgm:cxn modelId="{CA5AFC65-C5C2-4507-94BE-9581A3204DEF}" type="presParOf" srcId="{B375EF40-31B8-40F7-A591-37E3A5BDE5EB}" destId="{8E738C51-86DF-4171-B29E-AF5385BD7C4A}" srcOrd="4" destOrd="0" presId="urn:microsoft.com/office/officeart/2018/2/layout/IconVerticalSolidList"/>
    <dgm:cxn modelId="{01DFA202-9056-40B7-89E8-D44EED12C660}" type="presParOf" srcId="{8E738C51-86DF-4171-B29E-AF5385BD7C4A}" destId="{02F9B860-0AF2-4456-A7E5-2288414D2704}" srcOrd="0" destOrd="0" presId="urn:microsoft.com/office/officeart/2018/2/layout/IconVerticalSolidList"/>
    <dgm:cxn modelId="{416A7D4A-3CB8-4D74-9392-B8391DB499A9}" type="presParOf" srcId="{8E738C51-86DF-4171-B29E-AF5385BD7C4A}" destId="{5C9890F3-C6F1-44DF-ACA7-57C939FDD4DD}" srcOrd="1" destOrd="0" presId="urn:microsoft.com/office/officeart/2018/2/layout/IconVerticalSolidList"/>
    <dgm:cxn modelId="{260FE8AE-C0EF-462A-96D3-37CC9266E21A}" type="presParOf" srcId="{8E738C51-86DF-4171-B29E-AF5385BD7C4A}" destId="{D8D8DA46-035F-4928-8D92-ED2A08850EBF}" srcOrd="2" destOrd="0" presId="urn:microsoft.com/office/officeart/2018/2/layout/IconVerticalSolidList"/>
    <dgm:cxn modelId="{F147F797-0413-4579-8570-275567D2D2C0}" type="presParOf" srcId="{8E738C51-86DF-4171-B29E-AF5385BD7C4A}" destId="{8F7CFA28-EDC9-43B5-9170-ADEBDB6C1276}" srcOrd="3" destOrd="0" presId="urn:microsoft.com/office/officeart/2018/2/layout/IconVerticalSolidList"/>
    <dgm:cxn modelId="{BD5AF98A-06D3-4AC9-9688-DF09B5226011}" type="presParOf" srcId="{8E738C51-86DF-4171-B29E-AF5385BD7C4A}" destId="{B36D2CB7-6C4B-4583-B557-FFF28097D25A}" srcOrd="4" destOrd="0" presId="urn:microsoft.com/office/officeart/2018/2/layout/IconVerticalSolidList"/>
    <dgm:cxn modelId="{61920AA6-74F6-4935-8A03-8E3A35987C4F}" type="presParOf" srcId="{B375EF40-31B8-40F7-A591-37E3A5BDE5EB}" destId="{5A3A0822-D5FE-4C8B-B204-BCC7B8898C85}" srcOrd="5" destOrd="0" presId="urn:microsoft.com/office/officeart/2018/2/layout/IconVerticalSolidList"/>
    <dgm:cxn modelId="{D1B256D9-08B5-4F69-906E-CBD1559B0A25}" type="presParOf" srcId="{B375EF40-31B8-40F7-A591-37E3A5BDE5EB}" destId="{6E74626A-1DCF-4D64-B871-A5D46244556C}" srcOrd="6" destOrd="0" presId="urn:microsoft.com/office/officeart/2018/2/layout/IconVerticalSolidList"/>
    <dgm:cxn modelId="{4ADA69B0-E6A6-414E-BBDE-9DAC512105F2}" type="presParOf" srcId="{6E74626A-1DCF-4D64-B871-A5D46244556C}" destId="{A754BEAE-DD70-4161-A6BC-9AC80899DADF}" srcOrd="0" destOrd="0" presId="urn:microsoft.com/office/officeart/2018/2/layout/IconVerticalSolidList"/>
    <dgm:cxn modelId="{FB571CE5-2F02-4B4B-8AE1-506A863C0875}" type="presParOf" srcId="{6E74626A-1DCF-4D64-B871-A5D46244556C}" destId="{4FD879F2-9D43-4597-B2C0-1691206BCAB4}" srcOrd="1" destOrd="0" presId="urn:microsoft.com/office/officeart/2018/2/layout/IconVerticalSolidList"/>
    <dgm:cxn modelId="{8E47B319-B0CA-43BD-A0B7-B968F95207E6}" type="presParOf" srcId="{6E74626A-1DCF-4D64-B871-A5D46244556C}" destId="{A2FEB11B-796B-45A9-8F44-506409AC9965}" srcOrd="2" destOrd="0" presId="urn:microsoft.com/office/officeart/2018/2/layout/IconVerticalSolidList"/>
    <dgm:cxn modelId="{338C5AB2-2C50-4208-A622-ACF0FAB4F11B}" type="presParOf" srcId="{6E74626A-1DCF-4D64-B871-A5D46244556C}" destId="{1CBB4CBA-A95B-4D12-8738-1EB2EF8E3AE3}" srcOrd="3" destOrd="0" presId="urn:microsoft.com/office/officeart/2018/2/layout/IconVerticalSolidList"/>
    <dgm:cxn modelId="{9DB69C13-045F-4F55-9DCD-EDF379C54341}" type="presParOf" srcId="{6E74626A-1DCF-4D64-B871-A5D46244556C}" destId="{D0E5D57F-0B7E-41EB-B01B-3E1F7BF6BAF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5F6196-D825-4398-9476-5839D9F03F5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67E6556-4351-48C0-AFBC-F6B682E9640C}">
      <dgm:prSet/>
      <dgm:spPr/>
      <dgm:t>
        <a:bodyPr/>
        <a:lstStyle/>
        <a:p>
          <a:r>
            <a:rPr lang="en-US" dirty="0">
              <a:hlinkClick xmlns:r="http://schemas.openxmlformats.org/officeDocument/2006/relationships" r:id="rId1"/>
            </a:rPr>
            <a:t>Delta Dental website</a:t>
          </a:r>
          <a:endParaRPr lang="en-US" dirty="0"/>
        </a:p>
      </dgm:t>
    </dgm:pt>
    <dgm:pt modelId="{B3C348FF-A6AF-4DBB-A914-64ACFC414C14}" type="parTrans" cxnId="{B8855E77-3860-47E0-8F9E-DFDEB3858633}">
      <dgm:prSet/>
      <dgm:spPr/>
      <dgm:t>
        <a:bodyPr/>
        <a:lstStyle/>
        <a:p>
          <a:endParaRPr lang="en-US"/>
        </a:p>
      </dgm:t>
    </dgm:pt>
    <dgm:pt modelId="{24D938B2-0ECC-4388-B29F-5A3B92C35DDB}" type="sibTrans" cxnId="{B8855E77-3860-47E0-8F9E-DFDEB3858633}">
      <dgm:prSet/>
      <dgm:spPr/>
      <dgm:t>
        <a:bodyPr/>
        <a:lstStyle/>
        <a:p>
          <a:endParaRPr lang="en-US"/>
        </a:p>
      </dgm:t>
    </dgm:pt>
    <dgm:pt modelId="{0403D6EE-75D7-4753-B045-F18E9FBB9776}">
      <dgm:prSet/>
      <dgm:spPr/>
      <dgm:t>
        <a:bodyPr/>
        <a:lstStyle/>
        <a:p>
          <a:r>
            <a:rPr lang="en-US" dirty="0">
              <a:hlinkClick xmlns:r="http://schemas.openxmlformats.org/officeDocument/2006/relationships" r:id="rId2"/>
            </a:rPr>
            <a:t>2026 Delta Dental information</a:t>
          </a:r>
          <a:endParaRPr lang="en-US" dirty="0"/>
        </a:p>
      </dgm:t>
    </dgm:pt>
    <dgm:pt modelId="{1F766C93-D36B-449D-8521-826CE17C2DD3}" type="parTrans" cxnId="{2F081F50-E016-4873-958C-9BC554F9653B}">
      <dgm:prSet/>
      <dgm:spPr/>
      <dgm:t>
        <a:bodyPr/>
        <a:lstStyle/>
        <a:p>
          <a:endParaRPr lang="en-US"/>
        </a:p>
      </dgm:t>
    </dgm:pt>
    <dgm:pt modelId="{BAC3D87E-10AD-4EDD-B49E-989011F9F7E7}" type="sibTrans" cxnId="{2F081F50-E016-4873-958C-9BC554F9653B}">
      <dgm:prSet/>
      <dgm:spPr/>
      <dgm:t>
        <a:bodyPr/>
        <a:lstStyle/>
        <a:p>
          <a:endParaRPr lang="en-US"/>
        </a:p>
      </dgm:t>
    </dgm:pt>
    <dgm:pt modelId="{30FFC2F8-C15F-4333-8093-9E7DF26FED41}">
      <dgm:prSet/>
      <dgm:spPr/>
      <dgm:t>
        <a:bodyPr/>
        <a:lstStyle/>
        <a:p>
          <a:r>
            <a:rPr lang="en-US" dirty="0">
              <a:hlinkClick xmlns:r="http://schemas.openxmlformats.org/officeDocument/2006/relationships" r:id="rId3"/>
            </a:rPr>
            <a:t>How Uniform/Preventive and Supplemental Dental Work Together</a:t>
          </a:r>
          <a:endParaRPr lang="en-US" dirty="0"/>
        </a:p>
      </dgm:t>
    </dgm:pt>
    <dgm:pt modelId="{34D0B6DB-BF97-4F87-B48D-40A6AC75FE02}" type="parTrans" cxnId="{27BB6B1E-7333-4090-B383-25EFC041DA75}">
      <dgm:prSet/>
      <dgm:spPr/>
      <dgm:t>
        <a:bodyPr/>
        <a:lstStyle/>
        <a:p>
          <a:endParaRPr lang="en-US"/>
        </a:p>
      </dgm:t>
    </dgm:pt>
    <dgm:pt modelId="{098A4302-2C04-48DA-9B29-6A2FD2689680}" type="sibTrans" cxnId="{27BB6B1E-7333-4090-B383-25EFC041DA75}">
      <dgm:prSet/>
      <dgm:spPr/>
      <dgm:t>
        <a:bodyPr/>
        <a:lstStyle/>
        <a:p>
          <a:endParaRPr lang="en-US"/>
        </a:p>
      </dgm:t>
    </dgm:pt>
    <dgm:pt modelId="{C9528000-BBC9-475B-B10B-D6D45341D1EF}">
      <dgm:prSet/>
      <dgm:spPr/>
      <dgm:t>
        <a:bodyPr/>
        <a:lstStyle/>
        <a:p>
          <a:r>
            <a:rPr lang="en-US" dirty="0">
              <a:hlinkClick xmlns:r="http://schemas.openxmlformats.org/officeDocument/2006/relationships" r:id="rId4"/>
            </a:rPr>
            <a:t>Benefits of Dental Insurance Video</a:t>
          </a:r>
          <a:endParaRPr lang="en-US" dirty="0"/>
        </a:p>
      </dgm:t>
    </dgm:pt>
    <dgm:pt modelId="{BA7EA526-0451-4517-9DF0-30C141FC1517}" type="parTrans" cxnId="{34B11A11-67B4-40CA-ADF7-F1F9EF953C0A}">
      <dgm:prSet/>
      <dgm:spPr/>
      <dgm:t>
        <a:bodyPr/>
        <a:lstStyle/>
        <a:p>
          <a:endParaRPr lang="en-US"/>
        </a:p>
      </dgm:t>
    </dgm:pt>
    <dgm:pt modelId="{CB14C074-0AAF-4061-BA92-B120B00B3579}" type="sibTrans" cxnId="{34B11A11-67B4-40CA-ADF7-F1F9EF953C0A}">
      <dgm:prSet/>
      <dgm:spPr/>
      <dgm:t>
        <a:bodyPr/>
        <a:lstStyle/>
        <a:p>
          <a:endParaRPr lang="en-US"/>
        </a:p>
      </dgm:t>
    </dgm:pt>
    <dgm:pt modelId="{81350CA2-550B-4498-A6A2-F94FD67CF1EA}">
      <dgm:prSet/>
      <dgm:spPr/>
      <dgm:t>
        <a:bodyPr/>
        <a:lstStyle/>
        <a:p>
          <a:r>
            <a:rPr lang="en-US" dirty="0">
              <a:hlinkClick xmlns:r="http://schemas.openxmlformats.org/officeDocument/2006/relationships" r:id="rId5"/>
            </a:rPr>
            <a:t>Provider search</a:t>
          </a:r>
          <a:endParaRPr lang="en-US" dirty="0"/>
        </a:p>
      </dgm:t>
    </dgm:pt>
    <dgm:pt modelId="{89CB1C6C-1C1B-4E53-8773-ECE85DB2119D}" type="parTrans" cxnId="{A20AFA12-8941-4FEA-B485-86F0AB855E89}">
      <dgm:prSet/>
      <dgm:spPr/>
      <dgm:t>
        <a:bodyPr/>
        <a:lstStyle/>
        <a:p>
          <a:endParaRPr lang="en-US"/>
        </a:p>
      </dgm:t>
    </dgm:pt>
    <dgm:pt modelId="{29B60E29-21AD-4BAE-AD12-54D78D825A3D}" type="sibTrans" cxnId="{A20AFA12-8941-4FEA-B485-86F0AB855E89}">
      <dgm:prSet/>
      <dgm:spPr/>
      <dgm:t>
        <a:bodyPr/>
        <a:lstStyle/>
        <a:p>
          <a:endParaRPr lang="en-US"/>
        </a:p>
      </dgm:t>
    </dgm:pt>
    <dgm:pt modelId="{6DC6EB9E-A645-452A-BA7B-878DC324AAAB}">
      <dgm:prSet/>
      <dgm:spPr/>
      <dgm:t>
        <a:bodyPr/>
        <a:lstStyle/>
        <a:p>
          <a:r>
            <a:rPr lang="en-US" dirty="0">
              <a:hlinkClick xmlns:r="http://schemas.openxmlformats.org/officeDocument/2006/relationships" r:id="rId6"/>
            </a:rPr>
            <a:t>Additional Benefits</a:t>
          </a:r>
          <a:endParaRPr lang="en-US" dirty="0"/>
        </a:p>
      </dgm:t>
    </dgm:pt>
    <dgm:pt modelId="{FEA852E3-8356-47C4-8223-571B5F677D84}" type="parTrans" cxnId="{7FB8B587-EC29-4D26-973F-4B9B90C601AC}">
      <dgm:prSet/>
      <dgm:spPr/>
      <dgm:t>
        <a:bodyPr/>
        <a:lstStyle/>
        <a:p>
          <a:endParaRPr lang="en-US"/>
        </a:p>
      </dgm:t>
    </dgm:pt>
    <dgm:pt modelId="{8CA62804-00C9-4D40-A2F0-03E7B82C27E2}" type="sibTrans" cxnId="{7FB8B587-EC29-4D26-973F-4B9B90C601AC}">
      <dgm:prSet/>
      <dgm:spPr/>
      <dgm:t>
        <a:bodyPr/>
        <a:lstStyle/>
        <a:p>
          <a:endParaRPr lang="en-US"/>
        </a:p>
      </dgm:t>
    </dgm:pt>
    <dgm:pt modelId="{6D6A1035-C993-41DB-A296-214AE728D835}">
      <dgm:prSet/>
      <dgm:spPr/>
      <dgm:t>
        <a:bodyPr/>
        <a:lstStyle/>
        <a:p>
          <a:r>
            <a:rPr lang="en-US"/>
            <a:t>Evidence Based Integrative Care Plan (EBICP) – coverage for extra dental care for those who have specific medical conditions</a:t>
          </a:r>
        </a:p>
      </dgm:t>
    </dgm:pt>
    <dgm:pt modelId="{A645F63E-9C64-47C7-BFD4-2822A9659CA4}" type="parTrans" cxnId="{E6ABFF92-B111-4728-9BCC-E5C36CBDCF50}">
      <dgm:prSet/>
      <dgm:spPr/>
      <dgm:t>
        <a:bodyPr/>
        <a:lstStyle/>
        <a:p>
          <a:endParaRPr lang="en-US"/>
        </a:p>
      </dgm:t>
    </dgm:pt>
    <dgm:pt modelId="{D9020651-61B0-47C3-B239-A367BF3771B9}" type="sibTrans" cxnId="{E6ABFF92-B111-4728-9BCC-E5C36CBDCF50}">
      <dgm:prSet/>
      <dgm:spPr/>
      <dgm:t>
        <a:bodyPr/>
        <a:lstStyle/>
        <a:p>
          <a:endParaRPr lang="en-US"/>
        </a:p>
      </dgm:t>
    </dgm:pt>
    <dgm:pt modelId="{653168CA-B24E-4D69-AA14-EC1B1602A3B7}">
      <dgm:prSet/>
      <dgm:spPr/>
      <dgm:t>
        <a:bodyPr/>
        <a:lstStyle/>
        <a:p>
          <a:r>
            <a:rPr lang="en-US" dirty="0"/>
            <a:t>Deductible Waiver – if enrolled in Uniform Dental or Preventive Dental AND one of the Dental Supplemental Plans AND have a qualified preventive service (cleaning/exam) in the current year, your deductible under the Supplemental Plan will be waived in the following year</a:t>
          </a:r>
        </a:p>
      </dgm:t>
    </dgm:pt>
    <dgm:pt modelId="{DC2701A1-1F9D-4968-ADB1-49FC90A06211}" type="parTrans" cxnId="{254BB723-A74E-40BF-8B5E-6F0208BD458A}">
      <dgm:prSet/>
      <dgm:spPr/>
      <dgm:t>
        <a:bodyPr/>
        <a:lstStyle/>
        <a:p>
          <a:endParaRPr lang="en-US"/>
        </a:p>
      </dgm:t>
    </dgm:pt>
    <dgm:pt modelId="{F794BC5A-2D7C-4937-94D7-8C6C15AC584D}" type="sibTrans" cxnId="{254BB723-A74E-40BF-8B5E-6F0208BD458A}">
      <dgm:prSet/>
      <dgm:spPr/>
      <dgm:t>
        <a:bodyPr/>
        <a:lstStyle/>
        <a:p>
          <a:endParaRPr lang="en-US"/>
        </a:p>
      </dgm:t>
    </dgm:pt>
    <dgm:pt modelId="{74EC97DF-F57E-4B10-A45C-C40209302F9A}" type="pres">
      <dgm:prSet presAssocID="{8F5F6196-D825-4398-9476-5839D9F03F53}" presName="diagram" presStyleCnt="0">
        <dgm:presLayoutVars>
          <dgm:dir/>
          <dgm:resizeHandles val="exact"/>
        </dgm:presLayoutVars>
      </dgm:prSet>
      <dgm:spPr/>
    </dgm:pt>
    <dgm:pt modelId="{4DBD78F7-1563-4351-8B84-10693D889B85}" type="pres">
      <dgm:prSet presAssocID="{C67E6556-4351-48C0-AFBC-F6B682E9640C}" presName="node" presStyleLbl="node1" presStyleIdx="0" presStyleCnt="6">
        <dgm:presLayoutVars>
          <dgm:bulletEnabled val="1"/>
        </dgm:presLayoutVars>
      </dgm:prSet>
      <dgm:spPr/>
    </dgm:pt>
    <dgm:pt modelId="{12C0A0C6-E7EB-4E03-8F91-CCAAC8178D81}" type="pres">
      <dgm:prSet presAssocID="{24D938B2-0ECC-4388-B29F-5A3B92C35DDB}" presName="sibTrans" presStyleCnt="0"/>
      <dgm:spPr/>
    </dgm:pt>
    <dgm:pt modelId="{43318080-7C24-4656-AB9C-FF8664029D97}" type="pres">
      <dgm:prSet presAssocID="{0403D6EE-75D7-4753-B045-F18E9FBB9776}" presName="node" presStyleLbl="node1" presStyleIdx="1" presStyleCnt="6">
        <dgm:presLayoutVars>
          <dgm:bulletEnabled val="1"/>
        </dgm:presLayoutVars>
      </dgm:prSet>
      <dgm:spPr/>
    </dgm:pt>
    <dgm:pt modelId="{DA3108E3-EA47-4DD1-898C-0786105346B7}" type="pres">
      <dgm:prSet presAssocID="{BAC3D87E-10AD-4EDD-B49E-989011F9F7E7}" presName="sibTrans" presStyleCnt="0"/>
      <dgm:spPr/>
    </dgm:pt>
    <dgm:pt modelId="{011B34D2-D7AA-4F53-8B7F-2D83BD3464BD}" type="pres">
      <dgm:prSet presAssocID="{30FFC2F8-C15F-4333-8093-9E7DF26FED41}" presName="node" presStyleLbl="node1" presStyleIdx="2" presStyleCnt="6">
        <dgm:presLayoutVars>
          <dgm:bulletEnabled val="1"/>
        </dgm:presLayoutVars>
      </dgm:prSet>
      <dgm:spPr/>
    </dgm:pt>
    <dgm:pt modelId="{8440BB3B-5317-478F-95C4-02EF0871EE19}" type="pres">
      <dgm:prSet presAssocID="{098A4302-2C04-48DA-9B29-6A2FD2689680}" presName="sibTrans" presStyleCnt="0"/>
      <dgm:spPr/>
    </dgm:pt>
    <dgm:pt modelId="{EA04B810-A029-46A1-9DB4-921A16655016}" type="pres">
      <dgm:prSet presAssocID="{C9528000-BBC9-475B-B10B-D6D45341D1EF}" presName="node" presStyleLbl="node1" presStyleIdx="3" presStyleCnt="6">
        <dgm:presLayoutVars>
          <dgm:bulletEnabled val="1"/>
        </dgm:presLayoutVars>
      </dgm:prSet>
      <dgm:spPr/>
    </dgm:pt>
    <dgm:pt modelId="{974DBC2A-3791-48DF-96B1-49DF066E7E47}" type="pres">
      <dgm:prSet presAssocID="{CB14C074-0AAF-4061-BA92-B120B00B3579}" presName="sibTrans" presStyleCnt="0"/>
      <dgm:spPr/>
    </dgm:pt>
    <dgm:pt modelId="{B2F9DC8D-9D7D-40FC-A929-D36558EC4C2F}" type="pres">
      <dgm:prSet presAssocID="{81350CA2-550B-4498-A6A2-F94FD67CF1EA}" presName="node" presStyleLbl="node1" presStyleIdx="4" presStyleCnt="6">
        <dgm:presLayoutVars>
          <dgm:bulletEnabled val="1"/>
        </dgm:presLayoutVars>
      </dgm:prSet>
      <dgm:spPr/>
    </dgm:pt>
    <dgm:pt modelId="{342B63F8-796C-40C3-A5F0-B9BB5047463E}" type="pres">
      <dgm:prSet presAssocID="{29B60E29-21AD-4BAE-AD12-54D78D825A3D}" presName="sibTrans" presStyleCnt="0"/>
      <dgm:spPr/>
    </dgm:pt>
    <dgm:pt modelId="{C1FB78A8-8FA8-420F-B84D-0103491AFFEA}" type="pres">
      <dgm:prSet presAssocID="{6DC6EB9E-A645-452A-BA7B-878DC324AAAB}" presName="node" presStyleLbl="node1" presStyleIdx="5" presStyleCnt="6">
        <dgm:presLayoutVars>
          <dgm:bulletEnabled val="1"/>
        </dgm:presLayoutVars>
      </dgm:prSet>
      <dgm:spPr/>
    </dgm:pt>
  </dgm:ptLst>
  <dgm:cxnLst>
    <dgm:cxn modelId="{7E422C05-D597-4083-A040-8D15C7EC078D}" type="presOf" srcId="{6D6A1035-C993-41DB-A296-214AE728D835}" destId="{C1FB78A8-8FA8-420F-B84D-0103491AFFEA}" srcOrd="0" destOrd="1" presId="urn:microsoft.com/office/officeart/2005/8/layout/default"/>
    <dgm:cxn modelId="{34B11A11-67B4-40CA-ADF7-F1F9EF953C0A}" srcId="{8F5F6196-D825-4398-9476-5839D9F03F53}" destId="{C9528000-BBC9-475B-B10B-D6D45341D1EF}" srcOrd="3" destOrd="0" parTransId="{BA7EA526-0451-4517-9DF0-30C141FC1517}" sibTransId="{CB14C074-0AAF-4061-BA92-B120B00B3579}"/>
    <dgm:cxn modelId="{A20AFA12-8941-4FEA-B485-86F0AB855E89}" srcId="{8F5F6196-D825-4398-9476-5839D9F03F53}" destId="{81350CA2-550B-4498-A6A2-F94FD67CF1EA}" srcOrd="4" destOrd="0" parTransId="{89CB1C6C-1C1B-4E53-8773-ECE85DB2119D}" sibTransId="{29B60E29-21AD-4BAE-AD12-54D78D825A3D}"/>
    <dgm:cxn modelId="{3167A916-B35A-46C7-8440-D083A4EB901A}" type="presOf" srcId="{653168CA-B24E-4D69-AA14-EC1B1602A3B7}" destId="{C1FB78A8-8FA8-420F-B84D-0103491AFFEA}" srcOrd="0" destOrd="2" presId="urn:microsoft.com/office/officeart/2005/8/layout/default"/>
    <dgm:cxn modelId="{27BB6B1E-7333-4090-B383-25EFC041DA75}" srcId="{8F5F6196-D825-4398-9476-5839D9F03F53}" destId="{30FFC2F8-C15F-4333-8093-9E7DF26FED41}" srcOrd="2" destOrd="0" parTransId="{34D0B6DB-BF97-4F87-B48D-40A6AC75FE02}" sibTransId="{098A4302-2C04-48DA-9B29-6A2FD2689680}"/>
    <dgm:cxn modelId="{254BB723-A74E-40BF-8B5E-6F0208BD458A}" srcId="{6DC6EB9E-A645-452A-BA7B-878DC324AAAB}" destId="{653168CA-B24E-4D69-AA14-EC1B1602A3B7}" srcOrd="1" destOrd="0" parTransId="{DC2701A1-1F9D-4968-ADB1-49FC90A06211}" sibTransId="{F794BC5A-2D7C-4937-94D7-8C6C15AC584D}"/>
    <dgm:cxn modelId="{AFC72A29-ED21-4C67-BF00-7DB221C75892}" type="presOf" srcId="{81350CA2-550B-4498-A6A2-F94FD67CF1EA}" destId="{B2F9DC8D-9D7D-40FC-A929-D36558EC4C2F}" srcOrd="0" destOrd="0" presId="urn:microsoft.com/office/officeart/2005/8/layout/default"/>
    <dgm:cxn modelId="{A1B91461-B3C2-498C-9864-9DBD3D47E54F}" type="presOf" srcId="{C9528000-BBC9-475B-B10B-D6D45341D1EF}" destId="{EA04B810-A029-46A1-9DB4-921A16655016}" srcOrd="0" destOrd="0" presId="urn:microsoft.com/office/officeart/2005/8/layout/default"/>
    <dgm:cxn modelId="{2F081F50-E016-4873-958C-9BC554F9653B}" srcId="{8F5F6196-D825-4398-9476-5839D9F03F53}" destId="{0403D6EE-75D7-4753-B045-F18E9FBB9776}" srcOrd="1" destOrd="0" parTransId="{1F766C93-D36B-449D-8521-826CE17C2DD3}" sibTransId="{BAC3D87E-10AD-4EDD-B49E-989011F9F7E7}"/>
    <dgm:cxn modelId="{34743250-52AD-44B7-B99D-C8B25179C333}" type="presOf" srcId="{6DC6EB9E-A645-452A-BA7B-878DC324AAAB}" destId="{C1FB78A8-8FA8-420F-B84D-0103491AFFEA}" srcOrd="0" destOrd="0" presId="urn:microsoft.com/office/officeart/2005/8/layout/default"/>
    <dgm:cxn modelId="{B8855E77-3860-47E0-8F9E-DFDEB3858633}" srcId="{8F5F6196-D825-4398-9476-5839D9F03F53}" destId="{C67E6556-4351-48C0-AFBC-F6B682E9640C}" srcOrd="0" destOrd="0" parTransId="{B3C348FF-A6AF-4DBB-A914-64ACFC414C14}" sibTransId="{24D938B2-0ECC-4388-B29F-5A3B92C35DDB}"/>
    <dgm:cxn modelId="{649D9185-DAA0-4196-B947-933920F51A5E}" type="presOf" srcId="{30FFC2F8-C15F-4333-8093-9E7DF26FED41}" destId="{011B34D2-D7AA-4F53-8B7F-2D83BD3464BD}" srcOrd="0" destOrd="0" presId="urn:microsoft.com/office/officeart/2005/8/layout/default"/>
    <dgm:cxn modelId="{7FB8B587-EC29-4D26-973F-4B9B90C601AC}" srcId="{8F5F6196-D825-4398-9476-5839D9F03F53}" destId="{6DC6EB9E-A645-452A-BA7B-878DC324AAAB}" srcOrd="5" destOrd="0" parTransId="{FEA852E3-8356-47C4-8223-571B5F677D84}" sibTransId="{8CA62804-00C9-4D40-A2F0-03E7B82C27E2}"/>
    <dgm:cxn modelId="{E6ABFF92-B111-4728-9BCC-E5C36CBDCF50}" srcId="{6DC6EB9E-A645-452A-BA7B-878DC324AAAB}" destId="{6D6A1035-C993-41DB-A296-214AE728D835}" srcOrd="0" destOrd="0" parTransId="{A645F63E-9C64-47C7-BFD4-2822A9659CA4}" sibTransId="{D9020651-61B0-47C3-B239-A367BF3771B9}"/>
    <dgm:cxn modelId="{0B1A5FB3-07FB-4BAD-9282-CCFCB2136291}" type="presOf" srcId="{0403D6EE-75D7-4753-B045-F18E9FBB9776}" destId="{43318080-7C24-4656-AB9C-FF8664029D97}" srcOrd="0" destOrd="0" presId="urn:microsoft.com/office/officeart/2005/8/layout/default"/>
    <dgm:cxn modelId="{382488D1-7255-4732-8F64-7F9AFD820D6F}" type="presOf" srcId="{C67E6556-4351-48C0-AFBC-F6B682E9640C}" destId="{4DBD78F7-1563-4351-8B84-10693D889B85}" srcOrd="0" destOrd="0" presId="urn:microsoft.com/office/officeart/2005/8/layout/default"/>
    <dgm:cxn modelId="{B35D1DF6-D0A8-4235-9BAF-5642BCB1635E}" type="presOf" srcId="{8F5F6196-D825-4398-9476-5839D9F03F53}" destId="{74EC97DF-F57E-4B10-A45C-C40209302F9A}" srcOrd="0" destOrd="0" presId="urn:microsoft.com/office/officeart/2005/8/layout/default"/>
    <dgm:cxn modelId="{58EF8970-DEDE-4F6E-917A-15592795EAB9}" type="presParOf" srcId="{74EC97DF-F57E-4B10-A45C-C40209302F9A}" destId="{4DBD78F7-1563-4351-8B84-10693D889B85}" srcOrd="0" destOrd="0" presId="urn:microsoft.com/office/officeart/2005/8/layout/default"/>
    <dgm:cxn modelId="{C78607CD-1DC5-4799-A424-6D9AFB504E31}" type="presParOf" srcId="{74EC97DF-F57E-4B10-A45C-C40209302F9A}" destId="{12C0A0C6-E7EB-4E03-8F91-CCAAC8178D81}" srcOrd="1" destOrd="0" presId="urn:microsoft.com/office/officeart/2005/8/layout/default"/>
    <dgm:cxn modelId="{4FF90236-4536-4580-B7C1-5BD8D4EE2B59}" type="presParOf" srcId="{74EC97DF-F57E-4B10-A45C-C40209302F9A}" destId="{43318080-7C24-4656-AB9C-FF8664029D97}" srcOrd="2" destOrd="0" presId="urn:microsoft.com/office/officeart/2005/8/layout/default"/>
    <dgm:cxn modelId="{1BBA8B1B-F543-4D01-963F-DFF5C1D76F7F}" type="presParOf" srcId="{74EC97DF-F57E-4B10-A45C-C40209302F9A}" destId="{DA3108E3-EA47-4DD1-898C-0786105346B7}" srcOrd="3" destOrd="0" presId="urn:microsoft.com/office/officeart/2005/8/layout/default"/>
    <dgm:cxn modelId="{CE600A84-0C8D-433E-A8BE-0DF4A68A4F99}" type="presParOf" srcId="{74EC97DF-F57E-4B10-A45C-C40209302F9A}" destId="{011B34D2-D7AA-4F53-8B7F-2D83BD3464BD}" srcOrd="4" destOrd="0" presId="urn:microsoft.com/office/officeart/2005/8/layout/default"/>
    <dgm:cxn modelId="{FB4DCBA6-B7D4-4EB4-B0F5-719BDA8F5DC0}" type="presParOf" srcId="{74EC97DF-F57E-4B10-A45C-C40209302F9A}" destId="{8440BB3B-5317-478F-95C4-02EF0871EE19}" srcOrd="5" destOrd="0" presId="urn:microsoft.com/office/officeart/2005/8/layout/default"/>
    <dgm:cxn modelId="{F08450EF-6B5C-41EC-B53C-3311855DDEFD}" type="presParOf" srcId="{74EC97DF-F57E-4B10-A45C-C40209302F9A}" destId="{EA04B810-A029-46A1-9DB4-921A16655016}" srcOrd="6" destOrd="0" presId="urn:microsoft.com/office/officeart/2005/8/layout/default"/>
    <dgm:cxn modelId="{C4FF4CBA-3050-40BB-B283-AD7ABE2F963B}" type="presParOf" srcId="{74EC97DF-F57E-4B10-A45C-C40209302F9A}" destId="{974DBC2A-3791-48DF-96B1-49DF066E7E47}" srcOrd="7" destOrd="0" presId="urn:microsoft.com/office/officeart/2005/8/layout/default"/>
    <dgm:cxn modelId="{0DB52C0B-F373-4FCB-98AA-2BB18D861633}" type="presParOf" srcId="{74EC97DF-F57E-4B10-A45C-C40209302F9A}" destId="{B2F9DC8D-9D7D-40FC-A929-D36558EC4C2F}" srcOrd="8" destOrd="0" presId="urn:microsoft.com/office/officeart/2005/8/layout/default"/>
    <dgm:cxn modelId="{BFE6595E-CB1C-4253-8E77-B355E4DAC112}" type="presParOf" srcId="{74EC97DF-F57E-4B10-A45C-C40209302F9A}" destId="{342B63F8-796C-40C3-A5F0-B9BB5047463E}" srcOrd="9" destOrd="0" presId="urn:microsoft.com/office/officeart/2005/8/layout/default"/>
    <dgm:cxn modelId="{BF1D2F01-9B3E-45DD-B194-87F129624C48}" type="presParOf" srcId="{74EC97DF-F57E-4B10-A45C-C40209302F9A}" destId="{C1FB78A8-8FA8-420F-B84D-0103491AFFE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02E485-8032-4F87-9436-F230ABD51A8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1A03623-01A9-4AFC-8EA4-4E7456A178F7}">
      <dgm:prSet/>
      <dgm:spPr/>
      <dgm:t>
        <a:bodyPr/>
        <a:lstStyle/>
        <a:p>
          <a:pPr>
            <a:lnSpc>
              <a:spcPct val="100000"/>
            </a:lnSpc>
          </a:pPr>
          <a:r>
            <a:rPr lang="en-US"/>
            <a:t>Used to set aside money on a pre-tax basis to pay for all eligible medical expenses, as well as dental and vision expenses</a:t>
          </a:r>
        </a:p>
      </dgm:t>
    </dgm:pt>
    <dgm:pt modelId="{BE9F6F1D-1809-4885-BA87-45E1CBDD8170}" type="parTrans" cxnId="{FA77DBB4-B36E-4602-8ACC-7B54CDF60042}">
      <dgm:prSet/>
      <dgm:spPr/>
      <dgm:t>
        <a:bodyPr/>
        <a:lstStyle/>
        <a:p>
          <a:endParaRPr lang="en-US"/>
        </a:p>
      </dgm:t>
    </dgm:pt>
    <dgm:pt modelId="{8014AEAF-4F5C-4C8F-B569-81561ED81624}" type="sibTrans" cxnId="{FA77DBB4-B36E-4602-8ACC-7B54CDF60042}">
      <dgm:prSet/>
      <dgm:spPr/>
      <dgm:t>
        <a:bodyPr/>
        <a:lstStyle/>
        <a:p>
          <a:endParaRPr lang="en-US"/>
        </a:p>
      </dgm:t>
    </dgm:pt>
    <dgm:pt modelId="{576A99F1-FEB1-4DDC-9428-AC2B1FA2AA4B}">
      <dgm:prSet/>
      <dgm:spPr/>
      <dgm:t>
        <a:bodyPr/>
        <a:lstStyle/>
        <a:p>
          <a:pPr>
            <a:lnSpc>
              <a:spcPct val="100000"/>
            </a:lnSpc>
          </a:pPr>
          <a:r>
            <a:rPr lang="en-US" dirty="0"/>
            <a:t>Must be enrolled in the state High-Deductible Health Plan (HDHP) as the subscriber to enroll</a:t>
          </a:r>
        </a:p>
      </dgm:t>
    </dgm:pt>
    <dgm:pt modelId="{B84C9E79-367E-4889-ACFE-00730F3E3447}" type="parTrans" cxnId="{05EBB597-B410-43E7-B8FF-3848A03E2635}">
      <dgm:prSet/>
      <dgm:spPr/>
      <dgm:t>
        <a:bodyPr/>
        <a:lstStyle/>
        <a:p>
          <a:endParaRPr lang="en-US"/>
        </a:p>
      </dgm:t>
    </dgm:pt>
    <dgm:pt modelId="{2EB6A8B1-66BC-4BFD-B49B-0F58ABE1C7EB}" type="sibTrans" cxnId="{05EBB597-B410-43E7-B8FF-3848A03E2635}">
      <dgm:prSet/>
      <dgm:spPr/>
      <dgm:t>
        <a:bodyPr/>
        <a:lstStyle/>
        <a:p>
          <a:endParaRPr lang="en-US"/>
        </a:p>
      </dgm:t>
    </dgm:pt>
    <dgm:pt modelId="{3989FE63-1F44-47DF-A3C5-2636276BB001}">
      <dgm:prSet/>
      <dgm:spPr/>
      <dgm:t>
        <a:bodyPr/>
        <a:lstStyle/>
        <a:p>
          <a:pPr>
            <a:lnSpc>
              <a:spcPct val="100000"/>
            </a:lnSpc>
          </a:pPr>
          <a:r>
            <a:rPr lang="en-US"/>
            <a:t>If enrolled as the subscriber of the state HDHP, you are REQUIRED to enroll in an HSA, even if you do not contribute anything yourself.  </a:t>
          </a:r>
          <a:r>
            <a:rPr lang="en-US" b="1"/>
            <a:t>Must re-enroll every year.</a:t>
          </a:r>
          <a:endParaRPr lang="en-US"/>
        </a:p>
      </dgm:t>
    </dgm:pt>
    <dgm:pt modelId="{B49088DD-4440-4B66-85F5-823951180EBE}" type="parTrans" cxnId="{BFBF78C1-14F9-4A58-BB8B-6751311EB5FE}">
      <dgm:prSet/>
      <dgm:spPr/>
      <dgm:t>
        <a:bodyPr/>
        <a:lstStyle/>
        <a:p>
          <a:endParaRPr lang="en-US"/>
        </a:p>
      </dgm:t>
    </dgm:pt>
    <dgm:pt modelId="{574E93AA-9E15-4955-8B64-42AC76DA0A82}" type="sibTrans" cxnId="{BFBF78C1-14F9-4A58-BB8B-6751311EB5FE}">
      <dgm:prSet/>
      <dgm:spPr/>
      <dgm:t>
        <a:bodyPr/>
        <a:lstStyle/>
        <a:p>
          <a:endParaRPr lang="en-US"/>
        </a:p>
      </dgm:t>
    </dgm:pt>
    <dgm:pt modelId="{88BAA7C2-83AF-4DB4-B3E5-1476D25D5FFE}">
      <dgm:prSet/>
      <dgm:spPr/>
      <dgm:t>
        <a:bodyPr/>
        <a:lstStyle/>
        <a:p>
          <a:pPr>
            <a:lnSpc>
              <a:spcPct val="100000"/>
            </a:lnSpc>
          </a:pPr>
          <a:r>
            <a:rPr lang="en-US"/>
            <a:t>An HSA is a bank account that you own – funds carryover from year to year without any risk of forfeiture and go with you when you terminate employment</a:t>
          </a:r>
        </a:p>
      </dgm:t>
    </dgm:pt>
    <dgm:pt modelId="{4D4DE552-6069-4BC0-A098-3AF59164D56D}" type="parTrans" cxnId="{FC3C5A28-2FD1-4144-A915-48FF5D001F79}">
      <dgm:prSet/>
      <dgm:spPr/>
      <dgm:t>
        <a:bodyPr/>
        <a:lstStyle/>
        <a:p>
          <a:endParaRPr lang="en-US"/>
        </a:p>
      </dgm:t>
    </dgm:pt>
    <dgm:pt modelId="{B30CF0EE-9659-4736-A7F6-CCF54EF716A2}" type="sibTrans" cxnId="{FC3C5A28-2FD1-4144-A915-48FF5D001F79}">
      <dgm:prSet/>
      <dgm:spPr/>
      <dgm:t>
        <a:bodyPr/>
        <a:lstStyle/>
        <a:p>
          <a:endParaRPr lang="en-US"/>
        </a:p>
      </dgm:t>
    </dgm:pt>
    <dgm:pt modelId="{3BDB97F1-9E7D-4C3E-9438-E82910916055}">
      <dgm:prSet/>
      <dgm:spPr/>
      <dgm:t>
        <a:bodyPr/>
        <a:lstStyle/>
        <a:p>
          <a:pPr>
            <a:lnSpc>
              <a:spcPct val="100000"/>
            </a:lnSpc>
          </a:pPr>
          <a:r>
            <a:rPr lang="en-US"/>
            <a:t>May contribute pre-tax payroll deductions and via online transfer from your personal bank account</a:t>
          </a:r>
        </a:p>
      </dgm:t>
    </dgm:pt>
    <dgm:pt modelId="{F53122A0-E21E-4550-A254-234065B665C6}" type="parTrans" cxnId="{FBFD26B6-07DB-4823-AB57-7EF1DB9155CC}">
      <dgm:prSet/>
      <dgm:spPr/>
      <dgm:t>
        <a:bodyPr/>
        <a:lstStyle/>
        <a:p>
          <a:endParaRPr lang="en-US"/>
        </a:p>
      </dgm:t>
    </dgm:pt>
    <dgm:pt modelId="{6B5C2DF2-63BF-4C31-B86F-A6E9C4C000D1}" type="sibTrans" cxnId="{FBFD26B6-07DB-4823-AB57-7EF1DB9155CC}">
      <dgm:prSet/>
      <dgm:spPr/>
      <dgm:t>
        <a:bodyPr/>
        <a:lstStyle/>
        <a:p>
          <a:endParaRPr lang="en-US"/>
        </a:p>
      </dgm:t>
    </dgm:pt>
    <dgm:pt modelId="{5C824501-ACA3-414F-A8A0-6CA60BFBE17A}">
      <dgm:prSet/>
      <dgm:spPr/>
      <dgm:t>
        <a:bodyPr/>
        <a:lstStyle/>
        <a:p>
          <a:pPr>
            <a:lnSpc>
              <a:spcPct val="100000"/>
            </a:lnSpc>
          </a:pPr>
          <a:r>
            <a:rPr lang="en-US"/>
            <a:t>You have access to your HSA money after deposits are made into your account (paycheck to paycheck)</a:t>
          </a:r>
        </a:p>
      </dgm:t>
    </dgm:pt>
    <dgm:pt modelId="{FCFD0514-3D88-4462-B3E2-2523E744F88C}" type="parTrans" cxnId="{3C3155AB-E7FC-4699-B788-527F85092E44}">
      <dgm:prSet/>
      <dgm:spPr/>
      <dgm:t>
        <a:bodyPr/>
        <a:lstStyle/>
        <a:p>
          <a:endParaRPr lang="en-US"/>
        </a:p>
      </dgm:t>
    </dgm:pt>
    <dgm:pt modelId="{7D532D98-229E-4442-9EA4-0A58CC02EDFF}" type="sibTrans" cxnId="{3C3155AB-E7FC-4699-B788-527F85092E44}">
      <dgm:prSet/>
      <dgm:spPr/>
      <dgm:t>
        <a:bodyPr/>
        <a:lstStyle/>
        <a:p>
          <a:endParaRPr lang="en-US"/>
        </a:p>
      </dgm:t>
    </dgm:pt>
    <dgm:pt modelId="{CB8874C1-1550-4C87-A8DE-1B6C198D35D6}">
      <dgm:prSet/>
      <dgm:spPr/>
      <dgm:t>
        <a:bodyPr/>
        <a:lstStyle/>
        <a:p>
          <a:pPr>
            <a:lnSpc>
              <a:spcPct val="100000"/>
            </a:lnSpc>
          </a:pPr>
          <a:r>
            <a:rPr lang="en-US"/>
            <a:t>Can change your contribution at any time</a:t>
          </a:r>
        </a:p>
      </dgm:t>
    </dgm:pt>
    <dgm:pt modelId="{0835DC83-A12C-467F-B040-CD95A4D51774}" type="parTrans" cxnId="{5505D7D6-025D-4B2F-BF09-F7ABFAD820FE}">
      <dgm:prSet/>
      <dgm:spPr/>
      <dgm:t>
        <a:bodyPr/>
        <a:lstStyle/>
        <a:p>
          <a:endParaRPr lang="en-US"/>
        </a:p>
      </dgm:t>
    </dgm:pt>
    <dgm:pt modelId="{2259A0BC-C2BE-4997-9012-4BD8BCEC2F30}" type="sibTrans" cxnId="{5505D7D6-025D-4B2F-BF09-F7ABFAD820FE}">
      <dgm:prSet/>
      <dgm:spPr/>
      <dgm:t>
        <a:bodyPr/>
        <a:lstStyle/>
        <a:p>
          <a:endParaRPr lang="en-US"/>
        </a:p>
      </dgm:t>
    </dgm:pt>
    <dgm:pt modelId="{B1399726-741F-48DD-8A33-6E1D911F6E9E}" type="pres">
      <dgm:prSet presAssocID="{0202E485-8032-4F87-9436-F230ABD51A8F}" presName="root" presStyleCnt="0">
        <dgm:presLayoutVars>
          <dgm:dir/>
          <dgm:resizeHandles val="exact"/>
        </dgm:presLayoutVars>
      </dgm:prSet>
      <dgm:spPr/>
    </dgm:pt>
    <dgm:pt modelId="{640AE0FA-03F5-4803-BC6E-2B22C98AB680}" type="pres">
      <dgm:prSet presAssocID="{41A03623-01A9-4AFC-8EA4-4E7456A178F7}" presName="compNode" presStyleCnt="0"/>
      <dgm:spPr/>
    </dgm:pt>
    <dgm:pt modelId="{6AC6EAFC-5C05-4297-806B-53FF7D938F76}" type="pres">
      <dgm:prSet presAssocID="{41A03623-01A9-4AFC-8EA4-4E7456A178F7}" presName="bgRect" presStyleLbl="bgShp" presStyleIdx="0" presStyleCnt="7"/>
      <dgm:spPr/>
    </dgm:pt>
    <dgm:pt modelId="{EAF454A2-F08E-4B58-AD4C-80B533E08C84}" type="pres">
      <dgm:prSet presAssocID="{41A03623-01A9-4AFC-8EA4-4E7456A178F7}" presName="iconRect" presStyleLbl="node1" presStyleIdx="0"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Tooth"/>
        </a:ext>
      </dgm:extLst>
    </dgm:pt>
    <dgm:pt modelId="{BE3CE03B-0F16-4E5A-95A7-95C1B2CA601C}" type="pres">
      <dgm:prSet presAssocID="{41A03623-01A9-4AFC-8EA4-4E7456A178F7}" presName="spaceRect" presStyleCnt="0"/>
      <dgm:spPr/>
    </dgm:pt>
    <dgm:pt modelId="{E0B2334D-93DC-4CE8-99AE-83FAFAC61AEE}" type="pres">
      <dgm:prSet presAssocID="{41A03623-01A9-4AFC-8EA4-4E7456A178F7}" presName="parTx" presStyleLbl="revTx" presStyleIdx="0" presStyleCnt="7">
        <dgm:presLayoutVars>
          <dgm:chMax val="0"/>
          <dgm:chPref val="0"/>
        </dgm:presLayoutVars>
      </dgm:prSet>
      <dgm:spPr/>
    </dgm:pt>
    <dgm:pt modelId="{F191A2C8-75FD-4736-8702-F373DD2F541F}" type="pres">
      <dgm:prSet presAssocID="{8014AEAF-4F5C-4C8F-B569-81561ED81624}" presName="sibTrans" presStyleCnt="0"/>
      <dgm:spPr/>
    </dgm:pt>
    <dgm:pt modelId="{02D2ABC7-79DC-45D3-8B03-F8A3CEFD1909}" type="pres">
      <dgm:prSet presAssocID="{576A99F1-FEB1-4DDC-9428-AC2B1FA2AA4B}" presName="compNode" presStyleCnt="0"/>
      <dgm:spPr/>
    </dgm:pt>
    <dgm:pt modelId="{867A81E1-0EE2-4C73-9F4D-4B1F3578D3C2}" type="pres">
      <dgm:prSet presAssocID="{576A99F1-FEB1-4DDC-9428-AC2B1FA2AA4B}" presName="bgRect" presStyleLbl="bgShp" presStyleIdx="1" presStyleCnt="7"/>
      <dgm:spPr/>
    </dgm:pt>
    <dgm:pt modelId="{CF4C12A5-044E-4D7B-AAA9-D2A4B283C0BF}" type="pres">
      <dgm:prSet presAssocID="{576A99F1-FEB1-4DDC-9428-AC2B1FA2AA4B}" presName="iconRect" presStyleLbl="node1" presStyleIdx="1"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3FAC2002-A4AD-4C22-BA1B-FD657F61B55E}" type="pres">
      <dgm:prSet presAssocID="{576A99F1-FEB1-4DDC-9428-AC2B1FA2AA4B}" presName="spaceRect" presStyleCnt="0"/>
      <dgm:spPr/>
    </dgm:pt>
    <dgm:pt modelId="{9C82925A-6534-4BA0-A6E0-5697F5E1F247}" type="pres">
      <dgm:prSet presAssocID="{576A99F1-FEB1-4DDC-9428-AC2B1FA2AA4B}" presName="parTx" presStyleLbl="revTx" presStyleIdx="1" presStyleCnt="7">
        <dgm:presLayoutVars>
          <dgm:chMax val="0"/>
          <dgm:chPref val="0"/>
        </dgm:presLayoutVars>
      </dgm:prSet>
      <dgm:spPr/>
    </dgm:pt>
    <dgm:pt modelId="{BD1248D8-6BEE-4AE7-869C-CA2414F23B9C}" type="pres">
      <dgm:prSet presAssocID="{2EB6A8B1-66BC-4BFD-B49B-0F58ABE1C7EB}" presName="sibTrans" presStyleCnt="0"/>
      <dgm:spPr/>
    </dgm:pt>
    <dgm:pt modelId="{7422B30D-FDCF-42BD-998A-2E96B6FD24F3}" type="pres">
      <dgm:prSet presAssocID="{3989FE63-1F44-47DF-A3C5-2636276BB001}" presName="compNode" presStyleCnt="0"/>
      <dgm:spPr/>
    </dgm:pt>
    <dgm:pt modelId="{34056548-1471-4293-95D1-89237D37D13F}" type="pres">
      <dgm:prSet presAssocID="{3989FE63-1F44-47DF-A3C5-2636276BB001}" presName="bgRect" presStyleLbl="bgShp" presStyleIdx="2" presStyleCnt="7"/>
      <dgm:spPr/>
    </dgm:pt>
    <dgm:pt modelId="{7999437C-9200-4C32-9CC3-C325A1A5F1D2}" type="pres">
      <dgm:prSet presAssocID="{3989FE63-1F44-47DF-A3C5-2636276BB001}" presName="iconRect" presStyleLbl="node1" presStyleIdx="2"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Kidney"/>
        </a:ext>
      </dgm:extLst>
    </dgm:pt>
    <dgm:pt modelId="{63262F85-1CE3-42EF-B8B5-A94E29821CD1}" type="pres">
      <dgm:prSet presAssocID="{3989FE63-1F44-47DF-A3C5-2636276BB001}" presName="spaceRect" presStyleCnt="0"/>
      <dgm:spPr/>
    </dgm:pt>
    <dgm:pt modelId="{A3D6B8C7-1E17-4067-994E-86185128ECF7}" type="pres">
      <dgm:prSet presAssocID="{3989FE63-1F44-47DF-A3C5-2636276BB001}" presName="parTx" presStyleLbl="revTx" presStyleIdx="2" presStyleCnt="7">
        <dgm:presLayoutVars>
          <dgm:chMax val="0"/>
          <dgm:chPref val="0"/>
        </dgm:presLayoutVars>
      </dgm:prSet>
      <dgm:spPr/>
    </dgm:pt>
    <dgm:pt modelId="{9ED259F9-6CB0-4192-8EBF-8ABF8433E023}" type="pres">
      <dgm:prSet presAssocID="{574E93AA-9E15-4955-8B64-42AC76DA0A82}" presName="sibTrans" presStyleCnt="0"/>
      <dgm:spPr/>
    </dgm:pt>
    <dgm:pt modelId="{C6EAB5CE-E820-46BE-A47B-5D8DAC669074}" type="pres">
      <dgm:prSet presAssocID="{88BAA7C2-83AF-4DB4-B3E5-1476D25D5FFE}" presName="compNode" presStyleCnt="0"/>
      <dgm:spPr/>
    </dgm:pt>
    <dgm:pt modelId="{5A97C43D-EB27-43C6-8FED-03BC5E62409B}" type="pres">
      <dgm:prSet presAssocID="{88BAA7C2-83AF-4DB4-B3E5-1476D25D5FFE}" presName="bgRect" presStyleLbl="bgShp" presStyleIdx="3" presStyleCnt="7"/>
      <dgm:spPr/>
    </dgm:pt>
    <dgm:pt modelId="{6ECC4986-8B2C-4B00-B1B8-2403E93FDDBA}" type="pres">
      <dgm:prSet presAssocID="{88BAA7C2-83AF-4DB4-B3E5-1476D25D5FFE}" presName="iconRect" presStyleLbl="node1" presStyleIdx="3"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9BC8F242-4567-44CD-872D-1A89E83B9790}" type="pres">
      <dgm:prSet presAssocID="{88BAA7C2-83AF-4DB4-B3E5-1476D25D5FFE}" presName="spaceRect" presStyleCnt="0"/>
      <dgm:spPr/>
    </dgm:pt>
    <dgm:pt modelId="{4131D196-6406-476F-B676-F75AB8DA344F}" type="pres">
      <dgm:prSet presAssocID="{88BAA7C2-83AF-4DB4-B3E5-1476D25D5FFE}" presName="parTx" presStyleLbl="revTx" presStyleIdx="3" presStyleCnt="7">
        <dgm:presLayoutVars>
          <dgm:chMax val="0"/>
          <dgm:chPref val="0"/>
        </dgm:presLayoutVars>
      </dgm:prSet>
      <dgm:spPr/>
    </dgm:pt>
    <dgm:pt modelId="{B914CB53-EE89-401D-88C3-5DAF8FBA02B2}" type="pres">
      <dgm:prSet presAssocID="{B30CF0EE-9659-4736-A7F6-CCF54EF716A2}" presName="sibTrans" presStyleCnt="0"/>
      <dgm:spPr/>
    </dgm:pt>
    <dgm:pt modelId="{A23168A8-8FD2-4311-97A0-B1F54A4396A4}" type="pres">
      <dgm:prSet presAssocID="{3BDB97F1-9E7D-4C3E-9438-E82910916055}" presName="compNode" presStyleCnt="0"/>
      <dgm:spPr/>
    </dgm:pt>
    <dgm:pt modelId="{F32CA1EE-8591-4294-9CBD-FEC6B359EB0A}" type="pres">
      <dgm:prSet presAssocID="{3BDB97F1-9E7D-4C3E-9438-E82910916055}" presName="bgRect" presStyleLbl="bgShp" presStyleIdx="4" presStyleCnt="7"/>
      <dgm:spPr/>
    </dgm:pt>
    <dgm:pt modelId="{0E7B8341-11AA-4DFD-A2F6-02B86C4453FC}" type="pres">
      <dgm:prSet presAssocID="{3BDB97F1-9E7D-4C3E-9438-E82910916055}" presName="iconRect" presStyleLbl="node1" presStyleIdx="4"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llar"/>
        </a:ext>
      </dgm:extLst>
    </dgm:pt>
    <dgm:pt modelId="{8C110323-A4F0-4020-BA61-E15F05487597}" type="pres">
      <dgm:prSet presAssocID="{3BDB97F1-9E7D-4C3E-9438-E82910916055}" presName="spaceRect" presStyleCnt="0"/>
      <dgm:spPr/>
    </dgm:pt>
    <dgm:pt modelId="{F3EA384E-5611-4CB7-82D9-07CCDB622EB0}" type="pres">
      <dgm:prSet presAssocID="{3BDB97F1-9E7D-4C3E-9438-E82910916055}" presName="parTx" presStyleLbl="revTx" presStyleIdx="4" presStyleCnt="7">
        <dgm:presLayoutVars>
          <dgm:chMax val="0"/>
          <dgm:chPref val="0"/>
        </dgm:presLayoutVars>
      </dgm:prSet>
      <dgm:spPr/>
    </dgm:pt>
    <dgm:pt modelId="{2CF7323A-AEBF-4259-A1EA-2911F2A44DA6}" type="pres">
      <dgm:prSet presAssocID="{6B5C2DF2-63BF-4C31-B86F-A6E9C4C000D1}" presName="sibTrans" presStyleCnt="0"/>
      <dgm:spPr/>
    </dgm:pt>
    <dgm:pt modelId="{1BB0D12F-069D-49F0-B663-E9A477050A52}" type="pres">
      <dgm:prSet presAssocID="{5C824501-ACA3-414F-A8A0-6CA60BFBE17A}" presName="compNode" presStyleCnt="0"/>
      <dgm:spPr/>
    </dgm:pt>
    <dgm:pt modelId="{F6FA523B-2E2C-4E8B-981D-F493B2FDC2FC}" type="pres">
      <dgm:prSet presAssocID="{5C824501-ACA3-414F-A8A0-6CA60BFBE17A}" presName="bgRect" presStyleLbl="bgShp" presStyleIdx="5" presStyleCnt="7"/>
      <dgm:spPr/>
    </dgm:pt>
    <dgm:pt modelId="{0B34DDCA-0971-44FF-A5F1-0D108B6775EA}" type="pres">
      <dgm:prSet presAssocID="{5C824501-ACA3-414F-A8A0-6CA60BFBE17A}" presName="iconRect" presStyleLbl="node1" presStyleIdx="5"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ggy Bank"/>
        </a:ext>
      </dgm:extLst>
    </dgm:pt>
    <dgm:pt modelId="{371CFDE2-15F6-4B5B-8439-93A84EA99993}" type="pres">
      <dgm:prSet presAssocID="{5C824501-ACA3-414F-A8A0-6CA60BFBE17A}" presName="spaceRect" presStyleCnt="0"/>
      <dgm:spPr/>
    </dgm:pt>
    <dgm:pt modelId="{DCA489CE-0333-44FC-B0A5-CD91E0AE2A6B}" type="pres">
      <dgm:prSet presAssocID="{5C824501-ACA3-414F-A8A0-6CA60BFBE17A}" presName="parTx" presStyleLbl="revTx" presStyleIdx="5" presStyleCnt="7">
        <dgm:presLayoutVars>
          <dgm:chMax val="0"/>
          <dgm:chPref val="0"/>
        </dgm:presLayoutVars>
      </dgm:prSet>
      <dgm:spPr/>
    </dgm:pt>
    <dgm:pt modelId="{688F744B-0D0B-4002-952D-2B1E5D0EB164}" type="pres">
      <dgm:prSet presAssocID="{7D532D98-229E-4442-9EA4-0A58CC02EDFF}" presName="sibTrans" presStyleCnt="0"/>
      <dgm:spPr/>
    </dgm:pt>
    <dgm:pt modelId="{77334A0F-33E3-4FC9-9C8C-A8070AEEA329}" type="pres">
      <dgm:prSet presAssocID="{CB8874C1-1550-4C87-A8DE-1B6C198D35D6}" presName="compNode" presStyleCnt="0"/>
      <dgm:spPr/>
    </dgm:pt>
    <dgm:pt modelId="{B91C0810-7ED8-4CDF-A658-F260BDC9B0EE}" type="pres">
      <dgm:prSet presAssocID="{CB8874C1-1550-4C87-A8DE-1B6C198D35D6}" presName="bgRect" presStyleLbl="bgShp" presStyleIdx="6" presStyleCnt="7"/>
      <dgm:spPr/>
    </dgm:pt>
    <dgm:pt modelId="{090C60AE-9DDF-4F0E-83EC-624B876682F7}" type="pres">
      <dgm:prSet presAssocID="{CB8874C1-1550-4C87-A8DE-1B6C198D35D6}" presName="iconRect" presStyleLbl="node1" presStyleIdx="6"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topwatch"/>
        </a:ext>
      </dgm:extLst>
    </dgm:pt>
    <dgm:pt modelId="{4C5D9280-5664-496C-B0D4-1FC343EBD68A}" type="pres">
      <dgm:prSet presAssocID="{CB8874C1-1550-4C87-A8DE-1B6C198D35D6}" presName="spaceRect" presStyleCnt="0"/>
      <dgm:spPr/>
    </dgm:pt>
    <dgm:pt modelId="{819326A5-C259-4225-9619-0489C3533C1E}" type="pres">
      <dgm:prSet presAssocID="{CB8874C1-1550-4C87-A8DE-1B6C198D35D6}" presName="parTx" presStyleLbl="revTx" presStyleIdx="6" presStyleCnt="7">
        <dgm:presLayoutVars>
          <dgm:chMax val="0"/>
          <dgm:chPref val="0"/>
        </dgm:presLayoutVars>
      </dgm:prSet>
      <dgm:spPr/>
    </dgm:pt>
  </dgm:ptLst>
  <dgm:cxnLst>
    <dgm:cxn modelId="{FC3C5A28-2FD1-4144-A915-48FF5D001F79}" srcId="{0202E485-8032-4F87-9436-F230ABD51A8F}" destId="{88BAA7C2-83AF-4DB4-B3E5-1476D25D5FFE}" srcOrd="3" destOrd="0" parTransId="{4D4DE552-6069-4BC0-A098-3AF59164D56D}" sibTransId="{B30CF0EE-9659-4736-A7F6-CCF54EF716A2}"/>
    <dgm:cxn modelId="{40E5BC34-0480-4523-BEEF-2FBB2510C42D}" type="presOf" srcId="{576A99F1-FEB1-4DDC-9428-AC2B1FA2AA4B}" destId="{9C82925A-6534-4BA0-A6E0-5697F5E1F247}" srcOrd="0" destOrd="0" presId="urn:microsoft.com/office/officeart/2018/2/layout/IconVerticalSolidList"/>
    <dgm:cxn modelId="{0947AA35-C940-405F-9D97-80129C351F29}" type="presOf" srcId="{3BDB97F1-9E7D-4C3E-9438-E82910916055}" destId="{F3EA384E-5611-4CB7-82D9-07CCDB622EB0}" srcOrd="0" destOrd="0" presId="urn:microsoft.com/office/officeart/2018/2/layout/IconVerticalSolidList"/>
    <dgm:cxn modelId="{8DF6D76F-3D60-483F-B8B0-FECBF11DE5DE}" type="presOf" srcId="{41A03623-01A9-4AFC-8EA4-4E7456A178F7}" destId="{E0B2334D-93DC-4CE8-99AE-83FAFAC61AEE}" srcOrd="0" destOrd="0" presId="urn:microsoft.com/office/officeart/2018/2/layout/IconVerticalSolidList"/>
    <dgm:cxn modelId="{2340B179-C11B-4B21-8CCA-A3E87A31273C}" type="presOf" srcId="{88BAA7C2-83AF-4DB4-B3E5-1476D25D5FFE}" destId="{4131D196-6406-476F-B676-F75AB8DA344F}" srcOrd="0" destOrd="0" presId="urn:microsoft.com/office/officeart/2018/2/layout/IconVerticalSolidList"/>
    <dgm:cxn modelId="{05EBB597-B410-43E7-B8FF-3848A03E2635}" srcId="{0202E485-8032-4F87-9436-F230ABD51A8F}" destId="{576A99F1-FEB1-4DDC-9428-AC2B1FA2AA4B}" srcOrd="1" destOrd="0" parTransId="{B84C9E79-367E-4889-ACFE-00730F3E3447}" sibTransId="{2EB6A8B1-66BC-4BFD-B49B-0F58ABE1C7EB}"/>
    <dgm:cxn modelId="{3C3155AB-E7FC-4699-B788-527F85092E44}" srcId="{0202E485-8032-4F87-9436-F230ABD51A8F}" destId="{5C824501-ACA3-414F-A8A0-6CA60BFBE17A}" srcOrd="5" destOrd="0" parTransId="{FCFD0514-3D88-4462-B3E2-2523E744F88C}" sibTransId="{7D532D98-229E-4442-9EA4-0A58CC02EDFF}"/>
    <dgm:cxn modelId="{FA77DBB4-B36E-4602-8ACC-7B54CDF60042}" srcId="{0202E485-8032-4F87-9436-F230ABD51A8F}" destId="{41A03623-01A9-4AFC-8EA4-4E7456A178F7}" srcOrd="0" destOrd="0" parTransId="{BE9F6F1D-1809-4885-BA87-45E1CBDD8170}" sibTransId="{8014AEAF-4F5C-4C8F-B569-81561ED81624}"/>
    <dgm:cxn modelId="{FBFD26B6-07DB-4823-AB57-7EF1DB9155CC}" srcId="{0202E485-8032-4F87-9436-F230ABD51A8F}" destId="{3BDB97F1-9E7D-4C3E-9438-E82910916055}" srcOrd="4" destOrd="0" parTransId="{F53122A0-E21E-4550-A254-234065B665C6}" sibTransId="{6B5C2DF2-63BF-4C31-B86F-A6E9C4C000D1}"/>
    <dgm:cxn modelId="{6BE579C0-DA57-42AD-8978-929520D69DC9}" type="presOf" srcId="{CB8874C1-1550-4C87-A8DE-1B6C198D35D6}" destId="{819326A5-C259-4225-9619-0489C3533C1E}" srcOrd="0" destOrd="0" presId="urn:microsoft.com/office/officeart/2018/2/layout/IconVerticalSolidList"/>
    <dgm:cxn modelId="{BFBF78C1-14F9-4A58-BB8B-6751311EB5FE}" srcId="{0202E485-8032-4F87-9436-F230ABD51A8F}" destId="{3989FE63-1F44-47DF-A3C5-2636276BB001}" srcOrd="2" destOrd="0" parTransId="{B49088DD-4440-4B66-85F5-823951180EBE}" sibTransId="{574E93AA-9E15-4955-8B64-42AC76DA0A82}"/>
    <dgm:cxn modelId="{5B1F9CD4-94B6-4A60-AFB0-8DFA137E1E25}" type="presOf" srcId="{3989FE63-1F44-47DF-A3C5-2636276BB001}" destId="{A3D6B8C7-1E17-4067-994E-86185128ECF7}" srcOrd="0" destOrd="0" presId="urn:microsoft.com/office/officeart/2018/2/layout/IconVerticalSolidList"/>
    <dgm:cxn modelId="{5505D7D6-025D-4B2F-BF09-F7ABFAD820FE}" srcId="{0202E485-8032-4F87-9436-F230ABD51A8F}" destId="{CB8874C1-1550-4C87-A8DE-1B6C198D35D6}" srcOrd="6" destOrd="0" parTransId="{0835DC83-A12C-467F-B040-CD95A4D51774}" sibTransId="{2259A0BC-C2BE-4997-9012-4BD8BCEC2F30}"/>
    <dgm:cxn modelId="{D1D2EAEC-316E-412E-BB08-86B38970B0F9}" type="presOf" srcId="{5C824501-ACA3-414F-A8A0-6CA60BFBE17A}" destId="{DCA489CE-0333-44FC-B0A5-CD91E0AE2A6B}" srcOrd="0" destOrd="0" presId="urn:microsoft.com/office/officeart/2018/2/layout/IconVerticalSolidList"/>
    <dgm:cxn modelId="{34E768EF-C038-49D0-A13E-F6BFE1B07409}" type="presOf" srcId="{0202E485-8032-4F87-9436-F230ABD51A8F}" destId="{B1399726-741F-48DD-8A33-6E1D911F6E9E}" srcOrd="0" destOrd="0" presId="urn:microsoft.com/office/officeart/2018/2/layout/IconVerticalSolidList"/>
    <dgm:cxn modelId="{E2FE7815-A19F-4FD7-AFF4-F9AA5A6D63CD}" type="presParOf" srcId="{B1399726-741F-48DD-8A33-6E1D911F6E9E}" destId="{640AE0FA-03F5-4803-BC6E-2B22C98AB680}" srcOrd="0" destOrd="0" presId="urn:microsoft.com/office/officeart/2018/2/layout/IconVerticalSolidList"/>
    <dgm:cxn modelId="{4206BFD9-4508-4D5B-BFD9-8C0004643198}" type="presParOf" srcId="{640AE0FA-03F5-4803-BC6E-2B22C98AB680}" destId="{6AC6EAFC-5C05-4297-806B-53FF7D938F76}" srcOrd="0" destOrd="0" presId="urn:microsoft.com/office/officeart/2018/2/layout/IconVerticalSolidList"/>
    <dgm:cxn modelId="{3CD93936-CFA2-437E-A137-4B7B0FA15B09}" type="presParOf" srcId="{640AE0FA-03F5-4803-BC6E-2B22C98AB680}" destId="{EAF454A2-F08E-4B58-AD4C-80B533E08C84}" srcOrd="1" destOrd="0" presId="urn:microsoft.com/office/officeart/2018/2/layout/IconVerticalSolidList"/>
    <dgm:cxn modelId="{23DA504C-9B05-4C65-A8BD-6E0F99E19A5A}" type="presParOf" srcId="{640AE0FA-03F5-4803-BC6E-2B22C98AB680}" destId="{BE3CE03B-0F16-4E5A-95A7-95C1B2CA601C}" srcOrd="2" destOrd="0" presId="urn:microsoft.com/office/officeart/2018/2/layout/IconVerticalSolidList"/>
    <dgm:cxn modelId="{EAB515B3-EBE3-4B8A-A89A-955E2937A6B2}" type="presParOf" srcId="{640AE0FA-03F5-4803-BC6E-2B22C98AB680}" destId="{E0B2334D-93DC-4CE8-99AE-83FAFAC61AEE}" srcOrd="3" destOrd="0" presId="urn:microsoft.com/office/officeart/2018/2/layout/IconVerticalSolidList"/>
    <dgm:cxn modelId="{F54D7062-6A49-42C8-A86E-73BFF6E84757}" type="presParOf" srcId="{B1399726-741F-48DD-8A33-6E1D911F6E9E}" destId="{F191A2C8-75FD-4736-8702-F373DD2F541F}" srcOrd="1" destOrd="0" presId="urn:microsoft.com/office/officeart/2018/2/layout/IconVerticalSolidList"/>
    <dgm:cxn modelId="{26CF69CF-6F91-4D58-8AD6-DB6EA80CC6B1}" type="presParOf" srcId="{B1399726-741F-48DD-8A33-6E1D911F6E9E}" destId="{02D2ABC7-79DC-45D3-8B03-F8A3CEFD1909}" srcOrd="2" destOrd="0" presId="urn:microsoft.com/office/officeart/2018/2/layout/IconVerticalSolidList"/>
    <dgm:cxn modelId="{BB153C89-97CA-40B6-B042-880EA0C6AD92}" type="presParOf" srcId="{02D2ABC7-79DC-45D3-8B03-F8A3CEFD1909}" destId="{867A81E1-0EE2-4C73-9F4D-4B1F3578D3C2}" srcOrd="0" destOrd="0" presId="urn:microsoft.com/office/officeart/2018/2/layout/IconVerticalSolidList"/>
    <dgm:cxn modelId="{65A45BB7-F075-406F-BBFA-250C395D4AC7}" type="presParOf" srcId="{02D2ABC7-79DC-45D3-8B03-F8A3CEFD1909}" destId="{CF4C12A5-044E-4D7B-AAA9-D2A4B283C0BF}" srcOrd="1" destOrd="0" presId="urn:microsoft.com/office/officeart/2018/2/layout/IconVerticalSolidList"/>
    <dgm:cxn modelId="{7A643DF7-34F5-4AFA-A98F-5CB6347F6E1B}" type="presParOf" srcId="{02D2ABC7-79DC-45D3-8B03-F8A3CEFD1909}" destId="{3FAC2002-A4AD-4C22-BA1B-FD657F61B55E}" srcOrd="2" destOrd="0" presId="urn:microsoft.com/office/officeart/2018/2/layout/IconVerticalSolidList"/>
    <dgm:cxn modelId="{3E091566-5E49-4BA2-A858-2672862A5195}" type="presParOf" srcId="{02D2ABC7-79DC-45D3-8B03-F8A3CEFD1909}" destId="{9C82925A-6534-4BA0-A6E0-5697F5E1F247}" srcOrd="3" destOrd="0" presId="urn:microsoft.com/office/officeart/2018/2/layout/IconVerticalSolidList"/>
    <dgm:cxn modelId="{9D311611-29A9-450B-ADAA-480A3C16AB5E}" type="presParOf" srcId="{B1399726-741F-48DD-8A33-6E1D911F6E9E}" destId="{BD1248D8-6BEE-4AE7-869C-CA2414F23B9C}" srcOrd="3" destOrd="0" presId="urn:microsoft.com/office/officeart/2018/2/layout/IconVerticalSolidList"/>
    <dgm:cxn modelId="{98F60435-C61C-4ED0-9EAD-3A689BCAF85B}" type="presParOf" srcId="{B1399726-741F-48DD-8A33-6E1D911F6E9E}" destId="{7422B30D-FDCF-42BD-998A-2E96B6FD24F3}" srcOrd="4" destOrd="0" presId="urn:microsoft.com/office/officeart/2018/2/layout/IconVerticalSolidList"/>
    <dgm:cxn modelId="{17007110-6732-4FF6-A28C-6F67A4DB8F5F}" type="presParOf" srcId="{7422B30D-FDCF-42BD-998A-2E96B6FD24F3}" destId="{34056548-1471-4293-95D1-89237D37D13F}" srcOrd="0" destOrd="0" presId="urn:microsoft.com/office/officeart/2018/2/layout/IconVerticalSolidList"/>
    <dgm:cxn modelId="{530D2032-2AA3-47C2-90E8-F75994280175}" type="presParOf" srcId="{7422B30D-FDCF-42BD-998A-2E96B6FD24F3}" destId="{7999437C-9200-4C32-9CC3-C325A1A5F1D2}" srcOrd="1" destOrd="0" presId="urn:microsoft.com/office/officeart/2018/2/layout/IconVerticalSolidList"/>
    <dgm:cxn modelId="{3A4C8375-0033-4A9F-B527-794A1285BC2E}" type="presParOf" srcId="{7422B30D-FDCF-42BD-998A-2E96B6FD24F3}" destId="{63262F85-1CE3-42EF-B8B5-A94E29821CD1}" srcOrd="2" destOrd="0" presId="urn:microsoft.com/office/officeart/2018/2/layout/IconVerticalSolidList"/>
    <dgm:cxn modelId="{6BD14FC8-8F2A-4D00-B2BC-D3B8565F039C}" type="presParOf" srcId="{7422B30D-FDCF-42BD-998A-2E96B6FD24F3}" destId="{A3D6B8C7-1E17-4067-994E-86185128ECF7}" srcOrd="3" destOrd="0" presId="urn:microsoft.com/office/officeart/2018/2/layout/IconVerticalSolidList"/>
    <dgm:cxn modelId="{3EB5D1E7-1CED-44B0-A21A-29BD6B3CD2FB}" type="presParOf" srcId="{B1399726-741F-48DD-8A33-6E1D911F6E9E}" destId="{9ED259F9-6CB0-4192-8EBF-8ABF8433E023}" srcOrd="5" destOrd="0" presId="urn:microsoft.com/office/officeart/2018/2/layout/IconVerticalSolidList"/>
    <dgm:cxn modelId="{7493B1BD-2F9E-43C8-B217-87697BB12414}" type="presParOf" srcId="{B1399726-741F-48DD-8A33-6E1D911F6E9E}" destId="{C6EAB5CE-E820-46BE-A47B-5D8DAC669074}" srcOrd="6" destOrd="0" presId="urn:microsoft.com/office/officeart/2018/2/layout/IconVerticalSolidList"/>
    <dgm:cxn modelId="{45048B25-0DE6-4498-8DC8-9FBC20C6015C}" type="presParOf" srcId="{C6EAB5CE-E820-46BE-A47B-5D8DAC669074}" destId="{5A97C43D-EB27-43C6-8FED-03BC5E62409B}" srcOrd="0" destOrd="0" presId="urn:microsoft.com/office/officeart/2018/2/layout/IconVerticalSolidList"/>
    <dgm:cxn modelId="{E41598A5-258C-4245-891A-D8A7AE3E9DEF}" type="presParOf" srcId="{C6EAB5CE-E820-46BE-A47B-5D8DAC669074}" destId="{6ECC4986-8B2C-4B00-B1B8-2403E93FDDBA}" srcOrd="1" destOrd="0" presId="urn:microsoft.com/office/officeart/2018/2/layout/IconVerticalSolidList"/>
    <dgm:cxn modelId="{D66671E0-CE73-421E-B243-20F4ED84E3B7}" type="presParOf" srcId="{C6EAB5CE-E820-46BE-A47B-5D8DAC669074}" destId="{9BC8F242-4567-44CD-872D-1A89E83B9790}" srcOrd="2" destOrd="0" presId="urn:microsoft.com/office/officeart/2018/2/layout/IconVerticalSolidList"/>
    <dgm:cxn modelId="{49FAA0C9-021B-4212-A79D-313BF29AE8AB}" type="presParOf" srcId="{C6EAB5CE-E820-46BE-A47B-5D8DAC669074}" destId="{4131D196-6406-476F-B676-F75AB8DA344F}" srcOrd="3" destOrd="0" presId="urn:microsoft.com/office/officeart/2018/2/layout/IconVerticalSolidList"/>
    <dgm:cxn modelId="{614CE8C7-0B40-4AD2-97D7-723CDE649969}" type="presParOf" srcId="{B1399726-741F-48DD-8A33-6E1D911F6E9E}" destId="{B914CB53-EE89-401D-88C3-5DAF8FBA02B2}" srcOrd="7" destOrd="0" presId="urn:microsoft.com/office/officeart/2018/2/layout/IconVerticalSolidList"/>
    <dgm:cxn modelId="{C253F992-E08B-4AFA-93B1-662DD25849C4}" type="presParOf" srcId="{B1399726-741F-48DD-8A33-6E1D911F6E9E}" destId="{A23168A8-8FD2-4311-97A0-B1F54A4396A4}" srcOrd="8" destOrd="0" presId="urn:microsoft.com/office/officeart/2018/2/layout/IconVerticalSolidList"/>
    <dgm:cxn modelId="{80839156-4009-4E23-B41F-4EB4FB1732D1}" type="presParOf" srcId="{A23168A8-8FD2-4311-97A0-B1F54A4396A4}" destId="{F32CA1EE-8591-4294-9CBD-FEC6B359EB0A}" srcOrd="0" destOrd="0" presId="urn:microsoft.com/office/officeart/2018/2/layout/IconVerticalSolidList"/>
    <dgm:cxn modelId="{E0B8105B-5A10-4693-8028-86BACD528735}" type="presParOf" srcId="{A23168A8-8FD2-4311-97A0-B1F54A4396A4}" destId="{0E7B8341-11AA-4DFD-A2F6-02B86C4453FC}" srcOrd="1" destOrd="0" presId="urn:microsoft.com/office/officeart/2018/2/layout/IconVerticalSolidList"/>
    <dgm:cxn modelId="{E2EA96B4-8F98-4F1D-9204-5EE5B33F2477}" type="presParOf" srcId="{A23168A8-8FD2-4311-97A0-B1F54A4396A4}" destId="{8C110323-A4F0-4020-BA61-E15F05487597}" srcOrd="2" destOrd="0" presId="urn:microsoft.com/office/officeart/2018/2/layout/IconVerticalSolidList"/>
    <dgm:cxn modelId="{CC6599A0-9EB9-49F4-B538-200493A9E350}" type="presParOf" srcId="{A23168A8-8FD2-4311-97A0-B1F54A4396A4}" destId="{F3EA384E-5611-4CB7-82D9-07CCDB622EB0}" srcOrd="3" destOrd="0" presId="urn:microsoft.com/office/officeart/2018/2/layout/IconVerticalSolidList"/>
    <dgm:cxn modelId="{2098D9A2-2533-4DFC-A647-AE789257C697}" type="presParOf" srcId="{B1399726-741F-48DD-8A33-6E1D911F6E9E}" destId="{2CF7323A-AEBF-4259-A1EA-2911F2A44DA6}" srcOrd="9" destOrd="0" presId="urn:microsoft.com/office/officeart/2018/2/layout/IconVerticalSolidList"/>
    <dgm:cxn modelId="{28B7B10D-A9BD-4D40-9648-066EC1F7DA52}" type="presParOf" srcId="{B1399726-741F-48DD-8A33-6E1D911F6E9E}" destId="{1BB0D12F-069D-49F0-B663-E9A477050A52}" srcOrd="10" destOrd="0" presId="urn:microsoft.com/office/officeart/2018/2/layout/IconVerticalSolidList"/>
    <dgm:cxn modelId="{EB37D651-55FB-431E-A06C-A0540BF3AEE2}" type="presParOf" srcId="{1BB0D12F-069D-49F0-B663-E9A477050A52}" destId="{F6FA523B-2E2C-4E8B-981D-F493B2FDC2FC}" srcOrd="0" destOrd="0" presId="urn:microsoft.com/office/officeart/2018/2/layout/IconVerticalSolidList"/>
    <dgm:cxn modelId="{8C4E33A7-9697-4B27-BF34-DC3E936E5EDC}" type="presParOf" srcId="{1BB0D12F-069D-49F0-B663-E9A477050A52}" destId="{0B34DDCA-0971-44FF-A5F1-0D108B6775EA}" srcOrd="1" destOrd="0" presId="urn:microsoft.com/office/officeart/2018/2/layout/IconVerticalSolidList"/>
    <dgm:cxn modelId="{264E835E-1E88-4315-9C6B-4482330A7655}" type="presParOf" srcId="{1BB0D12F-069D-49F0-B663-E9A477050A52}" destId="{371CFDE2-15F6-4B5B-8439-93A84EA99993}" srcOrd="2" destOrd="0" presId="urn:microsoft.com/office/officeart/2018/2/layout/IconVerticalSolidList"/>
    <dgm:cxn modelId="{0BF94483-16BC-47AA-98F0-12A196A3E418}" type="presParOf" srcId="{1BB0D12F-069D-49F0-B663-E9A477050A52}" destId="{DCA489CE-0333-44FC-B0A5-CD91E0AE2A6B}" srcOrd="3" destOrd="0" presId="urn:microsoft.com/office/officeart/2018/2/layout/IconVerticalSolidList"/>
    <dgm:cxn modelId="{A7236986-45E8-48C1-A65F-9BC80C1874F3}" type="presParOf" srcId="{B1399726-741F-48DD-8A33-6E1D911F6E9E}" destId="{688F744B-0D0B-4002-952D-2B1E5D0EB164}" srcOrd="11" destOrd="0" presId="urn:microsoft.com/office/officeart/2018/2/layout/IconVerticalSolidList"/>
    <dgm:cxn modelId="{7B52E8C7-1F7D-4CD3-9191-8AFE0CB530D4}" type="presParOf" srcId="{B1399726-741F-48DD-8A33-6E1D911F6E9E}" destId="{77334A0F-33E3-4FC9-9C8C-A8070AEEA329}" srcOrd="12" destOrd="0" presId="urn:microsoft.com/office/officeart/2018/2/layout/IconVerticalSolidList"/>
    <dgm:cxn modelId="{41FB1A7B-A4B9-457C-9BF3-44549E405F45}" type="presParOf" srcId="{77334A0F-33E3-4FC9-9C8C-A8070AEEA329}" destId="{B91C0810-7ED8-4CDF-A658-F260BDC9B0EE}" srcOrd="0" destOrd="0" presId="urn:microsoft.com/office/officeart/2018/2/layout/IconVerticalSolidList"/>
    <dgm:cxn modelId="{5C945510-7A91-4132-BFA6-3DEE9C16E176}" type="presParOf" srcId="{77334A0F-33E3-4FC9-9C8C-A8070AEEA329}" destId="{090C60AE-9DDF-4F0E-83EC-624B876682F7}" srcOrd="1" destOrd="0" presId="urn:microsoft.com/office/officeart/2018/2/layout/IconVerticalSolidList"/>
    <dgm:cxn modelId="{543F7AFD-51EA-4F65-879C-C751C40CA234}" type="presParOf" srcId="{77334A0F-33E3-4FC9-9C8C-A8070AEEA329}" destId="{4C5D9280-5664-496C-B0D4-1FC343EBD68A}" srcOrd="2" destOrd="0" presId="urn:microsoft.com/office/officeart/2018/2/layout/IconVerticalSolidList"/>
    <dgm:cxn modelId="{C6A4DEF1-781E-4BA3-B36D-6C9DC1DDB151}" type="presParOf" srcId="{77334A0F-33E3-4FC9-9C8C-A8070AEEA329}" destId="{819326A5-C259-4225-9619-0489C3533C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0473C4-6068-4788-B48E-F1E5B4C46C6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367CA72-80CB-4175-B069-BBF55D8B6A84}">
      <dgm:prSet custT="1"/>
      <dgm:spPr/>
      <dgm:t>
        <a:bodyPr/>
        <a:lstStyle/>
        <a:p>
          <a:r>
            <a:rPr lang="en-US" sz="1400" b="1" dirty="0"/>
            <a:t>Enrollment info</a:t>
          </a:r>
          <a:r>
            <a:rPr lang="en-US" sz="1400" dirty="0"/>
            <a:t>:</a:t>
          </a:r>
        </a:p>
        <a:p>
          <a:r>
            <a:rPr lang="en-US" sz="1400" dirty="0" err="1"/>
            <a:t>HealthChoice</a:t>
          </a:r>
          <a:r>
            <a:rPr lang="en-US" sz="1400" dirty="0"/>
            <a:t> offers enrollment throughout the year</a:t>
          </a:r>
        </a:p>
        <a:p>
          <a:r>
            <a:rPr lang="en-US" sz="1400" dirty="0"/>
            <a:t>Available to employees, retirees, their spouses and parents of employees, retirees, and spouses who reside in WI.</a:t>
          </a:r>
        </a:p>
        <a:p>
          <a:r>
            <a:rPr lang="en-US" sz="1400" dirty="0"/>
            <a:t>Coverage acceptance is not guaranteed.  Applicants are subject to medical underwriting.</a:t>
          </a:r>
        </a:p>
        <a:p>
          <a:r>
            <a:rPr lang="en-US" sz="1400" dirty="0"/>
            <a:t>No employer contribution</a:t>
          </a:r>
        </a:p>
      </dgm:t>
    </dgm:pt>
    <dgm:pt modelId="{24C541FA-916D-4F92-BDB0-B00986839C13}" type="parTrans" cxnId="{99F11E6C-CE19-49E7-824A-609BF0681500}">
      <dgm:prSet/>
      <dgm:spPr/>
      <dgm:t>
        <a:bodyPr/>
        <a:lstStyle/>
        <a:p>
          <a:endParaRPr lang="en-US"/>
        </a:p>
      </dgm:t>
    </dgm:pt>
    <dgm:pt modelId="{6A51D2A8-7133-4204-9B59-C39C5C4ED249}" type="sibTrans" cxnId="{99F11E6C-CE19-49E7-824A-609BF0681500}">
      <dgm:prSet/>
      <dgm:spPr/>
      <dgm:t>
        <a:bodyPr/>
        <a:lstStyle/>
        <a:p>
          <a:endParaRPr lang="en-US"/>
        </a:p>
      </dgm:t>
    </dgm:pt>
    <dgm:pt modelId="{4C55263D-513B-4588-A4C9-D78529A291DC}">
      <dgm:prSet custT="1"/>
      <dgm:spPr/>
      <dgm:t>
        <a:bodyPr/>
        <a:lstStyle/>
        <a:p>
          <a:r>
            <a:rPr lang="en-US" sz="1400" dirty="0"/>
            <a:t>Long-term care can include a variety of medical and supportive services.  It can be provided in a variety of settings including nursing homes, at home, adult day care or group living arrangement.</a:t>
          </a:r>
        </a:p>
        <a:p>
          <a:r>
            <a:rPr lang="en-US" sz="1400" dirty="0"/>
            <a:t>Additional information is available on ETF’s website: </a:t>
          </a:r>
          <a:r>
            <a:rPr lang="en-US" sz="1400" dirty="0">
              <a:hlinkClick xmlns:r="http://schemas.openxmlformats.org/officeDocument/2006/relationships" r:id="rId1"/>
            </a:rPr>
            <a:t>https://etf.wi.gov/long-term-care-insurance</a:t>
          </a:r>
          <a:r>
            <a:rPr lang="en-US" sz="1400" dirty="0"/>
            <a:t> </a:t>
          </a:r>
        </a:p>
        <a:p>
          <a:r>
            <a:rPr lang="en-US" sz="1400" dirty="0"/>
            <a:t>View the </a:t>
          </a:r>
          <a:r>
            <a:rPr lang="en-US" sz="1400" dirty="0">
              <a:hlinkClick xmlns:r="http://schemas.openxmlformats.org/officeDocument/2006/relationships" r:id="rId2"/>
            </a:rPr>
            <a:t>Consumer’s Guide to Long-Term Care </a:t>
          </a:r>
          <a:r>
            <a:rPr lang="en-US" sz="1400" dirty="0"/>
            <a:t>by the Office of the Commissioner of Insurance</a:t>
          </a:r>
        </a:p>
      </dgm:t>
    </dgm:pt>
    <dgm:pt modelId="{8BBCC7A7-DF57-40A3-B3E3-FE4F5D2D8F5B}" type="parTrans" cxnId="{0DDCB039-E774-464C-8AA5-6144AC33E65C}">
      <dgm:prSet/>
      <dgm:spPr/>
      <dgm:t>
        <a:bodyPr/>
        <a:lstStyle/>
        <a:p>
          <a:endParaRPr lang="en-US"/>
        </a:p>
      </dgm:t>
    </dgm:pt>
    <dgm:pt modelId="{05046D75-460E-4570-BAAB-0CCDDDAC0D0D}" type="sibTrans" cxnId="{0DDCB039-E774-464C-8AA5-6144AC33E65C}">
      <dgm:prSet/>
      <dgm:spPr/>
      <dgm:t>
        <a:bodyPr/>
        <a:lstStyle/>
        <a:p>
          <a:endParaRPr lang="en-US"/>
        </a:p>
      </dgm:t>
    </dgm:pt>
    <dgm:pt modelId="{65ADE4A0-4886-4A2C-9EFD-E6AE3534CE6B}">
      <dgm:prSet custT="1"/>
      <dgm:spPr/>
      <dgm:t>
        <a:bodyPr/>
        <a:lstStyle/>
        <a:p>
          <a:r>
            <a:rPr lang="en-US" sz="1400" dirty="0">
              <a:solidFill>
                <a:schemeClr val="tx1"/>
              </a:solidFill>
            </a:rPr>
            <a:t>Mutual of Omaha offers a long-term care insurance plan through </a:t>
          </a:r>
          <a:r>
            <a:rPr lang="en-US" sz="1400" dirty="0" err="1">
              <a:solidFill>
                <a:schemeClr val="tx1"/>
              </a:solidFill>
            </a:rPr>
            <a:t>HealthChoice</a:t>
          </a:r>
          <a:r>
            <a:rPr lang="en-US" sz="1400" dirty="0">
              <a:solidFill>
                <a:schemeClr val="tx1"/>
              </a:solidFill>
            </a:rPr>
            <a:t>.</a:t>
          </a:r>
        </a:p>
        <a:p>
          <a:r>
            <a:rPr lang="en-US" sz="1400" dirty="0">
              <a:solidFill>
                <a:schemeClr val="tx1"/>
              </a:solidFill>
            </a:rPr>
            <a:t>Employees should discuss rates and benefit questions directly with </a:t>
          </a:r>
          <a:r>
            <a:rPr lang="en-US" sz="1400" dirty="0" err="1">
              <a:solidFill>
                <a:schemeClr val="tx1"/>
              </a:solidFill>
            </a:rPr>
            <a:t>HealthChoice</a:t>
          </a:r>
          <a:r>
            <a:rPr lang="en-US" sz="1400" dirty="0">
              <a:solidFill>
                <a:schemeClr val="tx1"/>
              </a:solidFill>
            </a:rPr>
            <a:t>.</a:t>
          </a:r>
        </a:p>
        <a:p>
          <a:r>
            <a:rPr lang="en-US" sz="1400" dirty="0">
              <a:solidFill>
                <a:schemeClr val="tx1"/>
              </a:solidFill>
            </a:rPr>
            <a:t>Health Choice website: </a:t>
          </a:r>
          <a:r>
            <a:rPr lang="en-US" sz="14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https://healthchoice.com/</a:t>
          </a:r>
          <a:r>
            <a:rPr lang="en-US" sz="1400" dirty="0">
              <a:solidFill>
                <a:schemeClr val="tx1"/>
              </a:solidFill>
            </a:rPr>
            <a:t> </a:t>
          </a:r>
        </a:p>
        <a:p>
          <a:r>
            <a:rPr lang="en-US" sz="1400" dirty="0">
              <a:solidFill>
                <a:schemeClr val="tx1"/>
              </a:solidFill>
            </a:rPr>
            <a:t>Phone: 800-833-5823</a:t>
          </a:r>
        </a:p>
      </dgm:t>
    </dgm:pt>
    <dgm:pt modelId="{C9C8CE4E-E583-43B3-A84A-573E503C1EB4}" type="parTrans" cxnId="{68FE50F3-1D94-4D5F-9503-814D4CFD3711}">
      <dgm:prSet/>
      <dgm:spPr/>
      <dgm:t>
        <a:bodyPr/>
        <a:lstStyle/>
        <a:p>
          <a:endParaRPr lang="en-US"/>
        </a:p>
      </dgm:t>
    </dgm:pt>
    <dgm:pt modelId="{A2903980-69E2-4129-BB89-75648A0A1564}" type="sibTrans" cxnId="{68FE50F3-1D94-4D5F-9503-814D4CFD3711}">
      <dgm:prSet/>
      <dgm:spPr/>
      <dgm:t>
        <a:bodyPr/>
        <a:lstStyle/>
        <a:p>
          <a:endParaRPr lang="en-US"/>
        </a:p>
      </dgm:t>
    </dgm:pt>
    <dgm:pt modelId="{C4163F5C-1E99-469F-A0BE-E0D046B81AEC}" type="pres">
      <dgm:prSet presAssocID="{AE0473C4-6068-4788-B48E-F1E5B4C46C65}" presName="linear" presStyleCnt="0">
        <dgm:presLayoutVars>
          <dgm:animLvl val="lvl"/>
          <dgm:resizeHandles val="exact"/>
        </dgm:presLayoutVars>
      </dgm:prSet>
      <dgm:spPr/>
    </dgm:pt>
    <dgm:pt modelId="{1A213FC6-D07F-473A-9B1A-11F3FC1C725A}" type="pres">
      <dgm:prSet presAssocID="{2367CA72-80CB-4175-B069-BBF55D8B6A84}" presName="parentText" presStyleLbl="node1" presStyleIdx="0" presStyleCnt="3" custScaleY="137191" custLinFactY="98844" custLinFactNeighborX="2" custLinFactNeighborY="100000">
        <dgm:presLayoutVars>
          <dgm:chMax val="0"/>
          <dgm:bulletEnabled val="1"/>
        </dgm:presLayoutVars>
      </dgm:prSet>
      <dgm:spPr/>
    </dgm:pt>
    <dgm:pt modelId="{9DFA11BD-9801-4276-8BBB-D2EFB3EFE248}" type="pres">
      <dgm:prSet presAssocID="{6A51D2A8-7133-4204-9B59-C39C5C4ED249}" presName="spacer" presStyleCnt="0"/>
      <dgm:spPr/>
    </dgm:pt>
    <dgm:pt modelId="{146D1275-110B-4AB1-9521-09BA4707D57A}" type="pres">
      <dgm:prSet presAssocID="{4C55263D-513B-4588-A4C9-D78529A291DC}" presName="parentText" presStyleLbl="node1" presStyleIdx="1" presStyleCnt="3" custLinFactY="-133837" custLinFactNeighborX="2" custLinFactNeighborY="-200000">
        <dgm:presLayoutVars>
          <dgm:chMax val="0"/>
          <dgm:bulletEnabled val="1"/>
        </dgm:presLayoutVars>
      </dgm:prSet>
      <dgm:spPr/>
    </dgm:pt>
    <dgm:pt modelId="{50841D7F-B881-454D-B9DD-7F0E27760BDA}" type="pres">
      <dgm:prSet presAssocID="{05046D75-460E-4570-BAAB-0CCDDDAC0D0D}" presName="spacer" presStyleCnt="0"/>
      <dgm:spPr/>
    </dgm:pt>
    <dgm:pt modelId="{4E24E36B-8CFC-4F45-97D5-8BA69DD108C2}" type="pres">
      <dgm:prSet presAssocID="{65ADE4A0-4886-4A2C-9EFD-E6AE3534CE6B}" presName="parentText" presStyleLbl="node1" presStyleIdx="2" presStyleCnt="3" custLinFactY="11841" custLinFactNeighborY="100000">
        <dgm:presLayoutVars>
          <dgm:chMax val="0"/>
          <dgm:bulletEnabled val="1"/>
        </dgm:presLayoutVars>
      </dgm:prSet>
      <dgm:spPr/>
    </dgm:pt>
  </dgm:ptLst>
  <dgm:cxnLst>
    <dgm:cxn modelId="{0DDCB039-E774-464C-8AA5-6144AC33E65C}" srcId="{AE0473C4-6068-4788-B48E-F1E5B4C46C65}" destId="{4C55263D-513B-4588-A4C9-D78529A291DC}" srcOrd="1" destOrd="0" parTransId="{8BBCC7A7-DF57-40A3-B3E3-FE4F5D2D8F5B}" sibTransId="{05046D75-460E-4570-BAAB-0CCDDDAC0D0D}"/>
    <dgm:cxn modelId="{372C104B-5C02-48F0-9DFE-D8DBE8E4D291}" type="presOf" srcId="{2367CA72-80CB-4175-B069-BBF55D8B6A84}" destId="{1A213FC6-D07F-473A-9B1A-11F3FC1C725A}" srcOrd="0" destOrd="0" presId="urn:microsoft.com/office/officeart/2005/8/layout/vList2"/>
    <dgm:cxn modelId="{99F11E6C-CE19-49E7-824A-609BF0681500}" srcId="{AE0473C4-6068-4788-B48E-F1E5B4C46C65}" destId="{2367CA72-80CB-4175-B069-BBF55D8B6A84}" srcOrd="0" destOrd="0" parTransId="{24C541FA-916D-4F92-BDB0-B00986839C13}" sibTransId="{6A51D2A8-7133-4204-9B59-C39C5C4ED249}"/>
    <dgm:cxn modelId="{181EB871-F4B5-460B-A003-A5B82126F40F}" type="presOf" srcId="{65ADE4A0-4886-4A2C-9EFD-E6AE3534CE6B}" destId="{4E24E36B-8CFC-4F45-97D5-8BA69DD108C2}" srcOrd="0" destOrd="0" presId="urn:microsoft.com/office/officeart/2005/8/layout/vList2"/>
    <dgm:cxn modelId="{E42CA27E-5933-41AB-9DD9-0A0228CB9C5B}" type="presOf" srcId="{4C55263D-513B-4588-A4C9-D78529A291DC}" destId="{146D1275-110B-4AB1-9521-09BA4707D57A}" srcOrd="0" destOrd="0" presId="urn:microsoft.com/office/officeart/2005/8/layout/vList2"/>
    <dgm:cxn modelId="{400FFBCF-5F64-4CA9-A712-ED6B0CADFFE5}" type="presOf" srcId="{AE0473C4-6068-4788-B48E-F1E5B4C46C65}" destId="{C4163F5C-1E99-469F-A0BE-E0D046B81AEC}" srcOrd="0" destOrd="0" presId="urn:microsoft.com/office/officeart/2005/8/layout/vList2"/>
    <dgm:cxn modelId="{68FE50F3-1D94-4D5F-9503-814D4CFD3711}" srcId="{AE0473C4-6068-4788-B48E-F1E5B4C46C65}" destId="{65ADE4A0-4886-4A2C-9EFD-E6AE3534CE6B}" srcOrd="2" destOrd="0" parTransId="{C9C8CE4E-E583-43B3-A84A-573E503C1EB4}" sibTransId="{A2903980-69E2-4129-BB89-75648A0A1564}"/>
    <dgm:cxn modelId="{8FCFEC3F-C001-48EF-A825-B88D0BED0498}" type="presParOf" srcId="{C4163F5C-1E99-469F-A0BE-E0D046B81AEC}" destId="{1A213FC6-D07F-473A-9B1A-11F3FC1C725A}" srcOrd="0" destOrd="0" presId="urn:microsoft.com/office/officeart/2005/8/layout/vList2"/>
    <dgm:cxn modelId="{427247C3-63B8-4D28-8631-03D041783326}" type="presParOf" srcId="{C4163F5C-1E99-469F-A0BE-E0D046B81AEC}" destId="{9DFA11BD-9801-4276-8BBB-D2EFB3EFE248}" srcOrd="1" destOrd="0" presId="urn:microsoft.com/office/officeart/2005/8/layout/vList2"/>
    <dgm:cxn modelId="{E2A447D2-978A-44EC-A639-D47020322F49}" type="presParOf" srcId="{C4163F5C-1E99-469F-A0BE-E0D046B81AEC}" destId="{146D1275-110B-4AB1-9521-09BA4707D57A}" srcOrd="2" destOrd="0" presId="urn:microsoft.com/office/officeart/2005/8/layout/vList2"/>
    <dgm:cxn modelId="{D77B0B3B-2373-48ED-9776-D6395529D32B}" type="presParOf" srcId="{C4163F5C-1E99-469F-A0BE-E0D046B81AEC}" destId="{50841D7F-B881-454D-B9DD-7F0E27760BDA}" srcOrd="3" destOrd="0" presId="urn:microsoft.com/office/officeart/2005/8/layout/vList2"/>
    <dgm:cxn modelId="{2F061735-EBE2-4B83-B20A-38CE8E529489}" type="presParOf" srcId="{C4163F5C-1E99-469F-A0BE-E0D046B81AEC}" destId="{4E24E36B-8CFC-4F45-97D5-8BA69DD108C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FD7A398-CF20-4764-A746-83A9086D075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C39387A-8572-4F95-829F-F82702FF194C}">
      <dgm:prSet custT="1"/>
      <dgm:spPr/>
      <dgm:t>
        <a:bodyPr/>
        <a:lstStyle/>
        <a:p>
          <a:r>
            <a:rPr lang="en-US" sz="1600" dirty="0"/>
            <a:t>Wisconsin’s official 529 College Savings Program</a:t>
          </a:r>
        </a:p>
      </dgm:t>
    </dgm:pt>
    <dgm:pt modelId="{299A2A6E-C63F-4340-B449-70E9291D91F3}" type="parTrans" cxnId="{515E57DD-D2FF-4265-B25F-5C3F93AC4D31}">
      <dgm:prSet/>
      <dgm:spPr/>
      <dgm:t>
        <a:bodyPr/>
        <a:lstStyle/>
        <a:p>
          <a:endParaRPr lang="en-US"/>
        </a:p>
      </dgm:t>
    </dgm:pt>
    <dgm:pt modelId="{2CC87816-85B1-473E-8CBE-909D4CCFC680}" type="sibTrans" cxnId="{515E57DD-D2FF-4265-B25F-5C3F93AC4D31}">
      <dgm:prSet/>
      <dgm:spPr/>
      <dgm:t>
        <a:bodyPr/>
        <a:lstStyle/>
        <a:p>
          <a:endParaRPr lang="en-US"/>
        </a:p>
      </dgm:t>
    </dgm:pt>
    <dgm:pt modelId="{AB67ADC8-AE67-458E-8CB7-CAD6F21E48F1}">
      <dgm:prSet custT="1"/>
      <dgm:spPr/>
      <dgm:t>
        <a:bodyPr/>
        <a:lstStyle/>
        <a:p>
          <a:r>
            <a:rPr lang="en-US" sz="1600" dirty="0"/>
            <a:t>Edvest funds may be used nationwide at universities, colleges, technical colleges, professional schools and graduate program</a:t>
          </a:r>
          <a:r>
            <a:rPr lang="en-US" sz="500" dirty="0"/>
            <a:t>s</a:t>
          </a:r>
        </a:p>
      </dgm:t>
    </dgm:pt>
    <dgm:pt modelId="{04C63FAB-7698-4C50-9E02-DCDC4D507102}" type="parTrans" cxnId="{C8E49544-05E7-4E46-AB62-AB701663580A}">
      <dgm:prSet/>
      <dgm:spPr/>
      <dgm:t>
        <a:bodyPr/>
        <a:lstStyle/>
        <a:p>
          <a:endParaRPr lang="en-US"/>
        </a:p>
      </dgm:t>
    </dgm:pt>
    <dgm:pt modelId="{4E193118-2AA6-4769-9A4F-851D2B248466}" type="sibTrans" cxnId="{C8E49544-05E7-4E46-AB62-AB701663580A}">
      <dgm:prSet/>
      <dgm:spPr/>
      <dgm:t>
        <a:bodyPr/>
        <a:lstStyle/>
        <a:p>
          <a:endParaRPr lang="en-US"/>
        </a:p>
      </dgm:t>
    </dgm:pt>
    <dgm:pt modelId="{11406282-A9A9-4FCB-B0AF-FAC7D21FC881}">
      <dgm:prSet custT="1"/>
      <dgm:spPr/>
      <dgm:t>
        <a:bodyPr/>
        <a:lstStyle/>
        <a:p>
          <a:r>
            <a:rPr lang="en-US" sz="1600" dirty="0"/>
            <a:t>Funds used for tuition, fees, housing, computers and more</a:t>
          </a:r>
        </a:p>
      </dgm:t>
    </dgm:pt>
    <dgm:pt modelId="{1F7D1FB7-5E52-4C44-AE80-601AE75327B5}" type="parTrans" cxnId="{34EC6969-5EFC-4E9D-8051-E95FF3EF91E1}">
      <dgm:prSet/>
      <dgm:spPr/>
      <dgm:t>
        <a:bodyPr/>
        <a:lstStyle/>
        <a:p>
          <a:endParaRPr lang="en-US"/>
        </a:p>
      </dgm:t>
    </dgm:pt>
    <dgm:pt modelId="{8F69D969-7155-4D76-BEB4-9DCBD4BBDAD1}" type="sibTrans" cxnId="{34EC6969-5EFC-4E9D-8051-E95FF3EF91E1}">
      <dgm:prSet/>
      <dgm:spPr/>
      <dgm:t>
        <a:bodyPr/>
        <a:lstStyle/>
        <a:p>
          <a:endParaRPr lang="en-US"/>
        </a:p>
      </dgm:t>
    </dgm:pt>
    <dgm:pt modelId="{F936DF54-CE31-4CE7-8326-3C552387CB74}">
      <dgm:prSet custT="1"/>
      <dgm:spPr/>
      <dgm:t>
        <a:bodyPr/>
        <a:lstStyle/>
        <a:p>
          <a:r>
            <a:rPr lang="en-US" sz="1600" dirty="0"/>
            <a:t>Earnings have potential to grow tax-free</a:t>
          </a:r>
        </a:p>
      </dgm:t>
    </dgm:pt>
    <dgm:pt modelId="{51778A7F-D216-44DD-AEA3-C51A6D54209C}" type="parTrans" cxnId="{18B6B5A4-6187-41C6-BF70-B83E2D0DCCEC}">
      <dgm:prSet/>
      <dgm:spPr/>
      <dgm:t>
        <a:bodyPr/>
        <a:lstStyle/>
        <a:p>
          <a:endParaRPr lang="en-US"/>
        </a:p>
      </dgm:t>
    </dgm:pt>
    <dgm:pt modelId="{08095169-B5E8-4BA8-ADB4-9A07F6DF4E1C}" type="sibTrans" cxnId="{18B6B5A4-6187-41C6-BF70-B83E2D0DCCEC}">
      <dgm:prSet/>
      <dgm:spPr/>
      <dgm:t>
        <a:bodyPr/>
        <a:lstStyle/>
        <a:p>
          <a:endParaRPr lang="en-US"/>
        </a:p>
      </dgm:t>
    </dgm:pt>
    <dgm:pt modelId="{DCDAA5F7-3866-411B-9DB5-997BA3E33124}">
      <dgm:prSet custT="1"/>
      <dgm:spPr/>
      <dgm:t>
        <a:bodyPr/>
        <a:lstStyle/>
        <a:p>
          <a:r>
            <a:rPr lang="en-US" sz="1600" dirty="0"/>
            <a:t>Wisconsin residents may be eligible for a state tax deduction (limitations apply)</a:t>
          </a:r>
        </a:p>
      </dgm:t>
    </dgm:pt>
    <dgm:pt modelId="{615D474E-31BD-4BE0-B6D9-C827A9324A80}" type="parTrans" cxnId="{D1C51A85-8AC6-4078-A2E5-02ABD0655191}">
      <dgm:prSet/>
      <dgm:spPr/>
      <dgm:t>
        <a:bodyPr/>
        <a:lstStyle/>
        <a:p>
          <a:endParaRPr lang="en-US"/>
        </a:p>
      </dgm:t>
    </dgm:pt>
    <dgm:pt modelId="{045DC163-07F9-4A92-A726-1BEBF2D53402}" type="sibTrans" cxnId="{D1C51A85-8AC6-4078-A2E5-02ABD0655191}">
      <dgm:prSet/>
      <dgm:spPr/>
      <dgm:t>
        <a:bodyPr/>
        <a:lstStyle/>
        <a:p>
          <a:endParaRPr lang="en-US"/>
        </a:p>
      </dgm:t>
    </dgm:pt>
    <dgm:pt modelId="{23C12989-B670-4CD4-83EF-1DDDC3DD7E50}">
      <dgm:prSet custT="1"/>
      <dgm:spPr/>
      <dgm:t>
        <a:bodyPr/>
        <a:lstStyle/>
        <a:p>
          <a:r>
            <a:rPr lang="en-US" sz="1600" dirty="0"/>
            <a:t>Can contribute via direct deposit payroll deduction</a:t>
          </a:r>
        </a:p>
      </dgm:t>
    </dgm:pt>
    <dgm:pt modelId="{D28A5F38-8027-455E-A819-7020257E622B}" type="parTrans" cxnId="{87C8D0E2-E7F9-45D4-A005-7FFB0C507482}">
      <dgm:prSet/>
      <dgm:spPr/>
      <dgm:t>
        <a:bodyPr/>
        <a:lstStyle/>
        <a:p>
          <a:endParaRPr lang="en-US"/>
        </a:p>
      </dgm:t>
    </dgm:pt>
    <dgm:pt modelId="{F70A1125-F804-4604-BFEA-C1D242CC7063}" type="sibTrans" cxnId="{87C8D0E2-E7F9-45D4-A005-7FFB0C507482}">
      <dgm:prSet/>
      <dgm:spPr/>
      <dgm:t>
        <a:bodyPr/>
        <a:lstStyle/>
        <a:p>
          <a:endParaRPr lang="en-US"/>
        </a:p>
      </dgm:t>
    </dgm:pt>
    <dgm:pt modelId="{94830FB5-2012-4D61-A58D-C01301BB2814}">
      <dgm:prSet custT="1"/>
      <dgm:spPr/>
      <dgm:t>
        <a:bodyPr/>
        <a:lstStyle/>
        <a:p>
          <a:r>
            <a:rPr lang="en-US" sz="1400" dirty="0"/>
            <a:t>$15/pay period minimum contribution</a:t>
          </a:r>
        </a:p>
      </dgm:t>
    </dgm:pt>
    <dgm:pt modelId="{7DD2DE71-2C03-4FCE-9171-D84603445F30}" type="parTrans" cxnId="{6A7FF7B4-6FA2-4016-91CB-5B07432FE6B8}">
      <dgm:prSet/>
      <dgm:spPr/>
      <dgm:t>
        <a:bodyPr/>
        <a:lstStyle/>
        <a:p>
          <a:endParaRPr lang="en-US"/>
        </a:p>
      </dgm:t>
    </dgm:pt>
    <dgm:pt modelId="{4E36F096-2ADF-451E-9CD0-4D9F09B70FA9}" type="sibTrans" cxnId="{6A7FF7B4-6FA2-4016-91CB-5B07432FE6B8}">
      <dgm:prSet/>
      <dgm:spPr/>
      <dgm:t>
        <a:bodyPr/>
        <a:lstStyle/>
        <a:p>
          <a:endParaRPr lang="en-US"/>
        </a:p>
      </dgm:t>
    </dgm:pt>
    <dgm:pt modelId="{4E1AADE3-B064-4370-83EF-39F4E87677DF}">
      <dgm:prSet custT="1"/>
      <dgm:spPr/>
      <dgm:t>
        <a:bodyPr/>
        <a:lstStyle/>
        <a:p>
          <a:r>
            <a:rPr lang="en-US" sz="1600" dirty="0"/>
            <a:t>Get started today!</a:t>
          </a:r>
        </a:p>
      </dgm:t>
    </dgm:pt>
    <dgm:pt modelId="{E7BF6A6B-8F35-4848-88CD-EEDD68252159}" type="parTrans" cxnId="{5FB3BFFA-BC09-4DF7-8072-BFE96CB5EDE6}">
      <dgm:prSet/>
      <dgm:spPr/>
      <dgm:t>
        <a:bodyPr/>
        <a:lstStyle/>
        <a:p>
          <a:endParaRPr lang="en-US"/>
        </a:p>
      </dgm:t>
    </dgm:pt>
    <dgm:pt modelId="{E3719870-B29C-47AF-883A-A8195F522D0D}" type="sibTrans" cxnId="{5FB3BFFA-BC09-4DF7-8072-BFE96CB5EDE6}">
      <dgm:prSet/>
      <dgm:spPr/>
      <dgm:t>
        <a:bodyPr/>
        <a:lstStyle/>
        <a:p>
          <a:endParaRPr lang="en-US"/>
        </a:p>
      </dgm:t>
    </dgm:pt>
    <dgm:pt modelId="{89D2B2A3-9C11-4D37-919D-61FB2535A32A}">
      <dgm:prSet custT="1"/>
      <dgm:spPr/>
      <dgm:t>
        <a:bodyPr/>
        <a:lstStyle/>
        <a:p>
          <a:r>
            <a:rPr lang="en-US" sz="1400" dirty="0">
              <a:hlinkClick xmlns:r="http://schemas.openxmlformats.org/officeDocument/2006/relationships" r:id="rId1"/>
            </a:rPr>
            <a:t>Download enrollment form</a:t>
          </a:r>
          <a:endParaRPr lang="en-US" sz="1400" dirty="0"/>
        </a:p>
      </dgm:t>
    </dgm:pt>
    <dgm:pt modelId="{8549C88B-2ADD-4DA4-B817-EBC37ABE79E3}" type="parTrans" cxnId="{43300CC1-846C-4D6F-81FC-36D18CE8551E}">
      <dgm:prSet/>
      <dgm:spPr/>
      <dgm:t>
        <a:bodyPr/>
        <a:lstStyle/>
        <a:p>
          <a:endParaRPr lang="en-US"/>
        </a:p>
      </dgm:t>
    </dgm:pt>
    <dgm:pt modelId="{39236DFD-ED6D-4868-B48E-FD2EAC467642}" type="sibTrans" cxnId="{43300CC1-846C-4D6F-81FC-36D18CE8551E}">
      <dgm:prSet/>
      <dgm:spPr/>
      <dgm:t>
        <a:bodyPr/>
        <a:lstStyle/>
        <a:p>
          <a:endParaRPr lang="en-US"/>
        </a:p>
      </dgm:t>
    </dgm:pt>
    <dgm:pt modelId="{19AE81CC-7F60-443D-9C02-E839B5D167D8}">
      <dgm:prSet custT="1"/>
      <dgm:spPr/>
      <dgm:t>
        <a:bodyPr/>
        <a:lstStyle/>
        <a:p>
          <a:r>
            <a:rPr lang="en-US" sz="1400" dirty="0"/>
            <a:t>Once account established, set up your payroll direct deposit through STAR (</a:t>
          </a:r>
          <a:r>
            <a:rPr lang="en-US" sz="1400" dirty="0">
              <a:hlinkClick xmlns:r="http://schemas.openxmlformats.org/officeDocument/2006/relationships" r:id="rId2"/>
            </a:rPr>
            <a:t>instructions</a:t>
          </a:r>
          <a:r>
            <a:rPr lang="en-US" sz="1400" dirty="0"/>
            <a:t>)</a:t>
          </a:r>
        </a:p>
      </dgm:t>
    </dgm:pt>
    <dgm:pt modelId="{1DA73E16-6167-4DEE-9DD3-3CDAFCFD2F7E}" type="parTrans" cxnId="{B9883F3E-8BFF-425B-A3B4-2C0F43937872}">
      <dgm:prSet/>
      <dgm:spPr/>
      <dgm:t>
        <a:bodyPr/>
        <a:lstStyle/>
        <a:p>
          <a:endParaRPr lang="en-US"/>
        </a:p>
      </dgm:t>
    </dgm:pt>
    <dgm:pt modelId="{A2E17B2C-A73D-4BEF-AFD5-97585C0FF010}" type="sibTrans" cxnId="{B9883F3E-8BFF-425B-A3B4-2C0F43937872}">
      <dgm:prSet/>
      <dgm:spPr/>
      <dgm:t>
        <a:bodyPr/>
        <a:lstStyle/>
        <a:p>
          <a:endParaRPr lang="en-US"/>
        </a:p>
      </dgm:t>
    </dgm:pt>
    <dgm:pt modelId="{29B4CF2F-C52B-47C7-8F48-837A049DD2D3}">
      <dgm:prSet custT="1"/>
      <dgm:spPr/>
      <dgm:t>
        <a:bodyPr/>
        <a:lstStyle/>
        <a:p>
          <a:r>
            <a:rPr lang="en-US" sz="1600" dirty="0"/>
            <a:t>See an </a:t>
          </a:r>
          <a:r>
            <a:rPr lang="en-US" sz="1600" dirty="0">
              <a:hlinkClick xmlns:r="http://schemas.openxmlformats.org/officeDocument/2006/relationships" r:id="rId3"/>
            </a:rPr>
            <a:t>introductory video</a:t>
          </a:r>
          <a:r>
            <a:rPr lang="en-US" sz="1600" dirty="0"/>
            <a:t> for more information</a:t>
          </a:r>
        </a:p>
      </dgm:t>
    </dgm:pt>
    <dgm:pt modelId="{92AE3DF2-D60D-4470-A9F1-5A35674494FB}" type="parTrans" cxnId="{903E2C47-2300-4706-8F33-925632CDAAD5}">
      <dgm:prSet/>
      <dgm:spPr/>
      <dgm:t>
        <a:bodyPr/>
        <a:lstStyle/>
        <a:p>
          <a:endParaRPr lang="en-US"/>
        </a:p>
      </dgm:t>
    </dgm:pt>
    <dgm:pt modelId="{F6B7EF73-ED06-43B7-9EA2-731FBC0E2761}" type="sibTrans" cxnId="{903E2C47-2300-4706-8F33-925632CDAAD5}">
      <dgm:prSet/>
      <dgm:spPr/>
      <dgm:t>
        <a:bodyPr/>
        <a:lstStyle/>
        <a:p>
          <a:endParaRPr lang="en-US"/>
        </a:p>
      </dgm:t>
    </dgm:pt>
    <dgm:pt modelId="{4D47B6A9-BCEA-41B2-8FFF-B6DD3A15B799}">
      <dgm:prSet custT="1"/>
      <dgm:spPr/>
      <dgm:t>
        <a:bodyPr/>
        <a:lstStyle/>
        <a:p>
          <a:r>
            <a:rPr lang="en-US" sz="1400" dirty="0"/>
            <a:t>Verify form received by Edvest (contact Edvest at 1-888-338-3789)</a:t>
          </a:r>
        </a:p>
      </dgm:t>
    </dgm:pt>
    <dgm:pt modelId="{62B2C991-6238-4946-B0D7-FBB2A7407A4E}" type="parTrans" cxnId="{25A3FC61-845F-46BE-86CF-CBEB8EEA0EC6}">
      <dgm:prSet/>
      <dgm:spPr/>
    </dgm:pt>
    <dgm:pt modelId="{776835F2-FFBF-4A46-9C9F-D232A8EB84FD}" type="sibTrans" cxnId="{25A3FC61-845F-46BE-86CF-CBEB8EEA0EC6}">
      <dgm:prSet/>
      <dgm:spPr/>
    </dgm:pt>
    <dgm:pt modelId="{44D66C6C-F955-4836-B2E5-1FE6647AD67C}" type="pres">
      <dgm:prSet presAssocID="{7FD7A398-CF20-4764-A746-83A9086D0759}" presName="linear" presStyleCnt="0">
        <dgm:presLayoutVars>
          <dgm:dir/>
          <dgm:animLvl val="lvl"/>
          <dgm:resizeHandles val="exact"/>
        </dgm:presLayoutVars>
      </dgm:prSet>
      <dgm:spPr/>
    </dgm:pt>
    <dgm:pt modelId="{46D1E6EE-F0D2-4E62-90A1-EDF10A57B166}" type="pres">
      <dgm:prSet presAssocID="{4C39387A-8572-4F95-829F-F82702FF194C}" presName="parentLin" presStyleCnt="0"/>
      <dgm:spPr/>
    </dgm:pt>
    <dgm:pt modelId="{D94B9DA0-2354-475D-9F48-8AB479A67515}" type="pres">
      <dgm:prSet presAssocID="{4C39387A-8572-4F95-829F-F82702FF194C}" presName="parentLeftMargin" presStyleLbl="node1" presStyleIdx="0" presStyleCnt="8"/>
      <dgm:spPr/>
    </dgm:pt>
    <dgm:pt modelId="{72AD8C8E-4B5F-4872-AC31-EF8AB5232ED6}" type="pres">
      <dgm:prSet presAssocID="{4C39387A-8572-4F95-829F-F82702FF194C}" presName="parentText" presStyleLbl="node1" presStyleIdx="0" presStyleCnt="8" custScaleX="142857" custScaleY="93088">
        <dgm:presLayoutVars>
          <dgm:chMax val="0"/>
          <dgm:bulletEnabled val="1"/>
        </dgm:presLayoutVars>
      </dgm:prSet>
      <dgm:spPr/>
    </dgm:pt>
    <dgm:pt modelId="{D7279A36-27D7-4D64-A5AB-E246C300BAE6}" type="pres">
      <dgm:prSet presAssocID="{4C39387A-8572-4F95-829F-F82702FF194C}" presName="negativeSpace" presStyleCnt="0"/>
      <dgm:spPr/>
    </dgm:pt>
    <dgm:pt modelId="{A0422D72-9873-4E35-890B-6F304A1898A2}" type="pres">
      <dgm:prSet presAssocID="{4C39387A-8572-4F95-829F-F82702FF194C}" presName="childText" presStyleLbl="conFgAcc1" presStyleIdx="0" presStyleCnt="8">
        <dgm:presLayoutVars>
          <dgm:bulletEnabled val="1"/>
        </dgm:presLayoutVars>
      </dgm:prSet>
      <dgm:spPr/>
    </dgm:pt>
    <dgm:pt modelId="{0725CF82-9539-405B-91E4-93FE14646F09}" type="pres">
      <dgm:prSet presAssocID="{2CC87816-85B1-473E-8CBE-909D4CCFC680}" presName="spaceBetweenRectangles" presStyleCnt="0"/>
      <dgm:spPr/>
    </dgm:pt>
    <dgm:pt modelId="{6049F44E-A712-4D26-A759-F31C0A499448}" type="pres">
      <dgm:prSet presAssocID="{AB67ADC8-AE67-458E-8CB7-CAD6F21E48F1}" presName="parentLin" presStyleCnt="0"/>
      <dgm:spPr/>
    </dgm:pt>
    <dgm:pt modelId="{372A73A1-4741-4CCF-9A81-19CDE3D1EB59}" type="pres">
      <dgm:prSet presAssocID="{AB67ADC8-AE67-458E-8CB7-CAD6F21E48F1}" presName="parentLeftMargin" presStyleLbl="node1" presStyleIdx="0" presStyleCnt="8"/>
      <dgm:spPr/>
    </dgm:pt>
    <dgm:pt modelId="{6A639581-C4DC-4676-871C-2E94F2F41E0D}" type="pres">
      <dgm:prSet presAssocID="{AB67ADC8-AE67-458E-8CB7-CAD6F21E48F1}" presName="parentText" presStyleLbl="node1" presStyleIdx="1" presStyleCnt="8" custScaleX="142857" custScaleY="185614">
        <dgm:presLayoutVars>
          <dgm:chMax val="0"/>
          <dgm:bulletEnabled val="1"/>
        </dgm:presLayoutVars>
      </dgm:prSet>
      <dgm:spPr/>
    </dgm:pt>
    <dgm:pt modelId="{1902A451-7DB7-4B49-816E-56AB9C98833D}" type="pres">
      <dgm:prSet presAssocID="{AB67ADC8-AE67-458E-8CB7-CAD6F21E48F1}" presName="negativeSpace" presStyleCnt="0"/>
      <dgm:spPr/>
    </dgm:pt>
    <dgm:pt modelId="{FACAE9FC-5FC6-410B-A94A-86886FEE5D5C}" type="pres">
      <dgm:prSet presAssocID="{AB67ADC8-AE67-458E-8CB7-CAD6F21E48F1}" presName="childText" presStyleLbl="conFgAcc1" presStyleIdx="1" presStyleCnt="8">
        <dgm:presLayoutVars>
          <dgm:bulletEnabled val="1"/>
        </dgm:presLayoutVars>
      </dgm:prSet>
      <dgm:spPr/>
    </dgm:pt>
    <dgm:pt modelId="{3380978A-17CD-4FFE-A6F4-0F2C236F0A67}" type="pres">
      <dgm:prSet presAssocID="{4E193118-2AA6-4769-9A4F-851D2B248466}" presName="spaceBetweenRectangles" presStyleCnt="0"/>
      <dgm:spPr/>
    </dgm:pt>
    <dgm:pt modelId="{ADC3EE53-9348-4A6C-B8A1-C9E978BAD24F}" type="pres">
      <dgm:prSet presAssocID="{11406282-A9A9-4FCB-B0AF-FAC7D21FC881}" presName="parentLin" presStyleCnt="0"/>
      <dgm:spPr/>
    </dgm:pt>
    <dgm:pt modelId="{688ACC58-5418-47CA-BE4D-1CCDC2F04A0B}" type="pres">
      <dgm:prSet presAssocID="{11406282-A9A9-4FCB-B0AF-FAC7D21FC881}" presName="parentLeftMargin" presStyleLbl="node1" presStyleIdx="1" presStyleCnt="8"/>
      <dgm:spPr/>
    </dgm:pt>
    <dgm:pt modelId="{8C2BA962-AA4E-4E68-9154-5AC3AA62A3EE}" type="pres">
      <dgm:prSet presAssocID="{11406282-A9A9-4FCB-B0AF-FAC7D21FC881}" presName="parentText" presStyleLbl="node1" presStyleIdx="2" presStyleCnt="8" custScaleX="142857" custScaleY="115974">
        <dgm:presLayoutVars>
          <dgm:chMax val="0"/>
          <dgm:bulletEnabled val="1"/>
        </dgm:presLayoutVars>
      </dgm:prSet>
      <dgm:spPr/>
    </dgm:pt>
    <dgm:pt modelId="{5B654B65-3965-43D7-8CD8-2371851F04E6}" type="pres">
      <dgm:prSet presAssocID="{11406282-A9A9-4FCB-B0AF-FAC7D21FC881}" presName="negativeSpace" presStyleCnt="0"/>
      <dgm:spPr/>
    </dgm:pt>
    <dgm:pt modelId="{50640A06-5CA7-4E29-85C8-5281DAF921E4}" type="pres">
      <dgm:prSet presAssocID="{11406282-A9A9-4FCB-B0AF-FAC7D21FC881}" presName="childText" presStyleLbl="conFgAcc1" presStyleIdx="2" presStyleCnt="8">
        <dgm:presLayoutVars>
          <dgm:bulletEnabled val="1"/>
        </dgm:presLayoutVars>
      </dgm:prSet>
      <dgm:spPr/>
    </dgm:pt>
    <dgm:pt modelId="{75736B12-75FE-4F68-964B-984435330495}" type="pres">
      <dgm:prSet presAssocID="{8F69D969-7155-4D76-BEB4-9DCBD4BBDAD1}" presName="spaceBetweenRectangles" presStyleCnt="0"/>
      <dgm:spPr/>
    </dgm:pt>
    <dgm:pt modelId="{4340B84C-3DC3-4108-A42B-D0CBEAD35247}" type="pres">
      <dgm:prSet presAssocID="{F936DF54-CE31-4CE7-8326-3C552387CB74}" presName="parentLin" presStyleCnt="0"/>
      <dgm:spPr/>
    </dgm:pt>
    <dgm:pt modelId="{58EDA434-D46F-46A7-BDAB-51C6C6F14629}" type="pres">
      <dgm:prSet presAssocID="{F936DF54-CE31-4CE7-8326-3C552387CB74}" presName="parentLeftMargin" presStyleLbl="node1" presStyleIdx="2" presStyleCnt="8"/>
      <dgm:spPr/>
    </dgm:pt>
    <dgm:pt modelId="{6E985E03-397D-4F3F-8533-AF943EBE3EF6}" type="pres">
      <dgm:prSet presAssocID="{F936DF54-CE31-4CE7-8326-3C552387CB74}" presName="parentText" presStyleLbl="node1" presStyleIdx="3" presStyleCnt="8" custScaleX="142365" custScaleY="108927">
        <dgm:presLayoutVars>
          <dgm:chMax val="0"/>
          <dgm:bulletEnabled val="1"/>
        </dgm:presLayoutVars>
      </dgm:prSet>
      <dgm:spPr/>
    </dgm:pt>
    <dgm:pt modelId="{0B0682F1-A82A-496C-914E-D432DC679220}" type="pres">
      <dgm:prSet presAssocID="{F936DF54-CE31-4CE7-8326-3C552387CB74}" presName="negativeSpace" presStyleCnt="0"/>
      <dgm:spPr/>
    </dgm:pt>
    <dgm:pt modelId="{9084DBF4-49A5-4D93-B311-3480EA8D1ADF}" type="pres">
      <dgm:prSet presAssocID="{F936DF54-CE31-4CE7-8326-3C552387CB74}" presName="childText" presStyleLbl="conFgAcc1" presStyleIdx="3" presStyleCnt="8">
        <dgm:presLayoutVars>
          <dgm:bulletEnabled val="1"/>
        </dgm:presLayoutVars>
      </dgm:prSet>
      <dgm:spPr/>
    </dgm:pt>
    <dgm:pt modelId="{FE3B1F1D-D5C8-41C2-A04E-4C604177064D}" type="pres">
      <dgm:prSet presAssocID="{08095169-B5E8-4BA8-ADB4-9A07F6DF4E1C}" presName="spaceBetweenRectangles" presStyleCnt="0"/>
      <dgm:spPr/>
    </dgm:pt>
    <dgm:pt modelId="{C9627515-DBF2-4F90-84DB-4F25C714AE99}" type="pres">
      <dgm:prSet presAssocID="{DCDAA5F7-3866-411B-9DB5-997BA3E33124}" presName="parentLin" presStyleCnt="0"/>
      <dgm:spPr/>
    </dgm:pt>
    <dgm:pt modelId="{66BA286F-C854-4FF1-A8E6-A5B8588E1F0C}" type="pres">
      <dgm:prSet presAssocID="{DCDAA5F7-3866-411B-9DB5-997BA3E33124}" presName="parentLeftMargin" presStyleLbl="node1" presStyleIdx="3" presStyleCnt="8"/>
      <dgm:spPr/>
    </dgm:pt>
    <dgm:pt modelId="{BA5AC6C4-97F3-46D3-B2B5-C86C1C08A326}" type="pres">
      <dgm:prSet presAssocID="{DCDAA5F7-3866-411B-9DB5-997BA3E33124}" presName="parentText" presStyleLbl="node1" presStyleIdx="4" presStyleCnt="8" custScaleX="142857" custScaleY="123106">
        <dgm:presLayoutVars>
          <dgm:chMax val="0"/>
          <dgm:bulletEnabled val="1"/>
        </dgm:presLayoutVars>
      </dgm:prSet>
      <dgm:spPr/>
    </dgm:pt>
    <dgm:pt modelId="{0A80BB08-35B7-4127-90EA-DFDF6B3E8D60}" type="pres">
      <dgm:prSet presAssocID="{DCDAA5F7-3866-411B-9DB5-997BA3E33124}" presName="negativeSpace" presStyleCnt="0"/>
      <dgm:spPr/>
    </dgm:pt>
    <dgm:pt modelId="{3E633486-F777-47EE-990B-63D7F7D1EC7F}" type="pres">
      <dgm:prSet presAssocID="{DCDAA5F7-3866-411B-9DB5-997BA3E33124}" presName="childText" presStyleLbl="conFgAcc1" presStyleIdx="4" presStyleCnt="8">
        <dgm:presLayoutVars>
          <dgm:bulletEnabled val="1"/>
        </dgm:presLayoutVars>
      </dgm:prSet>
      <dgm:spPr/>
    </dgm:pt>
    <dgm:pt modelId="{78CD8055-8308-4638-AD7B-B85C557C4B88}" type="pres">
      <dgm:prSet presAssocID="{045DC163-07F9-4A92-A726-1BEBF2D53402}" presName="spaceBetweenRectangles" presStyleCnt="0"/>
      <dgm:spPr/>
    </dgm:pt>
    <dgm:pt modelId="{BF73D319-59D0-426C-9256-F8CCF9C7B30C}" type="pres">
      <dgm:prSet presAssocID="{23C12989-B670-4CD4-83EF-1DDDC3DD7E50}" presName="parentLin" presStyleCnt="0"/>
      <dgm:spPr/>
    </dgm:pt>
    <dgm:pt modelId="{44A69B79-13C5-4B9D-BBD6-FF32152ECDE8}" type="pres">
      <dgm:prSet presAssocID="{23C12989-B670-4CD4-83EF-1DDDC3DD7E50}" presName="parentLeftMargin" presStyleLbl="node1" presStyleIdx="4" presStyleCnt="8"/>
      <dgm:spPr/>
    </dgm:pt>
    <dgm:pt modelId="{0BF4887A-EFF6-4B33-8DAC-8755B39B1DB2}" type="pres">
      <dgm:prSet presAssocID="{23C12989-B670-4CD4-83EF-1DDDC3DD7E50}" presName="parentText" presStyleLbl="node1" presStyleIdx="5" presStyleCnt="8" custScaleX="142051">
        <dgm:presLayoutVars>
          <dgm:chMax val="0"/>
          <dgm:bulletEnabled val="1"/>
        </dgm:presLayoutVars>
      </dgm:prSet>
      <dgm:spPr/>
    </dgm:pt>
    <dgm:pt modelId="{C38F0747-4F5D-42E2-AE31-1A717907884A}" type="pres">
      <dgm:prSet presAssocID="{23C12989-B670-4CD4-83EF-1DDDC3DD7E50}" presName="negativeSpace" presStyleCnt="0"/>
      <dgm:spPr/>
    </dgm:pt>
    <dgm:pt modelId="{6BF28D35-88E3-4098-BBBB-2D0B1661285E}" type="pres">
      <dgm:prSet presAssocID="{23C12989-B670-4CD4-83EF-1DDDC3DD7E50}" presName="childText" presStyleLbl="conFgAcc1" presStyleIdx="5" presStyleCnt="8">
        <dgm:presLayoutVars>
          <dgm:bulletEnabled val="1"/>
        </dgm:presLayoutVars>
      </dgm:prSet>
      <dgm:spPr/>
    </dgm:pt>
    <dgm:pt modelId="{88916DC0-520E-4F00-ABB6-E2F3504E425C}" type="pres">
      <dgm:prSet presAssocID="{F70A1125-F804-4604-BFEA-C1D242CC7063}" presName="spaceBetweenRectangles" presStyleCnt="0"/>
      <dgm:spPr/>
    </dgm:pt>
    <dgm:pt modelId="{45F3B842-8003-428F-B6EF-793CE0B29B8E}" type="pres">
      <dgm:prSet presAssocID="{4E1AADE3-B064-4370-83EF-39F4E87677DF}" presName="parentLin" presStyleCnt="0"/>
      <dgm:spPr/>
    </dgm:pt>
    <dgm:pt modelId="{A71E2179-025A-42A1-8C21-DAF855005288}" type="pres">
      <dgm:prSet presAssocID="{4E1AADE3-B064-4370-83EF-39F4E87677DF}" presName="parentLeftMargin" presStyleLbl="node1" presStyleIdx="5" presStyleCnt="8"/>
      <dgm:spPr/>
    </dgm:pt>
    <dgm:pt modelId="{0CA7DA70-AB6B-46D1-8C42-10B75A057CA4}" type="pres">
      <dgm:prSet presAssocID="{4E1AADE3-B064-4370-83EF-39F4E87677DF}" presName="parentText" presStyleLbl="node1" presStyleIdx="6" presStyleCnt="8" custScaleX="142857">
        <dgm:presLayoutVars>
          <dgm:chMax val="0"/>
          <dgm:bulletEnabled val="1"/>
        </dgm:presLayoutVars>
      </dgm:prSet>
      <dgm:spPr/>
    </dgm:pt>
    <dgm:pt modelId="{22E86B4A-388E-4F0E-8D05-3608F70149E6}" type="pres">
      <dgm:prSet presAssocID="{4E1AADE3-B064-4370-83EF-39F4E87677DF}" presName="negativeSpace" presStyleCnt="0"/>
      <dgm:spPr/>
    </dgm:pt>
    <dgm:pt modelId="{6627E2CA-DC13-4B7F-B0B8-A6D8727D7822}" type="pres">
      <dgm:prSet presAssocID="{4E1AADE3-B064-4370-83EF-39F4E87677DF}" presName="childText" presStyleLbl="conFgAcc1" presStyleIdx="6" presStyleCnt="8">
        <dgm:presLayoutVars>
          <dgm:bulletEnabled val="1"/>
        </dgm:presLayoutVars>
      </dgm:prSet>
      <dgm:spPr/>
    </dgm:pt>
    <dgm:pt modelId="{DA098BAF-06A1-406E-AFAE-6B2B2E5020C5}" type="pres">
      <dgm:prSet presAssocID="{E3719870-B29C-47AF-883A-A8195F522D0D}" presName="spaceBetweenRectangles" presStyleCnt="0"/>
      <dgm:spPr/>
    </dgm:pt>
    <dgm:pt modelId="{8C212220-7C2B-442D-9BAF-D1658FF8E9E8}" type="pres">
      <dgm:prSet presAssocID="{29B4CF2F-C52B-47C7-8F48-837A049DD2D3}" presName="parentLin" presStyleCnt="0"/>
      <dgm:spPr/>
    </dgm:pt>
    <dgm:pt modelId="{3BE6100D-0C95-4409-9E73-02DF9CAD8D0F}" type="pres">
      <dgm:prSet presAssocID="{29B4CF2F-C52B-47C7-8F48-837A049DD2D3}" presName="parentLeftMargin" presStyleLbl="node1" presStyleIdx="6" presStyleCnt="8"/>
      <dgm:spPr/>
    </dgm:pt>
    <dgm:pt modelId="{C395D5E6-C3F4-484E-9150-4BFF585E8DC6}" type="pres">
      <dgm:prSet presAssocID="{29B4CF2F-C52B-47C7-8F48-837A049DD2D3}" presName="parentText" presStyleLbl="node1" presStyleIdx="7" presStyleCnt="8" custScaleX="142857" custLinFactNeighborX="10401" custLinFactNeighborY="-8893">
        <dgm:presLayoutVars>
          <dgm:chMax val="0"/>
          <dgm:bulletEnabled val="1"/>
        </dgm:presLayoutVars>
      </dgm:prSet>
      <dgm:spPr/>
    </dgm:pt>
    <dgm:pt modelId="{F308167E-F5D1-4566-BDF8-92AB2FA21F3A}" type="pres">
      <dgm:prSet presAssocID="{29B4CF2F-C52B-47C7-8F48-837A049DD2D3}" presName="negativeSpace" presStyleCnt="0"/>
      <dgm:spPr/>
    </dgm:pt>
    <dgm:pt modelId="{97552A84-3E2C-44D4-8B36-77E62093E8BC}" type="pres">
      <dgm:prSet presAssocID="{29B4CF2F-C52B-47C7-8F48-837A049DD2D3}" presName="childText" presStyleLbl="conFgAcc1" presStyleIdx="7" presStyleCnt="8">
        <dgm:presLayoutVars>
          <dgm:bulletEnabled val="1"/>
        </dgm:presLayoutVars>
      </dgm:prSet>
      <dgm:spPr/>
    </dgm:pt>
  </dgm:ptLst>
  <dgm:cxnLst>
    <dgm:cxn modelId="{71058717-8FDB-4A5E-865D-1D5701EC9CD9}" type="presOf" srcId="{11406282-A9A9-4FCB-B0AF-FAC7D21FC881}" destId="{688ACC58-5418-47CA-BE4D-1CCDC2F04A0B}" srcOrd="0" destOrd="0" presId="urn:microsoft.com/office/officeart/2005/8/layout/list1"/>
    <dgm:cxn modelId="{DBD04F19-F936-4028-9465-36AA46AE10A7}" type="presOf" srcId="{F936DF54-CE31-4CE7-8326-3C552387CB74}" destId="{6E985E03-397D-4F3F-8533-AF943EBE3EF6}" srcOrd="1" destOrd="0" presId="urn:microsoft.com/office/officeart/2005/8/layout/list1"/>
    <dgm:cxn modelId="{589E611F-0A9D-40AC-A11E-0B181E896E23}" type="presOf" srcId="{29B4CF2F-C52B-47C7-8F48-837A049DD2D3}" destId="{3BE6100D-0C95-4409-9E73-02DF9CAD8D0F}" srcOrd="0" destOrd="0" presId="urn:microsoft.com/office/officeart/2005/8/layout/list1"/>
    <dgm:cxn modelId="{28EE272F-BB03-4C15-BF40-BDF73A8C4A7E}" type="presOf" srcId="{AB67ADC8-AE67-458E-8CB7-CAD6F21E48F1}" destId="{6A639581-C4DC-4676-871C-2E94F2F41E0D}" srcOrd="1" destOrd="0" presId="urn:microsoft.com/office/officeart/2005/8/layout/list1"/>
    <dgm:cxn modelId="{B9883F3E-8BFF-425B-A3B4-2C0F43937872}" srcId="{4E1AADE3-B064-4370-83EF-39F4E87677DF}" destId="{19AE81CC-7F60-443D-9C02-E839B5D167D8}" srcOrd="2" destOrd="0" parTransId="{1DA73E16-6167-4DEE-9DD3-3CDAFCFD2F7E}" sibTransId="{A2E17B2C-A73D-4BEF-AFD5-97585C0FF010}"/>
    <dgm:cxn modelId="{25A3FC61-845F-46BE-86CF-CBEB8EEA0EC6}" srcId="{4E1AADE3-B064-4370-83EF-39F4E87677DF}" destId="{4D47B6A9-BCEA-41B2-8FFF-B6DD3A15B799}" srcOrd="1" destOrd="0" parTransId="{62B2C991-6238-4946-B0D7-FBB2A7407A4E}" sibTransId="{776835F2-FFBF-4A46-9C9F-D232A8EB84FD}"/>
    <dgm:cxn modelId="{C8E49544-05E7-4E46-AB62-AB701663580A}" srcId="{7FD7A398-CF20-4764-A746-83A9086D0759}" destId="{AB67ADC8-AE67-458E-8CB7-CAD6F21E48F1}" srcOrd="1" destOrd="0" parTransId="{04C63FAB-7698-4C50-9E02-DCDC4D507102}" sibTransId="{4E193118-2AA6-4769-9A4F-851D2B248466}"/>
    <dgm:cxn modelId="{857AA565-10D5-46E3-B6DD-EB7D4231DE2C}" type="presOf" srcId="{DCDAA5F7-3866-411B-9DB5-997BA3E33124}" destId="{BA5AC6C4-97F3-46D3-B2B5-C86C1C08A326}" srcOrd="1" destOrd="0" presId="urn:microsoft.com/office/officeart/2005/8/layout/list1"/>
    <dgm:cxn modelId="{903E2C47-2300-4706-8F33-925632CDAAD5}" srcId="{7FD7A398-CF20-4764-A746-83A9086D0759}" destId="{29B4CF2F-C52B-47C7-8F48-837A049DD2D3}" srcOrd="7" destOrd="0" parTransId="{92AE3DF2-D60D-4470-A9F1-5A35674494FB}" sibTransId="{F6B7EF73-ED06-43B7-9EA2-731FBC0E2761}"/>
    <dgm:cxn modelId="{34EC6969-5EFC-4E9D-8051-E95FF3EF91E1}" srcId="{7FD7A398-CF20-4764-A746-83A9086D0759}" destId="{11406282-A9A9-4FCB-B0AF-FAC7D21FC881}" srcOrd="2" destOrd="0" parTransId="{1F7D1FB7-5E52-4C44-AE80-601AE75327B5}" sibTransId="{8F69D969-7155-4D76-BEB4-9DCBD4BBDAD1}"/>
    <dgm:cxn modelId="{52CA014C-E89B-40C2-9CDA-2752E9FD3706}" type="presOf" srcId="{4E1AADE3-B064-4370-83EF-39F4E87677DF}" destId="{0CA7DA70-AB6B-46D1-8C42-10B75A057CA4}" srcOrd="1" destOrd="0" presId="urn:microsoft.com/office/officeart/2005/8/layout/list1"/>
    <dgm:cxn modelId="{9FEF8E6D-B08F-4E64-ACF1-37DB72AA0F40}" type="presOf" srcId="{4E1AADE3-B064-4370-83EF-39F4E87677DF}" destId="{A71E2179-025A-42A1-8C21-DAF855005288}" srcOrd="0" destOrd="0" presId="urn:microsoft.com/office/officeart/2005/8/layout/list1"/>
    <dgm:cxn modelId="{A5039252-508B-4EB5-990E-0786CB1512AA}" type="presOf" srcId="{F936DF54-CE31-4CE7-8326-3C552387CB74}" destId="{58EDA434-D46F-46A7-BDAB-51C6C6F14629}" srcOrd="0" destOrd="0" presId="urn:microsoft.com/office/officeart/2005/8/layout/list1"/>
    <dgm:cxn modelId="{D1C51A85-8AC6-4078-A2E5-02ABD0655191}" srcId="{7FD7A398-CF20-4764-A746-83A9086D0759}" destId="{DCDAA5F7-3866-411B-9DB5-997BA3E33124}" srcOrd="4" destOrd="0" parTransId="{615D474E-31BD-4BE0-B6D9-C827A9324A80}" sibTransId="{045DC163-07F9-4A92-A726-1BEBF2D53402}"/>
    <dgm:cxn modelId="{322E938D-172F-4586-A298-AAFBCB483537}" type="presOf" srcId="{23C12989-B670-4CD4-83EF-1DDDC3DD7E50}" destId="{0BF4887A-EFF6-4B33-8DAC-8755B39B1DB2}" srcOrd="1" destOrd="0" presId="urn:microsoft.com/office/officeart/2005/8/layout/list1"/>
    <dgm:cxn modelId="{E64FE198-3491-4134-BA8D-7A647BDD7F30}" type="presOf" srcId="{94830FB5-2012-4D61-A58D-C01301BB2814}" destId="{6BF28D35-88E3-4098-BBBB-2D0B1661285E}" srcOrd="0" destOrd="0" presId="urn:microsoft.com/office/officeart/2005/8/layout/list1"/>
    <dgm:cxn modelId="{18B6B5A4-6187-41C6-BF70-B83E2D0DCCEC}" srcId="{7FD7A398-CF20-4764-A746-83A9086D0759}" destId="{F936DF54-CE31-4CE7-8326-3C552387CB74}" srcOrd="3" destOrd="0" parTransId="{51778A7F-D216-44DD-AEA3-C51A6D54209C}" sibTransId="{08095169-B5E8-4BA8-ADB4-9A07F6DF4E1C}"/>
    <dgm:cxn modelId="{850667A7-4D46-4D86-8548-93F17A218227}" type="presOf" srcId="{4C39387A-8572-4F95-829F-F82702FF194C}" destId="{72AD8C8E-4B5F-4872-AC31-EF8AB5232ED6}" srcOrd="1" destOrd="0" presId="urn:microsoft.com/office/officeart/2005/8/layout/list1"/>
    <dgm:cxn modelId="{6A7FF7B4-6FA2-4016-91CB-5B07432FE6B8}" srcId="{23C12989-B670-4CD4-83EF-1DDDC3DD7E50}" destId="{94830FB5-2012-4D61-A58D-C01301BB2814}" srcOrd="0" destOrd="0" parTransId="{7DD2DE71-2C03-4FCE-9171-D84603445F30}" sibTransId="{4E36F096-2ADF-451E-9CD0-4D9F09B70FA9}"/>
    <dgm:cxn modelId="{FA4BFDBD-6D8A-431C-99EB-E18787C1CDED}" type="presOf" srcId="{29B4CF2F-C52B-47C7-8F48-837A049DD2D3}" destId="{C395D5E6-C3F4-484E-9150-4BFF585E8DC6}" srcOrd="1" destOrd="0" presId="urn:microsoft.com/office/officeart/2005/8/layout/list1"/>
    <dgm:cxn modelId="{43300CC1-846C-4D6F-81FC-36D18CE8551E}" srcId="{4E1AADE3-B064-4370-83EF-39F4E87677DF}" destId="{89D2B2A3-9C11-4D37-919D-61FB2535A32A}" srcOrd="0" destOrd="0" parTransId="{8549C88B-2ADD-4DA4-B817-EBC37ABE79E3}" sibTransId="{39236DFD-ED6D-4868-B48E-FD2EAC467642}"/>
    <dgm:cxn modelId="{B4927DC1-1557-45A0-B5E1-99DB834C23C8}" type="presOf" srcId="{23C12989-B670-4CD4-83EF-1DDDC3DD7E50}" destId="{44A69B79-13C5-4B9D-BBD6-FF32152ECDE8}" srcOrd="0" destOrd="0" presId="urn:microsoft.com/office/officeart/2005/8/layout/list1"/>
    <dgm:cxn modelId="{D24E20CE-E8A9-41C1-8BD6-A11991E98F6C}" type="presOf" srcId="{DCDAA5F7-3866-411B-9DB5-997BA3E33124}" destId="{66BA286F-C854-4FF1-A8E6-A5B8588E1F0C}" srcOrd="0" destOrd="0" presId="urn:microsoft.com/office/officeart/2005/8/layout/list1"/>
    <dgm:cxn modelId="{3145F8D4-F647-4BF9-B67E-78E2CF452BD8}" type="presOf" srcId="{4C39387A-8572-4F95-829F-F82702FF194C}" destId="{D94B9DA0-2354-475D-9F48-8AB479A67515}" srcOrd="0" destOrd="0" presId="urn:microsoft.com/office/officeart/2005/8/layout/list1"/>
    <dgm:cxn modelId="{752D56DB-E989-4ABB-AB9F-A93B4ED5798E}" type="presOf" srcId="{4D47B6A9-BCEA-41B2-8FFF-B6DD3A15B799}" destId="{6627E2CA-DC13-4B7F-B0B8-A6D8727D7822}" srcOrd="0" destOrd="1" presId="urn:microsoft.com/office/officeart/2005/8/layout/list1"/>
    <dgm:cxn modelId="{515E57DD-D2FF-4265-B25F-5C3F93AC4D31}" srcId="{7FD7A398-CF20-4764-A746-83A9086D0759}" destId="{4C39387A-8572-4F95-829F-F82702FF194C}" srcOrd="0" destOrd="0" parTransId="{299A2A6E-C63F-4340-B449-70E9291D91F3}" sibTransId="{2CC87816-85B1-473E-8CBE-909D4CCFC680}"/>
    <dgm:cxn modelId="{87C8D0E2-E7F9-45D4-A005-7FFB0C507482}" srcId="{7FD7A398-CF20-4764-A746-83A9086D0759}" destId="{23C12989-B670-4CD4-83EF-1DDDC3DD7E50}" srcOrd="5" destOrd="0" parTransId="{D28A5F38-8027-455E-A819-7020257E622B}" sibTransId="{F70A1125-F804-4604-BFEA-C1D242CC7063}"/>
    <dgm:cxn modelId="{6D86D3E3-5ACE-4000-BBF1-B839A1ADB59E}" type="presOf" srcId="{19AE81CC-7F60-443D-9C02-E839B5D167D8}" destId="{6627E2CA-DC13-4B7F-B0B8-A6D8727D7822}" srcOrd="0" destOrd="2" presId="urn:microsoft.com/office/officeart/2005/8/layout/list1"/>
    <dgm:cxn modelId="{47D293E4-5183-46D8-AF45-6609EFEF253F}" type="presOf" srcId="{11406282-A9A9-4FCB-B0AF-FAC7D21FC881}" destId="{8C2BA962-AA4E-4E68-9154-5AC3AA62A3EE}" srcOrd="1" destOrd="0" presId="urn:microsoft.com/office/officeart/2005/8/layout/list1"/>
    <dgm:cxn modelId="{E62AE1E9-7D7C-45AE-9373-9C2A6A810B12}" type="presOf" srcId="{89D2B2A3-9C11-4D37-919D-61FB2535A32A}" destId="{6627E2CA-DC13-4B7F-B0B8-A6D8727D7822}" srcOrd="0" destOrd="0" presId="urn:microsoft.com/office/officeart/2005/8/layout/list1"/>
    <dgm:cxn modelId="{C37281EF-310E-4FDE-B2A7-24879AE622FC}" type="presOf" srcId="{7FD7A398-CF20-4764-A746-83A9086D0759}" destId="{44D66C6C-F955-4836-B2E5-1FE6647AD67C}" srcOrd="0" destOrd="0" presId="urn:microsoft.com/office/officeart/2005/8/layout/list1"/>
    <dgm:cxn modelId="{7301B6F6-C451-4C2F-915C-974748D13E44}" type="presOf" srcId="{AB67ADC8-AE67-458E-8CB7-CAD6F21E48F1}" destId="{372A73A1-4741-4CCF-9A81-19CDE3D1EB59}" srcOrd="0" destOrd="0" presId="urn:microsoft.com/office/officeart/2005/8/layout/list1"/>
    <dgm:cxn modelId="{5FB3BFFA-BC09-4DF7-8072-BFE96CB5EDE6}" srcId="{7FD7A398-CF20-4764-A746-83A9086D0759}" destId="{4E1AADE3-B064-4370-83EF-39F4E87677DF}" srcOrd="6" destOrd="0" parTransId="{E7BF6A6B-8F35-4848-88CD-EEDD68252159}" sibTransId="{E3719870-B29C-47AF-883A-A8195F522D0D}"/>
    <dgm:cxn modelId="{D2865430-E16E-4E32-BD84-CC22E01D3239}" type="presParOf" srcId="{44D66C6C-F955-4836-B2E5-1FE6647AD67C}" destId="{46D1E6EE-F0D2-4E62-90A1-EDF10A57B166}" srcOrd="0" destOrd="0" presId="urn:microsoft.com/office/officeart/2005/8/layout/list1"/>
    <dgm:cxn modelId="{23EA8D29-0B3A-42EC-B7FE-0E45DF2CA507}" type="presParOf" srcId="{46D1E6EE-F0D2-4E62-90A1-EDF10A57B166}" destId="{D94B9DA0-2354-475D-9F48-8AB479A67515}" srcOrd="0" destOrd="0" presId="urn:microsoft.com/office/officeart/2005/8/layout/list1"/>
    <dgm:cxn modelId="{4B4206FA-EE4B-464C-8F7C-D394EB7BC129}" type="presParOf" srcId="{46D1E6EE-F0D2-4E62-90A1-EDF10A57B166}" destId="{72AD8C8E-4B5F-4872-AC31-EF8AB5232ED6}" srcOrd="1" destOrd="0" presId="urn:microsoft.com/office/officeart/2005/8/layout/list1"/>
    <dgm:cxn modelId="{C53B253C-7A93-4E79-A76C-8484255EED14}" type="presParOf" srcId="{44D66C6C-F955-4836-B2E5-1FE6647AD67C}" destId="{D7279A36-27D7-4D64-A5AB-E246C300BAE6}" srcOrd="1" destOrd="0" presId="urn:microsoft.com/office/officeart/2005/8/layout/list1"/>
    <dgm:cxn modelId="{455564BC-CD51-49DC-896E-1FC723B42AC3}" type="presParOf" srcId="{44D66C6C-F955-4836-B2E5-1FE6647AD67C}" destId="{A0422D72-9873-4E35-890B-6F304A1898A2}" srcOrd="2" destOrd="0" presId="urn:microsoft.com/office/officeart/2005/8/layout/list1"/>
    <dgm:cxn modelId="{6FE550CA-1125-48E3-8063-B4B29E0DC0E9}" type="presParOf" srcId="{44D66C6C-F955-4836-B2E5-1FE6647AD67C}" destId="{0725CF82-9539-405B-91E4-93FE14646F09}" srcOrd="3" destOrd="0" presId="urn:microsoft.com/office/officeart/2005/8/layout/list1"/>
    <dgm:cxn modelId="{FA50A12D-9103-4B01-9B35-23786EDE70E0}" type="presParOf" srcId="{44D66C6C-F955-4836-B2E5-1FE6647AD67C}" destId="{6049F44E-A712-4D26-A759-F31C0A499448}" srcOrd="4" destOrd="0" presId="urn:microsoft.com/office/officeart/2005/8/layout/list1"/>
    <dgm:cxn modelId="{B22BC1DF-4A1B-4CEE-8824-17F72300D9A7}" type="presParOf" srcId="{6049F44E-A712-4D26-A759-F31C0A499448}" destId="{372A73A1-4741-4CCF-9A81-19CDE3D1EB59}" srcOrd="0" destOrd="0" presId="urn:microsoft.com/office/officeart/2005/8/layout/list1"/>
    <dgm:cxn modelId="{938A8724-BBCC-4830-8424-F445DEC2FFA8}" type="presParOf" srcId="{6049F44E-A712-4D26-A759-F31C0A499448}" destId="{6A639581-C4DC-4676-871C-2E94F2F41E0D}" srcOrd="1" destOrd="0" presId="urn:microsoft.com/office/officeart/2005/8/layout/list1"/>
    <dgm:cxn modelId="{BCF5D094-9447-4B6A-98F4-5889AA09273A}" type="presParOf" srcId="{44D66C6C-F955-4836-B2E5-1FE6647AD67C}" destId="{1902A451-7DB7-4B49-816E-56AB9C98833D}" srcOrd="5" destOrd="0" presId="urn:microsoft.com/office/officeart/2005/8/layout/list1"/>
    <dgm:cxn modelId="{FC8C10A4-676C-447D-AFA5-F7168DB510AB}" type="presParOf" srcId="{44D66C6C-F955-4836-B2E5-1FE6647AD67C}" destId="{FACAE9FC-5FC6-410B-A94A-86886FEE5D5C}" srcOrd="6" destOrd="0" presId="urn:microsoft.com/office/officeart/2005/8/layout/list1"/>
    <dgm:cxn modelId="{6D9BB74F-7930-4630-95E0-636B8D4A1BB9}" type="presParOf" srcId="{44D66C6C-F955-4836-B2E5-1FE6647AD67C}" destId="{3380978A-17CD-4FFE-A6F4-0F2C236F0A67}" srcOrd="7" destOrd="0" presId="urn:microsoft.com/office/officeart/2005/8/layout/list1"/>
    <dgm:cxn modelId="{1A16C665-E5E1-4218-BC57-340F1A971C51}" type="presParOf" srcId="{44D66C6C-F955-4836-B2E5-1FE6647AD67C}" destId="{ADC3EE53-9348-4A6C-B8A1-C9E978BAD24F}" srcOrd="8" destOrd="0" presId="urn:microsoft.com/office/officeart/2005/8/layout/list1"/>
    <dgm:cxn modelId="{62CB485B-91D6-4C01-A4A6-90CD2A771E71}" type="presParOf" srcId="{ADC3EE53-9348-4A6C-B8A1-C9E978BAD24F}" destId="{688ACC58-5418-47CA-BE4D-1CCDC2F04A0B}" srcOrd="0" destOrd="0" presId="urn:microsoft.com/office/officeart/2005/8/layout/list1"/>
    <dgm:cxn modelId="{CE661B1D-A6F7-4944-B4E5-B931F3774A97}" type="presParOf" srcId="{ADC3EE53-9348-4A6C-B8A1-C9E978BAD24F}" destId="{8C2BA962-AA4E-4E68-9154-5AC3AA62A3EE}" srcOrd="1" destOrd="0" presId="urn:microsoft.com/office/officeart/2005/8/layout/list1"/>
    <dgm:cxn modelId="{44433386-31B8-4DB8-8B56-255E9501ADF0}" type="presParOf" srcId="{44D66C6C-F955-4836-B2E5-1FE6647AD67C}" destId="{5B654B65-3965-43D7-8CD8-2371851F04E6}" srcOrd="9" destOrd="0" presId="urn:microsoft.com/office/officeart/2005/8/layout/list1"/>
    <dgm:cxn modelId="{05FC60CB-F0D6-4903-8AD2-E89D9A12F296}" type="presParOf" srcId="{44D66C6C-F955-4836-B2E5-1FE6647AD67C}" destId="{50640A06-5CA7-4E29-85C8-5281DAF921E4}" srcOrd="10" destOrd="0" presId="urn:microsoft.com/office/officeart/2005/8/layout/list1"/>
    <dgm:cxn modelId="{2CF04C72-4EA8-4269-A028-7A207326B5B5}" type="presParOf" srcId="{44D66C6C-F955-4836-B2E5-1FE6647AD67C}" destId="{75736B12-75FE-4F68-964B-984435330495}" srcOrd="11" destOrd="0" presId="urn:microsoft.com/office/officeart/2005/8/layout/list1"/>
    <dgm:cxn modelId="{84EA0296-09D3-4AD7-9EAD-3C3EAA8A8B66}" type="presParOf" srcId="{44D66C6C-F955-4836-B2E5-1FE6647AD67C}" destId="{4340B84C-3DC3-4108-A42B-D0CBEAD35247}" srcOrd="12" destOrd="0" presId="urn:microsoft.com/office/officeart/2005/8/layout/list1"/>
    <dgm:cxn modelId="{DA3B1308-0B3C-462A-A157-83CF3019A430}" type="presParOf" srcId="{4340B84C-3DC3-4108-A42B-D0CBEAD35247}" destId="{58EDA434-D46F-46A7-BDAB-51C6C6F14629}" srcOrd="0" destOrd="0" presId="urn:microsoft.com/office/officeart/2005/8/layout/list1"/>
    <dgm:cxn modelId="{DDF2E47B-7C8B-4730-9448-396B335F154C}" type="presParOf" srcId="{4340B84C-3DC3-4108-A42B-D0CBEAD35247}" destId="{6E985E03-397D-4F3F-8533-AF943EBE3EF6}" srcOrd="1" destOrd="0" presId="urn:microsoft.com/office/officeart/2005/8/layout/list1"/>
    <dgm:cxn modelId="{0AA2B87A-0BC7-4199-8A67-953F78D36A60}" type="presParOf" srcId="{44D66C6C-F955-4836-B2E5-1FE6647AD67C}" destId="{0B0682F1-A82A-496C-914E-D432DC679220}" srcOrd="13" destOrd="0" presId="urn:microsoft.com/office/officeart/2005/8/layout/list1"/>
    <dgm:cxn modelId="{97997406-4706-4F4D-B3B2-22BE394E0860}" type="presParOf" srcId="{44D66C6C-F955-4836-B2E5-1FE6647AD67C}" destId="{9084DBF4-49A5-4D93-B311-3480EA8D1ADF}" srcOrd="14" destOrd="0" presId="urn:microsoft.com/office/officeart/2005/8/layout/list1"/>
    <dgm:cxn modelId="{EFB49538-D351-483D-8C0D-B04DB7461222}" type="presParOf" srcId="{44D66C6C-F955-4836-B2E5-1FE6647AD67C}" destId="{FE3B1F1D-D5C8-41C2-A04E-4C604177064D}" srcOrd="15" destOrd="0" presId="urn:microsoft.com/office/officeart/2005/8/layout/list1"/>
    <dgm:cxn modelId="{A0D7E2EB-F295-40FF-BCE3-80779308058B}" type="presParOf" srcId="{44D66C6C-F955-4836-B2E5-1FE6647AD67C}" destId="{C9627515-DBF2-4F90-84DB-4F25C714AE99}" srcOrd="16" destOrd="0" presId="urn:microsoft.com/office/officeart/2005/8/layout/list1"/>
    <dgm:cxn modelId="{2255770C-1E21-41DA-889F-EF199EF7F805}" type="presParOf" srcId="{C9627515-DBF2-4F90-84DB-4F25C714AE99}" destId="{66BA286F-C854-4FF1-A8E6-A5B8588E1F0C}" srcOrd="0" destOrd="0" presId="urn:microsoft.com/office/officeart/2005/8/layout/list1"/>
    <dgm:cxn modelId="{B6BE0A2D-5B17-40EF-B9A5-5BC0EC566E51}" type="presParOf" srcId="{C9627515-DBF2-4F90-84DB-4F25C714AE99}" destId="{BA5AC6C4-97F3-46D3-B2B5-C86C1C08A326}" srcOrd="1" destOrd="0" presId="urn:microsoft.com/office/officeart/2005/8/layout/list1"/>
    <dgm:cxn modelId="{9C2713FA-2406-4718-9F2D-468626FCAF42}" type="presParOf" srcId="{44D66C6C-F955-4836-B2E5-1FE6647AD67C}" destId="{0A80BB08-35B7-4127-90EA-DFDF6B3E8D60}" srcOrd="17" destOrd="0" presId="urn:microsoft.com/office/officeart/2005/8/layout/list1"/>
    <dgm:cxn modelId="{1D0ADBDC-F840-4262-8BD7-93FB07D8EAD6}" type="presParOf" srcId="{44D66C6C-F955-4836-B2E5-1FE6647AD67C}" destId="{3E633486-F777-47EE-990B-63D7F7D1EC7F}" srcOrd="18" destOrd="0" presId="urn:microsoft.com/office/officeart/2005/8/layout/list1"/>
    <dgm:cxn modelId="{35900F28-4C0A-4DF0-BC78-B4098B1DBE28}" type="presParOf" srcId="{44D66C6C-F955-4836-B2E5-1FE6647AD67C}" destId="{78CD8055-8308-4638-AD7B-B85C557C4B88}" srcOrd="19" destOrd="0" presId="urn:microsoft.com/office/officeart/2005/8/layout/list1"/>
    <dgm:cxn modelId="{6126C1ED-9B7E-4D93-B850-4DA7F70D1D8E}" type="presParOf" srcId="{44D66C6C-F955-4836-B2E5-1FE6647AD67C}" destId="{BF73D319-59D0-426C-9256-F8CCF9C7B30C}" srcOrd="20" destOrd="0" presId="urn:microsoft.com/office/officeart/2005/8/layout/list1"/>
    <dgm:cxn modelId="{BF3AB6D7-70F6-4E2D-BFD8-BE32AD3DA5AB}" type="presParOf" srcId="{BF73D319-59D0-426C-9256-F8CCF9C7B30C}" destId="{44A69B79-13C5-4B9D-BBD6-FF32152ECDE8}" srcOrd="0" destOrd="0" presId="urn:microsoft.com/office/officeart/2005/8/layout/list1"/>
    <dgm:cxn modelId="{A1490061-EFAC-4FD2-8EC5-E62086E63369}" type="presParOf" srcId="{BF73D319-59D0-426C-9256-F8CCF9C7B30C}" destId="{0BF4887A-EFF6-4B33-8DAC-8755B39B1DB2}" srcOrd="1" destOrd="0" presId="urn:microsoft.com/office/officeart/2005/8/layout/list1"/>
    <dgm:cxn modelId="{558BD7D0-F498-4CD7-AD73-43C7C804F11E}" type="presParOf" srcId="{44D66C6C-F955-4836-B2E5-1FE6647AD67C}" destId="{C38F0747-4F5D-42E2-AE31-1A717907884A}" srcOrd="21" destOrd="0" presId="urn:microsoft.com/office/officeart/2005/8/layout/list1"/>
    <dgm:cxn modelId="{08ACC14E-B606-4FEC-9E94-7C6744A15CFC}" type="presParOf" srcId="{44D66C6C-F955-4836-B2E5-1FE6647AD67C}" destId="{6BF28D35-88E3-4098-BBBB-2D0B1661285E}" srcOrd="22" destOrd="0" presId="urn:microsoft.com/office/officeart/2005/8/layout/list1"/>
    <dgm:cxn modelId="{872A9E16-C1BA-432B-A335-B2CF3361A713}" type="presParOf" srcId="{44D66C6C-F955-4836-B2E5-1FE6647AD67C}" destId="{88916DC0-520E-4F00-ABB6-E2F3504E425C}" srcOrd="23" destOrd="0" presId="urn:microsoft.com/office/officeart/2005/8/layout/list1"/>
    <dgm:cxn modelId="{942D4614-625A-46C8-A10C-6D42EA7B60EB}" type="presParOf" srcId="{44D66C6C-F955-4836-B2E5-1FE6647AD67C}" destId="{45F3B842-8003-428F-B6EF-793CE0B29B8E}" srcOrd="24" destOrd="0" presId="urn:microsoft.com/office/officeart/2005/8/layout/list1"/>
    <dgm:cxn modelId="{2D9EED4C-4A5B-4538-A5A2-BE5D510D7FD1}" type="presParOf" srcId="{45F3B842-8003-428F-B6EF-793CE0B29B8E}" destId="{A71E2179-025A-42A1-8C21-DAF855005288}" srcOrd="0" destOrd="0" presId="urn:microsoft.com/office/officeart/2005/8/layout/list1"/>
    <dgm:cxn modelId="{482A5D0C-E93D-420E-B73C-B6494DE20AAD}" type="presParOf" srcId="{45F3B842-8003-428F-B6EF-793CE0B29B8E}" destId="{0CA7DA70-AB6B-46D1-8C42-10B75A057CA4}" srcOrd="1" destOrd="0" presId="urn:microsoft.com/office/officeart/2005/8/layout/list1"/>
    <dgm:cxn modelId="{D6CCEF41-198A-4210-9B5A-B9FA6689AE42}" type="presParOf" srcId="{44D66C6C-F955-4836-B2E5-1FE6647AD67C}" destId="{22E86B4A-388E-4F0E-8D05-3608F70149E6}" srcOrd="25" destOrd="0" presId="urn:microsoft.com/office/officeart/2005/8/layout/list1"/>
    <dgm:cxn modelId="{68EDF2DA-D400-40B0-81CA-1C5F554DC167}" type="presParOf" srcId="{44D66C6C-F955-4836-B2E5-1FE6647AD67C}" destId="{6627E2CA-DC13-4B7F-B0B8-A6D8727D7822}" srcOrd="26" destOrd="0" presId="urn:microsoft.com/office/officeart/2005/8/layout/list1"/>
    <dgm:cxn modelId="{F9B34E58-4B33-4794-8A2E-6C0A62DA216F}" type="presParOf" srcId="{44D66C6C-F955-4836-B2E5-1FE6647AD67C}" destId="{DA098BAF-06A1-406E-AFAE-6B2B2E5020C5}" srcOrd="27" destOrd="0" presId="urn:microsoft.com/office/officeart/2005/8/layout/list1"/>
    <dgm:cxn modelId="{3B0952F4-EB03-49DD-BCC5-0D99FF8BC5DD}" type="presParOf" srcId="{44D66C6C-F955-4836-B2E5-1FE6647AD67C}" destId="{8C212220-7C2B-442D-9BAF-D1658FF8E9E8}" srcOrd="28" destOrd="0" presId="urn:microsoft.com/office/officeart/2005/8/layout/list1"/>
    <dgm:cxn modelId="{AF24736C-F301-4E89-8E09-B25B9139183A}" type="presParOf" srcId="{8C212220-7C2B-442D-9BAF-D1658FF8E9E8}" destId="{3BE6100D-0C95-4409-9E73-02DF9CAD8D0F}" srcOrd="0" destOrd="0" presId="urn:microsoft.com/office/officeart/2005/8/layout/list1"/>
    <dgm:cxn modelId="{55A6F805-9851-4F88-9FD1-5348CDC5FC7F}" type="presParOf" srcId="{8C212220-7C2B-442D-9BAF-D1658FF8E9E8}" destId="{C395D5E6-C3F4-484E-9150-4BFF585E8DC6}" srcOrd="1" destOrd="0" presId="urn:microsoft.com/office/officeart/2005/8/layout/list1"/>
    <dgm:cxn modelId="{ED23159B-1DC4-4CBF-99E9-814D98DBD251}" type="presParOf" srcId="{44D66C6C-F955-4836-B2E5-1FE6647AD67C}" destId="{F308167E-F5D1-4566-BDF8-92AB2FA21F3A}" srcOrd="29" destOrd="0" presId="urn:microsoft.com/office/officeart/2005/8/layout/list1"/>
    <dgm:cxn modelId="{FB2EA373-C8D0-4113-919F-E457D06384F0}" type="presParOf" srcId="{44D66C6C-F955-4836-B2E5-1FE6647AD67C}" destId="{97552A84-3E2C-44D4-8B36-77E62093E8BC}" srcOrd="3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80D767-590D-47C2-AA92-07149624A4EE}"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9E9112CC-827C-4F67-8618-5D430800A628}">
      <dgm:prSet custT="1"/>
      <dgm:spPr/>
      <dgm:t>
        <a:bodyPr/>
        <a:lstStyle/>
        <a:p>
          <a:r>
            <a:rPr lang="en-US" sz="1000" dirty="0"/>
            <a:t>Verify your personal information. Contact your employer to make any corrections (please refer to the chart on page 8 in the </a:t>
          </a:r>
          <a:r>
            <a:rPr lang="en-US" sz="1000" dirty="0">
              <a:hlinkClick xmlns:r="http://schemas.openxmlformats.org/officeDocument/2006/relationships" r:id="rId1"/>
            </a:rPr>
            <a:t>Member Guide</a:t>
          </a:r>
          <a:r>
            <a:rPr lang="en-US" sz="1000" dirty="0"/>
            <a:t>).</a:t>
          </a:r>
        </a:p>
      </dgm:t>
    </dgm:pt>
    <dgm:pt modelId="{6FAD0658-A1E2-4AE0-B79E-9F690F0621A7}" type="parTrans" cxnId="{C797956E-1698-49DF-ABBF-36D835E3870C}">
      <dgm:prSet/>
      <dgm:spPr/>
      <dgm:t>
        <a:bodyPr/>
        <a:lstStyle/>
        <a:p>
          <a:endParaRPr lang="en-US"/>
        </a:p>
      </dgm:t>
    </dgm:pt>
    <dgm:pt modelId="{D2ABE466-34C6-4ED8-89B3-32019B097FD7}" type="sibTrans" cxnId="{C797956E-1698-49DF-ABBF-36D835E3870C}">
      <dgm:prSet phldrT="1" phldr="0"/>
      <dgm:spPr/>
      <dgm:t>
        <a:bodyPr/>
        <a:lstStyle/>
        <a:p>
          <a:r>
            <a:rPr lang="en-US"/>
            <a:t>1</a:t>
          </a:r>
        </a:p>
      </dgm:t>
    </dgm:pt>
    <dgm:pt modelId="{935FEC7A-69CE-4802-BE0B-0D7BC29A30C8}">
      <dgm:prSet custT="1"/>
      <dgm:spPr/>
      <dgm:t>
        <a:bodyPr/>
        <a:lstStyle/>
        <a:p>
          <a:r>
            <a:rPr lang="en-US" sz="1000" dirty="0"/>
            <a:t>Add any dependents that you wish to enroll in any benefits.</a:t>
          </a:r>
        </a:p>
      </dgm:t>
    </dgm:pt>
    <dgm:pt modelId="{F6F8ED4D-DD13-47FD-ABB8-1F65F240EE77}" type="parTrans" cxnId="{3F3ED623-E06F-4149-97ED-A89DFFA052FB}">
      <dgm:prSet/>
      <dgm:spPr/>
      <dgm:t>
        <a:bodyPr/>
        <a:lstStyle/>
        <a:p>
          <a:endParaRPr lang="en-US"/>
        </a:p>
      </dgm:t>
    </dgm:pt>
    <dgm:pt modelId="{D5F8FE92-6B48-498A-BB31-40DDED7436B3}" type="sibTrans" cxnId="{3F3ED623-E06F-4149-97ED-A89DFFA052FB}">
      <dgm:prSet phldrT="2" phldr="0"/>
      <dgm:spPr/>
      <dgm:t>
        <a:bodyPr/>
        <a:lstStyle/>
        <a:p>
          <a:r>
            <a:rPr lang="en-US"/>
            <a:t>2</a:t>
          </a:r>
        </a:p>
      </dgm:t>
    </dgm:pt>
    <dgm:pt modelId="{9DB652E6-0FB5-44AF-96A3-2E6EA78473CF}">
      <dgm:prSet custT="1"/>
      <dgm:spPr/>
      <dgm:t>
        <a:bodyPr/>
        <a:lstStyle/>
        <a:p>
          <a:r>
            <a:rPr lang="en-US" sz="1000" dirty="0"/>
            <a:t>Review each benefit option that is available to you. Since this is your first time enrolling in coverage, you will </a:t>
          </a:r>
          <a:r>
            <a:rPr lang="en-US" sz="1000" b="1" dirty="0"/>
            <a:t>be required </a:t>
          </a:r>
          <a:r>
            <a:rPr lang="en-US" sz="1000" dirty="0"/>
            <a:t>to decide on every option.</a:t>
          </a:r>
        </a:p>
      </dgm:t>
    </dgm:pt>
    <dgm:pt modelId="{5AEC12CB-7C4C-488C-91A4-1B4B93DD7E75}" type="parTrans" cxnId="{79682F69-D655-4A9D-8344-691EA5B72FDD}">
      <dgm:prSet/>
      <dgm:spPr/>
      <dgm:t>
        <a:bodyPr/>
        <a:lstStyle/>
        <a:p>
          <a:endParaRPr lang="en-US"/>
        </a:p>
      </dgm:t>
    </dgm:pt>
    <dgm:pt modelId="{56137853-E37B-4C2B-9811-418DC855EA5A}" type="sibTrans" cxnId="{79682F69-D655-4A9D-8344-691EA5B72FDD}">
      <dgm:prSet phldrT="3" phldr="0"/>
      <dgm:spPr/>
      <dgm:t>
        <a:bodyPr/>
        <a:lstStyle/>
        <a:p>
          <a:r>
            <a:rPr lang="en-US"/>
            <a:t>3</a:t>
          </a:r>
        </a:p>
      </dgm:t>
    </dgm:pt>
    <dgm:pt modelId="{DDB1AF84-812E-4854-AFD7-DB9627C7E230}">
      <dgm:prSet custT="1"/>
      <dgm:spPr/>
      <dgm:t>
        <a:bodyPr/>
        <a:lstStyle/>
        <a:p>
          <a:r>
            <a:rPr lang="en-US" sz="1000" dirty="0"/>
            <a:t>Follow the directions to move from screen to screen, answering questions, and/or providing the necessary information as appropriate.</a:t>
          </a:r>
        </a:p>
      </dgm:t>
    </dgm:pt>
    <dgm:pt modelId="{31D39800-BF5E-41E1-8B0E-0D95C1FF9858}" type="parTrans" cxnId="{B29F50CC-8028-444E-BFB4-9C3D381700BF}">
      <dgm:prSet/>
      <dgm:spPr/>
      <dgm:t>
        <a:bodyPr/>
        <a:lstStyle/>
        <a:p>
          <a:endParaRPr lang="en-US"/>
        </a:p>
      </dgm:t>
    </dgm:pt>
    <dgm:pt modelId="{B72AC9A3-E4B5-473A-8803-39F96F4EEAF5}" type="sibTrans" cxnId="{B29F50CC-8028-444E-BFB4-9C3D381700BF}">
      <dgm:prSet phldrT="4" phldr="0"/>
      <dgm:spPr/>
      <dgm:t>
        <a:bodyPr/>
        <a:lstStyle/>
        <a:p>
          <a:r>
            <a:rPr lang="en-US"/>
            <a:t>4</a:t>
          </a:r>
        </a:p>
      </dgm:t>
    </dgm:pt>
    <dgm:pt modelId="{6847B739-C1A0-4DF3-B276-0605F90B74A0}">
      <dgm:prSet custT="1"/>
      <dgm:spPr/>
      <dgm:t>
        <a:bodyPr/>
        <a:lstStyle/>
        <a:p>
          <a:r>
            <a:rPr lang="en-US" sz="1000" dirty="0"/>
            <a:t>If you elect to enroll in medical insurance, you will automatically move to dental and Health Savings Account (HSA) account options. </a:t>
          </a:r>
        </a:p>
      </dgm:t>
    </dgm:pt>
    <dgm:pt modelId="{165BF7A3-69B4-40D6-BE4A-2AD5CB5D8FF9}" type="parTrans" cxnId="{DFD9C12B-0BBB-49B1-927C-E96F52BA7CC3}">
      <dgm:prSet/>
      <dgm:spPr/>
      <dgm:t>
        <a:bodyPr/>
        <a:lstStyle/>
        <a:p>
          <a:endParaRPr lang="en-US"/>
        </a:p>
      </dgm:t>
    </dgm:pt>
    <dgm:pt modelId="{F8F9D915-04FA-4E70-B5D5-A780D9015CFE}" type="sibTrans" cxnId="{DFD9C12B-0BBB-49B1-927C-E96F52BA7CC3}">
      <dgm:prSet phldrT="5" phldr="0"/>
      <dgm:spPr/>
      <dgm:t>
        <a:bodyPr/>
        <a:lstStyle/>
        <a:p>
          <a:r>
            <a:rPr lang="en-US"/>
            <a:t>5</a:t>
          </a:r>
        </a:p>
      </dgm:t>
    </dgm:pt>
    <dgm:pt modelId="{799E7DE1-502F-4ACC-8FC3-137610187C99}">
      <dgm:prSet custT="1"/>
      <dgm:spPr/>
      <dgm:t>
        <a:bodyPr/>
        <a:lstStyle/>
        <a:p>
          <a:r>
            <a:rPr lang="en-US" sz="1000" dirty="0"/>
            <a:t>For State Group Life Insurance, you will need to elect your individual coverage before electing coverage for a spouse or dependent. </a:t>
          </a:r>
        </a:p>
      </dgm:t>
    </dgm:pt>
    <dgm:pt modelId="{3AAF5A3F-B254-46F0-8E19-A32C1FED807C}" type="parTrans" cxnId="{64996242-4A79-481C-989D-76734FE5DF67}">
      <dgm:prSet/>
      <dgm:spPr/>
      <dgm:t>
        <a:bodyPr/>
        <a:lstStyle/>
        <a:p>
          <a:endParaRPr lang="en-US"/>
        </a:p>
      </dgm:t>
    </dgm:pt>
    <dgm:pt modelId="{CDB42109-167D-494C-A31E-509B93C7F988}" type="sibTrans" cxnId="{64996242-4A79-481C-989D-76734FE5DF67}">
      <dgm:prSet phldrT="7" phldr="0"/>
      <dgm:spPr/>
      <dgm:t>
        <a:bodyPr/>
        <a:lstStyle/>
        <a:p>
          <a:r>
            <a:rPr lang="en-US"/>
            <a:t>7</a:t>
          </a:r>
        </a:p>
      </dgm:t>
    </dgm:pt>
    <dgm:pt modelId="{D6C7E992-5A3F-48B3-B8F3-99E0147F5411}">
      <dgm:prSet custT="1"/>
      <dgm:spPr/>
      <dgm:t>
        <a:bodyPr/>
        <a:lstStyle/>
        <a:p>
          <a:r>
            <a:rPr lang="en-US" sz="1000" dirty="0"/>
            <a:t>Be sure to submit the appropriate documentation in a timely manner to prevent any issues or delays with your coverage.</a:t>
          </a:r>
        </a:p>
      </dgm:t>
    </dgm:pt>
    <dgm:pt modelId="{C76DCA49-BCD5-41CE-B111-05256CF83A93}" type="parTrans" cxnId="{07001F4E-BA45-47A4-8D03-9D5BFD7402E4}">
      <dgm:prSet/>
      <dgm:spPr/>
      <dgm:t>
        <a:bodyPr/>
        <a:lstStyle/>
        <a:p>
          <a:endParaRPr lang="en-US"/>
        </a:p>
      </dgm:t>
    </dgm:pt>
    <dgm:pt modelId="{47770C36-4B17-44D8-B856-64D9B058589F}" type="sibTrans" cxnId="{07001F4E-BA45-47A4-8D03-9D5BFD7402E4}">
      <dgm:prSet phldrT="8" phldr="0"/>
      <dgm:spPr/>
      <dgm:t>
        <a:bodyPr/>
        <a:lstStyle/>
        <a:p>
          <a:r>
            <a:rPr lang="en-US"/>
            <a:t>8</a:t>
          </a:r>
        </a:p>
      </dgm:t>
    </dgm:pt>
    <dgm:pt modelId="{027609BD-CF71-4F62-8322-6B21B46EDD7E}">
      <dgm:prSet custT="1"/>
      <dgm:spPr/>
      <dgm:t>
        <a:bodyPr/>
        <a:lstStyle/>
        <a:p>
          <a:r>
            <a:rPr lang="en-US" sz="1000" dirty="0"/>
            <a:t>You may return to complete your enrollment later, however, be sure to fully complete and select </a:t>
          </a:r>
          <a:r>
            <a:rPr lang="en-US" sz="1000" b="1" dirty="0"/>
            <a:t>Confirm your elections prior to your enrollment window closing. </a:t>
          </a:r>
        </a:p>
      </dgm:t>
    </dgm:pt>
    <dgm:pt modelId="{BCC257D7-DA30-4A82-AD97-D72D776C2648}" type="parTrans" cxnId="{2AD281F6-E771-43B0-AC4F-D95B22365554}">
      <dgm:prSet/>
      <dgm:spPr/>
      <dgm:t>
        <a:bodyPr/>
        <a:lstStyle/>
        <a:p>
          <a:endParaRPr lang="en-US"/>
        </a:p>
      </dgm:t>
    </dgm:pt>
    <dgm:pt modelId="{CBE31E80-DEF0-4F60-B2E0-69F88D6B39CC}" type="sibTrans" cxnId="{2AD281F6-E771-43B0-AC4F-D95B22365554}">
      <dgm:prSet phldrT="9" phldr="0"/>
      <dgm:spPr/>
      <dgm:t>
        <a:bodyPr/>
        <a:lstStyle/>
        <a:p>
          <a:r>
            <a:rPr lang="en-US"/>
            <a:t>9</a:t>
          </a:r>
        </a:p>
      </dgm:t>
    </dgm:pt>
    <dgm:pt modelId="{FE38FA43-EC36-45E2-8882-C72AC49169BE}">
      <dgm:prSet custT="1"/>
      <dgm:spPr/>
      <dgm:t>
        <a:bodyPr/>
        <a:lstStyle/>
        <a:p>
          <a:r>
            <a:rPr lang="en-US" sz="1000" dirty="0"/>
            <a:t>After you enroll in your medical insurance, you will have the option to review and enroll in other supplemental coverages.</a:t>
          </a:r>
        </a:p>
      </dgm:t>
    </dgm:pt>
    <dgm:pt modelId="{FFC99E78-94E7-4692-8169-76A933ECDE42}" type="parTrans" cxnId="{71D5B073-106C-4B73-9E33-0B837BF143F6}">
      <dgm:prSet/>
      <dgm:spPr/>
      <dgm:t>
        <a:bodyPr/>
        <a:lstStyle/>
        <a:p>
          <a:endParaRPr lang="en-US"/>
        </a:p>
      </dgm:t>
    </dgm:pt>
    <dgm:pt modelId="{A54CADA7-5B8B-4938-9137-8BF9A17853DB}" type="sibTrans" cxnId="{71D5B073-106C-4B73-9E33-0B837BF143F6}">
      <dgm:prSet phldrT="6" phldr="0"/>
      <dgm:spPr/>
      <dgm:t>
        <a:bodyPr/>
        <a:lstStyle/>
        <a:p>
          <a:r>
            <a:rPr lang="en-US"/>
            <a:t>6</a:t>
          </a:r>
        </a:p>
      </dgm:t>
    </dgm:pt>
    <dgm:pt modelId="{EAC1A07B-9F87-41B6-92E9-7D55A1E76315}" type="pres">
      <dgm:prSet presAssocID="{7080D767-590D-47C2-AA92-07149624A4EE}" presName="linearFlow" presStyleCnt="0">
        <dgm:presLayoutVars>
          <dgm:dir/>
          <dgm:animLvl val="lvl"/>
          <dgm:resizeHandles val="exact"/>
        </dgm:presLayoutVars>
      </dgm:prSet>
      <dgm:spPr/>
    </dgm:pt>
    <dgm:pt modelId="{1F19677C-6A0C-4EAB-8EA4-660F3F99F375}" type="pres">
      <dgm:prSet presAssocID="{9E9112CC-827C-4F67-8618-5D430800A628}" presName="compositeNode" presStyleCnt="0"/>
      <dgm:spPr/>
    </dgm:pt>
    <dgm:pt modelId="{76C6941A-4356-438B-9524-FE95ACD1785F}" type="pres">
      <dgm:prSet presAssocID="{9E9112CC-827C-4F67-8618-5D430800A628}" presName="parTx" presStyleLbl="node1" presStyleIdx="0" presStyleCnt="0">
        <dgm:presLayoutVars>
          <dgm:chMax val="0"/>
          <dgm:chPref val="0"/>
          <dgm:bulletEnabled val="1"/>
        </dgm:presLayoutVars>
      </dgm:prSet>
      <dgm:spPr/>
    </dgm:pt>
    <dgm:pt modelId="{EBF095D9-308E-4B04-BE70-FDB0B5D0E3A8}" type="pres">
      <dgm:prSet presAssocID="{9E9112CC-827C-4F67-8618-5D430800A628}" presName="parSh" presStyleCnt="0"/>
      <dgm:spPr/>
    </dgm:pt>
    <dgm:pt modelId="{D0954889-479D-401F-918B-506FA35C3C02}" type="pres">
      <dgm:prSet presAssocID="{9E9112CC-827C-4F67-8618-5D430800A628}" presName="lineNode" presStyleLbl="alignAccFollowNode1" presStyleIdx="0" presStyleCnt="27"/>
      <dgm:spPr/>
    </dgm:pt>
    <dgm:pt modelId="{51A827E5-357D-40FD-8B49-B0F636DB0A5D}" type="pres">
      <dgm:prSet presAssocID="{9E9112CC-827C-4F67-8618-5D430800A628}" presName="lineArrowNode" presStyleLbl="alignAccFollowNode1" presStyleIdx="1" presStyleCnt="27"/>
      <dgm:spPr/>
    </dgm:pt>
    <dgm:pt modelId="{CC75DB33-85F1-4B6C-AE70-40A19DCC4333}" type="pres">
      <dgm:prSet presAssocID="{D2ABE466-34C6-4ED8-89B3-32019B097FD7}" presName="sibTransNodeCircle" presStyleLbl="alignNode1" presStyleIdx="0" presStyleCnt="9">
        <dgm:presLayoutVars>
          <dgm:chMax val="0"/>
          <dgm:bulletEnabled/>
        </dgm:presLayoutVars>
      </dgm:prSet>
      <dgm:spPr/>
    </dgm:pt>
    <dgm:pt modelId="{7C79917E-799F-4246-BF57-B8CB487E580D}" type="pres">
      <dgm:prSet presAssocID="{D2ABE466-34C6-4ED8-89B3-32019B097FD7}" presName="spacerBetweenCircleAndCallout" presStyleCnt="0">
        <dgm:presLayoutVars/>
      </dgm:prSet>
      <dgm:spPr/>
    </dgm:pt>
    <dgm:pt modelId="{0744EB8C-C127-4774-84FA-A2AD6C4A0E78}" type="pres">
      <dgm:prSet presAssocID="{9E9112CC-827C-4F67-8618-5D430800A628}" presName="nodeText" presStyleLbl="alignAccFollowNode1" presStyleIdx="2" presStyleCnt="27">
        <dgm:presLayoutVars>
          <dgm:bulletEnabled val="1"/>
        </dgm:presLayoutVars>
      </dgm:prSet>
      <dgm:spPr/>
    </dgm:pt>
    <dgm:pt modelId="{A5347AD9-0F60-4116-930F-3678AE7E0813}" type="pres">
      <dgm:prSet presAssocID="{D2ABE466-34C6-4ED8-89B3-32019B097FD7}" presName="sibTransComposite" presStyleCnt="0"/>
      <dgm:spPr/>
    </dgm:pt>
    <dgm:pt modelId="{18A4C1B5-FF58-4D79-8098-B93425DAF1CF}" type="pres">
      <dgm:prSet presAssocID="{935FEC7A-69CE-4802-BE0B-0D7BC29A30C8}" presName="compositeNode" presStyleCnt="0"/>
      <dgm:spPr/>
    </dgm:pt>
    <dgm:pt modelId="{6357FA62-2C7B-43AC-9701-552DF7BB14BB}" type="pres">
      <dgm:prSet presAssocID="{935FEC7A-69CE-4802-BE0B-0D7BC29A30C8}" presName="parTx" presStyleLbl="node1" presStyleIdx="0" presStyleCnt="0">
        <dgm:presLayoutVars>
          <dgm:chMax val="0"/>
          <dgm:chPref val="0"/>
          <dgm:bulletEnabled val="1"/>
        </dgm:presLayoutVars>
      </dgm:prSet>
      <dgm:spPr/>
    </dgm:pt>
    <dgm:pt modelId="{72C63C2F-92D6-4781-AE78-7492088E0F9D}" type="pres">
      <dgm:prSet presAssocID="{935FEC7A-69CE-4802-BE0B-0D7BC29A30C8}" presName="parSh" presStyleCnt="0"/>
      <dgm:spPr/>
    </dgm:pt>
    <dgm:pt modelId="{FEF93722-32B7-4EA6-ABBF-57FA2903CC25}" type="pres">
      <dgm:prSet presAssocID="{935FEC7A-69CE-4802-BE0B-0D7BC29A30C8}" presName="lineNode" presStyleLbl="alignAccFollowNode1" presStyleIdx="3" presStyleCnt="27"/>
      <dgm:spPr/>
    </dgm:pt>
    <dgm:pt modelId="{963B987C-7C77-4907-A814-75EDED032DBB}" type="pres">
      <dgm:prSet presAssocID="{935FEC7A-69CE-4802-BE0B-0D7BC29A30C8}" presName="lineArrowNode" presStyleLbl="alignAccFollowNode1" presStyleIdx="4" presStyleCnt="27"/>
      <dgm:spPr/>
    </dgm:pt>
    <dgm:pt modelId="{14F4E58A-9B23-446F-817E-0811D725E535}" type="pres">
      <dgm:prSet presAssocID="{D5F8FE92-6B48-498A-BB31-40DDED7436B3}" presName="sibTransNodeCircle" presStyleLbl="alignNode1" presStyleIdx="1" presStyleCnt="9">
        <dgm:presLayoutVars>
          <dgm:chMax val="0"/>
          <dgm:bulletEnabled/>
        </dgm:presLayoutVars>
      </dgm:prSet>
      <dgm:spPr/>
    </dgm:pt>
    <dgm:pt modelId="{EED5FD0E-99F0-4DA6-B3DA-0DEC277DDF8D}" type="pres">
      <dgm:prSet presAssocID="{D5F8FE92-6B48-498A-BB31-40DDED7436B3}" presName="spacerBetweenCircleAndCallout" presStyleCnt="0">
        <dgm:presLayoutVars/>
      </dgm:prSet>
      <dgm:spPr/>
    </dgm:pt>
    <dgm:pt modelId="{9E3D514F-9313-42AB-8BDB-FF2942F8093D}" type="pres">
      <dgm:prSet presAssocID="{935FEC7A-69CE-4802-BE0B-0D7BC29A30C8}" presName="nodeText" presStyleLbl="alignAccFollowNode1" presStyleIdx="5" presStyleCnt="27">
        <dgm:presLayoutVars>
          <dgm:bulletEnabled val="1"/>
        </dgm:presLayoutVars>
      </dgm:prSet>
      <dgm:spPr/>
    </dgm:pt>
    <dgm:pt modelId="{03CD286D-A6A6-43D9-A7B1-34B49336EA3D}" type="pres">
      <dgm:prSet presAssocID="{D5F8FE92-6B48-498A-BB31-40DDED7436B3}" presName="sibTransComposite" presStyleCnt="0"/>
      <dgm:spPr/>
    </dgm:pt>
    <dgm:pt modelId="{08CE9AD2-A396-4C3C-BD4F-EEF579A46C49}" type="pres">
      <dgm:prSet presAssocID="{9DB652E6-0FB5-44AF-96A3-2E6EA78473CF}" presName="compositeNode" presStyleCnt="0"/>
      <dgm:spPr/>
    </dgm:pt>
    <dgm:pt modelId="{CB7C07A8-6371-4614-AFC4-F36C9EEF514F}" type="pres">
      <dgm:prSet presAssocID="{9DB652E6-0FB5-44AF-96A3-2E6EA78473CF}" presName="parTx" presStyleLbl="node1" presStyleIdx="0" presStyleCnt="0">
        <dgm:presLayoutVars>
          <dgm:chMax val="0"/>
          <dgm:chPref val="0"/>
          <dgm:bulletEnabled val="1"/>
        </dgm:presLayoutVars>
      </dgm:prSet>
      <dgm:spPr/>
    </dgm:pt>
    <dgm:pt modelId="{565E4439-A864-4546-B3BB-598B7E543DDE}" type="pres">
      <dgm:prSet presAssocID="{9DB652E6-0FB5-44AF-96A3-2E6EA78473CF}" presName="parSh" presStyleCnt="0"/>
      <dgm:spPr/>
    </dgm:pt>
    <dgm:pt modelId="{3B1A0505-03AD-4EFE-8AA8-411CA4EF0E97}" type="pres">
      <dgm:prSet presAssocID="{9DB652E6-0FB5-44AF-96A3-2E6EA78473CF}" presName="lineNode" presStyleLbl="alignAccFollowNode1" presStyleIdx="6" presStyleCnt="27"/>
      <dgm:spPr/>
    </dgm:pt>
    <dgm:pt modelId="{E5D35908-9C08-40E2-B145-C97BDAE8CF5F}" type="pres">
      <dgm:prSet presAssocID="{9DB652E6-0FB5-44AF-96A3-2E6EA78473CF}" presName="lineArrowNode" presStyleLbl="alignAccFollowNode1" presStyleIdx="7" presStyleCnt="27"/>
      <dgm:spPr/>
    </dgm:pt>
    <dgm:pt modelId="{CEC8B8C8-A57F-4830-8A34-BC71AA23E3A8}" type="pres">
      <dgm:prSet presAssocID="{56137853-E37B-4C2B-9811-418DC855EA5A}" presName="sibTransNodeCircle" presStyleLbl="alignNode1" presStyleIdx="2" presStyleCnt="9">
        <dgm:presLayoutVars>
          <dgm:chMax val="0"/>
          <dgm:bulletEnabled/>
        </dgm:presLayoutVars>
      </dgm:prSet>
      <dgm:spPr/>
    </dgm:pt>
    <dgm:pt modelId="{6372E56E-51CF-45FA-BD3F-A2C5C804E1D8}" type="pres">
      <dgm:prSet presAssocID="{56137853-E37B-4C2B-9811-418DC855EA5A}" presName="spacerBetweenCircleAndCallout" presStyleCnt="0">
        <dgm:presLayoutVars/>
      </dgm:prSet>
      <dgm:spPr/>
    </dgm:pt>
    <dgm:pt modelId="{10CB64EE-08CD-48D4-B42C-97CDBEDE2041}" type="pres">
      <dgm:prSet presAssocID="{9DB652E6-0FB5-44AF-96A3-2E6EA78473CF}" presName="nodeText" presStyleLbl="alignAccFollowNode1" presStyleIdx="8" presStyleCnt="27">
        <dgm:presLayoutVars>
          <dgm:bulletEnabled val="1"/>
        </dgm:presLayoutVars>
      </dgm:prSet>
      <dgm:spPr/>
    </dgm:pt>
    <dgm:pt modelId="{2230D3BD-8E5D-4B18-BF9A-A5C4A7578457}" type="pres">
      <dgm:prSet presAssocID="{56137853-E37B-4C2B-9811-418DC855EA5A}" presName="sibTransComposite" presStyleCnt="0"/>
      <dgm:spPr/>
    </dgm:pt>
    <dgm:pt modelId="{B5FC1F2B-0668-496B-B517-8A57317CC295}" type="pres">
      <dgm:prSet presAssocID="{DDB1AF84-812E-4854-AFD7-DB9627C7E230}" presName="compositeNode" presStyleCnt="0"/>
      <dgm:spPr/>
    </dgm:pt>
    <dgm:pt modelId="{77FCCA03-20EA-42D4-A077-4DB5E5D893B2}" type="pres">
      <dgm:prSet presAssocID="{DDB1AF84-812E-4854-AFD7-DB9627C7E230}" presName="parTx" presStyleLbl="node1" presStyleIdx="0" presStyleCnt="0">
        <dgm:presLayoutVars>
          <dgm:chMax val="0"/>
          <dgm:chPref val="0"/>
          <dgm:bulletEnabled val="1"/>
        </dgm:presLayoutVars>
      </dgm:prSet>
      <dgm:spPr/>
    </dgm:pt>
    <dgm:pt modelId="{C02E5697-F632-4CCE-871F-9647D6C6FE08}" type="pres">
      <dgm:prSet presAssocID="{DDB1AF84-812E-4854-AFD7-DB9627C7E230}" presName="parSh" presStyleCnt="0"/>
      <dgm:spPr/>
    </dgm:pt>
    <dgm:pt modelId="{7FA1A507-B63B-4D60-8604-77E5FE5FFCC3}" type="pres">
      <dgm:prSet presAssocID="{DDB1AF84-812E-4854-AFD7-DB9627C7E230}" presName="lineNode" presStyleLbl="alignAccFollowNode1" presStyleIdx="9" presStyleCnt="27"/>
      <dgm:spPr/>
    </dgm:pt>
    <dgm:pt modelId="{34D75EC9-8515-4C61-AC00-1DDD2F49D2CC}" type="pres">
      <dgm:prSet presAssocID="{DDB1AF84-812E-4854-AFD7-DB9627C7E230}" presName="lineArrowNode" presStyleLbl="alignAccFollowNode1" presStyleIdx="10" presStyleCnt="27"/>
      <dgm:spPr/>
    </dgm:pt>
    <dgm:pt modelId="{99DB8DA9-F270-44C7-A1A3-0881D7DA9C50}" type="pres">
      <dgm:prSet presAssocID="{B72AC9A3-E4B5-473A-8803-39F96F4EEAF5}" presName="sibTransNodeCircle" presStyleLbl="alignNode1" presStyleIdx="3" presStyleCnt="9">
        <dgm:presLayoutVars>
          <dgm:chMax val="0"/>
          <dgm:bulletEnabled/>
        </dgm:presLayoutVars>
      </dgm:prSet>
      <dgm:spPr/>
    </dgm:pt>
    <dgm:pt modelId="{300E51C1-9EC0-4329-B318-535899958169}" type="pres">
      <dgm:prSet presAssocID="{B72AC9A3-E4B5-473A-8803-39F96F4EEAF5}" presName="spacerBetweenCircleAndCallout" presStyleCnt="0">
        <dgm:presLayoutVars/>
      </dgm:prSet>
      <dgm:spPr/>
    </dgm:pt>
    <dgm:pt modelId="{1ABFEEDE-30E3-47FD-8F61-694F1A18203B}" type="pres">
      <dgm:prSet presAssocID="{DDB1AF84-812E-4854-AFD7-DB9627C7E230}" presName="nodeText" presStyleLbl="alignAccFollowNode1" presStyleIdx="11" presStyleCnt="27">
        <dgm:presLayoutVars>
          <dgm:bulletEnabled val="1"/>
        </dgm:presLayoutVars>
      </dgm:prSet>
      <dgm:spPr/>
    </dgm:pt>
    <dgm:pt modelId="{BE213483-C90E-4772-9CFC-65B98A95CE3B}" type="pres">
      <dgm:prSet presAssocID="{B72AC9A3-E4B5-473A-8803-39F96F4EEAF5}" presName="sibTransComposite" presStyleCnt="0"/>
      <dgm:spPr/>
    </dgm:pt>
    <dgm:pt modelId="{AB2E0A09-7FCA-43AB-AA5E-26B1DEE3EA6A}" type="pres">
      <dgm:prSet presAssocID="{6847B739-C1A0-4DF3-B276-0605F90B74A0}" presName="compositeNode" presStyleCnt="0"/>
      <dgm:spPr/>
    </dgm:pt>
    <dgm:pt modelId="{B2BCC779-2869-4FA0-A355-3D7FE8F61DD4}" type="pres">
      <dgm:prSet presAssocID="{6847B739-C1A0-4DF3-B276-0605F90B74A0}" presName="parTx" presStyleLbl="node1" presStyleIdx="0" presStyleCnt="0">
        <dgm:presLayoutVars>
          <dgm:chMax val="0"/>
          <dgm:chPref val="0"/>
          <dgm:bulletEnabled val="1"/>
        </dgm:presLayoutVars>
      </dgm:prSet>
      <dgm:spPr/>
    </dgm:pt>
    <dgm:pt modelId="{A95D5ED1-4AC8-4D06-95E8-B15504976384}" type="pres">
      <dgm:prSet presAssocID="{6847B739-C1A0-4DF3-B276-0605F90B74A0}" presName="parSh" presStyleCnt="0"/>
      <dgm:spPr/>
    </dgm:pt>
    <dgm:pt modelId="{BDE18DE0-458F-424B-B27D-956A1C2006AC}" type="pres">
      <dgm:prSet presAssocID="{6847B739-C1A0-4DF3-B276-0605F90B74A0}" presName="lineNode" presStyleLbl="alignAccFollowNode1" presStyleIdx="12" presStyleCnt="27"/>
      <dgm:spPr/>
    </dgm:pt>
    <dgm:pt modelId="{81E9D796-C971-4B66-A2CF-5188B8B256B5}" type="pres">
      <dgm:prSet presAssocID="{6847B739-C1A0-4DF3-B276-0605F90B74A0}" presName="lineArrowNode" presStyleLbl="alignAccFollowNode1" presStyleIdx="13" presStyleCnt="27"/>
      <dgm:spPr/>
    </dgm:pt>
    <dgm:pt modelId="{360F486E-B60D-4334-9930-A07645B0904B}" type="pres">
      <dgm:prSet presAssocID="{F8F9D915-04FA-4E70-B5D5-A780D9015CFE}" presName="sibTransNodeCircle" presStyleLbl="alignNode1" presStyleIdx="4" presStyleCnt="9">
        <dgm:presLayoutVars>
          <dgm:chMax val="0"/>
          <dgm:bulletEnabled/>
        </dgm:presLayoutVars>
      </dgm:prSet>
      <dgm:spPr/>
    </dgm:pt>
    <dgm:pt modelId="{A760F246-CE05-4088-96DA-3FEFD9F7BF95}" type="pres">
      <dgm:prSet presAssocID="{F8F9D915-04FA-4E70-B5D5-A780D9015CFE}" presName="spacerBetweenCircleAndCallout" presStyleCnt="0">
        <dgm:presLayoutVars/>
      </dgm:prSet>
      <dgm:spPr/>
    </dgm:pt>
    <dgm:pt modelId="{7D63E87E-1359-4D3B-B7E4-B75D790BD532}" type="pres">
      <dgm:prSet presAssocID="{6847B739-C1A0-4DF3-B276-0605F90B74A0}" presName="nodeText" presStyleLbl="alignAccFollowNode1" presStyleIdx="14" presStyleCnt="27" custLinFactNeighborX="4" custLinFactNeighborY="-375">
        <dgm:presLayoutVars>
          <dgm:bulletEnabled val="1"/>
        </dgm:presLayoutVars>
      </dgm:prSet>
      <dgm:spPr/>
    </dgm:pt>
    <dgm:pt modelId="{0087229B-B637-43F1-A821-6CBFC353CD25}" type="pres">
      <dgm:prSet presAssocID="{F8F9D915-04FA-4E70-B5D5-A780D9015CFE}" presName="sibTransComposite" presStyleCnt="0"/>
      <dgm:spPr/>
    </dgm:pt>
    <dgm:pt modelId="{930DBBA9-146E-4E82-80D9-7982C96AFAE4}" type="pres">
      <dgm:prSet presAssocID="{FE38FA43-EC36-45E2-8882-C72AC49169BE}" presName="compositeNode" presStyleCnt="0"/>
      <dgm:spPr/>
    </dgm:pt>
    <dgm:pt modelId="{CF852DC9-5B49-487B-B1F7-A5DABA246152}" type="pres">
      <dgm:prSet presAssocID="{FE38FA43-EC36-45E2-8882-C72AC49169BE}" presName="parTx" presStyleLbl="node1" presStyleIdx="0" presStyleCnt="0">
        <dgm:presLayoutVars>
          <dgm:chMax val="0"/>
          <dgm:chPref val="0"/>
          <dgm:bulletEnabled val="1"/>
        </dgm:presLayoutVars>
      </dgm:prSet>
      <dgm:spPr/>
    </dgm:pt>
    <dgm:pt modelId="{1E6D8E82-D365-4ED9-A9B8-3FE3D3AB09B0}" type="pres">
      <dgm:prSet presAssocID="{FE38FA43-EC36-45E2-8882-C72AC49169BE}" presName="parSh" presStyleCnt="0"/>
      <dgm:spPr/>
    </dgm:pt>
    <dgm:pt modelId="{A7881165-DAF4-4357-A17A-4AE5AE36A33B}" type="pres">
      <dgm:prSet presAssocID="{FE38FA43-EC36-45E2-8882-C72AC49169BE}" presName="lineNode" presStyleLbl="alignAccFollowNode1" presStyleIdx="15" presStyleCnt="27"/>
      <dgm:spPr/>
    </dgm:pt>
    <dgm:pt modelId="{916E258E-E0AD-49E7-9901-5E5A850A3CB6}" type="pres">
      <dgm:prSet presAssocID="{FE38FA43-EC36-45E2-8882-C72AC49169BE}" presName="lineArrowNode" presStyleLbl="alignAccFollowNode1" presStyleIdx="16" presStyleCnt="27"/>
      <dgm:spPr/>
    </dgm:pt>
    <dgm:pt modelId="{C9714479-D34D-4132-AB74-96EF774AFD92}" type="pres">
      <dgm:prSet presAssocID="{A54CADA7-5B8B-4938-9137-8BF9A17853DB}" presName="sibTransNodeCircle" presStyleLbl="alignNode1" presStyleIdx="5" presStyleCnt="9">
        <dgm:presLayoutVars>
          <dgm:chMax val="0"/>
          <dgm:bulletEnabled/>
        </dgm:presLayoutVars>
      </dgm:prSet>
      <dgm:spPr/>
    </dgm:pt>
    <dgm:pt modelId="{0DC8DE43-4A0F-471E-850E-2C433D0ADDB8}" type="pres">
      <dgm:prSet presAssocID="{A54CADA7-5B8B-4938-9137-8BF9A17853DB}" presName="spacerBetweenCircleAndCallout" presStyleCnt="0">
        <dgm:presLayoutVars/>
      </dgm:prSet>
      <dgm:spPr/>
    </dgm:pt>
    <dgm:pt modelId="{47BDA518-EC96-4143-98FE-ECE9F485D0DD}" type="pres">
      <dgm:prSet presAssocID="{FE38FA43-EC36-45E2-8882-C72AC49169BE}" presName="nodeText" presStyleLbl="alignAccFollowNode1" presStyleIdx="17" presStyleCnt="27">
        <dgm:presLayoutVars>
          <dgm:bulletEnabled val="1"/>
        </dgm:presLayoutVars>
      </dgm:prSet>
      <dgm:spPr/>
    </dgm:pt>
    <dgm:pt modelId="{A6AB00F3-C6A4-4E1D-A1DE-2C2A0FABDB65}" type="pres">
      <dgm:prSet presAssocID="{A54CADA7-5B8B-4938-9137-8BF9A17853DB}" presName="sibTransComposite" presStyleCnt="0"/>
      <dgm:spPr/>
    </dgm:pt>
    <dgm:pt modelId="{7643808F-27D0-4B3A-B8F5-C96508A549D6}" type="pres">
      <dgm:prSet presAssocID="{799E7DE1-502F-4ACC-8FC3-137610187C99}" presName="compositeNode" presStyleCnt="0"/>
      <dgm:spPr/>
    </dgm:pt>
    <dgm:pt modelId="{6233AA81-7CE0-4318-B3DA-70DED9B9BF69}" type="pres">
      <dgm:prSet presAssocID="{799E7DE1-502F-4ACC-8FC3-137610187C99}" presName="parTx" presStyleLbl="node1" presStyleIdx="0" presStyleCnt="0">
        <dgm:presLayoutVars>
          <dgm:chMax val="0"/>
          <dgm:chPref val="0"/>
          <dgm:bulletEnabled val="1"/>
        </dgm:presLayoutVars>
      </dgm:prSet>
      <dgm:spPr/>
    </dgm:pt>
    <dgm:pt modelId="{CAA31147-4471-41AA-A7EA-0E1E22DCA40E}" type="pres">
      <dgm:prSet presAssocID="{799E7DE1-502F-4ACC-8FC3-137610187C99}" presName="parSh" presStyleCnt="0"/>
      <dgm:spPr/>
    </dgm:pt>
    <dgm:pt modelId="{4F9018A3-2184-4C33-B361-4F32D00F23E2}" type="pres">
      <dgm:prSet presAssocID="{799E7DE1-502F-4ACC-8FC3-137610187C99}" presName="lineNode" presStyleLbl="alignAccFollowNode1" presStyleIdx="18" presStyleCnt="27"/>
      <dgm:spPr/>
    </dgm:pt>
    <dgm:pt modelId="{FEC09A21-3506-4BC5-AF7F-58954A4E30C9}" type="pres">
      <dgm:prSet presAssocID="{799E7DE1-502F-4ACC-8FC3-137610187C99}" presName="lineArrowNode" presStyleLbl="alignAccFollowNode1" presStyleIdx="19" presStyleCnt="27"/>
      <dgm:spPr/>
    </dgm:pt>
    <dgm:pt modelId="{8E64C6F1-0E92-4896-B6D4-CBAC0E3172AA}" type="pres">
      <dgm:prSet presAssocID="{CDB42109-167D-494C-A31E-509B93C7F988}" presName="sibTransNodeCircle" presStyleLbl="alignNode1" presStyleIdx="6" presStyleCnt="9">
        <dgm:presLayoutVars>
          <dgm:chMax val="0"/>
          <dgm:bulletEnabled/>
        </dgm:presLayoutVars>
      </dgm:prSet>
      <dgm:spPr/>
    </dgm:pt>
    <dgm:pt modelId="{8918FFFD-376D-4912-8F73-C9FF41842B66}" type="pres">
      <dgm:prSet presAssocID="{CDB42109-167D-494C-A31E-509B93C7F988}" presName="spacerBetweenCircleAndCallout" presStyleCnt="0">
        <dgm:presLayoutVars/>
      </dgm:prSet>
      <dgm:spPr/>
    </dgm:pt>
    <dgm:pt modelId="{B4BB9154-5656-4DD2-B950-BE206E7E6E26}" type="pres">
      <dgm:prSet presAssocID="{799E7DE1-502F-4ACC-8FC3-137610187C99}" presName="nodeText" presStyleLbl="alignAccFollowNode1" presStyleIdx="20" presStyleCnt="27">
        <dgm:presLayoutVars>
          <dgm:bulletEnabled val="1"/>
        </dgm:presLayoutVars>
      </dgm:prSet>
      <dgm:spPr/>
    </dgm:pt>
    <dgm:pt modelId="{02581F99-8F27-4F74-8729-701EF875AA22}" type="pres">
      <dgm:prSet presAssocID="{CDB42109-167D-494C-A31E-509B93C7F988}" presName="sibTransComposite" presStyleCnt="0"/>
      <dgm:spPr/>
    </dgm:pt>
    <dgm:pt modelId="{67FB422B-1E3C-4DA8-BF66-D440AC235517}" type="pres">
      <dgm:prSet presAssocID="{D6C7E992-5A3F-48B3-B8F3-99E0147F5411}" presName="compositeNode" presStyleCnt="0"/>
      <dgm:spPr/>
    </dgm:pt>
    <dgm:pt modelId="{1A0A5763-4B90-434E-9392-BC660802AD7B}" type="pres">
      <dgm:prSet presAssocID="{D6C7E992-5A3F-48B3-B8F3-99E0147F5411}" presName="parTx" presStyleLbl="node1" presStyleIdx="0" presStyleCnt="0">
        <dgm:presLayoutVars>
          <dgm:chMax val="0"/>
          <dgm:chPref val="0"/>
          <dgm:bulletEnabled val="1"/>
        </dgm:presLayoutVars>
      </dgm:prSet>
      <dgm:spPr/>
    </dgm:pt>
    <dgm:pt modelId="{D385712F-42A6-4F36-BBDE-BCEE000B994C}" type="pres">
      <dgm:prSet presAssocID="{D6C7E992-5A3F-48B3-B8F3-99E0147F5411}" presName="parSh" presStyleCnt="0"/>
      <dgm:spPr/>
    </dgm:pt>
    <dgm:pt modelId="{D3180238-E7D3-4A5A-915A-B8128B660A5C}" type="pres">
      <dgm:prSet presAssocID="{D6C7E992-5A3F-48B3-B8F3-99E0147F5411}" presName="lineNode" presStyleLbl="alignAccFollowNode1" presStyleIdx="21" presStyleCnt="27"/>
      <dgm:spPr/>
    </dgm:pt>
    <dgm:pt modelId="{EF7CFC21-1E8D-440E-BF2F-61D203F8361F}" type="pres">
      <dgm:prSet presAssocID="{D6C7E992-5A3F-48B3-B8F3-99E0147F5411}" presName="lineArrowNode" presStyleLbl="alignAccFollowNode1" presStyleIdx="22" presStyleCnt="27"/>
      <dgm:spPr/>
    </dgm:pt>
    <dgm:pt modelId="{E4225E61-0345-49A1-8999-92A3734D5CA0}" type="pres">
      <dgm:prSet presAssocID="{47770C36-4B17-44D8-B856-64D9B058589F}" presName="sibTransNodeCircle" presStyleLbl="alignNode1" presStyleIdx="7" presStyleCnt="9">
        <dgm:presLayoutVars>
          <dgm:chMax val="0"/>
          <dgm:bulletEnabled/>
        </dgm:presLayoutVars>
      </dgm:prSet>
      <dgm:spPr/>
    </dgm:pt>
    <dgm:pt modelId="{7B6F3391-47AF-4532-A847-23C98C3304FB}" type="pres">
      <dgm:prSet presAssocID="{47770C36-4B17-44D8-B856-64D9B058589F}" presName="spacerBetweenCircleAndCallout" presStyleCnt="0">
        <dgm:presLayoutVars/>
      </dgm:prSet>
      <dgm:spPr/>
    </dgm:pt>
    <dgm:pt modelId="{F46A8980-381F-4A2A-BCF0-817D7732A498}" type="pres">
      <dgm:prSet presAssocID="{D6C7E992-5A3F-48B3-B8F3-99E0147F5411}" presName="nodeText" presStyleLbl="alignAccFollowNode1" presStyleIdx="23" presStyleCnt="27">
        <dgm:presLayoutVars>
          <dgm:bulletEnabled val="1"/>
        </dgm:presLayoutVars>
      </dgm:prSet>
      <dgm:spPr/>
    </dgm:pt>
    <dgm:pt modelId="{BDED399C-ADEF-4E07-8C2B-113C582DA3A5}" type="pres">
      <dgm:prSet presAssocID="{47770C36-4B17-44D8-B856-64D9B058589F}" presName="sibTransComposite" presStyleCnt="0"/>
      <dgm:spPr/>
    </dgm:pt>
    <dgm:pt modelId="{3D2992AA-9CE7-4A6A-BF1F-498951AE9CBF}" type="pres">
      <dgm:prSet presAssocID="{027609BD-CF71-4F62-8322-6B21B46EDD7E}" presName="compositeNode" presStyleCnt="0"/>
      <dgm:spPr/>
    </dgm:pt>
    <dgm:pt modelId="{A082D609-EC02-4DC9-9444-3D8425714A40}" type="pres">
      <dgm:prSet presAssocID="{027609BD-CF71-4F62-8322-6B21B46EDD7E}" presName="parTx" presStyleLbl="node1" presStyleIdx="0" presStyleCnt="0">
        <dgm:presLayoutVars>
          <dgm:chMax val="0"/>
          <dgm:chPref val="0"/>
          <dgm:bulletEnabled val="1"/>
        </dgm:presLayoutVars>
      </dgm:prSet>
      <dgm:spPr/>
    </dgm:pt>
    <dgm:pt modelId="{4C342E36-6E4D-449B-8F8C-055921F6FF35}" type="pres">
      <dgm:prSet presAssocID="{027609BD-CF71-4F62-8322-6B21B46EDD7E}" presName="parSh" presStyleCnt="0"/>
      <dgm:spPr/>
    </dgm:pt>
    <dgm:pt modelId="{A78E0761-341A-4BFB-8165-82705A27DFF0}" type="pres">
      <dgm:prSet presAssocID="{027609BD-CF71-4F62-8322-6B21B46EDD7E}" presName="lineNode" presStyleLbl="alignAccFollowNode1" presStyleIdx="24" presStyleCnt="27"/>
      <dgm:spPr/>
    </dgm:pt>
    <dgm:pt modelId="{6408F68C-F513-474E-9189-E961984EF869}" type="pres">
      <dgm:prSet presAssocID="{027609BD-CF71-4F62-8322-6B21B46EDD7E}" presName="lineArrowNode" presStyleLbl="alignAccFollowNode1" presStyleIdx="25" presStyleCnt="27"/>
      <dgm:spPr/>
    </dgm:pt>
    <dgm:pt modelId="{5C6FE4C1-CFB1-48D4-9F72-53FF131A1676}" type="pres">
      <dgm:prSet presAssocID="{CBE31E80-DEF0-4F60-B2E0-69F88D6B39CC}" presName="sibTransNodeCircle" presStyleLbl="alignNode1" presStyleIdx="8" presStyleCnt="9">
        <dgm:presLayoutVars>
          <dgm:chMax val="0"/>
          <dgm:bulletEnabled/>
        </dgm:presLayoutVars>
      </dgm:prSet>
      <dgm:spPr/>
    </dgm:pt>
    <dgm:pt modelId="{0347D95F-3E7C-40F9-B2B8-4AB52D81A31E}" type="pres">
      <dgm:prSet presAssocID="{CBE31E80-DEF0-4F60-B2E0-69F88D6B39CC}" presName="spacerBetweenCircleAndCallout" presStyleCnt="0">
        <dgm:presLayoutVars/>
      </dgm:prSet>
      <dgm:spPr/>
    </dgm:pt>
    <dgm:pt modelId="{0ED75B21-DF85-41C7-9D5E-B981886C14EE}" type="pres">
      <dgm:prSet presAssocID="{027609BD-CF71-4F62-8322-6B21B46EDD7E}" presName="nodeText" presStyleLbl="alignAccFollowNode1" presStyleIdx="26" presStyleCnt="27">
        <dgm:presLayoutVars>
          <dgm:bulletEnabled val="1"/>
        </dgm:presLayoutVars>
      </dgm:prSet>
      <dgm:spPr/>
    </dgm:pt>
  </dgm:ptLst>
  <dgm:cxnLst>
    <dgm:cxn modelId="{442C9901-A629-4CB6-999E-4876A6320BB1}" type="presOf" srcId="{47770C36-4B17-44D8-B856-64D9B058589F}" destId="{E4225E61-0345-49A1-8999-92A3734D5CA0}" srcOrd="0" destOrd="0" presId="urn:microsoft.com/office/officeart/2016/7/layout/LinearArrowProcessNumbered"/>
    <dgm:cxn modelId="{0D53F304-8CA7-4396-A545-A543D9C52E12}" type="presOf" srcId="{935FEC7A-69CE-4802-BE0B-0D7BC29A30C8}" destId="{9E3D514F-9313-42AB-8BDB-FF2942F8093D}" srcOrd="0" destOrd="0" presId="urn:microsoft.com/office/officeart/2016/7/layout/LinearArrowProcessNumbered"/>
    <dgm:cxn modelId="{46CDC716-E9B7-48CC-9C26-B0E7EE91CDE3}" type="presOf" srcId="{D5F8FE92-6B48-498A-BB31-40DDED7436B3}" destId="{14F4E58A-9B23-446F-817E-0811D725E535}" srcOrd="0" destOrd="0" presId="urn:microsoft.com/office/officeart/2016/7/layout/LinearArrowProcessNumbered"/>
    <dgm:cxn modelId="{7A81EF1E-B5A7-4C1E-8E6E-2DEB9A06F735}" type="presOf" srcId="{A54CADA7-5B8B-4938-9137-8BF9A17853DB}" destId="{C9714479-D34D-4132-AB74-96EF774AFD92}" srcOrd="0" destOrd="0" presId="urn:microsoft.com/office/officeart/2016/7/layout/LinearArrowProcessNumbered"/>
    <dgm:cxn modelId="{3F3ED623-E06F-4149-97ED-A89DFFA052FB}" srcId="{7080D767-590D-47C2-AA92-07149624A4EE}" destId="{935FEC7A-69CE-4802-BE0B-0D7BC29A30C8}" srcOrd="1" destOrd="0" parTransId="{F6F8ED4D-DD13-47FD-ABB8-1F65F240EE77}" sibTransId="{D5F8FE92-6B48-498A-BB31-40DDED7436B3}"/>
    <dgm:cxn modelId="{DFD9C12B-0BBB-49B1-927C-E96F52BA7CC3}" srcId="{7080D767-590D-47C2-AA92-07149624A4EE}" destId="{6847B739-C1A0-4DF3-B276-0605F90B74A0}" srcOrd="4" destOrd="0" parTransId="{165BF7A3-69B4-40D6-BE4A-2AD5CB5D8FF9}" sibTransId="{F8F9D915-04FA-4E70-B5D5-A780D9015CFE}"/>
    <dgm:cxn modelId="{4F9BD93D-5A16-4A85-8EA0-5C020E48E6A8}" type="presOf" srcId="{799E7DE1-502F-4ACC-8FC3-137610187C99}" destId="{B4BB9154-5656-4DD2-B950-BE206E7E6E26}" srcOrd="0" destOrd="0" presId="urn:microsoft.com/office/officeart/2016/7/layout/LinearArrowProcessNumbered"/>
    <dgm:cxn modelId="{F597ED5D-55F0-4B75-A73B-769C0E7BE3DE}" type="presOf" srcId="{FE38FA43-EC36-45E2-8882-C72AC49169BE}" destId="{47BDA518-EC96-4143-98FE-ECE9F485D0DD}" srcOrd="0" destOrd="0" presId="urn:microsoft.com/office/officeart/2016/7/layout/LinearArrowProcessNumbered"/>
    <dgm:cxn modelId="{7B5F0961-E31C-458E-B12C-FEF7A062396E}" type="presOf" srcId="{DDB1AF84-812E-4854-AFD7-DB9627C7E230}" destId="{1ABFEEDE-30E3-47FD-8F61-694F1A18203B}" srcOrd="0" destOrd="0" presId="urn:microsoft.com/office/officeart/2016/7/layout/LinearArrowProcessNumbered"/>
    <dgm:cxn modelId="{64996242-4A79-481C-989D-76734FE5DF67}" srcId="{7080D767-590D-47C2-AA92-07149624A4EE}" destId="{799E7DE1-502F-4ACC-8FC3-137610187C99}" srcOrd="6" destOrd="0" parTransId="{3AAF5A3F-B254-46F0-8E19-A32C1FED807C}" sibTransId="{CDB42109-167D-494C-A31E-509B93C7F988}"/>
    <dgm:cxn modelId="{A58FF967-15B7-4F0E-8579-BE902EA3154B}" type="presOf" srcId="{F8F9D915-04FA-4E70-B5D5-A780D9015CFE}" destId="{360F486E-B60D-4334-9930-A07645B0904B}" srcOrd="0" destOrd="0" presId="urn:microsoft.com/office/officeart/2016/7/layout/LinearArrowProcessNumbered"/>
    <dgm:cxn modelId="{79682F69-D655-4A9D-8344-691EA5B72FDD}" srcId="{7080D767-590D-47C2-AA92-07149624A4EE}" destId="{9DB652E6-0FB5-44AF-96A3-2E6EA78473CF}" srcOrd="2" destOrd="0" parTransId="{5AEC12CB-7C4C-488C-91A4-1B4B93DD7E75}" sibTransId="{56137853-E37B-4C2B-9811-418DC855EA5A}"/>
    <dgm:cxn modelId="{07001F4E-BA45-47A4-8D03-9D5BFD7402E4}" srcId="{7080D767-590D-47C2-AA92-07149624A4EE}" destId="{D6C7E992-5A3F-48B3-B8F3-99E0147F5411}" srcOrd="7" destOrd="0" parTransId="{C76DCA49-BCD5-41CE-B111-05256CF83A93}" sibTransId="{47770C36-4B17-44D8-B856-64D9B058589F}"/>
    <dgm:cxn modelId="{C797956E-1698-49DF-ABBF-36D835E3870C}" srcId="{7080D767-590D-47C2-AA92-07149624A4EE}" destId="{9E9112CC-827C-4F67-8618-5D430800A628}" srcOrd="0" destOrd="0" parTransId="{6FAD0658-A1E2-4AE0-B79E-9F690F0621A7}" sibTransId="{D2ABE466-34C6-4ED8-89B3-32019B097FD7}"/>
    <dgm:cxn modelId="{9676774F-5567-4103-A969-8BFD5157297C}" type="presOf" srcId="{CBE31E80-DEF0-4F60-B2E0-69F88D6B39CC}" destId="{5C6FE4C1-CFB1-48D4-9F72-53FF131A1676}" srcOrd="0" destOrd="0" presId="urn:microsoft.com/office/officeart/2016/7/layout/LinearArrowProcessNumbered"/>
    <dgm:cxn modelId="{0B4C1670-49BF-4690-BBBA-7673B90E457D}" type="presOf" srcId="{6847B739-C1A0-4DF3-B276-0605F90B74A0}" destId="{7D63E87E-1359-4D3B-B7E4-B75D790BD532}" srcOrd="0" destOrd="0" presId="urn:microsoft.com/office/officeart/2016/7/layout/LinearArrowProcessNumbered"/>
    <dgm:cxn modelId="{71D5B073-106C-4B73-9E33-0B837BF143F6}" srcId="{7080D767-590D-47C2-AA92-07149624A4EE}" destId="{FE38FA43-EC36-45E2-8882-C72AC49169BE}" srcOrd="5" destOrd="0" parTransId="{FFC99E78-94E7-4692-8169-76A933ECDE42}" sibTransId="{A54CADA7-5B8B-4938-9137-8BF9A17853DB}"/>
    <dgm:cxn modelId="{8716C854-8353-417F-82E5-D5EDB274C4F1}" type="presOf" srcId="{CDB42109-167D-494C-A31E-509B93C7F988}" destId="{8E64C6F1-0E92-4896-B6D4-CBAC0E3172AA}" srcOrd="0" destOrd="0" presId="urn:microsoft.com/office/officeart/2016/7/layout/LinearArrowProcessNumbered"/>
    <dgm:cxn modelId="{57AB067C-BEAC-4B10-8EEB-AB7A3D93DC7F}" type="presOf" srcId="{D6C7E992-5A3F-48B3-B8F3-99E0147F5411}" destId="{F46A8980-381F-4A2A-BCF0-817D7732A498}" srcOrd="0" destOrd="0" presId="urn:microsoft.com/office/officeart/2016/7/layout/LinearArrowProcessNumbered"/>
    <dgm:cxn modelId="{A44AF57D-7DD7-4A76-95FF-ED1344C7C061}" type="presOf" srcId="{B72AC9A3-E4B5-473A-8803-39F96F4EEAF5}" destId="{99DB8DA9-F270-44C7-A1A3-0881D7DA9C50}" srcOrd="0" destOrd="0" presId="urn:microsoft.com/office/officeart/2016/7/layout/LinearArrowProcessNumbered"/>
    <dgm:cxn modelId="{49CF7A95-9B0E-4836-8632-3D1816B089A8}" type="presOf" srcId="{9E9112CC-827C-4F67-8618-5D430800A628}" destId="{0744EB8C-C127-4774-84FA-A2AD6C4A0E78}" srcOrd="0" destOrd="0" presId="urn:microsoft.com/office/officeart/2016/7/layout/LinearArrowProcessNumbered"/>
    <dgm:cxn modelId="{22397EBB-C09F-4684-9DC6-AD55F16D97BA}" type="presOf" srcId="{56137853-E37B-4C2B-9811-418DC855EA5A}" destId="{CEC8B8C8-A57F-4830-8A34-BC71AA23E3A8}" srcOrd="0" destOrd="0" presId="urn:microsoft.com/office/officeart/2016/7/layout/LinearArrowProcessNumbered"/>
    <dgm:cxn modelId="{CF395AC9-928F-4A34-9624-7BF7346618C1}" type="presOf" srcId="{7080D767-590D-47C2-AA92-07149624A4EE}" destId="{EAC1A07B-9F87-41B6-92E9-7D55A1E76315}" srcOrd="0" destOrd="0" presId="urn:microsoft.com/office/officeart/2016/7/layout/LinearArrowProcessNumbered"/>
    <dgm:cxn modelId="{B29F50CC-8028-444E-BFB4-9C3D381700BF}" srcId="{7080D767-590D-47C2-AA92-07149624A4EE}" destId="{DDB1AF84-812E-4854-AFD7-DB9627C7E230}" srcOrd="3" destOrd="0" parTransId="{31D39800-BF5E-41E1-8B0E-0D95C1FF9858}" sibTransId="{B72AC9A3-E4B5-473A-8803-39F96F4EEAF5}"/>
    <dgm:cxn modelId="{2C9C21E9-A72C-49B2-85B5-13BAE8BB525B}" type="presOf" srcId="{027609BD-CF71-4F62-8322-6B21B46EDD7E}" destId="{0ED75B21-DF85-41C7-9D5E-B981886C14EE}" srcOrd="0" destOrd="0" presId="urn:microsoft.com/office/officeart/2016/7/layout/LinearArrowProcessNumbered"/>
    <dgm:cxn modelId="{0C328EED-E7B0-4B10-9DBB-9E945C706464}" type="presOf" srcId="{D2ABE466-34C6-4ED8-89B3-32019B097FD7}" destId="{CC75DB33-85F1-4B6C-AE70-40A19DCC4333}" srcOrd="0" destOrd="0" presId="urn:microsoft.com/office/officeart/2016/7/layout/LinearArrowProcessNumbered"/>
    <dgm:cxn modelId="{2AD281F6-E771-43B0-AC4F-D95B22365554}" srcId="{7080D767-590D-47C2-AA92-07149624A4EE}" destId="{027609BD-CF71-4F62-8322-6B21B46EDD7E}" srcOrd="8" destOrd="0" parTransId="{BCC257D7-DA30-4A82-AD97-D72D776C2648}" sibTransId="{CBE31E80-DEF0-4F60-B2E0-69F88D6B39CC}"/>
    <dgm:cxn modelId="{E0C32FFC-4EBC-442E-B44E-4DE0CC874643}" type="presOf" srcId="{9DB652E6-0FB5-44AF-96A3-2E6EA78473CF}" destId="{10CB64EE-08CD-48D4-B42C-97CDBEDE2041}" srcOrd="0" destOrd="0" presId="urn:microsoft.com/office/officeart/2016/7/layout/LinearArrowProcessNumbered"/>
    <dgm:cxn modelId="{26AABBAE-E943-4A5F-818B-0A6F89A8E33F}" type="presParOf" srcId="{EAC1A07B-9F87-41B6-92E9-7D55A1E76315}" destId="{1F19677C-6A0C-4EAB-8EA4-660F3F99F375}" srcOrd="0" destOrd="0" presId="urn:microsoft.com/office/officeart/2016/7/layout/LinearArrowProcessNumbered"/>
    <dgm:cxn modelId="{341F0C0E-D76A-49AB-8A6C-9313C2CAC957}" type="presParOf" srcId="{1F19677C-6A0C-4EAB-8EA4-660F3F99F375}" destId="{76C6941A-4356-438B-9524-FE95ACD1785F}" srcOrd="0" destOrd="0" presId="urn:microsoft.com/office/officeart/2016/7/layout/LinearArrowProcessNumbered"/>
    <dgm:cxn modelId="{83517B00-94B4-43F8-A90E-88A876D487FA}" type="presParOf" srcId="{1F19677C-6A0C-4EAB-8EA4-660F3F99F375}" destId="{EBF095D9-308E-4B04-BE70-FDB0B5D0E3A8}" srcOrd="1" destOrd="0" presId="urn:microsoft.com/office/officeart/2016/7/layout/LinearArrowProcessNumbered"/>
    <dgm:cxn modelId="{DE75887D-2C90-4208-8E33-C8AA412A73F6}" type="presParOf" srcId="{EBF095D9-308E-4B04-BE70-FDB0B5D0E3A8}" destId="{D0954889-479D-401F-918B-506FA35C3C02}" srcOrd="0" destOrd="0" presId="urn:microsoft.com/office/officeart/2016/7/layout/LinearArrowProcessNumbered"/>
    <dgm:cxn modelId="{F1F9D467-0AE4-4900-97CC-7655A51817F8}" type="presParOf" srcId="{EBF095D9-308E-4B04-BE70-FDB0B5D0E3A8}" destId="{51A827E5-357D-40FD-8B49-B0F636DB0A5D}" srcOrd="1" destOrd="0" presId="urn:microsoft.com/office/officeart/2016/7/layout/LinearArrowProcessNumbered"/>
    <dgm:cxn modelId="{A2F519BB-6842-49BF-A62E-D4D57DB9C13A}" type="presParOf" srcId="{EBF095D9-308E-4B04-BE70-FDB0B5D0E3A8}" destId="{CC75DB33-85F1-4B6C-AE70-40A19DCC4333}" srcOrd="2" destOrd="0" presId="urn:microsoft.com/office/officeart/2016/7/layout/LinearArrowProcessNumbered"/>
    <dgm:cxn modelId="{8613097B-2243-4F3C-A47C-6AAE4035E804}" type="presParOf" srcId="{EBF095D9-308E-4B04-BE70-FDB0B5D0E3A8}" destId="{7C79917E-799F-4246-BF57-B8CB487E580D}" srcOrd="3" destOrd="0" presId="urn:microsoft.com/office/officeart/2016/7/layout/LinearArrowProcessNumbered"/>
    <dgm:cxn modelId="{7BADE910-ADC9-404C-B349-A4C013F3F18F}" type="presParOf" srcId="{1F19677C-6A0C-4EAB-8EA4-660F3F99F375}" destId="{0744EB8C-C127-4774-84FA-A2AD6C4A0E78}" srcOrd="2" destOrd="0" presId="urn:microsoft.com/office/officeart/2016/7/layout/LinearArrowProcessNumbered"/>
    <dgm:cxn modelId="{056B720F-165D-466E-8007-85CB6938CD59}" type="presParOf" srcId="{EAC1A07B-9F87-41B6-92E9-7D55A1E76315}" destId="{A5347AD9-0F60-4116-930F-3678AE7E0813}" srcOrd="1" destOrd="0" presId="urn:microsoft.com/office/officeart/2016/7/layout/LinearArrowProcessNumbered"/>
    <dgm:cxn modelId="{959E1969-631F-420D-ABC6-12D59E1FC38A}" type="presParOf" srcId="{EAC1A07B-9F87-41B6-92E9-7D55A1E76315}" destId="{18A4C1B5-FF58-4D79-8098-B93425DAF1CF}" srcOrd="2" destOrd="0" presId="urn:microsoft.com/office/officeart/2016/7/layout/LinearArrowProcessNumbered"/>
    <dgm:cxn modelId="{18549A89-5F86-47BC-992B-E4EF3480925F}" type="presParOf" srcId="{18A4C1B5-FF58-4D79-8098-B93425DAF1CF}" destId="{6357FA62-2C7B-43AC-9701-552DF7BB14BB}" srcOrd="0" destOrd="0" presId="urn:microsoft.com/office/officeart/2016/7/layout/LinearArrowProcessNumbered"/>
    <dgm:cxn modelId="{0B4D96CE-9E9E-4EF6-8972-14A0C515AA46}" type="presParOf" srcId="{18A4C1B5-FF58-4D79-8098-B93425DAF1CF}" destId="{72C63C2F-92D6-4781-AE78-7492088E0F9D}" srcOrd="1" destOrd="0" presId="urn:microsoft.com/office/officeart/2016/7/layout/LinearArrowProcessNumbered"/>
    <dgm:cxn modelId="{19BA89AF-5134-4C5E-8A01-AE1858E676C0}" type="presParOf" srcId="{72C63C2F-92D6-4781-AE78-7492088E0F9D}" destId="{FEF93722-32B7-4EA6-ABBF-57FA2903CC25}" srcOrd="0" destOrd="0" presId="urn:microsoft.com/office/officeart/2016/7/layout/LinearArrowProcessNumbered"/>
    <dgm:cxn modelId="{E67238D6-C902-4DB6-A3C0-CF395E71CE8E}" type="presParOf" srcId="{72C63C2F-92D6-4781-AE78-7492088E0F9D}" destId="{963B987C-7C77-4907-A814-75EDED032DBB}" srcOrd="1" destOrd="0" presId="urn:microsoft.com/office/officeart/2016/7/layout/LinearArrowProcessNumbered"/>
    <dgm:cxn modelId="{B27F6525-9D05-4507-A3DB-1D95620C44F9}" type="presParOf" srcId="{72C63C2F-92D6-4781-AE78-7492088E0F9D}" destId="{14F4E58A-9B23-446F-817E-0811D725E535}" srcOrd="2" destOrd="0" presId="urn:microsoft.com/office/officeart/2016/7/layout/LinearArrowProcessNumbered"/>
    <dgm:cxn modelId="{43201C52-1AB8-47E2-98DA-106850E0A17D}" type="presParOf" srcId="{72C63C2F-92D6-4781-AE78-7492088E0F9D}" destId="{EED5FD0E-99F0-4DA6-B3DA-0DEC277DDF8D}" srcOrd="3" destOrd="0" presId="urn:microsoft.com/office/officeart/2016/7/layout/LinearArrowProcessNumbered"/>
    <dgm:cxn modelId="{D6E8D059-98DB-4A04-A07F-57A7ADCE2241}" type="presParOf" srcId="{18A4C1B5-FF58-4D79-8098-B93425DAF1CF}" destId="{9E3D514F-9313-42AB-8BDB-FF2942F8093D}" srcOrd="2" destOrd="0" presId="urn:microsoft.com/office/officeart/2016/7/layout/LinearArrowProcessNumbered"/>
    <dgm:cxn modelId="{6D39B861-A581-4D07-84B3-4396A4F5DBC8}" type="presParOf" srcId="{EAC1A07B-9F87-41B6-92E9-7D55A1E76315}" destId="{03CD286D-A6A6-43D9-A7B1-34B49336EA3D}" srcOrd="3" destOrd="0" presId="urn:microsoft.com/office/officeart/2016/7/layout/LinearArrowProcessNumbered"/>
    <dgm:cxn modelId="{1A4E8CE3-3846-40F2-AC55-F6C17C5E3B2A}" type="presParOf" srcId="{EAC1A07B-9F87-41B6-92E9-7D55A1E76315}" destId="{08CE9AD2-A396-4C3C-BD4F-EEF579A46C49}" srcOrd="4" destOrd="0" presId="urn:microsoft.com/office/officeart/2016/7/layout/LinearArrowProcessNumbered"/>
    <dgm:cxn modelId="{DECA09D9-56AC-4387-97D2-917C496E1947}" type="presParOf" srcId="{08CE9AD2-A396-4C3C-BD4F-EEF579A46C49}" destId="{CB7C07A8-6371-4614-AFC4-F36C9EEF514F}" srcOrd="0" destOrd="0" presId="urn:microsoft.com/office/officeart/2016/7/layout/LinearArrowProcessNumbered"/>
    <dgm:cxn modelId="{327C1663-DC88-4AD9-BEB0-BEA855FA184B}" type="presParOf" srcId="{08CE9AD2-A396-4C3C-BD4F-EEF579A46C49}" destId="{565E4439-A864-4546-B3BB-598B7E543DDE}" srcOrd="1" destOrd="0" presId="urn:microsoft.com/office/officeart/2016/7/layout/LinearArrowProcessNumbered"/>
    <dgm:cxn modelId="{5F5E52AA-8244-4842-8769-F67E877C63B2}" type="presParOf" srcId="{565E4439-A864-4546-B3BB-598B7E543DDE}" destId="{3B1A0505-03AD-4EFE-8AA8-411CA4EF0E97}" srcOrd="0" destOrd="0" presId="urn:microsoft.com/office/officeart/2016/7/layout/LinearArrowProcessNumbered"/>
    <dgm:cxn modelId="{63042E72-E9A4-4A13-B34B-C9176BDA3FB7}" type="presParOf" srcId="{565E4439-A864-4546-B3BB-598B7E543DDE}" destId="{E5D35908-9C08-40E2-B145-C97BDAE8CF5F}" srcOrd="1" destOrd="0" presId="urn:microsoft.com/office/officeart/2016/7/layout/LinearArrowProcessNumbered"/>
    <dgm:cxn modelId="{7FC2E573-3F2A-4F80-9207-B42604D0C156}" type="presParOf" srcId="{565E4439-A864-4546-B3BB-598B7E543DDE}" destId="{CEC8B8C8-A57F-4830-8A34-BC71AA23E3A8}" srcOrd="2" destOrd="0" presId="urn:microsoft.com/office/officeart/2016/7/layout/LinearArrowProcessNumbered"/>
    <dgm:cxn modelId="{0F8BA313-313D-4618-917E-54DD5A3B95D8}" type="presParOf" srcId="{565E4439-A864-4546-B3BB-598B7E543DDE}" destId="{6372E56E-51CF-45FA-BD3F-A2C5C804E1D8}" srcOrd="3" destOrd="0" presId="urn:microsoft.com/office/officeart/2016/7/layout/LinearArrowProcessNumbered"/>
    <dgm:cxn modelId="{D3772B48-248F-4AA4-AF11-A973E2CD996F}" type="presParOf" srcId="{08CE9AD2-A396-4C3C-BD4F-EEF579A46C49}" destId="{10CB64EE-08CD-48D4-B42C-97CDBEDE2041}" srcOrd="2" destOrd="0" presId="urn:microsoft.com/office/officeart/2016/7/layout/LinearArrowProcessNumbered"/>
    <dgm:cxn modelId="{CB3D2027-EBC5-4F9D-AEB7-03841BA891CA}" type="presParOf" srcId="{EAC1A07B-9F87-41B6-92E9-7D55A1E76315}" destId="{2230D3BD-8E5D-4B18-BF9A-A5C4A7578457}" srcOrd="5" destOrd="0" presId="urn:microsoft.com/office/officeart/2016/7/layout/LinearArrowProcessNumbered"/>
    <dgm:cxn modelId="{DA3E614D-488B-4E74-B433-2B6BE1917819}" type="presParOf" srcId="{EAC1A07B-9F87-41B6-92E9-7D55A1E76315}" destId="{B5FC1F2B-0668-496B-B517-8A57317CC295}" srcOrd="6" destOrd="0" presId="urn:microsoft.com/office/officeart/2016/7/layout/LinearArrowProcessNumbered"/>
    <dgm:cxn modelId="{7D6D6637-E283-4815-8427-09EF69CFD384}" type="presParOf" srcId="{B5FC1F2B-0668-496B-B517-8A57317CC295}" destId="{77FCCA03-20EA-42D4-A077-4DB5E5D893B2}" srcOrd="0" destOrd="0" presId="urn:microsoft.com/office/officeart/2016/7/layout/LinearArrowProcessNumbered"/>
    <dgm:cxn modelId="{9FDD0722-16CD-487B-A488-C273217FD74A}" type="presParOf" srcId="{B5FC1F2B-0668-496B-B517-8A57317CC295}" destId="{C02E5697-F632-4CCE-871F-9647D6C6FE08}" srcOrd="1" destOrd="0" presId="urn:microsoft.com/office/officeart/2016/7/layout/LinearArrowProcessNumbered"/>
    <dgm:cxn modelId="{047252A3-D353-4FDD-8606-946BF81A8D2E}" type="presParOf" srcId="{C02E5697-F632-4CCE-871F-9647D6C6FE08}" destId="{7FA1A507-B63B-4D60-8604-77E5FE5FFCC3}" srcOrd="0" destOrd="0" presId="urn:microsoft.com/office/officeart/2016/7/layout/LinearArrowProcessNumbered"/>
    <dgm:cxn modelId="{7355A0CB-5964-460E-ACC0-9EA3AA39BA88}" type="presParOf" srcId="{C02E5697-F632-4CCE-871F-9647D6C6FE08}" destId="{34D75EC9-8515-4C61-AC00-1DDD2F49D2CC}" srcOrd="1" destOrd="0" presId="urn:microsoft.com/office/officeart/2016/7/layout/LinearArrowProcessNumbered"/>
    <dgm:cxn modelId="{7630F7C6-493A-4FB9-9354-3460421F704A}" type="presParOf" srcId="{C02E5697-F632-4CCE-871F-9647D6C6FE08}" destId="{99DB8DA9-F270-44C7-A1A3-0881D7DA9C50}" srcOrd="2" destOrd="0" presId="urn:microsoft.com/office/officeart/2016/7/layout/LinearArrowProcessNumbered"/>
    <dgm:cxn modelId="{3DA0C770-ABA1-46C5-BC17-DC93F2434525}" type="presParOf" srcId="{C02E5697-F632-4CCE-871F-9647D6C6FE08}" destId="{300E51C1-9EC0-4329-B318-535899958169}" srcOrd="3" destOrd="0" presId="urn:microsoft.com/office/officeart/2016/7/layout/LinearArrowProcessNumbered"/>
    <dgm:cxn modelId="{0840DC7F-CDA7-4EDE-B76C-2A2AE6F44BCA}" type="presParOf" srcId="{B5FC1F2B-0668-496B-B517-8A57317CC295}" destId="{1ABFEEDE-30E3-47FD-8F61-694F1A18203B}" srcOrd="2" destOrd="0" presId="urn:microsoft.com/office/officeart/2016/7/layout/LinearArrowProcessNumbered"/>
    <dgm:cxn modelId="{2552913A-3CB4-4B9D-9BD1-E63BAE79A8A6}" type="presParOf" srcId="{EAC1A07B-9F87-41B6-92E9-7D55A1E76315}" destId="{BE213483-C90E-4772-9CFC-65B98A95CE3B}" srcOrd="7" destOrd="0" presId="urn:microsoft.com/office/officeart/2016/7/layout/LinearArrowProcessNumbered"/>
    <dgm:cxn modelId="{1DA44772-77DF-44AA-825C-1C5449CE842A}" type="presParOf" srcId="{EAC1A07B-9F87-41B6-92E9-7D55A1E76315}" destId="{AB2E0A09-7FCA-43AB-AA5E-26B1DEE3EA6A}" srcOrd="8" destOrd="0" presId="urn:microsoft.com/office/officeart/2016/7/layout/LinearArrowProcessNumbered"/>
    <dgm:cxn modelId="{D7FF295E-F8B7-45C2-BC15-B805D631EADE}" type="presParOf" srcId="{AB2E0A09-7FCA-43AB-AA5E-26B1DEE3EA6A}" destId="{B2BCC779-2869-4FA0-A355-3D7FE8F61DD4}" srcOrd="0" destOrd="0" presId="urn:microsoft.com/office/officeart/2016/7/layout/LinearArrowProcessNumbered"/>
    <dgm:cxn modelId="{91BF7EE4-C93B-4DA8-9948-2A19EB904273}" type="presParOf" srcId="{AB2E0A09-7FCA-43AB-AA5E-26B1DEE3EA6A}" destId="{A95D5ED1-4AC8-4D06-95E8-B15504976384}" srcOrd="1" destOrd="0" presId="urn:microsoft.com/office/officeart/2016/7/layout/LinearArrowProcessNumbered"/>
    <dgm:cxn modelId="{A7E05440-9D2F-4309-9116-A5021F615D58}" type="presParOf" srcId="{A95D5ED1-4AC8-4D06-95E8-B15504976384}" destId="{BDE18DE0-458F-424B-B27D-956A1C2006AC}" srcOrd="0" destOrd="0" presId="urn:microsoft.com/office/officeart/2016/7/layout/LinearArrowProcessNumbered"/>
    <dgm:cxn modelId="{E68A3223-2C02-4750-90E1-FAD0AE02F0B9}" type="presParOf" srcId="{A95D5ED1-4AC8-4D06-95E8-B15504976384}" destId="{81E9D796-C971-4B66-A2CF-5188B8B256B5}" srcOrd="1" destOrd="0" presId="urn:microsoft.com/office/officeart/2016/7/layout/LinearArrowProcessNumbered"/>
    <dgm:cxn modelId="{E04744C3-4247-4449-A032-C3042A32CAA6}" type="presParOf" srcId="{A95D5ED1-4AC8-4D06-95E8-B15504976384}" destId="{360F486E-B60D-4334-9930-A07645B0904B}" srcOrd="2" destOrd="0" presId="urn:microsoft.com/office/officeart/2016/7/layout/LinearArrowProcessNumbered"/>
    <dgm:cxn modelId="{567BF240-8955-42EC-9BBC-BACA0000C850}" type="presParOf" srcId="{A95D5ED1-4AC8-4D06-95E8-B15504976384}" destId="{A760F246-CE05-4088-96DA-3FEFD9F7BF95}" srcOrd="3" destOrd="0" presId="urn:microsoft.com/office/officeart/2016/7/layout/LinearArrowProcessNumbered"/>
    <dgm:cxn modelId="{F5F707D6-1802-4366-9992-95A882C31001}" type="presParOf" srcId="{AB2E0A09-7FCA-43AB-AA5E-26B1DEE3EA6A}" destId="{7D63E87E-1359-4D3B-B7E4-B75D790BD532}" srcOrd="2" destOrd="0" presId="urn:microsoft.com/office/officeart/2016/7/layout/LinearArrowProcessNumbered"/>
    <dgm:cxn modelId="{C186DA3B-F824-40EA-84F2-656C4D7384EB}" type="presParOf" srcId="{EAC1A07B-9F87-41B6-92E9-7D55A1E76315}" destId="{0087229B-B637-43F1-A821-6CBFC353CD25}" srcOrd="9" destOrd="0" presId="urn:microsoft.com/office/officeart/2016/7/layout/LinearArrowProcessNumbered"/>
    <dgm:cxn modelId="{73DAF7A3-FAD8-401F-8782-BA82DBF7D551}" type="presParOf" srcId="{EAC1A07B-9F87-41B6-92E9-7D55A1E76315}" destId="{930DBBA9-146E-4E82-80D9-7982C96AFAE4}" srcOrd="10" destOrd="0" presId="urn:microsoft.com/office/officeart/2016/7/layout/LinearArrowProcessNumbered"/>
    <dgm:cxn modelId="{FFDB4AE3-A540-4AEE-A19A-6F6CE9BF025B}" type="presParOf" srcId="{930DBBA9-146E-4E82-80D9-7982C96AFAE4}" destId="{CF852DC9-5B49-487B-B1F7-A5DABA246152}" srcOrd="0" destOrd="0" presId="urn:microsoft.com/office/officeart/2016/7/layout/LinearArrowProcessNumbered"/>
    <dgm:cxn modelId="{66CDC85C-0BC0-456F-8727-461E33F23638}" type="presParOf" srcId="{930DBBA9-146E-4E82-80D9-7982C96AFAE4}" destId="{1E6D8E82-D365-4ED9-A9B8-3FE3D3AB09B0}" srcOrd="1" destOrd="0" presId="urn:microsoft.com/office/officeart/2016/7/layout/LinearArrowProcessNumbered"/>
    <dgm:cxn modelId="{0BBC911C-BD1E-4234-812F-56C7F1826FA0}" type="presParOf" srcId="{1E6D8E82-D365-4ED9-A9B8-3FE3D3AB09B0}" destId="{A7881165-DAF4-4357-A17A-4AE5AE36A33B}" srcOrd="0" destOrd="0" presId="urn:microsoft.com/office/officeart/2016/7/layout/LinearArrowProcessNumbered"/>
    <dgm:cxn modelId="{C1FD364B-42D9-4E22-B63E-6C629414842E}" type="presParOf" srcId="{1E6D8E82-D365-4ED9-A9B8-3FE3D3AB09B0}" destId="{916E258E-E0AD-49E7-9901-5E5A850A3CB6}" srcOrd="1" destOrd="0" presId="urn:microsoft.com/office/officeart/2016/7/layout/LinearArrowProcessNumbered"/>
    <dgm:cxn modelId="{7E3E07B9-78D3-4E47-9C69-B2E92B0AB03D}" type="presParOf" srcId="{1E6D8E82-D365-4ED9-A9B8-3FE3D3AB09B0}" destId="{C9714479-D34D-4132-AB74-96EF774AFD92}" srcOrd="2" destOrd="0" presId="urn:microsoft.com/office/officeart/2016/7/layout/LinearArrowProcessNumbered"/>
    <dgm:cxn modelId="{2E8BDE0B-D394-4849-B6BA-550288CEC66B}" type="presParOf" srcId="{1E6D8E82-D365-4ED9-A9B8-3FE3D3AB09B0}" destId="{0DC8DE43-4A0F-471E-850E-2C433D0ADDB8}" srcOrd="3" destOrd="0" presId="urn:microsoft.com/office/officeart/2016/7/layout/LinearArrowProcessNumbered"/>
    <dgm:cxn modelId="{27739084-E505-40A0-8CC0-E76050FDEF6A}" type="presParOf" srcId="{930DBBA9-146E-4E82-80D9-7982C96AFAE4}" destId="{47BDA518-EC96-4143-98FE-ECE9F485D0DD}" srcOrd="2" destOrd="0" presId="urn:microsoft.com/office/officeart/2016/7/layout/LinearArrowProcessNumbered"/>
    <dgm:cxn modelId="{9E0C47E6-701B-4047-847D-5F0228885848}" type="presParOf" srcId="{EAC1A07B-9F87-41B6-92E9-7D55A1E76315}" destId="{A6AB00F3-C6A4-4E1D-A1DE-2C2A0FABDB65}" srcOrd="11" destOrd="0" presId="urn:microsoft.com/office/officeart/2016/7/layout/LinearArrowProcessNumbered"/>
    <dgm:cxn modelId="{3014AB10-05F1-461A-8F04-19FEC2E7264E}" type="presParOf" srcId="{EAC1A07B-9F87-41B6-92E9-7D55A1E76315}" destId="{7643808F-27D0-4B3A-B8F5-C96508A549D6}" srcOrd="12" destOrd="0" presId="urn:microsoft.com/office/officeart/2016/7/layout/LinearArrowProcessNumbered"/>
    <dgm:cxn modelId="{0EBA4133-5A4A-4F97-9BEC-94E40FBC3E37}" type="presParOf" srcId="{7643808F-27D0-4B3A-B8F5-C96508A549D6}" destId="{6233AA81-7CE0-4318-B3DA-70DED9B9BF69}" srcOrd="0" destOrd="0" presId="urn:microsoft.com/office/officeart/2016/7/layout/LinearArrowProcessNumbered"/>
    <dgm:cxn modelId="{81F0F1B7-1649-41D1-BF08-6F56F0817C7A}" type="presParOf" srcId="{7643808F-27D0-4B3A-B8F5-C96508A549D6}" destId="{CAA31147-4471-41AA-A7EA-0E1E22DCA40E}" srcOrd="1" destOrd="0" presId="urn:microsoft.com/office/officeart/2016/7/layout/LinearArrowProcessNumbered"/>
    <dgm:cxn modelId="{B5D1A3E4-289B-4BC1-B356-26AF7BD7C464}" type="presParOf" srcId="{CAA31147-4471-41AA-A7EA-0E1E22DCA40E}" destId="{4F9018A3-2184-4C33-B361-4F32D00F23E2}" srcOrd="0" destOrd="0" presId="urn:microsoft.com/office/officeart/2016/7/layout/LinearArrowProcessNumbered"/>
    <dgm:cxn modelId="{6F9C8608-30E4-4AF7-9292-F963003DF01E}" type="presParOf" srcId="{CAA31147-4471-41AA-A7EA-0E1E22DCA40E}" destId="{FEC09A21-3506-4BC5-AF7F-58954A4E30C9}" srcOrd="1" destOrd="0" presId="urn:microsoft.com/office/officeart/2016/7/layout/LinearArrowProcessNumbered"/>
    <dgm:cxn modelId="{0C22CB0B-50A1-4515-BA71-B13F668866D8}" type="presParOf" srcId="{CAA31147-4471-41AA-A7EA-0E1E22DCA40E}" destId="{8E64C6F1-0E92-4896-B6D4-CBAC0E3172AA}" srcOrd="2" destOrd="0" presId="urn:microsoft.com/office/officeart/2016/7/layout/LinearArrowProcessNumbered"/>
    <dgm:cxn modelId="{A3D97907-93B8-4779-9CA2-BB24F6DD6FDE}" type="presParOf" srcId="{CAA31147-4471-41AA-A7EA-0E1E22DCA40E}" destId="{8918FFFD-376D-4912-8F73-C9FF41842B66}" srcOrd="3" destOrd="0" presId="urn:microsoft.com/office/officeart/2016/7/layout/LinearArrowProcessNumbered"/>
    <dgm:cxn modelId="{8ACA090F-38AE-48F9-9CE2-C217F3862D93}" type="presParOf" srcId="{7643808F-27D0-4B3A-B8F5-C96508A549D6}" destId="{B4BB9154-5656-4DD2-B950-BE206E7E6E26}" srcOrd="2" destOrd="0" presId="urn:microsoft.com/office/officeart/2016/7/layout/LinearArrowProcessNumbered"/>
    <dgm:cxn modelId="{DC298667-70B0-4A71-A82E-FD79B9E7ADB8}" type="presParOf" srcId="{EAC1A07B-9F87-41B6-92E9-7D55A1E76315}" destId="{02581F99-8F27-4F74-8729-701EF875AA22}" srcOrd="13" destOrd="0" presId="urn:microsoft.com/office/officeart/2016/7/layout/LinearArrowProcessNumbered"/>
    <dgm:cxn modelId="{4F1FC582-8744-4170-AE4D-EEE1C48AE4B2}" type="presParOf" srcId="{EAC1A07B-9F87-41B6-92E9-7D55A1E76315}" destId="{67FB422B-1E3C-4DA8-BF66-D440AC235517}" srcOrd="14" destOrd="0" presId="urn:microsoft.com/office/officeart/2016/7/layout/LinearArrowProcessNumbered"/>
    <dgm:cxn modelId="{92399854-066F-4CBF-8802-919AF5AA04FF}" type="presParOf" srcId="{67FB422B-1E3C-4DA8-BF66-D440AC235517}" destId="{1A0A5763-4B90-434E-9392-BC660802AD7B}" srcOrd="0" destOrd="0" presId="urn:microsoft.com/office/officeart/2016/7/layout/LinearArrowProcessNumbered"/>
    <dgm:cxn modelId="{1A2B56DE-AB81-4D42-968A-8E7B2C3BAC77}" type="presParOf" srcId="{67FB422B-1E3C-4DA8-BF66-D440AC235517}" destId="{D385712F-42A6-4F36-BBDE-BCEE000B994C}" srcOrd="1" destOrd="0" presId="urn:microsoft.com/office/officeart/2016/7/layout/LinearArrowProcessNumbered"/>
    <dgm:cxn modelId="{AD5A46D5-687D-43E8-8AB1-7F51B31D5D2E}" type="presParOf" srcId="{D385712F-42A6-4F36-BBDE-BCEE000B994C}" destId="{D3180238-E7D3-4A5A-915A-B8128B660A5C}" srcOrd="0" destOrd="0" presId="urn:microsoft.com/office/officeart/2016/7/layout/LinearArrowProcessNumbered"/>
    <dgm:cxn modelId="{F05C7BB6-B35A-4815-963E-538CBD18E55C}" type="presParOf" srcId="{D385712F-42A6-4F36-BBDE-BCEE000B994C}" destId="{EF7CFC21-1E8D-440E-BF2F-61D203F8361F}" srcOrd="1" destOrd="0" presId="urn:microsoft.com/office/officeart/2016/7/layout/LinearArrowProcessNumbered"/>
    <dgm:cxn modelId="{D35C7F55-0455-4DFF-AB87-E6422DCA7103}" type="presParOf" srcId="{D385712F-42A6-4F36-BBDE-BCEE000B994C}" destId="{E4225E61-0345-49A1-8999-92A3734D5CA0}" srcOrd="2" destOrd="0" presId="urn:microsoft.com/office/officeart/2016/7/layout/LinearArrowProcessNumbered"/>
    <dgm:cxn modelId="{9346896A-5317-4F52-9330-C401443DEFF7}" type="presParOf" srcId="{D385712F-42A6-4F36-BBDE-BCEE000B994C}" destId="{7B6F3391-47AF-4532-A847-23C98C3304FB}" srcOrd="3" destOrd="0" presId="urn:microsoft.com/office/officeart/2016/7/layout/LinearArrowProcessNumbered"/>
    <dgm:cxn modelId="{FBDAA36B-EDF6-4E82-913A-0441C93E634D}" type="presParOf" srcId="{67FB422B-1E3C-4DA8-BF66-D440AC235517}" destId="{F46A8980-381F-4A2A-BCF0-817D7732A498}" srcOrd="2" destOrd="0" presId="urn:microsoft.com/office/officeart/2016/7/layout/LinearArrowProcessNumbered"/>
    <dgm:cxn modelId="{6D904ABE-FE58-4B69-B58C-26289D753C4A}" type="presParOf" srcId="{EAC1A07B-9F87-41B6-92E9-7D55A1E76315}" destId="{BDED399C-ADEF-4E07-8C2B-113C582DA3A5}" srcOrd="15" destOrd="0" presId="urn:microsoft.com/office/officeart/2016/7/layout/LinearArrowProcessNumbered"/>
    <dgm:cxn modelId="{EE30D979-EF67-43B9-8240-9F9A3DF1FFAE}" type="presParOf" srcId="{EAC1A07B-9F87-41B6-92E9-7D55A1E76315}" destId="{3D2992AA-9CE7-4A6A-BF1F-498951AE9CBF}" srcOrd="16" destOrd="0" presId="urn:microsoft.com/office/officeart/2016/7/layout/LinearArrowProcessNumbered"/>
    <dgm:cxn modelId="{7120F835-B58B-47E8-9E62-E7F0B9FAAF94}" type="presParOf" srcId="{3D2992AA-9CE7-4A6A-BF1F-498951AE9CBF}" destId="{A082D609-EC02-4DC9-9444-3D8425714A40}" srcOrd="0" destOrd="0" presId="urn:microsoft.com/office/officeart/2016/7/layout/LinearArrowProcessNumbered"/>
    <dgm:cxn modelId="{32D49028-EE6C-4D9C-812A-F58ECE5DE44E}" type="presParOf" srcId="{3D2992AA-9CE7-4A6A-BF1F-498951AE9CBF}" destId="{4C342E36-6E4D-449B-8F8C-055921F6FF35}" srcOrd="1" destOrd="0" presId="urn:microsoft.com/office/officeart/2016/7/layout/LinearArrowProcessNumbered"/>
    <dgm:cxn modelId="{6B0AC5A3-1E8A-4CAC-AF1F-8DB6D044B780}" type="presParOf" srcId="{4C342E36-6E4D-449B-8F8C-055921F6FF35}" destId="{A78E0761-341A-4BFB-8165-82705A27DFF0}" srcOrd="0" destOrd="0" presId="urn:microsoft.com/office/officeart/2016/7/layout/LinearArrowProcessNumbered"/>
    <dgm:cxn modelId="{D5EB0CDE-0B37-46BB-BDC0-631C63EC4A39}" type="presParOf" srcId="{4C342E36-6E4D-449B-8F8C-055921F6FF35}" destId="{6408F68C-F513-474E-9189-E961984EF869}" srcOrd="1" destOrd="0" presId="urn:microsoft.com/office/officeart/2016/7/layout/LinearArrowProcessNumbered"/>
    <dgm:cxn modelId="{F6D6D335-7F83-456B-9AA9-E8ABB037DCED}" type="presParOf" srcId="{4C342E36-6E4D-449B-8F8C-055921F6FF35}" destId="{5C6FE4C1-CFB1-48D4-9F72-53FF131A1676}" srcOrd="2" destOrd="0" presId="urn:microsoft.com/office/officeart/2016/7/layout/LinearArrowProcessNumbered"/>
    <dgm:cxn modelId="{7D0E4BAD-3E37-4C37-B00A-9BCD8946492A}" type="presParOf" srcId="{4C342E36-6E4D-449B-8F8C-055921F6FF35}" destId="{0347D95F-3E7C-40F9-B2B8-4AB52D81A31E}" srcOrd="3" destOrd="0" presId="urn:microsoft.com/office/officeart/2016/7/layout/LinearArrowProcessNumbered"/>
    <dgm:cxn modelId="{62C87A01-CD53-4A83-8D63-75830875E911}" type="presParOf" srcId="{3D2992AA-9CE7-4A6A-BF1F-498951AE9CBF}" destId="{0ED75B21-DF85-41C7-9D5E-B981886C14EE}"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9716EE-4A6C-49D5-8C4C-A19A09C0B45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5BDDF3-CB70-4AF1-A07D-4D7C98E31F28}">
      <dgm:prSet/>
      <dgm:spPr/>
      <dgm:t>
        <a:bodyPr/>
        <a:lstStyle/>
        <a:p>
          <a:r>
            <a:rPr lang="en-US"/>
            <a:t>If you use more vacation than you’ve earned, you will be required to pay it back (will be automatically deducted from check)</a:t>
          </a:r>
        </a:p>
      </dgm:t>
    </dgm:pt>
    <dgm:pt modelId="{8BA380AE-751B-46ED-87AA-47E0EC02C77B}" type="parTrans" cxnId="{52DB6F0C-5DAF-468F-9B3D-2569C7B3B3ED}">
      <dgm:prSet/>
      <dgm:spPr/>
      <dgm:t>
        <a:bodyPr/>
        <a:lstStyle/>
        <a:p>
          <a:endParaRPr lang="en-US"/>
        </a:p>
      </dgm:t>
    </dgm:pt>
    <dgm:pt modelId="{F067BF97-47B0-4AF6-A824-0236B0E3B269}" type="sibTrans" cxnId="{52DB6F0C-5DAF-468F-9B3D-2569C7B3B3ED}">
      <dgm:prSet/>
      <dgm:spPr/>
      <dgm:t>
        <a:bodyPr/>
        <a:lstStyle/>
        <a:p>
          <a:endParaRPr lang="en-US"/>
        </a:p>
      </dgm:t>
    </dgm:pt>
    <dgm:pt modelId="{64F9E1CC-B8FE-4C3F-A1DD-4A8EF20E3598}">
      <dgm:prSet/>
      <dgm:spPr/>
      <dgm:t>
        <a:bodyPr/>
        <a:lstStyle/>
        <a:p>
          <a:r>
            <a:rPr lang="en-US"/>
            <a:t>Vacation is granted at the start of the year on the assumption that you will work your full appointment percentage for the entire calendar year</a:t>
          </a:r>
        </a:p>
      </dgm:t>
    </dgm:pt>
    <dgm:pt modelId="{23060AC2-8EF7-449B-BA83-45A8CEF40B7F}" type="parTrans" cxnId="{1C87F2A4-4EAF-48D6-9876-105D7929061C}">
      <dgm:prSet/>
      <dgm:spPr/>
      <dgm:t>
        <a:bodyPr/>
        <a:lstStyle/>
        <a:p>
          <a:endParaRPr lang="en-US"/>
        </a:p>
      </dgm:t>
    </dgm:pt>
    <dgm:pt modelId="{632372A8-5820-4284-A9B8-3EA9D0093010}" type="sibTrans" cxnId="{1C87F2A4-4EAF-48D6-9876-105D7929061C}">
      <dgm:prSet/>
      <dgm:spPr/>
      <dgm:t>
        <a:bodyPr/>
        <a:lstStyle/>
        <a:p>
          <a:endParaRPr lang="en-US"/>
        </a:p>
      </dgm:t>
    </dgm:pt>
    <dgm:pt modelId="{09014C89-96ED-4332-8DF7-183AA620EB86}">
      <dgm:prSet/>
      <dgm:spPr/>
      <dgm:t>
        <a:bodyPr/>
        <a:lstStyle/>
        <a:p>
          <a:r>
            <a:rPr lang="en-US" dirty="0"/>
            <a:t>If you term employment mid-year or are unpaid for some or all your appointment percentage, your vacation hours are reduced</a:t>
          </a:r>
        </a:p>
      </dgm:t>
    </dgm:pt>
    <dgm:pt modelId="{EB2E5690-4E31-42F5-9A1A-BC63EC068289}" type="parTrans" cxnId="{58DB7738-BAE4-42C4-BAE9-C0485D718D6F}">
      <dgm:prSet/>
      <dgm:spPr/>
      <dgm:t>
        <a:bodyPr/>
        <a:lstStyle/>
        <a:p>
          <a:endParaRPr lang="en-US"/>
        </a:p>
      </dgm:t>
    </dgm:pt>
    <dgm:pt modelId="{C67EC475-EA41-4F1C-8CF5-1D042F419ECB}" type="sibTrans" cxnId="{58DB7738-BAE4-42C4-BAE9-C0485D718D6F}">
      <dgm:prSet/>
      <dgm:spPr/>
      <dgm:t>
        <a:bodyPr/>
        <a:lstStyle/>
        <a:p>
          <a:endParaRPr lang="en-US"/>
        </a:p>
      </dgm:t>
    </dgm:pt>
    <dgm:pt modelId="{33D04227-F610-4470-9D99-8AF396684340}">
      <dgm:prSet/>
      <dgm:spPr/>
      <dgm:t>
        <a:bodyPr/>
        <a:lstStyle/>
        <a:p>
          <a:r>
            <a:rPr lang="en-US"/>
            <a:t>Once eligible, you can put 40 up to 120 hours of your unused vacation hours into a Sabbatical Account</a:t>
          </a:r>
        </a:p>
      </dgm:t>
    </dgm:pt>
    <dgm:pt modelId="{17EBA5FD-189A-42FF-B2BC-EF4C3A372674}" type="parTrans" cxnId="{4B83178E-2BB1-4257-BB27-BF49FB0A2F8A}">
      <dgm:prSet/>
      <dgm:spPr/>
      <dgm:t>
        <a:bodyPr/>
        <a:lstStyle/>
        <a:p>
          <a:endParaRPr lang="en-US"/>
        </a:p>
      </dgm:t>
    </dgm:pt>
    <dgm:pt modelId="{E1398111-ECB1-470C-88D0-5DC4D373EC2E}" type="sibTrans" cxnId="{4B83178E-2BB1-4257-BB27-BF49FB0A2F8A}">
      <dgm:prSet/>
      <dgm:spPr/>
      <dgm:t>
        <a:bodyPr/>
        <a:lstStyle/>
        <a:p>
          <a:endParaRPr lang="en-US"/>
        </a:p>
      </dgm:t>
    </dgm:pt>
    <dgm:pt modelId="{A672C3E7-DEB6-40AD-B157-4D7916ABE7EB}">
      <dgm:prSet/>
      <dgm:spPr/>
      <dgm:t>
        <a:bodyPr/>
        <a:lstStyle/>
        <a:p>
          <a:r>
            <a:rPr lang="en-US"/>
            <a:t>Once in Sabbatical, hours do not expire and can be used like other paid leave hours</a:t>
          </a:r>
        </a:p>
      </dgm:t>
    </dgm:pt>
    <dgm:pt modelId="{335C121A-9A04-4B4A-852E-F7864BB2607B}" type="parTrans" cxnId="{1359E7CD-E2EB-4C69-B592-B1981113E2BF}">
      <dgm:prSet/>
      <dgm:spPr/>
      <dgm:t>
        <a:bodyPr/>
        <a:lstStyle/>
        <a:p>
          <a:endParaRPr lang="en-US"/>
        </a:p>
      </dgm:t>
    </dgm:pt>
    <dgm:pt modelId="{6E84738D-60FF-4FE1-8667-B4C1721368CB}" type="sibTrans" cxnId="{1359E7CD-E2EB-4C69-B592-B1981113E2BF}">
      <dgm:prSet/>
      <dgm:spPr/>
      <dgm:t>
        <a:bodyPr/>
        <a:lstStyle/>
        <a:p>
          <a:endParaRPr lang="en-US"/>
        </a:p>
      </dgm:t>
    </dgm:pt>
    <dgm:pt modelId="{D1B9C082-5E7D-46AA-B6B7-E70E0E140F56}">
      <dgm:prSet/>
      <dgm:spPr/>
      <dgm:t>
        <a:bodyPr/>
        <a:lstStyle/>
        <a:p>
          <a:r>
            <a:rPr lang="en-US"/>
            <a:t>Employees will be notified in November of the year when eligible</a:t>
          </a:r>
        </a:p>
      </dgm:t>
    </dgm:pt>
    <dgm:pt modelId="{4F8B6AAD-E0BF-4EF0-A6EB-22F2D22B4865}" type="parTrans" cxnId="{9BD629FF-51CF-41AE-8A9D-90974CFEF0CC}">
      <dgm:prSet/>
      <dgm:spPr/>
      <dgm:t>
        <a:bodyPr/>
        <a:lstStyle/>
        <a:p>
          <a:endParaRPr lang="en-US"/>
        </a:p>
      </dgm:t>
    </dgm:pt>
    <dgm:pt modelId="{7A9BBCEB-3B1F-4449-A25A-FDDC1AD7331F}" type="sibTrans" cxnId="{9BD629FF-51CF-41AE-8A9D-90974CFEF0CC}">
      <dgm:prSet/>
      <dgm:spPr/>
      <dgm:t>
        <a:bodyPr/>
        <a:lstStyle/>
        <a:p>
          <a:endParaRPr lang="en-US"/>
        </a:p>
      </dgm:t>
    </dgm:pt>
    <dgm:pt modelId="{60574F85-179F-4A39-9711-AD04A3D08FCF}">
      <dgm:prSet/>
      <dgm:spPr/>
      <dgm:t>
        <a:bodyPr/>
        <a:lstStyle/>
        <a:p>
          <a:r>
            <a:rPr lang="en-US"/>
            <a:t>Once you earn 200 hours of vacation per year, you are also eligible to receive up to 40 hours of unused vacation as a cash payment</a:t>
          </a:r>
        </a:p>
      </dgm:t>
    </dgm:pt>
    <dgm:pt modelId="{C359B5CC-ADDB-42F6-A09C-C04F2D5C7B2A}" type="parTrans" cxnId="{1C2E89F3-92B4-4738-8F94-0F7D0F26C0DD}">
      <dgm:prSet/>
      <dgm:spPr/>
      <dgm:t>
        <a:bodyPr/>
        <a:lstStyle/>
        <a:p>
          <a:endParaRPr lang="en-US"/>
        </a:p>
      </dgm:t>
    </dgm:pt>
    <dgm:pt modelId="{3000552F-7E0F-4108-B351-A031E538693C}" type="sibTrans" cxnId="{1C2E89F3-92B4-4738-8F94-0F7D0F26C0DD}">
      <dgm:prSet/>
      <dgm:spPr/>
      <dgm:t>
        <a:bodyPr/>
        <a:lstStyle/>
        <a:p>
          <a:endParaRPr lang="en-US"/>
        </a:p>
      </dgm:t>
    </dgm:pt>
    <dgm:pt modelId="{2B6F8E36-48F9-47E6-969B-E5299B6B4CEC}" type="pres">
      <dgm:prSet presAssocID="{F59716EE-4A6C-49D5-8C4C-A19A09C0B455}" presName="linear" presStyleCnt="0">
        <dgm:presLayoutVars>
          <dgm:animLvl val="lvl"/>
          <dgm:resizeHandles val="exact"/>
        </dgm:presLayoutVars>
      </dgm:prSet>
      <dgm:spPr/>
    </dgm:pt>
    <dgm:pt modelId="{F687DF1E-CF65-4BA4-A163-9A2E8C8A3C00}" type="pres">
      <dgm:prSet presAssocID="{7F5BDDF3-CB70-4AF1-A07D-4D7C98E31F28}" presName="parentText" presStyleLbl="node1" presStyleIdx="0" presStyleCnt="3">
        <dgm:presLayoutVars>
          <dgm:chMax val="0"/>
          <dgm:bulletEnabled val="1"/>
        </dgm:presLayoutVars>
      </dgm:prSet>
      <dgm:spPr/>
    </dgm:pt>
    <dgm:pt modelId="{E400C420-5571-4F11-B85C-2D4C81F3EA17}" type="pres">
      <dgm:prSet presAssocID="{7F5BDDF3-CB70-4AF1-A07D-4D7C98E31F28}" presName="childText" presStyleLbl="revTx" presStyleIdx="0" presStyleCnt="2">
        <dgm:presLayoutVars>
          <dgm:bulletEnabled val="1"/>
        </dgm:presLayoutVars>
      </dgm:prSet>
      <dgm:spPr/>
    </dgm:pt>
    <dgm:pt modelId="{53D675D1-8F5F-4AB2-8223-670B4A1C4B76}" type="pres">
      <dgm:prSet presAssocID="{33D04227-F610-4470-9D99-8AF396684340}" presName="parentText" presStyleLbl="node1" presStyleIdx="1" presStyleCnt="3">
        <dgm:presLayoutVars>
          <dgm:chMax val="0"/>
          <dgm:bulletEnabled val="1"/>
        </dgm:presLayoutVars>
      </dgm:prSet>
      <dgm:spPr/>
    </dgm:pt>
    <dgm:pt modelId="{A2257316-564C-4AEB-84E6-485446F6D151}" type="pres">
      <dgm:prSet presAssocID="{33D04227-F610-4470-9D99-8AF396684340}" presName="childText" presStyleLbl="revTx" presStyleIdx="1" presStyleCnt="2">
        <dgm:presLayoutVars>
          <dgm:bulletEnabled val="1"/>
        </dgm:presLayoutVars>
      </dgm:prSet>
      <dgm:spPr/>
    </dgm:pt>
    <dgm:pt modelId="{57ABD93A-6F65-47ED-B02F-B4E7FD61B2CE}" type="pres">
      <dgm:prSet presAssocID="{60574F85-179F-4A39-9711-AD04A3D08FCF}" presName="parentText" presStyleLbl="node1" presStyleIdx="2" presStyleCnt="3">
        <dgm:presLayoutVars>
          <dgm:chMax val="0"/>
          <dgm:bulletEnabled val="1"/>
        </dgm:presLayoutVars>
      </dgm:prSet>
      <dgm:spPr/>
    </dgm:pt>
  </dgm:ptLst>
  <dgm:cxnLst>
    <dgm:cxn modelId="{52DB6F0C-5DAF-468F-9B3D-2569C7B3B3ED}" srcId="{F59716EE-4A6C-49D5-8C4C-A19A09C0B455}" destId="{7F5BDDF3-CB70-4AF1-A07D-4D7C98E31F28}" srcOrd="0" destOrd="0" parTransId="{8BA380AE-751B-46ED-87AA-47E0EC02C77B}" sibTransId="{F067BF97-47B0-4AF6-A824-0236B0E3B269}"/>
    <dgm:cxn modelId="{58DB7738-BAE4-42C4-BAE9-C0485D718D6F}" srcId="{7F5BDDF3-CB70-4AF1-A07D-4D7C98E31F28}" destId="{09014C89-96ED-4332-8DF7-183AA620EB86}" srcOrd="1" destOrd="0" parTransId="{EB2E5690-4E31-42F5-9A1A-BC63EC068289}" sibTransId="{C67EC475-EA41-4F1C-8CF5-1D042F419ECB}"/>
    <dgm:cxn modelId="{B6E2BD44-F580-4B25-B304-CC9DE2F2370E}" type="presOf" srcId="{F59716EE-4A6C-49D5-8C4C-A19A09C0B455}" destId="{2B6F8E36-48F9-47E6-969B-E5299B6B4CEC}" srcOrd="0" destOrd="0" presId="urn:microsoft.com/office/officeart/2005/8/layout/vList2"/>
    <dgm:cxn modelId="{2DAB1667-EC03-4D45-922D-0B132DF3C3A0}" type="presOf" srcId="{60574F85-179F-4A39-9711-AD04A3D08FCF}" destId="{57ABD93A-6F65-47ED-B02F-B4E7FD61B2CE}" srcOrd="0" destOrd="0" presId="urn:microsoft.com/office/officeart/2005/8/layout/vList2"/>
    <dgm:cxn modelId="{9AB4FA56-2639-492E-8D8D-277331CA0E5D}" type="presOf" srcId="{09014C89-96ED-4332-8DF7-183AA620EB86}" destId="{E400C420-5571-4F11-B85C-2D4C81F3EA17}" srcOrd="0" destOrd="1" presId="urn:microsoft.com/office/officeart/2005/8/layout/vList2"/>
    <dgm:cxn modelId="{AA90638A-9D0D-42AB-B31A-30EF73F979DF}" type="presOf" srcId="{A672C3E7-DEB6-40AD-B157-4D7916ABE7EB}" destId="{A2257316-564C-4AEB-84E6-485446F6D151}" srcOrd="0" destOrd="0" presId="urn:microsoft.com/office/officeart/2005/8/layout/vList2"/>
    <dgm:cxn modelId="{4B83178E-2BB1-4257-BB27-BF49FB0A2F8A}" srcId="{F59716EE-4A6C-49D5-8C4C-A19A09C0B455}" destId="{33D04227-F610-4470-9D99-8AF396684340}" srcOrd="1" destOrd="0" parTransId="{17EBA5FD-189A-42FF-B2BC-EF4C3A372674}" sibTransId="{E1398111-ECB1-470C-88D0-5DC4D373EC2E}"/>
    <dgm:cxn modelId="{8FFE1AA3-E33B-4E36-9F3A-FB463EEFB9F5}" type="presOf" srcId="{D1B9C082-5E7D-46AA-B6B7-E70E0E140F56}" destId="{A2257316-564C-4AEB-84E6-485446F6D151}" srcOrd="0" destOrd="1" presId="urn:microsoft.com/office/officeart/2005/8/layout/vList2"/>
    <dgm:cxn modelId="{1C87F2A4-4EAF-48D6-9876-105D7929061C}" srcId="{7F5BDDF3-CB70-4AF1-A07D-4D7C98E31F28}" destId="{64F9E1CC-B8FE-4C3F-A1DD-4A8EF20E3598}" srcOrd="0" destOrd="0" parTransId="{23060AC2-8EF7-449B-BA83-45A8CEF40B7F}" sibTransId="{632372A8-5820-4284-A9B8-3EA9D0093010}"/>
    <dgm:cxn modelId="{09780CAD-BDC0-484E-8E64-1C57EDF00437}" type="presOf" srcId="{33D04227-F610-4470-9D99-8AF396684340}" destId="{53D675D1-8F5F-4AB2-8223-670B4A1C4B76}" srcOrd="0" destOrd="0" presId="urn:microsoft.com/office/officeart/2005/8/layout/vList2"/>
    <dgm:cxn modelId="{C2F304B0-4D26-4366-9894-641192717639}" type="presOf" srcId="{7F5BDDF3-CB70-4AF1-A07D-4D7C98E31F28}" destId="{F687DF1E-CF65-4BA4-A163-9A2E8C8A3C00}" srcOrd="0" destOrd="0" presId="urn:microsoft.com/office/officeart/2005/8/layout/vList2"/>
    <dgm:cxn modelId="{1359E7CD-E2EB-4C69-B592-B1981113E2BF}" srcId="{33D04227-F610-4470-9D99-8AF396684340}" destId="{A672C3E7-DEB6-40AD-B157-4D7916ABE7EB}" srcOrd="0" destOrd="0" parTransId="{335C121A-9A04-4B4A-852E-F7864BB2607B}" sibTransId="{6E84738D-60FF-4FE1-8667-B4C1721368CB}"/>
    <dgm:cxn modelId="{1C2E89F3-92B4-4738-8F94-0F7D0F26C0DD}" srcId="{F59716EE-4A6C-49D5-8C4C-A19A09C0B455}" destId="{60574F85-179F-4A39-9711-AD04A3D08FCF}" srcOrd="2" destOrd="0" parTransId="{C359B5CC-ADDB-42F6-A09C-C04F2D5C7B2A}" sibTransId="{3000552F-7E0F-4108-B351-A031E538693C}"/>
    <dgm:cxn modelId="{B82D70F9-FDC5-4A09-BAF8-885FB447D5BE}" type="presOf" srcId="{64F9E1CC-B8FE-4C3F-A1DD-4A8EF20E3598}" destId="{E400C420-5571-4F11-B85C-2D4C81F3EA17}" srcOrd="0" destOrd="0" presId="urn:microsoft.com/office/officeart/2005/8/layout/vList2"/>
    <dgm:cxn modelId="{9BD629FF-51CF-41AE-8A9D-90974CFEF0CC}" srcId="{33D04227-F610-4470-9D99-8AF396684340}" destId="{D1B9C082-5E7D-46AA-B6B7-E70E0E140F56}" srcOrd="1" destOrd="0" parTransId="{4F8B6AAD-E0BF-4EF0-A6EB-22F2D22B4865}" sibTransId="{7A9BBCEB-3B1F-4449-A25A-FDDC1AD7331F}"/>
    <dgm:cxn modelId="{41662C1B-A12B-4456-9264-838789F1816D}" type="presParOf" srcId="{2B6F8E36-48F9-47E6-969B-E5299B6B4CEC}" destId="{F687DF1E-CF65-4BA4-A163-9A2E8C8A3C00}" srcOrd="0" destOrd="0" presId="urn:microsoft.com/office/officeart/2005/8/layout/vList2"/>
    <dgm:cxn modelId="{0B11C9AB-4D54-456C-ACE1-FA0305EF95B3}" type="presParOf" srcId="{2B6F8E36-48F9-47E6-969B-E5299B6B4CEC}" destId="{E400C420-5571-4F11-B85C-2D4C81F3EA17}" srcOrd="1" destOrd="0" presId="urn:microsoft.com/office/officeart/2005/8/layout/vList2"/>
    <dgm:cxn modelId="{BEB84195-8275-4F35-B323-3121BD0D717E}" type="presParOf" srcId="{2B6F8E36-48F9-47E6-969B-E5299B6B4CEC}" destId="{53D675D1-8F5F-4AB2-8223-670B4A1C4B76}" srcOrd="2" destOrd="0" presId="urn:microsoft.com/office/officeart/2005/8/layout/vList2"/>
    <dgm:cxn modelId="{5AA47DF7-D36A-41B7-8629-20573A9010EF}" type="presParOf" srcId="{2B6F8E36-48F9-47E6-969B-E5299B6B4CEC}" destId="{A2257316-564C-4AEB-84E6-485446F6D151}" srcOrd="3" destOrd="0" presId="urn:microsoft.com/office/officeart/2005/8/layout/vList2"/>
    <dgm:cxn modelId="{55992274-D241-4582-B81F-20C6DDC29BEA}" type="presParOf" srcId="{2B6F8E36-48F9-47E6-969B-E5299B6B4CEC}" destId="{57ABD93A-6F65-47ED-B02F-B4E7FD61B2CE}"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A77AEF-0FD6-47D9-930A-2D3B2BFF727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EA7D1E2-62A1-4BD4-A753-6099444494CC}">
      <dgm:prSet/>
      <dgm:spPr/>
      <dgm:t>
        <a:bodyPr/>
        <a:lstStyle/>
        <a:p>
          <a:r>
            <a:rPr lang="en-US"/>
            <a:t>Employees granted 4.5 days (36 hours) of Personal Holiday at hire and at start of every calendar year (pro-rated if part-time)</a:t>
          </a:r>
        </a:p>
      </dgm:t>
    </dgm:pt>
    <dgm:pt modelId="{2B8074B5-8994-44B7-9166-FE9AD92773C4}" type="parTrans" cxnId="{D9D3AFEC-4278-4A25-AA05-0831CC798A2F}">
      <dgm:prSet/>
      <dgm:spPr/>
      <dgm:t>
        <a:bodyPr/>
        <a:lstStyle/>
        <a:p>
          <a:endParaRPr lang="en-US"/>
        </a:p>
      </dgm:t>
    </dgm:pt>
    <dgm:pt modelId="{276ADAEF-FFF8-4B99-B915-BDC593CA7122}" type="sibTrans" cxnId="{D9D3AFEC-4278-4A25-AA05-0831CC798A2F}">
      <dgm:prSet/>
      <dgm:spPr/>
      <dgm:t>
        <a:bodyPr/>
        <a:lstStyle/>
        <a:p>
          <a:endParaRPr lang="en-US"/>
        </a:p>
      </dgm:t>
    </dgm:pt>
    <dgm:pt modelId="{F87147E9-E28D-4AD9-A8C0-A230659DE432}">
      <dgm:prSet/>
      <dgm:spPr/>
      <dgm:t>
        <a:bodyPr/>
        <a:lstStyle/>
        <a:p>
          <a:r>
            <a:rPr lang="en-US"/>
            <a:t>Personal Holiday can be used starting on the first day of employment</a:t>
          </a:r>
        </a:p>
      </dgm:t>
    </dgm:pt>
    <dgm:pt modelId="{974E5BDC-A9A2-4748-BC26-72468E77BB9C}" type="parTrans" cxnId="{E9ED8633-D779-4E7C-B759-203AB5006942}">
      <dgm:prSet/>
      <dgm:spPr/>
      <dgm:t>
        <a:bodyPr/>
        <a:lstStyle/>
        <a:p>
          <a:endParaRPr lang="en-US"/>
        </a:p>
      </dgm:t>
    </dgm:pt>
    <dgm:pt modelId="{8A54D998-B144-44BB-9738-DA5E18AA31AE}" type="sibTrans" cxnId="{E9ED8633-D779-4E7C-B759-203AB5006942}">
      <dgm:prSet/>
      <dgm:spPr/>
      <dgm:t>
        <a:bodyPr/>
        <a:lstStyle/>
        <a:p>
          <a:endParaRPr lang="en-US"/>
        </a:p>
      </dgm:t>
    </dgm:pt>
    <dgm:pt modelId="{750562D9-1B3E-46C6-9217-6D3903704E45}">
      <dgm:prSet/>
      <dgm:spPr/>
      <dgm:t>
        <a:bodyPr/>
        <a:lstStyle/>
        <a:p>
          <a:r>
            <a:rPr lang="en-US"/>
            <a:t>Must be used by end of calendar year or it is lost (limited exceptions if late year hire)</a:t>
          </a:r>
        </a:p>
      </dgm:t>
    </dgm:pt>
    <dgm:pt modelId="{F5F1EBBA-013F-4280-B925-5879C38CB3F0}" type="parTrans" cxnId="{5E5A791F-79A0-4B76-8FE0-6A51900387A9}">
      <dgm:prSet/>
      <dgm:spPr/>
      <dgm:t>
        <a:bodyPr/>
        <a:lstStyle/>
        <a:p>
          <a:endParaRPr lang="en-US"/>
        </a:p>
      </dgm:t>
    </dgm:pt>
    <dgm:pt modelId="{0DA01222-5684-47DD-BE39-605D3DE9EFD2}" type="sibTrans" cxnId="{5E5A791F-79A0-4B76-8FE0-6A51900387A9}">
      <dgm:prSet/>
      <dgm:spPr/>
      <dgm:t>
        <a:bodyPr/>
        <a:lstStyle/>
        <a:p>
          <a:endParaRPr lang="en-US"/>
        </a:p>
      </dgm:t>
    </dgm:pt>
    <dgm:pt modelId="{807E40EE-1F1D-439D-94FB-78C0768B1A98}">
      <dgm:prSet/>
      <dgm:spPr/>
      <dgm:t>
        <a:bodyPr/>
        <a:lstStyle/>
        <a:p>
          <a:r>
            <a:rPr lang="en-US"/>
            <a:t>If you resign within the first 6 months of employment, must pay back all personal holiday used</a:t>
          </a:r>
        </a:p>
      </dgm:t>
    </dgm:pt>
    <dgm:pt modelId="{662AF947-1A06-43D1-8274-D23D9189E060}" type="parTrans" cxnId="{A92FEE3F-F608-4DA8-B359-A1F6872C4DB8}">
      <dgm:prSet/>
      <dgm:spPr/>
      <dgm:t>
        <a:bodyPr/>
        <a:lstStyle/>
        <a:p>
          <a:endParaRPr lang="en-US"/>
        </a:p>
      </dgm:t>
    </dgm:pt>
    <dgm:pt modelId="{0E5BA450-B613-4550-AC5B-5707A80BD3C5}" type="sibTrans" cxnId="{A92FEE3F-F608-4DA8-B359-A1F6872C4DB8}">
      <dgm:prSet/>
      <dgm:spPr/>
      <dgm:t>
        <a:bodyPr/>
        <a:lstStyle/>
        <a:p>
          <a:endParaRPr lang="en-US"/>
        </a:p>
      </dgm:t>
    </dgm:pt>
    <dgm:pt modelId="{48F3FD2E-0EF0-46FB-ADF6-50860C2F4A16}">
      <dgm:prSet/>
      <dgm:spPr/>
      <dgm:t>
        <a:bodyPr/>
        <a:lstStyle/>
        <a:p>
          <a:r>
            <a:rPr lang="en-US"/>
            <a:t>If you are terminated by the employer within the first 6 months of employment, must pay back a prorated amount based on your hire date</a:t>
          </a:r>
        </a:p>
      </dgm:t>
    </dgm:pt>
    <dgm:pt modelId="{A553A4DF-5502-4986-9505-6210CA2571CA}" type="parTrans" cxnId="{3367FC3E-7E81-449A-BF5F-DBFBCAAF5EDC}">
      <dgm:prSet/>
      <dgm:spPr/>
      <dgm:t>
        <a:bodyPr/>
        <a:lstStyle/>
        <a:p>
          <a:endParaRPr lang="en-US"/>
        </a:p>
      </dgm:t>
    </dgm:pt>
    <dgm:pt modelId="{C1D306EB-A6F1-4E51-A220-97ECE612E6D8}" type="sibTrans" cxnId="{3367FC3E-7E81-449A-BF5F-DBFBCAAF5EDC}">
      <dgm:prSet/>
      <dgm:spPr/>
      <dgm:t>
        <a:bodyPr/>
        <a:lstStyle/>
        <a:p>
          <a:endParaRPr lang="en-US"/>
        </a:p>
      </dgm:t>
    </dgm:pt>
    <dgm:pt modelId="{24C47132-E27E-4502-9587-27CF21B38D5F}" type="pres">
      <dgm:prSet presAssocID="{9EA77AEF-0FD6-47D9-930A-2D3B2BFF727E}" presName="linear" presStyleCnt="0">
        <dgm:presLayoutVars>
          <dgm:animLvl val="lvl"/>
          <dgm:resizeHandles val="exact"/>
        </dgm:presLayoutVars>
      </dgm:prSet>
      <dgm:spPr/>
    </dgm:pt>
    <dgm:pt modelId="{6DBF1804-C3A4-4ED1-83CB-6BA2063F49F0}" type="pres">
      <dgm:prSet presAssocID="{5EA7D1E2-62A1-4BD4-A753-6099444494CC}" presName="parentText" presStyleLbl="node1" presStyleIdx="0" presStyleCnt="3">
        <dgm:presLayoutVars>
          <dgm:chMax val="0"/>
          <dgm:bulletEnabled val="1"/>
        </dgm:presLayoutVars>
      </dgm:prSet>
      <dgm:spPr/>
    </dgm:pt>
    <dgm:pt modelId="{C127D64A-7CA8-4EC0-B34B-CD8BE8888386}" type="pres">
      <dgm:prSet presAssocID="{276ADAEF-FFF8-4B99-B915-BDC593CA7122}" presName="spacer" presStyleCnt="0"/>
      <dgm:spPr/>
    </dgm:pt>
    <dgm:pt modelId="{F14429C5-746E-4816-AB01-EC2F59CB6F59}" type="pres">
      <dgm:prSet presAssocID="{F87147E9-E28D-4AD9-A8C0-A230659DE432}" presName="parentText" presStyleLbl="node1" presStyleIdx="1" presStyleCnt="3">
        <dgm:presLayoutVars>
          <dgm:chMax val="0"/>
          <dgm:bulletEnabled val="1"/>
        </dgm:presLayoutVars>
      </dgm:prSet>
      <dgm:spPr/>
    </dgm:pt>
    <dgm:pt modelId="{E39FE10E-D677-4FC4-B2CC-AF746AE40F57}" type="pres">
      <dgm:prSet presAssocID="{8A54D998-B144-44BB-9738-DA5E18AA31AE}" presName="spacer" presStyleCnt="0"/>
      <dgm:spPr/>
    </dgm:pt>
    <dgm:pt modelId="{972C7180-932A-46E8-8B15-F4C04063418E}" type="pres">
      <dgm:prSet presAssocID="{750562D9-1B3E-46C6-9217-6D3903704E45}" presName="parentText" presStyleLbl="node1" presStyleIdx="2" presStyleCnt="3">
        <dgm:presLayoutVars>
          <dgm:chMax val="0"/>
          <dgm:bulletEnabled val="1"/>
        </dgm:presLayoutVars>
      </dgm:prSet>
      <dgm:spPr/>
    </dgm:pt>
    <dgm:pt modelId="{41E4BE37-01B8-4D27-8010-0B776A4AD623}" type="pres">
      <dgm:prSet presAssocID="{750562D9-1B3E-46C6-9217-6D3903704E45}" presName="childText" presStyleLbl="revTx" presStyleIdx="0" presStyleCnt="1">
        <dgm:presLayoutVars>
          <dgm:bulletEnabled val="1"/>
        </dgm:presLayoutVars>
      </dgm:prSet>
      <dgm:spPr/>
    </dgm:pt>
  </dgm:ptLst>
  <dgm:cxnLst>
    <dgm:cxn modelId="{5E5A791F-79A0-4B76-8FE0-6A51900387A9}" srcId="{9EA77AEF-0FD6-47D9-930A-2D3B2BFF727E}" destId="{750562D9-1B3E-46C6-9217-6D3903704E45}" srcOrd="2" destOrd="0" parTransId="{F5F1EBBA-013F-4280-B925-5879C38CB3F0}" sibTransId="{0DA01222-5684-47DD-BE39-605D3DE9EFD2}"/>
    <dgm:cxn modelId="{6328702A-20C1-4FB0-B578-78E3A3E843C7}" type="presOf" srcId="{5EA7D1E2-62A1-4BD4-A753-6099444494CC}" destId="{6DBF1804-C3A4-4ED1-83CB-6BA2063F49F0}" srcOrd="0" destOrd="0" presId="urn:microsoft.com/office/officeart/2005/8/layout/vList2"/>
    <dgm:cxn modelId="{E9ED8633-D779-4E7C-B759-203AB5006942}" srcId="{9EA77AEF-0FD6-47D9-930A-2D3B2BFF727E}" destId="{F87147E9-E28D-4AD9-A8C0-A230659DE432}" srcOrd="1" destOrd="0" parTransId="{974E5BDC-A9A2-4748-BC26-72468E77BB9C}" sibTransId="{8A54D998-B144-44BB-9738-DA5E18AA31AE}"/>
    <dgm:cxn modelId="{3367FC3E-7E81-449A-BF5F-DBFBCAAF5EDC}" srcId="{750562D9-1B3E-46C6-9217-6D3903704E45}" destId="{48F3FD2E-0EF0-46FB-ADF6-50860C2F4A16}" srcOrd="1" destOrd="0" parTransId="{A553A4DF-5502-4986-9505-6210CA2571CA}" sibTransId="{C1D306EB-A6F1-4E51-A220-97ECE612E6D8}"/>
    <dgm:cxn modelId="{A92FEE3F-F608-4DA8-B359-A1F6872C4DB8}" srcId="{750562D9-1B3E-46C6-9217-6D3903704E45}" destId="{807E40EE-1F1D-439D-94FB-78C0768B1A98}" srcOrd="0" destOrd="0" parTransId="{662AF947-1A06-43D1-8274-D23D9189E060}" sibTransId="{0E5BA450-B613-4550-AC5B-5707A80BD3C5}"/>
    <dgm:cxn modelId="{3A1B7B89-2CC3-4391-93A3-D6E0E1C416E1}" type="presOf" srcId="{750562D9-1B3E-46C6-9217-6D3903704E45}" destId="{972C7180-932A-46E8-8B15-F4C04063418E}" srcOrd="0" destOrd="0" presId="urn:microsoft.com/office/officeart/2005/8/layout/vList2"/>
    <dgm:cxn modelId="{0E40AAAD-B7E3-4867-B8CD-991FAAEF385C}" type="presOf" srcId="{807E40EE-1F1D-439D-94FB-78C0768B1A98}" destId="{41E4BE37-01B8-4D27-8010-0B776A4AD623}" srcOrd="0" destOrd="0" presId="urn:microsoft.com/office/officeart/2005/8/layout/vList2"/>
    <dgm:cxn modelId="{46EAB5DF-D2DA-47F0-BA8C-C08BB7F18DE8}" type="presOf" srcId="{9EA77AEF-0FD6-47D9-930A-2D3B2BFF727E}" destId="{24C47132-E27E-4502-9587-27CF21B38D5F}" srcOrd="0" destOrd="0" presId="urn:microsoft.com/office/officeart/2005/8/layout/vList2"/>
    <dgm:cxn modelId="{D9D3AFEC-4278-4A25-AA05-0831CC798A2F}" srcId="{9EA77AEF-0FD6-47D9-930A-2D3B2BFF727E}" destId="{5EA7D1E2-62A1-4BD4-A753-6099444494CC}" srcOrd="0" destOrd="0" parTransId="{2B8074B5-8994-44B7-9166-FE9AD92773C4}" sibTransId="{276ADAEF-FFF8-4B99-B915-BDC593CA7122}"/>
    <dgm:cxn modelId="{06AB02EE-930E-42C9-956B-E18E13451D1E}" type="presOf" srcId="{F87147E9-E28D-4AD9-A8C0-A230659DE432}" destId="{F14429C5-746E-4816-AB01-EC2F59CB6F59}" srcOrd="0" destOrd="0" presId="urn:microsoft.com/office/officeart/2005/8/layout/vList2"/>
    <dgm:cxn modelId="{9A7575EE-A7AB-4E13-9DC1-5412BA6E46A2}" type="presOf" srcId="{48F3FD2E-0EF0-46FB-ADF6-50860C2F4A16}" destId="{41E4BE37-01B8-4D27-8010-0B776A4AD623}" srcOrd="0" destOrd="1" presId="urn:microsoft.com/office/officeart/2005/8/layout/vList2"/>
    <dgm:cxn modelId="{67756376-2B75-4881-8E79-D0B97A388AF7}" type="presParOf" srcId="{24C47132-E27E-4502-9587-27CF21B38D5F}" destId="{6DBF1804-C3A4-4ED1-83CB-6BA2063F49F0}" srcOrd="0" destOrd="0" presId="urn:microsoft.com/office/officeart/2005/8/layout/vList2"/>
    <dgm:cxn modelId="{18B659DA-E11D-4470-8A92-56DC277C1067}" type="presParOf" srcId="{24C47132-E27E-4502-9587-27CF21B38D5F}" destId="{C127D64A-7CA8-4EC0-B34B-CD8BE8888386}" srcOrd="1" destOrd="0" presId="urn:microsoft.com/office/officeart/2005/8/layout/vList2"/>
    <dgm:cxn modelId="{EEB69DA5-F8B5-4034-809F-07DFF71B8091}" type="presParOf" srcId="{24C47132-E27E-4502-9587-27CF21B38D5F}" destId="{F14429C5-746E-4816-AB01-EC2F59CB6F59}" srcOrd="2" destOrd="0" presId="urn:microsoft.com/office/officeart/2005/8/layout/vList2"/>
    <dgm:cxn modelId="{7693B7DC-F6A2-415C-8597-501D9F9FD49F}" type="presParOf" srcId="{24C47132-E27E-4502-9587-27CF21B38D5F}" destId="{E39FE10E-D677-4FC4-B2CC-AF746AE40F57}" srcOrd="3" destOrd="0" presId="urn:microsoft.com/office/officeart/2005/8/layout/vList2"/>
    <dgm:cxn modelId="{5219818E-BE9E-4D02-A474-404405BED1A0}" type="presParOf" srcId="{24C47132-E27E-4502-9587-27CF21B38D5F}" destId="{972C7180-932A-46E8-8B15-F4C04063418E}" srcOrd="4" destOrd="0" presId="urn:microsoft.com/office/officeart/2005/8/layout/vList2"/>
    <dgm:cxn modelId="{D6B7F4E9-B1DB-43CE-BCA7-71635C5AC666}" type="presParOf" srcId="{24C47132-E27E-4502-9587-27CF21B38D5F}" destId="{41E4BE37-01B8-4D27-8010-0B776A4AD62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8ACE82-9B8B-419E-A328-665C2AB4B6C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0A84EA76-136C-4FC7-9B33-80AB33144C43}">
      <dgm:prSet/>
      <dgm:spPr/>
      <dgm:t>
        <a:bodyPr/>
        <a:lstStyle/>
        <a:p>
          <a:r>
            <a:rPr lang="en-US"/>
            <a:t>If LH falls on a Sunday, state office buildings are closed on the following Monday</a:t>
          </a:r>
        </a:p>
      </dgm:t>
    </dgm:pt>
    <dgm:pt modelId="{B5F82799-335F-47AA-8534-592054650946}" type="parTrans" cxnId="{5A4CA2D9-C21F-42A3-BE68-EF4C14D747E6}">
      <dgm:prSet/>
      <dgm:spPr/>
      <dgm:t>
        <a:bodyPr/>
        <a:lstStyle/>
        <a:p>
          <a:endParaRPr lang="en-US"/>
        </a:p>
      </dgm:t>
    </dgm:pt>
    <dgm:pt modelId="{6DD3CF3A-24E1-41A9-A76C-D4F0EEB007F4}" type="sibTrans" cxnId="{5A4CA2D9-C21F-42A3-BE68-EF4C14D747E6}">
      <dgm:prSet/>
      <dgm:spPr/>
      <dgm:t>
        <a:bodyPr/>
        <a:lstStyle/>
        <a:p>
          <a:endParaRPr lang="en-US"/>
        </a:p>
      </dgm:t>
    </dgm:pt>
    <dgm:pt modelId="{93D23693-AD14-4762-8A5C-63BD6A31E46A}">
      <dgm:prSet/>
      <dgm:spPr/>
      <dgm:t>
        <a:bodyPr/>
        <a:lstStyle/>
        <a:p>
          <a:r>
            <a:rPr lang="en-US"/>
            <a:t>If LH falls on a Saturday or if scheduled to work on a LH, you are granted floating legal holiday hours that can be used at any time</a:t>
          </a:r>
        </a:p>
      </dgm:t>
    </dgm:pt>
    <dgm:pt modelId="{511EFF06-0569-453E-9105-632E02E1A15C}" type="parTrans" cxnId="{10D5C218-6896-4B72-8ECA-2588368500A4}">
      <dgm:prSet/>
      <dgm:spPr/>
      <dgm:t>
        <a:bodyPr/>
        <a:lstStyle/>
        <a:p>
          <a:endParaRPr lang="en-US"/>
        </a:p>
      </dgm:t>
    </dgm:pt>
    <dgm:pt modelId="{4ECABF5D-897B-4DCA-9542-EAC66554B24D}" type="sibTrans" cxnId="{10D5C218-6896-4B72-8ECA-2588368500A4}">
      <dgm:prSet/>
      <dgm:spPr/>
      <dgm:t>
        <a:bodyPr/>
        <a:lstStyle/>
        <a:p>
          <a:endParaRPr lang="en-US"/>
        </a:p>
      </dgm:t>
    </dgm:pt>
    <dgm:pt modelId="{CD551C98-BEB0-44AC-8544-66B0EDD4ED7B}">
      <dgm:prSet/>
      <dgm:spPr/>
      <dgm:t>
        <a:bodyPr/>
        <a:lstStyle/>
        <a:p>
          <a:r>
            <a:rPr lang="en-US" dirty="0"/>
            <a:t>Floating LH hours must be used by the end of the calendar year, or they are lost</a:t>
          </a:r>
        </a:p>
      </dgm:t>
    </dgm:pt>
    <dgm:pt modelId="{9F3E93F2-D48E-4A38-B7B4-D4ED135108B5}" type="parTrans" cxnId="{1BF7410D-C236-414C-9AC4-41363DB9A589}">
      <dgm:prSet/>
      <dgm:spPr/>
      <dgm:t>
        <a:bodyPr/>
        <a:lstStyle/>
        <a:p>
          <a:endParaRPr lang="en-US"/>
        </a:p>
      </dgm:t>
    </dgm:pt>
    <dgm:pt modelId="{040B779E-49C5-4F57-9881-6CDA3899C649}" type="sibTrans" cxnId="{1BF7410D-C236-414C-9AC4-41363DB9A589}">
      <dgm:prSet/>
      <dgm:spPr/>
      <dgm:t>
        <a:bodyPr/>
        <a:lstStyle/>
        <a:p>
          <a:endParaRPr lang="en-US"/>
        </a:p>
      </dgm:t>
    </dgm:pt>
    <dgm:pt modelId="{4E39E523-663C-4ACC-9BBE-9BA4BFFB0306}">
      <dgm:prSet/>
      <dgm:spPr/>
      <dgm:t>
        <a:bodyPr/>
        <a:lstStyle/>
        <a:p>
          <a:r>
            <a:rPr lang="en-US"/>
            <a:t>Eligibility for paid legal holiday</a:t>
          </a:r>
        </a:p>
      </dgm:t>
    </dgm:pt>
    <dgm:pt modelId="{64FB34F2-2214-4825-9D20-C80A4848D4C0}" type="parTrans" cxnId="{3D3C91F4-74CA-4186-883F-D96517319A52}">
      <dgm:prSet/>
      <dgm:spPr/>
      <dgm:t>
        <a:bodyPr/>
        <a:lstStyle/>
        <a:p>
          <a:endParaRPr lang="en-US"/>
        </a:p>
      </dgm:t>
    </dgm:pt>
    <dgm:pt modelId="{14E01B4E-9D73-4237-A347-A9036E1503C5}" type="sibTrans" cxnId="{3D3C91F4-74CA-4186-883F-D96517319A52}">
      <dgm:prSet/>
      <dgm:spPr/>
      <dgm:t>
        <a:bodyPr/>
        <a:lstStyle/>
        <a:p>
          <a:endParaRPr lang="en-US"/>
        </a:p>
      </dgm:t>
    </dgm:pt>
    <dgm:pt modelId="{8C0F1199-D7B2-447B-B0A1-6FC1D63BB4D8}">
      <dgm:prSet/>
      <dgm:spPr/>
      <dgm:t>
        <a:bodyPr/>
        <a:lstStyle/>
        <a:p>
          <a:r>
            <a:rPr lang="en-US"/>
            <a:t>Must be an employee on the holiday; and</a:t>
          </a:r>
        </a:p>
      </dgm:t>
    </dgm:pt>
    <dgm:pt modelId="{EF95E9B3-A20E-4EF3-BEFC-61ACFBAC762F}" type="parTrans" cxnId="{5B7EE56D-32A4-43AB-93B8-808B8BCE6241}">
      <dgm:prSet/>
      <dgm:spPr/>
      <dgm:t>
        <a:bodyPr/>
        <a:lstStyle/>
        <a:p>
          <a:endParaRPr lang="en-US"/>
        </a:p>
      </dgm:t>
    </dgm:pt>
    <dgm:pt modelId="{F764A186-AC3D-47D0-9C33-725067A600BD}" type="sibTrans" cxnId="{5B7EE56D-32A4-43AB-93B8-808B8BCE6241}">
      <dgm:prSet/>
      <dgm:spPr/>
      <dgm:t>
        <a:bodyPr/>
        <a:lstStyle/>
        <a:p>
          <a:endParaRPr lang="en-US"/>
        </a:p>
      </dgm:t>
    </dgm:pt>
    <dgm:pt modelId="{454B16FE-B5FD-4B3D-B12D-5507B636D11F}">
      <dgm:prSet/>
      <dgm:spPr/>
      <dgm:t>
        <a:bodyPr/>
        <a:lstStyle/>
        <a:p>
          <a:r>
            <a:rPr lang="en-US"/>
            <a:t>Must be in pay status on the last scheduled workday immediately preceding the holiday or immediately following the holiday</a:t>
          </a:r>
        </a:p>
      </dgm:t>
    </dgm:pt>
    <dgm:pt modelId="{5EEC6F6F-35B5-4BCD-B61C-277638CAF697}" type="parTrans" cxnId="{C1321161-08D1-49CA-A27C-6927E04793EE}">
      <dgm:prSet/>
      <dgm:spPr/>
      <dgm:t>
        <a:bodyPr/>
        <a:lstStyle/>
        <a:p>
          <a:endParaRPr lang="en-US"/>
        </a:p>
      </dgm:t>
    </dgm:pt>
    <dgm:pt modelId="{9EC80705-3D32-44FE-B96C-2A78120AF273}" type="sibTrans" cxnId="{C1321161-08D1-49CA-A27C-6927E04793EE}">
      <dgm:prSet/>
      <dgm:spPr/>
      <dgm:t>
        <a:bodyPr/>
        <a:lstStyle/>
        <a:p>
          <a:endParaRPr lang="en-US"/>
        </a:p>
      </dgm:t>
    </dgm:pt>
    <dgm:pt modelId="{A2EB4EEE-9639-4A0A-88B1-9699B446447E}" type="pres">
      <dgm:prSet presAssocID="{EA8ACE82-9B8B-419E-A328-665C2AB4B6C8}" presName="hierChild1" presStyleCnt="0">
        <dgm:presLayoutVars>
          <dgm:chPref val="1"/>
          <dgm:dir/>
          <dgm:animOne val="branch"/>
          <dgm:animLvl val="lvl"/>
          <dgm:resizeHandles/>
        </dgm:presLayoutVars>
      </dgm:prSet>
      <dgm:spPr/>
    </dgm:pt>
    <dgm:pt modelId="{68E59DDA-9900-46AE-B3E0-2CBC01E9A6E6}" type="pres">
      <dgm:prSet presAssocID="{0A84EA76-136C-4FC7-9B33-80AB33144C43}" presName="hierRoot1" presStyleCnt="0"/>
      <dgm:spPr/>
    </dgm:pt>
    <dgm:pt modelId="{44625443-7DD7-4712-B655-03E19F9DF2E1}" type="pres">
      <dgm:prSet presAssocID="{0A84EA76-136C-4FC7-9B33-80AB33144C43}" presName="composite" presStyleCnt="0"/>
      <dgm:spPr/>
    </dgm:pt>
    <dgm:pt modelId="{3D360C64-3B88-4E60-81B7-39D72159BE4E}" type="pres">
      <dgm:prSet presAssocID="{0A84EA76-136C-4FC7-9B33-80AB33144C43}" presName="background" presStyleLbl="node0" presStyleIdx="0" presStyleCnt="3"/>
      <dgm:spPr/>
    </dgm:pt>
    <dgm:pt modelId="{4415AEE3-E5AE-42E5-897D-6479AAF13ECF}" type="pres">
      <dgm:prSet presAssocID="{0A84EA76-136C-4FC7-9B33-80AB33144C43}" presName="text" presStyleLbl="fgAcc0" presStyleIdx="0" presStyleCnt="3">
        <dgm:presLayoutVars>
          <dgm:chPref val="3"/>
        </dgm:presLayoutVars>
      </dgm:prSet>
      <dgm:spPr/>
    </dgm:pt>
    <dgm:pt modelId="{2EA1E8DD-CE24-4C26-8CEA-4F20A16848CB}" type="pres">
      <dgm:prSet presAssocID="{0A84EA76-136C-4FC7-9B33-80AB33144C43}" presName="hierChild2" presStyleCnt="0"/>
      <dgm:spPr/>
    </dgm:pt>
    <dgm:pt modelId="{099FB305-177F-4801-8617-2C057A21C50A}" type="pres">
      <dgm:prSet presAssocID="{93D23693-AD14-4762-8A5C-63BD6A31E46A}" presName="hierRoot1" presStyleCnt="0"/>
      <dgm:spPr/>
    </dgm:pt>
    <dgm:pt modelId="{FFBBFF3A-F027-4FF1-BE18-918FE5037EF1}" type="pres">
      <dgm:prSet presAssocID="{93D23693-AD14-4762-8A5C-63BD6A31E46A}" presName="composite" presStyleCnt="0"/>
      <dgm:spPr/>
    </dgm:pt>
    <dgm:pt modelId="{D7F799FD-3137-4E1E-B896-ED6F4FE44726}" type="pres">
      <dgm:prSet presAssocID="{93D23693-AD14-4762-8A5C-63BD6A31E46A}" presName="background" presStyleLbl="node0" presStyleIdx="1" presStyleCnt="3"/>
      <dgm:spPr/>
    </dgm:pt>
    <dgm:pt modelId="{1E38C82C-70EF-40F2-8D68-433AF08FCB70}" type="pres">
      <dgm:prSet presAssocID="{93D23693-AD14-4762-8A5C-63BD6A31E46A}" presName="text" presStyleLbl="fgAcc0" presStyleIdx="1" presStyleCnt="3">
        <dgm:presLayoutVars>
          <dgm:chPref val="3"/>
        </dgm:presLayoutVars>
      </dgm:prSet>
      <dgm:spPr/>
    </dgm:pt>
    <dgm:pt modelId="{DEE47FEA-194D-4DC8-A0CE-1C5739302E82}" type="pres">
      <dgm:prSet presAssocID="{93D23693-AD14-4762-8A5C-63BD6A31E46A}" presName="hierChild2" presStyleCnt="0"/>
      <dgm:spPr/>
    </dgm:pt>
    <dgm:pt modelId="{849241E2-D1B4-4EB4-88EF-5C85D70D5A1F}" type="pres">
      <dgm:prSet presAssocID="{9F3E93F2-D48E-4A38-B7B4-D4ED135108B5}" presName="Name10" presStyleLbl="parChTrans1D2" presStyleIdx="0" presStyleCnt="3"/>
      <dgm:spPr/>
    </dgm:pt>
    <dgm:pt modelId="{BDF1F5CA-925B-4FFA-9ACB-B58ED150ADF4}" type="pres">
      <dgm:prSet presAssocID="{CD551C98-BEB0-44AC-8544-66B0EDD4ED7B}" presName="hierRoot2" presStyleCnt="0"/>
      <dgm:spPr/>
    </dgm:pt>
    <dgm:pt modelId="{FDF37AD8-7E29-4014-B13B-9CA596E5FB86}" type="pres">
      <dgm:prSet presAssocID="{CD551C98-BEB0-44AC-8544-66B0EDD4ED7B}" presName="composite2" presStyleCnt="0"/>
      <dgm:spPr/>
    </dgm:pt>
    <dgm:pt modelId="{8499A498-E5AC-44EB-BE62-D86750B1D852}" type="pres">
      <dgm:prSet presAssocID="{CD551C98-BEB0-44AC-8544-66B0EDD4ED7B}" presName="background2" presStyleLbl="node2" presStyleIdx="0" presStyleCnt="3"/>
      <dgm:spPr/>
    </dgm:pt>
    <dgm:pt modelId="{D439B56B-2473-4046-B8B2-65454BD54CD2}" type="pres">
      <dgm:prSet presAssocID="{CD551C98-BEB0-44AC-8544-66B0EDD4ED7B}" presName="text2" presStyleLbl="fgAcc2" presStyleIdx="0" presStyleCnt="3">
        <dgm:presLayoutVars>
          <dgm:chPref val="3"/>
        </dgm:presLayoutVars>
      </dgm:prSet>
      <dgm:spPr/>
    </dgm:pt>
    <dgm:pt modelId="{D114090E-EBA9-4318-8538-477BB5D8520C}" type="pres">
      <dgm:prSet presAssocID="{CD551C98-BEB0-44AC-8544-66B0EDD4ED7B}" presName="hierChild3" presStyleCnt="0"/>
      <dgm:spPr/>
    </dgm:pt>
    <dgm:pt modelId="{E74A90A1-9060-49BB-9E42-317EA8497B61}" type="pres">
      <dgm:prSet presAssocID="{4E39E523-663C-4ACC-9BBE-9BA4BFFB0306}" presName="hierRoot1" presStyleCnt="0"/>
      <dgm:spPr/>
    </dgm:pt>
    <dgm:pt modelId="{676FFECD-3113-464D-B7FF-EE663F715FA6}" type="pres">
      <dgm:prSet presAssocID="{4E39E523-663C-4ACC-9BBE-9BA4BFFB0306}" presName="composite" presStyleCnt="0"/>
      <dgm:spPr/>
    </dgm:pt>
    <dgm:pt modelId="{04EFAB65-C977-40F3-B3B3-A53555BDD653}" type="pres">
      <dgm:prSet presAssocID="{4E39E523-663C-4ACC-9BBE-9BA4BFFB0306}" presName="background" presStyleLbl="node0" presStyleIdx="2" presStyleCnt="3"/>
      <dgm:spPr/>
    </dgm:pt>
    <dgm:pt modelId="{42613CE0-D14B-416F-A6BE-9288C7ADDF2D}" type="pres">
      <dgm:prSet presAssocID="{4E39E523-663C-4ACC-9BBE-9BA4BFFB0306}" presName="text" presStyleLbl="fgAcc0" presStyleIdx="2" presStyleCnt="3">
        <dgm:presLayoutVars>
          <dgm:chPref val="3"/>
        </dgm:presLayoutVars>
      </dgm:prSet>
      <dgm:spPr/>
    </dgm:pt>
    <dgm:pt modelId="{A98380D3-DA6F-4CF8-BCC7-0665A8DE949F}" type="pres">
      <dgm:prSet presAssocID="{4E39E523-663C-4ACC-9BBE-9BA4BFFB0306}" presName="hierChild2" presStyleCnt="0"/>
      <dgm:spPr/>
    </dgm:pt>
    <dgm:pt modelId="{F8B77E2F-0EDF-422B-B275-06DF9DE94AB6}" type="pres">
      <dgm:prSet presAssocID="{EF95E9B3-A20E-4EF3-BEFC-61ACFBAC762F}" presName="Name10" presStyleLbl="parChTrans1D2" presStyleIdx="1" presStyleCnt="3"/>
      <dgm:spPr/>
    </dgm:pt>
    <dgm:pt modelId="{A2B9967A-5674-4321-8CCA-5A4C16D05A61}" type="pres">
      <dgm:prSet presAssocID="{8C0F1199-D7B2-447B-B0A1-6FC1D63BB4D8}" presName="hierRoot2" presStyleCnt="0"/>
      <dgm:spPr/>
    </dgm:pt>
    <dgm:pt modelId="{DCF5B3DC-7ECA-46A8-A4D3-1F28D259ADE3}" type="pres">
      <dgm:prSet presAssocID="{8C0F1199-D7B2-447B-B0A1-6FC1D63BB4D8}" presName="composite2" presStyleCnt="0"/>
      <dgm:spPr/>
    </dgm:pt>
    <dgm:pt modelId="{91D9F6D0-82BB-4C00-9721-23C8A0504A39}" type="pres">
      <dgm:prSet presAssocID="{8C0F1199-D7B2-447B-B0A1-6FC1D63BB4D8}" presName="background2" presStyleLbl="node2" presStyleIdx="1" presStyleCnt="3"/>
      <dgm:spPr/>
    </dgm:pt>
    <dgm:pt modelId="{91BB3C1A-F554-4594-B290-0E7CC4FEA12F}" type="pres">
      <dgm:prSet presAssocID="{8C0F1199-D7B2-447B-B0A1-6FC1D63BB4D8}" presName="text2" presStyleLbl="fgAcc2" presStyleIdx="1" presStyleCnt="3">
        <dgm:presLayoutVars>
          <dgm:chPref val="3"/>
        </dgm:presLayoutVars>
      </dgm:prSet>
      <dgm:spPr/>
    </dgm:pt>
    <dgm:pt modelId="{BC49BDC2-D24C-4290-AB1B-223E3D1D3D6B}" type="pres">
      <dgm:prSet presAssocID="{8C0F1199-D7B2-447B-B0A1-6FC1D63BB4D8}" presName="hierChild3" presStyleCnt="0"/>
      <dgm:spPr/>
    </dgm:pt>
    <dgm:pt modelId="{1D85A0C5-1C41-40D2-9CED-32AB1EC673CF}" type="pres">
      <dgm:prSet presAssocID="{5EEC6F6F-35B5-4BCD-B61C-277638CAF697}" presName="Name10" presStyleLbl="parChTrans1D2" presStyleIdx="2" presStyleCnt="3"/>
      <dgm:spPr/>
    </dgm:pt>
    <dgm:pt modelId="{5638B631-A034-4FA0-8AA8-479F0A25BAEE}" type="pres">
      <dgm:prSet presAssocID="{454B16FE-B5FD-4B3D-B12D-5507B636D11F}" presName="hierRoot2" presStyleCnt="0"/>
      <dgm:spPr/>
    </dgm:pt>
    <dgm:pt modelId="{A503143F-AD88-4F7A-A15A-A010D6BDDE9B}" type="pres">
      <dgm:prSet presAssocID="{454B16FE-B5FD-4B3D-B12D-5507B636D11F}" presName="composite2" presStyleCnt="0"/>
      <dgm:spPr/>
    </dgm:pt>
    <dgm:pt modelId="{061A2A3F-DE1B-4196-BED5-CC1805DB63FE}" type="pres">
      <dgm:prSet presAssocID="{454B16FE-B5FD-4B3D-B12D-5507B636D11F}" presName="background2" presStyleLbl="node2" presStyleIdx="2" presStyleCnt="3"/>
      <dgm:spPr/>
    </dgm:pt>
    <dgm:pt modelId="{A3FB3376-1502-4DE7-BA7F-CB554E73B662}" type="pres">
      <dgm:prSet presAssocID="{454B16FE-B5FD-4B3D-B12D-5507B636D11F}" presName="text2" presStyleLbl="fgAcc2" presStyleIdx="2" presStyleCnt="3">
        <dgm:presLayoutVars>
          <dgm:chPref val="3"/>
        </dgm:presLayoutVars>
      </dgm:prSet>
      <dgm:spPr/>
    </dgm:pt>
    <dgm:pt modelId="{06622BBF-FB8A-4F4B-9775-62BC64BBB17E}" type="pres">
      <dgm:prSet presAssocID="{454B16FE-B5FD-4B3D-B12D-5507B636D11F}" presName="hierChild3" presStyleCnt="0"/>
      <dgm:spPr/>
    </dgm:pt>
  </dgm:ptLst>
  <dgm:cxnLst>
    <dgm:cxn modelId="{E0C25A03-9661-4734-BE85-580235E8FD49}" type="presOf" srcId="{EF95E9B3-A20E-4EF3-BEFC-61ACFBAC762F}" destId="{F8B77E2F-0EDF-422B-B275-06DF9DE94AB6}" srcOrd="0" destOrd="0" presId="urn:microsoft.com/office/officeart/2005/8/layout/hierarchy1"/>
    <dgm:cxn modelId="{D8CD0409-80FE-40B4-BE9A-4CB2C38B1383}" type="presOf" srcId="{9F3E93F2-D48E-4A38-B7B4-D4ED135108B5}" destId="{849241E2-D1B4-4EB4-88EF-5C85D70D5A1F}" srcOrd="0" destOrd="0" presId="urn:microsoft.com/office/officeart/2005/8/layout/hierarchy1"/>
    <dgm:cxn modelId="{1BF7410D-C236-414C-9AC4-41363DB9A589}" srcId="{93D23693-AD14-4762-8A5C-63BD6A31E46A}" destId="{CD551C98-BEB0-44AC-8544-66B0EDD4ED7B}" srcOrd="0" destOrd="0" parTransId="{9F3E93F2-D48E-4A38-B7B4-D4ED135108B5}" sibTransId="{040B779E-49C5-4F57-9881-6CDA3899C649}"/>
    <dgm:cxn modelId="{10D5C218-6896-4B72-8ECA-2588368500A4}" srcId="{EA8ACE82-9B8B-419E-A328-665C2AB4B6C8}" destId="{93D23693-AD14-4762-8A5C-63BD6A31E46A}" srcOrd="1" destOrd="0" parTransId="{511EFF06-0569-453E-9105-632E02E1A15C}" sibTransId="{4ECABF5D-897B-4DCA-9542-EAC66554B24D}"/>
    <dgm:cxn modelId="{C1321161-08D1-49CA-A27C-6927E04793EE}" srcId="{4E39E523-663C-4ACC-9BBE-9BA4BFFB0306}" destId="{454B16FE-B5FD-4B3D-B12D-5507B636D11F}" srcOrd="1" destOrd="0" parTransId="{5EEC6F6F-35B5-4BCD-B61C-277638CAF697}" sibTransId="{9EC80705-3D32-44FE-B96C-2A78120AF273}"/>
    <dgm:cxn modelId="{5B7EE56D-32A4-43AB-93B8-808B8BCE6241}" srcId="{4E39E523-663C-4ACC-9BBE-9BA4BFFB0306}" destId="{8C0F1199-D7B2-447B-B0A1-6FC1D63BB4D8}" srcOrd="0" destOrd="0" parTransId="{EF95E9B3-A20E-4EF3-BEFC-61ACFBAC762F}" sibTransId="{F764A186-AC3D-47D0-9C33-725067A600BD}"/>
    <dgm:cxn modelId="{86615389-17EE-42B0-B236-58BA1D5E3CEB}" type="presOf" srcId="{454B16FE-B5FD-4B3D-B12D-5507B636D11F}" destId="{A3FB3376-1502-4DE7-BA7F-CB554E73B662}" srcOrd="0" destOrd="0" presId="urn:microsoft.com/office/officeart/2005/8/layout/hierarchy1"/>
    <dgm:cxn modelId="{7AB4F8AD-7C46-4A34-9A8D-ED9D403A1ECF}" type="presOf" srcId="{4E39E523-663C-4ACC-9BBE-9BA4BFFB0306}" destId="{42613CE0-D14B-416F-A6BE-9288C7ADDF2D}" srcOrd="0" destOrd="0" presId="urn:microsoft.com/office/officeart/2005/8/layout/hierarchy1"/>
    <dgm:cxn modelId="{86FEF4C0-EEA4-42EF-BC91-88201DDA23AF}" type="presOf" srcId="{0A84EA76-136C-4FC7-9B33-80AB33144C43}" destId="{4415AEE3-E5AE-42E5-897D-6479AAF13ECF}" srcOrd="0" destOrd="0" presId="urn:microsoft.com/office/officeart/2005/8/layout/hierarchy1"/>
    <dgm:cxn modelId="{261D61D5-654D-46DA-BA00-D67DA17B64C6}" type="presOf" srcId="{CD551C98-BEB0-44AC-8544-66B0EDD4ED7B}" destId="{D439B56B-2473-4046-B8B2-65454BD54CD2}" srcOrd="0" destOrd="0" presId="urn:microsoft.com/office/officeart/2005/8/layout/hierarchy1"/>
    <dgm:cxn modelId="{5A4CA2D9-C21F-42A3-BE68-EF4C14D747E6}" srcId="{EA8ACE82-9B8B-419E-A328-665C2AB4B6C8}" destId="{0A84EA76-136C-4FC7-9B33-80AB33144C43}" srcOrd="0" destOrd="0" parTransId="{B5F82799-335F-47AA-8534-592054650946}" sibTransId="{6DD3CF3A-24E1-41A9-A76C-D4F0EEB007F4}"/>
    <dgm:cxn modelId="{A81554DE-02CC-4E72-A7D3-926406D3CBC6}" type="presOf" srcId="{EA8ACE82-9B8B-419E-A328-665C2AB4B6C8}" destId="{A2EB4EEE-9639-4A0A-88B1-9699B446447E}" srcOrd="0" destOrd="0" presId="urn:microsoft.com/office/officeart/2005/8/layout/hierarchy1"/>
    <dgm:cxn modelId="{3D3C91F4-74CA-4186-883F-D96517319A52}" srcId="{EA8ACE82-9B8B-419E-A328-665C2AB4B6C8}" destId="{4E39E523-663C-4ACC-9BBE-9BA4BFFB0306}" srcOrd="2" destOrd="0" parTransId="{64FB34F2-2214-4825-9D20-C80A4848D4C0}" sibTransId="{14E01B4E-9D73-4237-A347-A9036E1503C5}"/>
    <dgm:cxn modelId="{8662B2F8-808E-45B9-A84A-75DB04FF58B6}" type="presOf" srcId="{5EEC6F6F-35B5-4BCD-B61C-277638CAF697}" destId="{1D85A0C5-1C41-40D2-9CED-32AB1EC673CF}" srcOrd="0" destOrd="0" presId="urn:microsoft.com/office/officeart/2005/8/layout/hierarchy1"/>
    <dgm:cxn modelId="{61DE8DFD-C45E-4CBB-9E65-50BD326FAC13}" type="presOf" srcId="{93D23693-AD14-4762-8A5C-63BD6A31E46A}" destId="{1E38C82C-70EF-40F2-8D68-433AF08FCB70}" srcOrd="0" destOrd="0" presId="urn:microsoft.com/office/officeart/2005/8/layout/hierarchy1"/>
    <dgm:cxn modelId="{F4F2C9FF-8A57-4A38-B347-E30C13C1F07C}" type="presOf" srcId="{8C0F1199-D7B2-447B-B0A1-6FC1D63BB4D8}" destId="{91BB3C1A-F554-4594-B290-0E7CC4FEA12F}" srcOrd="0" destOrd="0" presId="urn:microsoft.com/office/officeart/2005/8/layout/hierarchy1"/>
    <dgm:cxn modelId="{7AD5D3B1-3391-406C-9FA8-95627CE5192C}" type="presParOf" srcId="{A2EB4EEE-9639-4A0A-88B1-9699B446447E}" destId="{68E59DDA-9900-46AE-B3E0-2CBC01E9A6E6}" srcOrd="0" destOrd="0" presId="urn:microsoft.com/office/officeart/2005/8/layout/hierarchy1"/>
    <dgm:cxn modelId="{C847C9DE-6BB5-4AAC-9641-26C2623DF291}" type="presParOf" srcId="{68E59DDA-9900-46AE-B3E0-2CBC01E9A6E6}" destId="{44625443-7DD7-4712-B655-03E19F9DF2E1}" srcOrd="0" destOrd="0" presId="urn:microsoft.com/office/officeart/2005/8/layout/hierarchy1"/>
    <dgm:cxn modelId="{2DA8C715-40C4-4DB6-BFCD-84280F1D1E68}" type="presParOf" srcId="{44625443-7DD7-4712-B655-03E19F9DF2E1}" destId="{3D360C64-3B88-4E60-81B7-39D72159BE4E}" srcOrd="0" destOrd="0" presId="urn:microsoft.com/office/officeart/2005/8/layout/hierarchy1"/>
    <dgm:cxn modelId="{F647F1C5-CD7E-40FF-9B38-E69C88CFFD26}" type="presParOf" srcId="{44625443-7DD7-4712-B655-03E19F9DF2E1}" destId="{4415AEE3-E5AE-42E5-897D-6479AAF13ECF}" srcOrd="1" destOrd="0" presId="urn:microsoft.com/office/officeart/2005/8/layout/hierarchy1"/>
    <dgm:cxn modelId="{9EEADDFE-1A8C-418B-BB67-43DCB6079027}" type="presParOf" srcId="{68E59DDA-9900-46AE-B3E0-2CBC01E9A6E6}" destId="{2EA1E8DD-CE24-4C26-8CEA-4F20A16848CB}" srcOrd="1" destOrd="0" presId="urn:microsoft.com/office/officeart/2005/8/layout/hierarchy1"/>
    <dgm:cxn modelId="{03E2A419-D307-4706-9361-11FBCAF47912}" type="presParOf" srcId="{A2EB4EEE-9639-4A0A-88B1-9699B446447E}" destId="{099FB305-177F-4801-8617-2C057A21C50A}" srcOrd="1" destOrd="0" presId="urn:microsoft.com/office/officeart/2005/8/layout/hierarchy1"/>
    <dgm:cxn modelId="{CF78CAE6-083A-4BCD-AF82-EA200E4907DB}" type="presParOf" srcId="{099FB305-177F-4801-8617-2C057A21C50A}" destId="{FFBBFF3A-F027-4FF1-BE18-918FE5037EF1}" srcOrd="0" destOrd="0" presId="urn:microsoft.com/office/officeart/2005/8/layout/hierarchy1"/>
    <dgm:cxn modelId="{EE5ECD79-6657-4D47-8E4F-AC767E3DB94F}" type="presParOf" srcId="{FFBBFF3A-F027-4FF1-BE18-918FE5037EF1}" destId="{D7F799FD-3137-4E1E-B896-ED6F4FE44726}" srcOrd="0" destOrd="0" presId="urn:microsoft.com/office/officeart/2005/8/layout/hierarchy1"/>
    <dgm:cxn modelId="{4D2B2D75-9F89-4BEE-8582-28FE46B609F2}" type="presParOf" srcId="{FFBBFF3A-F027-4FF1-BE18-918FE5037EF1}" destId="{1E38C82C-70EF-40F2-8D68-433AF08FCB70}" srcOrd="1" destOrd="0" presId="urn:microsoft.com/office/officeart/2005/8/layout/hierarchy1"/>
    <dgm:cxn modelId="{4493880F-7C8F-4A7B-9372-4728A0B4A651}" type="presParOf" srcId="{099FB305-177F-4801-8617-2C057A21C50A}" destId="{DEE47FEA-194D-4DC8-A0CE-1C5739302E82}" srcOrd="1" destOrd="0" presId="urn:microsoft.com/office/officeart/2005/8/layout/hierarchy1"/>
    <dgm:cxn modelId="{EE3571B9-F374-4AD7-9481-3D3F48E3C729}" type="presParOf" srcId="{DEE47FEA-194D-4DC8-A0CE-1C5739302E82}" destId="{849241E2-D1B4-4EB4-88EF-5C85D70D5A1F}" srcOrd="0" destOrd="0" presId="urn:microsoft.com/office/officeart/2005/8/layout/hierarchy1"/>
    <dgm:cxn modelId="{E7C7BF50-14CF-43A2-8987-B887CBF0A839}" type="presParOf" srcId="{DEE47FEA-194D-4DC8-A0CE-1C5739302E82}" destId="{BDF1F5CA-925B-4FFA-9ACB-B58ED150ADF4}" srcOrd="1" destOrd="0" presId="urn:microsoft.com/office/officeart/2005/8/layout/hierarchy1"/>
    <dgm:cxn modelId="{9F964588-CE45-41DD-96CD-3A3E94D6C2F2}" type="presParOf" srcId="{BDF1F5CA-925B-4FFA-9ACB-B58ED150ADF4}" destId="{FDF37AD8-7E29-4014-B13B-9CA596E5FB86}" srcOrd="0" destOrd="0" presId="urn:microsoft.com/office/officeart/2005/8/layout/hierarchy1"/>
    <dgm:cxn modelId="{8955A4DD-76DA-40AF-95FE-F47C2920597D}" type="presParOf" srcId="{FDF37AD8-7E29-4014-B13B-9CA596E5FB86}" destId="{8499A498-E5AC-44EB-BE62-D86750B1D852}" srcOrd="0" destOrd="0" presId="urn:microsoft.com/office/officeart/2005/8/layout/hierarchy1"/>
    <dgm:cxn modelId="{B9FAD0EF-B8EE-4165-BC5F-DB499CE3FB2C}" type="presParOf" srcId="{FDF37AD8-7E29-4014-B13B-9CA596E5FB86}" destId="{D439B56B-2473-4046-B8B2-65454BD54CD2}" srcOrd="1" destOrd="0" presId="urn:microsoft.com/office/officeart/2005/8/layout/hierarchy1"/>
    <dgm:cxn modelId="{B6A33774-62F1-49F0-A646-C69D85B7309C}" type="presParOf" srcId="{BDF1F5CA-925B-4FFA-9ACB-B58ED150ADF4}" destId="{D114090E-EBA9-4318-8538-477BB5D8520C}" srcOrd="1" destOrd="0" presId="urn:microsoft.com/office/officeart/2005/8/layout/hierarchy1"/>
    <dgm:cxn modelId="{228BDEDF-8D95-473C-AA23-4BF7C2106C7E}" type="presParOf" srcId="{A2EB4EEE-9639-4A0A-88B1-9699B446447E}" destId="{E74A90A1-9060-49BB-9E42-317EA8497B61}" srcOrd="2" destOrd="0" presId="urn:microsoft.com/office/officeart/2005/8/layout/hierarchy1"/>
    <dgm:cxn modelId="{8A9E4335-C6DF-412D-AE51-41423E6881EA}" type="presParOf" srcId="{E74A90A1-9060-49BB-9E42-317EA8497B61}" destId="{676FFECD-3113-464D-B7FF-EE663F715FA6}" srcOrd="0" destOrd="0" presId="urn:microsoft.com/office/officeart/2005/8/layout/hierarchy1"/>
    <dgm:cxn modelId="{83757021-D211-4223-9E31-9ADC1C1361A8}" type="presParOf" srcId="{676FFECD-3113-464D-B7FF-EE663F715FA6}" destId="{04EFAB65-C977-40F3-B3B3-A53555BDD653}" srcOrd="0" destOrd="0" presId="urn:microsoft.com/office/officeart/2005/8/layout/hierarchy1"/>
    <dgm:cxn modelId="{721E4BE5-0436-427F-8A87-8B3F6E216D1C}" type="presParOf" srcId="{676FFECD-3113-464D-B7FF-EE663F715FA6}" destId="{42613CE0-D14B-416F-A6BE-9288C7ADDF2D}" srcOrd="1" destOrd="0" presId="urn:microsoft.com/office/officeart/2005/8/layout/hierarchy1"/>
    <dgm:cxn modelId="{612383DF-2C03-40CE-AE0C-5E34E2F23ECE}" type="presParOf" srcId="{E74A90A1-9060-49BB-9E42-317EA8497B61}" destId="{A98380D3-DA6F-4CF8-BCC7-0665A8DE949F}" srcOrd="1" destOrd="0" presId="urn:microsoft.com/office/officeart/2005/8/layout/hierarchy1"/>
    <dgm:cxn modelId="{82C062B2-26CB-47A3-AEAF-BDCFD5B3037E}" type="presParOf" srcId="{A98380D3-DA6F-4CF8-BCC7-0665A8DE949F}" destId="{F8B77E2F-0EDF-422B-B275-06DF9DE94AB6}" srcOrd="0" destOrd="0" presId="urn:microsoft.com/office/officeart/2005/8/layout/hierarchy1"/>
    <dgm:cxn modelId="{A0D12585-C27B-43A0-B4DB-C8F4AD4A7A31}" type="presParOf" srcId="{A98380D3-DA6F-4CF8-BCC7-0665A8DE949F}" destId="{A2B9967A-5674-4321-8CCA-5A4C16D05A61}" srcOrd="1" destOrd="0" presId="urn:microsoft.com/office/officeart/2005/8/layout/hierarchy1"/>
    <dgm:cxn modelId="{9785CF1D-8CD7-458A-B15C-E0FC9A869A1D}" type="presParOf" srcId="{A2B9967A-5674-4321-8CCA-5A4C16D05A61}" destId="{DCF5B3DC-7ECA-46A8-A4D3-1F28D259ADE3}" srcOrd="0" destOrd="0" presId="urn:microsoft.com/office/officeart/2005/8/layout/hierarchy1"/>
    <dgm:cxn modelId="{4277D992-82A3-40A6-B572-61DB5FAC19E1}" type="presParOf" srcId="{DCF5B3DC-7ECA-46A8-A4D3-1F28D259ADE3}" destId="{91D9F6D0-82BB-4C00-9721-23C8A0504A39}" srcOrd="0" destOrd="0" presId="urn:microsoft.com/office/officeart/2005/8/layout/hierarchy1"/>
    <dgm:cxn modelId="{8A178AC8-AA87-4A2A-8157-EB5C0A5FB408}" type="presParOf" srcId="{DCF5B3DC-7ECA-46A8-A4D3-1F28D259ADE3}" destId="{91BB3C1A-F554-4594-B290-0E7CC4FEA12F}" srcOrd="1" destOrd="0" presId="urn:microsoft.com/office/officeart/2005/8/layout/hierarchy1"/>
    <dgm:cxn modelId="{0A17362E-17FF-4C18-B910-D91FD1DD8BA9}" type="presParOf" srcId="{A2B9967A-5674-4321-8CCA-5A4C16D05A61}" destId="{BC49BDC2-D24C-4290-AB1B-223E3D1D3D6B}" srcOrd="1" destOrd="0" presId="urn:microsoft.com/office/officeart/2005/8/layout/hierarchy1"/>
    <dgm:cxn modelId="{19C93617-9BF2-4863-A890-8ACF3202501A}" type="presParOf" srcId="{A98380D3-DA6F-4CF8-BCC7-0665A8DE949F}" destId="{1D85A0C5-1C41-40D2-9CED-32AB1EC673CF}" srcOrd="2" destOrd="0" presId="urn:microsoft.com/office/officeart/2005/8/layout/hierarchy1"/>
    <dgm:cxn modelId="{4BCEA1EC-14B0-4266-91A3-D69572577C1C}" type="presParOf" srcId="{A98380D3-DA6F-4CF8-BCC7-0665A8DE949F}" destId="{5638B631-A034-4FA0-8AA8-479F0A25BAEE}" srcOrd="3" destOrd="0" presId="urn:microsoft.com/office/officeart/2005/8/layout/hierarchy1"/>
    <dgm:cxn modelId="{A22FA2CB-9BD2-491A-B058-56B3AE4C313D}" type="presParOf" srcId="{5638B631-A034-4FA0-8AA8-479F0A25BAEE}" destId="{A503143F-AD88-4F7A-A15A-A010D6BDDE9B}" srcOrd="0" destOrd="0" presId="urn:microsoft.com/office/officeart/2005/8/layout/hierarchy1"/>
    <dgm:cxn modelId="{1A2C8061-9FBE-469C-A576-CFAF0BEEB237}" type="presParOf" srcId="{A503143F-AD88-4F7A-A15A-A010D6BDDE9B}" destId="{061A2A3F-DE1B-4196-BED5-CC1805DB63FE}" srcOrd="0" destOrd="0" presId="urn:microsoft.com/office/officeart/2005/8/layout/hierarchy1"/>
    <dgm:cxn modelId="{71D6378C-8C2D-42BF-9193-1F1E9E50DE93}" type="presParOf" srcId="{A503143F-AD88-4F7A-A15A-A010D6BDDE9B}" destId="{A3FB3376-1502-4DE7-BA7F-CB554E73B662}" srcOrd="1" destOrd="0" presId="urn:microsoft.com/office/officeart/2005/8/layout/hierarchy1"/>
    <dgm:cxn modelId="{211A5052-FF21-47D3-A729-D3C790EFD261}" type="presParOf" srcId="{5638B631-A034-4FA0-8AA8-479F0A25BAEE}" destId="{06622BBF-FB8A-4F4B-9775-62BC64BBB1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FC1813-8114-4F4B-B99B-C5A53AC87AE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77FE98-1846-4986-B11C-317A6DFB1235}">
      <dgm:prSet/>
      <dgm:spPr/>
      <dgm:t>
        <a:bodyPr/>
        <a:lstStyle/>
        <a:p>
          <a:pPr>
            <a:lnSpc>
              <a:spcPct val="100000"/>
            </a:lnSpc>
            <a:defRPr b="1"/>
          </a:pPr>
          <a:r>
            <a:rPr lang="en-US" b="0" dirty="0"/>
            <a:t>There are limited opportunities to enroll in benefits outside of the 30-day new hire enrollment period</a:t>
          </a:r>
        </a:p>
      </dgm:t>
    </dgm:pt>
    <dgm:pt modelId="{2FFC1E14-75C2-45D0-9781-BCC7E850F100}" type="parTrans" cxnId="{98C1840E-A135-40D7-A883-EBC25A541612}">
      <dgm:prSet/>
      <dgm:spPr/>
      <dgm:t>
        <a:bodyPr/>
        <a:lstStyle/>
        <a:p>
          <a:endParaRPr lang="en-US"/>
        </a:p>
      </dgm:t>
    </dgm:pt>
    <dgm:pt modelId="{23375D18-17F9-45D9-B4B4-8B375D23425A}" type="sibTrans" cxnId="{98C1840E-A135-40D7-A883-EBC25A541612}">
      <dgm:prSet/>
      <dgm:spPr/>
      <dgm:t>
        <a:bodyPr/>
        <a:lstStyle/>
        <a:p>
          <a:endParaRPr lang="en-US"/>
        </a:p>
      </dgm:t>
    </dgm:pt>
    <dgm:pt modelId="{12790814-F5C1-4435-ADCC-19779519714C}">
      <dgm:prSet/>
      <dgm:spPr/>
      <dgm:t>
        <a:bodyPr/>
        <a:lstStyle/>
        <a:p>
          <a:pPr>
            <a:lnSpc>
              <a:spcPct val="100000"/>
            </a:lnSpc>
            <a:defRPr b="1"/>
          </a:pPr>
          <a:r>
            <a:rPr lang="en-US" b="0" dirty="0"/>
            <a:t>Able to make changes to some (not all) benefits if you have a qualifying life event (ex. marriage, birth…) </a:t>
          </a:r>
        </a:p>
      </dgm:t>
    </dgm:pt>
    <dgm:pt modelId="{F9B3230C-301E-4FA3-A3AF-A85EA41F2BE4}" type="parTrans" cxnId="{5E218A0F-0A1C-43E1-94CF-8909D2815C5A}">
      <dgm:prSet/>
      <dgm:spPr/>
      <dgm:t>
        <a:bodyPr/>
        <a:lstStyle/>
        <a:p>
          <a:endParaRPr lang="en-US"/>
        </a:p>
      </dgm:t>
    </dgm:pt>
    <dgm:pt modelId="{E70E799A-CC03-4B6F-B4DF-B5931041C186}" type="sibTrans" cxnId="{5E218A0F-0A1C-43E1-94CF-8909D2815C5A}">
      <dgm:prSet/>
      <dgm:spPr/>
      <dgm:t>
        <a:bodyPr/>
        <a:lstStyle/>
        <a:p>
          <a:endParaRPr lang="en-US"/>
        </a:p>
      </dgm:t>
    </dgm:pt>
    <dgm:pt modelId="{41B40C0C-76ED-4536-98BE-BA6F8074D3E8}">
      <dgm:prSet custT="1"/>
      <dgm:spPr/>
      <dgm:t>
        <a:bodyPr/>
        <a:lstStyle/>
        <a:p>
          <a:pPr>
            <a:lnSpc>
              <a:spcPct val="100000"/>
            </a:lnSpc>
          </a:pPr>
          <a:r>
            <a:rPr lang="en-US" sz="1200" dirty="0"/>
            <a:t>Must make updates to benefits </a:t>
          </a:r>
          <a:r>
            <a:rPr lang="en-US" sz="1200" b="1" dirty="0"/>
            <a:t>typically within 30 days of life event</a:t>
          </a:r>
          <a:endParaRPr lang="en-US" sz="1200" dirty="0"/>
        </a:p>
      </dgm:t>
    </dgm:pt>
    <dgm:pt modelId="{A6871C4C-050C-4C5E-8CEC-10797EB6F7C3}" type="parTrans" cxnId="{6B21B173-350E-4863-9F4B-824651DEDE37}">
      <dgm:prSet/>
      <dgm:spPr/>
      <dgm:t>
        <a:bodyPr/>
        <a:lstStyle/>
        <a:p>
          <a:endParaRPr lang="en-US"/>
        </a:p>
      </dgm:t>
    </dgm:pt>
    <dgm:pt modelId="{E9FEA5AA-0455-4DB4-9255-07805DC34037}" type="sibTrans" cxnId="{6B21B173-350E-4863-9F4B-824651DEDE37}">
      <dgm:prSet/>
      <dgm:spPr/>
      <dgm:t>
        <a:bodyPr/>
        <a:lstStyle/>
        <a:p>
          <a:endParaRPr lang="en-US"/>
        </a:p>
      </dgm:t>
    </dgm:pt>
    <dgm:pt modelId="{CAA2F3F7-615D-4C7B-B28E-632DC05655C3}">
      <dgm:prSet custT="1"/>
      <dgm:spPr/>
      <dgm:t>
        <a:bodyPr/>
        <a:lstStyle/>
        <a:p>
          <a:pPr>
            <a:lnSpc>
              <a:spcPct val="100000"/>
            </a:lnSpc>
          </a:pPr>
          <a:r>
            <a:rPr lang="en-US" sz="1200" dirty="0"/>
            <a:t>Paper applications may be required for some life event changes.  See the </a:t>
          </a:r>
          <a:r>
            <a:rPr lang="en-US" sz="1200" dirty="0">
              <a:hlinkClick xmlns:r="http://schemas.openxmlformats.org/officeDocument/2006/relationships" r:id="rId1"/>
            </a:rPr>
            <a:t>Life Changes and My Benefits page</a:t>
          </a:r>
          <a:r>
            <a:rPr lang="en-US" sz="1200" dirty="0"/>
            <a:t> for more information. </a:t>
          </a:r>
        </a:p>
      </dgm:t>
    </dgm:pt>
    <dgm:pt modelId="{246366A6-0FA1-45AF-9824-B336809CA65D}" type="parTrans" cxnId="{6318F06D-1EBD-4CA9-95B9-A7DAA0ECF3CB}">
      <dgm:prSet/>
      <dgm:spPr/>
      <dgm:t>
        <a:bodyPr/>
        <a:lstStyle/>
        <a:p>
          <a:endParaRPr lang="en-US"/>
        </a:p>
      </dgm:t>
    </dgm:pt>
    <dgm:pt modelId="{242F042D-3BDE-45C0-B19C-B79B88CCBA06}" type="sibTrans" cxnId="{6318F06D-1EBD-4CA9-95B9-A7DAA0ECF3CB}">
      <dgm:prSet/>
      <dgm:spPr/>
      <dgm:t>
        <a:bodyPr/>
        <a:lstStyle/>
        <a:p>
          <a:endParaRPr lang="en-US"/>
        </a:p>
      </dgm:t>
    </dgm:pt>
    <dgm:pt modelId="{511A3911-26B3-4C88-B552-BDB99263D41C}">
      <dgm:prSet/>
      <dgm:spPr/>
      <dgm:t>
        <a:bodyPr/>
        <a:lstStyle/>
        <a:p>
          <a:pPr>
            <a:lnSpc>
              <a:spcPct val="100000"/>
            </a:lnSpc>
            <a:defRPr b="1"/>
          </a:pPr>
          <a:r>
            <a:rPr lang="en-US" b="0" dirty="0"/>
            <a:t>Annual open enrollment period in October of each year allows for changes to most benefits</a:t>
          </a:r>
        </a:p>
      </dgm:t>
    </dgm:pt>
    <dgm:pt modelId="{E70C2D37-C3F0-47C2-B207-EF92B84653D6}" type="parTrans" cxnId="{9B0C8422-0609-4399-AE75-B8A96A0B40C0}">
      <dgm:prSet/>
      <dgm:spPr/>
      <dgm:t>
        <a:bodyPr/>
        <a:lstStyle/>
        <a:p>
          <a:endParaRPr lang="en-US"/>
        </a:p>
      </dgm:t>
    </dgm:pt>
    <dgm:pt modelId="{9C8D5B3B-85DB-4D30-9007-1E2BE227A403}" type="sibTrans" cxnId="{9B0C8422-0609-4399-AE75-B8A96A0B40C0}">
      <dgm:prSet/>
      <dgm:spPr/>
      <dgm:t>
        <a:bodyPr/>
        <a:lstStyle/>
        <a:p>
          <a:endParaRPr lang="en-US"/>
        </a:p>
      </dgm:t>
    </dgm:pt>
    <dgm:pt modelId="{07F98E5F-8BBB-463B-9B81-7B84954FC613}">
      <dgm:prSet custT="1"/>
      <dgm:spPr/>
      <dgm:t>
        <a:bodyPr/>
        <a:lstStyle/>
        <a:p>
          <a:pPr>
            <a:lnSpc>
              <a:spcPct val="100000"/>
            </a:lnSpc>
          </a:pPr>
          <a:r>
            <a:rPr lang="en-US" sz="1200" dirty="0"/>
            <a:t>State Group Life Insurance and Income Continuation Insurance are </a:t>
          </a:r>
          <a:r>
            <a:rPr lang="en-US" sz="1200" b="1" dirty="0"/>
            <a:t>NOT</a:t>
          </a:r>
          <a:r>
            <a:rPr lang="en-US" sz="1200" dirty="0"/>
            <a:t> part of Open Enrollment</a:t>
          </a:r>
        </a:p>
      </dgm:t>
    </dgm:pt>
    <dgm:pt modelId="{6835D6E9-1C9E-47DF-BBA8-2DE29493407F}" type="parTrans" cxnId="{13C91361-ED86-4A93-8C9D-717428B894FA}">
      <dgm:prSet/>
      <dgm:spPr/>
      <dgm:t>
        <a:bodyPr/>
        <a:lstStyle/>
        <a:p>
          <a:endParaRPr lang="en-US"/>
        </a:p>
      </dgm:t>
    </dgm:pt>
    <dgm:pt modelId="{DD757CD7-992C-4A7B-AE4A-E07D6BC8E8DD}" type="sibTrans" cxnId="{13C91361-ED86-4A93-8C9D-717428B894FA}">
      <dgm:prSet/>
      <dgm:spPr/>
      <dgm:t>
        <a:bodyPr/>
        <a:lstStyle/>
        <a:p>
          <a:endParaRPr lang="en-US"/>
        </a:p>
      </dgm:t>
    </dgm:pt>
    <dgm:pt modelId="{A168EDA1-647B-4272-B0C6-13C1DFE44F38}" type="pres">
      <dgm:prSet presAssocID="{BDFC1813-8114-4F4B-B99B-C5A53AC87AE7}" presName="root" presStyleCnt="0">
        <dgm:presLayoutVars>
          <dgm:dir/>
          <dgm:resizeHandles val="exact"/>
        </dgm:presLayoutVars>
      </dgm:prSet>
      <dgm:spPr/>
    </dgm:pt>
    <dgm:pt modelId="{A378982D-AA35-421B-A006-452441AF83A1}" type="pres">
      <dgm:prSet presAssocID="{EB77FE98-1846-4986-B11C-317A6DFB1235}" presName="compNode" presStyleCnt="0"/>
      <dgm:spPr/>
    </dgm:pt>
    <dgm:pt modelId="{234FDE66-D57A-405C-ADEB-7241855F8D66}" type="pres">
      <dgm:prSet presAssocID="{EB77FE98-1846-4986-B11C-317A6DFB1235}" presName="iconRect" presStyleLbl="node1" presStyleIdx="0" presStyleCnt="3" custLinFactNeighborX="66307" custLinFactNeighborY="-174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598C221A-B4B9-4FD3-9021-628EC1C5F82F}" type="pres">
      <dgm:prSet presAssocID="{EB77FE98-1846-4986-B11C-317A6DFB1235}" presName="iconSpace" presStyleCnt="0"/>
      <dgm:spPr/>
    </dgm:pt>
    <dgm:pt modelId="{3CA6059D-5952-4A74-9E1F-12B1F837EDF2}" type="pres">
      <dgm:prSet presAssocID="{EB77FE98-1846-4986-B11C-317A6DFB1235}" presName="parTx" presStyleLbl="revTx" presStyleIdx="0" presStyleCnt="6">
        <dgm:presLayoutVars>
          <dgm:chMax val="0"/>
          <dgm:chPref val="0"/>
        </dgm:presLayoutVars>
      </dgm:prSet>
      <dgm:spPr/>
    </dgm:pt>
    <dgm:pt modelId="{F51B7218-FD9A-4C38-A7A2-49487C10CA3B}" type="pres">
      <dgm:prSet presAssocID="{EB77FE98-1846-4986-B11C-317A6DFB1235}" presName="txSpace" presStyleCnt="0"/>
      <dgm:spPr/>
    </dgm:pt>
    <dgm:pt modelId="{6A7703AD-F390-4D73-9CA4-D35649D2CDB1}" type="pres">
      <dgm:prSet presAssocID="{EB77FE98-1846-4986-B11C-317A6DFB1235}" presName="desTx" presStyleLbl="revTx" presStyleIdx="1" presStyleCnt="6">
        <dgm:presLayoutVars/>
      </dgm:prSet>
      <dgm:spPr/>
    </dgm:pt>
    <dgm:pt modelId="{70E79C78-068B-4032-A879-000F4CCFDAE0}" type="pres">
      <dgm:prSet presAssocID="{23375D18-17F9-45D9-B4B4-8B375D23425A}" presName="sibTrans" presStyleCnt="0"/>
      <dgm:spPr/>
    </dgm:pt>
    <dgm:pt modelId="{F7B7DFB6-CBC6-4B08-A586-65F3427368ED}" type="pres">
      <dgm:prSet presAssocID="{12790814-F5C1-4435-ADCC-19779519714C}" presName="compNode" presStyleCnt="0"/>
      <dgm:spPr/>
    </dgm:pt>
    <dgm:pt modelId="{040D2065-33F0-4E86-BADB-165E3AB7053F}" type="pres">
      <dgm:prSet presAssocID="{12790814-F5C1-4435-ADCC-19779519714C}" presName="iconRect" presStyleLbl="node1" presStyleIdx="1" presStyleCnt="3" custLinFactNeighborX="61073" custLinFactNeighborY="-219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Wedding Rings"/>
        </a:ext>
      </dgm:extLst>
    </dgm:pt>
    <dgm:pt modelId="{128E71E3-D462-4E89-82EA-5CA906BFF6F1}" type="pres">
      <dgm:prSet presAssocID="{12790814-F5C1-4435-ADCC-19779519714C}" presName="iconSpace" presStyleCnt="0"/>
      <dgm:spPr/>
    </dgm:pt>
    <dgm:pt modelId="{B7E7CD48-E9DB-402A-BF86-DC40D3983ED0}" type="pres">
      <dgm:prSet presAssocID="{12790814-F5C1-4435-ADCC-19779519714C}" presName="parTx" presStyleLbl="revTx" presStyleIdx="2" presStyleCnt="6">
        <dgm:presLayoutVars>
          <dgm:chMax val="0"/>
          <dgm:chPref val="0"/>
        </dgm:presLayoutVars>
      </dgm:prSet>
      <dgm:spPr/>
    </dgm:pt>
    <dgm:pt modelId="{7E81A807-3371-41AA-A57C-AC435DA99C3A}" type="pres">
      <dgm:prSet presAssocID="{12790814-F5C1-4435-ADCC-19779519714C}" presName="txSpace" presStyleCnt="0"/>
      <dgm:spPr/>
    </dgm:pt>
    <dgm:pt modelId="{AB99F2E4-8745-46BC-9301-97E64D6A007F}" type="pres">
      <dgm:prSet presAssocID="{12790814-F5C1-4435-ADCC-19779519714C}" presName="desTx" presStyleLbl="revTx" presStyleIdx="3" presStyleCnt="6">
        <dgm:presLayoutVars/>
      </dgm:prSet>
      <dgm:spPr/>
    </dgm:pt>
    <dgm:pt modelId="{AA5131C0-E9F0-4DFD-A831-814BFD4BAC07}" type="pres">
      <dgm:prSet presAssocID="{E70E799A-CC03-4B6F-B4DF-B5931041C186}" presName="sibTrans" presStyleCnt="0"/>
      <dgm:spPr/>
    </dgm:pt>
    <dgm:pt modelId="{FD56FF58-ADC2-4FAA-9D37-86D8D632ED89}" type="pres">
      <dgm:prSet presAssocID="{511A3911-26B3-4C88-B552-BDB99263D41C}" presName="compNode" presStyleCnt="0"/>
      <dgm:spPr/>
    </dgm:pt>
    <dgm:pt modelId="{0ED916FA-D1D0-4BA3-9E5A-E074787735A7}" type="pres">
      <dgm:prSet presAssocID="{511A3911-26B3-4C88-B552-BDB99263D41C}" presName="iconRect" presStyleLbl="node1" presStyleIdx="2" presStyleCnt="3" custLinFactNeighborX="79394" custLinFactNeighborY="653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8877FAA9-0138-4095-AE02-BD842B6D966C}" type="pres">
      <dgm:prSet presAssocID="{511A3911-26B3-4C88-B552-BDB99263D41C}" presName="iconSpace" presStyleCnt="0"/>
      <dgm:spPr/>
    </dgm:pt>
    <dgm:pt modelId="{DE760D28-DD61-4609-9754-F9A1D7BA5AB6}" type="pres">
      <dgm:prSet presAssocID="{511A3911-26B3-4C88-B552-BDB99263D41C}" presName="parTx" presStyleLbl="revTx" presStyleIdx="4" presStyleCnt="6">
        <dgm:presLayoutVars>
          <dgm:chMax val="0"/>
          <dgm:chPref val="0"/>
        </dgm:presLayoutVars>
      </dgm:prSet>
      <dgm:spPr/>
    </dgm:pt>
    <dgm:pt modelId="{97A75D72-BCC9-405F-9EB2-DE54F92FD7ED}" type="pres">
      <dgm:prSet presAssocID="{511A3911-26B3-4C88-B552-BDB99263D41C}" presName="txSpace" presStyleCnt="0"/>
      <dgm:spPr/>
    </dgm:pt>
    <dgm:pt modelId="{92CD2CC8-C5AB-482B-BE6C-21C44709BECB}" type="pres">
      <dgm:prSet presAssocID="{511A3911-26B3-4C88-B552-BDB99263D41C}" presName="desTx" presStyleLbl="revTx" presStyleIdx="5" presStyleCnt="6">
        <dgm:presLayoutVars/>
      </dgm:prSet>
      <dgm:spPr/>
    </dgm:pt>
  </dgm:ptLst>
  <dgm:cxnLst>
    <dgm:cxn modelId="{C433BA0B-12E6-4AC9-95A2-1DFD1B428D1C}" type="presOf" srcId="{511A3911-26B3-4C88-B552-BDB99263D41C}" destId="{DE760D28-DD61-4609-9754-F9A1D7BA5AB6}" srcOrd="0" destOrd="0" presId="urn:microsoft.com/office/officeart/2018/2/layout/IconLabelDescriptionList"/>
    <dgm:cxn modelId="{98C1840E-A135-40D7-A883-EBC25A541612}" srcId="{BDFC1813-8114-4F4B-B99B-C5A53AC87AE7}" destId="{EB77FE98-1846-4986-B11C-317A6DFB1235}" srcOrd="0" destOrd="0" parTransId="{2FFC1E14-75C2-45D0-9781-BCC7E850F100}" sibTransId="{23375D18-17F9-45D9-B4B4-8B375D23425A}"/>
    <dgm:cxn modelId="{03E6D50E-1737-49FD-A778-1ED380AA203E}" type="presOf" srcId="{41B40C0C-76ED-4536-98BE-BA6F8074D3E8}" destId="{AB99F2E4-8745-46BC-9301-97E64D6A007F}" srcOrd="0" destOrd="0" presId="urn:microsoft.com/office/officeart/2018/2/layout/IconLabelDescriptionList"/>
    <dgm:cxn modelId="{5E218A0F-0A1C-43E1-94CF-8909D2815C5A}" srcId="{BDFC1813-8114-4F4B-B99B-C5A53AC87AE7}" destId="{12790814-F5C1-4435-ADCC-19779519714C}" srcOrd="1" destOrd="0" parTransId="{F9B3230C-301E-4FA3-A3AF-A85EA41F2BE4}" sibTransId="{E70E799A-CC03-4B6F-B4DF-B5931041C186}"/>
    <dgm:cxn modelId="{9B0C8422-0609-4399-AE75-B8A96A0B40C0}" srcId="{BDFC1813-8114-4F4B-B99B-C5A53AC87AE7}" destId="{511A3911-26B3-4C88-B552-BDB99263D41C}" srcOrd="2" destOrd="0" parTransId="{E70C2D37-C3F0-47C2-B207-EF92B84653D6}" sibTransId="{9C8D5B3B-85DB-4D30-9007-1E2BE227A403}"/>
    <dgm:cxn modelId="{9F8A1334-3E10-437F-866A-C873B38DEF4B}" type="presOf" srcId="{12790814-F5C1-4435-ADCC-19779519714C}" destId="{B7E7CD48-E9DB-402A-BF86-DC40D3983ED0}" srcOrd="0" destOrd="0" presId="urn:microsoft.com/office/officeart/2018/2/layout/IconLabelDescriptionList"/>
    <dgm:cxn modelId="{13C91361-ED86-4A93-8C9D-717428B894FA}" srcId="{511A3911-26B3-4C88-B552-BDB99263D41C}" destId="{07F98E5F-8BBB-463B-9B81-7B84954FC613}" srcOrd="0" destOrd="0" parTransId="{6835D6E9-1C9E-47DF-BBA8-2DE29493407F}" sibTransId="{DD757CD7-992C-4A7B-AE4A-E07D6BC8E8DD}"/>
    <dgm:cxn modelId="{6318F06D-1EBD-4CA9-95B9-A7DAA0ECF3CB}" srcId="{12790814-F5C1-4435-ADCC-19779519714C}" destId="{CAA2F3F7-615D-4C7B-B28E-632DC05655C3}" srcOrd="1" destOrd="0" parTransId="{246366A6-0FA1-45AF-9824-B336809CA65D}" sibTransId="{242F042D-3BDE-45C0-B19C-B79B88CCBA06}"/>
    <dgm:cxn modelId="{6B21B173-350E-4863-9F4B-824651DEDE37}" srcId="{12790814-F5C1-4435-ADCC-19779519714C}" destId="{41B40C0C-76ED-4536-98BE-BA6F8074D3E8}" srcOrd="0" destOrd="0" parTransId="{A6871C4C-050C-4C5E-8CEC-10797EB6F7C3}" sibTransId="{E9FEA5AA-0455-4DB4-9255-07805DC34037}"/>
    <dgm:cxn modelId="{34AC2359-99EA-4F85-AC2D-17455A84F72C}" type="presOf" srcId="{BDFC1813-8114-4F4B-B99B-C5A53AC87AE7}" destId="{A168EDA1-647B-4272-B0C6-13C1DFE44F38}" srcOrd="0" destOrd="0" presId="urn:microsoft.com/office/officeart/2018/2/layout/IconLabelDescriptionList"/>
    <dgm:cxn modelId="{2D02177C-8493-4C8C-A21B-FEEECADA913B}" type="presOf" srcId="{07F98E5F-8BBB-463B-9B81-7B84954FC613}" destId="{92CD2CC8-C5AB-482B-BE6C-21C44709BECB}" srcOrd="0" destOrd="0" presId="urn:microsoft.com/office/officeart/2018/2/layout/IconLabelDescriptionList"/>
    <dgm:cxn modelId="{3BF703DB-EB65-453F-9E7F-5BC48329303F}" type="presOf" srcId="{CAA2F3F7-615D-4C7B-B28E-632DC05655C3}" destId="{AB99F2E4-8745-46BC-9301-97E64D6A007F}" srcOrd="0" destOrd="1" presId="urn:microsoft.com/office/officeart/2018/2/layout/IconLabelDescriptionList"/>
    <dgm:cxn modelId="{D03098F9-8068-48B0-9B0E-47C2A05208FF}" type="presOf" srcId="{EB77FE98-1846-4986-B11C-317A6DFB1235}" destId="{3CA6059D-5952-4A74-9E1F-12B1F837EDF2}" srcOrd="0" destOrd="0" presId="urn:microsoft.com/office/officeart/2018/2/layout/IconLabelDescriptionList"/>
    <dgm:cxn modelId="{232E3545-F538-4A1D-881C-EEF5A789C715}" type="presParOf" srcId="{A168EDA1-647B-4272-B0C6-13C1DFE44F38}" destId="{A378982D-AA35-421B-A006-452441AF83A1}" srcOrd="0" destOrd="0" presId="urn:microsoft.com/office/officeart/2018/2/layout/IconLabelDescriptionList"/>
    <dgm:cxn modelId="{0B21D5B3-A9C8-4D92-80E3-D307E7C9EE4C}" type="presParOf" srcId="{A378982D-AA35-421B-A006-452441AF83A1}" destId="{234FDE66-D57A-405C-ADEB-7241855F8D66}" srcOrd="0" destOrd="0" presId="urn:microsoft.com/office/officeart/2018/2/layout/IconLabelDescriptionList"/>
    <dgm:cxn modelId="{27CB8BCB-86F0-4D65-A1FF-22253C02853C}" type="presParOf" srcId="{A378982D-AA35-421B-A006-452441AF83A1}" destId="{598C221A-B4B9-4FD3-9021-628EC1C5F82F}" srcOrd="1" destOrd="0" presId="urn:microsoft.com/office/officeart/2018/2/layout/IconLabelDescriptionList"/>
    <dgm:cxn modelId="{1F15CBD6-0BE1-4BDD-A784-3D882FAD1429}" type="presParOf" srcId="{A378982D-AA35-421B-A006-452441AF83A1}" destId="{3CA6059D-5952-4A74-9E1F-12B1F837EDF2}" srcOrd="2" destOrd="0" presId="urn:microsoft.com/office/officeart/2018/2/layout/IconLabelDescriptionList"/>
    <dgm:cxn modelId="{1C4959CB-49E1-4E38-89E2-2E0A19962AB1}" type="presParOf" srcId="{A378982D-AA35-421B-A006-452441AF83A1}" destId="{F51B7218-FD9A-4C38-A7A2-49487C10CA3B}" srcOrd="3" destOrd="0" presId="urn:microsoft.com/office/officeart/2018/2/layout/IconLabelDescriptionList"/>
    <dgm:cxn modelId="{6BDA2BAF-236B-48B7-A49A-D524B1E270E0}" type="presParOf" srcId="{A378982D-AA35-421B-A006-452441AF83A1}" destId="{6A7703AD-F390-4D73-9CA4-D35649D2CDB1}" srcOrd="4" destOrd="0" presId="urn:microsoft.com/office/officeart/2018/2/layout/IconLabelDescriptionList"/>
    <dgm:cxn modelId="{3BBA729D-2DB7-4EA0-A143-B964A4606192}" type="presParOf" srcId="{A168EDA1-647B-4272-B0C6-13C1DFE44F38}" destId="{70E79C78-068B-4032-A879-000F4CCFDAE0}" srcOrd="1" destOrd="0" presId="urn:microsoft.com/office/officeart/2018/2/layout/IconLabelDescriptionList"/>
    <dgm:cxn modelId="{2E53B892-436D-4CE6-9215-F207CE92FCEC}" type="presParOf" srcId="{A168EDA1-647B-4272-B0C6-13C1DFE44F38}" destId="{F7B7DFB6-CBC6-4B08-A586-65F3427368ED}" srcOrd="2" destOrd="0" presId="urn:microsoft.com/office/officeart/2018/2/layout/IconLabelDescriptionList"/>
    <dgm:cxn modelId="{2FF097F0-9449-4C0C-A851-84E24CB13933}" type="presParOf" srcId="{F7B7DFB6-CBC6-4B08-A586-65F3427368ED}" destId="{040D2065-33F0-4E86-BADB-165E3AB7053F}" srcOrd="0" destOrd="0" presId="urn:microsoft.com/office/officeart/2018/2/layout/IconLabelDescriptionList"/>
    <dgm:cxn modelId="{578FF907-E473-43A3-B12D-6F5C7D7BEEFB}" type="presParOf" srcId="{F7B7DFB6-CBC6-4B08-A586-65F3427368ED}" destId="{128E71E3-D462-4E89-82EA-5CA906BFF6F1}" srcOrd="1" destOrd="0" presId="urn:microsoft.com/office/officeart/2018/2/layout/IconLabelDescriptionList"/>
    <dgm:cxn modelId="{6A590F0C-63F5-4D1B-9171-F5ABF7324830}" type="presParOf" srcId="{F7B7DFB6-CBC6-4B08-A586-65F3427368ED}" destId="{B7E7CD48-E9DB-402A-BF86-DC40D3983ED0}" srcOrd="2" destOrd="0" presId="urn:microsoft.com/office/officeart/2018/2/layout/IconLabelDescriptionList"/>
    <dgm:cxn modelId="{0C7FF0A6-34A3-4F49-9A3F-212F0EDD1E0D}" type="presParOf" srcId="{F7B7DFB6-CBC6-4B08-A586-65F3427368ED}" destId="{7E81A807-3371-41AA-A57C-AC435DA99C3A}" srcOrd="3" destOrd="0" presId="urn:microsoft.com/office/officeart/2018/2/layout/IconLabelDescriptionList"/>
    <dgm:cxn modelId="{8D0E44A3-CFFF-4B20-81DB-23CD02EC80B6}" type="presParOf" srcId="{F7B7DFB6-CBC6-4B08-A586-65F3427368ED}" destId="{AB99F2E4-8745-46BC-9301-97E64D6A007F}" srcOrd="4" destOrd="0" presId="urn:microsoft.com/office/officeart/2018/2/layout/IconLabelDescriptionList"/>
    <dgm:cxn modelId="{43E25514-6505-4F25-AE06-C9E1112B20C4}" type="presParOf" srcId="{A168EDA1-647B-4272-B0C6-13C1DFE44F38}" destId="{AA5131C0-E9F0-4DFD-A831-814BFD4BAC07}" srcOrd="3" destOrd="0" presId="urn:microsoft.com/office/officeart/2018/2/layout/IconLabelDescriptionList"/>
    <dgm:cxn modelId="{BB2A2500-CE26-4A1D-BA16-1DF9F31BF05B}" type="presParOf" srcId="{A168EDA1-647B-4272-B0C6-13C1DFE44F38}" destId="{FD56FF58-ADC2-4FAA-9D37-86D8D632ED89}" srcOrd="4" destOrd="0" presId="urn:microsoft.com/office/officeart/2018/2/layout/IconLabelDescriptionList"/>
    <dgm:cxn modelId="{5A50E6B3-ECE0-48CD-8E32-A884594E0AFE}" type="presParOf" srcId="{FD56FF58-ADC2-4FAA-9D37-86D8D632ED89}" destId="{0ED916FA-D1D0-4BA3-9E5A-E074787735A7}" srcOrd="0" destOrd="0" presId="urn:microsoft.com/office/officeart/2018/2/layout/IconLabelDescriptionList"/>
    <dgm:cxn modelId="{89930DB9-50B6-46AB-8C4D-827807892CFA}" type="presParOf" srcId="{FD56FF58-ADC2-4FAA-9D37-86D8D632ED89}" destId="{8877FAA9-0138-4095-AE02-BD842B6D966C}" srcOrd="1" destOrd="0" presId="urn:microsoft.com/office/officeart/2018/2/layout/IconLabelDescriptionList"/>
    <dgm:cxn modelId="{61E4B3C4-0CF9-47C1-95E9-D4354E22093B}" type="presParOf" srcId="{FD56FF58-ADC2-4FAA-9D37-86D8D632ED89}" destId="{DE760D28-DD61-4609-9754-F9A1D7BA5AB6}" srcOrd="2" destOrd="0" presId="urn:microsoft.com/office/officeart/2018/2/layout/IconLabelDescriptionList"/>
    <dgm:cxn modelId="{28FAEBAD-AB8D-4F00-A849-E041A3A6ED26}" type="presParOf" srcId="{FD56FF58-ADC2-4FAA-9D37-86D8D632ED89}" destId="{97A75D72-BCC9-405F-9EB2-DE54F92FD7ED}" srcOrd="3" destOrd="0" presId="urn:microsoft.com/office/officeart/2018/2/layout/IconLabelDescriptionList"/>
    <dgm:cxn modelId="{017724CA-9639-400E-A1F5-8019ADFDE429}" type="presParOf" srcId="{FD56FF58-ADC2-4FAA-9D37-86D8D632ED89}" destId="{92CD2CC8-C5AB-482B-BE6C-21C44709BEC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AC0451-B73E-417C-BC44-8AE0978D285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FC7E90C5-E68B-4A96-A53C-307ACF82B590}">
      <dgm:prSet/>
      <dgm:spPr/>
      <dgm:t>
        <a:bodyPr/>
        <a:lstStyle/>
        <a:p>
          <a:r>
            <a:rPr lang="en-US" dirty="0"/>
            <a:t>Employees can make voluntary, </a:t>
          </a:r>
          <a:r>
            <a:rPr lang="en-US" dirty="0">
              <a:hlinkClick xmlns:r="http://schemas.openxmlformats.org/officeDocument/2006/relationships" r:id="rId1"/>
            </a:rPr>
            <a:t>post-tax additional contributions</a:t>
          </a:r>
          <a:r>
            <a:rPr lang="en-US" dirty="0">
              <a:hlinkClick xmlns:r="http://schemas.openxmlformats.org/officeDocument/2006/relationships" r:id="rId2"/>
            </a:rPr>
            <a:t> </a:t>
          </a:r>
          <a:r>
            <a:rPr lang="en-US" dirty="0"/>
            <a:t>to their WRS account</a:t>
          </a:r>
        </a:p>
      </dgm:t>
    </dgm:pt>
    <dgm:pt modelId="{AA55C06F-E67E-4B1C-87A9-C4EB168E4C13}" type="parTrans" cxnId="{F98EC903-7BDB-4506-A2E5-FC71B83D8FFD}">
      <dgm:prSet/>
      <dgm:spPr/>
      <dgm:t>
        <a:bodyPr/>
        <a:lstStyle/>
        <a:p>
          <a:endParaRPr lang="en-US"/>
        </a:p>
      </dgm:t>
    </dgm:pt>
    <dgm:pt modelId="{F19C5128-94C2-4740-A617-0D2FA1CBBE59}" type="sibTrans" cxnId="{F98EC903-7BDB-4506-A2E5-FC71B83D8FFD}">
      <dgm:prSet/>
      <dgm:spPr/>
      <dgm:t>
        <a:bodyPr/>
        <a:lstStyle/>
        <a:p>
          <a:endParaRPr lang="en-US"/>
        </a:p>
      </dgm:t>
    </dgm:pt>
    <dgm:pt modelId="{60F0CC83-E30A-4838-85E7-37650DCBC295}">
      <dgm:prSet/>
      <dgm:spPr/>
      <dgm:t>
        <a:bodyPr/>
        <a:lstStyle/>
        <a:p>
          <a:r>
            <a:rPr lang="en-US"/>
            <a:t>Post-tax contributions only</a:t>
          </a:r>
        </a:p>
      </dgm:t>
    </dgm:pt>
    <dgm:pt modelId="{9A871382-AF68-4824-B9A6-C33CA9C171DD}" type="parTrans" cxnId="{7869DB4B-B3DA-43ED-BE29-EA694ABF3E9D}">
      <dgm:prSet/>
      <dgm:spPr/>
      <dgm:t>
        <a:bodyPr/>
        <a:lstStyle/>
        <a:p>
          <a:endParaRPr lang="en-US"/>
        </a:p>
      </dgm:t>
    </dgm:pt>
    <dgm:pt modelId="{4C8F3002-F4AF-4220-92D3-D82150FC2030}" type="sibTrans" cxnId="{7869DB4B-B3DA-43ED-BE29-EA694ABF3E9D}">
      <dgm:prSet/>
      <dgm:spPr/>
      <dgm:t>
        <a:bodyPr/>
        <a:lstStyle/>
        <a:p>
          <a:endParaRPr lang="en-US"/>
        </a:p>
      </dgm:t>
    </dgm:pt>
    <dgm:pt modelId="{E34C2A83-F306-485C-B962-8A4F4EF1A694}">
      <dgm:prSet/>
      <dgm:spPr/>
      <dgm:t>
        <a:bodyPr/>
        <a:lstStyle/>
        <a:p>
          <a:r>
            <a:rPr lang="en-US"/>
            <a:t>Can set up via payroll deduction or submit directly to ETF via personal payment</a:t>
          </a:r>
        </a:p>
      </dgm:t>
    </dgm:pt>
    <dgm:pt modelId="{05E1C5E3-86F4-489F-80D9-4CF8A569EC42}" type="parTrans" cxnId="{773AD2F3-03ED-4534-BE1B-C639682F9832}">
      <dgm:prSet/>
      <dgm:spPr/>
      <dgm:t>
        <a:bodyPr/>
        <a:lstStyle/>
        <a:p>
          <a:endParaRPr lang="en-US"/>
        </a:p>
      </dgm:t>
    </dgm:pt>
    <dgm:pt modelId="{8846AAB0-4C1E-49C7-A5AA-671E7BEB23B4}" type="sibTrans" cxnId="{773AD2F3-03ED-4534-BE1B-C639682F9832}">
      <dgm:prSet/>
      <dgm:spPr/>
      <dgm:t>
        <a:bodyPr/>
        <a:lstStyle/>
        <a:p>
          <a:endParaRPr lang="en-US"/>
        </a:p>
      </dgm:t>
    </dgm:pt>
    <dgm:pt modelId="{81957CBD-1FD1-4EE5-9280-08C2297D7D61}">
      <dgm:prSet/>
      <dgm:spPr/>
      <dgm:t>
        <a:bodyPr/>
        <a:lstStyle/>
        <a:p>
          <a:r>
            <a:rPr lang="en-US"/>
            <a:t>No matching employer contribution</a:t>
          </a:r>
        </a:p>
      </dgm:t>
    </dgm:pt>
    <dgm:pt modelId="{5716BB25-C672-4A00-A56E-DAD527D8930A}" type="parTrans" cxnId="{8408D8F2-7227-42D4-8AC6-59650DBD9989}">
      <dgm:prSet/>
      <dgm:spPr/>
      <dgm:t>
        <a:bodyPr/>
        <a:lstStyle/>
        <a:p>
          <a:endParaRPr lang="en-US"/>
        </a:p>
      </dgm:t>
    </dgm:pt>
    <dgm:pt modelId="{6A07B5A7-00DD-4355-917A-299C6BAE5A9C}" type="sibTrans" cxnId="{8408D8F2-7227-42D4-8AC6-59650DBD9989}">
      <dgm:prSet/>
      <dgm:spPr/>
      <dgm:t>
        <a:bodyPr/>
        <a:lstStyle/>
        <a:p>
          <a:endParaRPr lang="en-US"/>
        </a:p>
      </dgm:t>
    </dgm:pt>
    <dgm:pt modelId="{5E61A417-48FC-497A-9698-55012A21F604}">
      <dgm:prSet/>
      <dgm:spPr/>
      <dgm:t>
        <a:bodyPr/>
        <a:lstStyle/>
        <a:p>
          <a:r>
            <a:rPr lang="en-US"/>
            <a:t>No access to funds until termination of employment and you receive a WRS benefit</a:t>
          </a:r>
        </a:p>
      </dgm:t>
    </dgm:pt>
    <dgm:pt modelId="{E4B46E18-B925-4893-9965-584E41498875}" type="parTrans" cxnId="{9CFF2DAD-2A38-4E72-B05B-2AF0052C22BF}">
      <dgm:prSet/>
      <dgm:spPr/>
      <dgm:t>
        <a:bodyPr/>
        <a:lstStyle/>
        <a:p>
          <a:endParaRPr lang="en-US"/>
        </a:p>
      </dgm:t>
    </dgm:pt>
    <dgm:pt modelId="{D6743E37-F04B-464A-AF90-08811DC5D0B6}" type="sibTrans" cxnId="{9CFF2DAD-2A38-4E72-B05B-2AF0052C22BF}">
      <dgm:prSet/>
      <dgm:spPr/>
      <dgm:t>
        <a:bodyPr/>
        <a:lstStyle/>
        <a:p>
          <a:endParaRPr lang="en-US"/>
        </a:p>
      </dgm:t>
    </dgm:pt>
    <dgm:pt modelId="{EC799453-F484-4C89-A751-9CDDFA0C1377}">
      <dgm:prSet/>
      <dgm:spPr/>
      <dgm:t>
        <a:bodyPr/>
        <a:lstStyle/>
        <a:p>
          <a:r>
            <a:rPr lang="en-US" dirty="0"/>
            <a:t>WRS investments are managed by the </a:t>
          </a:r>
          <a:r>
            <a:rPr lang="en-US" dirty="0">
              <a:hlinkClick xmlns:r="http://schemas.openxmlformats.org/officeDocument/2006/relationships" r:id="rId3"/>
            </a:rPr>
            <a:t>State of Wisconsin Investment Board (SWIB)</a:t>
          </a:r>
          <a:endParaRPr lang="en-US" dirty="0"/>
        </a:p>
      </dgm:t>
    </dgm:pt>
    <dgm:pt modelId="{30AF8F6A-AE2B-41C7-9E0C-E15FB67FAD39}" type="parTrans" cxnId="{43B08E4F-1DDA-4578-992C-F90B9A0FA416}">
      <dgm:prSet/>
      <dgm:spPr/>
      <dgm:t>
        <a:bodyPr/>
        <a:lstStyle/>
        <a:p>
          <a:endParaRPr lang="en-US"/>
        </a:p>
      </dgm:t>
    </dgm:pt>
    <dgm:pt modelId="{74D0CD81-2471-4993-A2C9-64202A4696CC}" type="sibTrans" cxnId="{43B08E4F-1DDA-4578-992C-F90B9A0FA416}">
      <dgm:prSet/>
      <dgm:spPr/>
      <dgm:t>
        <a:bodyPr/>
        <a:lstStyle/>
        <a:p>
          <a:endParaRPr lang="en-US"/>
        </a:p>
      </dgm:t>
    </dgm:pt>
    <dgm:pt modelId="{2D2E0FF7-4241-4276-8F64-06B7E82FDDC3}">
      <dgm:prSet/>
      <dgm:spPr/>
      <dgm:t>
        <a:bodyPr/>
        <a:lstStyle/>
        <a:p>
          <a:r>
            <a:rPr lang="en-US" dirty="0"/>
            <a:t>Historical returns are posted on </a:t>
          </a:r>
          <a:r>
            <a:rPr lang="en-US" dirty="0">
              <a:hlinkClick xmlns:r="http://schemas.openxmlformats.org/officeDocument/2006/relationships" r:id="rId4"/>
            </a:rPr>
            <a:t>ETF’s website</a:t>
          </a:r>
          <a:endParaRPr lang="en-US" dirty="0"/>
        </a:p>
      </dgm:t>
    </dgm:pt>
    <dgm:pt modelId="{F29B80C5-D989-45D2-AAE5-7DB1F9C96168}" type="parTrans" cxnId="{971DEBDB-CA43-4C5F-B77E-1D465FAC9BE8}">
      <dgm:prSet/>
      <dgm:spPr/>
      <dgm:t>
        <a:bodyPr/>
        <a:lstStyle/>
        <a:p>
          <a:endParaRPr lang="en-US"/>
        </a:p>
      </dgm:t>
    </dgm:pt>
    <dgm:pt modelId="{F474FC8A-A1C1-4C74-8174-C6F64AB11FBE}" type="sibTrans" cxnId="{971DEBDB-CA43-4C5F-B77E-1D465FAC9BE8}">
      <dgm:prSet/>
      <dgm:spPr/>
      <dgm:t>
        <a:bodyPr/>
        <a:lstStyle/>
        <a:p>
          <a:endParaRPr lang="en-US"/>
        </a:p>
      </dgm:t>
    </dgm:pt>
    <dgm:pt modelId="{F48F6E60-ABCD-48BF-8463-4923C7D68705}">
      <dgm:prSet/>
      <dgm:spPr/>
      <dgm:t>
        <a:bodyPr/>
        <a:lstStyle/>
        <a:p>
          <a:r>
            <a:rPr lang="en-US" dirty="0"/>
            <a:t>Will receive an </a:t>
          </a:r>
          <a:r>
            <a:rPr lang="en-US" dirty="0">
              <a:hlinkClick xmlns:r="http://schemas.openxmlformats.org/officeDocument/2006/relationships" r:id="rId5"/>
            </a:rPr>
            <a:t>Annual Statement of Benefits </a:t>
          </a:r>
          <a:r>
            <a:rPr lang="en-US" dirty="0"/>
            <a:t>in April of each year (paper statement and online access available)</a:t>
          </a:r>
        </a:p>
      </dgm:t>
    </dgm:pt>
    <dgm:pt modelId="{04F74D7C-BA8F-4CA3-9AA1-CC988530A65B}" type="parTrans" cxnId="{88AC59C5-FC13-4478-9E28-3710F8929D8A}">
      <dgm:prSet/>
      <dgm:spPr/>
      <dgm:t>
        <a:bodyPr/>
        <a:lstStyle/>
        <a:p>
          <a:endParaRPr lang="en-US"/>
        </a:p>
      </dgm:t>
    </dgm:pt>
    <dgm:pt modelId="{990D7318-7903-4C23-8DA0-3CC852358F8C}" type="sibTrans" cxnId="{88AC59C5-FC13-4478-9E28-3710F8929D8A}">
      <dgm:prSet/>
      <dgm:spPr/>
      <dgm:t>
        <a:bodyPr/>
        <a:lstStyle/>
        <a:p>
          <a:endParaRPr lang="en-US"/>
        </a:p>
      </dgm:t>
    </dgm:pt>
    <dgm:pt modelId="{E99256CC-E04C-470C-A223-682EC51A4DB0}">
      <dgm:prSet/>
      <dgm:spPr/>
      <dgm:t>
        <a:bodyPr/>
        <a:lstStyle/>
        <a:p>
          <a:r>
            <a:rPr lang="en-US"/>
            <a:t>Interest applied annually</a:t>
          </a:r>
        </a:p>
      </dgm:t>
    </dgm:pt>
    <dgm:pt modelId="{143962FB-651C-4522-ACD5-F9E42C050434}" type="parTrans" cxnId="{5D4E6B66-A0D5-49C5-BC5C-CFD59DB98C6F}">
      <dgm:prSet/>
      <dgm:spPr/>
      <dgm:t>
        <a:bodyPr/>
        <a:lstStyle/>
        <a:p>
          <a:endParaRPr lang="en-US"/>
        </a:p>
      </dgm:t>
    </dgm:pt>
    <dgm:pt modelId="{65E31075-8EBE-47B6-9725-04A7AF6E50D5}" type="sibTrans" cxnId="{5D4E6B66-A0D5-49C5-BC5C-CFD59DB98C6F}">
      <dgm:prSet/>
      <dgm:spPr/>
      <dgm:t>
        <a:bodyPr/>
        <a:lstStyle/>
        <a:p>
          <a:endParaRPr lang="en-US"/>
        </a:p>
      </dgm:t>
    </dgm:pt>
    <dgm:pt modelId="{CD71C587-268A-4A56-B335-BE49D09DC076}" type="pres">
      <dgm:prSet presAssocID="{0DAC0451-B73E-417C-BC44-8AE0978D2856}" presName="linear" presStyleCnt="0">
        <dgm:presLayoutVars>
          <dgm:dir/>
          <dgm:animLvl val="lvl"/>
          <dgm:resizeHandles val="exact"/>
        </dgm:presLayoutVars>
      </dgm:prSet>
      <dgm:spPr/>
    </dgm:pt>
    <dgm:pt modelId="{59975BF5-D999-4128-87D2-F50094EE3D7A}" type="pres">
      <dgm:prSet presAssocID="{FC7E90C5-E68B-4A96-A53C-307ACF82B590}" presName="parentLin" presStyleCnt="0"/>
      <dgm:spPr/>
    </dgm:pt>
    <dgm:pt modelId="{E3F7B2C7-DE2E-4FED-9D94-977D18EE0643}" type="pres">
      <dgm:prSet presAssocID="{FC7E90C5-E68B-4A96-A53C-307ACF82B590}" presName="parentLeftMargin" presStyleLbl="node1" presStyleIdx="0" presStyleCnt="4"/>
      <dgm:spPr/>
    </dgm:pt>
    <dgm:pt modelId="{E26F40EA-C567-42CC-92D8-E020A153ACFA}" type="pres">
      <dgm:prSet presAssocID="{FC7E90C5-E68B-4A96-A53C-307ACF82B590}" presName="parentText" presStyleLbl="node1" presStyleIdx="0" presStyleCnt="4">
        <dgm:presLayoutVars>
          <dgm:chMax val="0"/>
          <dgm:bulletEnabled val="1"/>
        </dgm:presLayoutVars>
      </dgm:prSet>
      <dgm:spPr/>
    </dgm:pt>
    <dgm:pt modelId="{C3DC2B6A-39EA-43F9-9C28-DB6BE5D05C05}" type="pres">
      <dgm:prSet presAssocID="{FC7E90C5-E68B-4A96-A53C-307ACF82B590}" presName="negativeSpace" presStyleCnt="0"/>
      <dgm:spPr/>
    </dgm:pt>
    <dgm:pt modelId="{9BCB5D5D-D84C-4A94-8EB3-1C018ABFD63C}" type="pres">
      <dgm:prSet presAssocID="{FC7E90C5-E68B-4A96-A53C-307ACF82B590}" presName="childText" presStyleLbl="conFgAcc1" presStyleIdx="0" presStyleCnt="4">
        <dgm:presLayoutVars>
          <dgm:bulletEnabled val="1"/>
        </dgm:presLayoutVars>
      </dgm:prSet>
      <dgm:spPr/>
    </dgm:pt>
    <dgm:pt modelId="{4B9A0F5C-D6D4-436D-A667-3788069815F0}" type="pres">
      <dgm:prSet presAssocID="{F19C5128-94C2-4740-A617-0D2FA1CBBE59}" presName="spaceBetweenRectangles" presStyleCnt="0"/>
      <dgm:spPr/>
    </dgm:pt>
    <dgm:pt modelId="{F51E019C-33B4-4058-B0BB-2DB7697D64CE}" type="pres">
      <dgm:prSet presAssocID="{EC799453-F484-4C89-A751-9CDDFA0C1377}" presName="parentLin" presStyleCnt="0"/>
      <dgm:spPr/>
    </dgm:pt>
    <dgm:pt modelId="{25A917D6-ABD5-4D6C-80C3-147080D9002B}" type="pres">
      <dgm:prSet presAssocID="{EC799453-F484-4C89-A751-9CDDFA0C1377}" presName="parentLeftMargin" presStyleLbl="node1" presStyleIdx="0" presStyleCnt="4"/>
      <dgm:spPr/>
    </dgm:pt>
    <dgm:pt modelId="{C6D3C44F-A958-49FA-ADA7-E14062A7D84C}" type="pres">
      <dgm:prSet presAssocID="{EC799453-F484-4C89-A751-9CDDFA0C1377}" presName="parentText" presStyleLbl="node1" presStyleIdx="1" presStyleCnt="4">
        <dgm:presLayoutVars>
          <dgm:chMax val="0"/>
          <dgm:bulletEnabled val="1"/>
        </dgm:presLayoutVars>
      </dgm:prSet>
      <dgm:spPr/>
    </dgm:pt>
    <dgm:pt modelId="{2E90D511-1C1A-4C00-B176-E3B3D8C849B5}" type="pres">
      <dgm:prSet presAssocID="{EC799453-F484-4C89-A751-9CDDFA0C1377}" presName="negativeSpace" presStyleCnt="0"/>
      <dgm:spPr/>
    </dgm:pt>
    <dgm:pt modelId="{10E3134D-1300-45D5-BEFF-9D542D47E169}" type="pres">
      <dgm:prSet presAssocID="{EC799453-F484-4C89-A751-9CDDFA0C1377}" presName="childText" presStyleLbl="conFgAcc1" presStyleIdx="1" presStyleCnt="4">
        <dgm:presLayoutVars>
          <dgm:bulletEnabled val="1"/>
        </dgm:presLayoutVars>
      </dgm:prSet>
      <dgm:spPr/>
    </dgm:pt>
    <dgm:pt modelId="{08D198A3-7D81-4B9A-8F69-8A0CA973E0E0}" type="pres">
      <dgm:prSet presAssocID="{74D0CD81-2471-4993-A2C9-64202A4696CC}" presName="spaceBetweenRectangles" presStyleCnt="0"/>
      <dgm:spPr/>
    </dgm:pt>
    <dgm:pt modelId="{E4CBDCD7-FA05-4CA6-B8DE-AEF136E5CD63}" type="pres">
      <dgm:prSet presAssocID="{2D2E0FF7-4241-4276-8F64-06B7E82FDDC3}" presName="parentLin" presStyleCnt="0"/>
      <dgm:spPr/>
    </dgm:pt>
    <dgm:pt modelId="{8A39D2A4-7B25-451F-AFBE-2468FEB1992F}" type="pres">
      <dgm:prSet presAssocID="{2D2E0FF7-4241-4276-8F64-06B7E82FDDC3}" presName="parentLeftMargin" presStyleLbl="node1" presStyleIdx="1" presStyleCnt="4"/>
      <dgm:spPr/>
    </dgm:pt>
    <dgm:pt modelId="{D9153E64-980A-45BC-AFB0-03E78CEE6D8F}" type="pres">
      <dgm:prSet presAssocID="{2D2E0FF7-4241-4276-8F64-06B7E82FDDC3}" presName="parentText" presStyleLbl="node1" presStyleIdx="2" presStyleCnt="4">
        <dgm:presLayoutVars>
          <dgm:chMax val="0"/>
          <dgm:bulletEnabled val="1"/>
        </dgm:presLayoutVars>
      </dgm:prSet>
      <dgm:spPr/>
    </dgm:pt>
    <dgm:pt modelId="{9F94FB0F-BCB7-4D3D-B604-708E99F34390}" type="pres">
      <dgm:prSet presAssocID="{2D2E0FF7-4241-4276-8F64-06B7E82FDDC3}" presName="negativeSpace" presStyleCnt="0"/>
      <dgm:spPr/>
    </dgm:pt>
    <dgm:pt modelId="{9C4A39B2-B73F-4692-B240-92DFB18CF513}" type="pres">
      <dgm:prSet presAssocID="{2D2E0FF7-4241-4276-8F64-06B7E82FDDC3}" presName="childText" presStyleLbl="conFgAcc1" presStyleIdx="2" presStyleCnt="4">
        <dgm:presLayoutVars>
          <dgm:bulletEnabled val="1"/>
        </dgm:presLayoutVars>
      </dgm:prSet>
      <dgm:spPr/>
    </dgm:pt>
    <dgm:pt modelId="{E65F1041-2C36-4DBC-AE66-3BA6F564FA51}" type="pres">
      <dgm:prSet presAssocID="{F474FC8A-A1C1-4C74-8174-C6F64AB11FBE}" presName="spaceBetweenRectangles" presStyleCnt="0"/>
      <dgm:spPr/>
    </dgm:pt>
    <dgm:pt modelId="{33ACEFEA-CB76-4626-A92F-0B3B2FA1F559}" type="pres">
      <dgm:prSet presAssocID="{F48F6E60-ABCD-48BF-8463-4923C7D68705}" presName="parentLin" presStyleCnt="0"/>
      <dgm:spPr/>
    </dgm:pt>
    <dgm:pt modelId="{0DA6A9AB-2B5F-475D-BE7D-B7DAB85E2648}" type="pres">
      <dgm:prSet presAssocID="{F48F6E60-ABCD-48BF-8463-4923C7D68705}" presName="parentLeftMargin" presStyleLbl="node1" presStyleIdx="2" presStyleCnt="4"/>
      <dgm:spPr/>
    </dgm:pt>
    <dgm:pt modelId="{E562C677-9F06-4B7F-BFFC-94A783FCD007}" type="pres">
      <dgm:prSet presAssocID="{F48F6E60-ABCD-48BF-8463-4923C7D68705}" presName="parentText" presStyleLbl="node1" presStyleIdx="3" presStyleCnt="4">
        <dgm:presLayoutVars>
          <dgm:chMax val="0"/>
          <dgm:bulletEnabled val="1"/>
        </dgm:presLayoutVars>
      </dgm:prSet>
      <dgm:spPr/>
    </dgm:pt>
    <dgm:pt modelId="{B8D8439F-0C21-4FE0-B973-0BCFA02844DD}" type="pres">
      <dgm:prSet presAssocID="{F48F6E60-ABCD-48BF-8463-4923C7D68705}" presName="negativeSpace" presStyleCnt="0"/>
      <dgm:spPr/>
    </dgm:pt>
    <dgm:pt modelId="{A5DFC2A4-0D68-4140-B6A4-8CEA036570F0}" type="pres">
      <dgm:prSet presAssocID="{F48F6E60-ABCD-48BF-8463-4923C7D68705}" presName="childText" presStyleLbl="conFgAcc1" presStyleIdx="3" presStyleCnt="4">
        <dgm:presLayoutVars>
          <dgm:bulletEnabled val="1"/>
        </dgm:presLayoutVars>
      </dgm:prSet>
      <dgm:spPr/>
    </dgm:pt>
  </dgm:ptLst>
  <dgm:cxnLst>
    <dgm:cxn modelId="{D4AFAE00-FA74-4D84-B6E0-EE9BFB8E03FA}" type="presOf" srcId="{2D2E0FF7-4241-4276-8F64-06B7E82FDDC3}" destId="{D9153E64-980A-45BC-AFB0-03E78CEE6D8F}" srcOrd="1" destOrd="0" presId="urn:microsoft.com/office/officeart/2005/8/layout/list1"/>
    <dgm:cxn modelId="{F98EC903-7BDB-4506-A2E5-FC71B83D8FFD}" srcId="{0DAC0451-B73E-417C-BC44-8AE0978D2856}" destId="{FC7E90C5-E68B-4A96-A53C-307ACF82B590}" srcOrd="0" destOrd="0" parTransId="{AA55C06F-E67E-4B1C-87A9-C4EB168E4C13}" sibTransId="{F19C5128-94C2-4740-A617-0D2FA1CBBE59}"/>
    <dgm:cxn modelId="{562C0F15-DA18-4FBC-9733-A8529D5AA7E0}" type="presOf" srcId="{F48F6E60-ABCD-48BF-8463-4923C7D68705}" destId="{0DA6A9AB-2B5F-475D-BE7D-B7DAB85E2648}" srcOrd="0" destOrd="0" presId="urn:microsoft.com/office/officeart/2005/8/layout/list1"/>
    <dgm:cxn modelId="{156C322B-8386-4EB6-AF35-A7CEF8789621}" type="presOf" srcId="{81957CBD-1FD1-4EE5-9280-08C2297D7D61}" destId="{9BCB5D5D-D84C-4A94-8EB3-1C018ABFD63C}" srcOrd="0" destOrd="2" presId="urn:microsoft.com/office/officeart/2005/8/layout/list1"/>
    <dgm:cxn modelId="{F5812B33-F477-42C7-AB29-DDAE2C958ABA}" type="presOf" srcId="{EC799453-F484-4C89-A751-9CDDFA0C1377}" destId="{C6D3C44F-A958-49FA-ADA7-E14062A7D84C}" srcOrd="1" destOrd="0" presId="urn:microsoft.com/office/officeart/2005/8/layout/list1"/>
    <dgm:cxn modelId="{8B8FFD44-A80B-4A30-A6E8-C26C516CC301}" type="presOf" srcId="{2D2E0FF7-4241-4276-8F64-06B7E82FDDC3}" destId="{8A39D2A4-7B25-451F-AFBE-2468FEB1992F}" srcOrd="0" destOrd="0" presId="urn:microsoft.com/office/officeart/2005/8/layout/list1"/>
    <dgm:cxn modelId="{5D4E6B66-A0D5-49C5-BC5C-CFD59DB98C6F}" srcId="{F48F6E60-ABCD-48BF-8463-4923C7D68705}" destId="{E99256CC-E04C-470C-A223-682EC51A4DB0}" srcOrd="0" destOrd="0" parTransId="{143962FB-651C-4522-ACD5-F9E42C050434}" sibTransId="{65E31075-8EBE-47B6-9725-04A7AF6E50D5}"/>
    <dgm:cxn modelId="{7869DB4B-B3DA-43ED-BE29-EA694ABF3E9D}" srcId="{FC7E90C5-E68B-4A96-A53C-307ACF82B590}" destId="{60F0CC83-E30A-4838-85E7-37650DCBC295}" srcOrd="0" destOrd="0" parTransId="{9A871382-AF68-4824-B9A6-C33CA9C171DD}" sibTransId="{4C8F3002-F4AF-4220-92D3-D82150FC2030}"/>
    <dgm:cxn modelId="{43B08E4F-1DDA-4578-992C-F90B9A0FA416}" srcId="{0DAC0451-B73E-417C-BC44-8AE0978D2856}" destId="{EC799453-F484-4C89-A751-9CDDFA0C1377}" srcOrd="1" destOrd="0" parTransId="{30AF8F6A-AE2B-41C7-9E0C-E15FB67FAD39}" sibTransId="{74D0CD81-2471-4993-A2C9-64202A4696CC}"/>
    <dgm:cxn modelId="{7B9B1550-FB99-4B51-91E2-A24475DF752E}" type="presOf" srcId="{FC7E90C5-E68B-4A96-A53C-307ACF82B590}" destId="{E26F40EA-C567-42CC-92D8-E020A153ACFA}" srcOrd="1" destOrd="0" presId="urn:microsoft.com/office/officeart/2005/8/layout/list1"/>
    <dgm:cxn modelId="{EBE92351-DA89-410E-BAEB-D58D547EE263}" type="presOf" srcId="{F48F6E60-ABCD-48BF-8463-4923C7D68705}" destId="{E562C677-9F06-4B7F-BFFC-94A783FCD007}" srcOrd="1" destOrd="0" presId="urn:microsoft.com/office/officeart/2005/8/layout/list1"/>
    <dgm:cxn modelId="{2C593F9C-B2A3-432C-9E2F-E6A27F175217}" type="presOf" srcId="{E34C2A83-F306-485C-B962-8A4F4EF1A694}" destId="{9BCB5D5D-D84C-4A94-8EB3-1C018ABFD63C}" srcOrd="0" destOrd="1" presId="urn:microsoft.com/office/officeart/2005/8/layout/list1"/>
    <dgm:cxn modelId="{9CFF2DAD-2A38-4E72-B05B-2AF0052C22BF}" srcId="{FC7E90C5-E68B-4A96-A53C-307ACF82B590}" destId="{5E61A417-48FC-497A-9698-55012A21F604}" srcOrd="3" destOrd="0" parTransId="{E4B46E18-B925-4893-9965-584E41498875}" sibTransId="{D6743E37-F04B-464A-AF90-08811DC5D0B6}"/>
    <dgm:cxn modelId="{A53E94AF-6F6D-42A5-A8A3-6DAFC91ECF61}" type="presOf" srcId="{EC799453-F484-4C89-A751-9CDDFA0C1377}" destId="{25A917D6-ABD5-4D6C-80C3-147080D9002B}" srcOrd="0" destOrd="0" presId="urn:microsoft.com/office/officeart/2005/8/layout/list1"/>
    <dgm:cxn modelId="{88AC59C5-FC13-4478-9E28-3710F8929D8A}" srcId="{0DAC0451-B73E-417C-BC44-8AE0978D2856}" destId="{F48F6E60-ABCD-48BF-8463-4923C7D68705}" srcOrd="3" destOrd="0" parTransId="{04F74D7C-BA8F-4CA3-9AA1-CC988530A65B}" sibTransId="{990D7318-7903-4C23-8DA0-3CC852358F8C}"/>
    <dgm:cxn modelId="{F10DB9D8-2BBC-4BAF-91DF-4D100C433751}" type="presOf" srcId="{FC7E90C5-E68B-4A96-A53C-307ACF82B590}" destId="{E3F7B2C7-DE2E-4FED-9D94-977D18EE0643}" srcOrd="0" destOrd="0" presId="urn:microsoft.com/office/officeart/2005/8/layout/list1"/>
    <dgm:cxn modelId="{971DEBDB-CA43-4C5F-B77E-1D465FAC9BE8}" srcId="{0DAC0451-B73E-417C-BC44-8AE0978D2856}" destId="{2D2E0FF7-4241-4276-8F64-06B7E82FDDC3}" srcOrd="2" destOrd="0" parTransId="{F29B80C5-D989-45D2-AAE5-7DB1F9C96168}" sibTransId="{F474FC8A-A1C1-4C74-8174-C6F64AB11FBE}"/>
    <dgm:cxn modelId="{62A513E0-50A4-4BF7-A9B3-0B278FDFA1C3}" type="presOf" srcId="{5E61A417-48FC-497A-9698-55012A21F604}" destId="{9BCB5D5D-D84C-4A94-8EB3-1C018ABFD63C}" srcOrd="0" destOrd="3" presId="urn:microsoft.com/office/officeart/2005/8/layout/list1"/>
    <dgm:cxn modelId="{8408D8F2-7227-42D4-8AC6-59650DBD9989}" srcId="{FC7E90C5-E68B-4A96-A53C-307ACF82B590}" destId="{81957CBD-1FD1-4EE5-9280-08C2297D7D61}" srcOrd="2" destOrd="0" parTransId="{5716BB25-C672-4A00-A56E-DAD527D8930A}" sibTransId="{6A07B5A7-00DD-4355-917A-299C6BAE5A9C}"/>
    <dgm:cxn modelId="{773AD2F3-03ED-4534-BE1B-C639682F9832}" srcId="{FC7E90C5-E68B-4A96-A53C-307ACF82B590}" destId="{E34C2A83-F306-485C-B962-8A4F4EF1A694}" srcOrd="1" destOrd="0" parTransId="{05E1C5E3-86F4-489F-80D9-4CF8A569EC42}" sibTransId="{8846AAB0-4C1E-49C7-A5AA-671E7BEB23B4}"/>
    <dgm:cxn modelId="{0B616FF5-D1CA-4EAD-A6C3-E86DA3E1858E}" type="presOf" srcId="{0DAC0451-B73E-417C-BC44-8AE0978D2856}" destId="{CD71C587-268A-4A56-B335-BE49D09DC076}" srcOrd="0" destOrd="0" presId="urn:microsoft.com/office/officeart/2005/8/layout/list1"/>
    <dgm:cxn modelId="{5C0F37FE-89FA-41ED-933D-DF9EDE873525}" type="presOf" srcId="{E99256CC-E04C-470C-A223-682EC51A4DB0}" destId="{A5DFC2A4-0D68-4140-B6A4-8CEA036570F0}" srcOrd="0" destOrd="0" presId="urn:microsoft.com/office/officeart/2005/8/layout/list1"/>
    <dgm:cxn modelId="{D318E1FF-A2D1-4D58-9C19-DE1415E57626}" type="presOf" srcId="{60F0CC83-E30A-4838-85E7-37650DCBC295}" destId="{9BCB5D5D-D84C-4A94-8EB3-1C018ABFD63C}" srcOrd="0" destOrd="0" presId="urn:microsoft.com/office/officeart/2005/8/layout/list1"/>
    <dgm:cxn modelId="{D47C71A7-5062-483A-ACB1-445B9A072396}" type="presParOf" srcId="{CD71C587-268A-4A56-B335-BE49D09DC076}" destId="{59975BF5-D999-4128-87D2-F50094EE3D7A}" srcOrd="0" destOrd="0" presId="urn:microsoft.com/office/officeart/2005/8/layout/list1"/>
    <dgm:cxn modelId="{44698A14-F207-4C1C-BA07-56E8D868423E}" type="presParOf" srcId="{59975BF5-D999-4128-87D2-F50094EE3D7A}" destId="{E3F7B2C7-DE2E-4FED-9D94-977D18EE0643}" srcOrd="0" destOrd="0" presId="urn:microsoft.com/office/officeart/2005/8/layout/list1"/>
    <dgm:cxn modelId="{56D7FB50-3483-47DE-962C-9DF0A9BF85AC}" type="presParOf" srcId="{59975BF5-D999-4128-87D2-F50094EE3D7A}" destId="{E26F40EA-C567-42CC-92D8-E020A153ACFA}" srcOrd="1" destOrd="0" presId="urn:microsoft.com/office/officeart/2005/8/layout/list1"/>
    <dgm:cxn modelId="{889B1965-D8D7-4827-BCF1-B59E29E0917B}" type="presParOf" srcId="{CD71C587-268A-4A56-B335-BE49D09DC076}" destId="{C3DC2B6A-39EA-43F9-9C28-DB6BE5D05C05}" srcOrd="1" destOrd="0" presId="urn:microsoft.com/office/officeart/2005/8/layout/list1"/>
    <dgm:cxn modelId="{9F3B73C9-7EE6-4BAB-AA1B-DDB01D2B43B9}" type="presParOf" srcId="{CD71C587-268A-4A56-B335-BE49D09DC076}" destId="{9BCB5D5D-D84C-4A94-8EB3-1C018ABFD63C}" srcOrd="2" destOrd="0" presId="urn:microsoft.com/office/officeart/2005/8/layout/list1"/>
    <dgm:cxn modelId="{C9EE9652-4768-4941-8AE0-B4672CFE91DA}" type="presParOf" srcId="{CD71C587-268A-4A56-B335-BE49D09DC076}" destId="{4B9A0F5C-D6D4-436D-A667-3788069815F0}" srcOrd="3" destOrd="0" presId="urn:microsoft.com/office/officeart/2005/8/layout/list1"/>
    <dgm:cxn modelId="{1BEFFE69-9A25-4BAF-9A53-35413DDBB3C2}" type="presParOf" srcId="{CD71C587-268A-4A56-B335-BE49D09DC076}" destId="{F51E019C-33B4-4058-B0BB-2DB7697D64CE}" srcOrd="4" destOrd="0" presId="urn:microsoft.com/office/officeart/2005/8/layout/list1"/>
    <dgm:cxn modelId="{BE37DF3B-E053-43B5-B07A-EBAA1AD5C8B7}" type="presParOf" srcId="{F51E019C-33B4-4058-B0BB-2DB7697D64CE}" destId="{25A917D6-ABD5-4D6C-80C3-147080D9002B}" srcOrd="0" destOrd="0" presId="urn:microsoft.com/office/officeart/2005/8/layout/list1"/>
    <dgm:cxn modelId="{0A538F86-A247-4C6B-BC41-AACAD2129D12}" type="presParOf" srcId="{F51E019C-33B4-4058-B0BB-2DB7697D64CE}" destId="{C6D3C44F-A958-49FA-ADA7-E14062A7D84C}" srcOrd="1" destOrd="0" presId="urn:microsoft.com/office/officeart/2005/8/layout/list1"/>
    <dgm:cxn modelId="{F2616CC0-0E18-485B-9423-0699F4C87B78}" type="presParOf" srcId="{CD71C587-268A-4A56-B335-BE49D09DC076}" destId="{2E90D511-1C1A-4C00-B176-E3B3D8C849B5}" srcOrd="5" destOrd="0" presId="urn:microsoft.com/office/officeart/2005/8/layout/list1"/>
    <dgm:cxn modelId="{33D7E40C-9555-490F-886C-977BB58C0214}" type="presParOf" srcId="{CD71C587-268A-4A56-B335-BE49D09DC076}" destId="{10E3134D-1300-45D5-BEFF-9D542D47E169}" srcOrd="6" destOrd="0" presId="urn:microsoft.com/office/officeart/2005/8/layout/list1"/>
    <dgm:cxn modelId="{7F03C6E2-A8DC-4A15-BA4A-6A242C924494}" type="presParOf" srcId="{CD71C587-268A-4A56-B335-BE49D09DC076}" destId="{08D198A3-7D81-4B9A-8F69-8A0CA973E0E0}" srcOrd="7" destOrd="0" presId="urn:microsoft.com/office/officeart/2005/8/layout/list1"/>
    <dgm:cxn modelId="{5F55EF54-0876-4FE6-B57C-AF5DB968A7C1}" type="presParOf" srcId="{CD71C587-268A-4A56-B335-BE49D09DC076}" destId="{E4CBDCD7-FA05-4CA6-B8DE-AEF136E5CD63}" srcOrd="8" destOrd="0" presId="urn:microsoft.com/office/officeart/2005/8/layout/list1"/>
    <dgm:cxn modelId="{361437DE-F24F-4F8F-BF81-62B82FCB6CE2}" type="presParOf" srcId="{E4CBDCD7-FA05-4CA6-B8DE-AEF136E5CD63}" destId="{8A39D2A4-7B25-451F-AFBE-2468FEB1992F}" srcOrd="0" destOrd="0" presId="urn:microsoft.com/office/officeart/2005/8/layout/list1"/>
    <dgm:cxn modelId="{6EE5C18C-E289-41C4-9968-3DB79CCC0C89}" type="presParOf" srcId="{E4CBDCD7-FA05-4CA6-B8DE-AEF136E5CD63}" destId="{D9153E64-980A-45BC-AFB0-03E78CEE6D8F}" srcOrd="1" destOrd="0" presId="urn:microsoft.com/office/officeart/2005/8/layout/list1"/>
    <dgm:cxn modelId="{FE50B627-4737-4610-96AE-CA3022255476}" type="presParOf" srcId="{CD71C587-268A-4A56-B335-BE49D09DC076}" destId="{9F94FB0F-BCB7-4D3D-B604-708E99F34390}" srcOrd="9" destOrd="0" presId="urn:microsoft.com/office/officeart/2005/8/layout/list1"/>
    <dgm:cxn modelId="{033E36BE-03DA-43D6-AD22-FE2439B9EFED}" type="presParOf" srcId="{CD71C587-268A-4A56-B335-BE49D09DC076}" destId="{9C4A39B2-B73F-4692-B240-92DFB18CF513}" srcOrd="10" destOrd="0" presId="urn:microsoft.com/office/officeart/2005/8/layout/list1"/>
    <dgm:cxn modelId="{2A6714B8-9674-428C-9691-C395DB91A688}" type="presParOf" srcId="{CD71C587-268A-4A56-B335-BE49D09DC076}" destId="{E65F1041-2C36-4DBC-AE66-3BA6F564FA51}" srcOrd="11" destOrd="0" presId="urn:microsoft.com/office/officeart/2005/8/layout/list1"/>
    <dgm:cxn modelId="{40698011-F5DB-4F41-B5AC-66E04D94A8DF}" type="presParOf" srcId="{CD71C587-268A-4A56-B335-BE49D09DC076}" destId="{33ACEFEA-CB76-4626-A92F-0B3B2FA1F559}" srcOrd="12" destOrd="0" presId="urn:microsoft.com/office/officeart/2005/8/layout/list1"/>
    <dgm:cxn modelId="{2EFF25D2-F654-4A90-BD5B-ADB89B703ACC}" type="presParOf" srcId="{33ACEFEA-CB76-4626-A92F-0B3B2FA1F559}" destId="{0DA6A9AB-2B5F-475D-BE7D-B7DAB85E2648}" srcOrd="0" destOrd="0" presId="urn:microsoft.com/office/officeart/2005/8/layout/list1"/>
    <dgm:cxn modelId="{50AFCE2B-5B8D-4B75-9809-53C6E916D5C3}" type="presParOf" srcId="{33ACEFEA-CB76-4626-A92F-0B3B2FA1F559}" destId="{E562C677-9F06-4B7F-BFFC-94A783FCD007}" srcOrd="1" destOrd="0" presId="urn:microsoft.com/office/officeart/2005/8/layout/list1"/>
    <dgm:cxn modelId="{2DAE34B0-9FF6-4CCF-8F5E-F752D6D8C0A8}" type="presParOf" srcId="{CD71C587-268A-4A56-B335-BE49D09DC076}" destId="{B8D8439F-0C21-4FE0-B973-0BCFA02844DD}" srcOrd="13" destOrd="0" presId="urn:microsoft.com/office/officeart/2005/8/layout/list1"/>
    <dgm:cxn modelId="{2394E69E-E05A-4A39-A4BD-563E538F0AB8}" type="presParOf" srcId="{CD71C587-268A-4A56-B335-BE49D09DC076}" destId="{A5DFC2A4-0D68-4140-B6A4-8CEA036570F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2A10B7-BB7F-4727-BE45-E4CAD6A8359E}"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n-US"/>
        </a:p>
      </dgm:t>
    </dgm:pt>
    <dgm:pt modelId="{62E9C397-E29A-48D9-9719-F081B21B1770}">
      <dgm:prSet phldrT="[Text]"/>
      <dgm:spPr/>
      <dgm:t>
        <a:bodyPr/>
        <a:lstStyle/>
        <a:p>
          <a:r>
            <a:rPr lang="en-US" dirty="0"/>
            <a:t>Deductible</a:t>
          </a:r>
        </a:p>
      </dgm:t>
    </dgm:pt>
    <dgm:pt modelId="{4203DB0A-1B2F-44DC-BD8C-4F0BBF98A113}" type="parTrans" cxnId="{E98FB97E-E8C4-4245-ACA9-026B204A6B96}">
      <dgm:prSet/>
      <dgm:spPr/>
      <dgm:t>
        <a:bodyPr/>
        <a:lstStyle/>
        <a:p>
          <a:endParaRPr lang="en-US"/>
        </a:p>
      </dgm:t>
    </dgm:pt>
    <dgm:pt modelId="{AB502437-E82B-4EFC-8410-3BB1271866D6}" type="sibTrans" cxnId="{E98FB97E-E8C4-4245-ACA9-026B204A6B96}">
      <dgm:prSet/>
      <dgm:spPr/>
      <dgm:t>
        <a:bodyPr/>
        <a:lstStyle/>
        <a:p>
          <a:endParaRPr lang="en-US"/>
        </a:p>
      </dgm:t>
    </dgm:pt>
    <dgm:pt modelId="{87A8F335-BD21-47DB-AD2D-65A62B65BEDD}">
      <dgm:prSet phldrT="[Text]"/>
      <dgm:spPr/>
      <dgm:t>
        <a:bodyPr/>
        <a:lstStyle/>
        <a:p>
          <a:pPr marL="0" indent="0">
            <a:buFontTx/>
            <a:buNone/>
          </a:pPr>
          <a:r>
            <a:rPr lang="en-US" dirty="0"/>
            <a:t>You pay for all medical costs* until deductible met</a:t>
          </a:r>
        </a:p>
      </dgm:t>
    </dgm:pt>
    <dgm:pt modelId="{AA2450A1-CB89-477F-A3A4-C41690A06E64}" type="parTrans" cxnId="{C7574D3F-D01D-412D-8F63-9CB50E86FCE9}">
      <dgm:prSet/>
      <dgm:spPr/>
      <dgm:t>
        <a:bodyPr/>
        <a:lstStyle/>
        <a:p>
          <a:endParaRPr lang="en-US"/>
        </a:p>
      </dgm:t>
    </dgm:pt>
    <dgm:pt modelId="{AC293DA8-1A0C-45BE-99B5-EBD3A279ACC4}" type="sibTrans" cxnId="{C7574D3F-D01D-412D-8F63-9CB50E86FCE9}">
      <dgm:prSet/>
      <dgm:spPr/>
      <dgm:t>
        <a:bodyPr/>
        <a:lstStyle/>
        <a:p>
          <a:endParaRPr lang="en-US"/>
        </a:p>
      </dgm:t>
    </dgm:pt>
    <dgm:pt modelId="{EE86D947-8DAD-4A7B-B27A-F9F9D4649306}">
      <dgm:prSet phldrT="[Text]"/>
      <dgm:spPr/>
      <dgm:t>
        <a:bodyPr/>
        <a:lstStyle/>
        <a:p>
          <a:r>
            <a:rPr lang="en-US" dirty="0"/>
            <a:t>Coinsurance</a:t>
          </a:r>
        </a:p>
      </dgm:t>
    </dgm:pt>
    <dgm:pt modelId="{3B9325CB-11F2-4ACF-9280-9F4D6319EEFF}" type="parTrans" cxnId="{66BEEB5A-4CB9-46D6-8631-D7EFFD2F860E}">
      <dgm:prSet/>
      <dgm:spPr/>
      <dgm:t>
        <a:bodyPr/>
        <a:lstStyle/>
        <a:p>
          <a:endParaRPr lang="en-US"/>
        </a:p>
      </dgm:t>
    </dgm:pt>
    <dgm:pt modelId="{15BDFE4C-AB23-4B49-A50E-2586B2DBD488}" type="sibTrans" cxnId="{66BEEB5A-4CB9-46D6-8631-D7EFFD2F860E}">
      <dgm:prSet/>
      <dgm:spPr/>
      <dgm:t>
        <a:bodyPr/>
        <a:lstStyle/>
        <a:p>
          <a:endParaRPr lang="en-US"/>
        </a:p>
      </dgm:t>
    </dgm:pt>
    <dgm:pt modelId="{748BBC1D-1EAA-402F-A772-FCC90812F9E0}">
      <dgm:prSet phldrT="[Text]"/>
      <dgm:spPr/>
      <dgm:t>
        <a:bodyPr/>
        <a:lstStyle/>
        <a:p>
          <a:pPr marL="0" indent="0">
            <a:buFontTx/>
            <a:buNone/>
          </a:pPr>
          <a:r>
            <a:rPr lang="en-US" dirty="0"/>
            <a:t>Once deductible met, you pay a percentage of costs and insurance covers the rest</a:t>
          </a:r>
        </a:p>
      </dgm:t>
    </dgm:pt>
    <dgm:pt modelId="{4FC39C01-AD3E-4F17-898C-E72A59402669}" type="parTrans" cxnId="{CDA8AA65-C390-4873-B7AF-BD4659650D96}">
      <dgm:prSet/>
      <dgm:spPr/>
      <dgm:t>
        <a:bodyPr/>
        <a:lstStyle/>
        <a:p>
          <a:endParaRPr lang="en-US"/>
        </a:p>
      </dgm:t>
    </dgm:pt>
    <dgm:pt modelId="{C2B4C8D7-E0AA-40FA-9236-BD8D55CE9C0A}" type="sibTrans" cxnId="{CDA8AA65-C390-4873-B7AF-BD4659650D96}">
      <dgm:prSet/>
      <dgm:spPr/>
      <dgm:t>
        <a:bodyPr/>
        <a:lstStyle/>
        <a:p>
          <a:endParaRPr lang="en-US"/>
        </a:p>
      </dgm:t>
    </dgm:pt>
    <dgm:pt modelId="{986784D9-9984-4855-B1F4-CDAF1A7C165F}">
      <dgm:prSet phldrT="[Text]"/>
      <dgm:spPr/>
      <dgm:t>
        <a:bodyPr/>
        <a:lstStyle/>
        <a:p>
          <a:r>
            <a:rPr lang="en-US" dirty="0"/>
            <a:t>Out-of-Pocket Limit</a:t>
          </a:r>
        </a:p>
      </dgm:t>
    </dgm:pt>
    <dgm:pt modelId="{A9CD79BC-A756-4828-821C-FF3F88E95DBF}" type="parTrans" cxnId="{D47ACC66-359A-4622-9A43-183ABAF52C76}">
      <dgm:prSet/>
      <dgm:spPr/>
      <dgm:t>
        <a:bodyPr/>
        <a:lstStyle/>
        <a:p>
          <a:endParaRPr lang="en-US"/>
        </a:p>
      </dgm:t>
    </dgm:pt>
    <dgm:pt modelId="{DA563BD3-94DF-4CC6-8C3A-82D23EBFAFB5}" type="sibTrans" cxnId="{D47ACC66-359A-4622-9A43-183ABAF52C76}">
      <dgm:prSet/>
      <dgm:spPr/>
      <dgm:t>
        <a:bodyPr/>
        <a:lstStyle/>
        <a:p>
          <a:endParaRPr lang="en-US"/>
        </a:p>
      </dgm:t>
    </dgm:pt>
    <dgm:pt modelId="{218D19F8-9C43-476F-A70B-0A382C08A092}">
      <dgm:prSet phldrT="[Text]"/>
      <dgm:spPr/>
      <dgm:t>
        <a:bodyPr/>
        <a:lstStyle/>
        <a:p>
          <a:pPr marL="0" indent="0">
            <a:buFontTx/>
            <a:buNone/>
          </a:pPr>
          <a:r>
            <a:rPr lang="en-US" dirty="0"/>
            <a:t>Once limit reached, insurance covers 100% of expenses</a:t>
          </a:r>
        </a:p>
      </dgm:t>
    </dgm:pt>
    <dgm:pt modelId="{CC02C250-3517-48BA-BAC9-3C2E872D310F}" type="parTrans" cxnId="{9C84BCDB-8256-49EE-973E-080404B7BB47}">
      <dgm:prSet/>
      <dgm:spPr/>
      <dgm:t>
        <a:bodyPr/>
        <a:lstStyle/>
        <a:p>
          <a:endParaRPr lang="en-US"/>
        </a:p>
      </dgm:t>
    </dgm:pt>
    <dgm:pt modelId="{1D35B6DD-2B21-4B6D-AAFA-886F283B0EEE}" type="sibTrans" cxnId="{9C84BCDB-8256-49EE-973E-080404B7BB47}">
      <dgm:prSet/>
      <dgm:spPr/>
      <dgm:t>
        <a:bodyPr/>
        <a:lstStyle/>
        <a:p>
          <a:endParaRPr lang="en-US"/>
        </a:p>
      </dgm:t>
    </dgm:pt>
    <dgm:pt modelId="{5A4B56C1-10B9-4205-B9BB-B32BC360D1B2}" type="pres">
      <dgm:prSet presAssocID="{B92A10B7-BB7F-4727-BE45-E4CAD6A8359E}" presName="linearFlow" presStyleCnt="0">
        <dgm:presLayoutVars>
          <dgm:dir/>
          <dgm:animLvl val="lvl"/>
          <dgm:resizeHandles val="exact"/>
        </dgm:presLayoutVars>
      </dgm:prSet>
      <dgm:spPr/>
    </dgm:pt>
    <dgm:pt modelId="{3B413F4D-C679-41E4-BB16-E33A55A990C5}" type="pres">
      <dgm:prSet presAssocID="{62E9C397-E29A-48D9-9719-F081B21B1770}" presName="composite" presStyleCnt="0"/>
      <dgm:spPr/>
    </dgm:pt>
    <dgm:pt modelId="{EC19D57A-A064-48D8-B133-8B203E86A143}" type="pres">
      <dgm:prSet presAssocID="{62E9C397-E29A-48D9-9719-F081B21B1770}" presName="parTx" presStyleLbl="node1" presStyleIdx="0" presStyleCnt="3">
        <dgm:presLayoutVars>
          <dgm:chMax val="0"/>
          <dgm:chPref val="0"/>
          <dgm:bulletEnabled val="1"/>
        </dgm:presLayoutVars>
      </dgm:prSet>
      <dgm:spPr/>
    </dgm:pt>
    <dgm:pt modelId="{6FA92302-8711-4775-AF9A-60AB3B8261B6}" type="pres">
      <dgm:prSet presAssocID="{62E9C397-E29A-48D9-9719-F081B21B1770}" presName="parSh" presStyleLbl="node1" presStyleIdx="0" presStyleCnt="3"/>
      <dgm:spPr/>
    </dgm:pt>
    <dgm:pt modelId="{8F44E761-68E9-4CAD-8A76-4F2BB4514F96}" type="pres">
      <dgm:prSet presAssocID="{62E9C397-E29A-48D9-9719-F081B21B1770}" presName="desTx" presStyleLbl="fgAcc1" presStyleIdx="0" presStyleCnt="3">
        <dgm:presLayoutVars>
          <dgm:bulletEnabled val="1"/>
        </dgm:presLayoutVars>
      </dgm:prSet>
      <dgm:spPr/>
    </dgm:pt>
    <dgm:pt modelId="{9525F281-B202-42F0-AE0C-96ECC5F4B2B4}" type="pres">
      <dgm:prSet presAssocID="{AB502437-E82B-4EFC-8410-3BB1271866D6}" presName="sibTrans" presStyleLbl="sibTrans2D1" presStyleIdx="0" presStyleCnt="2"/>
      <dgm:spPr/>
    </dgm:pt>
    <dgm:pt modelId="{86D95BFC-5D35-43CC-9AC2-1CFDD4709B4F}" type="pres">
      <dgm:prSet presAssocID="{AB502437-E82B-4EFC-8410-3BB1271866D6}" presName="connTx" presStyleLbl="sibTrans2D1" presStyleIdx="0" presStyleCnt="2"/>
      <dgm:spPr/>
    </dgm:pt>
    <dgm:pt modelId="{6FD245CB-1756-4543-B085-39DE9C7B12A6}" type="pres">
      <dgm:prSet presAssocID="{EE86D947-8DAD-4A7B-B27A-F9F9D4649306}" presName="composite" presStyleCnt="0"/>
      <dgm:spPr/>
    </dgm:pt>
    <dgm:pt modelId="{9C94CD1E-82ED-4DBD-80EA-37970100A3C2}" type="pres">
      <dgm:prSet presAssocID="{EE86D947-8DAD-4A7B-B27A-F9F9D4649306}" presName="parTx" presStyleLbl="node1" presStyleIdx="0" presStyleCnt="3">
        <dgm:presLayoutVars>
          <dgm:chMax val="0"/>
          <dgm:chPref val="0"/>
          <dgm:bulletEnabled val="1"/>
        </dgm:presLayoutVars>
      </dgm:prSet>
      <dgm:spPr/>
    </dgm:pt>
    <dgm:pt modelId="{07BB7D04-8DFB-44A2-BEF7-7721CA701AF5}" type="pres">
      <dgm:prSet presAssocID="{EE86D947-8DAD-4A7B-B27A-F9F9D4649306}" presName="parSh" presStyleLbl="node1" presStyleIdx="1" presStyleCnt="3"/>
      <dgm:spPr/>
    </dgm:pt>
    <dgm:pt modelId="{27A24FE9-41EB-46C0-9665-B6B9E7046962}" type="pres">
      <dgm:prSet presAssocID="{EE86D947-8DAD-4A7B-B27A-F9F9D4649306}" presName="desTx" presStyleLbl="fgAcc1" presStyleIdx="1" presStyleCnt="3">
        <dgm:presLayoutVars>
          <dgm:bulletEnabled val="1"/>
        </dgm:presLayoutVars>
      </dgm:prSet>
      <dgm:spPr/>
    </dgm:pt>
    <dgm:pt modelId="{CCA210A7-A52F-4C77-8BAD-C3CC84D38051}" type="pres">
      <dgm:prSet presAssocID="{15BDFE4C-AB23-4B49-A50E-2586B2DBD488}" presName="sibTrans" presStyleLbl="sibTrans2D1" presStyleIdx="1" presStyleCnt="2"/>
      <dgm:spPr/>
    </dgm:pt>
    <dgm:pt modelId="{A3605607-DC2F-4F0F-8880-4E7DB525F1E0}" type="pres">
      <dgm:prSet presAssocID="{15BDFE4C-AB23-4B49-A50E-2586B2DBD488}" presName="connTx" presStyleLbl="sibTrans2D1" presStyleIdx="1" presStyleCnt="2"/>
      <dgm:spPr/>
    </dgm:pt>
    <dgm:pt modelId="{0334C1DE-ED37-4492-B4E6-6F8A8F5D66A8}" type="pres">
      <dgm:prSet presAssocID="{986784D9-9984-4855-B1F4-CDAF1A7C165F}" presName="composite" presStyleCnt="0"/>
      <dgm:spPr/>
    </dgm:pt>
    <dgm:pt modelId="{08D5FF6C-336D-4933-A52D-562477FE04CF}" type="pres">
      <dgm:prSet presAssocID="{986784D9-9984-4855-B1F4-CDAF1A7C165F}" presName="parTx" presStyleLbl="node1" presStyleIdx="1" presStyleCnt="3">
        <dgm:presLayoutVars>
          <dgm:chMax val="0"/>
          <dgm:chPref val="0"/>
          <dgm:bulletEnabled val="1"/>
        </dgm:presLayoutVars>
      </dgm:prSet>
      <dgm:spPr/>
    </dgm:pt>
    <dgm:pt modelId="{72573F27-C152-4AF8-8D39-BBBE0924892A}" type="pres">
      <dgm:prSet presAssocID="{986784D9-9984-4855-B1F4-CDAF1A7C165F}" presName="parSh" presStyleLbl="node1" presStyleIdx="2" presStyleCnt="3"/>
      <dgm:spPr/>
    </dgm:pt>
    <dgm:pt modelId="{B9ACEDA9-1B85-4D7F-AC67-28EAFBF2EED4}" type="pres">
      <dgm:prSet presAssocID="{986784D9-9984-4855-B1F4-CDAF1A7C165F}" presName="desTx" presStyleLbl="fgAcc1" presStyleIdx="2" presStyleCnt="3">
        <dgm:presLayoutVars>
          <dgm:bulletEnabled val="1"/>
        </dgm:presLayoutVars>
      </dgm:prSet>
      <dgm:spPr/>
    </dgm:pt>
  </dgm:ptLst>
  <dgm:cxnLst>
    <dgm:cxn modelId="{A84C9201-BDF9-476E-9D02-E2E2709E2D86}" type="presOf" srcId="{986784D9-9984-4855-B1F4-CDAF1A7C165F}" destId="{72573F27-C152-4AF8-8D39-BBBE0924892A}" srcOrd="1" destOrd="0" presId="urn:microsoft.com/office/officeart/2005/8/layout/process3"/>
    <dgm:cxn modelId="{89AA4310-6F51-4F03-8B41-8BC714FA0646}" type="presOf" srcId="{87A8F335-BD21-47DB-AD2D-65A62B65BEDD}" destId="{8F44E761-68E9-4CAD-8A76-4F2BB4514F96}" srcOrd="0" destOrd="0" presId="urn:microsoft.com/office/officeart/2005/8/layout/process3"/>
    <dgm:cxn modelId="{92DFA116-204D-4BF5-8037-91CDADD96C3B}" type="presOf" srcId="{748BBC1D-1EAA-402F-A772-FCC90812F9E0}" destId="{27A24FE9-41EB-46C0-9665-B6B9E7046962}" srcOrd="0" destOrd="0" presId="urn:microsoft.com/office/officeart/2005/8/layout/process3"/>
    <dgm:cxn modelId="{DFCCD62D-B1F4-44E1-A991-654102512FDA}" type="presOf" srcId="{EE86D947-8DAD-4A7B-B27A-F9F9D4649306}" destId="{07BB7D04-8DFB-44A2-BEF7-7721CA701AF5}" srcOrd="1" destOrd="0" presId="urn:microsoft.com/office/officeart/2005/8/layout/process3"/>
    <dgm:cxn modelId="{9D102532-9C0E-442D-AFC2-684FB8F70E60}" type="presOf" srcId="{218D19F8-9C43-476F-A70B-0A382C08A092}" destId="{B9ACEDA9-1B85-4D7F-AC67-28EAFBF2EED4}" srcOrd="0" destOrd="0" presId="urn:microsoft.com/office/officeart/2005/8/layout/process3"/>
    <dgm:cxn modelId="{83A6563C-527A-4B09-BFC0-9D89EDAFA8F5}" type="presOf" srcId="{15BDFE4C-AB23-4B49-A50E-2586B2DBD488}" destId="{CCA210A7-A52F-4C77-8BAD-C3CC84D38051}" srcOrd="0" destOrd="0" presId="urn:microsoft.com/office/officeart/2005/8/layout/process3"/>
    <dgm:cxn modelId="{C7574D3F-D01D-412D-8F63-9CB50E86FCE9}" srcId="{62E9C397-E29A-48D9-9719-F081B21B1770}" destId="{87A8F335-BD21-47DB-AD2D-65A62B65BEDD}" srcOrd="0" destOrd="0" parTransId="{AA2450A1-CB89-477F-A3A4-C41690A06E64}" sibTransId="{AC293DA8-1A0C-45BE-99B5-EBD3A279ACC4}"/>
    <dgm:cxn modelId="{A2D14B5E-BAE3-49F7-B108-2B1CAD071186}" type="presOf" srcId="{B92A10B7-BB7F-4727-BE45-E4CAD6A8359E}" destId="{5A4B56C1-10B9-4205-B9BB-B32BC360D1B2}" srcOrd="0" destOrd="0" presId="urn:microsoft.com/office/officeart/2005/8/layout/process3"/>
    <dgm:cxn modelId="{CDA8AA65-C390-4873-B7AF-BD4659650D96}" srcId="{EE86D947-8DAD-4A7B-B27A-F9F9D4649306}" destId="{748BBC1D-1EAA-402F-A772-FCC90812F9E0}" srcOrd="0" destOrd="0" parTransId="{4FC39C01-AD3E-4F17-898C-E72A59402669}" sibTransId="{C2B4C8D7-E0AA-40FA-9236-BD8D55CE9C0A}"/>
    <dgm:cxn modelId="{D47ACC66-359A-4622-9A43-183ABAF52C76}" srcId="{B92A10B7-BB7F-4727-BE45-E4CAD6A8359E}" destId="{986784D9-9984-4855-B1F4-CDAF1A7C165F}" srcOrd="2" destOrd="0" parTransId="{A9CD79BC-A756-4828-821C-FF3F88E95DBF}" sibTransId="{DA563BD3-94DF-4CC6-8C3A-82D23EBFAFB5}"/>
    <dgm:cxn modelId="{82B8234D-CA06-41E6-96F0-DCF7CC8DC5A5}" type="presOf" srcId="{15BDFE4C-AB23-4B49-A50E-2586B2DBD488}" destId="{A3605607-DC2F-4F0F-8880-4E7DB525F1E0}" srcOrd="1" destOrd="0" presId="urn:microsoft.com/office/officeart/2005/8/layout/process3"/>
    <dgm:cxn modelId="{5726027A-3FBF-436E-9178-56BBA9ABAD90}" type="presOf" srcId="{AB502437-E82B-4EFC-8410-3BB1271866D6}" destId="{9525F281-B202-42F0-AE0C-96ECC5F4B2B4}" srcOrd="0" destOrd="0" presId="urn:microsoft.com/office/officeart/2005/8/layout/process3"/>
    <dgm:cxn modelId="{66BEEB5A-4CB9-46D6-8631-D7EFFD2F860E}" srcId="{B92A10B7-BB7F-4727-BE45-E4CAD6A8359E}" destId="{EE86D947-8DAD-4A7B-B27A-F9F9D4649306}" srcOrd="1" destOrd="0" parTransId="{3B9325CB-11F2-4ACF-9280-9F4D6319EEFF}" sibTransId="{15BDFE4C-AB23-4B49-A50E-2586B2DBD488}"/>
    <dgm:cxn modelId="{E98FB97E-E8C4-4245-ACA9-026B204A6B96}" srcId="{B92A10B7-BB7F-4727-BE45-E4CAD6A8359E}" destId="{62E9C397-E29A-48D9-9719-F081B21B1770}" srcOrd="0" destOrd="0" parTransId="{4203DB0A-1B2F-44DC-BD8C-4F0BBF98A113}" sibTransId="{AB502437-E82B-4EFC-8410-3BB1271866D6}"/>
    <dgm:cxn modelId="{6BD0EBBF-6583-4D8A-87A2-A4F03F670685}" type="presOf" srcId="{62E9C397-E29A-48D9-9719-F081B21B1770}" destId="{6FA92302-8711-4775-AF9A-60AB3B8261B6}" srcOrd="1" destOrd="0" presId="urn:microsoft.com/office/officeart/2005/8/layout/process3"/>
    <dgm:cxn modelId="{C777A7CE-FA8A-42BC-AB46-200AA8365065}" type="presOf" srcId="{AB502437-E82B-4EFC-8410-3BB1271866D6}" destId="{86D95BFC-5D35-43CC-9AC2-1CFDD4709B4F}" srcOrd="1" destOrd="0" presId="urn:microsoft.com/office/officeart/2005/8/layout/process3"/>
    <dgm:cxn modelId="{9C84BCDB-8256-49EE-973E-080404B7BB47}" srcId="{986784D9-9984-4855-B1F4-CDAF1A7C165F}" destId="{218D19F8-9C43-476F-A70B-0A382C08A092}" srcOrd="0" destOrd="0" parTransId="{CC02C250-3517-48BA-BAC9-3C2E872D310F}" sibTransId="{1D35B6DD-2B21-4B6D-AAFA-886F283B0EEE}"/>
    <dgm:cxn modelId="{FA77C1E4-8565-4240-BDA1-A944A0047887}" type="presOf" srcId="{EE86D947-8DAD-4A7B-B27A-F9F9D4649306}" destId="{9C94CD1E-82ED-4DBD-80EA-37970100A3C2}" srcOrd="0" destOrd="0" presId="urn:microsoft.com/office/officeart/2005/8/layout/process3"/>
    <dgm:cxn modelId="{0FE2EBE4-8BAE-4D8D-B526-D704FB35D3D5}" type="presOf" srcId="{986784D9-9984-4855-B1F4-CDAF1A7C165F}" destId="{08D5FF6C-336D-4933-A52D-562477FE04CF}" srcOrd="0" destOrd="0" presId="urn:microsoft.com/office/officeart/2005/8/layout/process3"/>
    <dgm:cxn modelId="{EC669DF2-7E10-4564-BC4D-5D19595CC880}" type="presOf" srcId="{62E9C397-E29A-48D9-9719-F081B21B1770}" destId="{EC19D57A-A064-48D8-B133-8B203E86A143}" srcOrd="0" destOrd="0" presId="urn:microsoft.com/office/officeart/2005/8/layout/process3"/>
    <dgm:cxn modelId="{B4603492-3BDB-4255-832C-1340D21DE930}" type="presParOf" srcId="{5A4B56C1-10B9-4205-B9BB-B32BC360D1B2}" destId="{3B413F4D-C679-41E4-BB16-E33A55A990C5}" srcOrd="0" destOrd="0" presId="urn:microsoft.com/office/officeart/2005/8/layout/process3"/>
    <dgm:cxn modelId="{AB45254C-E97B-450D-9B1B-414C4E89D33E}" type="presParOf" srcId="{3B413F4D-C679-41E4-BB16-E33A55A990C5}" destId="{EC19D57A-A064-48D8-B133-8B203E86A143}" srcOrd="0" destOrd="0" presId="urn:microsoft.com/office/officeart/2005/8/layout/process3"/>
    <dgm:cxn modelId="{1FF38A66-3111-493D-B2A7-0BAB53CE6274}" type="presParOf" srcId="{3B413F4D-C679-41E4-BB16-E33A55A990C5}" destId="{6FA92302-8711-4775-AF9A-60AB3B8261B6}" srcOrd="1" destOrd="0" presId="urn:microsoft.com/office/officeart/2005/8/layout/process3"/>
    <dgm:cxn modelId="{9A2348B9-5C7E-4E64-AF1A-B37E1401414C}" type="presParOf" srcId="{3B413F4D-C679-41E4-BB16-E33A55A990C5}" destId="{8F44E761-68E9-4CAD-8A76-4F2BB4514F96}" srcOrd="2" destOrd="0" presId="urn:microsoft.com/office/officeart/2005/8/layout/process3"/>
    <dgm:cxn modelId="{56D507CA-2E07-4C54-98EE-FE086DC83E4E}" type="presParOf" srcId="{5A4B56C1-10B9-4205-B9BB-B32BC360D1B2}" destId="{9525F281-B202-42F0-AE0C-96ECC5F4B2B4}" srcOrd="1" destOrd="0" presId="urn:microsoft.com/office/officeart/2005/8/layout/process3"/>
    <dgm:cxn modelId="{1FB9FCE9-7CDF-4760-939A-F026ADD5C7DD}" type="presParOf" srcId="{9525F281-B202-42F0-AE0C-96ECC5F4B2B4}" destId="{86D95BFC-5D35-43CC-9AC2-1CFDD4709B4F}" srcOrd="0" destOrd="0" presId="urn:microsoft.com/office/officeart/2005/8/layout/process3"/>
    <dgm:cxn modelId="{800E432C-D6AF-4AFD-B5DD-93C66214231E}" type="presParOf" srcId="{5A4B56C1-10B9-4205-B9BB-B32BC360D1B2}" destId="{6FD245CB-1756-4543-B085-39DE9C7B12A6}" srcOrd="2" destOrd="0" presId="urn:microsoft.com/office/officeart/2005/8/layout/process3"/>
    <dgm:cxn modelId="{E1D4E432-51A1-4F70-8D1B-6E343F1C2A86}" type="presParOf" srcId="{6FD245CB-1756-4543-B085-39DE9C7B12A6}" destId="{9C94CD1E-82ED-4DBD-80EA-37970100A3C2}" srcOrd="0" destOrd="0" presId="urn:microsoft.com/office/officeart/2005/8/layout/process3"/>
    <dgm:cxn modelId="{7A85C444-846E-48C3-A853-645EF3451E57}" type="presParOf" srcId="{6FD245CB-1756-4543-B085-39DE9C7B12A6}" destId="{07BB7D04-8DFB-44A2-BEF7-7721CA701AF5}" srcOrd="1" destOrd="0" presId="urn:microsoft.com/office/officeart/2005/8/layout/process3"/>
    <dgm:cxn modelId="{0CEB3359-A217-4FE9-9969-CB28A0E5AA89}" type="presParOf" srcId="{6FD245CB-1756-4543-B085-39DE9C7B12A6}" destId="{27A24FE9-41EB-46C0-9665-B6B9E7046962}" srcOrd="2" destOrd="0" presId="urn:microsoft.com/office/officeart/2005/8/layout/process3"/>
    <dgm:cxn modelId="{1694F843-08CF-4EDB-8B02-FAD507A7F3D7}" type="presParOf" srcId="{5A4B56C1-10B9-4205-B9BB-B32BC360D1B2}" destId="{CCA210A7-A52F-4C77-8BAD-C3CC84D38051}" srcOrd="3" destOrd="0" presId="urn:microsoft.com/office/officeart/2005/8/layout/process3"/>
    <dgm:cxn modelId="{B1405041-19F7-421D-8D9D-4F7FCC54B932}" type="presParOf" srcId="{CCA210A7-A52F-4C77-8BAD-C3CC84D38051}" destId="{A3605607-DC2F-4F0F-8880-4E7DB525F1E0}" srcOrd="0" destOrd="0" presId="urn:microsoft.com/office/officeart/2005/8/layout/process3"/>
    <dgm:cxn modelId="{4150AC89-B472-40FF-96FF-7DE2748DDB02}" type="presParOf" srcId="{5A4B56C1-10B9-4205-B9BB-B32BC360D1B2}" destId="{0334C1DE-ED37-4492-B4E6-6F8A8F5D66A8}" srcOrd="4" destOrd="0" presId="urn:microsoft.com/office/officeart/2005/8/layout/process3"/>
    <dgm:cxn modelId="{66DC2871-883C-495E-B408-639BE5F1A2BE}" type="presParOf" srcId="{0334C1DE-ED37-4492-B4E6-6F8A8F5D66A8}" destId="{08D5FF6C-336D-4933-A52D-562477FE04CF}" srcOrd="0" destOrd="0" presId="urn:microsoft.com/office/officeart/2005/8/layout/process3"/>
    <dgm:cxn modelId="{A1C425E4-EA8D-4DD1-9988-AF94B80DD1CF}" type="presParOf" srcId="{0334C1DE-ED37-4492-B4E6-6F8A8F5D66A8}" destId="{72573F27-C152-4AF8-8D39-BBBE0924892A}" srcOrd="1" destOrd="0" presId="urn:microsoft.com/office/officeart/2005/8/layout/process3"/>
    <dgm:cxn modelId="{C777BF2B-2741-4F7E-AA54-4A94A529122A}" type="presParOf" srcId="{0334C1DE-ED37-4492-B4E6-6F8A8F5D66A8}" destId="{B9ACEDA9-1B85-4D7F-AC67-28EAFBF2EED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B17D73-4100-4797-ABA6-979E762DAF4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5C27FA88-548C-4335-87B8-65280512F538}">
      <dgm:prSet/>
      <dgm:spPr/>
      <dgm:t>
        <a:bodyPr/>
        <a:lstStyle/>
        <a:p>
          <a:r>
            <a:rPr lang="en-US"/>
            <a:t>IYC Plans</a:t>
          </a:r>
        </a:p>
      </dgm:t>
    </dgm:pt>
    <dgm:pt modelId="{C5CAB328-79FC-40C3-9735-91EF547D0CB2}" type="parTrans" cxnId="{8753D0B6-DE96-4FFC-ADBF-1CFF5D4577FA}">
      <dgm:prSet/>
      <dgm:spPr/>
      <dgm:t>
        <a:bodyPr/>
        <a:lstStyle/>
        <a:p>
          <a:endParaRPr lang="en-US"/>
        </a:p>
      </dgm:t>
    </dgm:pt>
    <dgm:pt modelId="{1797FD53-0595-4BFE-A91A-65916765A124}" type="sibTrans" cxnId="{8753D0B6-DE96-4FFC-ADBF-1CFF5D4577FA}">
      <dgm:prSet/>
      <dgm:spPr/>
      <dgm:t>
        <a:bodyPr/>
        <a:lstStyle/>
        <a:p>
          <a:endParaRPr lang="en-US"/>
        </a:p>
      </dgm:t>
    </dgm:pt>
    <dgm:pt modelId="{46EA44BB-E893-4102-A032-20358519623F}">
      <dgm:prSet/>
      <dgm:spPr/>
      <dgm:t>
        <a:bodyPr/>
        <a:lstStyle/>
        <a:p>
          <a:r>
            <a:rPr lang="en-US" dirty="0"/>
            <a:t>Most cost-effective option (lowest premium and </a:t>
          </a:r>
          <a:r>
            <a:rPr lang="en-US" dirty="0">
              <a:hlinkClick xmlns:r="http://schemas.openxmlformats.org/officeDocument/2006/relationships" r:id="rId1"/>
            </a:rPr>
            <a:t>lower out-of-pocket costs</a:t>
          </a:r>
          <a:r>
            <a:rPr lang="en-US" dirty="0"/>
            <a:t>)</a:t>
          </a:r>
        </a:p>
      </dgm:t>
    </dgm:pt>
    <dgm:pt modelId="{5F59DAC4-0DE7-4F97-A1E7-C9C9A8D59F1D}" type="parTrans" cxnId="{AF520575-A5B4-4C26-BB4E-7088E1D278A0}">
      <dgm:prSet/>
      <dgm:spPr/>
      <dgm:t>
        <a:bodyPr/>
        <a:lstStyle/>
        <a:p>
          <a:endParaRPr lang="en-US"/>
        </a:p>
      </dgm:t>
    </dgm:pt>
    <dgm:pt modelId="{2A6665D5-747E-4647-828F-0153873056DD}" type="sibTrans" cxnId="{AF520575-A5B4-4C26-BB4E-7088E1D278A0}">
      <dgm:prSet/>
      <dgm:spPr/>
      <dgm:t>
        <a:bodyPr/>
        <a:lstStyle/>
        <a:p>
          <a:endParaRPr lang="en-US"/>
        </a:p>
      </dgm:t>
    </dgm:pt>
    <dgm:pt modelId="{46E76BE6-C709-4F12-9E13-416DCCF62AEB}">
      <dgm:prSet/>
      <dgm:spPr/>
      <dgm:t>
        <a:bodyPr/>
        <a:lstStyle/>
        <a:p>
          <a:r>
            <a:rPr lang="en-US"/>
            <a:t>Regional plans within Wisconsin that have a certain set of providers associated with them</a:t>
          </a:r>
        </a:p>
      </dgm:t>
    </dgm:pt>
    <dgm:pt modelId="{51B08629-141F-45D8-AE5F-AF21C059D1FF}" type="parTrans" cxnId="{C16DBBB7-02AB-4869-84BE-7F2EB193A8E1}">
      <dgm:prSet/>
      <dgm:spPr/>
      <dgm:t>
        <a:bodyPr/>
        <a:lstStyle/>
        <a:p>
          <a:endParaRPr lang="en-US"/>
        </a:p>
      </dgm:t>
    </dgm:pt>
    <dgm:pt modelId="{94B118BC-3748-46A9-8B8B-F538293AF92A}" type="sibTrans" cxnId="{C16DBBB7-02AB-4869-84BE-7F2EB193A8E1}">
      <dgm:prSet/>
      <dgm:spPr/>
      <dgm:t>
        <a:bodyPr/>
        <a:lstStyle/>
        <a:p>
          <a:endParaRPr lang="en-US"/>
        </a:p>
      </dgm:t>
    </dgm:pt>
    <dgm:pt modelId="{928EC08C-937D-4B4E-9871-142B07419CCD}">
      <dgm:prSet/>
      <dgm:spPr/>
      <dgm:t>
        <a:bodyPr/>
        <a:lstStyle/>
        <a:p>
          <a:r>
            <a:rPr lang="en-US"/>
            <a:t>Urgent and emergency services covered out-of-network</a:t>
          </a:r>
        </a:p>
      </dgm:t>
    </dgm:pt>
    <dgm:pt modelId="{C9E26F46-617F-4FD1-BDB1-0DBF93C5CB67}" type="parTrans" cxnId="{06E377C3-869A-40A1-82D3-1430444B60ED}">
      <dgm:prSet/>
      <dgm:spPr/>
      <dgm:t>
        <a:bodyPr/>
        <a:lstStyle/>
        <a:p>
          <a:endParaRPr lang="en-US"/>
        </a:p>
      </dgm:t>
    </dgm:pt>
    <dgm:pt modelId="{0E81F76D-642D-4683-BC9C-785237E6426A}" type="sibTrans" cxnId="{06E377C3-869A-40A1-82D3-1430444B60ED}">
      <dgm:prSet/>
      <dgm:spPr/>
      <dgm:t>
        <a:bodyPr/>
        <a:lstStyle/>
        <a:p>
          <a:endParaRPr lang="en-US"/>
        </a:p>
      </dgm:t>
    </dgm:pt>
    <dgm:pt modelId="{565C57F7-6558-4855-892E-4B75B488F383}">
      <dgm:prSet/>
      <dgm:spPr/>
      <dgm:t>
        <a:bodyPr/>
        <a:lstStyle/>
        <a:p>
          <a:r>
            <a:rPr lang="en-US" dirty="0"/>
            <a:t>Use the </a:t>
          </a:r>
          <a:r>
            <a:rPr lang="en-US" dirty="0">
              <a:hlinkClick xmlns:r="http://schemas.openxmlformats.org/officeDocument/2006/relationships" r:id="rId2"/>
            </a:rPr>
            <a:t>Health Plan Search </a:t>
          </a:r>
          <a:r>
            <a:rPr lang="en-US" dirty="0"/>
            <a:t>page to verify which plans are available in your area </a:t>
          </a:r>
        </a:p>
      </dgm:t>
    </dgm:pt>
    <dgm:pt modelId="{2E5B3BA6-5D29-42B3-AA0D-D2B6D4CBBBBC}" type="parTrans" cxnId="{C0867D89-FC46-4844-9CC2-DDD0FE779D00}">
      <dgm:prSet/>
      <dgm:spPr/>
      <dgm:t>
        <a:bodyPr/>
        <a:lstStyle/>
        <a:p>
          <a:endParaRPr lang="en-US"/>
        </a:p>
      </dgm:t>
    </dgm:pt>
    <dgm:pt modelId="{3A13DE02-6DA0-4581-AC0B-D00000AEB3DF}" type="sibTrans" cxnId="{C0867D89-FC46-4844-9CC2-DDD0FE779D00}">
      <dgm:prSet/>
      <dgm:spPr/>
      <dgm:t>
        <a:bodyPr/>
        <a:lstStyle/>
        <a:p>
          <a:endParaRPr lang="en-US"/>
        </a:p>
      </dgm:t>
    </dgm:pt>
    <dgm:pt modelId="{52780C6E-EEC6-4083-8815-D2BE38C34D0D}">
      <dgm:prSet/>
      <dgm:spPr/>
      <dgm:t>
        <a:bodyPr/>
        <a:lstStyle/>
        <a:p>
          <a:r>
            <a:rPr lang="en-US" dirty="0">
              <a:hlinkClick xmlns:r="http://schemas.openxmlformats.org/officeDocument/2006/relationships" r:id="rId3"/>
            </a:rPr>
            <a:t>Access Plan by Dean</a:t>
          </a:r>
          <a:endParaRPr lang="en-US" dirty="0"/>
        </a:p>
      </dgm:t>
    </dgm:pt>
    <dgm:pt modelId="{01448671-93FF-4B3D-9247-721510C85AE2}" type="parTrans" cxnId="{C77A5992-B9B6-41B3-8446-41D6AA302D3B}">
      <dgm:prSet/>
      <dgm:spPr/>
      <dgm:t>
        <a:bodyPr/>
        <a:lstStyle/>
        <a:p>
          <a:endParaRPr lang="en-US"/>
        </a:p>
      </dgm:t>
    </dgm:pt>
    <dgm:pt modelId="{75D2FC5D-259E-4FFA-81C5-933A267C93E4}" type="sibTrans" cxnId="{C77A5992-B9B6-41B3-8446-41D6AA302D3B}">
      <dgm:prSet/>
      <dgm:spPr/>
      <dgm:t>
        <a:bodyPr/>
        <a:lstStyle/>
        <a:p>
          <a:endParaRPr lang="en-US"/>
        </a:p>
      </dgm:t>
    </dgm:pt>
    <dgm:pt modelId="{CE0E926A-4834-4E0A-8A50-828DD37F5566}">
      <dgm:prSet/>
      <dgm:spPr/>
      <dgm:t>
        <a:bodyPr/>
        <a:lstStyle/>
        <a:p>
          <a:r>
            <a:rPr lang="en-US"/>
            <a:t>Nationwide network</a:t>
          </a:r>
        </a:p>
      </dgm:t>
    </dgm:pt>
    <dgm:pt modelId="{C8949897-4281-452A-BB52-660772FE6C6C}" type="parTrans" cxnId="{FCCEB233-F996-4E07-9CBA-99B6735BA6FC}">
      <dgm:prSet/>
      <dgm:spPr/>
      <dgm:t>
        <a:bodyPr/>
        <a:lstStyle/>
        <a:p>
          <a:endParaRPr lang="en-US"/>
        </a:p>
      </dgm:t>
    </dgm:pt>
    <dgm:pt modelId="{1B77B88F-D7DD-4182-94B8-F6E43111996E}" type="sibTrans" cxnId="{FCCEB233-F996-4E07-9CBA-99B6735BA6FC}">
      <dgm:prSet/>
      <dgm:spPr/>
      <dgm:t>
        <a:bodyPr/>
        <a:lstStyle/>
        <a:p>
          <a:endParaRPr lang="en-US"/>
        </a:p>
      </dgm:t>
    </dgm:pt>
    <dgm:pt modelId="{3058E44F-E848-4857-B2A0-CE7E4DF2ED87}">
      <dgm:prSet/>
      <dgm:spPr/>
      <dgm:t>
        <a:bodyPr/>
        <a:lstStyle/>
        <a:p>
          <a:r>
            <a:rPr lang="en-US" dirty="0"/>
            <a:t>In and out-of-network services covered at different levels</a:t>
          </a:r>
        </a:p>
      </dgm:t>
    </dgm:pt>
    <dgm:pt modelId="{3E45B805-1633-4DB5-AF4C-B2993BB70EEE}" type="parTrans" cxnId="{B8BEE250-2EB0-43BA-BD0A-6919E061F4C5}">
      <dgm:prSet/>
      <dgm:spPr/>
      <dgm:t>
        <a:bodyPr/>
        <a:lstStyle/>
        <a:p>
          <a:endParaRPr lang="en-US"/>
        </a:p>
      </dgm:t>
    </dgm:pt>
    <dgm:pt modelId="{F205DD72-2104-4ABE-B763-FC9A81262357}" type="sibTrans" cxnId="{B8BEE250-2EB0-43BA-BD0A-6919E061F4C5}">
      <dgm:prSet/>
      <dgm:spPr/>
      <dgm:t>
        <a:bodyPr/>
        <a:lstStyle/>
        <a:p>
          <a:endParaRPr lang="en-US"/>
        </a:p>
      </dgm:t>
    </dgm:pt>
    <dgm:pt modelId="{DB8D9FB1-C6C6-4F03-8983-D3A59140DAC9}">
      <dgm:prSet/>
      <dgm:spPr/>
      <dgm:t>
        <a:bodyPr/>
        <a:lstStyle/>
        <a:p>
          <a:r>
            <a:rPr lang="en-US" dirty="0">
              <a:hlinkClick xmlns:r="http://schemas.openxmlformats.org/officeDocument/2006/relationships" r:id="rId4"/>
            </a:rPr>
            <a:t>Higher out-of-pocket costs</a:t>
          </a:r>
          <a:endParaRPr lang="en-US" dirty="0"/>
        </a:p>
      </dgm:t>
    </dgm:pt>
    <dgm:pt modelId="{9285C86C-5C94-410C-ADF4-7FF0E03DF793}" type="parTrans" cxnId="{18302A1A-D54B-4737-A96D-15C3A588A24A}">
      <dgm:prSet/>
      <dgm:spPr/>
      <dgm:t>
        <a:bodyPr/>
        <a:lstStyle/>
        <a:p>
          <a:endParaRPr lang="en-US"/>
        </a:p>
      </dgm:t>
    </dgm:pt>
    <dgm:pt modelId="{76E27F42-B0C6-4EEB-8E59-1D72A79A883E}" type="sibTrans" cxnId="{18302A1A-D54B-4737-A96D-15C3A588A24A}">
      <dgm:prSet/>
      <dgm:spPr/>
      <dgm:t>
        <a:bodyPr/>
        <a:lstStyle/>
        <a:p>
          <a:endParaRPr lang="en-US"/>
        </a:p>
      </dgm:t>
    </dgm:pt>
    <dgm:pt modelId="{74000CDF-B1FE-4C77-9985-5FF1A49FB9E1}">
      <dgm:prSet/>
      <dgm:spPr/>
      <dgm:t>
        <a:bodyPr/>
        <a:lstStyle/>
        <a:p>
          <a:r>
            <a:rPr lang="en-US" dirty="0"/>
            <a:t>Greater access = higher premium</a:t>
          </a:r>
        </a:p>
      </dgm:t>
    </dgm:pt>
    <dgm:pt modelId="{9F5EEB62-9E21-452B-82E3-B804F946D2DF}" type="parTrans" cxnId="{29487EF6-11D3-452D-93D0-C3AC6BA9C5F8}">
      <dgm:prSet/>
      <dgm:spPr/>
      <dgm:t>
        <a:bodyPr/>
        <a:lstStyle/>
        <a:p>
          <a:endParaRPr lang="en-US"/>
        </a:p>
      </dgm:t>
    </dgm:pt>
    <dgm:pt modelId="{96C01F30-9415-4E9C-A662-610AE4288E4B}" type="sibTrans" cxnId="{29487EF6-11D3-452D-93D0-C3AC6BA9C5F8}">
      <dgm:prSet/>
      <dgm:spPr/>
      <dgm:t>
        <a:bodyPr/>
        <a:lstStyle/>
        <a:p>
          <a:endParaRPr lang="en-US"/>
        </a:p>
      </dgm:t>
    </dgm:pt>
    <dgm:pt modelId="{807D035C-1C6A-4C16-B225-58080D8D9C78}" type="pres">
      <dgm:prSet presAssocID="{CAB17D73-4100-4797-ABA6-979E762DAF4A}" presName="Name0" presStyleCnt="0">
        <dgm:presLayoutVars>
          <dgm:dir/>
          <dgm:animLvl val="lvl"/>
          <dgm:resizeHandles val="exact"/>
        </dgm:presLayoutVars>
      </dgm:prSet>
      <dgm:spPr/>
    </dgm:pt>
    <dgm:pt modelId="{E130BCAE-CCA5-4B8D-B747-2D2272E16A55}" type="pres">
      <dgm:prSet presAssocID="{5C27FA88-548C-4335-87B8-65280512F538}" presName="composite" presStyleCnt="0"/>
      <dgm:spPr/>
    </dgm:pt>
    <dgm:pt modelId="{4B224718-BD5C-40E5-831A-3DF945A951EC}" type="pres">
      <dgm:prSet presAssocID="{5C27FA88-548C-4335-87B8-65280512F538}" presName="parTx" presStyleLbl="alignNode1" presStyleIdx="0" presStyleCnt="2">
        <dgm:presLayoutVars>
          <dgm:chMax val="0"/>
          <dgm:chPref val="0"/>
          <dgm:bulletEnabled val="1"/>
        </dgm:presLayoutVars>
      </dgm:prSet>
      <dgm:spPr/>
    </dgm:pt>
    <dgm:pt modelId="{EE004199-20D4-4044-969F-9BAF0F1E9FC5}" type="pres">
      <dgm:prSet presAssocID="{5C27FA88-548C-4335-87B8-65280512F538}" presName="desTx" presStyleLbl="alignAccFollowNode1" presStyleIdx="0" presStyleCnt="2">
        <dgm:presLayoutVars>
          <dgm:bulletEnabled val="1"/>
        </dgm:presLayoutVars>
      </dgm:prSet>
      <dgm:spPr/>
    </dgm:pt>
    <dgm:pt modelId="{3DE716AF-B048-4837-9968-3B6BA87AF1FC}" type="pres">
      <dgm:prSet presAssocID="{1797FD53-0595-4BFE-A91A-65916765A124}" presName="space" presStyleCnt="0"/>
      <dgm:spPr/>
    </dgm:pt>
    <dgm:pt modelId="{BFD5954F-D17B-4FCB-8B6D-4031D91FB940}" type="pres">
      <dgm:prSet presAssocID="{52780C6E-EEC6-4083-8815-D2BE38C34D0D}" presName="composite" presStyleCnt="0"/>
      <dgm:spPr/>
    </dgm:pt>
    <dgm:pt modelId="{9DAE8A7B-1066-413C-AD6F-369B495C2279}" type="pres">
      <dgm:prSet presAssocID="{52780C6E-EEC6-4083-8815-D2BE38C34D0D}" presName="parTx" presStyleLbl="alignNode1" presStyleIdx="1" presStyleCnt="2">
        <dgm:presLayoutVars>
          <dgm:chMax val="0"/>
          <dgm:chPref val="0"/>
          <dgm:bulletEnabled val="1"/>
        </dgm:presLayoutVars>
      </dgm:prSet>
      <dgm:spPr/>
    </dgm:pt>
    <dgm:pt modelId="{DF7F0313-B17D-4F7C-A5FC-D1178C99EAFA}" type="pres">
      <dgm:prSet presAssocID="{52780C6E-EEC6-4083-8815-D2BE38C34D0D}" presName="desTx" presStyleLbl="alignAccFollowNode1" presStyleIdx="1" presStyleCnt="2">
        <dgm:presLayoutVars>
          <dgm:bulletEnabled val="1"/>
        </dgm:presLayoutVars>
      </dgm:prSet>
      <dgm:spPr/>
    </dgm:pt>
  </dgm:ptLst>
  <dgm:cxnLst>
    <dgm:cxn modelId="{C9545308-5E9B-4CAE-992F-EB324EF9D1BB}" type="presOf" srcId="{3058E44F-E848-4857-B2A0-CE7E4DF2ED87}" destId="{DF7F0313-B17D-4F7C-A5FC-D1178C99EAFA}" srcOrd="0" destOrd="1" presId="urn:microsoft.com/office/officeart/2005/8/layout/hList1"/>
    <dgm:cxn modelId="{4FD0A417-4CC9-4B8A-ACBC-32DCC4329E1B}" type="presOf" srcId="{928EC08C-937D-4B4E-9871-142B07419CCD}" destId="{EE004199-20D4-4044-969F-9BAF0F1E9FC5}" srcOrd="0" destOrd="2" presId="urn:microsoft.com/office/officeart/2005/8/layout/hList1"/>
    <dgm:cxn modelId="{18302A1A-D54B-4737-A96D-15C3A588A24A}" srcId="{52780C6E-EEC6-4083-8815-D2BE38C34D0D}" destId="{DB8D9FB1-C6C6-4F03-8983-D3A59140DAC9}" srcOrd="1" destOrd="0" parTransId="{9285C86C-5C94-410C-ADF4-7FF0E03DF793}" sibTransId="{76E27F42-B0C6-4EEB-8E59-1D72A79A883E}"/>
    <dgm:cxn modelId="{6A522221-0E0A-40A3-BAF8-A609B780BB73}" type="presOf" srcId="{46EA44BB-E893-4102-A032-20358519623F}" destId="{EE004199-20D4-4044-969F-9BAF0F1E9FC5}" srcOrd="0" destOrd="0" presId="urn:microsoft.com/office/officeart/2005/8/layout/hList1"/>
    <dgm:cxn modelId="{69DE7E29-F8E0-4B06-9004-D27BD629B097}" type="presOf" srcId="{52780C6E-EEC6-4083-8815-D2BE38C34D0D}" destId="{9DAE8A7B-1066-413C-AD6F-369B495C2279}" srcOrd="0" destOrd="0" presId="urn:microsoft.com/office/officeart/2005/8/layout/hList1"/>
    <dgm:cxn modelId="{FCCEB233-F996-4E07-9CBA-99B6735BA6FC}" srcId="{52780C6E-EEC6-4083-8815-D2BE38C34D0D}" destId="{CE0E926A-4834-4E0A-8A50-828DD37F5566}" srcOrd="0" destOrd="0" parTransId="{C8949897-4281-452A-BB52-660772FE6C6C}" sibTransId="{1B77B88F-D7DD-4182-94B8-F6E43111996E}"/>
    <dgm:cxn modelId="{F72C1E3B-D5E4-4677-B71A-AA361EB12A24}" type="presOf" srcId="{74000CDF-B1FE-4C77-9985-5FF1A49FB9E1}" destId="{DF7F0313-B17D-4F7C-A5FC-D1178C99EAFA}" srcOrd="0" destOrd="3" presId="urn:microsoft.com/office/officeart/2005/8/layout/hList1"/>
    <dgm:cxn modelId="{844E7D61-7DFB-4FD9-8E0C-8C7B4AEDC99C}" type="presOf" srcId="{46E76BE6-C709-4F12-9E13-416DCCF62AEB}" destId="{EE004199-20D4-4044-969F-9BAF0F1E9FC5}" srcOrd="0" destOrd="1" presId="urn:microsoft.com/office/officeart/2005/8/layout/hList1"/>
    <dgm:cxn modelId="{E9FA1469-0F86-4B73-9588-741F164D847F}" type="presOf" srcId="{CE0E926A-4834-4E0A-8A50-828DD37F5566}" destId="{DF7F0313-B17D-4F7C-A5FC-D1178C99EAFA}" srcOrd="0" destOrd="0" presId="urn:microsoft.com/office/officeart/2005/8/layout/hList1"/>
    <dgm:cxn modelId="{4E5E436A-8FBE-4767-99DF-BD1C69C4EDEF}" type="presOf" srcId="{565C57F7-6558-4855-892E-4B75B488F383}" destId="{EE004199-20D4-4044-969F-9BAF0F1E9FC5}" srcOrd="0" destOrd="3" presId="urn:microsoft.com/office/officeart/2005/8/layout/hList1"/>
    <dgm:cxn modelId="{B8BEE250-2EB0-43BA-BD0A-6919E061F4C5}" srcId="{CE0E926A-4834-4E0A-8A50-828DD37F5566}" destId="{3058E44F-E848-4857-B2A0-CE7E4DF2ED87}" srcOrd="0" destOrd="0" parTransId="{3E45B805-1633-4DB5-AF4C-B2993BB70EEE}" sibTransId="{F205DD72-2104-4ABE-B763-FC9A81262357}"/>
    <dgm:cxn modelId="{AF520575-A5B4-4C26-BB4E-7088E1D278A0}" srcId="{5C27FA88-548C-4335-87B8-65280512F538}" destId="{46EA44BB-E893-4102-A032-20358519623F}" srcOrd="0" destOrd="0" parTransId="{5F59DAC4-0DE7-4F97-A1E7-C9C9A8D59F1D}" sibTransId="{2A6665D5-747E-4647-828F-0153873056DD}"/>
    <dgm:cxn modelId="{6206E87C-C79E-411C-AAFF-8DEA8DB675F0}" type="presOf" srcId="{DB8D9FB1-C6C6-4F03-8983-D3A59140DAC9}" destId="{DF7F0313-B17D-4F7C-A5FC-D1178C99EAFA}" srcOrd="0" destOrd="2" presId="urn:microsoft.com/office/officeart/2005/8/layout/hList1"/>
    <dgm:cxn modelId="{55F8F57D-8D1E-48B0-A84B-DFBCEECB45DF}" type="presOf" srcId="{CAB17D73-4100-4797-ABA6-979E762DAF4A}" destId="{807D035C-1C6A-4C16-B225-58080D8D9C78}" srcOrd="0" destOrd="0" presId="urn:microsoft.com/office/officeart/2005/8/layout/hList1"/>
    <dgm:cxn modelId="{C0867D89-FC46-4844-9CC2-DDD0FE779D00}" srcId="{5C27FA88-548C-4335-87B8-65280512F538}" destId="{565C57F7-6558-4855-892E-4B75B488F383}" srcOrd="3" destOrd="0" parTransId="{2E5B3BA6-5D29-42B3-AA0D-D2B6D4CBBBBC}" sibTransId="{3A13DE02-6DA0-4581-AC0B-D00000AEB3DF}"/>
    <dgm:cxn modelId="{C77A5992-B9B6-41B3-8446-41D6AA302D3B}" srcId="{CAB17D73-4100-4797-ABA6-979E762DAF4A}" destId="{52780C6E-EEC6-4083-8815-D2BE38C34D0D}" srcOrd="1" destOrd="0" parTransId="{01448671-93FF-4B3D-9247-721510C85AE2}" sibTransId="{75D2FC5D-259E-4FFA-81C5-933A267C93E4}"/>
    <dgm:cxn modelId="{64AAB9B1-7E54-4931-96D2-2F636FBFA68F}" type="presOf" srcId="{5C27FA88-548C-4335-87B8-65280512F538}" destId="{4B224718-BD5C-40E5-831A-3DF945A951EC}" srcOrd="0" destOrd="0" presId="urn:microsoft.com/office/officeart/2005/8/layout/hList1"/>
    <dgm:cxn modelId="{8753D0B6-DE96-4FFC-ADBF-1CFF5D4577FA}" srcId="{CAB17D73-4100-4797-ABA6-979E762DAF4A}" destId="{5C27FA88-548C-4335-87B8-65280512F538}" srcOrd="0" destOrd="0" parTransId="{C5CAB328-79FC-40C3-9735-91EF547D0CB2}" sibTransId="{1797FD53-0595-4BFE-A91A-65916765A124}"/>
    <dgm:cxn modelId="{C16DBBB7-02AB-4869-84BE-7F2EB193A8E1}" srcId="{5C27FA88-548C-4335-87B8-65280512F538}" destId="{46E76BE6-C709-4F12-9E13-416DCCF62AEB}" srcOrd="1" destOrd="0" parTransId="{51B08629-141F-45D8-AE5F-AF21C059D1FF}" sibTransId="{94B118BC-3748-46A9-8B8B-F538293AF92A}"/>
    <dgm:cxn modelId="{06E377C3-869A-40A1-82D3-1430444B60ED}" srcId="{5C27FA88-548C-4335-87B8-65280512F538}" destId="{928EC08C-937D-4B4E-9871-142B07419CCD}" srcOrd="2" destOrd="0" parTransId="{C9E26F46-617F-4FD1-BDB1-0DBF93C5CB67}" sibTransId="{0E81F76D-642D-4683-BC9C-785237E6426A}"/>
    <dgm:cxn modelId="{29487EF6-11D3-452D-93D0-C3AC6BA9C5F8}" srcId="{52780C6E-EEC6-4083-8815-D2BE38C34D0D}" destId="{74000CDF-B1FE-4C77-9985-5FF1A49FB9E1}" srcOrd="2" destOrd="0" parTransId="{9F5EEB62-9E21-452B-82E3-B804F946D2DF}" sibTransId="{96C01F30-9415-4E9C-A662-610AE4288E4B}"/>
    <dgm:cxn modelId="{14912137-0CC3-4215-8502-88E755165880}" type="presParOf" srcId="{807D035C-1C6A-4C16-B225-58080D8D9C78}" destId="{E130BCAE-CCA5-4B8D-B747-2D2272E16A55}" srcOrd="0" destOrd="0" presId="urn:microsoft.com/office/officeart/2005/8/layout/hList1"/>
    <dgm:cxn modelId="{DF1144F3-BA4E-4649-8E83-900B02997A39}" type="presParOf" srcId="{E130BCAE-CCA5-4B8D-B747-2D2272E16A55}" destId="{4B224718-BD5C-40E5-831A-3DF945A951EC}" srcOrd="0" destOrd="0" presId="urn:microsoft.com/office/officeart/2005/8/layout/hList1"/>
    <dgm:cxn modelId="{6640EA2B-2F40-4E1D-B928-30500F48393B}" type="presParOf" srcId="{E130BCAE-CCA5-4B8D-B747-2D2272E16A55}" destId="{EE004199-20D4-4044-969F-9BAF0F1E9FC5}" srcOrd="1" destOrd="0" presId="urn:microsoft.com/office/officeart/2005/8/layout/hList1"/>
    <dgm:cxn modelId="{DE5101A3-FFCF-41EB-A1DA-D595F6F24431}" type="presParOf" srcId="{807D035C-1C6A-4C16-B225-58080D8D9C78}" destId="{3DE716AF-B048-4837-9968-3B6BA87AF1FC}" srcOrd="1" destOrd="0" presId="urn:microsoft.com/office/officeart/2005/8/layout/hList1"/>
    <dgm:cxn modelId="{ECD719CA-3153-4AE1-AAF5-8F5D028A5AC2}" type="presParOf" srcId="{807D035C-1C6A-4C16-B225-58080D8D9C78}" destId="{BFD5954F-D17B-4FCB-8B6D-4031D91FB940}" srcOrd="2" destOrd="0" presId="urn:microsoft.com/office/officeart/2005/8/layout/hList1"/>
    <dgm:cxn modelId="{A013B16B-3677-4828-AB83-E271DA4018BE}" type="presParOf" srcId="{BFD5954F-D17B-4FCB-8B6D-4031D91FB940}" destId="{9DAE8A7B-1066-413C-AD6F-369B495C2279}" srcOrd="0" destOrd="0" presId="urn:microsoft.com/office/officeart/2005/8/layout/hList1"/>
    <dgm:cxn modelId="{567C6ED7-C8B5-4FF1-BF3B-FA04837A3EF9}" type="presParOf" srcId="{BFD5954F-D17B-4FCB-8B6D-4031D91FB940}" destId="{DF7F0313-B17D-4F7C-A5FC-D1178C99EAF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F4BA2D-A4AA-4361-9928-ACA55C906AB9}"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FB0AB1C0-19B2-45E5-B89E-E501C05AD291}">
      <dgm:prSet/>
      <dgm:spPr/>
      <dgm:t>
        <a:bodyPr/>
        <a:lstStyle/>
        <a:p>
          <a:pPr>
            <a:lnSpc>
              <a:spcPct val="100000"/>
            </a:lnSpc>
          </a:pPr>
          <a:r>
            <a:rPr lang="en-US" dirty="0"/>
            <a:t>If you do not enroll in ICI at hire, you can enroll through Deferred Enrollment if you become eligible for a lower premium category based on your sick leave.  </a:t>
          </a:r>
        </a:p>
      </dgm:t>
    </dgm:pt>
    <dgm:pt modelId="{9DFFA011-FD91-4C78-BA8F-BA57B9150639}" type="parTrans" cxnId="{09326852-770E-4F83-9796-3AED911AC63D}">
      <dgm:prSet/>
      <dgm:spPr/>
      <dgm:t>
        <a:bodyPr/>
        <a:lstStyle/>
        <a:p>
          <a:endParaRPr lang="en-US"/>
        </a:p>
      </dgm:t>
    </dgm:pt>
    <dgm:pt modelId="{CA05E7C8-DDEF-476E-9163-EA2365EB3553}" type="sibTrans" cxnId="{09326852-770E-4F83-9796-3AED911AC63D}">
      <dgm:prSet/>
      <dgm:spPr/>
      <dgm:t>
        <a:bodyPr/>
        <a:lstStyle/>
        <a:p>
          <a:endParaRPr lang="en-US"/>
        </a:p>
      </dgm:t>
    </dgm:pt>
    <dgm:pt modelId="{5F970CBE-267C-4380-BDFE-151F57BF96B3}">
      <dgm:prSet/>
      <dgm:spPr/>
      <dgm:t>
        <a:bodyPr/>
        <a:lstStyle/>
        <a:p>
          <a:pPr>
            <a:lnSpc>
              <a:spcPct val="100000"/>
            </a:lnSpc>
            <a:buFont typeface="Arial" panose="020B0604020202020204" pitchFamily="34" charset="0"/>
            <a:buNone/>
          </a:pPr>
          <a:r>
            <a:rPr lang="en-US" b="1" dirty="0"/>
            <a:t>You are eligible for deferred enrollment:</a:t>
          </a:r>
        </a:p>
        <a:p>
          <a:pPr>
            <a:lnSpc>
              <a:spcPct val="100000"/>
            </a:lnSpc>
            <a:buFont typeface="Arial" panose="020B0604020202020204" pitchFamily="34" charset="0"/>
            <a:buNone/>
          </a:pPr>
          <a:r>
            <a:rPr lang="en-US" dirty="0"/>
            <a:t>The 1</a:t>
          </a:r>
          <a:r>
            <a:rPr lang="en-US" baseline="25000" dirty="0"/>
            <a:t>st </a:t>
          </a:r>
          <a:r>
            <a:rPr lang="en-US" dirty="0"/>
            <a:t>time you qualify for Premium Category 3 by earning </a:t>
          </a:r>
          <a:r>
            <a:rPr lang="en-US" b="1" dirty="0"/>
            <a:t>and</a:t>
          </a:r>
          <a:r>
            <a:rPr lang="en-US" dirty="0"/>
            <a:t> retaining 80 or more hours of sick leave in the previous calendar year (prorated if part-time);</a:t>
          </a:r>
        </a:p>
      </dgm:t>
    </dgm:pt>
    <dgm:pt modelId="{73D7740E-7AD2-4229-890C-41A98D453E9A}" type="parTrans" cxnId="{A33594F3-7333-4079-BDE0-22B512C37076}">
      <dgm:prSet/>
      <dgm:spPr/>
      <dgm:t>
        <a:bodyPr/>
        <a:lstStyle/>
        <a:p>
          <a:endParaRPr lang="en-US"/>
        </a:p>
      </dgm:t>
    </dgm:pt>
    <dgm:pt modelId="{C3741757-E55B-42F4-944C-A9018A612CE8}" type="sibTrans" cxnId="{A33594F3-7333-4079-BDE0-22B512C37076}">
      <dgm:prSet/>
      <dgm:spPr/>
      <dgm:t>
        <a:bodyPr/>
        <a:lstStyle/>
        <a:p>
          <a:endParaRPr lang="en-US"/>
        </a:p>
      </dgm:t>
    </dgm:pt>
    <dgm:pt modelId="{AAFC318F-5E49-4CBB-8BD4-12BF1DEB8843}">
      <dgm:prSet/>
      <dgm:spPr/>
      <dgm:t>
        <a:bodyPr/>
        <a:lstStyle/>
        <a:p>
          <a:pPr>
            <a:lnSpc>
              <a:spcPct val="100000"/>
            </a:lnSpc>
            <a:buFont typeface="Arial" panose="020B0604020202020204" pitchFamily="34" charset="0"/>
            <a:buNone/>
          </a:pPr>
          <a:r>
            <a:rPr lang="en-US" dirty="0"/>
            <a:t>The 1</a:t>
          </a:r>
          <a:r>
            <a:rPr lang="en-US" baseline="25000" dirty="0"/>
            <a:t>st </a:t>
          </a:r>
          <a:r>
            <a:rPr lang="en-US" dirty="0"/>
            <a:t>time you accumulate 520 or 728 hours of sick leave by the end of the previous calendar year;</a:t>
          </a:r>
        </a:p>
      </dgm:t>
    </dgm:pt>
    <dgm:pt modelId="{140D2984-268A-477F-8FD5-9AE26A0AAEB4}" type="parTrans" cxnId="{16C45769-FF4C-4889-B94C-5E4E2DB1FA8B}">
      <dgm:prSet/>
      <dgm:spPr/>
      <dgm:t>
        <a:bodyPr/>
        <a:lstStyle/>
        <a:p>
          <a:endParaRPr lang="en-US"/>
        </a:p>
      </dgm:t>
    </dgm:pt>
    <dgm:pt modelId="{4CEC1561-AEDC-4148-AFBA-788F4743437B}" type="sibTrans" cxnId="{16C45769-FF4C-4889-B94C-5E4E2DB1FA8B}">
      <dgm:prSet/>
      <dgm:spPr/>
      <dgm:t>
        <a:bodyPr/>
        <a:lstStyle/>
        <a:p>
          <a:endParaRPr lang="en-US"/>
        </a:p>
      </dgm:t>
    </dgm:pt>
    <dgm:pt modelId="{A7BA0852-D088-43CB-A5EB-ED7214A7BB6D}">
      <dgm:prSet/>
      <dgm:spPr/>
      <dgm:t>
        <a:bodyPr/>
        <a:lstStyle/>
        <a:p>
          <a:pPr>
            <a:lnSpc>
              <a:spcPct val="100000"/>
            </a:lnSpc>
            <a:buFont typeface="Arial" panose="020B0604020202020204" pitchFamily="34" charset="0"/>
            <a:buNone/>
          </a:pPr>
          <a:r>
            <a:rPr lang="en-US" dirty="0"/>
            <a:t>In any year that you accumulate 1,040 hours of sick leave.</a:t>
          </a:r>
        </a:p>
      </dgm:t>
    </dgm:pt>
    <dgm:pt modelId="{70BAAD3D-57CE-41F1-AF7F-D6055223BA02}" type="parTrans" cxnId="{16579DC8-855E-4657-A227-9BC78D1191A1}">
      <dgm:prSet/>
      <dgm:spPr/>
      <dgm:t>
        <a:bodyPr/>
        <a:lstStyle/>
        <a:p>
          <a:endParaRPr lang="en-US"/>
        </a:p>
      </dgm:t>
    </dgm:pt>
    <dgm:pt modelId="{C0135367-DB0F-4BF4-9765-4653F45F04B9}" type="sibTrans" cxnId="{16579DC8-855E-4657-A227-9BC78D1191A1}">
      <dgm:prSet/>
      <dgm:spPr/>
      <dgm:t>
        <a:bodyPr/>
        <a:lstStyle/>
        <a:p>
          <a:endParaRPr lang="en-US"/>
        </a:p>
      </dgm:t>
    </dgm:pt>
    <dgm:pt modelId="{541F3B77-A1B1-480A-9279-2BBFFCFFA958}">
      <dgm:prSet/>
      <dgm:spPr/>
      <dgm:t>
        <a:bodyPr/>
        <a:lstStyle/>
        <a:p>
          <a:pPr>
            <a:lnSpc>
              <a:spcPct val="100000"/>
            </a:lnSpc>
          </a:pPr>
          <a:r>
            <a:rPr lang="en-US" dirty="0"/>
            <a:t>May apply for coverage anytime through Evidence of Insurability</a:t>
          </a:r>
        </a:p>
      </dgm:t>
    </dgm:pt>
    <dgm:pt modelId="{E8349217-5D9E-489F-A445-67D9F9139EBB}" type="parTrans" cxnId="{C36BD07F-D385-458C-9FAC-BBF232C110EB}">
      <dgm:prSet/>
      <dgm:spPr/>
      <dgm:t>
        <a:bodyPr/>
        <a:lstStyle/>
        <a:p>
          <a:endParaRPr lang="en-US"/>
        </a:p>
      </dgm:t>
    </dgm:pt>
    <dgm:pt modelId="{02526853-124E-483D-9C4A-704EE58C0E20}" type="sibTrans" cxnId="{C36BD07F-D385-458C-9FAC-BBF232C110EB}">
      <dgm:prSet/>
      <dgm:spPr/>
      <dgm:t>
        <a:bodyPr/>
        <a:lstStyle/>
        <a:p>
          <a:endParaRPr lang="en-US"/>
        </a:p>
      </dgm:t>
    </dgm:pt>
    <dgm:pt modelId="{61D1E272-0D5A-4C1C-81AA-AFFB547E1C66}">
      <dgm:prSet custT="1"/>
      <dgm:spPr/>
      <dgm:t>
        <a:bodyPr/>
        <a:lstStyle/>
        <a:p>
          <a:pPr>
            <a:lnSpc>
              <a:spcPct val="100000"/>
            </a:lnSpc>
          </a:pPr>
          <a:r>
            <a:rPr lang="en-US" sz="1400" dirty="0"/>
            <a:t>Subject to underwriter approval – enrollment not guaranteed</a:t>
          </a:r>
        </a:p>
      </dgm:t>
    </dgm:pt>
    <dgm:pt modelId="{D7F61EB5-DF21-4E27-8A28-C79006379C66}" type="parTrans" cxnId="{DE90DB80-1004-4E87-8324-36ED986BC479}">
      <dgm:prSet/>
      <dgm:spPr/>
      <dgm:t>
        <a:bodyPr/>
        <a:lstStyle/>
        <a:p>
          <a:endParaRPr lang="en-US"/>
        </a:p>
      </dgm:t>
    </dgm:pt>
    <dgm:pt modelId="{27F41144-902D-4942-8D6C-6C429ECA3459}" type="sibTrans" cxnId="{DE90DB80-1004-4E87-8324-36ED986BC479}">
      <dgm:prSet/>
      <dgm:spPr/>
      <dgm:t>
        <a:bodyPr/>
        <a:lstStyle/>
        <a:p>
          <a:endParaRPr lang="en-US"/>
        </a:p>
      </dgm:t>
    </dgm:pt>
    <dgm:pt modelId="{D921052C-D8C2-4893-B35D-6C53BB28C427}">
      <dgm:prSet/>
      <dgm:spPr/>
      <dgm:t>
        <a:bodyPr/>
        <a:lstStyle/>
        <a:p>
          <a:pPr>
            <a:lnSpc>
              <a:spcPct val="100000"/>
            </a:lnSpc>
          </a:pPr>
          <a:r>
            <a:rPr lang="en-US" dirty="0"/>
            <a:t>For more information, see the </a:t>
          </a:r>
          <a:r>
            <a:rPr lang="en-US" dirty="0">
              <a:hlinkClick xmlns:r="http://schemas.openxmlformats.org/officeDocument/2006/relationships" r:id="rId1"/>
            </a:rPr>
            <a:t>ICI Plan Brochure</a:t>
          </a:r>
          <a:endParaRPr lang="en-US" dirty="0"/>
        </a:p>
      </dgm:t>
    </dgm:pt>
    <dgm:pt modelId="{4A53D4A2-92A9-4182-8D4E-700B7C993ECF}" type="parTrans" cxnId="{84280E2E-A2F4-4FEC-898A-99780421AA9A}">
      <dgm:prSet/>
      <dgm:spPr/>
      <dgm:t>
        <a:bodyPr/>
        <a:lstStyle/>
        <a:p>
          <a:endParaRPr lang="en-US"/>
        </a:p>
      </dgm:t>
    </dgm:pt>
    <dgm:pt modelId="{5A644B1C-70E5-4647-966B-F294140AB268}" type="sibTrans" cxnId="{84280E2E-A2F4-4FEC-898A-99780421AA9A}">
      <dgm:prSet/>
      <dgm:spPr/>
      <dgm:t>
        <a:bodyPr/>
        <a:lstStyle/>
        <a:p>
          <a:endParaRPr lang="en-US"/>
        </a:p>
      </dgm:t>
    </dgm:pt>
    <dgm:pt modelId="{7FBDD7EA-90F3-4252-A10C-36C81A61FFF2}" type="pres">
      <dgm:prSet presAssocID="{E0F4BA2D-A4AA-4361-9928-ACA55C906AB9}" presName="root" presStyleCnt="0">
        <dgm:presLayoutVars>
          <dgm:dir/>
          <dgm:resizeHandles val="exact"/>
        </dgm:presLayoutVars>
      </dgm:prSet>
      <dgm:spPr/>
    </dgm:pt>
    <dgm:pt modelId="{1313BE80-84A0-43CF-A588-F1BD8379800B}" type="pres">
      <dgm:prSet presAssocID="{FB0AB1C0-19B2-45E5-B89E-E501C05AD291}" presName="compNode" presStyleCnt="0"/>
      <dgm:spPr/>
    </dgm:pt>
    <dgm:pt modelId="{711A5247-34C6-4CF1-AE05-A3FD82AAB657}" type="pres">
      <dgm:prSet presAssocID="{FB0AB1C0-19B2-45E5-B89E-E501C05AD291}" presName="bgRect" presStyleLbl="bgShp" presStyleIdx="0" presStyleCnt="3" custScaleY="160669"/>
      <dgm:spPr/>
    </dgm:pt>
    <dgm:pt modelId="{58138477-95AD-4203-AF1D-A39D69B0F1A4}" type="pres">
      <dgm:prSet presAssocID="{FB0AB1C0-19B2-45E5-B89E-E501C05AD291}"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F7F30134-B00E-419C-A6A2-4C5192CB1167}" type="pres">
      <dgm:prSet presAssocID="{FB0AB1C0-19B2-45E5-B89E-E501C05AD291}" presName="spaceRect" presStyleCnt="0"/>
      <dgm:spPr/>
    </dgm:pt>
    <dgm:pt modelId="{3F2A4679-C84D-452A-B348-D660B7DC67A9}" type="pres">
      <dgm:prSet presAssocID="{FB0AB1C0-19B2-45E5-B89E-E501C05AD291}" presName="parTx" presStyleLbl="revTx" presStyleIdx="0" presStyleCnt="5">
        <dgm:presLayoutVars>
          <dgm:chMax val="0"/>
          <dgm:chPref val="0"/>
        </dgm:presLayoutVars>
      </dgm:prSet>
      <dgm:spPr/>
    </dgm:pt>
    <dgm:pt modelId="{FBEAA5E2-1B0C-4387-B434-F66640089D80}" type="pres">
      <dgm:prSet presAssocID="{FB0AB1C0-19B2-45E5-B89E-E501C05AD291}" presName="desTx" presStyleLbl="revTx" presStyleIdx="1" presStyleCnt="5" custScaleX="107378" custScaleY="161125">
        <dgm:presLayoutVars/>
      </dgm:prSet>
      <dgm:spPr/>
    </dgm:pt>
    <dgm:pt modelId="{6581F6CB-9178-4353-84A4-2D5EF4D79665}" type="pres">
      <dgm:prSet presAssocID="{CA05E7C8-DDEF-476E-9163-EA2365EB3553}" presName="sibTrans" presStyleCnt="0"/>
      <dgm:spPr/>
    </dgm:pt>
    <dgm:pt modelId="{FA4FA577-C09C-4A6B-98AE-EA489F90A772}" type="pres">
      <dgm:prSet presAssocID="{541F3B77-A1B1-480A-9279-2BBFFCFFA958}" presName="compNode" presStyleCnt="0"/>
      <dgm:spPr/>
    </dgm:pt>
    <dgm:pt modelId="{A3DD6099-DA78-45FB-B3E7-04EDB0A29E01}" type="pres">
      <dgm:prSet presAssocID="{541F3B77-A1B1-480A-9279-2BBFFCFFA958}" presName="bgRect" presStyleLbl="bgShp" presStyleIdx="1" presStyleCnt="3" custLinFactNeighborX="-1184"/>
      <dgm:spPr/>
    </dgm:pt>
    <dgm:pt modelId="{88ECB86C-F263-46ED-85F8-F60B6DCE4729}" type="pres">
      <dgm:prSet presAssocID="{541F3B77-A1B1-480A-9279-2BBFFCFFA958}"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ypewriter"/>
        </a:ext>
      </dgm:extLst>
    </dgm:pt>
    <dgm:pt modelId="{A2FEBF48-82D5-4CEE-A6D2-596782A17BDD}" type="pres">
      <dgm:prSet presAssocID="{541F3B77-A1B1-480A-9279-2BBFFCFFA958}" presName="spaceRect" presStyleCnt="0"/>
      <dgm:spPr/>
    </dgm:pt>
    <dgm:pt modelId="{482916FB-6E21-43ED-BF5D-4E546F0E5F3E}" type="pres">
      <dgm:prSet presAssocID="{541F3B77-A1B1-480A-9279-2BBFFCFFA958}" presName="parTx" presStyleLbl="revTx" presStyleIdx="2" presStyleCnt="5">
        <dgm:presLayoutVars>
          <dgm:chMax val="0"/>
          <dgm:chPref val="0"/>
        </dgm:presLayoutVars>
      </dgm:prSet>
      <dgm:spPr/>
    </dgm:pt>
    <dgm:pt modelId="{67B04DB7-E07F-4E8E-A178-F70F0C9BA922}" type="pres">
      <dgm:prSet presAssocID="{541F3B77-A1B1-480A-9279-2BBFFCFFA958}" presName="desTx" presStyleLbl="revTx" presStyleIdx="3" presStyleCnt="5">
        <dgm:presLayoutVars/>
      </dgm:prSet>
      <dgm:spPr/>
    </dgm:pt>
    <dgm:pt modelId="{08CC672A-9D24-4B61-9569-CF19DEB2611B}" type="pres">
      <dgm:prSet presAssocID="{02526853-124E-483D-9C4A-704EE58C0E20}" presName="sibTrans" presStyleCnt="0"/>
      <dgm:spPr/>
    </dgm:pt>
    <dgm:pt modelId="{A1718709-4C7C-473E-8153-CCBFAD3580CA}" type="pres">
      <dgm:prSet presAssocID="{D921052C-D8C2-4893-B35D-6C53BB28C427}" presName="compNode" presStyleCnt="0"/>
      <dgm:spPr/>
    </dgm:pt>
    <dgm:pt modelId="{5CC56F54-35AA-42FD-BFF6-343A7F04CA43}" type="pres">
      <dgm:prSet presAssocID="{D921052C-D8C2-4893-B35D-6C53BB28C427}" presName="bgRect" presStyleLbl="bgShp" presStyleIdx="2" presStyleCnt="3"/>
      <dgm:spPr/>
    </dgm:pt>
    <dgm:pt modelId="{8B7FCB50-0B59-49C3-BBB2-65BBE4BBC146}" type="pres">
      <dgm:prSet presAssocID="{D921052C-D8C2-4893-B35D-6C53BB28C427}"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ipboard"/>
        </a:ext>
      </dgm:extLst>
    </dgm:pt>
    <dgm:pt modelId="{0066590A-8E7F-4143-A992-086E2AA68B49}" type="pres">
      <dgm:prSet presAssocID="{D921052C-D8C2-4893-B35D-6C53BB28C427}" presName="spaceRect" presStyleCnt="0"/>
      <dgm:spPr/>
    </dgm:pt>
    <dgm:pt modelId="{1FDC6A41-72AD-477B-BD72-2E01A0FA15B2}" type="pres">
      <dgm:prSet presAssocID="{D921052C-D8C2-4893-B35D-6C53BB28C427}" presName="parTx" presStyleLbl="revTx" presStyleIdx="4" presStyleCnt="5">
        <dgm:presLayoutVars>
          <dgm:chMax val="0"/>
          <dgm:chPref val="0"/>
        </dgm:presLayoutVars>
      </dgm:prSet>
      <dgm:spPr/>
    </dgm:pt>
  </dgm:ptLst>
  <dgm:cxnLst>
    <dgm:cxn modelId="{B655740C-B7D2-40AE-85F5-028D0AEA0072}" type="presOf" srcId="{D921052C-D8C2-4893-B35D-6C53BB28C427}" destId="{1FDC6A41-72AD-477B-BD72-2E01A0FA15B2}" srcOrd="0" destOrd="0" presId="urn:microsoft.com/office/officeart/2018/2/layout/IconVerticalSolidList"/>
    <dgm:cxn modelId="{112E380F-D0A6-4563-A4AB-DF64A3C9B170}" type="presOf" srcId="{A7BA0852-D088-43CB-A5EB-ED7214A7BB6D}" destId="{FBEAA5E2-1B0C-4387-B434-F66640089D80}" srcOrd="0" destOrd="2" presId="urn:microsoft.com/office/officeart/2018/2/layout/IconVerticalSolidList"/>
    <dgm:cxn modelId="{301D8D12-0D5A-4058-863C-6723F433096F}" type="presOf" srcId="{541F3B77-A1B1-480A-9279-2BBFFCFFA958}" destId="{482916FB-6E21-43ED-BF5D-4E546F0E5F3E}" srcOrd="0" destOrd="0" presId="urn:microsoft.com/office/officeart/2018/2/layout/IconVerticalSolidList"/>
    <dgm:cxn modelId="{84280E2E-A2F4-4FEC-898A-99780421AA9A}" srcId="{E0F4BA2D-A4AA-4361-9928-ACA55C906AB9}" destId="{D921052C-D8C2-4893-B35D-6C53BB28C427}" srcOrd="2" destOrd="0" parTransId="{4A53D4A2-92A9-4182-8D4E-700B7C993ECF}" sibTransId="{5A644B1C-70E5-4647-966B-F294140AB268}"/>
    <dgm:cxn modelId="{62F09F43-06B5-4B9D-8EAF-A484F462E8CE}" type="presOf" srcId="{FB0AB1C0-19B2-45E5-B89E-E501C05AD291}" destId="{3F2A4679-C84D-452A-B348-D660B7DC67A9}" srcOrd="0" destOrd="0" presId="urn:microsoft.com/office/officeart/2018/2/layout/IconVerticalSolidList"/>
    <dgm:cxn modelId="{16C45769-FF4C-4889-B94C-5E4E2DB1FA8B}" srcId="{FB0AB1C0-19B2-45E5-B89E-E501C05AD291}" destId="{AAFC318F-5E49-4CBB-8BD4-12BF1DEB8843}" srcOrd="1" destOrd="0" parTransId="{140D2984-268A-477F-8FD5-9AE26A0AAEB4}" sibTransId="{4CEC1561-AEDC-4148-AFBA-788F4743437B}"/>
    <dgm:cxn modelId="{09326852-770E-4F83-9796-3AED911AC63D}" srcId="{E0F4BA2D-A4AA-4361-9928-ACA55C906AB9}" destId="{FB0AB1C0-19B2-45E5-B89E-E501C05AD291}" srcOrd="0" destOrd="0" parTransId="{9DFFA011-FD91-4C78-BA8F-BA57B9150639}" sibTransId="{CA05E7C8-DDEF-476E-9163-EA2365EB3553}"/>
    <dgm:cxn modelId="{C36BD07F-D385-458C-9FAC-BBF232C110EB}" srcId="{E0F4BA2D-A4AA-4361-9928-ACA55C906AB9}" destId="{541F3B77-A1B1-480A-9279-2BBFFCFFA958}" srcOrd="1" destOrd="0" parTransId="{E8349217-5D9E-489F-A445-67D9F9139EBB}" sibTransId="{02526853-124E-483D-9C4A-704EE58C0E20}"/>
    <dgm:cxn modelId="{DE90DB80-1004-4E87-8324-36ED986BC479}" srcId="{541F3B77-A1B1-480A-9279-2BBFFCFFA958}" destId="{61D1E272-0D5A-4C1C-81AA-AFFB547E1C66}" srcOrd="0" destOrd="0" parTransId="{D7F61EB5-DF21-4E27-8A28-C79006379C66}" sibTransId="{27F41144-902D-4942-8D6C-6C429ECA3459}"/>
    <dgm:cxn modelId="{974A929F-9DE3-484F-8879-352C57778CB4}" type="presOf" srcId="{AAFC318F-5E49-4CBB-8BD4-12BF1DEB8843}" destId="{FBEAA5E2-1B0C-4387-B434-F66640089D80}" srcOrd="0" destOrd="1" presId="urn:microsoft.com/office/officeart/2018/2/layout/IconVerticalSolidList"/>
    <dgm:cxn modelId="{16579DC8-855E-4657-A227-9BC78D1191A1}" srcId="{FB0AB1C0-19B2-45E5-B89E-E501C05AD291}" destId="{A7BA0852-D088-43CB-A5EB-ED7214A7BB6D}" srcOrd="2" destOrd="0" parTransId="{70BAAD3D-57CE-41F1-AF7F-D6055223BA02}" sibTransId="{C0135367-DB0F-4BF4-9765-4653F45F04B9}"/>
    <dgm:cxn modelId="{66BEE1CF-3CFA-4735-8C43-EC17CF202157}" type="presOf" srcId="{5F970CBE-267C-4380-BDFE-151F57BF96B3}" destId="{FBEAA5E2-1B0C-4387-B434-F66640089D80}" srcOrd="0" destOrd="0" presId="urn:microsoft.com/office/officeart/2018/2/layout/IconVerticalSolidList"/>
    <dgm:cxn modelId="{A6AC19DB-8EAB-493C-ACFA-EAD988A4FF4D}" type="presOf" srcId="{E0F4BA2D-A4AA-4361-9928-ACA55C906AB9}" destId="{7FBDD7EA-90F3-4252-A10C-36C81A61FFF2}" srcOrd="0" destOrd="0" presId="urn:microsoft.com/office/officeart/2018/2/layout/IconVerticalSolidList"/>
    <dgm:cxn modelId="{A33594F3-7333-4079-BDE0-22B512C37076}" srcId="{FB0AB1C0-19B2-45E5-B89E-E501C05AD291}" destId="{5F970CBE-267C-4380-BDFE-151F57BF96B3}" srcOrd="0" destOrd="0" parTransId="{73D7740E-7AD2-4229-890C-41A98D453E9A}" sibTransId="{C3741757-E55B-42F4-944C-A9018A612CE8}"/>
    <dgm:cxn modelId="{DC181EF7-4491-4BDA-A64C-16D8174C37DF}" type="presOf" srcId="{61D1E272-0D5A-4C1C-81AA-AFFB547E1C66}" destId="{67B04DB7-E07F-4E8E-A178-F70F0C9BA922}" srcOrd="0" destOrd="0" presId="urn:microsoft.com/office/officeart/2018/2/layout/IconVerticalSolidList"/>
    <dgm:cxn modelId="{40DE8DB7-5D12-413D-A22C-F72D9A84BF82}" type="presParOf" srcId="{7FBDD7EA-90F3-4252-A10C-36C81A61FFF2}" destId="{1313BE80-84A0-43CF-A588-F1BD8379800B}" srcOrd="0" destOrd="0" presId="urn:microsoft.com/office/officeart/2018/2/layout/IconVerticalSolidList"/>
    <dgm:cxn modelId="{C1E756E7-485B-4A90-9326-F4DD1124B403}" type="presParOf" srcId="{1313BE80-84A0-43CF-A588-F1BD8379800B}" destId="{711A5247-34C6-4CF1-AE05-A3FD82AAB657}" srcOrd="0" destOrd="0" presId="urn:microsoft.com/office/officeart/2018/2/layout/IconVerticalSolidList"/>
    <dgm:cxn modelId="{7CF5E1C5-5E42-4CA7-A7E5-C3856D770D1E}" type="presParOf" srcId="{1313BE80-84A0-43CF-A588-F1BD8379800B}" destId="{58138477-95AD-4203-AF1D-A39D69B0F1A4}" srcOrd="1" destOrd="0" presId="urn:microsoft.com/office/officeart/2018/2/layout/IconVerticalSolidList"/>
    <dgm:cxn modelId="{5C34CCB5-03AE-44C1-8F26-0A41CF767D59}" type="presParOf" srcId="{1313BE80-84A0-43CF-A588-F1BD8379800B}" destId="{F7F30134-B00E-419C-A6A2-4C5192CB1167}" srcOrd="2" destOrd="0" presId="urn:microsoft.com/office/officeart/2018/2/layout/IconVerticalSolidList"/>
    <dgm:cxn modelId="{7598014E-0082-4BC0-98DF-14B9914D5A82}" type="presParOf" srcId="{1313BE80-84A0-43CF-A588-F1BD8379800B}" destId="{3F2A4679-C84D-452A-B348-D660B7DC67A9}" srcOrd="3" destOrd="0" presId="urn:microsoft.com/office/officeart/2018/2/layout/IconVerticalSolidList"/>
    <dgm:cxn modelId="{49EADB44-183C-496C-9C5D-443EC5A46B57}" type="presParOf" srcId="{1313BE80-84A0-43CF-A588-F1BD8379800B}" destId="{FBEAA5E2-1B0C-4387-B434-F66640089D80}" srcOrd="4" destOrd="0" presId="urn:microsoft.com/office/officeart/2018/2/layout/IconVerticalSolidList"/>
    <dgm:cxn modelId="{83FDD3F7-76CE-4387-8169-4C599C1E3B3E}" type="presParOf" srcId="{7FBDD7EA-90F3-4252-A10C-36C81A61FFF2}" destId="{6581F6CB-9178-4353-84A4-2D5EF4D79665}" srcOrd="1" destOrd="0" presId="urn:microsoft.com/office/officeart/2018/2/layout/IconVerticalSolidList"/>
    <dgm:cxn modelId="{19C4EDD5-8995-4E1E-8734-79CC424C9FEF}" type="presParOf" srcId="{7FBDD7EA-90F3-4252-A10C-36C81A61FFF2}" destId="{FA4FA577-C09C-4A6B-98AE-EA489F90A772}" srcOrd="2" destOrd="0" presId="urn:microsoft.com/office/officeart/2018/2/layout/IconVerticalSolidList"/>
    <dgm:cxn modelId="{6DA0B69D-5EBD-41C2-93F1-5718E9D3120B}" type="presParOf" srcId="{FA4FA577-C09C-4A6B-98AE-EA489F90A772}" destId="{A3DD6099-DA78-45FB-B3E7-04EDB0A29E01}" srcOrd="0" destOrd="0" presId="urn:microsoft.com/office/officeart/2018/2/layout/IconVerticalSolidList"/>
    <dgm:cxn modelId="{FA918704-29A3-42E5-8C01-B9F505340D18}" type="presParOf" srcId="{FA4FA577-C09C-4A6B-98AE-EA489F90A772}" destId="{88ECB86C-F263-46ED-85F8-F60B6DCE4729}" srcOrd="1" destOrd="0" presId="urn:microsoft.com/office/officeart/2018/2/layout/IconVerticalSolidList"/>
    <dgm:cxn modelId="{CF9FAC27-90E6-49B2-A5B0-A331FF89AC5C}" type="presParOf" srcId="{FA4FA577-C09C-4A6B-98AE-EA489F90A772}" destId="{A2FEBF48-82D5-4CEE-A6D2-596782A17BDD}" srcOrd="2" destOrd="0" presId="urn:microsoft.com/office/officeart/2018/2/layout/IconVerticalSolidList"/>
    <dgm:cxn modelId="{6FDB084A-1655-4361-A417-0A71CF8CEFE1}" type="presParOf" srcId="{FA4FA577-C09C-4A6B-98AE-EA489F90A772}" destId="{482916FB-6E21-43ED-BF5D-4E546F0E5F3E}" srcOrd="3" destOrd="0" presId="urn:microsoft.com/office/officeart/2018/2/layout/IconVerticalSolidList"/>
    <dgm:cxn modelId="{16D55104-43AE-49E4-8AC5-1AC5DED4A68C}" type="presParOf" srcId="{FA4FA577-C09C-4A6B-98AE-EA489F90A772}" destId="{67B04DB7-E07F-4E8E-A178-F70F0C9BA922}" srcOrd="4" destOrd="0" presId="urn:microsoft.com/office/officeart/2018/2/layout/IconVerticalSolidList"/>
    <dgm:cxn modelId="{8BD41E20-1712-4B1B-A566-BEEFBD113A78}" type="presParOf" srcId="{7FBDD7EA-90F3-4252-A10C-36C81A61FFF2}" destId="{08CC672A-9D24-4B61-9569-CF19DEB2611B}" srcOrd="3" destOrd="0" presId="urn:microsoft.com/office/officeart/2018/2/layout/IconVerticalSolidList"/>
    <dgm:cxn modelId="{62184B20-7EA3-4E38-B593-5B3261BBA3A8}" type="presParOf" srcId="{7FBDD7EA-90F3-4252-A10C-36C81A61FFF2}" destId="{A1718709-4C7C-473E-8153-CCBFAD3580CA}" srcOrd="4" destOrd="0" presId="urn:microsoft.com/office/officeart/2018/2/layout/IconVerticalSolidList"/>
    <dgm:cxn modelId="{AF65CFB8-9964-4EBA-8C39-F5A45146E3A4}" type="presParOf" srcId="{A1718709-4C7C-473E-8153-CCBFAD3580CA}" destId="{5CC56F54-35AA-42FD-BFF6-343A7F04CA43}" srcOrd="0" destOrd="0" presId="urn:microsoft.com/office/officeart/2018/2/layout/IconVerticalSolidList"/>
    <dgm:cxn modelId="{28B9CEFE-B649-4FA9-A85C-B767457641DC}" type="presParOf" srcId="{A1718709-4C7C-473E-8153-CCBFAD3580CA}" destId="{8B7FCB50-0B59-49C3-BBB2-65BBE4BBC146}" srcOrd="1" destOrd="0" presId="urn:microsoft.com/office/officeart/2018/2/layout/IconVerticalSolidList"/>
    <dgm:cxn modelId="{FE6AF9F0-248E-4B12-A58D-4E4E322ACDB3}" type="presParOf" srcId="{A1718709-4C7C-473E-8153-CCBFAD3580CA}" destId="{0066590A-8E7F-4143-A992-086E2AA68B49}" srcOrd="2" destOrd="0" presId="urn:microsoft.com/office/officeart/2018/2/layout/IconVerticalSolidList"/>
    <dgm:cxn modelId="{ECA7515F-9ADF-4B43-85F7-0B02B04FB416}" type="presParOf" srcId="{A1718709-4C7C-473E-8153-CCBFAD3580CA}" destId="{1FDC6A41-72AD-477B-BD72-2E01A0FA15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B4CEA-91F4-4871-9C55-8476F0ACD499}">
      <dsp:nvSpPr>
        <dsp:cNvPr id="0" name=""/>
        <dsp:cNvSpPr/>
      </dsp:nvSpPr>
      <dsp:spPr>
        <a:xfrm>
          <a:off x="0" y="1526"/>
          <a:ext cx="11029950"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9832DD-E041-44BA-A7B0-E4D97FAAC823}">
      <dsp:nvSpPr>
        <dsp:cNvPr id="0" name=""/>
        <dsp:cNvSpPr/>
      </dsp:nvSpPr>
      <dsp:spPr>
        <a:xfrm>
          <a:off x="234051" y="175614"/>
          <a:ext cx="425547" cy="42554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38F75A-AC77-4065-8646-8B0663719B54}">
      <dsp:nvSpPr>
        <dsp:cNvPr id="0" name=""/>
        <dsp:cNvSpPr/>
      </dsp:nvSpPr>
      <dsp:spPr>
        <a:xfrm>
          <a:off x="893650" y="1526"/>
          <a:ext cx="10136299"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666750">
            <a:lnSpc>
              <a:spcPct val="90000"/>
            </a:lnSpc>
            <a:spcBef>
              <a:spcPct val="0"/>
            </a:spcBef>
            <a:spcAft>
              <a:spcPct val="35000"/>
            </a:spcAft>
            <a:buNone/>
          </a:pPr>
          <a:r>
            <a:rPr lang="en-US" sz="1500" kern="1200" dirty="0"/>
            <a:t>Earned from the first day of employment but </a:t>
          </a:r>
          <a:r>
            <a:rPr lang="en-US" sz="1500" b="1" kern="1200" dirty="0"/>
            <a:t>cannot</a:t>
          </a:r>
          <a:r>
            <a:rPr lang="en-US" sz="1500" kern="1200" dirty="0"/>
            <a:t> be used during the first 6 months of an original appointment in state service</a:t>
          </a:r>
        </a:p>
      </dsp:txBody>
      <dsp:txXfrm>
        <a:off x="893650" y="1526"/>
        <a:ext cx="10136299" cy="773723"/>
      </dsp:txXfrm>
    </dsp:sp>
    <dsp:sp modelId="{487AC96B-A574-420E-B1AE-6D5F9C3A1EF2}">
      <dsp:nvSpPr>
        <dsp:cNvPr id="0" name=""/>
        <dsp:cNvSpPr/>
      </dsp:nvSpPr>
      <dsp:spPr>
        <a:xfrm>
          <a:off x="0" y="968680"/>
          <a:ext cx="11029950"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1EC13-1137-4ED2-ABE4-D8FDB38886F4}">
      <dsp:nvSpPr>
        <dsp:cNvPr id="0" name=""/>
        <dsp:cNvSpPr/>
      </dsp:nvSpPr>
      <dsp:spPr>
        <a:xfrm>
          <a:off x="234051" y="1142768"/>
          <a:ext cx="425547" cy="42554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6BA972-CB8A-4D03-B2AD-04725AFBB496}">
      <dsp:nvSpPr>
        <dsp:cNvPr id="0" name=""/>
        <dsp:cNvSpPr/>
      </dsp:nvSpPr>
      <dsp:spPr>
        <a:xfrm>
          <a:off x="893650" y="968680"/>
          <a:ext cx="4963477"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666750">
            <a:lnSpc>
              <a:spcPct val="90000"/>
            </a:lnSpc>
            <a:spcBef>
              <a:spcPct val="0"/>
            </a:spcBef>
            <a:spcAft>
              <a:spcPct val="35000"/>
            </a:spcAft>
            <a:buNone/>
          </a:pPr>
          <a:r>
            <a:rPr lang="en-US" sz="1500" kern="1200" dirty="0"/>
            <a:t>Number of vacation hours based on FLSA status (exempt or non-exempt), years of service and appointment percentage</a:t>
          </a:r>
        </a:p>
      </dsp:txBody>
      <dsp:txXfrm>
        <a:off x="893650" y="968680"/>
        <a:ext cx="4963477" cy="773723"/>
      </dsp:txXfrm>
    </dsp:sp>
    <dsp:sp modelId="{4BFFC069-1FB6-496F-B753-61C603431321}">
      <dsp:nvSpPr>
        <dsp:cNvPr id="0" name=""/>
        <dsp:cNvSpPr/>
      </dsp:nvSpPr>
      <dsp:spPr>
        <a:xfrm>
          <a:off x="5857127" y="968680"/>
          <a:ext cx="517282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488950">
            <a:lnSpc>
              <a:spcPct val="90000"/>
            </a:lnSpc>
            <a:spcBef>
              <a:spcPct val="0"/>
            </a:spcBef>
            <a:spcAft>
              <a:spcPct val="35000"/>
            </a:spcAft>
            <a:buNone/>
          </a:pPr>
          <a:r>
            <a:rPr lang="en-US" sz="1100" b="1" kern="1200"/>
            <a:t>What is FLSA status?  </a:t>
          </a:r>
          <a:r>
            <a:rPr lang="en-US" sz="1100" kern="1200"/>
            <a:t>An employee is either exempt or non-exempt under the Fair Labor Standards Act.  Non-exempt employees are eligible for overtime pay and exempt employee are not.  Your FLSA status is listed in your appointment letter.</a:t>
          </a:r>
        </a:p>
      </dsp:txBody>
      <dsp:txXfrm>
        <a:off x="5857127" y="968680"/>
        <a:ext cx="5172822" cy="773723"/>
      </dsp:txXfrm>
    </dsp:sp>
    <dsp:sp modelId="{02F9B860-0AF2-4456-A7E5-2288414D2704}">
      <dsp:nvSpPr>
        <dsp:cNvPr id="0" name=""/>
        <dsp:cNvSpPr/>
      </dsp:nvSpPr>
      <dsp:spPr>
        <a:xfrm>
          <a:off x="0" y="1935834"/>
          <a:ext cx="11029950"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890F3-C6F1-44DF-ACA7-57C939FDD4DD}">
      <dsp:nvSpPr>
        <dsp:cNvPr id="0" name=""/>
        <dsp:cNvSpPr/>
      </dsp:nvSpPr>
      <dsp:spPr>
        <a:xfrm>
          <a:off x="234051" y="2109922"/>
          <a:ext cx="425547" cy="42554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7CFA28-EDC9-43B5-9170-ADEBDB6C1276}">
      <dsp:nvSpPr>
        <dsp:cNvPr id="0" name=""/>
        <dsp:cNvSpPr/>
      </dsp:nvSpPr>
      <dsp:spPr>
        <a:xfrm>
          <a:off x="893650" y="1935834"/>
          <a:ext cx="4963477"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666750">
            <a:lnSpc>
              <a:spcPct val="90000"/>
            </a:lnSpc>
            <a:spcBef>
              <a:spcPct val="0"/>
            </a:spcBef>
            <a:spcAft>
              <a:spcPct val="35000"/>
            </a:spcAft>
            <a:buNone/>
          </a:pPr>
          <a:r>
            <a:rPr lang="en-US" sz="1500" kern="1200"/>
            <a:t>At hire, total vacation hours granted are prorated based on hire date</a:t>
          </a:r>
        </a:p>
      </dsp:txBody>
      <dsp:txXfrm>
        <a:off x="893650" y="1935834"/>
        <a:ext cx="4963477" cy="773723"/>
      </dsp:txXfrm>
    </dsp:sp>
    <dsp:sp modelId="{B36D2CB7-6C4B-4583-B557-FFF28097D25A}">
      <dsp:nvSpPr>
        <dsp:cNvPr id="0" name=""/>
        <dsp:cNvSpPr/>
      </dsp:nvSpPr>
      <dsp:spPr>
        <a:xfrm>
          <a:off x="5857127" y="1935834"/>
          <a:ext cx="517282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488950">
            <a:lnSpc>
              <a:spcPct val="90000"/>
            </a:lnSpc>
            <a:spcBef>
              <a:spcPct val="0"/>
            </a:spcBef>
            <a:spcAft>
              <a:spcPct val="35000"/>
            </a:spcAft>
            <a:buNone/>
          </a:pPr>
          <a:r>
            <a:rPr lang="en-US" sz="1100" kern="1200"/>
            <a:t>New allotment of vacation hours then granted at the start of each calendar year</a:t>
          </a:r>
        </a:p>
      </dsp:txBody>
      <dsp:txXfrm>
        <a:off x="5857127" y="1935834"/>
        <a:ext cx="5172822" cy="773723"/>
      </dsp:txXfrm>
    </dsp:sp>
    <dsp:sp modelId="{A754BEAE-DD70-4161-A6BC-9AC80899DADF}">
      <dsp:nvSpPr>
        <dsp:cNvPr id="0" name=""/>
        <dsp:cNvSpPr/>
      </dsp:nvSpPr>
      <dsp:spPr>
        <a:xfrm>
          <a:off x="0" y="2902988"/>
          <a:ext cx="11029950"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879F2-9D43-4597-B2C0-1691206BCAB4}">
      <dsp:nvSpPr>
        <dsp:cNvPr id="0" name=""/>
        <dsp:cNvSpPr/>
      </dsp:nvSpPr>
      <dsp:spPr>
        <a:xfrm>
          <a:off x="234051" y="3077075"/>
          <a:ext cx="425547" cy="42554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BB4CBA-A95B-4D12-8738-1EB2EF8E3AE3}">
      <dsp:nvSpPr>
        <dsp:cNvPr id="0" name=""/>
        <dsp:cNvSpPr/>
      </dsp:nvSpPr>
      <dsp:spPr>
        <a:xfrm>
          <a:off x="893650" y="2902988"/>
          <a:ext cx="4963477"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666750">
            <a:lnSpc>
              <a:spcPct val="90000"/>
            </a:lnSpc>
            <a:spcBef>
              <a:spcPct val="0"/>
            </a:spcBef>
            <a:spcAft>
              <a:spcPct val="35000"/>
            </a:spcAft>
            <a:buNone/>
          </a:pPr>
          <a:r>
            <a:rPr lang="en-US" sz="1500" kern="1200"/>
            <a:t>You will be able to carry over a maximum of 40 hours of unused vacation per year</a:t>
          </a:r>
        </a:p>
      </dsp:txBody>
      <dsp:txXfrm>
        <a:off x="893650" y="2902988"/>
        <a:ext cx="4963477" cy="773723"/>
      </dsp:txXfrm>
    </dsp:sp>
    <dsp:sp modelId="{D0E5D57F-0B7E-41EB-B01B-3E1F7BF6BAFB}">
      <dsp:nvSpPr>
        <dsp:cNvPr id="0" name=""/>
        <dsp:cNvSpPr/>
      </dsp:nvSpPr>
      <dsp:spPr>
        <a:xfrm>
          <a:off x="5857127" y="2902988"/>
          <a:ext cx="517282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488950">
            <a:lnSpc>
              <a:spcPct val="90000"/>
            </a:lnSpc>
            <a:spcBef>
              <a:spcPct val="0"/>
            </a:spcBef>
            <a:spcAft>
              <a:spcPct val="35000"/>
            </a:spcAft>
            <a:buNone/>
          </a:pPr>
          <a:r>
            <a:rPr lang="en-US" sz="1100" kern="1200"/>
            <a:t>Must be used by June 30</a:t>
          </a:r>
          <a:r>
            <a:rPr lang="en-US" sz="1100" kern="1200" baseline="30000"/>
            <a:t>th</a:t>
          </a:r>
          <a:r>
            <a:rPr lang="en-US" sz="1100" kern="1200"/>
            <a:t> of the following calendar year</a:t>
          </a:r>
        </a:p>
        <a:p>
          <a:pPr marL="0" lvl="0" indent="0" algn="l" defTabSz="488950">
            <a:lnSpc>
              <a:spcPct val="90000"/>
            </a:lnSpc>
            <a:spcBef>
              <a:spcPct val="0"/>
            </a:spcBef>
            <a:spcAft>
              <a:spcPct val="35000"/>
            </a:spcAft>
            <a:buNone/>
          </a:pPr>
          <a:r>
            <a:rPr lang="en-US" sz="1100" kern="1200"/>
            <a:t>If hire date later in the year, may be able to carryover unused vacation past June 30</a:t>
          </a:r>
          <a:r>
            <a:rPr lang="en-US" sz="1100" kern="1200" baseline="30000"/>
            <a:t>th</a:t>
          </a:r>
          <a:r>
            <a:rPr lang="en-US" sz="1100" kern="1200"/>
            <a:t> for the 1</a:t>
          </a:r>
          <a:r>
            <a:rPr lang="en-US" sz="1100" kern="1200" baseline="30000"/>
            <a:t>st</a:t>
          </a:r>
          <a:r>
            <a:rPr lang="en-US" sz="1100" kern="1200"/>
            <a:t> year</a:t>
          </a:r>
        </a:p>
      </dsp:txBody>
      <dsp:txXfrm>
        <a:off x="5857127" y="2902988"/>
        <a:ext cx="5172822" cy="7737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D78F7-1563-4351-8B84-10693D889B85}">
      <dsp:nvSpPr>
        <dsp:cNvPr id="0" name=""/>
        <dsp:cNvSpPr/>
      </dsp:nvSpPr>
      <dsp:spPr>
        <a:xfrm>
          <a:off x="990972" y="1242"/>
          <a:ext cx="2827501" cy="1696501"/>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hlinkClick xmlns:r="http://schemas.openxmlformats.org/officeDocument/2006/relationships" r:id="rId1"/>
            </a:rPr>
            <a:t>Delta Dental website</a:t>
          </a:r>
          <a:endParaRPr lang="en-US" sz="1300" kern="1200" dirty="0"/>
        </a:p>
      </dsp:txBody>
      <dsp:txXfrm>
        <a:off x="990972" y="1242"/>
        <a:ext cx="2827501" cy="1696501"/>
      </dsp:txXfrm>
    </dsp:sp>
    <dsp:sp modelId="{43318080-7C24-4656-AB9C-FF8664029D97}">
      <dsp:nvSpPr>
        <dsp:cNvPr id="0" name=""/>
        <dsp:cNvSpPr/>
      </dsp:nvSpPr>
      <dsp:spPr>
        <a:xfrm>
          <a:off x="4101224" y="1242"/>
          <a:ext cx="2827501" cy="1696501"/>
        </a:xfrm>
        <a:prstGeom prst="rect">
          <a:avLst/>
        </a:prstGeom>
        <a:solidFill>
          <a:schemeClr val="accent2">
            <a:hueOff val="-297312"/>
            <a:satOff val="13634"/>
            <a:lumOff val="5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hlinkClick xmlns:r="http://schemas.openxmlformats.org/officeDocument/2006/relationships" r:id="rId2"/>
            </a:rPr>
            <a:t>2026 Delta Dental information</a:t>
          </a:r>
          <a:endParaRPr lang="en-US" sz="1300" kern="1200" dirty="0"/>
        </a:p>
      </dsp:txBody>
      <dsp:txXfrm>
        <a:off x="4101224" y="1242"/>
        <a:ext cx="2827501" cy="1696501"/>
      </dsp:txXfrm>
    </dsp:sp>
    <dsp:sp modelId="{011B34D2-D7AA-4F53-8B7F-2D83BD3464BD}">
      <dsp:nvSpPr>
        <dsp:cNvPr id="0" name=""/>
        <dsp:cNvSpPr/>
      </dsp:nvSpPr>
      <dsp:spPr>
        <a:xfrm>
          <a:off x="7211476" y="1242"/>
          <a:ext cx="2827501" cy="1696501"/>
        </a:xfrm>
        <a:prstGeom prst="rect">
          <a:avLst/>
        </a:prstGeom>
        <a:solidFill>
          <a:schemeClr val="accent2">
            <a:hueOff val="-594624"/>
            <a:satOff val="27268"/>
            <a:lumOff val="117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hlinkClick xmlns:r="http://schemas.openxmlformats.org/officeDocument/2006/relationships" r:id="rId3"/>
            </a:rPr>
            <a:t>How Uniform/Preventive and Supplemental Dental Work Together</a:t>
          </a:r>
          <a:endParaRPr lang="en-US" sz="1300" kern="1200" dirty="0"/>
        </a:p>
      </dsp:txBody>
      <dsp:txXfrm>
        <a:off x="7211476" y="1242"/>
        <a:ext cx="2827501" cy="1696501"/>
      </dsp:txXfrm>
    </dsp:sp>
    <dsp:sp modelId="{EA04B810-A029-46A1-9DB4-921A16655016}">
      <dsp:nvSpPr>
        <dsp:cNvPr id="0" name=""/>
        <dsp:cNvSpPr/>
      </dsp:nvSpPr>
      <dsp:spPr>
        <a:xfrm>
          <a:off x="990972" y="1980494"/>
          <a:ext cx="2827501" cy="1696501"/>
        </a:xfrm>
        <a:prstGeom prst="rect">
          <a:avLst/>
        </a:prstGeom>
        <a:solidFill>
          <a:schemeClr val="accent2">
            <a:hueOff val="-891936"/>
            <a:satOff val="40901"/>
            <a:lumOff val="17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hlinkClick xmlns:r="http://schemas.openxmlformats.org/officeDocument/2006/relationships" r:id="rId4"/>
            </a:rPr>
            <a:t>Benefits of Dental Insurance Video</a:t>
          </a:r>
          <a:endParaRPr lang="en-US" sz="1300" kern="1200" dirty="0"/>
        </a:p>
      </dsp:txBody>
      <dsp:txXfrm>
        <a:off x="990972" y="1980494"/>
        <a:ext cx="2827501" cy="1696501"/>
      </dsp:txXfrm>
    </dsp:sp>
    <dsp:sp modelId="{B2F9DC8D-9D7D-40FC-A929-D36558EC4C2F}">
      <dsp:nvSpPr>
        <dsp:cNvPr id="0" name=""/>
        <dsp:cNvSpPr/>
      </dsp:nvSpPr>
      <dsp:spPr>
        <a:xfrm>
          <a:off x="4101224" y="1980494"/>
          <a:ext cx="2827501" cy="1696501"/>
        </a:xfrm>
        <a:prstGeom prst="rect">
          <a:avLst/>
        </a:prstGeom>
        <a:solidFill>
          <a:schemeClr val="accent2">
            <a:hueOff val="-1189248"/>
            <a:satOff val="54535"/>
            <a:lumOff val="2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hlinkClick xmlns:r="http://schemas.openxmlformats.org/officeDocument/2006/relationships" r:id="rId5"/>
            </a:rPr>
            <a:t>Provider search</a:t>
          </a:r>
          <a:endParaRPr lang="en-US" sz="1300" kern="1200" dirty="0"/>
        </a:p>
      </dsp:txBody>
      <dsp:txXfrm>
        <a:off x="4101224" y="1980494"/>
        <a:ext cx="2827501" cy="1696501"/>
      </dsp:txXfrm>
    </dsp:sp>
    <dsp:sp modelId="{C1FB78A8-8FA8-420F-B84D-0103491AFFEA}">
      <dsp:nvSpPr>
        <dsp:cNvPr id="0" name=""/>
        <dsp:cNvSpPr/>
      </dsp:nvSpPr>
      <dsp:spPr>
        <a:xfrm>
          <a:off x="7211476" y="1980494"/>
          <a:ext cx="2827501" cy="1696501"/>
        </a:xfrm>
        <a:prstGeom prst="rect">
          <a:avLst/>
        </a:prstGeom>
        <a:solidFill>
          <a:schemeClr val="accent2">
            <a:hueOff val="-1486560"/>
            <a:satOff val="6816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hlinkClick xmlns:r="http://schemas.openxmlformats.org/officeDocument/2006/relationships" r:id="rId6"/>
            </a:rPr>
            <a:t>Additional Benefits</a:t>
          </a:r>
          <a:endParaRPr lang="en-US" sz="1300" kern="1200" dirty="0"/>
        </a:p>
        <a:p>
          <a:pPr marL="57150" lvl="1" indent="-57150" algn="l" defTabSz="444500">
            <a:lnSpc>
              <a:spcPct val="90000"/>
            </a:lnSpc>
            <a:spcBef>
              <a:spcPct val="0"/>
            </a:spcBef>
            <a:spcAft>
              <a:spcPct val="15000"/>
            </a:spcAft>
            <a:buChar char="•"/>
          </a:pPr>
          <a:r>
            <a:rPr lang="en-US" sz="1000" kern="1200"/>
            <a:t>Evidence Based Integrative Care Plan (EBICP) – coverage for extra dental care for those who have specific medical conditions</a:t>
          </a:r>
        </a:p>
        <a:p>
          <a:pPr marL="57150" lvl="1" indent="-57150" algn="l" defTabSz="444500">
            <a:lnSpc>
              <a:spcPct val="90000"/>
            </a:lnSpc>
            <a:spcBef>
              <a:spcPct val="0"/>
            </a:spcBef>
            <a:spcAft>
              <a:spcPct val="15000"/>
            </a:spcAft>
            <a:buChar char="•"/>
          </a:pPr>
          <a:r>
            <a:rPr lang="en-US" sz="1000" kern="1200" dirty="0"/>
            <a:t>Deductible Waiver – if enrolled in Uniform Dental or Preventive Dental AND one of the Dental Supplemental Plans AND have a qualified preventive service (cleaning/exam) in the current year, your deductible under the Supplemental Plan will be waived in the following year</a:t>
          </a:r>
        </a:p>
      </dsp:txBody>
      <dsp:txXfrm>
        <a:off x="7211476" y="1980494"/>
        <a:ext cx="2827501" cy="16965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6EAFC-5C05-4297-806B-53FF7D938F76}">
      <dsp:nvSpPr>
        <dsp:cNvPr id="0" name=""/>
        <dsp:cNvSpPr/>
      </dsp:nvSpPr>
      <dsp:spPr>
        <a:xfrm>
          <a:off x="0" y="402"/>
          <a:ext cx="7012370" cy="5539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F454A2-F08E-4B58-AD4C-80B533E08C84}">
      <dsp:nvSpPr>
        <dsp:cNvPr id="0" name=""/>
        <dsp:cNvSpPr/>
      </dsp:nvSpPr>
      <dsp:spPr>
        <a:xfrm>
          <a:off x="167561" y="125034"/>
          <a:ext cx="304656" cy="3046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B2334D-93DC-4CE8-99AE-83FAFAC61AEE}">
      <dsp:nvSpPr>
        <dsp:cNvPr id="0" name=""/>
        <dsp:cNvSpPr/>
      </dsp:nvSpPr>
      <dsp:spPr>
        <a:xfrm>
          <a:off x="639778" y="402"/>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622300">
            <a:lnSpc>
              <a:spcPct val="100000"/>
            </a:lnSpc>
            <a:spcBef>
              <a:spcPct val="0"/>
            </a:spcBef>
            <a:spcAft>
              <a:spcPct val="35000"/>
            </a:spcAft>
            <a:buNone/>
          </a:pPr>
          <a:r>
            <a:rPr lang="en-US" sz="1400" kern="1200"/>
            <a:t>Used to set aside money on a pre-tax basis to pay for all eligible medical expenses, as well as dental and vision expenses</a:t>
          </a:r>
        </a:p>
      </dsp:txBody>
      <dsp:txXfrm>
        <a:off x="639778" y="402"/>
        <a:ext cx="6372591" cy="553920"/>
      </dsp:txXfrm>
    </dsp:sp>
    <dsp:sp modelId="{867A81E1-0EE2-4C73-9F4D-4B1F3578D3C2}">
      <dsp:nvSpPr>
        <dsp:cNvPr id="0" name=""/>
        <dsp:cNvSpPr/>
      </dsp:nvSpPr>
      <dsp:spPr>
        <a:xfrm>
          <a:off x="0" y="692803"/>
          <a:ext cx="7012370" cy="5539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4C12A5-044E-4D7B-AAA9-D2A4B283C0BF}">
      <dsp:nvSpPr>
        <dsp:cNvPr id="0" name=""/>
        <dsp:cNvSpPr/>
      </dsp:nvSpPr>
      <dsp:spPr>
        <a:xfrm>
          <a:off x="167561" y="817435"/>
          <a:ext cx="304656" cy="3046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82925A-6534-4BA0-A6E0-5697F5E1F247}">
      <dsp:nvSpPr>
        <dsp:cNvPr id="0" name=""/>
        <dsp:cNvSpPr/>
      </dsp:nvSpPr>
      <dsp:spPr>
        <a:xfrm>
          <a:off x="639778" y="692803"/>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622300">
            <a:lnSpc>
              <a:spcPct val="100000"/>
            </a:lnSpc>
            <a:spcBef>
              <a:spcPct val="0"/>
            </a:spcBef>
            <a:spcAft>
              <a:spcPct val="35000"/>
            </a:spcAft>
            <a:buNone/>
          </a:pPr>
          <a:r>
            <a:rPr lang="en-US" sz="1400" kern="1200" dirty="0"/>
            <a:t>Must be enrolled in the state High-Deductible Health Plan (HDHP) as the subscriber to enroll</a:t>
          </a:r>
        </a:p>
      </dsp:txBody>
      <dsp:txXfrm>
        <a:off x="639778" y="692803"/>
        <a:ext cx="6372591" cy="553920"/>
      </dsp:txXfrm>
    </dsp:sp>
    <dsp:sp modelId="{34056548-1471-4293-95D1-89237D37D13F}">
      <dsp:nvSpPr>
        <dsp:cNvPr id="0" name=""/>
        <dsp:cNvSpPr/>
      </dsp:nvSpPr>
      <dsp:spPr>
        <a:xfrm>
          <a:off x="0" y="1385204"/>
          <a:ext cx="7012370" cy="55392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99437C-9200-4C32-9CC3-C325A1A5F1D2}">
      <dsp:nvSpPr>
        <dsp:cNvPr id="0" name=""/>
        <dsp:cNvSpPr/>
      </dsp:nvSpPr>
      <dsp:spPr>
        <a:xfrm>
          <a:off x="167561" y="1509836"/>
          <a:ext cx="304656" cy="3046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D6B8C7-1E17-4067-994E-86185128ECF7}">
      <dsp:nvSpPr>
        <dsp:cNvPr id="0" name=""/>
        <dsp:cNvSpPr/>
      </dsp:nvSpPr>
      <dsp:spPr>
        <a:xfrm>
          <a:off x="639778" y="1385204"/>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622300">
            <a:lnSpc>
              <a:spcPct val="100000"/>
            </a:lnSpc>
            <a:spcBef>
              <a:spcPct val="0"/>
            </a:spcBef>
            <a:spcAft>
              <a:spcPct val="35000"/>
            </a:spcAft>
            <a:buNone/>
          </a:pPr>
          <a:r>
            <a:rPr lang="en-US" sz="1400" kern="1200"/>
            <a:t>If enrolled as the subscriber of the state HDHP, you are REQUIRED to enroll in an HSA, even if you do not contribute anything yourself.  </a:t>
          </a:r>
          <a:r>
            <a:rPr lang="en-US" sz="1400" b="1" kern="1200"/>
            <a:t>Must re-enroll every year.</a:t>
          </a:r>
          <a:endParaRPr lang="en-US" sz="1400" kern="1200"/>
        </a:p>
      </dsp:txBody>
      <dsp:txXfrm>
        <a:off x="639778" y="1385204"/>
        <a:ext cx="6372591" cy="553920"/>
      </dsp:txXfrm>
    </dsp:sp>
    <dsp:sp modelId="{5A97C43D-EB27-43C6-8FED-03BC5E62409B}">
      <dsp:nvSpPr>
        <dsp:cNvPr id="0" name=""/>
        <dsp:cNvSpPr/>
      </dsp:nvSpPr>
      <dsp:spPr>
        <a:xfrm>
          <a:off x="0" y="2077605"/>
          <a:ext cx="7012370" cy="55392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CC4986-8B2C-4B00-B1B8-2403E93FDDBA}">
      <dsp:nvSpPr>
        <dsp:cNvPr id="0" name=""/>
        <dsp:cNvSpPr/>
      </dsp:nvSpPr>
      <dsp:spPr>
        <a:xfrm>
          <a:off x="167561" y="2202237"/>
          <a:ext cx="304656" cy="3046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31D196-6406-476F-B676-F75AB8DA344F}">
      <dsp:nvSpPr>
        <dsp:cNvPr id="0" name=""/>
        <dsp:cNvSpPr/>
      </dsp:nvSpPr>
      <dsp:spPr>
        <a:xfrm>
          <a:off x="639778" y="2077605"/>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622300">
            <a:lnSpc>
              <a:spcPct val="100000"/>
            </a:lnSpc>
            <a:spcBef>
              <a:spcPct val="0"/>
            </a:spcBef>
            <a:spcAft>
              <a:spcPct val="35000"/>
            </a:spcAft>
            <a:buNone/>
          </a:pPr>
          <a:r>
            <a:rPr lang="en-US" sz="1400" kern="1200"/>
            <a:t>An HSA is a bank account that you own – funds carryover from year to year without any risk of forfeiture and go with you when you terminate employment</a:t>
          </a:r>
        </a:p>
      </dsp:txBody>
      <dsp:txXfrm>
        <a:off x="639778" y="2077605"/>
        <a:ext cx="6372591" cy="553920"/>
      </dsp:txXfrm>
    </dsp:sp>
    <dsp:sp modelId="{F32CA1EE-8591-4294-9CBD-FEC6B359EB0A}">
      <dsp:nvSpPr>
        <dsp:cNvPr id="0" name=""/>
        <dsp:cNvSpPr/>
      </dsp:nvSpPr>
      <dsp:spPr>
        <a:xfrm>
          <a:off x="0" y="2770006"/>
          <a:ext cx="7012370" cy="55392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7B8341-11AA-4DFD-A2F6-02B86C4453FC}">
      <dsp:nvSpPr>
        <dsp:cNvPr id="0" name=""/>
        <dsp:cNvSpPr/>
      </dsp:nvSpPr>
      <dsp:spPr>
        <a:xfrm>
          <a:off x="167561" y="2894638"/>
          <a:ext cx="304656" cy="3046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EA384E-5611-4CB7-82D9-07CCDB622EB0}">
      <dsp:nvSpPr>
        <dsp:cNvPr id="0" name=""/>
        <dsp:cNvSpPr/>
      </dsp:nvSpPr>
      <dsp:spPr>
        <a:xfrm>
          <a:off x="639778" y="2770006"/>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622300">
            <a:lnSpc>
              <a:spcPct val="100000"/>
            </a:lnSpc>
            <a:spcBef>
              <a:spcPct val="0"/>
            </a:spcBef>
            <a:spcAft>
              <a:spcPct val="35000"/>
            </a:spcAft>
            <a:buNone/>
          </a:pPr>
          <a:r>
            <a:rPr lang="en-US" sz="1400" kern="1200"/>
            <a:t>May contribute pre-tax payroll deductions and via online transfer from your personal bank account</a:t>
          </a:r>
        </a:p>
      </dsp:txBody>
      <dsp:txXfrm>
        <a:off x="639778" y="2770006"/>
        <a:ext cx="6372591" cy="553920"/>
      </dsp:txXfrm>
    </dsp:sp>
    <dsp:sp modelId="{F6FA523B-2E2C-4E8B-981D-F493B2FDC2FC}">
      <dsp:nvSpPr>
        <dsp:cNvPr id="0" name=""/>
        <dsp:cNvSpPr/>
      </dsp:nvSpPr>
      <dsp:spPr>
        <a:xfrm>
          <a:off x="0" y="3462406"/>
          <a:ext cx="7012370" cy="5539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34DDCA-0971-44FF-A5F1-0D108B6775EA}">
      <dsp:nvSpPr>
        <dsp:cNvPr id="0" name=""/>
        <dsp:cNvSpPr/>
      </dsp:nvSpPr>
      <dsp:spPr>
        <a:xfrm>
          <a:off x="167561" y="3587039"/>
          <a:ext cx="304656" cy="3046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A489CE-0333-44FC-B0A5-CD91E0AE2A6B}">
      <dsp:nvSpPr>
        <dsp:cNvPr id="0" name=""/>
        <dsp:cNvSpPr/>
      </dsp:nvSpPr>
      <dsp:spPr>
        <a:xfrm>
          <a:off x="639778" y="3462406"/>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622300">
            <a:lnSpc>
              <a:spcPct val="100000"/>
            </a:lnSpc>
            <a:spcBef>
              <a:spcPct val="0"/>
            </a:spcBef>
            <a:spcAft>
              <a:spcPct val="35000"/>
            </a:spcAft>
            <a:buNone/>
          </a:pPr>
          <a:r>
            <a:rPr lang="en-US" sz="1400" kern="1200"/>
            <a:t>You have access to your HSA money after deposits are made into your account (paycheck to paycheck)</a:t>
          </a:r>
        </a:p>
      </dsp:txBody>
      <dsp:txXfrm>
        <a:off x="639778" y="3462406"/>
        <a:ext cx="6372591" cy="553920"/>
      </dsp:txXfrm>
    </dsp:sp>
    <dsp:sp modelId="{B91C0810-7ED8-4CDF-A658-F260BDC9B0EE}">
      <dsp:nvSpPr>
        <dsp:cNvPr id="0" name=""/>
        <dsp:cNvSpPr/>
      </dsp:nvSpPr>
      <dsp:spPr>
        <a:xfrm>
          <a:off x="0" y="4154807"/>
          <a:ext cx="7012370" cy="5539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0C60AE-9DDF-4F0E-83EC-624B876682F7}">
      <dsp:nvSpPr>
        <dsp:cNvPr id="0" name=""/>
        <dsp:cNvSpPr/>
      </dsp:nvSpPr>
      <dsp:spPr>
        <a:xfrm>
          <a:off x="167561" y="4279440"/>
          <a:ext cx="304656" cy="3046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9326A5-C259-4225-9619-0489C3533C1E}">
      <dsp:nvSpPr>
        <dsp:cNvPr id="0" name=""/>
        <dsp:cNvSpPr/>
      </dsp:nvSpPr>
      <dsp:spPr>
        <a:xfrm>
          <a:off x="639778" y="4154807"/>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622300">
            <a:lnSpc>
              <a:spcPct val="100000"/>
            </a:lnSpc>
            <a:spcBef>
              <a:spcPct val="0"/>
            </a:spcBef>
            <a:spcAft>
              <a:spcPct val="35000"/>
            </a:spcAft>
            <a:buNone/>
          </a:pPr>
          <a:r>
            <a:rPr lang="en-US" sz="1400" kern="1200"/>
            <a:t>Can change your contribution at any time</a:t>
          </a:r>
        </a:p>
      </dsp:txBody>
      <dsp:txXfrm>
        <a:off x="639778" y="4154807"/>
        <a:ext cx="6372591" cy="5539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13FC6-D07F-473A-9B1A-11F3FC1C725A}">
      <dsp:nvSpPr>
        <dsp:cNvPr id="0" name=""/>
        <dsp:cNvSpPr/>
      </dsp:nvSpPr>
      <dsp:spPr>
        <a:xfrm>
          <a:off x="0" y="1338560"/>
          <a:ext cx="11029950" cy="1839446"/>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Enrollment info</a:t>
          </a:r>
          <a:r>
            <a:rPr lang="en-US" sz="1400" kern="1200" dirty="0"/>
            <a:t>:</a:t>
          </a:r>
        </a:p>
        <a:p>
          <a:pPr marL="0" lvl="0" indent="0" algn="l" defTabSz="622300">
            <a:lnSpc>
              <a:spcPct val="90000"/>
            </a:lnSpc>
            <a:spcBef>
              <a:spcPct val="0"/>
            </a:spcBef>
            <a:spcAft>
              <a:spcPct val="35000"/>
            </a:spcAft>
            <a:buNone/>
          </a:pPr>
          <a:r>
            <a:rPr lang="en-US" sz="1400" kern="1200" dirty="0" err="1"/>
            <a:t>HealthChoice</a:t>
          </a:r>
          <a:r>
            <a:rPr lang="en-US" sz="1400" kern="1200" dirty="0"/>
            <a:t> offers enrollment throughout the year</a:t>
          </a:r>
        </a:p>
        <a:p>
          <a:pPr marL="0" lvl="0" indent="0" algn="l" defTabSz="622300">
            <a:lnSpc>
              <a:spcPct val="90000"/>
            </a:lnSpc>
            <a:spcBef>
              <a:spcPct val="0"/>
            </a:spcBef>
            <a:spcAft>
              <a:spcPct val="35000"/>
            </a:spcAft>
            <a:buNone/>
          </a:pPr>
          <a:r>
            <a:rPr lang="en-US" sz="1400" kern="1200" dirty="0"/>
            <a:t>Available to employees, retirees, their spouses and parents of employees, retirees, and spouses who reside in WI.</a:t>
          </a:r>
        </a:p>
        <a:p>
          <a:pPr marL="0" lvl="0" indent="0" algn="l" defTabSz="622300">
            <a:lnSpc>
              <a:spcPct val="90000"/>
            </a:lnSpc>
            <a:spcBef>
              <a:spcPct val="0"/>
            </a:spcBef>
            <a:spcAft>
              <a:spcPct val="35000"/>
            </a:spcAft>
            <a:buNone/>
          </a:pPr>
          <a:r>
            <a:rPr lang="en-US" sz="1400" kern="1200" dirty="0"/>
            <a:t>Coverage acceptance is not guaranteed.  Applicants are subject to medical underwriting.</a:t>
          </a:r>
        </a:p>
        <a:p>
          <a:pPr marL="0" lvl="0" indent="0" algn="l" defTabSz="622300">
            <a:lnSpc>
              <a:spcPct val="90000"/>
            </a:lnSpc>
            <a:spcBef>
              <a:spcPct val="0"/>
            </a:spcBef>
            <a:spcAft>
              <a:spcPct val="35000"/>
            </a:spcAft>
            <a:buNone/>
          </a:pPr>
          <a:r>
            <a:rPr lang="en-US" sz="1400" kern="1200" dirty="0"/>
            <a:t>No employer contribution</a:t>
          </a:r>
        </a:p>
      </dsp:txBody>
      <dsp:txXfrm>
        <a:off x="89794" y="1428354"/>
        <a:ext cx="10850362" cy="1659858"/>
      </dsp:txXfrm>
    </dsp:sp>
    <dsp:sp modelId="{146D1275-110B-4AB1-9521-09BA4707D57A}">
      <dsp:nvSpPr>
        <dsp:cNvPr id="0" name=""/>
        <dsp:cNvSpPr/>
      </dsp:nvSpPr>
      <dsp:spPr>
        <a:xfrm>
          <a:off x="0" y="33234"/>
          <a:ext cx="11029950" cy="1340792"/>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Long-term care can include a variety of medical and supportive services.  It can be provided in a variety of settings including nursing homes, at home, adult day care or group living arrangement.</a:t>
          </a:r>
        </a:p>
        <a:p>
          <a:pPr marL="0" lvl="0" indent="0" algn="l" defTabSz="622300">
            <a:lnSpc>
              <a:spcPct val="90000"/>
            </a:lnSpc>
            <a:spcBef>
              <a:spcPct val="0"/>
            </a:spcBef>
            <a:spcAft>
              <a:spcPct val="35000"/>
            </a:spcAft>
            <a:buNone/>
          </a:pPr>
          <a:r>
            <a:rPr lang="en-US" sz="1400" kern="1200" dirty="0"/>
            <a:t>Additional information is available on ETF’s website: </a:t>
          </a:r>
          <a:r>
            <a:rPr lang="en-US" sz="1400" kern="1200" dirty="0">
              <a:hlinkClick xmlns:r="http://schemas.openxmlformats.org/officeDocument/2006/relationships" r:id="rId1"/>
            </a:rPr>
            <a:t>https://etf.wi.gov/long-term-care-insurance</a:t>
          </a:r>
          <a:r>
            <a:rPr lang="en-US" sz="1400" kern="1200" dirty="0"/>
            <a:t> </a:t>
          </a:r>
        </a:p>
        <a:p>
          <a:pPr marL="0" lvl="0" indent="0" algn="l" defTabSz="622300">
            <a:lnSpc>
              <a:spcPct val="90000"/>
            </a:lnSpc>
            <a:spcBef>
              <a:spcPct val="0"/>
            </a:spcBef>
            <a:spcAft>
              <a:spcPct val="35000"/>
            </a:spcAft>
            <a:buNone/>
          </a:pPr>
          <a:r>
            <a:rPr lang="en-US" sz="1400" kern="1200" dirty="0"/>
            <a:t>View the </a:t>
          </a:r>
          <a:r>
            <a:rPr lang="en-US" sz="1400" kern="1200" dirty="0">
              <a:hlinkClick xmlns:r="http://schemas.openxmlformats.org/officeDocument/2006/relationships" r:id="rId2"/>
            </a:rPr>
            <a:t>Consumer’s Guide to Long-Term Care </a:t>
          </a:r>
          <a:r>
            <a:rPr lang="en-US" sz="1400" kern="1200" dirty="0"/>
            <a:t>by the Office of the Commissioner of Insurance</a:t>
          </a:r>
        </a:p>
      </dsp:txBody>
      <dsp:txXfrm>
        <a:off x="65452" y="98686"/>
        <a:ext cx="10899046" cy="1209888"/>
      </dsp:txXfrm>
    </dsp:sp>
    <dsp:sp modelId="{4E24E36B-8CFC-4F45-97D5-8BA69DD108C2}">
      <dsp:nvSpPr>
        <dsp:cNvPr id="0" name=""/>
        <dsp:cNvSpPr/>
      </dsp:nvSpPr>
      <dsp:spPr>
        <a:xfrm>
          <a:off x="0" y="3206774"/>
          <a:ext cx="11029950" cy="1340792"/>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Mutual of Omaha offers a long-term care insurance plan through </a:t>
          </a:r>
          <a:r>
            <a:rPr lang="en-US" sz="1400" kern="1200" dirty="0" err="1">
              <a:solidFill>
                <a:schemeClr val="tx1"/>
              </a:solidFill>
            </a:rPr>
            <a:t>HealthChoice</a:t>
          </a:r>
          <a:r>
            <a:rPr lang="en-US" sz="1400" kern="1200" dirty="0">
              <a:solidFill>
                <a:schemeClr val="tx1"/>
              </a:solidFill>
            </a:rPr>
            <a:t>.</a:t>
          </a:r>
        </a:p>
        <a:p>
          <a:pPr marL="0" lvl="0" indent="0" algn="l" defTabSz="622300">
            <a:lnSpc>
              <a:spcPct val="90000"/>
            </a:lnSpc>
            <a:spcBef>
              <a:spcPct val="0"/>
            </a:spcBef>
            <a:spcAft>
              <a:spcPct val="35000"/>
            </a:spcAft>
            <a:buNone/>
          </a:pPr>
          <a:r>
            <a:rPr lang="en-US" sz="1400" kern="1200" dirty="0">
              <a:solidFill>
                <a:schemeClr val="tx1"/>
              </a:solidFill>
            </a:rPr>
            <a:t>Employees should discuss rates and benefit questions directly with </a:t>
          </a:r>
          <a:r>
            <a:rPr lang="en-US" sz="1400" kern="1200" dirty="0" err="1">
              <a:solidFill>
                <a:schemeClr val="tx1"/>
              </a:solidFill>
            </a:rPr>
            <a:t>HealthChoice</a:t>
          </a:r>
          <a:r>
            <a:rPr lang="en-US" sz="1400" kern="1200" dirty="0">
              <a:solidFill>
                <a:schemeClr val="tx1"/>
              </a:solidFill>
            </a:rPr>
            <a:t>.</a:t>
          </a:r>
        </a:p>
        <a:p>
          <a:pPr marL="0" lvl="0" indent="0" algn="l" defTabSz="622300">
            <a:lnSpc>
              <a:spcPct val="90000"/>
            </a:lnSpc>
            <a:spcBef>
              <a:spcPct val="0"/>
            </a:spcBef>
            <a:spcAft>
              <a:spcPct val="35000"/>
            </a:spcAft>
            <a:buNone/>
          </a:pPr>
          <a:r>
            <a:rPr lang="en-US" sz="1400" kern="1200" dirty="0">
              <a:solidFill>
                <a:schemeClr val="tx1"/>
              </a:solidFill>
            </a:rPr>
            <a:t>Health Choice website: </a:t>
          </a:r>
          <a:r>
            <a:rPr lang="en-US" sz="1400"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https://healthchoice.com/</a:t>
          </a:r>
          <a:r>
            <a:rPr lang="en-US" sz="1400" kern="1200" dirty="0">
              <a:solidFill>
                <a:schemeClr val="tx1"/>
              </a:solidFill>
            </a:rPr>
            <a:t> </a:t>
          </a:r>
        </a:p>
        <a:p>
          <a:pPr marL="0" lvl="0" indent="0" algn="l" defTabSz="622300">
            <a:lnSpc>
              <a:spcPct val="90000"/>
            </a:lnSpc>
            <a:spcBef>
              <a:spcPct val="0"/>
            </a:spcBef>
            <a:spcAft>
              <a:spcPct val="35000"/>
            </a:spcAft>
            <a:buNone/>
          </a:pPr>
          <a:r>
            <a:rPr lang="en-US" sz="1400" kern="1200" dirty="0">
              <a:solidFill>
                <a:schemeClr val="tx1"/>
              </a:solidFill>
            </a:rPr>
            <a:t>Phone: 800-833-5823</a:t>
          </a:r>
        </a:p>
      </dsp:txBody>
      <dsp:txXfrm>
        <a:off x="65452" y="3272226"/>
        <a:ext cx="10899046" cy="12098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22D72-9873-4E35-890B-6F304A1898A2}">
      <dsp:nvSpPr>
        <dsp:cNvPr id="0" name=""/>
        <dsp:cNvSpPr/>
      </dsp:nvSpPr>
      <dsp:spPr>
        <a:xfrm>
          <a:off x="0" y="230444"/>
          <a:ext cx="7403151" cy="2772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AD8C8E-4B5F-4872-AC31-EF8AB5232ED6}">
      <dsp:nvSpPr>
        <dsp:cNvPr id="0" name=""/>
        <dsp:cNvSpPr/>
      </dsp:nvSpPr>
      <dsp:spPr>
        <a:xfrm>
          <a:off x="352444" y="90529"/>
          <a:ext cx="7048891" cy="302275"/>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Wisconsin’s official 529 College Savings Program</a:t>
          </a:r>
        </a:p>
      </dsp:txBody>
      <dsp:txXfrm>
        <a:off x="367200" y="105285"/>
        <a:ext cx="7019379" cy="272763"/>
      </dsp:txXfrm>
    </dsp:sp>
    <dsp:sp modelId="{FACAE9FC-5FC6-410B-A94A-86886FEE5D5C}">
      <dsp:nvSpPr>
        <dsp:cNvPr id="0" name=""/>
        <dsp:cNvSpPr/>
      </dsp:nvSpPr>
      <dsp:spPr>
        <a:xfrm>
          <a:off x="0" y="1007410"/>
          <a:ext cx="7403151" cy="277200"/>
        </a:xfrm>
        <a:prstGeom prst="rect">
          <a:avLst/>
        </a:prstGeom>
        <a:solidFill>
          <a:schemeClr val="lt1">
            <a:alpha val="90000"/>
            <a:hueOff val="0"/>
            <a:satOff val="0"/>
            <a:lumOff val="0"/>
            <a:alphaOff val="0"/>
          </a:schemeClr>
        </a:solidFill>
        <a:ln w="22225" cap="rnd" cmpd="sng" algn="ctr">
          <a:solidFill>
            <a:schemeClr val="accent2">
              <a:hueOff val="-212366"/>
              <a:satOff val="9738"/>
              <a:lumOff val="420"/>
              <a:alphaOff val="0"/>
            </a:schemeClr>
          </a:solidFill>
          <a:prstDash val="solid"/>
        </a:ln>
        <a:effectLst/>
      </dsp:spPr>
      <dsp:style>
        <a:lnRef idx="2">
          <a:scrgbClr r="0" g="0" b="0"/>
        </a:lnRef>
        <a:fillRef idx="1">
          <a:scrgbClr r="0" g="0" b="0"/>
        </a:fillRef>
        <a:effectRef idx="0">
          <a:scrgbClr r="0" g="0" b="0"/>
        </a:effectRef>
        <a:fontRef idx="minor"/>
      </dsp:style>
    </dsp:sp>
    <dsp:sp modelId="{6A639581-C4DC-4676-871C-2E94F2F41E0D}">
      <dsp:nvSpPr>
        <dsp:cNvPr id="0" name=""/>
        <dsp:cNvSpPr/>
      </dsp:nvSpPr>
      <dsp:spPr>
        <a:xfrm>
          <a:off x="352444" y="567044"/>
          <a:ext cx="7048891" cy="602725"/>
        </a:xfrm>
        <a:prstGeom prst="roundRect">
          <a:avLst/>
        </a:prstGeom>
        <a:solidFill>
          <a:schemeClr val="accent2">
            <a:hueOff val="-212366"/>
            <a:satOff val="9738"/>
            <a:lumOff val="42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Edvest funds may be used nationwide at universities, colleges, technical colleges, professional schools and graduate program</a:t>
          </a:r>
          <a:r>
            <a:rPr lang="en-US" sz="500" kern="1200" dirty="0"/>
            <a:t>s</a:t>
          </a:r>
        </a:p>
      </dsp:txBody>
      <dsp:txXfrm>
        <a:off x="381867" y="596467"/>
        <a:ext cx="6990045" cy="543879"/>
      </dsp:txXfrm>
    </dsp:sp>
    <dsp:sp modelId="{50640A06-5CA7-4E29-85C8-5281DAF921E4}">
      <dsp:nvSpPr>
        <dsp:cNvPr id="0" name=""/>
        <dsp:cNvSpPr/>
      </dsp:nvSpPr>
      <dsp:spPr>
        <a:xfrm>
          <a:off x="0" y="1558241"/>
          <a:ext cx="7403151" cy="277200"/>
        </a:xfrm>
        <a:prstGeom prst="rect">
          <a:avLst/>
        </a:prstGeom>
        <a:solidFill>
          <a:schemeClr val="lt1">
            <a:alpha val="90000"/>
            <a:hueOff val="0"/>
            <a:satOff val="0"/>
            <a:lumOff val="0"/>
            <a:alphaOff val="0"/>
          </a:schemeClr>
        </a:solidFill>
        <a:ln w="22225" cap="rnd" cmpd="sng" algn="ctr">
          <a:solidFill>
            <a:schemeClr val="accent2">
              <a:hueOff val="-424731"/>
              <a:satOff val="19477"/>
              <a:lumOff val="840"/>
              <a:alphaOff val="0"/>
            </a:schemeClr>
          </a:solidFill>
          <a:prstDash val="solid"/>
        </a:ln>
        <a:effectLst/>
      </dsp:spPr>
      <dsp:style>
        <a:lnRef idx="2">
          <a:scrgbClr r="0" g="0" b="0"/>
        </a:lnRef>
        <a:fillRef idx="1">
          <a:scrgbClr r="0" g="0" b="0"/>
        </a:fillRef>
        <a:effectRef idx="0">
          <a:scrgbClr r="0" g="0" b="0"/>
        </a:effectRef>
        <a:fontRef idx="minor"/>
      </dsp:style>
    </dsp:sp>
    <dsp:sp modelId="{8C2BA962-AA4E-4E68-9154-5AC3AA62A3EE}">
      <dsp:nvSpPr>
        <dsp:cNvPr id="0" name=""/>
        <dsp:cNvSpPr/>
      </dsp:nvSpPr>
      <dsp:spPr>
        <a:xfrm>
          <a:off x="352444" y="1344010"/>
          <a:ext cx="7048891" cy="376590"/>
        </a:xfrm>
        <a:prstGeom prst="roundRect">
          <a:avLst/>
        </a:prstGeom>
        <a:solidFill>
          <a:schemeClr val="accent2">
            <a:hueOff val="-424731"/>
            <a:satOff val="19477"/>
            <a:lumOff val="84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Funds used for tuition, fees, housing, computers and more</a:t>
          </a:r>
        </a:p>
      </dsp:txBody>
      <dsp:txXfrm>
        <a:off x="370828" y="1362394"/>
        <a:ext cx="7012123" cy="339822"/>
      </dsp:txXfrm>
    </dsp:sp>
    <dsp:sp modelId="{9084DBF4-49A5-4D93-B311-3480EA8D1ADF}">
      <dsp:nvSpPr>
        <dsp:cNvPr id="0" name=""/>
        <dsp:cNvSpPr/>
      </dsp:nvSpPr>
      <dsp:spPr>
        <a:xfrm>
          <a:off x="0" y="2086189"/>
          <a:ext cx="7403151" cy="277200"/>
        </a:xfrm>
        <a:prstGeom prst="rect">
          <a:avLst/>
        </a:prstGeom>
        <a:solidFill>
          <a:schemeClr val="lt1">
            <a:alpha val="90000"/>
            <a:hueOff val="0"/>
            <a:satOff val="0"/>
            <a:lumOff val="0"/>
            <a:alphaOff val="0"/>
          </a:schemeClr>
        </a:solidFill>
        <a:ln w="22225" cap="rnd" cmpd="sng" algn="ctr">
          <a:solidFill>
            <a:schemeClr val="accent2">
              <a:hueOff val="-637097"/>
              <a:satOff val="29215"/>
              <a:lumOff val="1260"/>
              <a:alphaOff val="0"/>
            </a:schemeClr>
          </a:solidFill>
          <a:prstDash val="solid"/>
        </a:ln>
        <a:effectLst/>
      </dsp:spPr>
      <dsp:style>
        <a:lnRef idx="2">
          <a:scrgbClr r="0" g="0" b="0"/>
        </a:lnRef>
        <a:fillRef idx="1">
          <a:scrgbClr r="0" g="0" b="0"/>
        </a:fillRef>
        <a:effectRef idx="0">
          <a:scrgbClr r="0" g="0" b="0"/>
        </a:effectRef>
        <a:fontRef idx="minor"/>
      </dsp:style>
    </dsp:sp>
    <dsp:sp modelId="{6E985E03-397D-4F3F-8533-AF943EBE3EF6}">
      <dsp:nvSpPr>
        <dsp:cNvPr id="0" name=""/>
        <dsp:cNvSpPr/>
      </dsp:nvSpPr>
      <dsp:spPr>
        <a:xfrm>
          <a:off x="353529" y="1894841"/>
          <a:ext cx="7046229" cy="353707"/>
        </a:xfrm>
        <a:prstGeom prst="roundRect">
          <a:avLst/>
        </a:prstGeom>
        <a:solidFill>
          <a:schemeClr val="accent2">
            <a:hueOff val="-637097"/>
            <a:satOff val="29215"/>
            <a:lumOff val="126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Earnings have potential to grow tax-free</a:t>
          </a:r>
        </a:p>
      </dsp:txBody>
      <dsp:txXfrm>
        <a:off x="370796" y="1912108"/>
        <a:ext cx="7011695" cy="319173"/>
      </dsp:txXfrm>
    </dsp:sp>
    <dsp:sp modelId="{3E633486-F777-47EE-990B-63D7F7D1EC7F}">
      <dsp:nvSpPr>
        <dsp:cNvPr id="0" name=""/>
        <dsp:cNvSpPr/>
      </dsp:nvSpPr>
      <dsp:spPr>
        <a:xfrm>
          <a:off x="0" y="2660178"/>
          <a:ext cx="7403151" cy="277200"/>
        </a:xfrm>
        <a:prstGeom prst="rect">
          <a:avLst/>
        </a:prstGeom>
        <a:solidFill>
          <a:schemeClr val="lt1">
            <a:alpha val="90000"/>
            <a:hueOff val="0"/>
            <a:satOff val="0"/>
            <a:lumOff val="0"/>
            <a:alphaOff val="0"/>
          </a:schemeClr>
        </a:solidFill>
        <a:ln w="22225" cap="rnd" cmpd="sng" algn="ctr">
          <a:solidFill>
            <a:schemeClr val="accent2">
              <a:hueOff val="-849463"/>
              <a:satOff val="38954"/>
              <a:lumOff val="1681"/>
              <a:alphaOff val="0"/>
            </a:schemeClr>
          </a:solidFill>
          <a:prstDash val="solid"/>
        </a:ln>
        <a:effectLst/>
      </dsp:spPr>
      <dsp:style>
        <a:lnRef idx="2">
          <a:scrgbClr r="0" g="0" b="0"/>
        </a:lnRef>
        <a:fillRef idx="1">
          <a:scrgbClr r="0" g="0" b="0"/>
        </a:fillRef>
        <a:effectRef idx="0">
          <a:scrgbClr r="0" g="0" b="0"/>
        </a:effectRef>
        <a:fontRef idx="minor"/>
      </dsp:style>
    </dsp:sp>
    <dsp:sp modelId="{BA5AC6C4-97F3-46D3-B2B5-C86C1C08A326}">
      <dsp:nvSpPr>
        <dsp:cNvPr id="0" name=""/>
        <dsp:cNvSpPr/>
      </dsp:nvSpPr>
      <dsp:spPr>
        <a:xfrm>
          <a:off x="352444" y="2422789"/>
          <a:ext cx="7048891" cy="399749"/>
        </a:xfrm>
        <a:prstGeom prst="roundRect">
          <a:avLst/>
        </a:prstGeom>
        <a:solidFill>
          <a:schemeClr val="accent2">
            <a:hueOff val="-849463"/>
            <a:satOff val="38954"/>
            <a:lumOff val="168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Wisconsin residents may be eligible for a state tax deduction (limitations apply)</a:t>
          </a:r>
        </a:p>
      </dsp:txBody>
      <dsp:txXfrm>
        <a:off x="371958" y="2442303"/>
        <a:ext cx="7009863" cy="360721"/>
      </dsp:txXfrm>
    </dsp:sp>
    <dsp:sp modelId="{6BF28D35-88E3-4098-BBBB-2D0B1661285E}">
      <dsp:nvSpPr>
        <dsp:cNvPr id="0" name=""/>
        <dsp:cNvSpPr/>
      </dsp:nvSpPr>
      <dsp:spPr>
        <a:xfrm>
          <a:off x="0" y="3159138"/>
          <a:ext cx="7403151" cy="528412"/>
        </a:xfrm>
        <a:prstGeom prst="rect">
          <a:avLst/>
        </a:prstGeom>
        <a:solidFill>
          <a:schemeClr val="lt1">
            <a:alpha val="90000"/>
            <a:hueOff val="0"/>
            <a:satOff val="0"/>
            <a:lumOff val="0"/>
            <a:alphaOff val="0"/>
          </a:schemeClr>
        </a:solidFill>
        <a:ln w="22225" cap="rnd" cmpd="sng" algn="ctr">
          <a:solidFill>
            <a:schemeClr val="accent2">
              <a:hueOff val="-1061829"/>
              <a:satOff val="48692"/>
              <a:lumOff val="21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4567" tIns="229108" rIns="57456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$15/pay period minimum contribution</a:t>
          </a:r>
        </a:p>
      </dsp:txBody>
      <dsp:txXfrm>
        <a:off x="0" y="3159138"/>
        <a:ext cx="7403151" cy="528412"/>
      </dsp:txXfrm>
    </dsp:sp>
    <dsp:sp modelId="{0BF4887A-EFF6-4B33-8DAC-8755B39B1DB2}">
      <dsp:nvSpPr>
        <dsp:cNvPr id="0" name=""/>
        <dsp:cNvSpPr/>
      </dsp:nvSpPr>
      <dsp:spPr>
        <a:xfrm>
          <a:off x="354252" y="2996778"/>
          <a:ext cx="7045065" cy="324720"/>
        </a:xfrm>
        <a:prstGeom prst="roundRect">
          <a:avLst/>
        </a:prstGeom>
        <a:solidFill>
          <a:schemeClr val="accent2">
            <a:hueOff val="-1061829"/>
            <a:satOff val="48692"/>
            <a:lumOff val="210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Can contribute via direct deposit payroll deduction</a:t>
          </a:r>
        </a:p>
      </dsp:txBody>
      <dsp:txXfrm>
        <a:off x="370104" y="3012630"/>
        <a:ext cx="7013361" cy="293016"/>
      </dsp:txXfrm>
    </dsp:sp>
    <dsp:sp modelId="{6627E2CA-DC13-4B7F-B0B8-A6D8727D7822}">
      <dsp:nvSpPr>
        <dsp:cNvPr id="0" name=""/>
        <dsp:cNvSpPr/>
      </dsp:nvSpPr>
      <dsp:spPr>
        <a:xfrm>
          <a:off x="0" y="3909311"/>
          <a:ext cx="7403151" cy="1178100"/>
        </a:xfrm>
        <a:prstGeom prst="rect">
          <a:avLst/>
        </a:prstGeom>
        <a:solidFill>
          <a:schemeClr val="lt1">
            <a:alpha val="90000"/>
            <a:hueOff val="0"/>
            <a:satOff val="0"/>
            <a:lumOff val="0"/>
            <a:alphaOff val="0"/>
          </a:schemeClr>
        </a:solidFill>
        <a:ln w="22225" cap="rnd" cmpd="sng" algn="ctr">
          <a:solidFill>
            <a:schemeClr val="accent2">
              <a:hueOff val="-1274194"/>
              <a:satOff val="58431"/>
              <a:lumOff val="25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4567" tIns="229108" rIns="57456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hlinkClick xmlns:r="http://schemas.openxmlformats.org/officeDocument/2006/relationships" r:id="rId1"/>
            </a:rPr>
            <a:t>Download enrollment form</a:t>
          </a:r>
          <a:endParaRPr lang="en-US" sz="1400" kern="1200" dirty="0"/>
        </a:p>
        <a:p>
          <a:pPr marL="114300" lvl="1" indent="-114300" algn="l" defTabSz="622300">
            <a:lnSpc>
              <a:spcPct val="90000"/>
            </a:lnSpc>
            <a:spcBef>
              <a:spcPct val="0"/>
            </a:spcBef>
            <a:spcAft>
              <a:spcPct val="15000"/>
            </a:spcAft>
            <a:buChar char="•"/>
          </a:pPr>
          <a:r>
            <a:rPr lang="en-US" sz="1400" kern="1200" dirty="0"/>
            <a:t>Verify form received by Edvest (contact Edvest at 1-888-338-3789)</a:t>
          </a:r>
        </a:p>
        <a:p>
          <a:pPr marL="114300" lvl="1" indent="-114300" algn="l" defTabSz="622300">
            <a:lnSpc>
              <a:spcPct val="90000"/>
            </a:lnSpc>
            <a:spcBef>
              <a:spcPct val="0"/>
            </a:spcBef>
            <a:spcAft>
              <a:spcPct val="15000"/>
            </a:spcAft>
            <a:buChar char="•"/>
          </a:pPr>
          <a:r>
            <a:rPr lang="en-US" sz="1400" kern="1200" dirty="0"/>
            <a:t>Once account established, set up your payroll direct deposit through STAR (</a:t>
          </a:r>
          <a:r>
            <a:rPr lang="en-US" sz="1400" kern="1200" dirty="0">
              <a:hlinkClick xmlns:r="http://schemas.openxmlformats.org/officeDocument/2006/relationships" r:id="rId2"/>
            </a:rPr>
            <a:t>instructions</a:t>
          </a:r>
          <a:r>
            <a:rPr lang="en-US" sz="1400" kern="1200" dirty="0"/>
            <a:t>)</a:t>
          </a:r>
        </a:p>
      </dsp:txBody>
      <dsp:txXfrm>
        <a:off x="0" y="3909311"/>
        <a:ext cx="7403151" cy="1178100"/>
      </dsp:txXfrm>
    </dsp:sp>
    <dsp:sp modelId="{0CA7DA70-AB6B-46D1-8C42-10B75A057CA4}">
      <dsp:nvSpPr>
        <dsp:cNvPr id="0" name=""/>
        <dsp:cNvSpPr/>
      </dsp:nvSpPr>
      <dsp:spPr>
        <a:xfrm>
          <a:off x="352444" y="3746951"/>
          <a:ext cx="7048891" cy="324720"/>
        </a:xfrm>
        <a:prstGeom prst="roundRect">
          <a:avLst/>
        </a:prstGeom>
        <a:solidFill>
          <a:schemeClr val="accent2">
            <a:hueOff val="-1274194"/>
            <a:satOff val="58431"/>
            <a:lumOff val="252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Get started today!</a:t>
          </a:r>
        </a:p>
      </dsp:txBody>
      <dsp:txXfrm>
        <a:off x="368296" y="3762803"/>
        <a:ext cx="7017187" cy="293016"/>
      </dsp:txXfrm>
    </dsp:sp>
    <dsp:sp modelId="{97552A84-3E2C-44D4-8B36-77E62093E8BC}">
      <dsp:nvSpPr>
        <dsp:cNvPr id="0" name=""/>
        <dsp:cNvSpPr/>
      </dsp:nvSpPr>
      <dsp:spPr>
        <a:xfrm>
          <a:off x="0" y="5309171"/>
          <a:ext cx="7403151" cy="277200"/>
        </a:xfrm>
        <a:prstGeom prst="rect">
          <a:avLst/>
        </a:prstGeom>
        <a:solidFill>
          <a:schemeClr val="lt1">
            <a:alpha val="90000"/>
            <a:hueOff val="0"/>
            <a:satOff val="0"/>
            <a:lumOff val="0"/>
            <a:alphaOff val="0"/>
          </a:schemeClr>
        </a:solidFill>
        <a:ln w="22225" cap="rnd" cmpd="sng" algn="ctr">
          <a:solidFill>
            <a:schemeClr val="accent2">
              <a:hueOff val="-1486560"/>
              <a:satOff val="68169"/>
              <a:lumOff val="2941"/>
              <a:alphaOff val="0"/>
            </a:schemeClr>
          </a:solidFill>
          <a:prstDash val="solid"/>
        </a:ln>
        <a:effectLst/>
      </dsp:spPr>
      <dsp:style>
        <a:lnRef idx="2">
          <a:scrgbClr r="0" g="0" b="0"/>
        </a:lnRef>
        <a:fillRef idx="1">
          <a:scrgbClr r="0" g="0" b="0"/>
        </a:fillRef>
        <a:effectRef idx="0">
          <a:scrgbClr r="0" g="0" b="0"/>
        </a:effectRef>
        <a:fontRef idx="minor"/>
      </dsp:style>
    </dsp:sp>
    <dsp:sp modelId="{C395D5E6-C3F4-484E-9150-4BFF585E8DC6}">
      <dsp:nvSpPr>
        <dsp:cNvPr id="0" name=""/>
        <dsp:cNvSpPr/>
      </dsp:nvSpPr>
      <dsp:spPr>
        <a:xfrm>
          <a:off x="354259" y="5117934"/>
          <a:ext cx="7048891" cy="324720"/>
        </a:xfrm>
        <a:prstGeom prst="roundRect">
          <a:avLst/>
        </a:prstGeom>
        <a:solidFill>
          <a:schemeClr val="accent2">
            <a:hueOff val="-1486560"/>
            <a:satOff val="6816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See an </a:t>
          </a:r>
          <a:r>
            <a:rPr lang="en-US" sz="1600" kern="1200" dirty="0">
              <a:hlinkClick xmlns:r="http://schemas.openxmlformats.org/officeDocument/2006/relationships" r:id="rId3"/>
            </a:rPr>
            <a:t>introductory video</a:t>
          </a:r>
          <a:r>
            <a:rPr lang="en-US" sz="1600" kern="1200" dirty="0"/>
            <a:t> for more information</a:t>
          </a:r>
        </a:p>
      </dsp:txBody>
      <dsp:txXfrm>
        <a:off x="370111" y="5133786"/>
        <a:ext cx="7017187" cy="2930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54889-479D-401F-918B-506FA35C3C02}">
      <dsp:nvSpPr>
        <dsp:cNvPr id="0" name=""/>
        <dsp:cNvSpPr/>
      </dsp:nvSpPr>
      <dsp:spPr>
        <a:xfrm>
          <a:off x="618697" y="773516"/>
          <a:ext cx="489606" cy="7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827E5-357D-40FD-8B49-B0F636DB0A5D}">
      <dsp:nvSpPr>
        <dsp:cNvPr id="0" name=""/>
        <dsp:cNvSpPr/>
      </dsp:nvSpPr>
      <dsp:spPr>
        <a:xfrm>
          <a:off x="1137680" y="732385"/>
          <a:ext cx="56304" cy="105857"/>
        </a:xfrm>
        <a:prstGeom prst="chevron">
          <a:avLst>
            <a:gd name="adj" fmla="val 9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75DB33-85F1-4B6C-AE70-40A19DCC4333}">
      <dsp:nvSpPr>
        <dsp:cNvPr id="0" name=""/>
        <dsp:cNvSpPr/>
      </dsp:nvSpPr>
      <dsp:spPr>
        <a:xfrm>
          <a:off x="346245" y="562301"/>
          <a:ext cx="422502" cy="422502"/>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95" tIns="16395" rIns="16395" bIns="16395" numCol="1" spcCol="1270" anchor="ctr" anchorCtr="0">
          <a:noAutofit/>
        </a:bodyPr>
        <a:lstStyle/>
        <a:p>
          <a:pPr marL="0" lvl="0" indent="0" algn="ctr" defTabSz="844550">
            <a:lnSpc>
              <a:spcPct val="90000"/>
            </a:lnSpc>
            <a:spcBef>
              <a:spcPct val="0"/>
            </a:spcBef>
            <a:spcAft>
              <a:spcPct val="35000"/>
            </a:spcAft>
            <a:buNone/>
          </a:pPr>
          <a:r>
            <a:rPr lang="en-US" sz="1900" kern="1200"/>
            <a:t>1</a:t>
          </a:r>
        </a:p>
      </dsp:txBody>
      <dsp:txXfrm>
        <a:off x="408119" y="624175"/>
        <a:ext cx="298754" cy="298754"/>
      </dsp:txXfrm>
    </dsp:sp>
    <dsp:sp modelId="{0744EB8C-C127-4774-84FA-A2AD6C4A0E78}">
      <dsp:nvSpPr>
        <dsp:cNvPr id="0" name=""/>
        <dsp:cNvSpPr/>
      </dsp:nvSpPr>
      <dsp:spPr>
        <a:xfrm>
          <a:off x="6688" y="1150402"/>
          <a:ext cx="110161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897" tIns="165100" rIns="86897" bIns="165100" numCol="1" spcCol="1270" anchor="t" anchorCtr="0">
          <a:noAutofit/>
        </a:bodyPr>
        <a:lstStyle/>
        <a:p>
          <a:pPr marL="0" lvl="0" indent="0" algn="l" defTabSz="444500">
            <a:lnSpc>
              <a:spcPct val="90000"/>
            </a:lnSpc>
            <a:spcBef>
              <a:spcPct val="0"/>
            </a:spcBef>
            <a:spcAft>
              <a:spcPct val="35000"/>
            </a:spcAft>
            <a:buNone/>
          </a:pPr>
          <a:r>
            <a:rPr lang="en-US" sz="1000" kern="1200" dirty="0"/>
            <a:t>Verify your personal information. Contact your employer to make any corrections (please refer to the chart on page 8 in the </a:t>
          </a:r>
          <a:r>
            <a:rPr lang="en-US" sz="1000" kern="1200" dirty="0">
              <a:hlinkClick xmlns:r="http://schemas.openxmlformats.org/officeDocument/2006/relationships" r:id="rId1"/>
            </a:rPr>
            <a:t>Member Guide</a:t>
          </a:r>
          <a:r>
            <a:rPr lang="en-US" sz="1000" kern="1200" dirty="0"/>
            <a:t>).</a:t>
          </a:r>
        </a:p>
      </dsp:txBody>
      <dsp:txXfrm>
        <a:off x="6688" y="1370725"/>
        <a:ext cx="1101615" cy="1745277"/>
      </dsp:txXfrm>
    </dsp:sp>
    <dsp:sp modelId="{FEF93722-32B7-4EA6-ABBF-57FA2903CC25}">
      <dsp:nvSpPr>
        <dsp:cNvPr id="0" name=""/>
        <dsp:cNvSpPr/>
      </dsp:nvSpPr>
      <dsp:spPr>
        <a:xfrm>
          <a:off x="1230706" y="773515"/>
          <a:ext cx="1101615" cy="7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3B987C-7C77-4907-A814-75EDED032DBB}">
      <dsp:nvSpPr>
        <dsp:cNvPr id="0" name=""/>
        <dsp:cNvSpPr/>
      </dsp:nvSpPr>
      <dsp:spPr>
        <a:xfrm>
          <a:off x="2361697" y="732384"/>
          <a:ext cx="56304" cy="105858"/>
        </a:xfrm>
        <a:prstGeom prst="chevron">
          <a:avLst>
            <a:gd name="adj" fmla="val 9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F4E58A-9B23-446F-817E-0811D725E535}">
      <dsp:nvSpPr>
        <dsp:cNvPr id="0" name=""/>
        <dsp:cNvSpPr/>
      </dsp:nvSpPr>
      <dsp:spPr>
        <a:xfrm>
          <a:off x="1570262" y="562300"/>
          <a:ext cx="422502" cy="422502"/>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95" tIns="16395" rIns="16395" bIns="16395" numCol="1" spcCol="1270" anchor="ctr" anchorCtr="0">
          <a:noAutofit/>
        </a:bodyPr>
        <a:lstStyle/>
        <a:p>
          <a:pPr marL="0" lvl="0" indent="0" algn="ctr" defTabSz="844550">
            <a:lnSpc>
              <a:spcPct val="90000"/>
            </a:lnSpc>
            <a:spcBef>
              <a:spcPct val="0"/>
            </a:spcBef>
            <a:spcAft>
              <a:spcPct val="35000"/>
            </a:spcAft>
            <a:buNone/>
          </a:pPr>
          <a:r>
            <a:rPr lang="en-US" sz="1900" kern="1200"/>
            <a:t>2</a:t>
          </a:r>
        </a:p>
      </dsp:txBody>
      <dsp:txXfrm>
        <a:off x="1632136" y="624174"/>
        <a:ext cx="298754" cy="298754"/>
      </dsp:txXfrm>
    </dsp:sp>
    <dsp:sp modelId="{9E3D514F-9313-42AB-8BDB-FF2942F8093D}">
      <dsp:nvSpPr>
        <dsp:cNvPr id="0" name=""/>
        <dsp:cNvSpPr/>
      </dsp:nvSpPr>
      <dsp:spPr>
        <a:xfrm>
          <a:off x="1230706" y="1150402"/>
          <a:ext cx="110161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897" tIns="165100" rIns="86897" bIns="165100" numCol="1" spcCol="1270" anchor="t" anchorCtr="0">
          <a:noAutofit/>
        </a:bodyPr>
        <a:lstStyle/>
        <a:p>
          <a:pPr marL="0" lvl="0" indent="0" algn="l" defTabSz="444500">
            <a:lnSpc>
              <a:spcPct val="90000"/>
            </a:lnSpc>
            <a:spcBef>
              <a:spcPct val="0"/>
            </a:spcBef>
            <a:spcAft>
              <a:spcPct val="35000"/>
            </a:spcAft>
            <a:buNone/>
          </a:pPr>
          <a:r>
            <a:rPr lang="en-US" sz="1000" kern="1200" dirty="0"/>
            <a:t>Add any dependents that you wish to enroll in any benefits.</a:t>
          </a:r>
        </a:p>
      </dsp:txBody>
      <dsp:txXfrm>
        <a:off x="1230706" y="1370725"/>
        <a:ext cx="1101615" cy="1745277"/>
      </dsp:txXfrm>
    </dsp:sp>
    <dsp:sp modelId="{3B1A0505-03AD-4EFE-8AA8-411CA4EF0E97}">
      <dsp:nvSpPr>
        <dsp:cNvPr id="0" name=""/>
        <dsp:cNvSpPr/>
      </dsp:nvSpPr>
      <dsp:spPr>
        <a:xfrm>
          <a:off x="2454723" y="773515"/>
          <a:ext cx="1101615" cy="7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35908-9C08-40E2-B145-C97BDAE8CF5F}">
      <dsp:nvSpPr>
        <dsp:cNvPr id="0" name=""/>
        <dsp:cNvSpPr/>
      </dsp:nvSpPr>
      <dsp:spPr>
        <a:xfrm>
          <a:off x="3585714" y="732384"/>
          <a:ext cx="56304" cy="105858"/>
        </a:xfrm>
        <a:prstGeom prst="chevron">
          <a:avLst>
            <a:gd name="adj" fmla="val 9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8B8C8-A57F-4830-8A34-BC71AA23E3A8}">
      <dsp:nvSpPr>
        <dsp:cNvPr id="0" name=""/>
        <dsp:cNvSpPr/>
      </dsp:nvSpPr>
      <dsp:spPr>
        <a:xfrm>
          <a:off x="2794279" y="562300"/>
          <a:ext cx="422502" cy="422502"/>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95" tIns="16395" rIns="16395" bIns="16395" numCol="1" spcCol="1270" anchor="ctr" anchorCtr="0">
          <a:noAutofit/>
        </a:bodyPr>
        <a:lstStyle/>
        <a:p>
          <a:pPr marL="0" lvl="0" indent="0" algn="ctr" defTabSz="844550">
            <a:lnSpc>
              <a:spcPct val="90000"/>
            </a:lnSpc>
            <a:spcBef>
              <a:spcPct val="0"/>
            </a:spcBef>
            <a:spcAft>
              <a:spcPct val="35000"/>
            </a:spcAft>
            <a:buNone/>
          </a:pPr>
          <a:r>
            <a:rPr lang="en-US" sz="1900" kern="1200"/>
            <a:t>3</a:t>
          </a:r>
        </a:p>
      </dsp:txBody>
      <dsp:txXfrm>
        <a:off x="2856153" y="624174"/>
        <a:ext cx="298754" cy="298754"/>
      </dsp:txXfrm>
    </dsp:sp>
    <dsp:sp modelId="{10CB64EE-08CD-48D4-B42C-97CDBEDE2041}">
      <dsp:nvSpPr>
        <dsp:cNvPr id="0" name=""/>
        <dsp:cNvSpPr/>
      </dsp:nvSpPr>
      <dsp:spPr>
        <a:xfrm>
          <a:off x="2454723" y="1150402"/>
          <a:ext cx="110161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897" tIns="165100" rIns="86897" bIns="165100" numCol="1" spcCol="1270" anchor="t" anchorCtr="0">
          <a:noAutofit/>
        </a:bodyPr>
        <a:lstStyle/>
        <a:p>
          <a:pPr marL="0" lvl="0" indent="0" algn="l" defTabSz="444500">
            <a:lnSpc>
              <a:spcPct val="90000"/>
            </a:lnSpc>
            <a:spcBef>
              <a:spcPct val="0"/>
            </a:spcBef>
            <a:spcAft>
              <a:spcPct val="35000"/>
            </a:spcAft>
            <a:buNone/>
          </a:pPr>
          <a:r>
            <a:rPr lang="en-US" sz="1000" kern="1200" dirty="0"/>
            <a:t>Review each benefit option that is available to you. Since this is your first time enrolling in coverage, you will </a:t>
          </a:r>
          <a:r>
            <a:rPr lang="en-US" sz="1000" b="1" kern="1200" dirty="0"/>
            <a:t>be required </a:t>
          </a:r>
          <a:r>
            <a:rPr lang="en-US" sz="1000" kern="1200" dirty="0"/>
            <a:t>to decide on every option.</a:t>
          </a:r>
        </a:p>
      </dsp:txBody>
      <dsp:txXfrm>
        <a:off x="2454723" y="1370725"/>
        <a:ext cx="1101615" cy="1745277"/>
      </dsp:txXfrm>
    </dsp:sp>
    <dsp:sp modelId="{7FA1A507-B63B-4D60-8604-77E5FE5FFCC3}">
      <dsp:nvSpPr>
        <dsp:cNvPr id="0" name=""/>
        <dsp:cNvSpPr/>
      </dsp:nvSpPr>
      <dsp:spPr>
        <a:xfrm>
          <a:off x="3678740" y="773515"/>
          <a:ext cx="1101615" cy="72"/>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D75EC9-8515-4C61-AC00-1DDD2F49D2CC}">
      <dsp:nvSpPr>
        <dsp:cNvPr id="0" name=""/>
        <dsp:cNvSpPr/>
      </dsp:nvSpPr>
      <dsp:spPr>
        <a:xfrm>
          <a:off x="4809731" y="732384"/>
          <a:ext cx="56304" cy="105858"/>
        </a:xfrm>
        <a:prstGeom prst="chevron">
          <a:avLst>
            <a:gd name="adj" fmla="val 9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DB8DA9-F270-44C7-A1A3-0881D7DA9C50}">
      <dsp:nvSpPr>
        <dsp:cNvPr id="0" name=""/>
        <dsp:cNvSpPr/>
      </dsp:nvSpPr>
      <dsp:spPr>
        <a:xfrm>
          <a:off x="4018296" y="562300"/>
          <a:ext cx="422502" cy="422502"/>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95" tIns="16395" rIns="16395" bIns="16395" numCol="1" spcCol="1270" anchor="ctr" anchorCtr="0">
          <a:noAutofit/>
        </a:bodyPr>
        <a:lstStyle/>
        <a:p>
          <a:pPr marL="0" lvl="0" indent="0" algn="ctr" defTabSz="844550">
            <a:lnSpc>
              <a:spcPct val="90000"/>
            </a:lnSpc>
            <a:spcBef>
              <a:spcPct val="0"/>
            </a:spcBef>
            <a:spcAft>
              <a:spcPct val="35000"/>
            </a:spcAft>
            <a:buNone/>
          </a:pPr>
          <a:r>
            <a:rPr lang="en-US" sz="1900" kern="1200"/>
            <a:t>4</a:t>
          </a:r>
        </a:p>
      </dsp:txBody>
      <dsp:txXfrm>
        <a:off x="4080170" y="624174"/>
        <a:ext cx="298754" cy="298754"/>
      </dsp:txXfrm>
    </dsp:sp>
    <dsp:sp modelId="{1ABFEEDE-30E3-47FD-8F61-694F1A18203B}">
      <dsp:nvSpPr>
        <dsp:cNvPr id="0" name=""/>
        <dsp:cNvSpPr/>
      </dsp:nvSpPr>
      <dsp:spPr>
        <a:xfrm>
          <a:off x="3678740" y="1150402"/>
          <a:ext cx="110161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897" tIns="165100" rIns="86897" bIns="165100" numCol="1" spcCol="1270" anchor="t" anchorCtr="0">
          <a:noAutofit/>
        </a:bodyPr>
        <a:lstStyle/>
        <a:p>
          <a:pPr marL="0" lvl="0" indent="0" algn="l" defTabSz="444500">
            <a:lnSpc>
              <a:spcPct val="90000"/>
            </a:lnSpc>
            <a:spcBef>
              <a:spcPct val="0"/>
            </a:spcBef>
            <a:spcAft>
              <a:spcPct val="35000"/>
            </a:spcAft>
            <a:buNone/>
          </a:pPr>
          <a:r>
            <a:rPr lang="en-US" sz="1000" kern="1200" dirty="0"/>
            <a:t>Follow the directions to move from screen to screen, answering questions, and/or providing the necessary information as appropriate.</a:t>
          </a:r>
        </a:p>
      </dsp:txBody>
      <dsp:txXfrm>
        <a:off x="3678740" y="1370725"/>
        <a:ext cx="1101615" cy="1745277"/>
      </dsp:txXfrm>
    </dsp:sp>
    <dsp:sp modelId="{BDE18DE0-458F-424B-B27D-956A1C2006AC}">
      <dsp:nvSpPr>
        <dsp:cNvPr id="0" name=""/>
        <dsp:cNvSpPr/>
      </dsp:nvSpPr>
      <dsp:spPr>
        <a:xfrm>
          <a:off x="4902757" y="773515"/>
          <a:ext cx="1101615" cy="72"/>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E9D796-C971-4B66-A2CF-5188B8B256B5}">
      <dsp:nvSpPr>
        <dsp:cNvPr id="0" name=""/>
        <dsp:cNvSpPr/>
      </dsp:nvSpPr>
      <dsp:spPr>
        <a:xfrm>
          <a:off x="6033749" y="732384"/>
          <a:ext cx="56304" cy="105858"/>
        </a:xfrm>
        <a:prstGeom prst="chevron">
          <a:avLst>
            <a:gd name="adj" fmla="val 9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0F486E-B60D-4334-9930-A07645B0904B}">
      <dsp:nvSpPr>
        <dsp:cNvPr id="0" name=""/>
        <dsp:cNvSpPr/>
      </dsp:nvSpPr>
      <dsp:spPr>
        <a:xfrm>
          <a:off x="5242313" y="562300"/>
          <a:ext cx="422502" cy="422502"/>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95" tIns="16395" rIns="16395" bIns="16395" numCol="1" spcCol="1270" anchor="ctr" anchorCtr="0">
          <a:noAutofit/>
        </a:bodyPr>
        <a:lstStyle/>
        <a:p>
          <a:pPr marL="0" lvl="0" indent="0" algn="ctr" defTabSz="844550">
            <a:lnSpc>
              <a:spcPct val="90000"/>
            </a:lnSpc>
            <a:spcBef>
              <a:spcPct val="0"/>
            </a:spcBef>
            <a:spcAft>
              <a:spcPct val="35000"/>
            </a:spcAft>
            <a:buNone/>
          </a:pPr>
          <a:r>
            <a:rPr lang="en-US" sz="1900" kern="1200"/>
            <a:t>5</a:t>
          </a:r>
        </a:p>
      </dsp:txBody>
      <dsp:txXfrm>
        <a:off x="5304187" y="624174"/>
        <a:ext cx="298754" cy="298754"/>
      </dsp:txXfrm>
    </dsp:sp>
    <dsp:sp modelId="{7D63E87E-1359-4D3B-B7E4-B75D790BD532}">
      <dsp:nvSpPr>
        <dsp:cNvPr id="0" name=""/>
        <dsp:cNvSpPr/>
      </dsp:nvSpPr>
      <dsp:spPr>
        <a:xfrm>
          <a:off x="4902801" y="1143031"/>
          <a:ext cx="110161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897" tIns="165100" rIns="86897" bIns="165100" numCol="1" spcCol="1270" anchor="t" anchorCtr="0">
          <a:noAutofit/>
        </a:bodyPr>
        <a:lstStyle/>
        <a:p>
          <a:pPr marL="0" lvl="0" indent="0" algn="l" defTabSz="444500">
            <a:lnSpc>
              <a:spcPct val="90000"/>
            </a:lnSpc>
            <a:spcBef>
              <a:spcPct val="0"/>
            </a:spcBef>
            <a:spcAft>
              <a:spcPct val="35000"/>
            </a:spcAft>
            <a:buNone/>
          </a:pPr>
          <a:r>
            <a:rPr lang="en-US" sz="1000" kern="1200" dirty="0"/>
            <a:t>If you elect to enroll in medical insurance, you will automatically move to dental and Health Savings Account (HSA) account options. </a:t>
          </a:r>
        </a:p>
      </dsp:txBody>
      <dsp:txXfrm>
        <a:off x="4902801" y="1363354"/>
        <a:ext cx="1101615" cy="1745277"/>
      </dsp:txXfrm>
    </dsp:sp>
    <dsp:sp modelId="{A7881165-DAF4-4357-A17A-4AE5AE36A33B}">
      <dsp:nvSpPr>
        <dsp:cNvPr id="0" name=""/>
        <dsp:cNvSpPr/>
      </dsp:nvSpPr>
      <dsp:spPr>
        <a:xfrm>
          <a:off x="6126774" y="773515"/>
          <a:ext cx="1101615" cy="72"/>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6E258E-E0AD-49E7-9901-5E5A850A3CB6}">
      <dsp:nvSpPr>
        <dsp:cNvPr id="0" name=""/>
        <dsp:cNvSpPr/>
      </dsp:nvSpPr>
      <dsp:spPr>
        <a:xfrm>
          <a:off x="7257766" y="732384"/>
          <a:ext cx="56304" cy="105858"/>
        </a:xfrm>
        <a:prstGeom prst="chevron">
          <a:avLst>
            <a:gd name="adj" fmla="val 9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714479-D34D-4132-AB74-96EF774AFD92}">
      <dsp:nvSpPr>
        <dsp:cNvPr id="0" name=""/>
        <dsp:cNvSpPr/>
      </dsp:nvSpPr>
      <dsp:spPr>
        <a:xfrm>
          <a:off x="6466330" y="562300"/>
          <a:ext cx="422502" cy="422502"/>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95" tIns="16395" rIns="16395" bIns="16395" numCol="1" spcCol="1270" anchor="ctr" anchorCtr="0">
          <a:noAutofit/>
        </a:bodyPr>
        <a:lstStyle/>
        <a:p>
          <a:pPr marL="0" lvl="0" indent="0" algn="ctr" defTabSz="844550">
            <a:lnSpc>
              <a:spcPct val="90000"/>
            </a:lnSpc>
            <a:spcBef>
              <a:spcPct val="0"/>
            </a:spcBef>
            <a:spcAft>
              <a:spcPct val="35000"/>
            </a:spcAft>
            <a:buNone/>
          </a:pPr>
          <a:r>
            <a:rPr lang="en-US" sz="1900" kern="1200"/>
            <a:t>6</a:t>
          </a:r>
        </a:p>
      </dsp:txBody>
      <dsp:txXfrm>
        <a:off x="6528204" y="624174"/>
        <a:ext cx="298754" cy="298754"/>
      </dsp:txXfrm>
    </dsp:sp>
    <dsp:sp modelId="{47BDA518-EC96-4143-98FE-ECE9F485D0DD}">
      <dsp:nvSpPr>
        <dsp:cNvPr id="0" name=""/>
        <dsp:cNvSpPr/>
      </dsp:nvSpPr>
      <dsp:spPr>
        <a:xfrm>
          <a:off x="6126774" y="1150402"/>
          <a:ext cx="110161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897" tIns="165100" rIns="86897" bIns="165100" numCol="1" spcCol="1270" anchor="t" anchorCtr="0">
          <a:noAutofit/>
        </a:bodyPr>
        <a:lstStyle/>
        <a:p>
          <a:pPr marL="0" lvl="0" indent="0" algn="l" defTabSz="444500">
            <a:lnSpc>
              <a:spcPct val="90000"/>
            </a:lnSpc>
            <a:spcBef>
              <a:spcPct val="0"/>
            </a:spcBef>
            <a:spcAft>
              <a:spcPct val="35000"/>
            </a:spcAft>
            <a:buNone/>
          </a:pPr>
          <a:r>
            <a:rPr lang="en-US" sz="1000" kern="1200" dirty="0"/>
            <a:t>After you enroll in your medical insurance, you will have the option to review and enroll in other supplemental coverages.</a:t>
          </a:r>
        </a:p>
      </dsp:txBody>
      <dsp:txXfrm>
        <a:off x="6126774" y="1370725"/>
        <a:ext cx="1101615" cy="1745277"/>
      </dsp:txXfrm>
    </dsp:sp>
    <dsp:sp modelId="{4F9018A3-2184-4C33-B361-4F32D00F23E2}">
      <dsp:nvSpPr>
        <dsp:cNvPr id="0" name=""/>
        <dsp:cNvSpPr/>
      </dsp:nvSpPr>
      <dsp:spPr>
        <a:xfrm>
          <a:off x="7350791" y="773515"/>
          <a:ext cx="1101690" cy="72"/>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C09A21-3506-4BC5-AF7F-58954A4E30C9}">
      <dsp:nvSpPr>
        <dsp:cNvPr id="0" name=""/>
        <dsp:cNvSpPr/>
      </dsp:nvSpPr>
      <dsp:spPr>
        <a:xfrm>
          <a:off x="8481860" y="732384"/>
          <a:ext cx="56308" cy="105858"/>
        </a:xfrm>
        <a:prstGeom prst="chevron">
          <a:avLst>
            <a:gd name="adj" fmla="val 9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64C6F1-0E92-4896-B6D4-CBAC0E3172AA}">
      <dsp:nvSpPr>
        <dsp:cNvPr id="0" name=""/>
        <dsp:cNvSpPr/>
      </dsp:nvSpPr>
      <dsp:spPr>
        <a:xfrm>
          <a:off x="7690385" y="562300"/>
          <a:ext cx="422502" cy="422502"/>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95" tIns="16395" rIns="16395" bIns="16395" numCol="1" spcCol="1270" anchor="ctr" anchorCtr="0">
          <a:noAutofit/>
        </a:bodyPr>
        <a:lstStyle/>
        <a:p>
          <a:pPr marL="0" lvl="0" indent="0" algn="ctr" defTabSz="844550">
            <a:lnSpc>
              <a:spcPct val="90000"/>
            </a:lnSpc>
            <a:spcBef>
              <a:spcPct val="0"/>
            </a:spcBef>
            <a:spcAft>
              <a:spcPct val="35000"/>
            </a:spcAft>
            <a:buNone/>
          </a:pPr>
          <a:r>
            <a:rPr lang="en-US" sz="1900" kern="1200"/>
            <a:t>7</a:t>
          </a:r>
        </a:p>
      </dsp:txBody>
      <dsp:txXfrm>
        <a:off x="7752259" y="624174"/>
        <a:ext cx="298754" cy="298754"/>
      </dsp:txXfrm>
    </dsp:sp>
    <dsp:sp modelId="{B4BB9154-5656-4DD2-B950-BE206E7E6E26}">
      <dsp:nvSpPr>
        <dsp:cNvPr id="0" name=""/>
        <dsp:cNvSpPr/>
      </dsp:nvSpPr>
      <dsp:spPr>
        <a:xfrm>
          <a:off x="7350791" y="1150402"/>
          <a:ext cx="110169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903" tIns="165100" rIns="86903" bIns="165100" numCol="1" spcCol="1270" anchor="t" anchorCtr="0">
          <a:noAutofit/>
        </a:bodyPr>
        <a:lstStyle/>
        <a:p>
          <a:pPr marL="0" lvl="0" indent="0" algn="l" defTabSz="444500">
            <a:lnSpc>
              <a:spcPct val="90000"/>
            </a:lnSpc>
            <a:spcBef>
              <a:spcPct val="0"/>
            </a:spcBef>
            <a:spcAft>
              <a:spcPct val="35000"/>
            </a:spcAft>
            <a:buNone/>
          </a:pPr>
          <a:r>
            <a:rPr lang="en-US" sz="1000" kern="1200" dirty="0"/>
            <a:t>For State Group Life Insurance, you will need to elect your individual coverage before electing coverage for a spouse or dependent. </a:t>
          </a:r>
        </a:p>
      </dsp:txBody>
      <dsp:txXfrm>
        <a:off x="7350791" y="1370740"/>
        <a:ext cx="1101690" cy="1745262"/>
      </dsp:txXfrm>
    </dsp:sp>
    <dsp:sp modelId="{D3180238-E7D3-4A5A-915A-B8128B660A5C}">
      <dsp:nvSpPr>
        <dsp:cNvPr id="0" name=""/>
        <dsp:cNvSpPr/>
      </dsp:nvSpPr>
      <dsp:spPr>
        <a:xfrm>
          <a:off x="8574891" y="773515"/>
          <a:ext cx="1101615" cy="72"/>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CFC21-1E8D-440E-BF2F-61D203F8361F}">
      <dsp:nvSpPr>
        <dsp:cNvPr id="0" name=""/>
        <dsp:cNvSpPr/>
      </dsp:nvSpPr>
      <dsp:spPr>
        <a:xfrm>
          <a:off x="9705883" y="732384"/>
          <a:ext cx="56304" cy="105858"/>
        </a:xfrm>
        <a:prstGeom prst="chevron">
          <a:avLst>
            <a:gd name="adj" fmla="val 9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25E61-0345-49A1-8999-92A3734D5CA0}">
      <dsp:nvSpPr>
        <dsp:cNvPr id="0" name=""/>
        <dsp:cNvSpPr/>
      </dsp:nvSpPr>
      <dsp:spPr>
        <a:xfrm>
          <a:off x="8914448" y="562300"/>
          <a:ext cx="422502" cy="422502"/>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95" tIns="16395" rIns="16395" bIns="16395" numCol="1" spcCol="1270" anchor="ctr" anchorCtr="0">
          <a:noAutofit/>
        </a:bodyPr>
        <a:lstStyle/>
        <a:p>
          <a:pPr marL="0" lvl="0" indent="0" algn="ctr" defTabSz="844550">
            <a:lnSpc>
              <a:spcPct val="90000"/>
            </a:lnSpc>
            <a:spcBef>
              <a:spcPct val="0"/>
            </a:spcBef>
            <a:spcAft>
              <a:spcPct val="35000"/>
            </a:spcAft>
            <a:buNone/>
          </a:pPr>
          <a:r>
            <a:rPr lang="en-US" sz="1900" kern="1200"/>
            <a:t>8</a:t>
          </a:r>
        </a:p>
      </dsp:txBody>
      <dsp:txXfrm>
        <a:off x="8976322" y="624174"/>
        <a:ext cx="298754" cy="298754"/>
      </dsp:txXfrm>
    </dsp:sp>
    <dsp:sp modelId="{F46A8980-381F-4A2A-BCF0-817D7732A498}">
      <dsp:nvSpPr>
        <dsp:cNvPr id="0" name=""/>
        <dsp:cNvSpPr/>
      </dsp:nvSpPr>
      <dsp:spPr>
        <a:xfrm>
          <a:off x="8574891" y="1150402"/>
          <a:ext cx="110161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897" tIns="165100" rIns="86897" bIns="165100" numCol="1" spcCol="1270" anchor="t" anchorCtr="0">
          <a:noAutofit/>
        </a:bodyPr>
        <a:lstStyle/>
        <a:p>
          <a:pPr marL="0" lvl="0" indent="0" algn="l" defTabSz="444500">
            <a:lnSpc>
              <a:spcPct val="90000"/>
            </a:lnSpc>
            <a:spcBef>
              <a:spcPct val="0"/>
            </a:spcBef>
            <a:spcAft>
              <a:spcPct val="35000"/>
            </a:spcAft>
            <a:buNone/>
          </a:pPr>
          <a:r>
            <a:rPr lang="en-US" sz="1000" kern="1200" dirty="0"/>
            <a:t>Be sure to submit the appropriate documentation in a timely manner to prevent any issues or delays with your coverage.</a:t>
          </a:r>
        </a:p>
      </dsp:txBody>
      <dsp:txXfrm>
        <a:off x="8574891" y="1370725"/>
        <a:ext cx="1101615" cy="1745277"/>
      </dsp:txXfrm>
    </dsp:sp>
    <dsp:sp modelId="{A78E0761-341A-4BFB-8165-82705A27DFF0}">
      <dsp:nvSpPr>
        <dsp:cNvPr id="0" name=""/>
        <dsp:cNvSpPr/>
      </dsp:nvSpPr>
      <dsp:spPr>
        <a:xfrm>
          <a:off x="9798908" y="773515"/>
          <a:ext cx="550807" cy="72"/>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6FE4C1-CFB1-48D4-9F72-53FF131A1676}">
      <dsp:nvSpPr>
        <dsp:cNvPr id="0" name=""/>
        <dsp:cNvSpPr/>
      </dsp:nvSpPr>
      <dsp:spPr>
        <a:xfrm>
          <a:off x="10138465" y="562300"/>
          <a:ext cx="422502" cy="422502"/>
        </a:xfrm>
        <a:prstGeom prst="ellips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95" tIns="16395" rIns="16395" bIns="16395" numCol="1" spcCol="1270" anchor="ctr" anchorCtr="0">
          <a:noAutofit/>
        </a:bodyPr>
        <a:lstStyle/>
        <a:p>
          <a:pPr marL="0" lvl="0" indent="0" algn="ctr" defTabSz="844550">
            <a:lnSpc>
              <a:spcPct val="90000"/>
            </a:lnSpc>
            <a:spcBef>
              <a:spcPct val="0"/>
            </a:spcBef>
            <a:spcAft>
              <a:spcPct val="35000"/>
            </a:spcAft>
            <a:buNone/>
          </a:pPr>
          <a:r>
            <a:rPr lang="en-US" sz="1900" kern="1200"/>
            <a:t>9</a:t>
          </a:r>
        </a:p>
      </dsp:txBody>
      <dsp:txXfrm>
        <a:off x="10200339" y="624174"/>
        <a:ext cx="298754" cy="298754"/>
      </dsp:txXfrm>
    </dsp:sp>
    <dsp:sp modelId="{0ED75B21-DF85-41C7-9D5E-B981886C14EE}">
      <dsp:nvSpPr>
        <dsp:cNvPr id="0" name=""/>
        <dsp:cNvSpPr/>
      </dsp:nvSpPr>
      <dsp:spPr>
        <a:xfrm>
          <a:off x="9798908" y="1150402"/>
          <a:ext cx="110161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897" tIns="165100" rIns="86897" bIns="165100" numCol="1" spcCol="1270" anchor="t" anchorCtr="0">
          <a:noAutofit/>
        </a:bodyPr>
        <a:lstStyle/>
        <a:p>
          <a:pPr marL="0" lvl="0" indent="0" algn="l" defTabSz="444500">
            <a:lnSpc>
              <a:spcPct val="90000"/>
            </a:lnSpc>
            <a:spcBef>
              <a:spcPct val="0"/>
            </a:spcBef>
            <a:spcAft>
              <a:spcPct val="35000"/>
            </a:spcAft>
            <a:buNone/>
          </a:pPr>
          <a:r>
            <a:rPr lang="en-US" sz="1000" kern="1200" dirty="0"/>
            <a:t>You may return to complete your enrollment later, however, be sure to fully complete and select </a:t>
          </a:r>
          <a:r>
            <a:rPr lang="en-US" sz="1000" b="1" kern="1200" dirty="0"/>
            <a:t>Confirm your elections prior to your enrollment window closing. </a:t>
          </a:r>
        </a:p>
      </dsp:txBody>
      <dsp:txXfrm>
        <a:off x="9798908" y="1370725"/>
        <a:ext cx="1101615" cy="1745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7DF1E-CF65-4BA4-A163-9A2E8C8A3C00}">
      <dsp:nvSpPr>
        <dsp:cNvPr id="0" name=""/>
        <dsp:cNvSpPr/>
      </dsp:nvSpPr>
      <dsp:spPr>
        <a:xfrm>
          <a:off x="0" y="81025"/>
          <a:ext cx="11029950" cy="75582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If you use more vacation than you’ve earned, you will be required to pay it back (will be automatically deducted from check)</a:t>
          </a:r>
        </a:p>
      </dsp:txBody>
      <dsp:txXfrm>
        <a:off x="36896" y="117921"/>
        <a:ext cx="10956158" cy="682028"/>
      </dsp:txXfrm>
    </dsp:sp>
    <dsp:sp modelId="{E400C420-5571-4F11-B85C-2D4C81F3EA17}">
      <dsp:nvSpPr>
        <dsp:cNvPr id="0" name=""/>
        <dsp:cNvSpPr/>
      </dsp:nvSpPr>
      <dsp:spPr>
        <a:xfrm>
          <a:off x="0" y="836845"/>
          <a:ext cx="11029950"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Vacation is granted at the start of the year on the assumption that you will work your full appointment percentage for the entire calendar year</a:t>
          </a:r>
        </a:p>
        <a:p>
          <a:pPr marL="114300" lvl="1" indent="-114300" algn="l" defTabSz="666750">
            <a:lnSpc>
              <a:spcPct val="90000"/>
            </a:lnSpc>
            <a:spcBef>
              <a:spcPct val="0"/>
            </a:spcBef>
            <a:spcAft>
              <a:spcPct val="20000"/>
            </a:spcAft>
            <a:buChar char="•"/>
          </a:pPr>
          <a:r>
            <a:rPr lang="en-US" sz="1500" kern="1200" dirty="0"/>
            <a:t>If you term employment mid-year or are unpaid for some or all your appointment percentage, your vacation hours are reduced</a:t>
          </a:r>
        </a:p>
      </dsp:txBody>
      <dsp:txXfrm>
        <a:off x="0" y="836845"/>
        <a:ext cx="11029950" cy="727605"/>
      </dsp:txXfrm>
    </dsp:sp>
    <dsp:sp modelId="{53D675D1-8F5F-4AB2-8223-670B4A1C4B76}">
      <dsp:nvSpPr>
        <dsp:cNvPr id="0" name=""/>
        <dsp:cNvSpPr/>
      </dsp:nvSpPr>
      <dsp:spPr>
        <a:xfrm>
          <a:off x="0" y="1564450"/>
          <a:ext cx="11029950" cy="755820"/>
        </a:xfrm>
        <a:prstGeom prst="roundRect">
          <a:avLst/>
        </a:prstGeom>
        <a:solidFill>
          <a:schemeClr val="accent2">
            <a:hueOff val="-743280"/>
            <a:satOff val="34085"/>
            <a:lumOff val="14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Once eligible, you can put 40 up to 120 hours of your unused vacation hours into a Sabbatical Account</a:t>
          </a:r>
        </a:p>
      </dsp:txBody>
      <dsp:txXfrm>
        <a:off x="36896" y="1601346"/>
        <a:ext cx="10956158" cy="682028"/>
      </dsp:txXfrm>
    </dsp:sp>
    <dsp:sp modelId="{A2257316-564C-4AEB-84E6-485446F6D151}">
      <dsp:nvSpPr>
        <dsp:cNvPr id="0" name=""/>
        <dsp:cNvSpPr/>
      </dsp:nvSpPr>
      <dsp:spPr>
        <a:xfrm>
          <a:off x="0" y="2320270"/>
          <a:ext cx="1102995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Once in Sabbatical, hours do not expire and can be used like other paid leave hours</a:t>
          </a:r>
        </a:p>
        <a:p>
          <a:pPr marL="114300" lvl="1" indent="-114300" algn="l" defTabSz="666750">
            <a:lnSpc>
              <a:spcPct val="90000"/>
            </a:lnSpc>
            <a:spcBef>
              <a:spcPct val="0"/>
            </a:spcBef>
            <a:spcAft>
              <a:spcPct val="20000"/>
            </a:spcAft>
            <a:buChar char="•"/>
          </a:pPr>
          <a:r>
            <a:rPr lang="en-US" sz="1500" kern="1200"/>
            <a:t>Employees will be notified in November of the year when eligible</a:t>
          </a:r>
        </a:p>
      </dsp:txBody>
      <dsp:txXfrm>
        <a:off x="0" y="2320270"/>
        <a:ext cx="11029950" cy="521122"/>
      </dsp:txXfrm>
    </dsp:sp>
    <dsp:sp modelId="{57ABD93A-6F65-47ED-B02F-B4E7FD61B2CE}">
      <dsp:nvSpPr>
        <dsp:cNvPr id="0" name=""/>
        <dsp:cNvSpPr/>
      </dsp:nvSpPr>
      <dsp:spPr>
        <a:xfrm>
          <a:off x="0" y="2841392"/>
          <a:ext cx="11029950" cy="755820"/>
        </a:xfrm>
        <a:prstGeom prst="roundRect">
          <a:avLst/>
        </a:prstGeom>
        <a:solidFill>
          <a:schemeClr val="accent2">
            <a:hueOff val="-1486560"/>
            <a:satOff val="6816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Once you earn 200 hours of vacation per year, you are also eligible to receive up to 40 hours of unused vacation as a cash payment</a:t>
          </a:r>
        </a:p>
      </dsp:txBody>
      <dsp:txXfrm>
        <a:off x="36896" y="2878288"/>
        <a:ext cx="10956158" cy="682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F1804-C3A4-4ED1-83CB-6BA2063F49F0}">
      <dsp:nvSpPr>
        <dsp:cNvPr id="0" name=""/>
        <dsp:cNvSpPr/>
      </dsp:nvSpPr>
      <dsp:spPr>
        <a:xfrm>
          <a:off x="0" y="41773"/>
          <a:ext cx="11029950" cy="87516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Employees granted 4.5 days (36 hours) of Personal Holiday at hire and at start of every calendar year (pro-rated if part-time)</a:t>
          </a:r>
        </a:p>
      </dsp:txBody>
      <dsp:txXfrm>
        <a:off x="42722" y="84495"/>
        <a:ext cx="10944506" cy="789716"/>
      </dsp:txXfrm>
    </dsp:sp>
    <dsp:sp modelId="{F14429C5-746E-4816-AB01-EC2F59CB6F59}">
      <dsp:nvSpPr>
        <dsp:cNvPr id="0" name=""/>
        <dsp:cNvSpPr/>
      </dsp:nvSpPr>
      <dsp:spPr>
        <a:xfrm>
          <a:off x="0" y="980293"/>
          <a:ext cx="11029950" cy="875160"/>
        </a:xfrm>
        <a:prstGeom prst="roundRect">
          <a:avLst/>
        </a:prstGeom>
        <a:solidFill>
          <a:schemeClr val="accent2">
            <a:hueOff val="-743280"/>
            <a:satOff val="34085"/>
            <a:lumOff val="14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Personal Holiday can be used starting on the first day of employment</a:t>
          </a:r>
        </a:p>
      </dsp:txBody>
      <dsp:txXfrm>
        <a:off x="42722" y="1023015"/>
        <a:ext cx="10944506" cy="789716"/>
      </dsp:txXfrm>
    </dsp:sp>
    <dsp:sp modelId="{972C7180-932A-46E8-8B15-F4C04063418E}">
      <dsp:nvSpPr>
        <dsp:cNvPr id="0" name=""/>
        <dsp:cNvSpPr/>
      </dsp:nvSpPr>
      <dsp:spPr>
        <a:xfrm>
          <a:off x="0" y="1918814"/>
          <a:ext cx="11029950" cy="875160"/>
        </a:xfrm>
        <a:prstGeom prst="roundRect">
          <a:avLst/>
        </a:prstGeom>
        <a:solidFill>
          <a:schemeClr val="accent2">
            <a:hueOff val="-1486560"/>
            <a:satOff val="6816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Must be used by end of calendar year or it is lost (limited exceptions if late year hire)</a:t>
          </a:r>
        </a:p>
      </dsp:txBody>
      <dsp:txXfrm>
        <a:off x="42722" y="1961536"/>
        <a:ext cx="10944506" cy="789716"/>
      </dsp:txXfrm>
    </dsp:sp>
    <dsp:sp modelId="{41E4BE37-01B8-4D27-8010-0B776A4AD623}">
      <dsp:nvSpPr>
        <dsp:cNvPr id="0" name=""/>
        <dsp:cNvSpPr/>
      </dsp:nvSpPr>
      <dsp:spPr>
        <a:xfrm>
          <a:off x="0" y="2793974"/>
          <a:ext cx="11029950"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If you resign within the first 6 months of employment, must pay back all personal holiday used</a:t>
          </a:r>
        </a:p>
        <a:p>
          <a:pPr marL="171450" lvl="1" indent="-171450" algn="l" defTabSz="755650">
            <a:lnSpc>
              <a:spcPct val="90000"/>
            </a:lnSpc>
            <a:spcBef>
              <a:spcPct val="0"/>
            </a:spcBef>
            <a:spcAft>
              <a:spcPct val="20000"/>
            </a:spcAft>
            <a:buChar char="•"/>
          </a:pPr>
          <a:r>
            <a:rPr lang="en-US" sz="1700" kern="1200"/>
            <a:t>If you are terminated by the employer within the first 6 months of employment, must pay back a prorated amount based on your hire date</a:t>
          </a:r>
        </a:p>
      </dsp:txBody>
      <dsp:txXfrm>
        <a:off x="0" y="2793974"/>
        <a:ext cx="11029950" cy="842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5A0C5-1C41-40D2-9CED-32AB1EC673CF}">
      <dsp:nvSpPr>
        <dsp:cNvPr id="0" name=""/>
        <dsp:cNvSpPr/>
      </dsp:nvSpPr>
      <dsp:spPr>
        <a:xfrm>
          <a:off x="8088001" y="1402010"/>
          <a:ext cx="1347775" cy="641418"/>
        </a:xfrm>
        <a:custGeom>
          <a:avLst/>
          <a:gdLst/>
          <a:ahLst/>
          <a:cxnLst/>
          <a:rect l="0" t="0" r="0" b="0"/>
          <a:pathLst>
            <a:path>
              <a:moveTo>
                <a:pt x="0" y="0"/>
              </a:moveTo>
              <a:lnTo>
                <a:pt x="0" y="437108"/>
              </a:lnTo>
              <a:lnTo>
                <a:pt x="1347775" y="437108"/>
              </a:lnTo>
              <a:lnTo>
                <a:pt x="1347775" y="641418"/>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B77E2F-0EDF-422B-B275-06DF9DE94AB6}">
      <dsp:nvSpPr>
        <dsp:cNvPr id="0" name=""/>
        <dsp:cNvSpPr/>
      </dsp:nvSpPr>
      <dsp:spPr>
        <a:xfrm>
          <a:off x="6740225" y="1402010"/>
          <a:ext cx="1347775" cy="641418"/>
        </a:xfrm>
        <a:custGeom>
          <a:avLst/>
          <a:gdLst/>
          <a:ahLst/>
          <a:cxnLst/>
          <a:rect l="0" t="0" r="0" b="0"/>
          <a:pathLst>
            <a:path>
              <a:moveTo>
                <a:pt x="1347775" y="0"/>
              </a:moveTo>
              <a:lnTo>
                <a:pt x="1347775" y="437108"/>
              </a:lnTo>
              <a:lnTo>
                <a:pt x="0" y="437108"/>
              </a:lnTo>
              <a:lnTo>
                <a:pt x="0" y="641418"/>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9241E2-D1B4-4EB4-88EF-5C85D70D5A1F}">
      <dsp:nvSpPr>
        <dsp:cNvPr id="0" name=""/>
        <dsp:cNvSpPr/>
      </dsp:nvSpPr>
      <dsp:spPr>
        <a:xfrm>
          <a:off x="3998954" y="1402010"/>
          <a:ext cx="91440" cy="641418"/>
        </a:xfrm>
        <a:custGeom>
          <a:avLst/>
          <a:gdLst/>
          <a:ahLst/>
          <a:cxnLst/>
          <a:rect l="0" t="0" r="0" b="0"/>
          <a:pathLst>
            <a:path>
              <a:moveTo>
                <a:pt x="45720" y="0"/>
              </a:moveTo>
              <a:lnTo>
                <a:pt x="45720" y="641418"/>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360C64-3B88-4E60-81B7-39D72159BE4E}">
      <dsp:nvSpPr>
        <dsp:cNvPr id="0" name=""/>
        <dsp:cNvSpPr/>
      </dsp:nvSpPr>
      <dsp:spPr>
        <a:xfrm>
          <a:off x="246396" y="1549"/>
          <a:ext cx="2205451" cy="140046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5AEE3-E5AE-42E5-897D-6479AAF13ECF}">
      <dsp:nvSpPr>
        <dsp:cNvPr id="0" name=""/>
        <dsp:cNvSpPr/>
      </dsp:nvSpPr>
      <dsp:spPr>
        <a:xfrm>
          <a:off x="491446" y="234346"/>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If LH falls on a Sunday, state office buildings are closed on the following Monday</a:t>
          </a:r>
        </a:p>
      </dsp:txBody>
      <dsp:txXfrm>
        <a:off x="532464" y="275364"/>
        <a:ext cx="2123415" cy="1318425"/>
      </dsp:txXfrm>
    </dsp:sp>
    <dsp:sp modelId="{D7F799FD-3137-4E1E-B896-ED6F4FE44726}">
      <dsp:nvSpPr>
        <dsp:cNvPr id="0" name=""/>
        <dsp:cNvSpPr/>
      </dsp:nvSpPr>
      <dsp:spPr>
        <a:xfrm>
          <a:off x="2941948" y="1549"/>
          <a:ext cx="2205451" cy="140046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38C82C-70EF-40F2-8D68-433AF08FCB70}">
      <dsp:nvSpPr>
        <dsp:cNvPr id="0" name=""/>
        <dsp:cNvSpPr/>
      </dsp:nvSpPr>
      <dsp:spPr>
        <a:xfrm>
          <a:off x="3186998" y="234346"/>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If LH falls on a Saturday or if scheduled to work on a LH, you are granted floating legal holiday hours that can be used at any time</a:t>
          </a:r>
        </a:p>
      </dsp:txBody>
      <dsp:txXfrm>
        <a:off x="3228016" y="275364"/>
        <a:ext cx="2123415" cy="1318425"/>
      </dsp:txXfrm>
    </dsp:sp>
    <dsp:sp modelId="{8499A498-E5AC-44EB-BE62-D86750B1D852}">
      <dsp:nvSpPr>
        <dsp:cNvPr id="0" name=""/>
        <dsp:cNvSpPr/>
      </dsp:nvSpPr>
      <dsp:spPr>
        <a:xfrm>
          <a:off x="2941948" y="2043429"/>
          <a:ext cx="2205451" cy="140046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39B56B-2473-4046-B8B2-65454BD54CD2}">
      <dsp:nvSpPr>
        <dsp:cNvPr id="0" name=""/>
        <dsp:cNvSpPr/>
      </dsp:nvSpPr>
      <dsp:spPr>
        <a:xfrm>
          <a:off x="3186998" y="2276227"/>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Floating LH hours must be used by the end of the calendar year, or they are lost</a:t>
          </a:r>
        </a:p>
      </dsp:txBody>
      <dsp:txXfrm>
        <a:off x="3228016" y="2317245"/>
        <a:ext cx="2123415" cy="1318425"/>
      </dsp:txXfrm>
    </dsp:sp>
    <dsp:sp modelId="{04EFAB65-C977-40F3-B3B3-A53555BDD653}">
      <dsp:nvSpPr>
        <dsp:cNvPr id="0" name=""/>
        <dsp:cNvSpPr/>
      </dsp:nvSpPr>
      <dsp:spPr>
        <a:xfrm>
          <a:off x="6985275" y="1549"/>
          <a:ext cx="2205451" cy="140046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613CE0-D14B-416F-A6BE-9288C7ADDF2D}">
      <dsp:nvSpPr>
        <dsp:cNvPr id="0" name=""/>
        <dsp:cNvSpPr/>
      </dsp:nvSpPr>
      <dsp:spPr>
        <a:xfrm>
          <a:off x="7230326" y="234346"/>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Eligibility for paid legal holiday</a:t>
          </a:r>
        </a:p>
      </dsp:txBody>
      <dsp:txXfrm>
        <a:off x="7271344" y="275364"/>
        <a:ext cx="2123415" cy="1318425"/>
      </dsp:txXfrm>
    </dsp:sp>
    <dsp:sp modelId="{91D9F6D0-82BB-4C00-9721-23C8A0504A39}">
      <dsp:nvSpPr>
        <dsp:cNvPr id="0" name=""/>
        <dsp:cNvSpPr/>
      </dsp:nvSpPr>
      <dsp:spPr>
        <a:xfrm>
          <a:off x="5637500" y="2043429"/>
          <a:ext cx="2205451" cy="140046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BB3C1A-F554-4594-B290-0E7CC4FEA12F}">
      <dsp:nvSpPr>
        <dsp:cNvPr id="0" name=""/>
        <dsp:cNvSpPr/>
      </dsp:nvSpPr>
      <dsp:spPr>
        <a:xfrm>
          <a:off x="5882550" y="2276227"/>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Must be an employee on the holiday; and</a:t>
          </a:r>
        </a:p>
      </dsp:txBody>
      <dsp:txXfrm>
        <a:off x="5923568" y="2317245"/>
        <a:ext cx="2123415" cy="1318425"/>
      </dsp:txXfrm>
    </dsp:sp>
    <dsp:sp modelId="{061A2A3F-DE1B-4196-BED5-CC1805DB63FE}">
      <dsp:nvSpPr>
        <dsp:cNvPr id="0" name=""/>
        <dsp:cNvSpPr/>
      </dsp:nvSpPr>
      <dsp:spPr>
        <a:xfrm>
          <a:off x="8333051" y="2043429"/>
          <a:ext cx="2205451" cy="140046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B3376-1502-4DE7-BA7F-CB554E73B662}">
      <dsp:nvSpPr>
        <dsp:cNvPr id="0" name=""/>
        <dsp:cNvSpPr/>
      </dsp:nvSpPr>
      <dsp:spPr>
        <a:xfrm>
          <a:off x="8578101" y="2276227"/>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Must be in pay status on the last scheduled workday immediately preceding the holiday or immediately following the holiday</a:t>
          </a:r>
        </a:p>
      </dsp:txBody>
      <dsp:txXfrm>
        <a:off x="8619119" y="2317245"/>
        <a:ext cx="2123415" cy="13184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FDE66-D57A-405C-ADEB-7241855F8D66}">
      <dsp:nvSpPr>
        <dsp:cNvPr id="0" name=""/>
        <dsp:cNvSpPr/>
      </dsp:nvSpPr>
      <dsp:spPr>
        <a:xfrm>
          <a:off x="766848" y="311805"/>
          <a:ext cx="1151718" cy="115171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A6059D-5952-4A74-9E1F-12B1F837EDF2}">
      <dsp:nvSpPr>
        <dsp:cNvPr id="0" name=""/>
        <dsp:cNvSpPr/>
      </dsp:nvSpPr>
      <dsp:spPr>
        <a:xfrm>
          <a:off x="3178" y="1613241"/>
          <a:ext cx="3290624" cy="663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kern="1200" dirty="0"/>
            <a:t>There are limited opportunities to enroll in benefits outside of the 30-day new hire enrollment period</a:t>
          </a:r>
        </a:p>
      </dsp:txBody>
      <dsp:txXfrm>
        <a:off x="3178" y="1613241"/>
        <a:ext cx="3290624" cy="663266"/>
      </dsp:txXfrm>
    </dsp:sp>
    <dsp:sp modelId="{6A7703AD-F390-4D73-9CA4-D35649D2CDB1}">
      <dsp:nvSpPr>
        <dsp:cNvPr id="0" name=""/>
        <dsp:cNvSpPr/>
      </dsp:nvSpPr>
      <dsp:spPr>
        <a:xfrm>
          <a:off x="3178" y="2336797"/>
          <a:ext cx="3290624" cy="1009538"/>
        </a:xfrm>
        <a:prstGeom prst="rect">
          <a:avLst/>
        </a:prstGeom>
        <a:noFill/>
        <a:ln>
          <a:noFill/>
        </a:ln>
        <a:effectLst/>
      </dsp:spPr>
      <dsp:style>
        <a:lnRef idx="0">
          <a:scrgbClr r="0" g="0" b="0"/>
        </a:lnRef>
        <a:fillRef idx="0">
          <a:scrgbClr r="0" g="0" b="0"/>
        </a:fillRef>
        <a:effectRef idx="0">
          <a:scrgbClr r="0" g="0" b="0"/>
        </a:effectRef>
        <a:fontRef idx="minor"/>
      </dsp:style>
    </dsp:sp>
    <dsp:sp modelId="{040D2065-33F0-4E86-BADB-165E3AB7053F}">
      <dsp:nvSpPr>
        <dsp:cNvPr id="0" name=""/>
        <dsp:cNvSpPr/>
      </dsp:nvSpPr>
      <dsp:spPr>
        <a:xfrm>
          <a:off x="4573051" y="306645"/>
          <a:ext cx="1151718" cy="115171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E7CD48-E9DB-402A-BF86-DC40D3983ED0}">
      <dsp:nvSpPr>
        <dsp:cNvPr id="0" name=""/>
        <dsp:cNvSpPr/>
      </dsp:nvSpPr>
      <dsp:spPr>
        <a:xfrm>
          <a:off x="3869662" y="1613241"/>
          <a:ext cx="3290624" cy="663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kern="1200" dirty="0"/>
            <a:t>Able to make changes to some (not all) benefits if you have a qualifying life event (ex. marriage, birth…) </a:t>
          </a:r>
        </a:p>
      </dsp:txBody>
      <dsp:txXfrm>
        <a:off x="3869662" y="1613241"/>
        <a:ext cx="3290624" cy="663266"/>
      </dsp:txXfrm>
    </dsp:sp>
    <dsp:sp modelId="{AB99F2E4-8745-46BC-9301-97E64D6A007F}">
      <dsp:nvSpPr>
        <dsp:cNvPr id="0" name=""/>
        <dsp:cNvSpPr/>
      </dsp:nvSpPr>
      <dsp:spPr>
        <a:xfrm>
          <a:off x="3869662" y="2336797"/>
          <a:ext cx="3290624" cy="1009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kern="1200" dirty="0"/>
            <a:t>Must make updates to benefits </a:t>
          </a:r>
          <a:r>
            <a:rPr lang="en-US" sz="1200" b="1" kern="1200" dirty="0"/>
            <a:t>typically within 30 days of life event</a:t>
          </a:r>
          <a:endParaRPr lang="en-US" sz="1200" kern="1200" dirty="0"/>
        </a:p>
        <a:p>
          <a:pPr marL="0" lvl="0" indent="0" algn="l" defTabSz="533400">
            <a:lnSpc>
              <a:spcPct val="100000"/>
            </a:lnSpc>
            <a:spcBef>
              <a:spcPct val="0"/>
            </a:spcBef>
            <a:spcAft>
              <a:spcPct val="35000"/>
            </a:spcAft>
            <a:buNone/>
          </a:pPr>
          <a:r>
            <a:rPr lang="en-US" sz="1200" kern="1200" dirty="0"/>
            <a:t>Paper applications may be required for some life event changes.  See the </a:t>
          </a:r>
          <a:r>
            <a:rPr lang="en-US" sz="1200" kern="1200" dirty="0">
              <a:hlinkClick xmlns:r="http://schemas.openxmlformats.org/officeDocument/2006/relationships" r:id="rId3"/>
            </a:rPr>
            <a:t>Life Changes and My Benefits page</a:t>
          </a:r>
          <a:r>
            <a:rPr lang="en-US" sz="1200" kern="1200" dirty="0"/>
            <a:t> for more information. </a:t>
          </a:r>
        </a:p>
      </dsp:txBody>
      <dsp:txXfrm>
        <a:off x="3869662" y="2336797"/>
        <a:ext cx="3290624" cy="1009538"/>
      </dsp:txXfrm>
    </dsp:sp>
    <dsp:sp modelId="{0ED916FA-D1D0-4BA3-9E5A-E074787735A7}">
      <dsp:nvSpPr>
        <dsp:cNvPr id="0" name=""/>
        <dsp:cNvSpPr/>
      </dsp:nvSpPr>
      <dsp:spPr>
        <a:xfrm>
          <a:off x="8650542" y="407132"/>
          <a:ext cx="1151718" cy="115171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760D28-DD61-4609-9754-F9A1D7BA5AB6}">
      <dsp:nvSpPr>
        <dsp:cNvPr id="0" name=""/>
        <dsp:cNvSpPr/>
      </dsp:nvSpPr>
      <dsp:spPr>
        <a:xfrm>
          <a:off x="7736146" y="1613241"/>
          <a:ext cx="3290624" cy="663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kern="1200" dirty="0"/>
            <a:t>Annual open enrollment period in October of each year allows for changes to most benefits</a:t>
          </a:r>
        </a:p>
      </dsp:txBody>
      <dsp:txXfrm>
        <a:off x="7736146" y="1613241"/>
        <a:ext cx="3290624" cy="663266"/>
      </dsp:txXfrm>
    </dsp:sp>
    <dsp:sp modelId="{92CD2CC8-C5AB-482B-BE6C-21C44709BECB}">
      <dsp:nvSpPr>
        <dsp:cNvPr id="0" name=""/>
        <dsp:cNvSpPr/>
      </dsp:nvSpPr>
      <dsp:spPr>
        <a:xfrm>
          <a:off x="7736146" y="2336797"/>
          <a:ext cx="3290624" cy="1009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kern="1200" dirty="0"/>
            <a:t>State Group Life Insurance and Income Continuation Insurance are </a:t>
          </a:r>
          <a:r>
            <a:rPr lang="en-US" sz="1200" b="1" kern="1200" dirty="0"/>
            <a:t>NOT</a:t>
          </a:r>
          <a:r>
            <a:rPr lang="en-US" sz="1200" kern="1200" dirty="0"/>
            <a:t> part of Open Enrollment</a:t>
          </a:r>
        </a:p>
      </dsp:txBody>
      <dsp:txXfrm>
        <a:off x="7736146" y="2336797"/>
        <a:ext cx="3290624" cy="10095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B5D5D-D84C-4A94-8EB3-1C018ABFD63C}">
      <dsp:nvSpPr>
        <dsp:cNvPr id="0" name=""/>
        <dsp:cNvSpPr/>
      </dsp:nvSpPr>
      <dsp:spPr>
        <a:xfrm>
          <a:off x="0" y="459149"/>
          <a:ext cx="11029950" cy="10962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249936" rIns="85604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Post-tax contributions only</a:t>
          </a:r>
        </a:p>
        <a:p>
          <a:pPr marL="114300" lvl="1" indent="-114300" algn="l" defTabSz="533400">
            <a:lnSpc>
              <a:spcPct val="90000"/>
            </a:lnSpc>
            <a:spcBef>
              <a:spcPct val="0"/>
            </a:spcBef>
            <a:spcAft>
              <a:spcPct val="15000"/>
            </a:spcAft>
            <a:buChar char="•"/>
          </a:pPr>
          <a:r>
            <a:rPr lang="en-US" sz="1200" kern="1200"/>
            <a:t>Can set up via payroll deduction or submit directly to ETF via personal payment</a:t>
          </a:r>
        </a:p>
        <a:p>
          <a:pPr marL="114300" lvl="1" indent="-114300" algn="l" defTabSz="533400">
            <a:lnSpc>
              <a:spcPct val="90000"/>
            </a:lnSpc>
            <a:spcBef>
              <a:spcPct val="0"/>
            </a:spcBef>
            <a:spcAft>
              <a:spcPct val="15000"/>
            </a:spcAft>
            <a:buChar char="•"/>
          </a:pPr>
          <a:r>
            <a:rPr lang="en-US" sz="1200" kern="1200"/>
            <a:t>No matching employer contribution</a:t>
          </a:r>
        </a:p>
        <a:p>
          <a:pPr marL="114300" lvl="1" indent="-114300" algn="l" defTabSz="533400">
            <a:lnSpc>
              <a:spcPct val="90000"/>
            </a:lnSpc>
            <a:spcBef>
              <a:spcPct val="0"/>
            </a:spcBef>
            <a:spcAft>
              <a:spcPct val="15000"/>
            </a:spcAft>
            <a:buChar char="•"/>
          </a:pPr>
          <a:r>
            <a:rPr lang="en-US" sz="1200" kern="1200"/>
            <a:t>No access to funds until termination of employment and you receive a WRS benefit</a:t>
          </a:r>
        </a:p>
      </dsp:txBody>
      <dsp:txXfrm>
        <a:off x="0" y="459149"/>
        <a:ext cx="11029950" cy="1096200"/>
      </dsp:txXfrm>
    </dsp:sp>
    <dsp:sp modelId="{E26F40EA-C567-42CC-92D8-E020A153ACFA}">
      <dsp:nvSpPr>
        <dsp:cNvPr id="0" name=""/>
        <dsp:cNvSpPr/>
      </dsp:nvSpPr>
      <dsp:spPr>
        <a:xfrm>
          <a:off x="551497" y="282029"/>
          <a:ext cx="7720965" cy="35424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533400">
            <a:lnSpc>
              <a:spcPct val="90000"/>
            </a:lnSpc>
            <a:spcBef>
              <a:spcPct val="0"/>
            </a:spcBef>
            <a:spcAft>
              <a:spcPct val="35000"/>
            </a:spcAft>
            <a:buNone/>
          </a:pPr>
          <a:r>
            <a:rPr lang="en-US" sz="1200" kern="1200" dirty="0"/>
            <a:t>Employees can make voluntary, </a:t>
          </a:r>
          <a:r>
            <a:rPr lang="en-US" sz="1200" kern="1200" dirty="0">
              <a:hlinkClick xmlns:r="http://schemas.openxmlformats.org/officeDocument/2006/relationships" r:id="rId1"/>
            </a:rPr>
            <a:t>post-tax additional contributions</a:t>
          </a:r>
          <a:r>
            <a:rPr lang="en-US" sz="1200" kern="1200" dirty="0">
              <a:hlinkClick xmlns:r="http://schemas.openxmlformats.org/officeDocument/2006/relationships" r:id="rId2"/>
            </a:rPr>
            <a:t> </a:t>
          </a:r>
          <a:r>
            <a:rPr lang="en-US" sz="1200" kern="1200" dirty="0"/>
            <a:t>to their WRS account</a:t>
          </a:r>
        </a:p>
      </dsp:txBody>
      <dsp:txXfrm>
        <a:off x="568790" y="299322"/>
        <a:ext cx="7686379" cy="319654"/>
      </dsp:txXfrm>
    </dsp:sp>
    <dsp:sp modelId="{10E3134D-1300-45D5-BEFF-9D542D47E169}">
      <dsp:nvSpPr>
        <dsp:cNvPr id="0" name=""/>
        <dsp:cNvSpPr/>
      </dsp:nvSpPr>
      <dsp:spPr>
        <a:xfrm>
          <a:off x="0" y="1797269"/>
          <a:ext cx="11029950" cy="302400"/>
        </a:xfrm>
        <a:prstGeom prst="rect">
          <a:avLst/>
        </a:prstGeom>
        <a:solidFill>
          <a:schemeClr val="lt1">
            <a:alpha val="90000"/>
            <a:hueOff val="0"/>
            <a:satOff val="0"/>
            <a:lumOff val="0"/>
            <a:alphaOff val="0"/>
          </a:schemeClr>
        </a:solidFill>
        <a:ln w="22225" cap="rnd" cmpd="sng" algn="ctr">
          <a:solidFill>
            <a:schemeClr val="accent2">
              <a:hueOff val="-495520"/>
              <a:satOff val="22723"/>
              <a:lumOff val="980"/>
              <a:alphaOff val="0"/>
            </a:schemeClr>
          </a:solidFill>
          <a:prstDash val="solid"/>
        </a:ln>
        <a:effectLst/>
      </dsp:spPr>
      <dsp:style>
        <a:lnRef idx="2">
          <a:scrgbClr r="0" g="0" b="0"/>
        </a:lnRef>
        <a:fillRef idx="1">
          <a:scrgbClr r="0" g="0" b="0"/>
        </a:fillRef>
        <a:effectRef idx="0">
          <a:scrgbClr r="0" g="0" b="0"/>
        </a:effectRef>
        <a:fontRef idx="minor"/>
      </dsp:style>
    </dsp:sp>
    <dsp:sp modelId="{C6D3C44F-A958-49FA-ADA7-E14062A7D84C}">
      <dsp:nvSpPr>
        <dsp:cNvPr id="0" name=""/>
        <dsp:cNvSpPr/>
      </dsp:nvSpPr>
      <dsp:spPr>
        <a:xfrm>
          <a:off x="551497" y="1620149"/>
          <a:ext cx="7720965" cy="354240"/>
        </a:xfrm>
        <a:prstGeom prst="roundRect">
          <a:avLst/>
        </a:prstGeom>
        <a:solidFill>
          <a:schemeClr val="accent2">
            <a:hueOff val="-495520"/>
            <a:satOff val="22723"/>
            <a:lumOff val="98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533400">
            <a:lnSpc>
              <a:spcPct val="90000"/>
            </a:lnSpc>
            <a:spcBef>
              <a:spcPct val="0"/>
            </a:spcBef>
            <a:spcAft>
              <a:spcPct val="35000"/>
            </a:spcAft>
            <a:buNone/>
          </a:pPr>
          <a:r>
            <a:rPr lang="en-US" sz="1200" kern="1200" dirty="0"/>
            <a:t>WRS investments are managed by the </a:t>
          </a:r>
          <a:r>
            <a:rPr lang="en-US" sz="1200" kern="1200" dirty="0">
              <a:hlinkClick xmlns:r="http://schemas.openxmlformats.org/officeDocument/2006/relationships" r:id="rId3"/>
            </a:rPr>
            <a:t>State of Wisconsin Investment Board (SWIB)</a:t>
          </a:r>
          <a:endParaRPr lang="en-US" sz="1200" kern="1200" dirty="0"/>
        </a:p>
      </dsp:txBody>
      <dsp:txXfrm>
        <a:off x="568790" y="1637442"/>
        <a:ext cx="7686379" cy="319654"/>
      </dsp:txXfrm>
    </dsp:sp>
    <dsp:sp modelId="{9C4A39B2-B73F-4692-B240-92DFB18CF513}">
      <dsp:nvSpPr>
        <dsp:cNvPr id="0" name=""/>
        <dsp:cNvSpPr/>
      </dsp:nvSpPr>
      <dsp:spPr>
        <a:xfrm>
          <a:off x="0" y="2341588"/>
          <a:ext cx="11029950" cy="302400"/>
        </a:xfrm>
        <a:prstGeom prst="rect">
          <a:avLst/>
        </a:prstGeom>
        <a:solidFill>
          <a:schemeClr val="lt1">
            <a:alpha val="90000"/>
            <a:hueOff val="0"/>
            <a:satOff val="0"/>
            <a:lumOff val="0"/>
            <a:alphaOff val="0"/>
          </a:schemeClr>
        </a:solidFill>
        <a:ln w="22225" cap="rnd" cmpd="sng" algn="ctr">
          <a:solidFill>
            <a:schemeClr val="accent2">
              <a:hueOff val="-991040"/>
              <a:satOff val="45446"/>
              <a:lumOff val="1961"/>
              <a:alphaOff val="0"/>
            </a:schemeClr>
          </a:solidFill>
          <a:prstDash val="solid"/>
        </a:ln>
        <a:effectLst/>
      </dsp:spPr>
      <dsp:style>
        <a:lnRef idx="2">
          <a:scrgbClr r="0" g="0" b="0"/>
        </a:lnRef>
        <a:fillRef idx="1">
          <a:scrgbClr r="0" g="0" b="0"/>
        </a:fillRef>
        <a:effectRef idx="0">
          <a:scrgbClr r="0" g="0" b="0"/>
        </a:effectRef>
        <a:fontRef idx="minor"/>
      </dsp:style>
    </dsp:sp>
    <dsp:sp modelId="{D9153E64-980A-45BC-AFB0-03E78CEE6D8F}">
      <dsp:nvSpPr>
        <dsp:cNvPr id="0" name=""/>
        <dsp:cNvSpPr/>
      </dsp:nvSpPr>
      <dsp:spPr>
        <a:xfrm>
          <a:off x="551497" y="2164469"/>
          <a:ext cx="7720965" cy="354240"/>
        </a:xfrm>
        <a:prstGeom prst="roundRect">
          <a:avLst/>
        </a:prstGeom>
        <a:solidFill>
          <a:schemeClr val="accent2">
            <a:hueOff val="-991040"/>
            <a:satOff val="45446"/>
            <a:lumOff val="196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533400">
            <a:lnSpc>
              <a:spcPct val="90000"/>
            </a:lnSpc>
            <a:spcBef>
              <a:spcPct val="0"/>
            </a:spcBef>
            <a:spcAft>
              <a:spcPct val="35000"/>
            </a:spcAft>
            <a:buNone/>
          </a:pPr>
          <a:r>
            <a:rPr lang="en-US" sz="1200" kern="1200" dirty="0"/>
            <a:t>Historical returns are posted on </a:t>
          </a:r>
          <a:r>
            <a:rPr lang="en-US" sz="1200" kern="1200" dirty="0">
              <a:hlinkClick xmlns:r="http://schemas.openxmlformats.org/officeDocument/2006/relationships" r:id="rId4"/>
            </a:rPr>
            <a:t>ETF’s website</a:t>
          </a:r>
          <a:endParaRPr lang="en-US" sz="1200" kern="1200" dirty="0"/>
        </a:p>
      </dsp:txBody>
      <dsp:txXfrm>
        <a:off x="568790" y="2181762"/>
        <a:ext cx="7686379" cy="319654"/>
      </dsp:txXfrm>
    </dsp:sp>
    <dsp:sp modelId="{A5DFC2A4-0D68-4140-B6A4-8CEA036570F0}">
      <dsp:nvSpPr>
        <dsp:cNvPr id="0" name=""/>
        <dsp:cNvSpPr/>
      </dsp:nvSpPr>
      <dsp:spPr>
        <a:xfrm>
          <a:off x="0" y="2885909"/>
          <a:ext cx="11029950" cy="510300"/>
        </a:xfrm>
        <a:prstGeom prst="rect">
          <a:avLst/>
        </a:prstGeom>
        <a:solidFill>
          <a:schemeClr val="lt1">
            <a:alpha val="90000"/>
            <a:hueOff val="0"/>
            <a:satOff val="0"/>
            <a:lumOff val="0"/>
            <a:alphaOff val="0"/>
          </a:schemeClr>
        </a:solidFill>
        <a:ln w="22225" cap="rnd" cmpd="sng" algn="ctr">
          <a:solidFill>
            <a:schemeClr val="accent2">
              <a:hueOff val="-1486560"/>
              <a:satOff val="68169"/>
              <a:lumOff val="2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249936" rIns="85604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Interest applied annually</a:t>
          </a:r>
        </a:p>
      </dsp:txBody>
      <dsp:txXfrm>
        <a:off x="0" y="2885909"/>
        <a:ext cx="11029950" cy="510300"/>
      </dsp:txXfrm>
    </dsp:sp>
    <dsp:sp modelId="{E562C677-9F06-4B7F-BFFC-94A783FCD007}">
      <dsp:nvSpPr>
        <dsp:cNvPr id="0" name=""/>
        <dsp:cNvSpPr/>
      </dsp:nvSpPr>
      <dsp:spPr>
        <a:xfrm>
          <a:off x="551497" y="2708789"/>
          <a:ext cx="7720965" cy="354240"/>
        </a:xfrm>
        <a:prstGeom prst="roundRect">
          <a:avLst/>
        </a:prstGeom>
        <a:solidFill>
          <a:schemeClr val="accent2">
            <a:hueOff val="-1486560"/>
            <a:satOff val="6816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533400">
            <a:lnSpc>
              <a:spcPct val="90000"/>
            </a:lnSpc>
            <a:spcBef>
              <a:spcPct val="0"/>
            </a:spcBef>
            <a:spcAft>
              <a:spcPct val="35000"/>
            </a:spcAft>
            <a:buNone/>
          </a:pPr>
          <a:r>
            <a:rPr lang="en-US" sz="1200" kern="1200" dirty="0"/>
            <a:t>Will receive an </a:t>
          </a:r>
          <a:r>
            <a:rPr lang="en-US" sz="1200" kern="1200" dirty="0">
              <a:hlinkClick xmlns:r="http://schemas.openxmlformats.org/officeDocument/2006/relationships" r:id="rId5"/>
            </a:rPr>
            <a:t>Annual Statement of Benefits </a:t>
          </a:r>
          <a:r>
            <a:rPr lang="en-US" sz="1200" kern="1200" dirty="0"/>
            <a:t>in April of each year (paper statement and online access available)</a:t>
          </a:r>
        </a:p>
      </dsp:txBody>
      <dsp:txXfrm>
        <a:off x="568790" y="2726082"/>
        <a:ext cx="7686379"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92302-8711-4775-AF9A-60AB3B8261B6}">
      <dsp:nvSpPr>
        <dsp:cNvPr id="0" name=""/>
        <dsp:cNvSpPr/>
      </dsp:nvSpPr>
      <dsp:spPr>
        <a:xfrm>
          <a:off x="5485" y="124786"/>
          <a:ext cx="2494341" cy="950400"/>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dirty="0"/>
            <a:t>Deductible</a:t>
          </a:r>
        </a:p>
      </dsp:txBody>
      <dsp:txXfrm>
        <a:off x="5485" y="124786"/>
        <a:ext cx="2494341" cy="633600"/>
      </dsp:txXfrm>
    </dsp:sp>
    <dsp:sp modelId="{8F44E761-68E9-4CAD-8A76-4F2BB4514F96}">
      <dsp:nvSpPr>
        <dsp:cNvPr id="0" name=""/>
        <dsp:cNvSpPr/>
      </dsp:nvSpPr>
      <dsp:spPr>
        <a:xfrm>
          <a:off x="516375" y="758386"/>
          <a:ext cx="2494341" cy="2338875"/>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1" indent="0" algn="l" defTabSz="977900">
            <a:lnSpc>
              <a:spcPct val="90000"/>
            </a:lnSpc>
            <a:spcBef>
              <a:spcPct val="0"/>
            </a:spcBef>
            <a:spcAft>
              <a:spcPct val="15000"/>
            </a:spcAft>
            <a:buFontTx/>
            <a:buNone/>
          </a:pPr>
          <a:r>
            <a:rPr lang="en-US" sz="2200" kern="1200" dirty="0"/>
            <a:t>You pay for all medical costs* until deductible met</a:t>
          </a:r>
        </a:p>
      </dsp:txBody>
      <dsp:txXfrm>
        <a:off x="584878" y="826889"/>
        <a:ext cx="2357335" cy="2201869"/>
      </dsp:txXfrm>
    </dsp:sp>
    <dsp:sp modelId="{9525F281-B202-42F0-AE0C-96ECC5F4B2B4}">
      <dsp:nvSpPr>
        <dsp:cNvPr id="0" name=""/>
        <dsp:cNvSpPr/>
      </dsp:nvSpPr>
      <dsp:spPr>
        <a:xfrm>
          <a:off x="2877960" y="131077"/>
          <a:ext cx="801642" cy="62101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877960" y="255281"/>
        <a:ext cx="615337" cy="372610"/>
      </dsp:txXfrm>
    </dsp:sp>
    <dsp:sp modelId="{07BB7D04-8DFB-44A2-BEF7-7721CA701AF5}">
      <dsp:nvSpPr>
        <dsp:cNvPr id="0" name=""/>
        <dsp:cNvSpPr/>
      </dsp:nvSpPr>
      <dsp:spPr>
        <a:xfrm>
          <a:off x="4012359" y="124786"/>
          <a:ext cx="2494341" cy="950400"/>
        </a:xfrm>
        <a:prstGeom prst="roundRect">
          <a:avLst>
            <a:gd name="adj" fmla="val 10000"/>
          </a:avLst>
        </a:prstGeom>
        <a:solidFill>
          <a:schemeClr val="accent2">
            <a:hueOff val="-743280"/>
            <a:satOff val="34085"/>
            <a:lumOff val="14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dirty="0"/>
            <a:t>Coinsurance</a:t>
          </a:r>
        </a:p>
      </dsp:txBody>
      <dsp:txXfrm>
        <a:off x="4012359" y="124786"/>
        <a:ext cx="2494341" cy="633600"/>
      </dsp:txXfrm>
    </dsp:sp>
    <dsp:sp modelId="{27A24FE9-41EB-46C0-9665-B6B9E7046962}">
      <dsp:nvSpPr>
        <dsp:cNvPr id="0" name=""/>
        <dsp:cNvSpPr/>
      </dsp:nvSpPr>
      <dsp:spPr>
        <a:xfrm>
          <a:off x="4523248" y="758386"/>
          <a:ext cx="2494341" cy="2338875"/>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743280"/>
              <a:satOff val="34085"/>
              <a:lumOff val="1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1" indent="0" algn="l" defTabSz="977900">
            <a:lnSpc>
              <a:spcPct val="90000"/>
            </a:lnSpc>
            <a:spcBef>
              <a:spcPct val="0"/>
            </a:spcBef>
            <a:spcAft>
              <a:spcPct val="15000"/>
            </a:spcAft>
            <a:buFontTx/>
            <a:buNone/>
          </a:pPr>
          <a:r>
            <a:rPr lang="en-US" sz="2200" kern="1200" dirty="0"/>
            <a:t>Once deductible met, you pay a percentage of costs and insurance covers the rest</a:t>
          </a:r>
        </a:p>
      </dsp:txBody>
      <dsp:txXfrm>
        <a:off x="4591751" y="826889"/>
        <a:ext cx="2357335" cy="2201869"/>
      </dsp:txXfrm>
    </dsp:sp>
    <dsp:sp modelId="{CCA210A7-A52F-4C77-8BAD-C3CC84D38051}">
      <dsp:nvSpPr>
        <dsp:cNvPr id="0" name=""/>
        <dsp:cNvSpPr/>
      </dsp:nvSpPr>
      <dsp:spPr>
        <a:xfrm>
          <a:off x="6884834" y="131077"/>
          <a:ext cx="801642" cy="621018"/>
        </a:xfrm>
        <a:prstGeom prst="rightArrow">
          <a:avLst>
            <a:gd name="adj1" fmla="val 60000"/>
            <a:gd name="adj2" fmla="val 50000"/>
          </a:avLst>
        </a:prstGeom>
        <a:solidFill>
          <a:schemeClr val="accent2">
            <a:hueOff val="-1486560"/>
            <a:satOff val="68169"/>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884834" y="255281"/>
        <a:ext cx="615337" cy="372610"/>
      </dsp:txXfrm>
    </dsp:sp>
    <dsp:sp modelId="{72573F27-C152-4AF8-8D39-BBBE0924892A}">
      <dsp:nvSpPr>
        <dsp:cNvPr id="0" name=""/>
        <dsp:cNvSpPr/>
      </dsp:nvSpPr>
      <dsp:spPr>
        <a:xfrm>
          <a:off x="8019233" y="124786"/>
          <a:ext cx="2494341" cy="950400"/>
        </a:xfrm>
        <a:prstGeom prst="roundRect">
          <a:avLst>
            <a:gd name="adj" fmla="val 10000"/>
          </a:avLst>
        </a:prstGeom>
        <a:solidFill>
          <a:schemeClr val="accent2">
            <a:hueOff val="-1486560"/>
            <a:satOff val="6816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dirty="0"/>
            <a:t>Out-of-Pocket Limit</a:t>
          </a:r>
        </a:p>
      </dsp:txBody>
      <dsp:txXfrm>
        <a:off x="8019233" y="124786"/>
        <a:ext cx="2494341" cy="633600"/>
      </dsp:txXfrm>
    </dsp:sp>
    <dsp:sp modelId="{B9ACEDA9-1B85-4D7F-AC67-28EAFBF2EED4}">
      <dsp:nvSpPr>
        <dsp:cNvPr id="0" name=""/>
        <dsp:cNvSpPr/>
      </dsp:nvSpPr>
      <dsp:spPr>
        <a:xfrm>
          <a:off x="8530122" y="758386"/>
          <a:ext cx="2494341" cy="2338875"/>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1486560"/>
              <a:satOff val="68169"/>
              <a:lumOff val="2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1" indent="0" algn="l" defTabSz="977900">
            <a:lnSpc>
              <a:spcPct val="90000"/>
            </a:lnSpc>
            <a:spcBef>
              <a:spcPct val="0"/>
            </a:spcBef>
            <a:spcAft>
              <a:spcPct val="15000"/>
            </a:spcAft>
            <a:buFontTx/>
            <a:buNone/>
          </a:pPr>
          <a:r>
            <a:rPr lang="en-US" sz="2200" kern="1200" dirty="0"/>
            <a:t>Once limit reached, insurance covers 100% of expenses</a:t>
          </a:r>
        </a:p>
      </dsp:txBody>
      <dsp:txXfrm>
        <a:off x="8598625" y="826889"/>
        <a:ext cx="2357335" cy="22018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24718-BD5C-40E5-831A-3DF945A951EC}">
      <dsp:nvSpPr>
        <dsp:cNvPr id="0" name=""/>
        <dsp:cNvSpPr/>
      </dsp:nvSpPr>
      <dsp:spPr>
        <a:xfrm>
          <a:off x="53" y="206069"/>
          <a:ext cx="5154131" cy="576000"/>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IYC Plans</a:t>
          </a:r>
        </a:p>
      </dsp:txBody>
      <dsp:txXfrm>
        <a:off x="53" y="206069"/>
        <a:ext cx="5154131" cy="576000"/>
      </dsp:txXfrm>
    </dsp:sp>
    <dsp:sp modelId="{EE004199-20D4-4044-969F-9BAF0F1E9FC5}">
      <dsp:nvSpPr>
        <dsp:cNvPr id="0" name=""/>
        <dsp:cNvSpPr/>
      </dsp:nvSpPr>
      <dsp:spPr>
        <a:xfrm>
          <a:off x="53" y="782069"/>
          <a:ext cx="5154131" cy="2690099"/>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Most cost-effective option (lowest premium and </a:t>
          </a:r>
          <a:r>
            <a:rPr lang="en-US" sz="2000" kern="1200" dirty="0">
              <a:hlinkClick xmlns:r="http://schemas.openxmlformats.org/officeDocument/2006/relationships" r:id="rId1"/>
            </a:rPr>
            <a:t>lower out-of-pocket costs</a:t>
          </a:r>
          <a:r>
            <a:rPr lang="en-US" sz="2000" kern="1200" dirty="0"/>
            <a:t>)</a:t>
          </a:r>
        </a:p>
        <a:p>
          <a:pPr marL="228600" lvl="1" indent="-228600" algn="l" defTabSz="889000">
            <a:lnSpc>
              <a:spcPct val="90000"/>
            </a:lnSpc>
            <a:spcBef>
              <a:spcPct val="0"/>
            </a:spcBef>
            <a:spcAft>
              <a:spcPct val="15000"/>
            </a:spcAft>
            <a:buChar char="•"/>
          </a:pPr>
          <a:r>
            <a:rPr lang="en-US" sz="2000" kern="1200"/>
            <a:t>Regional plans within Wisconsin that have a certain set of providers associated with them</a:t>
          </a:r>
        </a:p>
        <a:p>
          <a:pPr marL="228600" lvl="1" indent="-228600" algn="l" defTabSz="889000">
            <a:lnSpc>
              <a:spcPct val="90000"/>
            </a:lnSpc>
            <a:spcBef>
              <a:spcPct val="0"/>
            </a:spcBef>
            <a:spcAft>
              <a:spcPct val="15000"/>
            </a:spcAft>
            <a:buChar char="•"/>
          </a:pPr>
          <a:r>
            <a:rPr lang="en-US" sz="2000" kern="1200"/>
            <a:t>Urgent and emergency services covered out-of-network</a:t>
          </a:r>
        </a:p>
        <a:p>
          <a:pPr marL="228600" lvl="1" indent="-228600" algn="l" defTabSz="889000">
            <a:lnSpc>
              <a:spcPct val="90000"/>
            </a:lnSpc>
            <a:spcBef>
              <a:spcPct val="0"/>
            </a:spcBef>
            <a:spcAft>
              <a:spcPct val="15000"/>
            </a:spcAft>
            <a:buChar char="•"/>
          </a:pPr>
          <a:r>
            <a:rPr lang="en-US" sz="2000" kern="1200" dirty="0"/>
            <a:t>Use the </a:t>
          </a:r>
          <a:r>
            <a:rPr lang="en-US" sz="2000" kern="1200" dirty="0">
              <a:hlinkClick xmlns:r="http://schemas.openxmlformats.org/officeDocument/2006/relationships" r:id="rId2"/>
            </a:rPr>
            <a:t>Health Plan Search </a:t>
          </a:r>
          <a:r>
            <a:rPr lang="en-US" sz="2000" kern="1200" dirty="0"/>
            <a:t>page to verify which plans are available in your area </a:t>
          </a:r>
        </a:p>
      </dsp:txBody>
      <dsp:txXfrm>
        <a:off x="53" y="782069"/>
        <a:ext cx="5154131" cy="2690099"/>
      </dsp:txXfrm>
    </dsp:sp>
    <dsp:sp modelId="{9DAE8A7B-1066-413C-AD6F-369B495C2279}">
      <dsp:nvSpPr>
        <dsp:cNvPr id="0" name=""/>
        <dsp:cNvSpPr/>
      </dsp:nvSpPr>
      <dsp:spPr>
        <a:xfrm>
          <a:off x="5875764" y="206069"/>
          <a:ext cx="5154131" cy="576000"/>
        </a:xfrm>
        <a:prstGeom prst="rect">
          <a:avLst/>
        </a:prstGeom>
        <a:solidFill>
          <a:schemeClr val="accent2">
            <a:hueOff val="-1486560"/>
            <a:satOff val="68169"/>
            <a:lumOff val="2941"/>
            <a:alphaOff val="0"/>
          </a:schemeClr>
        </a:solidFill>
        <a:ln w="22225" cap="rnd" cmpd="sng" algn="ctr">
          <a:solidFill>
            <a:schemeClr val="accent2">
              <a:hueOff val="-1486560"/>
              <a:satOff val="68169"/>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hlinkClick xmlns:r="http://schemas.openxmlformats.org/officeDocument/2006/relationships" r:id="rId3"/>
            </a:rPr>
            <a:t>Access Plan by Dean</a:t>
          </a:r>
          <a:endParaRPr lang="en-US" sz="2000" kern="1200" dirty="0"/>
        </a:p>
      </dsp:txBody>
      <dsp:txXfrm>
        <a:off x="5875764" y="206069"/>
        <a:ext cx="5154131" cy="576000"/>
      </dsp:txXfrm>
    </dsp:sp>
    <dsp:sp modelId="{DF7F0313-B17D-4F7C-A5FC-D1178C99EAFA}">
      <dsp:nvSpPr>
        <dsp:cNvPr id="0" name=""/>
        <dsp:cNvSpPr/>
      </dsp:nvSpPr>
      <dsp:spPr>
        <a:xfrm>
          <a:off x="5875764" y="782069"/>
          <a:ext cx="5154131" cy="2690099"/>
        </a:xfrm>
        <a:prstGeom prst="rect">
          <a:avLst/>
        </a:prstGeom>
        <a:solidFill>
          <a:schemeClr val="accent2">
            <a:tint val="40000"/>
            <a:alpha val="90000"/>
            <a:hueOff val="-1268795"/>
            <a:satOff val="61767"/>
            <a:lumOff val="2842"/>
            <a:alphaOff val="0"/>
          </a:schemeClr>
        </a:solidFill>
        <a:ln w="22225" cap="rnd" cmpd="sng" algn="ctr">
          <a:solidFill>
            <a:schemeClr val="accent2">
              <a:tint val="40000"/>
              <a:alpha val="90000"/>
              <a:hueOff val="-1268795"/>
              <a:satOff val="61767"/>
              <a:lumOff val="28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Nationwide network</a:t>
          </a:r>
        </a:p>
        <a:p>
          <a:pPr marL="457200" lvl="2" indent="-228600" algn="l" defTabSz="889000">
            <a:lnSpc>
              <a:spcPct val="90000"/>
            </a:lnSpc>
            <a:spcBef>
              <a:spcPct val="0"/>
            </a:spcBef>
            <a:spcAft>
              <a:spcPct val="15000"/>
            </a:spcAft>
            <a:buChar char="•"/>
          </a:pPr>
          <a:r>
            <a:rPr lang="en-US" sz="2000" kern="1200" dirty="0"/>
            <a:t>In and out-of-network services covered at different levels</a:t>
          </a:r>
        </a:p>
        <a:p>
          <a:pPr marL="228600" lvl="1" indent="-228600" algn="l" defTabSz="889000">
            <a:lnSpc>
              <a:spcPct val="90000"/>
            </a:lnSpc>
            <a:spcBef>
              <a:spcPct val="0"/>
            </a:spcBef>
            <a:spcAft>
              <a:spcPct val="15000"/>
            </a:spcAft>
            <a:buChar char="•"/>
          </a:pPr>
          <a:r>
            <a:rPr lang="en-US" sz="2000" kern="1200" dirty="0">
              <a:hlinkClick xmlns:r="http://schemas.openxmlformats.org/officeDocument/2006/relationships" r:id="rId4"/>
            </a:rPr>
            <a:t>Higher out-of-pocket costs</a:t>
          </a:r>
          <a:endParaRPr lang="en-US" sz="2000" kern="1200" dirty="0"/>
        </a:p>
        <a:p>
          <a:pPr marL="228600" lvl="1" indent="-228600" algn="l" defTabSz="889000">
            <a:lnSpc>
              <a:spcPct val="90000"/>
            </a:lnSpc>
            <a:spcBef>
              <a:spcPct val="0"/>
            </a:spcBef>
            <a:spcAft>
              <a:spcPct val="15000"/>
            </a:spcAft>
            <a:buChar char="•"/>
          </a:pPr>
          <a:r>
            <a:rPr lang="en-US" sz="2000" kern="1200" dirty="0"/>
            <a:t>Greater access = higher premium</a:t>
          </a:r>
        </a:p>
      </dsp:txBody>
      <dsp:txXfrm>
        <a:off x="5875764" y="782069"/>
        <a:ext cx="5154131" cy="26900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5247-34C6-4CF1-AE05-A3FD82AAB657}">
      <dsp:nvSpPr>
        <dsp:cNvPr id="0" name=""/>
        <dsp:cNvSpPr/>
      </dsp:nvSpPr>
      <dsp:spPr>
        <a:xfrm>
          <a:off x="-91453" y="8109"/>
          <a:ext cx="11029950" cy="1461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38477-95AD-4203-AF1D-A39D69B0F1A4}">
      <dsp:nvSpPr>
        <dsp:cNvPr id="0" name=""/>
        <dsp:cNvSpPr/>
      </dsp:nvSpPr>
      <dsp:spPr>
        <a:xfrm>
          <a:off x="183690" y="488674"/>
          <a:ext cx="500262" cy="5002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2A4679-C84D-452A-B348-D660B7DC67A9}">
      <dsp:nvSpPr>
        <dsp:cNvPr id="0" name=""/>
        <dsp:cNvSpPr/>
      </dsp:nvSpPr>
      <dsp:spPr>
        <a:xfrm>
          <a:off x="959096" y="284022"/>
          <a:ext cx="4963477" cy="90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63" tIns="96263" rIns="96263" bIns="96263" numCol="1" spcCol="1270" anchor="ctr" anchorCtr="0">
          <a:noAutofit/>
        </a:bodyPr>
        <a:lstStyle/>
        <a:p>
          <a:pPr marL="0" lvl="0" indent="0" algn="l" defTabSz="666750">
            <a:lnSpc>
              <a:spcPct val="100000"/>
            </a:lnSpc>
            <a:spcBef>
              <a:spcPct val="0"/>
            </a:spcBef>
            <a:spcAft>
              <a:spcPct val="35000"/>
            </a:spcAft>
            <a:buNone/>
          </a:pPr>
          <a:r>
            <a:rPr lang="en-US" sz="1500" kern="1200" dirty="0"/>
            <a:t>If you do not enroll in ICI at hire, you can enroll through Deferred Enrollment if you become eligible for a lower premium category based on your sick leave.  </a:t>
          </a:r>
        </a:p>
      </dsp:txBody>
      <dsp:txXfrm>
        <a:off x="959096" y="284022"/>
        <a:ext cx="4963477" cy="909567"/>
      </dsp:txXfrm>
    </dsp:sp>
    <dsp:sp modelId="{FBEAA5E2-1B0C-4387-B434-F66640089D80}">
      <dsp:nvSpPr>
        <dsp:cNvPr id="0" name=""/>
        <dsp:cNvSpPr/>
      </dsp:nvSpPr>
      <dsp:spPr>
        <a:xfrm>
          <a:off x="5737612" y="6035"/>
          <a:ext cx="5383790" cy="1465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63" tIns="96263" rIns="96263" bIns="96263" numCol="1" spcCol="1270" anchor="ctr" anchorCtr="0">
          <a:noAutofit/>
        </a:bodyPr>
        <a:lstStyle/>
        <a:p>
          <a:pPr marL="0" lvl="0" indent="0" algn="l" defTabSz="488950">
            <a:lnSpc>
              <a:spcPct val="100000"/>
            </a:lnSpc>
            <a:spcBef>
              <a:spcPct val="0"/>
            </a:spcBef>
            <a:spcAft>
              <a:spcPct val="35000"/>
            </a:spcAft>
            <a:buFont typeface="Arial" panose="020B0604020202020204" pitchFamily="34" charset="0"/>
            <a:buNone/>
          </a:pPr>
          <a:r>
            <a:rPr lang="en-US" sz="1100" b="1" kern="1200" dirty="0"/>
            <a:t>You are eligible for deferred enrollment:</a:t>
          </a:r>
        </a:p>
        <a:p>
          <a:pPr marL="0" lvl="0" indent="0" algn="l" defTabSz="488950">
            <a:lnSpc>
              <a:spcPct val="100000"/>
            </a:lnSpc>
            <a:spcBef>
              <a:spcPct val="0"/>
            </a:spcBef>
            <a:spcAft>
              <a:spcPct val="35000"/>
            </a:spcAft>
            <a:buFont typeface="Arial" panose="020B0604020202020204" pitchFamily="34" charset="0"/>
            <a:buNone/>
          </a:pPr>
          <a:r>
            <a:rPr lang="en-US" sz="1100" kern="1200" dirty="0"/>
            <a:t>The 1</a:t>
          </a:r>
          <a:r>
            <a:rPr lang="en-US" sz="1100" kern="1200" baseline="25000" dirty="0"/>
            <a:t>st </a:t>
          </a:r>
          <a:r>
            <a:rPr lang="en-US" sz="1100" kern="1200" dirty="0"/>
            <a:t>time you qualify for Premium Category 3 by earning </a:t>
          </a:r>
          <a:r>
            <a:rPr lang="en-US" sz="1100" b="1" kern="1200" dirty="0"/>
            <a:t>and</a:t>
          </a:r>
          <a:r>
            <a:rPr lang="en-US" sz="1100" kern="1200" dirty="0"/>
            <a:t> retaining 80 or more hours of sick leave in the previous calendar year (prorated if part-time);</a:t>
          </a:r>
        </a:p>
        <a:p>
          <a:pPr marL="0" lvl="0" indent="0" algn="l" defTabSz="488950">
            <a:lnSpc>
              <a:spcPct val="100000"/>
            </a:lnSpc>
            <a:spcBef>
              <a:spcPct val="0"/>
            </a:spcBef>
            <a:spcAft>
              <a:spcPct val="35000"/>
            </a:spcAft>
            <a:buFont typeface="Arial" panose="020B0604020202020204" pitchFamily="34" charset="0"/>
            <a:buNone/>
          </a:pPr>
          <a:r>
            <a:rPr lang="en-US" sz="1100" kern="1200" dirty="0"/>
            <a:t>The 1</a:t>
          </a:r>
          <a:r>
            <a:rPr lang="en-US" sz="1100" kern="1200" baseline="25000" dirty="0"/>
            <a:t>st </a:t>
          </a:r>
          <a:r>
            <a:rPr lang="en-US" sz="1100" kern="1200" dirty="0"/>
            <a:t>time you accumulate 520 or 728 hours of sick leave by the end of the previous calendar year;</a:t>
          </a:r>
        </a:p>
        <a:p>
          <a:pPr marL="0" lvl="0" indent="0" algn="l" defTabSz="488950">
            <a:lnSpc>
              <a:spcPct val="100000"/>
            </a:lnSpc>
            <a:spcBef>
              <a:spcPct val="0"/>
            </a:spcBef>
            <a:spcAft>
              <a:spcPct val="35000"/>
            </a:spcAft>
            <a:buFont typeface="Arial" panose="020B0604020202020204" pitchFamily="34" charset="0"/>
            <a:buNone/>
          </a:pPr>
          <a:r>
            <a:rPr lang="en-US" sz="1100" kern="1200" dirty="0"/>
            <a:t>In any year that you accumulate 1,040 hours of sick leave.</a:t>
          </a:r>
        </a:p>
      </dsp:txBody>
      <dsp:txXfrm>
        <a:off x="5737612" y="6035"/>
        <a:ext cx="5383790" cy="1465540"/>
      </dsp:txXfrm>
    </dsp:sp>
    <dsp:sp modelId="{A3DD6099-DA78-45FB-B3E7-04EDB0A29E01}">
      <dsp:nvSpPr>
        <dsp:cNvPr id="0" name=""/>
        <dsp:cNvSpPr/>
      </dsp:nvSpPr>
      <dsp:spPr>
        <a:xfrm>
          <a:off x="-91453" y="1698967"/>
          <a:ext cx="11029950" cy="9095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CB86C-F263-46ED-85F8-F60B6DCE4729}">
      <dsp:nvSpPr>
        <dsp:cNvPr id="0" name=""/>
        <dsp:cNvSpPr/>
      </dsp:nvSpPr>
      <dsp:spPr>
        <a:xfrm>
          <a:off x="183690" y="1903620"/>
          <a:ext cx="500262" cy="5002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2916FB-6E21-43ED-BF5D-4E546F0E5F3E}">
      <dsp:nvSpPr>
        <dsp:cNvPr id="0" name=""/>
        <dsp:cNvSpPr/>
      </dsp:nvSpPr>
      <dsp:spPr>
        <a:xfrm>
          <a:off x="959096" y="1698967"/>
          <a:ext cx="4963477" cy="90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63" tIns="96263" rIns="96263" bIns="96263" numCol="1" spcCol="1270" anchor="ctr" anchorCtr="0">
          <a:noAutofit/>
        </a:bodyPr>
        <a:lstStyle/>
        <a:p>
          <a:pPr marL="0" lvl="0" indent="0" algn="l" defTabSz="666750">
            <a:lnSpc>
              <a:spcPct val="100000"/>
            </a:lnSpc>
            <a:spcBef>
              <a:spcPct val="0"/>
            </a:spcBef>
            <a:spcAft>
              <a:spcPct val="35000"/>
            </a:spcAft>
            <a:buNone/>
          </a:pPr>
          <a:r>
            <a:rPr lang="en-US" sz="1500" kern="1200" dirty="0"/>
            <a:t>May apply for coverage anytime through Evidence of Insurability</a:t>
          </a:r>
        </a:p>
      </dsp:txBody>
      <dsp:txXfrm>
        <a:off x="959096" y="1698967"/>
        <a:ext cx="4963477" cy="909567"/>
      </dsp:txXfrm>
    </dsp:sp>
    <dsp:sp modelId="{67B04DB7-E07F-4E8E-A178-F70F0C9BA922}">
      <dsp:nvSpPr>
        <dsp:cNvPr id="0" name=""/>
        <dsp:cNvSpPr/>
      </dsp:nvSpPr>
      <dsp:spPr>
        <a:xfrm>
          <a:off x="5922574" y="1698967"/>
          <a:ext cx="5013867" cy="90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63" tIns="96263" rIns="96263" bIns="96263" numCol="1" spcCol="1270" anchor="ctr" anchorCtr="0">
          <a:noAutofit/>
        </a:bodyPr>
        <a:lstStyle/>
        <a:p>
          <a:pPr marL="0" lvl="0" indent="0" algn="l" defTabSz="622300">
            <a:lnSpc>
              <a:spcPct val="100000"/>
            </a:lnSpc>
            <a:spcBef>
              <a:spcPct val="0"/>
            </a:spcBef>
            <a:spcAft>
              <a:spcPct val="35000"/>
            </a:spcAft>
            <a:buNone/>
          </a:pPr>
          <a:r>
            <a:rPr lang="en-US" sz="1400" kern="1200" dirty="0"/>
            <a:t>Subject to underwriter approval – enrollment not guaranteed</a:t>
          </a:r>
        </a:p>
      </dsp:txBody>
      <dsp:txXfrm>
        <a:off x="5922574" y="1698967"/>
        <a:ext cx="5013867" cy="909567"/>
      </dsp:txXfrm>
    </dsp:sp>
    <dsp:sp modelId="{5CC56F54-35AA-42FD-BFF6-343A7F04CA43}">
      <dsp:nvSpPr>
        <dsp:cNvPr id="0" name=""/>
        <dsp:cNvSpPr/>
      </dsp:nvSpPr>
      <dsp:spPr>
        <a:xfrm>
          <a:off x="-91453" y="2835926"/>
          <a:ext cx="11029950" cy="9095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7FCB50-0B59-49C3-BBB2-65BBE4BBC146}">
      <dsp:nvSpPr>
        <dsp:cNvPr id="0" name=""/>
        <dsp:cNvSpPr/>
      </dsp:nvSpPr>
      <dsp:spPr>
        <a:xfrm>
          <a:off x="183690" y="3040579"/>
          <a:ext cx="500262" cy="5002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DC6A41-72AD-477B-BD72-2E01A0FA15B2}">
      <dsp:nvSpPr>
        <dsp:cNvPr id="0" name=""/>
        <dsp:cNvSpPr/>
      </dsp:nvSpPr>
      <dsp:spPr>
        <a:xfrm>
          <a:off x="959096" y="2835926"/>
          <a:ext cx="9977344" cy="90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63" tIns="96263" rIns="96263" bIns="96263" numCol="1" spcCol="1270" anchor="ctr" anchorCtr="0">
          <a:noAutofit/>
        </a:bodyPr>
        <a:lstStyle/>
        <a:p>
          <a:pPr marL="0" lvl="0" indent="0" algn="l" defTabSz="666750">
            <a:lnSpc>
              <a:spcPct val="100000"/>
            </a:lnSpc>
            <a:spcBef>
              <a:spcPct val="0"/>
            </a:spcBef>
            <a:spcAft>
              <a:spcPct val="35000"/>
            </a:spcAft>
            <a:buNone/>
          </a:pPr>
          <a:r>
            <a:rPr lang="en-US" sz="1500" kern="1200" dirty="0"/>
            <a:t>For more information, see the </a:t>
          </a:r>
          <a:r>
            <a:rPr lang="en-US" sz="1500" kern="1200" dirty="0">
              <a:hlinkClick xmlns:r="http://schemas.openxmlformats.org/officeDocument/2006/relationships" r:id="rId4"/>
            </a:rPr>
            <a:t>ICI Plan Brochure</a:t>
          </a:r>
          <a:endParaRPr lang="en-US" sz="1500" kern="1200" dirty="0"/>
        </a:p>
      </dsp:txBody>
      <dsp:txXfrm>
        <a:off x="959096" y="2835926"/>
        <a:ext cx="9977344" cy="9095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F243C14-4C32-4D06-960B-831DCB397E08}" type="datetimeFigureOut">
              <a:rPr lang="en-US" smtClean="0"/>
              <a:t>5/14/2026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088726-3969-447B-A0C9-9BD9F23A5B75}" type="slidenum">
              <a:rPr lang="en-US" smtClean="0"/>
              <a:t>‹#›</a:t>
            </a:fld>
            <a:endParaRPr lang="en-US" dirty="0"/>
          </a:p>
        </p:txBody>
      </p:sp>
    </p:spTree>
    <p:extLst>
      <p:ext uri="{BB962C8B-B14F-4D97-AF65-F5344CB8AC3E}">
        <p14:creationId xmlns:p14="http://schemas.microsoft.com/office/powerpoint/2010/main" val="1217601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health-insurance-employees-cobra-and-retirees-without-medicare/network-health-service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bing.com/ck/a?!&amp;&amp;p=d3da2122cf91e0aded4beec230125d348ddf223f9901ea51dba0923d00355318JmltdHM9MTc2NzgzMDQwMA&amp;ptn=3&amp;ver=2&amp;hsh=4&amp;fclid=3c6892d9-86f8-64a8-1fdf-8401871465e7&amp;u=a1aHR0cHM6Ly9nbG9iYWwubG9ja3Rvbi5jb20vdXMvZW4vbmV3cy1pbnNpZ2h0cy9pcnMtcmVsZWFzZXMtaHNhLWFuZC1oaWdoLWRlZHVjdGlibGUtaGVhbHRoLXBsYW4tbGltaXRzLWZvci0yMDI2&amp;ntb=1"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a:t>
            </a:fld>
            <a:endParaRPr lang="en-US" dirty="0"/>
          </a:p>
        </p:txBody>
      </p:sp>
    </p:spTree>
    <p:extLst>
      <p:ext uri="{BB962C8B-B14F-4D97-AF65-F5344CB8AC3E}">
        <p14:creationId xmlns:p14="http://schemas.microsoft.com/office/powerpoint/2010/main" val="4205624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15</a:t>
            </a:fld>
            <a:endParaRPr lang="en-US" dirty="0"/>
          </a:p>
        </p:txBody>
      </p:sp>
    </p:spTree>
    <p:extLst>
      <p:ext uri="{BB962C8B-B14F-4D97-AF65-F5344CB8AC3E}">
        <p14:creationId xmlns:p14="http://schemas.microsoft.com/office/powerpoint/2010/main" val="3308757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16</a:t>
            </a:fld>
            <a:endParaRPr lang="en-US" dirty="0"/>
          </a:p>
        </p:txBody>
      </p:sp>
    </p:spTree>
    <p:extLst>
      <p:ext uri="{BB962C8B-B14F-4D97-AF65-F5344CB8AC3E}">
        <p14:creationId xmlns:p14="http://schemas.microsoft.com/office/powerpoint/2010/main" val="1789196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8726-3969-447B-A0C9-9BD9F23A5B75}" type="slidenum">
              <a:rPr lang="en-US" smtClean="0"/>
              <a:t>18</a:t>
            </a:fld>
            <a:endParaRPr lang="en-US" dirty="0"/>
          </a:p>
        </p:txBody>
      </p:sp>
    </p:spTree>
    <p:extLst>
      <p:ext uri="{BB962C8B-B14F-4D97-AF65-F5344CB8AC3E}">
        <p14:creationId xmlns:p14="http://schemas.microsoft.com/office/powerpoint/2010/main" val="10708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8726-3969-447B-A0C9-9BD9F23A5B75}" type="slidenum">
              <a:rPr lang="en-US" smtClean="0"/>
              <a:t>19</a:t>
            </a:fld>
            <a:endParaRPr lang="en-US" dirty="0"/>
          </a:p>
        </p:txBody>
      </p:sp>
    </p:spTree>
    <p:extLst>
      <p:ext uri="{BB962C8B-B14F-4D97-AF65-F5344CB8AC3E}">
        <p14:creationId xmlns:p14="http://schemas.microsoft.com/office/powerpoint/2010/main" val="1605992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20</a:t>
            </a:fld>
            <a:endParaRPr lang="en-US" dirty="0"/>
          </a:p>
        </p:txBody>
      </p:sp>
    </p:spTree>
    <p:extLst>
      <p:ext uri="{BB962C8B-B14F-4D97-AF65-F5344CB8AC3E}">
        <p14:creationId xmlns:p14="http://schemas.microsoft.com/office/powerpoint/2010/main" val="816187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088726-3969-447B-A0C9-9BD9F23A5B75}" type="slidenum">
              <a:rPr lang="en-US" smtClean="0"/>
              <a:t>22</a:t>
            </a:fld>
            <a:endParaRPr lang="en-US" dirty="0"/>
          </a:p>
        </p:txBody>
      </p:sp>
    </p:spTree>
    <p:extLst>
      <p:ext uri="{BB962C8B-B14F-4D97-AF65-F5344CB8AC3E}">
        <p14:creationId xmlns:p14="http://schemas.microsoft.com/office/powerpoint/2010/main" val="2090543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088726-3969-447B-A0C9-9BD9F23A5B75}" type="slidenum">
              <a:rPr lang="en-US" smtClean="0"/>
              <a:t>23</a:t>
            </a:fld>
            <a:endParaRPr lang="en-US" dirty="0"/>
          </a:p>
        </p:txBody>
      </p:sp>
    </p:spTree>
    <p:extLst>
      <p:ext uri="{BB962C8B-B14F-4D97-AF65-F5344CB8AC3E}">
        <p14:creationId xmlns:p14="http://schemas.microsoft.com/office/powerpoint/2010/main" val="1343426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Talking point: let them know that they can cancel Variable, but if they do, they can’t get back in</a:t>
            </a:r>
          </a:p>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24</a:t>
            </a:fld>
            <a:endParaRPr lang="en-US" dirty="0"/>
          </a:p>
        </p:txBody>
      </p:sp>
    </p:spTree>
    <p:extLst>
      <p:ext uri="{BB962C8B-B14F-4D97-AF65-F5344CB8AC3E}">
        <p14:creationId xmlns:p14="http://schemas.microsoft.com/office/powerpoint/2010/main" val="3112730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Talking point for late year hires: will not receive a statement in April if not paid in the prior year</a:t>
            </a:r>
          </a:p>
          <a:p>
            <a:endParaRPr lang="en-US" dirty="0"/>
          </a:p>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25</a:t>
            </a:fld>
            <a:endParaRPr lang="en-US" dirty="0"/>
          </a:p>
        </p:txBody>
      </p:sp>
    </p:spTree>
    <p:extLst>
      <p:ext uri="{BB962C8B-B14F-4D97-AF65-F5344CB8AC3E}">
        <p14:creationId xmlns:p14="http://schemas.microsoft.com/office/powerpoint/2010/main" val="1922852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26</a:t>
            </a:fld>
            <a:endParaRPr lang="en-US" dirty="0"/>
          </a:p>
        </p:txBody>
      </p:sp>
    </p:spTree>
    <p:extLst>
      <p:ext uri="{BB962C8B-B14F-4D97-AF65-F5344CB8AC3E}">
        <p14:creationId xmlns:p14="http://schemas.microsoft.com/office/powerpoint/2010/main" val="157393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3</a:t>
            </a:fld>
            <a:endParaRPr lang="en-US" dirty="0"/>
          </a:p>
        </p:txBody>
      </p:sp>
    </p:spTree>
    <p:extLst>
      <p:ext uri="{BB962C8B-B14F-4D97-AF65-F5344CB8AC3E}">
        <p14:creationId xmlns:p14="http://schemas.microsoft.com/office/powerpoint/2010/main" val="4041700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4088726-3969-447B-A0C9-9BD9F23A5B75}" type="slidenum">
              <a:rPr lang="en-US" smtClean="0"/>
              <a:t>28</a:t>
            </a:fld>
            <a:endParaRPr lang="en-US" dirty="0"/>
          </a:p>
        </p:txBody>
      </p:sp>
    </p:spTree>
    <p:extLst>
      <p:ext uri="{BB962C8B-B14F-4D97-AF65-F5344CB8AC3E}">
        <p14:creationId xmlns:p14="http://schemas.microsoft.com/office/powerpoint/2010/main" val="1663660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29</a:t>
            </a:fld>
            <a:endParaRPr lang="en-US" dirty="0"/>
          </a:p>
        </p:txBody>
      </p:sp>
    </p:spTree>
    <p:extLst>
      <p:ext uri="{BB962C8B-B14F-4D97-AF65-F5344CB8AC3E}">
        <p14:creationId xmlns:p14="http://schemas.microsoft.com/office/powerpoint/2010/main" val="2653264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31</a:t>
            </a:fld>
            <a:endParaRPr lang="en-US" dirty="0"/>
          </a:p>
        </p:txBody>
      </p:sp>
    </p:spTree>
    <p:extLst>
      <p:ext uri="{BB962C8B-B14F-4D97-AF65-F5344CB8AC3E}">
        <p14:creationId xmlns:p14="http://schemas.microsoft.com/office/powerpoint/2010/main" val="739330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ETF website shows incorrect HDHP deductibles </a:t>
            </a:r>
            <a:r>
              <a:rPr lang="en-US" dirty="0">
                <a:hlinkClick r:id="rId3"/>
              </a:rPr>
              <a:t>In-Network Health Services | ETF</a:t>
            </a:r>
            <a:r>
              <a:rPr lang="en-US" dirty="0"/>
              <a:t>, is the annual OOPL correct?  PER IRS: </a:t>
            </a:r>
            <a:r>
              <a:rPr lang="en-US" sz="1200" b="0" i="0" u="none" strike="noStrike" kern="1200" dirty="0">
                <a:solidFill>
                  <a:schemeClr val="tx1"/>
                </a:solidFill>
                <a:effectLst/>
                <a:latin typeface="+mn-lt"/>
                <a:ea typeface="+mn-ea"/>
                <a:cs typeface="+mn-cs"/>
                <a:hlinkClick r:id="rId4"/>
              </a:rPr>
              <a:t>For 2026, the minimum annual deductible for HDHPs is set at </a:t>
            </a:r>
            <a:r>
              <a:rPr lang="en-US" sz="1200" b="1" i="0" u="none" strike="noStrike" kern="1200" dirty="0">
                <a:solidFill>
                  <a:schemeClr val="tx1"/>
                </a:solidFill>
                <a:effectLst/>
                <a:latin typeface="+mn-lt"/>
                <a:ea typeface="+mn-ea"/>
                <a:cs typeface="+mn-cs"/>
                <a:hlinkClick r:id="rId4"/>
              </a:rPr>
              <a:t>$1,700 for individual coverage</a:t>
            </a:r>
            <a:r>
              <a:rPr lang="en-US" sz="1200" b="0" i="0" u="none" strike="noStrike" kern="1200" dirty="0">
                <a:solidFill>
                  <a:schemeClr val="tx1"/>
                </a:solidFill>
                <a:effectLst/>
                <a:latin typeface="+mn-lt"/>
                <a:ea typeface="+mn-ea"/>
                <a:cs typeface="+mn-cs"/>
                <a:hlinkClick r:id="rId4"/>
              </a:rPr>
              <a:t> and </a:t>
            </a:r>
            <a:r>
              <a:rPr lang="en-US" sz="1200" b="1" i="0" u="none" strike="noStrike" kern="1200" dirty="0">
                <a:solidFill>
                  <a:schemeClr val="tx1"/>
                </a:solidFill>
                <a:effectLst/>
                <a:latin typeface="+mn-lt"/>
                <a:ea typeface="+mn-ea"/>
                <a:cs typeface="+mn-cs"/>
                <a:hlinkClick r:id="rId4"/>
              </a:rPr>
              <a:t>$3,400 for family coverage</a:t>
            </a:r>
            <a:r>
              <a:rPr lang="en-US" sz="1200" b="0" i="0" u="none" strike="noStrike" kern="1200" dirty="0">
                <a:solidFill>
                  <a:schemeClr val="tx1"/>
                </a:solidFill>
                <a:effectLst/>
                <a:latin typeface="+mn-lt"/>
                <a:ea typeface="+mn-ea"/>
                <a:cs typeface="+mn-cs"/>
                <a:hlinkClick r:id="rId4"/>
              </a:rPr>
              <a:t>. This means that HDHPs must not pay benefits before the minimum required deductible is met for the level of coverage in which a participant is enrolled. Additionally, the HDHP maximum amount for annual out-of-pocket expenses will rise to </a:t>
            </a:r>
            <a:r>
              <a:rPr lang="en-US" sz="1200" b="1" i="0" u="none" strike="noStrike" kern="1200" dirty="0">
                <a:solidFill>
                  <a:schemeClr val="tx1"/>
                </a:solidFill>
                <a:effectLst/>
                <a:latin typeface="+mn-lt"/>
                <a:ea typeface="+mn-ea"/>
                <a:cs typeface="+mn-cs"/>
                <a:hlinkClick r:id="rId4"/>
              </a:rPr>
              <a:t>$8,500 for self-only coverage</a:t>
            </a:r>
            <a:r>
              <a:rPr lang="en-US" sz="1200" b="0" i="0" u="none" strike="noStrike" kern="1200" dirty="0">
                <a:solidFill>
                  <a:schemeClr val="tx1"/>
                </a:solidFill>
                <a:effectLst/>
                <a:latin typeface="+mn-lt"/>
                <a:ea typeface="+mn-ea"/>
                <a:cs typeface="+mn-cs"/>
                <a:hlinkClick r:id="rId4"/>
              </a:rPr>
              <a:t> and </a:t>
            </a:r>
            <a:r>
              <a:rPr lang="en-US" sz="1200" b="1" i="0" u="none" strike="noStrike" kern="1200" dirty="0">
                <a:solidFill>
                  <a:schemeClr val="tx1"/>
                </a:solidFill>
                <a:effectLst/>
                <a:latin typeface="+mn-lt"/>
                <a:ea typeface="+mn-ea"/>
                <a:cs typeface="+mn-cs"/>
                <a:hlinkClick r:id="rId4"/>
              </a:rPr>
              <a:t>$17,000 for family coverage</a:t>
            </a:r>
            <a:r>
              <a:rPr lang="en-US" sz="1200" b="0" i="0" u="none" strike="noStrike" kern="1200" dirty="0">
                <a:solidFill>
                  <a:schemeClr val="tx1"/>
                </a:solidFill>
                <a:effectLst/>
                <a:latin typeface="+mn-lt"/>
                <a:ea typeface="+mn-ea"/>
                <a:cs typeface="+mn-cs"/>
                <a:hlinkClick r:id="rId4"/>
              </a:rPr>
              <a:t>.</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1/13 – I believe our slide is correct based on what is in the Decision Guide.  I think what Jamie is referencing is the MOOP amount, which is much higher. – JP</a:t>
            </a:r>
          </a:p>
          <a:p>
            <a:r>
              <a:rPr lang="en-US" sz="1200" b="0" i="0" u="none" strike="noStrike" kern="1200" dirty="0">
                <a:solidFill>
                  <a:schemeClr val="tx1"/>
                </a:solidFill>
                <a:effectLst/>
                <a:latin typeface="+mn-lt"/>
                <a:ea typeface="+mn-ea"/>
                <a:cs typeface="+mn-cs"/>
              </a:rPr>
              <a:t>1/13 Julie is correct.  The highlighted information is the OOPL</a:t>
            </a:r>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32</a:t>
            </a:fld>
            <a:endParaRPr lang="en-US" dirty="0"/>
          </a:p>
        </p:txBody>
      </p:sp>
    </p:spTree>
    <p:extLst>
      <p:ext uri="{BB962C8B-B14F-4D97-AF65-F5344CB8AC3E}">
        <p14:creationId xmlns:p14="http://schemas.microsoft.com/office/powerpoint/2010/main" val="3968118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33</a:t>
            </a:fld>
            <a:endParaRPr lang="en-US" dirty="0"/>
          </a:p>
        </p:txBody>
      </p:sp>
    </p:spTree>
    <p:extLst>
      <p:ext uri="{BB962C8B-B14F-4D97-AF65-F5344CB8AC3E}">
        <p14:creationId xmlns:p14="http://schemas.microsoft.com/office/powerpoint/2010/main" val="3360985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5"/>
          </p:nvPr>
        </p:nvSpPr>
        <p:spPr/>
        <p:txBody>
          <a:bodyPr/>
          <a:lstStyle/>
          <a:p>
            <a:fld id="{F4088726-3969-447B-A0C9-9BD9F23A5B75}" type="slidenum">
              <a:rPr lang="en-US" smtClean="0"/>
              <a:t>34</a:t>
            </a:fld>
            <a:endParaRPr lang="en-US" dirty="0"/>
          </a:p>
        </p:txBody>
      </p:sp>
    </p:spTree>
    <p:extLst>
      <p:ext uri="{BB962C8B-B14F-4D97-AF65-F5344CB8AC3E}">
        <p14:creationId xmlns:p14="http://schemas.microsoft.com/office/powerpoint/2010/main" val="198617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Talking point – you don’t have to pick a plan where you live or work – pick a plan in a county where you receive services</a:t>
            </a:r>
          </a:p>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35</a:t>
            </a:fld>
            <a:endParaRPr lang="en-US" dirty="0"/>
          </a:p>
        </p:txBody>
      </p:sp>
    </p:spTree>
    <p:extLst>
      <p:ext uri="{BB962C8B-B14F-4D97-AF65-F5344CB8AC3E}">
        <p14:creationId xmlns:p14="http://schemas.microsoft.com/office/powerpoint/2010/main" val="2943417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36</a:t>
            </a:fld>
            <a:endParaRPr lang="en-US" dirty="0"/>
          </a:p>
        </p:txBody>
      </p:sp>
    </p:spTree>
    <p:extLst>
      <p:ext uri="{BB962C8B-B14F-4D97-AF65-F5344CB8AC3E}">
        <p14:creationId xmlns:p14="http://schemas.microsoft.com/office/powerpoint/2010/main" val="3482647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37</a:t>
            </a:fld>
            <a:endParaRPr lang="en-US" dirty="0"/>
          </a:p>
        </p:txBody>
      </p:sp>
    </p:spTree>
    <p:extLst>
      <p:ext uri="{BB962C8B-B14F-4D97-AF65-F5344CB8AC3E}">
        <p14:creationId xmlns:p14="http://schemas.microsoft.com/office/powerpoint/2010/main" val="3726246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38</a:t>
            </a:fld>
            <a:endParaRPr lang="en-US" dirty="0"/>
          </a:p>
        </p:txBody>
      </p:sp>
    </p:spTree>
    <p:extLst>
      <p:ext uri="{BB962C8B-B14F-4D97-AF65-F5344CB8AC3E}">
        <p14:creationId xmlns:p14="http://schemas.microsoft.com/office/powerpoint/2010/main" val="134206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5</a:t>
            </a:fld>
            <a:endParaRPr lang="en-US" dirty="0"/>
          </a:p>
        </p:txBody>
      </p:sp>
    </p:spTree>
    <p:extLst>
      <p:ext uri="{BB962C8B-B14F-4D97-AF65-F5344CB8AC3E}">
        <p14:creationId xmlns:p14="http://schemas.microsoft.com/office/powerpoint/2010/main" val="3608176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Talking point: For Level 3 – if the Level 3 is because you want it, you’ll pay the difference.  If medically necessary, doctor must complete MedWatch form</a:t>
            </a:r>
          </a:p>
          <a:p>
            <a:endParaRPr lang="en-US" dirty="0"/>
          </a:p>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39</a:t>
            </a:fld>
            <a:endParaRPr lang="en-US" dirty="0"/>
          </a:p>
        </p:txBody>
      </p:sp>
    </p:spTree>
    <p:extLst>
      <p:ext uri="{BB962C8B-B14F-4D97-AF65-F5344CB8AC3E}">
        <p14:creationId xmlns:p14="http://schemas.microsoft.com/office/powerpoint/2010/main" val="2108876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8726-3969-447B-A0C9-9BD9F23A5B75}" type="slidenum">
              <a:rPr lang="en-US" smtClean="0"/>
              <a:t>40</a:t>
            </a:fld>
            <a:endParaRPr lang="en-US" dirty="0"/>
          </a:p>
        </p:txBody>
      </p:sp>
    </p:spTree>
    <p:extLst>
      <p:ext uri="{BB962C8B-B14F-4D97-AF65-F5344CB8AC3E}">
        <p14:creationId xmlns:p14="http://schemas.microsoft.com/office/powerpoint/2010/main" val="2719489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8726-3969-447B-A0C9-9BD9F23A5B75}" type="slidenum">
              <a:rPr lang="en-US" smtClean="0"/>
              <a:t>41</a:t>
            </a:fld>
            <a:endParaRPr lang="en-US" dirty="0"/>
          </a:p>
        </p:txBody>
      </p:sp>
    </p:spTree>
    <p:extLst>
      <p:ext uri="{BB962C8B-B14F-4D97-AF65-F5344CB8AC3E}">
        <p14:creationId xmlns:p14="http://schemas.microsoft.com/office/powerpoint/2010/main" val="862703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088726-3969-447B-A0C9-9BD9F23A5B75}" type="slidenum">
              <a:rPr lang="en-US" smtClean="0"/>
              <a:t>42</a:t>
            </a:fld>
            <a:endParaRPr lang="en-US" dirty="0"/>
          </a:p>
        </p:txBody>
      </p:sp>
    </p:spTree>
    <p:extLst>
      <p:ext uri="{BB962C8B-B14F-4D97-AF65-F5344CB8AC3E}">
        <p14:creationId xmlns:p14="http://schemas.microsoft.com/office/powerpoint/2010/main" val="704150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43</a:t>
            </a:fld>
            <a:endParaRPr lang="en-US" dirty="0"/>
          </a:p>
        </p:txBody>
      </p:sp>
    </p:spTree>
    <p:extLst>
      <p:ext uri="{BB962C8B-B14F-4D97-AF65-F5344CB8AC3E}">
        <p14:creationId xmlns:p14="http://schemas.microsoft.com/office/powerpoint/2010/main" val="786290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Talking point for new hires:  incentive prorated based on when first eligible for the employer contribution towards health insurance; stops at termination</a:t>
            </a:r>
          </a:p>
        </p:txBody>
      </p:sp>
      <p:sp>
        <p:nvSpPr>
          <p:cNvPr id="4" name="Slide Number Placeholder 3"/>
          <p:cNvSpPr>
            <a:spLocks noGrp="1"/>
          </p:cNvSpPr>
          <p:nvPr>
            <p:ph type="sldNum" sz="quarter" idx="10"/>
          </p:nvPr>
        </p:nvSpPr>
        <p:spPr/>
        <p:txBody>
          <a:bodyPr/>
          <a:lstStyle/>
          <a:p>
            <a:fld id="{F4088726-3969-447B-A0C9-9BD9F23A5B75}" type="slidenum">
              <a:rPr lang="en-US" smtClean="0"/>
              <a:t>44</a:t>
            </a:fld>
            <a:endParaRPr lang="en-US" dirty="0"/>
          </a:p>
        </p:txBody>
      </p:sp>
    </p:spTree>
    <p:extLst>
      <p:ext uri="{BB962C8B-B14F-4D97-AF65-F5344CB8AC3E}">
        <p14:creationId xmlns:p14="http://schemas.microsoft.com/office/powerpoint/2010/main" val="900226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Talking point:  health check activities include, annual physical, biometric screening, WebMD coaching session (one call or a series of online messaging interactions via Coach Connect)</a:t>
            </a:r>
          </a:p>
        </p:txBody>
      </p:sp>
      <p:sp>
        <p:nvSpPr>
          <p:cNvPr id="4" name="Slide Number Placeholder 3"/>
          <p:cNvSpPr>
            <a:spLocks noGrp="1"/>
          </p:cNvSpPr>
          <p:nvPr>
            <p:ph type="sldNum" sz="quarter" idx="5"/>
          </p:nvPr>
        </p:nvSpPr>
        <p:spPr/>
        <p:txBody>
          <a:bodyPr/>
          <a:lstStyle/>
          <a:p>
            <a:fld id="{F4088726-3969-447B-A0C9-9BD9F23A5B75}" type="slidenum">
              <a:rPr lang="en-US" smtClean="0"/>
              <a:t>45</a:t>
            </a:fld>
            <a:endParaRPr lang="en-US" dirty="0"/>
          </a:p>
        </p:txBody>
      </p:sp>
    </p:spTree>
    <p:extLst>
      <p:ext uri="{BB962C8B-B14F-4D97-AF65-F5344CB8AC3E}">
        <p14:creationId xmlns:p14="http://schemas.microsoft.com/office/powerpoint/2010/main" val="436662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Talking point: Employer contributes towards basic and supplemental premium; premium and coverage level updates effective for April coverage</a:t>
            </a:r>
          </a:p>
        </p:txBody>
      </p:sp>
      <p:sp>
        <p:nvSpPr>
          <p:cNvPr id="4" name="Slide Number Placeholder 3"/>
          <p:cNvSpPr>
            <a:spLocks noGrp="1"/>
          </p:cNvSpPr>
          <p:nvPr>
            <p:ph type="sldNum" sz="quarter" idx="5"/>
          </p:nvPr>
        </p:nvSpPr>
        <p:spPr/>
        <p:txBody>
          <a:bodyPr/>
          <a:lstStyle/>
          <a:p>
            <a:fld id="{F4088726-3969-447B-A0C9-9BD9F23A5B75}" type="slidenum">
              <a:rPr lang="en-US" smtClean="0"/>
              <a:t>47</a:t>
            </a:fld>
            <a:endParaRPr lang="en-US" dirty="0"/>
          </a:p>
        </p:txBody>
      </p:sp>
    </p:spTree>
    <p:extLst>
      <p:ext uri="{BB962C8B-B14F-4D97-AF65-F5344CB8AC3E}">
        <p14:creationId xmlns:p14="http://schemas.microsoft.com/office/powerpoint/2010/main" val="2627008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48</a:t>
            </a:fld>
            <a:endParaRPr lang="en-US" dirty="0"/>
          </a:p>
        </p:txBody>
      </p:sp>
    </p:spTree>
    <p:extLst>
      <p:ext uri="{BB962C8B-B14F-4D97-AF65-F5344CB8AC3E}">
        <p14:creationId xmlns:p14="http://schemas.microsoft.com/office/powerpoint/2010/main" val="602115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49</a:t>
            </a:fld>
            <a:endParaRPr lang="en-US" dirty="0"/>
          </a:p>
        </p:txBody>
      </p:sp>
    </p:spTree>
    <p:extLst>
      <p:ext uri="{BB962C8B-B14F-4D97-AF65-F5344CB8AC3E}">
        <p14:creationId xmlns:p14="http://schemas.microsoft.com/office/powerpoint/2010/main" val="258124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7</a:t>
            </a:fld>
            <a:endParaRPr lang="en-US" dirty="0"/>
          </a:p>
        </p:txBody>
      </p:sp>
    </p:spTree>
    <p:extLst>
      <p:ext uri="{BB962C8B-B14F-4D97-AF65-F5344CB8AC3E}">
        <p14:creationId xmlns:p14="http://schemas.microsoft.com/office/powerpoint/2010/main" val="1735928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50</a:t>
            </a:fld>
            <a:endParaRPr lang="en-US" dirty="0"/>
          </a:p>
        </p:txBody>
      </p:sp>
    </p:spTree>
    <p:extLst>
      <p:ext uri="{BB962C8B-B14F-4D97-AF65-F5344CB8AC3E}">
        <p14:creationId xmlns:p14="http://schemas.microsoft.com/office/powerpoint/2010/main" val="1711503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52</a:t>
            </a:fld>
            <a:endParaRPr lang="en-US" dirty="0"/>
          </a:p>
        </p:txBody>
      </p:sp>
    </p:spTree>
    <p:extLst>
      <p:ext uri="{BB962C8B-B14F-4D97-AF65-F5344CB8AC3E}">
        <p14:creationId xmlns:p14="http://schemas.microsoft.com/office/powerpoint/2010/main" val="1924296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53</a:t>
            </a:fld>
            <a:endParaRPr lang="en-US" dirty="0"/>
          </a:p>
        </p:txBody>
      </p:sp>
    </p:spTree>
    <p:extLst>
      <p:ext uri="{BB962C8B-B14F-4D97-AF65-F5344CB8AC3E}">
        <p14:creationId xmlns:p14="http://schemas.microsoft.com/office/powerpoint/2010/main" val="3187646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55</a:t>
            </a:fld>
            <a:endParaRPr lang="en-US" dirty="0"/>
          </a:p>
        </p:txBody>
      </p:sp>
    </p:spTree>
    <p:extLst>
      <p:ext uri="{BB962C8B-B14F-4D97-AF65-F5344CB8AC3E}">
        <p14:creationId xmlns:p14="http://schemas.microsoft.com/office/powerpoint/2010/main" val="7929069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56</a:t>
            </a:fld>
            <a:endParaRPr lang="en-US" dirty="0"/>
          </a:p>
        </p:txBody>
      </p:sp>
    </p:spTree>
    <p:extLst>
      <p:ext uri="{BB962C8B-B14F-4D97-AF65-F5344CB8AC3E}">
        <p14:creationId xmlns:p14="http://schemas.microsoft.com/office/powerpoint/2010/main" val="6548563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57</a:t>
            </a:fld>
            <a:endParaRPr lang="en-US" dirty="0"/>
          </a:p>
        </p:txBody>
      </p:sp>
    </p:spTree>
    <p:extLst>
      <p:ext uri="{BB962C8B-B14F-4D97-AF65-F5344CB8AC3E}">
        <p14:creationId xmlns:p14="http://schemas.microsoft.com/office/powerpoint/2010/main" val="1128260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58</a:t>
            </a:fld>
            <a:endParaRPr lang="en-US" dirty="0"/>
          </a:p>
        </p:txBody>
      </p:sp>
    </p:spTree>
    <p:extLst>
      <p:ext uri="{BB962C8B-B14F-4D97-AF65-F5344CB8AC3E}">
        <p14:creationId xmlns:p14="http://schemas.microsoft.com/office/powerpoint/2010/main" val="15115807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61</a:t>
            </a:fld>
            <a:endParaRPr lang="en-US" dirty="0"/>
          </a:p>
        </p:txBody>
      </p:sp>
    </p:spTree>
    <p:extLst>
      <p:ext uri="{BB962C8B-B14F-4D97-AF65-F5344CB8AC3E}">
        <p14:creationId xmlns:p14="http://schemas.microsoft.com/office/powerpoint/2010/main" val="32855087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65</a:t>
            </a:fld>
            <a:endParaRPr lang="en-US" dirty="0"/>
          </a:p>
        </p:txBody>
      </p:sp>
    </p:spTree>
    <p:extLst>
      <p:ext uri="{BB962C8B-B14F-4D97-AF65-F5344CB8AC3E}">
        <p14:creationId xmlns:p14="http://schemas.microsoft.com/office/powerpoint/2010/main" val="34366545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60821-80EA-4E87-8B3F-6B222FECCBC9}" type="slidenum">
              <a:rPr lang="en-US" smtClean="0"/>
              <a:t>66</a:t>
            </a:fld>
            <a:endParaRPr lang="en-US" dirty="0"/>
          </a:p>
        </p:txBody>
      </p:sp>
    </p:spTree>
    <p:extLst>
      <p:ext uri="{BB962C8B-B14F-4D97-AF65-F5344CB8AC3E}">
        <p14:creationId xmlns:p14="http://schemas.microsoft.com/office/powerpoint/2010/main" val="78385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Talking point – point out any differences your agency may have relative to vacation carryover (if applicable)</a:t>
            </a:r>
          </a:p>
        </p:txBody>
      </p:sp>
      <p:sp>
        <p:nvSpPr>
          <p:cNvPr id="4" name="Slide Number Placeholder 3"/>
          <p:cNvSpPr>
            <a:spLocks noGrp="1"/>
          </p:cNvSpPr>
          <p:nvPr>
            <p:ph type="sldNum" sz="quarter" idx="5"/>
          </p:nvPr>
        </p:nvSpPr>
        <p:spPr/>
        <p:txBody>
          <a:bodyPr/>
          <a:lstStyle/>
          <a:p>
            <a:fld id="{F4088726-3969-447B-A0C9-9BD9F23A5B75}" type="slidenum">
              <a:rPr lang="en-US" smtClean="0"/>
              <a:t>8</a:t>
            </a:fld>
            <a:endParaRPr lang="en-US" dirty="0"/>
          </a:p>
        </p:txBody>
      </p:sp>
    </p:spTree>
    <p:extLst>
      <p:ext uri="{BB962C8B-B14F-4D97-AF65-F5344CB8AC3E}">
        <p14:creationId xmlns:p14="http://schemas.microsoft.com/office/powerpoint/2010/main" val="36241308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67</a:t>
            </a:fld>
            <a:endParaRPr lang="en-US" dirty="0"/>
          </a:p>
        </p:txBody>
      </p:sp>
    </p:spTree>
    <p:extLst>
      <p:ext uri="{BB962C8B-B14F-4D97-AF65-F5344CB8AC3E}">
        <p14:creationId xmlns:p14="http://schemas.microsoft.com/office/powerpoint/2010/main" val="13006490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70</a:t>
            </a:fld>
            <a:endParaRPr lang="en-US" dirty="0"/>
          </a:p>
        </p:txBody>
      </p:sp>
    </p:spTree>
    <p:extLst>
      <p:ext uri="{BB962C8B-B14F-4D97-AF65-F5344CB8AC3E}">
        <p14:creationId xmlns:p14="http://schemas.microsoft.com/office/powerpoint/2010/main" val="31389099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72</a:t>
            </a:fld>
            <a:endParaRPr lang="en-US" dirty="0"/>
          </a:p>
        </p:txBody>
      </p:sp>
    </p:spTree>
    <p:extLst>
      <p:ext uri="{BB962C8B-B14F-4D97-AF65-F5344CB8AC3E}">
        <p14:creationId xmlns:p14="http://schemas.microsoft.com/office/powerpoint/2010/main" val="34720927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75</a:t>
            </a:fld>
            <a:endParaRPr lang="en-US" dirty="0"/>
          </a:p>
        </p:txBody>
      </p:sp>
    </p:spTree>
    <p:extLst>
      <p:ext uri="{BB962C8B-B14F-4D97-AF65-F5344CB8AC3E}">
        <p14:creationId xmlns:p14="http://schemas.microsoft.com/office/powerpoint/2010/main" val="15365808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Talking point – this is for dependent care expenses, NOT health care expenses for your dependent</a:t>
            </a:r>
          </a:p>
          <a:p>
            <a:endParaRPr lang="en-US" dirty="0"/>
          </a:p>
          <a:p>
            <a:endParaRPr lang="en-US" b="1" dirty="0"/>
          </a:p>
        </p:txBody>
      </p:sp>
      <p:sp>
        <p:nvSpPr>
          <p:cNvPr id="4" name="Slide Number Placeholder 3"/>
          <p:cNvSpPr>
            <a:spLocks noGrp="1"/>
          </p:cNvSpPr>
          <p:nvPr>
            <p:ph type="sldNum" sz="quarter" idx="5"/>
          </p:nvPr>
        </p:nvSpPr>
        <p:spPr/>
        <p:txBody>
          <a:bodyPr/>
          <a:lstStyle/>
          <a:p>
            <a:fld id="{F4088726-3969-447B-A0C9-9BD9F23A5B75}" type="slidenum">
              <a:rPr lang="en-US" smtClean="0"/>
              <a:t>79</a:t>
            </a:fld>
            <a:endParaRPr lang="en-US" dirty="0"/>
          </a:p>
        </p:txBody>
      </p:sp>
    </p:spTree>
    <p:extLst>
      <p:ext uri="{BB962C8B-B14F-4D97-AF65-F5344CB8AC3E}">
        <p14:creationId xmlns:p14="http://schemas.microsoft.com/office/powerpoint/2010/main" val="8219099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82</a:t>
            </a:fld>
            <a:endParaRPr lang="en-US" dirty="0"/>
          </a:p>
        </p:txBody>
      </p:sp>
    </p:spTree>
    <p:extLst>
      <p:ext uri="{BB962C8B-B14F-4D97-AF65-F5344CB8AC3E}">
        <p14:creationId xmlns:p14="http://schemas.microsoft.com/office/powerpoint/2010/main" val="9663257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83</a:t>
            </a:fld>
            <a:endParaRPr lang="en-US" dirty="0"/>
          </a:p>
        </p:txBody>
      </p:sp>
    </p:spTree>
    <p:extLst>
      <p:ext uri="{BB962C8B-B14F-4D97-AF65-F5344CB8AC3E}">
        <p14:creationId xmlns:p14="http://schemas.microsoft.com/office/powerpoint/2010/main" val="42474713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84</a:t>
            </a:fld>
            <a:endParaRPr lang="en-US" dirty="0"/>
          </a:p>
        </p:txBody>
      </p:sp>
    </p:spTree>
    <p:extLst>
      <p:ext uri="{BB962C8B-B14F-4D97-AF65-F5344CB8AC3E}">
        <p14:creationId xmlns:p14="http://schemas.microsoft.com/office/powerpoint/2010/main" val="10334270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88</a:t>
            </a:fld>
            <a:endParaRPr lang="en-US" dirty="0"/>
          </a:p>
        </p:txBody>
      </p:sp>
    </p:spTree>
    <p:extLst>
      <p:ext uri="{BB962C8B-B14F-4D97-AF65-F5344CB8AC3E}">
        <p14:creationId xmlns:p14="http://schemas.microsoft.com/office/powerpoint/2010/main" val="20903468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89</a:t>
            </a:fld>
            <a:endParaRPr lang="en-US" dirty="0"/>
          </a:p>
        </p:txBody>
      </p:sp>
    </p:spTree>
    <p:extLst>
      <p:ext uri="{BB962C8B-B14F-4D97-AF65-F5344CB8AC3E}">
        <p14:creationId xmlns:p14="http://schemas.microsoft.com/office/powerpoint/2010/main" val="60132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10</a:t>
            </a:fld>
            <a:endParaRPr lang="en-US" dirty="0"/>
          </a:p>
        </p:txBody>
      </p:sp>
    </p:spTree>
    <p:extLst>
      <p:ext uri="{BB962C8B-B14F-4D97-AF65-F5344CB8AC3E}">
        <p14:creationId xmlns:p14="http://schemas.microsoft.com/office/powerpoint/2010/main" val="14102938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90</a:t>
            </a:fld>
            <a:endParaRPr lang="en-US" dirty="0"/>
          </a:p>
        </p:txBody>
      </p:sp>
    </p:spTree>
    <p:extLst>
      <p:ext uri="{BB962C8B-B14F-4D97-AF65-F5344CB8AC3E}">
        <p14:creationId xmlns:p14="http://schemas.microsoft.com/office/powerpoint/2010/main" val="2681128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91</a:t>
            </a:fld>
            <a:endParaRPr lang="en-US" dirty="0"/>
          </a:p>
        </p:txBody>
      </p:sp>
    </p:spTree>
    <p:extLst>
      <p:ext uri="{BB962C8B-B14F-4D97-AF65-F5344CB8AC3E}">
        <p14:creationId xmlns:p14="http://schemas.microsoft.com/office/powerpoint/2010/main" val="36968628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92</a:t>
            </a:fld>
            <a:endParaRPr lang="en-US" dirty="0"/>
          </a:p>
        </p:txBody>
      </p:sp>
    </p:spTree>
    <p:extLst>
      <p:ext uri="{BB962C8B-B14F-4D97-AF65-F5344CB8AC3E}">
        <p14:creationId xmlns:p14="http://schemas.microsoft.com/office/powerpoint/2010/main" val="14260762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93</a:t>
            </a:fld>
            <a:endParaRPr lang="en-US" dirty="0"/>
          </a:p>
        </p:txBody>
      </p:sp>
    </p:spTree>
    <p:extLst>
      <p:ext uri="{BB962C8B-B14F-4D97-AF65-F5344CB8AC3E}">
        <p14:creationId xmlns:p14="http://schemas.microsoft.com/office/powerpoint/2010/main" val="768136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95</a:t>
            </a:fld>
            <a:endParaRPr lang="en-US" dirty="0"/>
          </a:p>
        </p:txBody>
      </p:sp>
    </p:spTree>
    <p:extLst>
      <p:ext uri="{BB962C8B-B14F-4D97-AF65-F5344CB8AC3E}">
        <p14:creationId xmlns:p14="http://schemas.microsoft.com/office/powerpoint/2010/main" val="19275108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99</a:t>
            </a:fld>
            <a:endParaRPr lang="en-US" dirty="0"/>
          </a:p>
        </p:txBody>
      </p:sp>
    </p:spTree>
    <p:extLst>
      <p:ext uri="{BB962C8B-B14F-4D97-AF65-F5344CB8AC3E}">
        <p14:creationId xmlns:p14="http://schemas.microsoft.com/office/powerpoint/2010/main" val="30160517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100</a:t>
            </a:fld>
            <a:endParaRPr lang="en-US" dirty="0"/>
          </a:p>
        </p:txBody>
      </p:sp>
    </p:spTree>
    <p:extLst>
      <p:ext uri="{BB962C8B-B14F-4D97-AF65-F5344CB8AC3E}">
        <p14:creationId xmlns:p14="http://schemas.microsoft.com/office/powerpoint/2010/main" val="30135939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101</a:t>
            </a:fld>
            <a:endParaRPr lang="en-US" dirty="0"/>
          </a:p>
        </p:txBody>
      </p:sp>
    </p:spTree>
    <p:extLst>
      <p:ext uri="{BB962C8B-B14F-4D97-AF65-F5344CB8AC3E}">
        <p14:creationId xmlns:p14="http://schemas.microsoft.com/office/powerpoint/2010/main" val="2763096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102</a:t>
            </a:fld>
            <a:endParaRPr lang="en-US" dirty="0"/>
          </a:p>
        </p:txBody>
      </p:sp>
    </p:spTree>
    <p:extLst>
      <p:ext uri="{BB962C8B-B14F-4D97-AF65-F5344CB8AC3E}">
        <p14:creationId xmlns:p14="http://schemas.microsoft.com/office/powerpoint/2010/main" val="25876168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104</a:t>
            </a:fld>
            <a:endParaRPr lang="en-US" dirty="0"/>
          </a:p>
        </p:txBody>
      </p:sp>
    </p:spTree>
    <p:extLst>
      <p:ext uri="{BB962C8B-B14F-4D97-AF65-F5344CB8AC3E}">
        <p14:creationId xmlns:p14="http://schemas.microsoft.com/office/powerpoint/2010/main" val="193720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12</a:t>
            </a:fld>
            <a:endParaRPr lang="en-US" dirty="0"/>
          </a:p>
        </p:txBody>
      </p:sp>
    </p:spTree>
    <p:extLst>
      <p:ext uri="{BB962C8B-B14F-4D97-AF65-F5344CB8AC3E}">
        <p14:creationId xmlns:p14="http://schemas.microsoft.com/office/powerpoint/2010/main" val="41610231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105</a:t>
            </a:fld>
            <a:endParaRPr lang="en-US" dirty="0"/>
          </a:p>
        </p:txBody>
      </p:sp>
    </p:spTree>
    <p:extLst>
      <p:ext uri="{BB962C8B-B14F-4D97-AF65-F5344CB8AC3E}">
        <p14:creationId xmlns:p14="http://schemas.microsoft.com/office/powerpoint/2010/main" val="32515934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108</a:t>
            </a:fld>
            <a:endParaRPr lang="en-US" dirty="0"/>
          </a:p>
        </p:txBody>
      </p:sp>
    </p:spTree>
    <p:extLst>
      <p:ext uri="{BB962C8B-B14F-4D97-AF65-F5344CB8AC3E}">
        <p14:creationId xmlns:p14="http://schemas.microsoft.com/office/powerpoint/2010/main" val="30952634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Talking point:  Reminder – ESS can be accessed from any computer, tablet, phone or internet-enabled device</a:t>
            </a:r>
          </a:p>
        </p:txBody>
      </p:sp>
      <p:sp>
        <p:nvSpPr>
          <p:cNvPr id="4" name="Slide Number Placeholder 3"/>
          <p:cNvSpPr>
            <a:spLocks noGrp="1"/>
          </p:cNvSpPr>
          <p:nvPr>
            <p:ph type="sldNum" sz="quarter" idx="5"/>
          </p:nvPr>
        </p:nvSpPr>
        <p:spPr/>
        <p:txBody>
          <a:bodyPr/>
          <a:lstStyle/>
          <a:p>
            <a:fld id="{F4088726-3969-447B-A0C9-9BD9F23A5B75}" type="slidenum">
              <a:rPr lang="en-US" smtClean="0"/>
              <a:t>109</a:t>
            </a:fld>
            <a:endParaRPr lang="en-US" dirty="0"/>
          </a:p>
        </p:txBody>
      </p:sp>
    </p:spTree>
    <p:extLst>
      <p:ext uri="{BB962C8B-B14F-4D97-AF65-F5344CB8AC3E}">
        <p14:creationId xmlns:p14="http://schemas.microsoft.com/office/powerpoint/2010/main" val="41216129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110</a:t>
            </a:fld>
            <a:endParaRPr lang="en-US" dirty="0"/>
          </a:p>
        </p:txBody>
      </p:sp>
    </p:spTree>
    <p:extLst>
      <p:ext uri="{BB962C8B-B14F-4D97-AF65-F5344CB8AC3E}">
        <p14:creationId xmlns:p14="http://schemas.microsoft.com/office/powerpoint/2010/main" val="2188875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13</a:t>
            </a:fld>
            <a:endParaRPr lang="en-US" dirty="0"/>
          </a:p>
        </p:txBody>
      </p:sp>
    </p:spTree>
    <p:extLst>
      <p:ext uri="{BB962C8B-B14F-4D97-AF65-F5344CB8AC3E}">
        <p14:creationId xmlns:p14="http://schemas.microsoft.com/office/powerpoint/2010/main" val="2695198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14</a:t>
            </a:fld>
            <a:endParaRPr lang="en-US" dirty="0"/>
          </a:p>
        </p:txBody>
      </p:sp>
    </p:spTree>
    <p:extLst>
      <p:ext uri="{BB962C8B-B14F-4D97-AF65-F5344CB8AC3E}">
        <p14:creationId xmlns:p14="http://schemas.microsoft.com/office/powerpoint/2010/main" val="2697120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400" b="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sz="1200" b="0">
                <a:solidFill>
                  <a:schemeClr val="accent1">
                    <a:lumMod val="75000"/>
                    <a:lumOff val="25000"/>
                  </a:schemeClr>
                </a:solidFill>
              </a:defRPr>
            </a:lvl1pPr>
          </a:lstStyle>
          <a:p>
            <a:fld id="{AA0C3081-5CC1-431A-A404-C555B4DB0C8B}" type="datetime1">
              <a:rPr lang="en-US" smtClean="0"/>
              <a:t>5/14/2026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sz="1200" b="0">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4357619" y="3017819"/>
            <a:ext cx="3440691" cy="34406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3A506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1200" b="0"/>
            </a:lvl1pPr>
          </a:lstStyle>
          <a:p>
            <a:fld id="{92A0F243-5184-4C9C-98A3-5221E5B44A5E}" type="datetime1">
              <a:rPr lang="en-US" smtClean="0"/>
              <a:t>5/14/2026</a:t>
            </a:fld>
            <a:endParaRPr lang="en-US" dirty="0"/>
          </a:p>
        </p:txBody>
      </p:sp>
      <p:sp>
        <p:nvSpPr>
          <p:cNvPr id="5" name="Footer Placeholder 4"/>
          <p:cNvSpPr>
            <a:spLocks noGrp="1"/>
          </p:cNvSpPr>
          <p:nvPr>
            <p:ph type="ftr" sz="quarter" idx="11"/>
          </p:nvPr>
        </p:nvSpPr>
        <p:spPr/>
        <p:txBody>
          <a:bodyPr/>
          <a:lstStyle>
            <a:lvl1pPr>
              <a:defRPr sz="1200" b="0"/>
            </a:lvl1p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lvl1pPr>
              <a:defRPr sz="1200" b="0"/>
            </a:lvl1pPr>
          </a:lstStyle>
          <a:p>
            <a:fld id="{D57F1E4F-1CFF-5643-939E-217C01CDF565}" type="slidenum">
              <a:rPr lang="en-US" smtClean="0"/>
              <a:pPr/>
              <a:t>‹#›</a:t>
            </a:fld>
            <a:endParaRPr lang="en-US" dirty="0"/>
          </a:p>
        </p:txBody>
      </p:sp>
      <p:pic>
        <p:nvPicPr>
          <p:cNvPr id="8"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47817" y="3052519"/>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2400" b="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sz="1200" b="0">
                <a:solidFill>
                  <a:schemeClr val="accent1">
                    <a:lumMod val="75000"/>
                    <a:lumOff val="25000"/>
                  </a:schemeClr>
                </a:solidFill>
              </a:defRPr>
            </a:lvl1pPr>
          </a:lstStyle>
          <a:p>
            <a:fld id="{5DA8F44C-1E98-475E-870C-D637F854E3C2}" type="datetime1">
              <a:rPr lang="en-US" smtClean="0"/>
              <a:t>5/14/2026</a:t>
            </a:fld>
            <a:endParaRPr lang="en-US" dirty="0"/>
          </a:p>
        </p:txBody>
      </p:sp>
      <p:sp>
        <p:nvSpPr>
          <p:cNvPr id="5" name="Footer Placeholder 4"/>
          <p:cNvSpPr>
            <a:spLocks noGrp="1"/>
          </p:cNvSpPr>
          <p:nvPr>
            <p:ph type="ftr" sz="quarter" idx="11"/>
          </p:nvPr>
        </p:nvSpPr>
        <p:spPr/>
        <p:txBody>
          <a:bodyPr/>
          <a:lstStyle>
            <a:lvl1pPr>
              <a:defRPr sz="1200" b="0">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5452401" y="5130541"/>
            <a:ext cx="1281691" cy="12816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z="1200" b="0"/>
            </a:lvl1pPr>
          </a:lstStyle>
          <a:p>
            <a:fld id="{5FBE73E6-1D6F-4391-AFA7-85CFB0924077}" type="datetime1">
              <a:rPr lang="en-US" smtClean="0"/>
              <a:t>5/14/2026</a:t>
            </a:fld>
            <a:endParaRPr lang="en-US" dirty="0"/>
          </a:p>
        </p:txBody>
      </p:sp>
      <p:sp>
        <p:nvSpPr>
          <p:cNvPr id="6" name="Footer Placeholder 5"/>
          <p:cNvSpPr>
            <a:spLocks noGrp="1"/>
          </p:cNvSpPr>
          <p:nvPr>
            <p:ph type="ftr" sz="quarter" idx="11"/>
          </p:nvPr>
        </p:nvSpPr>
        <p:spPr/>
        <p:txBody>
          <a:bodyPr/>
          <a:lstStyle>
            <a:lvl1pPr>
              <a:defRPr sz="1200" b="0"/>
            </a:lvl1pPr>
          </a:lstStyle>
          <a:p>
            <a:endParaRPr lang="en-US" dirty="0"/>
          </a:p>
        </p:txBody>
      </p:sp>
      <p:sp>
        <p:nvSpPr>
          <p:cNvPr id="7" name="Slide Number Placeholder 6"/>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9"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Title 1"/>
          <p:cNvSpPr>
            <a:spLocks noGrp="1"/>
          </p:cNvSpPr>
          <p:nvPr>
            <p:ph type="title"/>
          </p:nvPr>
        </p:nvSpPr>
        <p:spPr>
          <a:xfrm>
            <a:off x="581193" y="729658"/>
            <a:ext cx="11029616" cy="988332"/>
          </a:xfrm>
        </p:spPr>
        <p:txBody>
          <a:bodyPr>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sz="1200" b="0"/>
            </a:lvl1pPr>
          </a:lstStyle>
          <a:p>
            <a:fld id="{C30E5367-998E-4059-B757-B08460EDF9EB}" type="datetime1">
              <a:rPr lang="en-US" smtClean="0"/>
              <a:t>5/14/2026</a:t>
            </a:fld>
            <a:endParaRPr lang="en-US" dirty="0"/>
          </a:p>
        </p:txBody>
      </p:sp>
      <p:sp>
        <p:nvSpPr>
          <p:cNvPr id="8" name="Footer Placeholder 7"/>
          <p:cNvSpPr>
            <a:spLocks noGrp="1"/>
          </p:cNvSpPr>
          <p:nvPr>
            <p:ph type="ftr" sz="quarter" idx="11"/>
          </p:nvPr>
        </p:nvSpPr>
        <p:spPr/>
        <p:txBody>
          <a:bodyPr/>
          <a:lstStyle>
            <a:lvl1pPr>
              <a:defRPr sz="1200" b="0"/>
            </a:lvl1pPr>
          </a:lstStyle>
          <a:p>
            <a:endParaRPr lang="en-US" dirty="0"/>
          </a:p>
        </p:txBody>
      </p:sp>
      <p:sp>
        <p:nvSpPr>
          <p:cNvPr id="9" name="Slide Number Placeholder 8"/>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13"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0"/>
            </a:lvl1pPr>
          </a:lstStyle>
          <a:p>
            <a:fld id="{A97A16F5-D98F-4194-A0F9-75F53A978EA0}" type="datetime1">
              <a:rPr lang="en-US" smtClean="0"/>
              <a:t>5/14/2026</a:t>
            </a:fld>
            <a:endParaRPr lang="en-US" dirty="0"/>
          </a:p>
        </p:txBody>
      </p:sp>
      <p:sp>
        <p:nvSpPr>
          <p:cNvPr id="4" name="Footer Placeholder 3"/>
          <p:cNvSpPr>
            <a:spLocks noGrp="1"/>
          </p:cNvSpPr>
          <p:nvPr>
            <p:ph type="ftr" sz="quarter" idx="11"/>
          </p:nvPr>
        </p:nvSpPr>
        <p:spPr/>
        <p:txBody>
          <a:bodyPr/>
          <a:lstStyle>
            <a:lvl1pPr>
              <a:defRPr sz="1100" b="0"/>
            </a:lvl1pPr>
          </a:lstStyle>
          <a:p>
            <a:endParaRPr lang="en-US" dirty="0"/>
          </a:p>
        </p:txBody>
      </p:sp>
      <p:sp>
        <p:nvSpPr>
          <p:cNvPr id="5" name="Slide Number Placeholder 4"/>
          <p:cNvSpPr>
            <a:spLocks noGrp="1"/>
          </p:cNvSpPr>
          <p:nvPr>
            <p:ph type="sldNum" sz="quarter" idx="12"/>
          </p:nvPr>
        </p:nvSpPr>
        <p:spPr/>
        <p:txBody>
          <a:bodyPr/>
          <a:lstStyle>
            <a:lvl1pPr>
              <a:defRPr sz="1100" b="0"/>
            </a:lvl1p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9"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200" b="0"/>
            </a:lvl1pPr>
          </a:lstStyle>
          <a:p>
            <a:fld id="{1D95466A-33F9-4A3F-BB72-16BE2103AAF0}" type="datetime1">
              <a:rPr lang="en-US" smtClean="0"/>
              <a:t>5/14/2026</a:t>
            </a:fld>
            <a:endParaRPr lang="en-US" dirty="0"/>
          </a:p>
        </p:txBody>
      </p:sp>
      <p:sp>
        <p:nvSpPr>
          <p:cNvPr id="3" name="Footer Placeholder 2"/>
          <p:cNvSpPr>
            <a:spLocks noGrp="1"/>
          </p:cNvSpPr>
          <p:nvPr>
            <p:ph type="ftr" sz="quarter" idx="11"/>
          </p:nvPr>
        </p:nvSpPr>
        <p:spPr/>
        <p:txBody>
          <a:bodyPr/>
          <a:lstStyle>
            <a:lvl1pPr>
              <a:defRPr sz="1200" b="0"/>
            </a:lvl1pPr>
          </a:lstStyle>
          <a:p>
            <a:endParaRPr lang="en-US" dirty="0"/>
          </a:p>
        </p:txBody>
      </p:sp>
      <p:sp>
        <p:nvSpPr>
          <p:cNvPr id="4" name="Slide Number Placeholder 3"/>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5"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2000" b="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sz="1200" b="0">
                <a:solidFill>
                  <a:schemeClr val="accent1">
                    <a:lumMod val="75000"/>
                    <a:lumOff val="25000"/>
                  </a:schemeClr>
                </a:solidFill>
              </a:defRPr>
            </a:lvl1pPr>
          </a:lstStyle>
          <a:p>
            <a:fld id="{7FD3D421-F1B2-4E00-A3C7-76245CFAA0C6}" type="datetime1">
              <a:rPr lang="en-US" smtClean="0"/>
              <a:t>5/14/2026</a:t>
            </a:fld>
            <a:endParaRPr lang="en-US" dirty="0"/>
          </a:p>
        </p:txBody>
      </p:sp>
      <p:sp>
        <p:nvSpPr>
          <p:cNvPr id="6" name="Footer Placeholder 5"/>
          <p:cNvSpPr>
            <a:spLocks noGrp="1"/>
          </p:cNvSpPr>
          <p:nvPr>
            <p:ph type="ftr" sz="quarter" idx="11"/>
          </p:nvPr>
        </p:nvSpPr>
        <p:spPr/>
        <p:txBody>
          <a:bodyPr/>
          <a:lstStyle>
            <a:lvl1pPr>
              <a:defRPr sz="1200" b="0">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5453390" y="5134984"/>
            <a:ext cx="1281691" cy="128169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sz="1200" b="0"/>
            </a:lvl1pPr>
          </a:lstStyle>
          <a:p>
            <a:fld id="{485F0A2E-49CF-4E17-A70A-0D3700364004}" type="datetime1">
              <a:rPr lang="en-US" smtClean="0"/>
              <a:t>5/14/2026</a:t>
            </a:fld>
            <a:endParaRPr lang="en-US" dirty="0"/>
          </a:p>
        </p:txBody>
      </p:sp>
      <p:sp>
        <p:nvSpPr>
          <p:cNvPr id="6" name="Footer Placeholder 5"/>
          <p:cNvSpPr>
            <a:spLocks noGrp="1"/>
          </p:cNvSpPr>
          <p:nvPr>
            <p:ph type="ftr" sz="quarter" idx="11"/>
          </p:nvPr>
        </p:nvSpPr>
        <p:spPr/>
        <p:txBody>
          <a:bodyPr/>
          <a:lstStyle>
            <a:lvl1pPr>
              <a:defRPr sz="1200" b="0"/>
            </a:lvl1pPr>
          </a:lstStyle>
          <a:p>
            <a:endParaRPr lang="en-US" dirty="0"/>
          </a:p>
        </p:txBody>
      </p:sp>
      <p:sp>
        <p:nvSpPr>
          <p:cNvPr id="7" name="Slide Number Placeholder 6"/>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8"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1200">
                <a:solidFill>
                  <a:schemeClr val="accent2"/>
                </a:solidFill>
              </a:defRPr>
            </a:lvl1pPr>
          </a:lstStyle>
          <a:p>
            <a:fld id="{D2BF9460-F020-404C-9617-C913D391B980}" type="datetime1">
              <a:rPr lang="en-US" smtClean="0"/>
              <a:t>5/14/2026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12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12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craigmotor.wordpress.com/2012/09/28/" TargetMode="External"/><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creativecommons.org/licenses/by-nc-nd/3.0/" TargetMode="External"/><Relationship Id="rId9" Type="http://schemas.microsoft.com/office/2007/relationships/diagramDrawing" Target="../diagrams/drawing2.xml"/></Relationships>
</file>

<file path=ppt/slides/_rels/slide100.xml.rels><?xml version="1.0" encoding="UTF-8" standalone="yes"?>
<Relationships xmlns="http://schemas.openxmlformats.org/package/2006/relationships"><Relationship Id="rId3" Type="http://schemas.openxmlformats.org/officeDocument/2006/relationships/hyperlink" Target="https://ess.wi.gov/"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0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0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04.xml.rels><?xml version="1.0" encoding="UTF-8" standalone="yes"?>
<Relationships xmlns="http://schemas.openxmlformats.org/package/2006/relationships"><Relationship Id="rId3" Type="http://schemas.openxmlformats.org/officeDocument/2006/relationships/hyperlink" Target="https://etf.wi.gov/my-benefit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hyperlink" Target="https://etf.wi.gov/video/get-started-my-benefits" TargetMode="External"/><Relationship Id="rId4" Type="http://schemas.openxmlformats.org/officeDocument/2006/relationships/hyperlink" Target="https://det.wi.gov/Pages/MyWisconsin_ID.aspx"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etf.wi.gov/resource/my-insurance-benefits-member-guide"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hyperlink" Target="https://etf.wi.gov/publications?keywords=ET-1142&amp;field_et_number_value_1=&amp;field_audience_target_id=All" TargetMode="External"/><Relationship Id="rId4" Type="http://schemas.openxmlformats.org/officeDocument/2006/relationships/hyperlink" Target="https://rise.articulate.com/share/upoTWWAthcjiCfrZDZzZdUd4cBepTNyU"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etf.wi.gov/insurance/life-events-guide/document-requirements-life-events-and-dependent-verification" TargetMode="External"/><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09.xml.rels><?xml version="1.0" encoding="UTF-8" standalone="yes"?>
<Relationships xmlns="http://schemas.openxmlformats.org/package/2006/relationships"><Relationship Id="rId3" Type="http://schemas.openxmlformats.org/officeDocument/2006/relationships/hyperlink" Target="https://dpm.wi.gov/Documents/JobAids/SelfService/ESS/DirectDeposit.pdf" TargetMode="External"/><Relationship Id="rId2" Type="http://schemas.openxmlformats.org/officeDocument/2006/relationships/notesSlide" Target="../notesSlides/notesSlide72.xml"/><Relationship Id="rId1" Type="http://schemas.openxmlformats.org/officeDocument/2006/relationships/slideLayout" Target="../slideLayouts/slideLayout5.xml"/><Relationship Id="rId6" Type="http://schemas.openxmlformats.org/officeDocument/2006/relationships/hyperlink" Target="https://dpm.wi.gov/Documents/JobAids/SelfService/ESS/ViewPaycheck.pdf" TargetMode="External"/><Relationship Id="rId5" Type="http://schemas.openxmlformats.org/officeDocument/2006/relationships/hyperlink" Target="https://apps.etf.wi.gov/MemberPortalWeb/" TargetMode="External"/><Relationship Id="rId4" Type="http://schemas.openxmlformats.org/officeDocument/2006/relationships/hyperlink" Target="https://dpm.wi.gov/Documents/JobAids/SelfService/ESS/TaxWithholding.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dpm.wi.gov/Pages/Employees/stBnForms.aspx" TargetMode="External"/><Relationship Id="rId5" Type="http://schemas.openxmlformats.org/officeDocument/2006/relationships/hyperlink" Target="https://dpm.wi.gov/Pages/home.aspx" TargetMode="External"/><Relationship Id="rId4" Type="http://schemas.openxmlformats.org/officeDocument/2006/relationships/hyperlink" Target="https://etf.wi.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tf.wi.gov/video/accumulated-sick-leave-credit-conversion-program-what-you-need-know-state-u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pixabay.com/fr/froid-maladie-%C3%A9motic%C3%B4ne-smiley-156666/"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etf.wi.gov/wrs-performance/wrs-contribution-rat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hyperlink" Target="https://etf.wi.gov/resource/separation-benefit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etf.wi.gov/video/overview-wisconsin-retirement-system" TargetMode="External"/><Relationship Id="rId5" Type="http://schemas.openxmlformats.org/officeDocument/2006/relationships/hyperlink" Target="https://etf.wi.gov/resource/death-benefits" TargetMode="External"/><Relationship Id="rId4" Type="http://schemas.openxmlformats.org/officeDocument/2006/relationships/hyperlink" Target="https://etf.wi.gov/benefits/benefits-provided-etf/disability-benefit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tf.wi.gov/resource/election-participate-variable-trust-fun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etf.wi.gov/wrs-performance/core-trust-fund-and-variable-trust-fund" TargetMode="External"/><Relationship Id="rId4" Type="http://schemas.openxmlformats.org/officeDocument/2006/relationships/hyperlink" Target="https://etf.wi.gov/resource/how-participation-variable-trust-fund-affects-your-wrs-benefits"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etf.wi.gov/insurance/life-events-guide/document-requirements-life-events-and-dependent-verifica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apps.etf.wi.gov/MemberPortalWeb/"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etf.wi.gov/its-your-choice/health-benefits/aca-marketplace-health-insurance-coverage-options-noti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pm.wi.gov/Pages/Employees/GeneralPayrollInformation.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pm.wi.gov/Pages/Employees/EmployeeSelfService.aspx"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health-insurance-employees-cobra-and-retirees-without-medicare/network-health-service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etf.wi.gov/its-your-choice/2026/state-employee-and-retiree-health-plan-supplemental-benefits/health-insurance-employees-cobra-and-retirees-without-medicare/plan-designs-quick-comparison" TargetMode="External"/><Relationship Id="rId4" Type="http://schemas.openxmlformats.org/officeDocument/2006/relationships/hyperlink" Target="https://etf.wi.gov/video/choosing-plan-design"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healthcare.gov/coverage/preventive-care-benefi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pre-tax-savings-accounts/health-savings-accounts-hsas/hsa-eligibilit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etf.wi.gov/its-your-choice/2026/health-plan-search/stat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hyperlink" Target="https://www4.deltadentalwi.com/state-of-wi/basic-coverag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pharmacy/find-cost-your-drugs" TargetMode="External"/><Relationship Id="rId7"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etf.benefits.navitus.com/" TargetMode="External"/><Relationship Id="rId5" Type="http://schemas.openxmlformats.org/officeDocument/2006/relationships/hyperlink" Target="https://rx.costco.com/" TargetMode="External"/><Relationship Id="rId4" Type="http://schemas.openxmlformats.org/officeDocument/2006/relationships/hyperlink" Target="https://etf.wi.gov/video/saving-your-prescription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tf.benefits.navitus.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pm.wi.gov/Documents/FocusCardOverview.pdf" TargetMode="External"/><Relationship Id="rId2" Type="http://schemas.openxmlformats.org/officeDocument/2006/relationships/hyperlink" Target="https://dpm.wi.gov/Documents/JobAids/SelfService/ESS/TaxWithholding.pdf" TargetMode="External"/><Relationship Id="rId1" Type="http://schemas.openxmlformats.org/officeDocument/2006/relationships/slideLayout" Target="../slideLayouts/slideLayout2.xml"/><Relationship Id="rId5" Type="http://schemas.openxmlformats.org/officeDocument/2006/relationships/hyperlink" Target="https://www.usbankfocus.com/en/login" TargetMode="External"/><Relationship Id="rId4" Type="http://schemas.openxmlformats.org/officeDocument/2006/relationships/hyperlink" Target="https://dpm.wi.gov/Documents/FocusCardEnrollmentForm.pdf"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dpm.wi.gov/Documents/Central%20Benefits/2026_Health_Total_half.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pre-tax-savings-accounts/health-savings-accounts-hsas/hsa-eligible-expenses"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43.xml.rels><?xml version="1.0" encoding="UTF-8" standalone="yes"?>
<Relationships xmlns="http://schemas.openxmlformats.org/package/2006/relationships"><Relationship Id="rId8" Type="http://schemas.openxmlformats.org/officeDocument/2006/relationships/hyperlink" Target="https://etf.wi.gov/member-education" TargetMode="External"/><Relationship Id="rId3" Type="http://schemas.openxmlformats.org/officeDocument/2006/relationships/image" Target="../media/image20.jpeg"/><Relationship Id="rId7" Type="http://schemas.openxmlformats.org/officeDocument/2006/relationships/hyperlink" Target="https://etf.wi.gov/its-your-choice/2026/health-benefits/guide-office-visit-copay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etf.wi.gov/its-your-choice/2026/health-plan-search/state" TargetMode="External"/><Relationship Id="rId5" Type="http://schemas.openxmlformats.org/officeDocument/2006/relationships/hyperlink" Target="https://etf.wi.gov/resource/2026-insurance-benefits-decision-guide-state-wisconsin-group-health-insurance-employees" TargetMode="External"/><Relationship Id="rId4" Type="http://schemas.openxmlformats.org/officeDocument/2006/relationships/hyperlink" Target="https://etf.wi.gov/its-your-choice/2026/state-employee-and-retiree-health-plan-supplemental-benefits/health-insurance-employees-cobra-and-retirees-without-medicare/high-deductible-health-plans-hdhps/hdhp-eligibility" TargetMode="External"/><Relationship Id="rId9" Type="http://schemas.openxmlformats.org/officeDocument/2006/relationships/hyperlink" Target="https://etf.wi.gov/resource/2026-uniform-benefits-certificate-coverag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etf.wi.gov/events?keywords=well+wisconsin&amp;field_event_type_target_id=All&amp;field_dates_value%5Bdate%5D=&amp;field_dates_value%5Btime%5D=&amp;field_dates_end_value%5Bdate%5D=&amp;field_dates_end_value%5Btime%5D=&amp;field_location_geolocation_proximity_center%5Bcoordinates%5D%5Blat%5D=&amp;field_location_geolocation_proximity_center%5Bcoordinates%5D%5Blng%5D=&amp;field_location_geolocation_proximity_center%5Bgeocoder%5D%5Bgeolocation_geocoder_address%5D=&amp;field_location_geolocation_proximity=20" TargetMode="External"/><Relationship Id="rId4" Type="http://schemas.openxmlformats.org/officeDocument/2006/relationships/hyperlink" Target="https://www.webmdhealth.com/wellwisconsin/"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etf.wi.gov/resource/living-benefits-brochur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etf.wi.gov/resource/converting-your-group-life-insurance-pay-health-or-long-term-care-insurance-premium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etf.wi.gov/resource/beneficiary-designatio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pm.wi.gov/Pages/Employees/BnPremium.aspx" TargetMode="External"/><Relationship Id="rId4" Type="http://schemas.openxmlformats.org/officeDocument/2006/relationships/hyperlink" Target="https://etf.wi.gov/resource/wisconsin-public-employers-group-life-insurance-progra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tf.wi.gov/sites/default/files/publications/lifesuite_MLIC.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dpm.wi.gov/Pages/Employees/BnPremium.asp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deltadentalwi.com/provider-search/dental/" TargetMode="Externa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www.metlife.com/content/dam/metlifecom/us/homepage/wisconsin/Wisconsin_Department_of_Employee_Trust_Funds_Vision_Benefit_Summary_Actives.pdf"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hyperlink" Target="https://metlife.pathfactory.com/state-of-wisconsin/superior-vision"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s://web1.lifebenefits.com/content/lifebenefits/wietf/en.html" TargetMode="External"/><Relationship Id="rId7" Type="http://schemas.openxmlformats.org/officeDocument/2006/relationships/hyperlink" Target="https://web1.lifebenefits.com/content/lifebenefits/wietf/en/plan-details/lifestyle-benefits.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etf.wi.gov/insmedia/2023/2023-group-accident-certificate-insurance" TargetMode="External"/><Relationship Id="rId5" Type="http://schemas.openxmlformats.org/officeDocument/2006/relationships/hyperlink" Target="https://web1.lifebenefits.com/content/dam/doc/grp/2025-accident-summary-004773_69465-22.pdf" TargetMode="External"/><Relationship Id="rId4" Type="http://schemas.openxmlformats.org/officeDocument/2006/relationships/hyperlink" Target="http://www.lifebenefits.com/videos/ai"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raigmotor.wordpress.com/2012/09/28/"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etf.wi.gov/resource/beneficiary-designation"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etf.wi.gov/retirement/wrs-retirement-benefit/death-benefits/designate-beneficiary" TargetMode="External"/><Relationship Id="rId4" Type="http://schemas.openxmlformats.org/officeDocument/2006/relationships/hyperlink" Target="https://wdc457.empower-retirement.com/participant/#/d/beneficiary"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tasconline.com/wp-content/uploads/2025/09/TC-ETF-6203-TASC-Card-Education.pdf"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pre-tax-savings-account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76.xml.rels><?xml version="1.0" encoding="UTF-8" standalone="yes"?>
<Relationships xmlns="http://schemas.openxmlformats.org/package/2006/relationships"><Relationship Id="rId2" Type="http://schemas.openxmlformats.org/officeDocument/2006/relationships/hyperlink" Target="https://www.tasconline.com/wp-content/uploads/2025/09/TC-ETF-6855-Employee-Reimbursement-Account-Enrollment-Brochure.pdf" TargetMode="Externa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pre-tax-savings-accounts/dependent-day-care-account"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s://www.tasconline.com/wp-content/uploads/2025/09/TC-ETF-3166-Dependent-Day-Care-Account.pdf"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pre-tax-savings-accounts/parking-account" TargetMode="External"/><Relationship Id="rId7"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www.commutewithenterprise.com/en/partners/wisconsin.html" TargetMode="External"/><Relationship Id="rId4" Type="http://schemas.openxmlformats.org/officeDocument/2006/relationships/hyperlink" Target="https://etf.wi.gov/its-your-choice/2026/state-employee-and-retiree-health-plan-supplemental-benefits/pre-tax-savings-accounts/transit-account"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www.tasconline.com/wp-content/uploads/2025/10/TC-ETF-6856-100725-Commuter-Benefit-Program-Enrollment-Brochure.pdf"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5.xml.rels><?xml version="1.0" encoding="UTF-8" standalone="yes"?>
<Relationships xmlns="http://schemas.openxmlformats.org/package/2006/relationships"><Relationship Id="rId2" Type="http://schemas.openxmlformats.org/officeDocument/2006/relationships/hyperlink" Target="https://etf.wi.gov/its-your-choice/2026/state-employee-and-retiree-health-plan-supplemental-benefits/pre-tax-savings-accounts/health-savings-accounts-hsas/hsa-eligibility" TargetMode="Externa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irs.gov/"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tasconline.com/wp-content/uploads/2025/08/TC-ETF-6584-HSA-Enrollment-Brochure.pdf"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s://wdc457.empower-retirement.com/participant/#/articles/WisconsinWR/programResources" TargetMode="External"/><Relationship Id="rId3" Type="http://schemas.openxmlformats.org/officeDocument/2006/relationships/image" Target="../media/image52.png"/><Relationship Id="rId7" Type="http://schemas.openxmlformats.org/officeDocument/2006/relationships/hyperlink" Target="https://wdc457.empower-retirement.com/participant/#/articles/WisconsinWR/investmentInformation"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docs.empower-retirement.com/EE/WisconsinWR/DOCS/Plan-Highlights.pdf" TargetMode="External"/><Relationship Id="rId5" Type="http://schemas.openxmlformats.org/officeDocument/2006/relationships/hyperlink" Target="https://etf.wi.gov/resource/deferred-compensation-program-fact-sheet" TargetMode="External"/><Relationship Id="rId4" Type="http://schemas.openxmlformats.org/officeDocument/2006/relationships/hyperlink" Target="https://wdc457.empower-retirement.com/participant/#/login?accu=WisconsinWR" TargetMode="External"/><Relationship Id="rId9" Type="http://schemas.openxmlformats.org/officeDocument/2006/relationships/hyperlink" Target="https://wdc457.empower-retirement.com/participant/#/articles/wellnessAndFinancialResourceCenter"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4.xml.rels><?xml version="1.0" encoding="UTF-8" standalone="yes"?>
<Relationships xmlns="http://schemas.openxmlformats.org/package/2006/relationships"><Relationship Id="rId3" Type="http://schemas.openxmlformats.org/officeDocument/2006/relationships/hyperlink" Target="mailto:doaeapprogram@wisconsin.gov" TargetMode="External"/><Relationship Id="rId2" Type="http://schemas.openxmlformats.org/officeDocument/2006/relationships/hyperlink" Target="https://sowi.mylifeexpert.com/" TargetMode="Externa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53.png"/><Relationship Id="rId7" Type="http://schemas.openxmlformats.org/officeDocument/2006/relationships/diagramColors" Target="../diagrams/colors13.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96.xml.rels><?xml version="1.0" encoding="UTF-8" standalone="yes"?>
<Relationships xmlns="http://schemas.openxmlformats.org/package/2006/relationships"><Relationship Id="rId2" Type="http://schemas.openxmlformats.org/officeDocument/2006/relationships/image" Target="../media/image54.sv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hyperlink" Target="https://ess.wi.gov/"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Employee benefit orientation</a:t>
            </a:r>
          </a:p>
        </p:txBody>
      </p:sp>
      <p:sp>
        <p:nvSpPr>
          <p:cNvPr id="3" name="Subtitle 2"/>
          <p:cNvSpPr>
            <a:spLocks noGrp="1"/>
          </p:cNvSpPr>
          <p:nvPr>
            <p:ph type="subTitle" idx="1"/>
          </p:nvPr>
        </p:nvSpPr>
        <p:spPr/>
        <p:txBody>
          <a:bodyPr/>
          <a:lstStyle/>
          <a:p>
            <a:r>
              <a:rPr lang="en-US" dirty="0"/>
              <a:t>2026</a:t>
            </a:r>
          </a:p>
        </p:txBody>
      </p:sp>
      <p:sp>
        <p:nvSpPr>
          <p:cNvPr id="4" name="TextBox 3">
            <a:extLst>
              <a:ext uri="{FF2B5EF4-FFF2-40B4-BE49-F238E27FC236}">
                <a16:creationId xmlns:a16="http://schemas.microsoft.com/office/drawing/2014/main" id="{540818E7-BF1F-4594-A608-FC9387BA4261}"/>
              </a:ext>
            </a:extLst>
          </p:cNvPr>
          <p:cNvSpPr txBox="1"/>
          <p:nvPr/>
        </p:nvSpPr>
        <p:spPr>
          <a:xfrm>
            <a:off x="10178979" y="6481187"/>
            <a:ext cx="1557495" cy="276999"/>
          </a:xfrm>
          <a:prstGeom prst="rect">
            <a:avLst/>
          </a:prstGeom>
          <a:noFill/>
        </p:spPr>
        <p:txBody>
          <a:bodyPr wrap="square" rtlCol="0">
            <a:spAutoFit/>
          </a:bodyPr>
          <a:lstStyle/>
          <a:p>
            <a:r>
              <a:rPr lang="en-US" sz="1200" i="1" dirty="0"/>
              <a:t>Updated 05/2026</a:t>
            </a:r>
          </a:p>
        </p:txBody>
      </p:sp>
    </p:spTree>
    <p:extLst>
      <p:ext uri="{BB962C8B-B14F-4D97-AF65-F5344CB8AC3E}">
        <p14:creationId xmlns:p14="http://schemas.microsoft.com/office/powerpoint/2010/main" val="324099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1FF9-26BF-409A-802D-2ADD661B4242}"/>
              </a:ext>
            </a:extLst>
          </p:cNvPr>
          <p:cNvSpPr>
            <a:spLocks noGrp="1"/>
          </p:cNvSpPr>
          <p:nvPr>
            <p:ph type="title"/>
          </p:nvPr>
        </p:nvSpPr>
        <p:spPr>
          <a:xfrm>
            <a:off x="581192" y="702156"/>
            <a:ext cx="11029616" cy="1013800"/>
          </a:xfrm>
        </p:spPr>
        <p:txBody>
          <a:bodyPr>
            <a:normAutofit/>
          </a:bodyPr>
          <a:lstStyle/>
          <a:p>
            <a:r>
              <a:rPr lang="en-US">
                <a:solidFill>
                  <a:srgbClr val="FFFEFF"/>
                </a:solidFill>
              </a:rPr>
              <a:t>Paid leave - vacation</a:t>
            </a:r>
          </a:p>
        </p:txBody>
      </p:sp>
      <p:sp>
        <p:nvSpPr>
          <p:cNvPr id="4" name="Slide Number Placeholder 3">
            <a:extLst>
              <a:ext uri="{FF2B5EF4-FFF2-40B4-BE49-F238E27FC236}">
                <a16:creationId xmlns:a16="http://schemas.microsoft.com/office/drawing/2014/main" id="{2A56EC36-34D1-4867-B850-42A35C336A9D}"/>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10</a:t>
            </a:fld>
            <a:endParaRPr lang="en-US"/>
          </a:p>
        </p:txBody>
      </p:sp>
      <p:sp>
        <p:nvSpPr>
          <p:cNvPr id="6" name="TextBox 5">
            <a:extLst>
              <a:ext uri="{FF2B5EF4-FFF2-40B4-BE49-F238E27FC236}">
                <a16:creationId xmlns:a16="http://schemas.microsoft.com/office/drawing/2014/main" id="{07C3140D-81B1-476A-8225-5D1B2FC2C416}"/>
              </a:ext>
            </a:extLst>
          </p:cNvPr>
          <p:cNvSpPr txBox="1"/>
          <p:nvPr/>
        </p:nvSpPr>
        <p:spPr>
          <a:xfrm>
            <a:off x="9756718" y="6870700"/>
            <a:ext cx="243528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raigmotor.wordpress.com/2012/09/2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graphicFrame>
        <p:nvGraphicFramePr>
          <p:cNvPr id="23" name="Content Placeholder 2">
            <a:extLst>
              <a:ext uri="{FF2B5EF4-FFF2-40B4-BE49-F238E27FC236}">
                <a16:creationId xmlns:a16="http://schemas.microsoft.com/office/drawing/2014/main" id="{CB83F3DC-14D1-4B8A-A940-DEDB95459737}"/>
              </a:ext>
            </a:extLst>
          </p:cNvPr>
          <p:cNvGraphicFramePr>
            <a:graphicFrameLocks noGrp="1"/>
          </p:cNvGraphicFramePr>
          <p:nvPr>
            <p:ph idx="1"/>
            <p:extLst>
              <p:ext uri="{D42A27DB-BD31-4B8C-83A1-F6EECF244321}">
                <p14:modId xmlns:p14="http://schemas.microsoft.com/office/powerpoint/2010/main" val="376939665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306148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36AF-8A7B-407F-A7B7-8C7D64364DC7}"/>
              </a:ext>
            </a:extLst>
          </p:cNvPr>
          <p:cNvSpPr>
            <a:spLocks noGrp="1"/>
          </p:cNvSpPr>
          <p:nvPr>
            <p:ph type="title"/>
          </p:nvPr>
        </p:nvSpPr>
        <p:spPr/>
        <p:txBody>
          <a:bodyPr/>
          <a:lstStyle/>
          <a:p>
            <a:r>
              <a:rPr lang="en-US" dirty="0"/>
              <a:t>Employee self-service</a:t>
            </a:r>
          </a:p>
        </p:txBody>
      </p:sp>
      <p:sp>
        <p:nvSpPr>
          <p:cNvPr id="3" name="Content Placeholder 2">
            <a:extLst>
              <a:ext uri="{FF2B5EF4-FFF2-40B4-BE49-F238E27FC236}">
                <a16:creationId xmlns:a16="http://schemas.microsoft.com/office/drawing/2014/main" id="{429E9915-1C47-414B-A518-64D4CE686F82}"/>
              </a:ext>
            </a:extLst>
          </p:cNvPr>
          <p:cNvSpPr>
            <a:spLocks noGrp="1"/>
          </p:cNvSpPr>
          <p:nvPr>
            <p:ph idx="1"/>
          </p:nvPr>
        </p:nvSpPr>
        <p:spPr>
          <a:xfrm>
            <a:off x="759231" y="2867381"/>
            <a:ext cx="3564087" cy="2274664"/>
          </a:xfrm>
        </p:spPr>
        <p:txBody>
          <a:bodyPr>
            <a:normAutofit/>
          </a:bodyPr>
          <a:lstStyle/>
          <a:p>
            <a:pPr marL="0" indent="0" algn="ctr">
              <a:buNone/>
            </a:pPr>
            <a:r>
              <a:rPr lang="en-US" dirty="0"/>
              <a:t>Employee self-service available at: </a:t>
            </a:r>
            <a:r>
              <a:rPr lang="en-US" dirty="0">
                <a:hlinkClick r:id="rId3"/>
              </a:rPr>
              <a:t>https://ess.wi.gov</a:t>
            </a:r>
            <a:endParaRPr lang="en-US" dirty="0"/>
          </a:p>
        </p:txBody>
      </p:sp>
      <p:pic>
        <p:nvPicPr>
          <p:cNvPr id="9" name="Picture 8">
            <a:extLst>
              <a:ext uri="{FF2B5EF4-FFF2-40B4-BE49-F238E27FC236}">
                <a16:creationId xmlns:a16="http://schemas.microsoft.com/office/drawing/2014/main" id="{9CB36094-D96F-A121-DF18-1D8A0A99EC6F}"/>
              </a:ext>
            </a:extLst>
          </p:cNvPr>
          <p:cNvPicPr>
            <a:picLocks noChangeAspect="1"/>
          </p:cNvPicPr>
          <p:nvPr/>
        </p:nvPicPr>
        <p:blipFill>
          <a:blip r:embed="rId4"/>
          <a:stretch>
            <a:fillRect/>
          </a:stretch>
        </p:blipFill>
        <p:spPr>
          <a:xfrm>
            <a:off x="4179376" y="2128511"/>
            <a:ext cx="7431432" cy="3169046"/>
          </a:xfrm>
          <a:prstGeom prst="rect">
            <a:avLst/>
          </a:prstGeom>
        </p:spPr>
      </p:pic>
    </p:spTree>
    <p:extLst>
      <p:ext uri="{BB962C8B-B14F-4D97-AF65-F5344CB8AC3E}">
        <p14:creationId xmlns:p14="http://schemas.microsoft.com/office/powerpoint/2010/main" val="21574849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023F4A6-B1A4-4001-A713-D30E8F48BB8A}"/>
              </a:ext>
            </a:extLst>
          </p:cNvPr>
          <p:cNvSpPr>
            <a:spLocks noGrp="1"/>
          </p:cNvSpPr>
          <p:nvPr>
            <p:ph type="title"/>
          </p:nvPr>
        </p:nvSpPr>
        <p:spPr>
          <a:xfrm>
            <a:off x="601255" y="702156"/>
            <a:ext cx="3409783" cy="1013800"/>
          </a:xfrm>
        </p:spPr>
        <p:txBody>
          <a:bodyPr>
            <a:normAutofit/>
          </a:bodyPr>
          <a:lstStyle/>
          <a:p>
            <a:r>
              <a:rPr lang="en-US" sz="2600"/>
              <a:t>Access self service pages through tiles</a:t>
            </a:r>
          </a:p>
        </p:txBody>
      </p:sp>
      <p:sp>
        <p:nvSpPr>
          <p:cNvPr id="3" name="Content Placeholder 2">
            <a:extLst>
              <a:ext uri="{FF2B5EF4-FFF2-40B4-BE49-F238E27FC236}">
                <a16:creationId xmlns:a16="http://schemas.microsoft.com/office/drawing/2014/main" id="{796760F0-F772-4F1F-81BB-0917581C762A}"/>
              </a:ext>
            </a:extLst>
          </p:cNvPr>
          <p:cNvSpPr>
            <a:spLocks noGrp="1"/>
          </p:cNvSpPr>
          <p:nvPr>
            <p:ph idx="1"/>
          </p:nvPr>
        </p:nvSpPr>
        <p:spPr>
          <a:xfrm>
            <a:off x="601255" y="1964168"/>
            <a:ext cx="3409782" cy="4036582"/>
          </a:xfrm>
        </p:spPr>
        <p:txBody>
          <a:bodyPr>
            <a:normAutofit/>
          </a:bodyPr>
          <a:lstStyle/>
          <a:p>
            <a:pPr>
              <a:lnSpc>
                <a:spcPct val="90000"/>
              </a:lnSpc>
              <a:spcAft>
                <a:spcPts val="0"/>
              </a:spcAft>
            </a:pPr>
            <a:r>
              <a:rPr lang="en-US">
                <a:solidFill>
                  <a:schemeClr val="bg1"/>
                </a:solidFill>
              </a:rPr>
              <a:t>Click on a Tile to see what is available within the Tile’s Navigation Collection.  </a:t>
            </a:r>
          </a:p>
          <a:p>
            <a:pPr>
              <a:lnSpc>
                <a:spcPct val="90000"/>
              </a:lnSpc>
              <a:spcAft>
                <a:spcPts val="0"/>
              </a:spcAft>
            </a:pPr>
            <a:r>
              <a:rPr lang="en-US">
                <a:solidFill>
                  <a:schemeClr val="bg1"/>
                </a:solidFill>
              </a:rPr>
              <a:t>Can manage all self-service functions through Employee Self Service Homepage.</a:t>
            </a:r>
          </a:p>
        </p:txBody>
      </p:sp>
      <p:pic>
        <p:nvPicPr>
          <p:cNvPr id="9" name="Picture 8">
            <a:extLst>
              <a:ext uri="{FF2B5EF4-FFF2-40B4-BE49-F238E27FC236}">
                <a16:creationId xmlns:a16="http://schemas.microsoft.com/office/drawing/2014/main" id="{23D3CABD-D68E-877D-E652-1CD42700DCE8}"/>
              </a:ext>
            </a:extLst>
          </p:cNvPr>
          <p:cNvPicPr>
            <a:picLocks noChangeAspect="1"/>
          </p:cNvPicPr>
          <p:nvPr/>
        </p:nvPicPr>
        <p:blipFill>
          <a:blip r:embed="rId3"/>
          <a:stretch>
            <a:fillRect/>
          </a:stretch>
        </p:blipFill>
        <p:spPr>
          <a:xfrm>
            <a:off x="4791522" y="2092678"/>
            <a:ext cx="6489819" cy="2693273"/>
          </a:xfrm>
          <a:prstGeom prst="rect">
            <a:avLst/>
          </a:prstGeom>
        </p:spPr>
      </p:pic>
      <p:sp>
        <p:nvSpPr>
          <p:cNvPr id="4" name="Slide Number Placeholder 3">
            <a:extLst>
              <a:ext uri="{FF2B5EF4-FFF2-40B4-BE49-F238E27FC236}">
                <a16:creationId xmlns:a16="http://schemas.microsoft.com/office/drawing/2014/main" id="{353C67DB-E9D3-4A7D-A275-542DF433DEEA}"/>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101</a:t>
            </a:fld>
            <a:endParaRPr lang="en-US"/>
          </a:p>
        </p:txBody>
      </p:sp>
    </p:spTree>
    <p:extLst>
      <p:ext uri="{BB962C8B-B14F-4D97-AF65-F5344CB8AC3E}">
        <p14:creationId xmlns:p14="http://schemas.microsoft.com/office/powerpoint/2010/main" val="12692808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329B-C6BD-45B3-9485-B0F9E6664116}"/>
              </a:ext>
            </a:extLst>
          </p:cNvPr>
          <p:cNvSpPr>
            <a:spLocks noGrp="1"/>
          </p:cNvSpPr>
          <p:nvPr>
            <p:ph type="title"/>
          </p:nvPr>
        </p:nvSpPr>
        <p:spPr/>
        <p:txBody>
          <a:bodyPr/>
          <a:lstStyle/>
          <a:p>
            <a:r>
              <a:rPr lang="en-US" dirty="0"/>
              <a:t>Employee self service Tile summary</a:t>
            </a:r>
          </a:p>
        </p:txBody>
      </p:sp>
      <p:sp>
        <p:nvSpPr>
          <p:cNvPr id="4" name="Slide Number Placeholder 3">
            <a:extLst>
              <a:ext uri="{FF2B5EF4-FFF2-40B4-BE49-F238E27FC236}">
                <a16:creationId xmlns:a16="http://schemas.microsoft.com/office/drawing/2014/main" id="{3980EC8B-09F7-4089-B584-AE8A550DB21F}"/>
              </a:ext>
            </a:extLst>
          </p:cNvPr>
          <p:cNvSpPr>
            <a:spLocks noGrp="1"/>
          </p:cNvSpPr>
          <p:nvPr>
            <p:ph type="sldNum" sz="quarter" idx="12"/>
          </p:nvPr>
        </p:nvSpPr>
        <p:spPr/>
        <p:txBody>
          <a:bodyPr/>
          <a:lstStyle/>
          <a:p>
            <a:fld id="{D57F1E4F-1CFF-5643-939E-217C01CDF565}" type="slidenum">
              <a:rPr lang="en-US" smtClean="0"/>
              <a:pPr/>
              <a:t>102</a:t>
            </a:fld>
            <a:endParaRPr lang="en-US" dirty="0"/>
          </a:p>
        </p:txBody>
      </p:sp>
      <p:sp>
        <p:nvSpPr>
          <p:cNvPr id="13" name="TextBox 12">
            <a:extLst>
              <a:ext uri="{FF2B5EF4-FFF2-40B4-BE49-F238E27FC236}">
                <a16:creationId xmlns:a16="http://schemas.microsoft.com/office/drawing/2014/main" id="{FE6C2A52-2C67-48A2-926D-5914FE84BAA7}"/>
              </a:ext>
            </a:extLst>
          </p:cNvPr>
          <p:cNvSpPr txBox="1"/>
          <p:nvPr/>
        </p:nvSpPr>
        <p:spPr>
          <a:xfrm>
            <a:off x="9139286" y="2026198"/>
            <a:ext cx="2471522" cy="1354217"/>
          </a:xfrm>
          <a:prstGeom prst="rect">
            <a:avLst/>
          </a:prstGeom>
          <a:noFill/>
        </p:spPr>
        <p:txBody>
          <a:bodyPr wrap="square" rtlCol="0">
            <a:spAutoFit/>
          </a:bodyPr>
          <a:lstStyle/>
          <a:p>
            <a:r>
              <a:rPr lang="en-US" b="1" dirty="0"/>
              <a:t>My Payroll</a:t>
            </a:r>
          </a:p>
          <a:p>
            <a:pPr marL="285750" indent="-285750">
              <a:buFont typeface="Arial" panose="020B0604020202020204" pitchFamily="34" charset="0"/>
              <a:buChar char="•"/>
            </a:pPr>
            <a:r>
              <a:rPr lang="en-US" sz="1600" dirty="0"/>
              <a:t>View paycheck and W-2s</a:t>
            </a:r>
          </a:p>
          <a:p>
            <a:pPr marL="285750" indent="-285750">
              <a:buFont typeface="Arial" panose="020B0604020202020204" pitchFamily="34" charset="0"/>
              <a:buChar char="•"/>
            </a:pPr>
            <a:r>
              <a:rPr lang="en-US" sz="1600" dirty="0"/>
              <a:t>Update direct deposit and tax withholding</a:t>
            </a:r>
          </a:p>
        </p:txBody>
      </p:sp>
      <p:sp>
        <p:nvSpPr>
          <p:cNvPr id="14" name="TextBox 13">
            <a:extLst>
              <a:ext uri="{FF2B5EF4-FFF2-40B4-BE49-F238E27FC236}">
                <a16:creationId xmlns:a16="http://schemas.microsoft.com/office/drawing/2014/main" id="{B6D672BF-6663-41DC-814D-0414A7DEC563}"/>
              </a:ext>
            </a:extLst>
          </p:cNvPr>
          <p:cNvSpPr txBox="1"/>
          <p:nvPr/>
        </p:nvSpPr>
        <p:spPr>
          <a:xfrm>
            <a:off x="2590445" y="3954639"/>
            <a:ext cx="2996439" cy="2092881"/>
          </a:xfrm>
          <a:prstGeom prst="rect">
            <a:avLst/>
          </a:prstGeom>
          <a:noFill/>
        </p:spPr>
        <p:txBody>
          <a:bodyPr wrap="square" rtlCol="0">
            <a:spAutoFit/>
          </a:bodyPr>
          <a:lstStyle/>
          <a:p>
            <a:r>
              <a:rPr lang="en-US" b="1" dirty="0"/>
              <a:t>My Information</a:t>
            </a:r>
          </a:p>
          <a:p>
            <a:pPr marL="285750" indent="-285750">
              <a:buFont typeface="Arial" panose="020B0604020202020204" pitchFamily="34" charset="0"/>
              <a:buChar char="•"/>
            </a:pPr>
            <a:r>
              <a:rPr lang="en-US" sz="1600" dirty="0"/>
              <a:t>Update address, phone numbers, emergency contacts and demographic info</a:t>
            </a:r>
          </a:p>
          <a:p>
            <a:pPr marL="285750" indent="-285750">
              <a:buFont typeface="Arial" panose="020B0604020202020204" pitchFamily="34" charset="0"/>
              <a:buChar char="•"/>
            </a:pPr>
            <a:r>
              <a:rPr lang="en-US" sz="1600" dirty="0"/>
              <a:t>Set Emergency Notification System (RAVE) preferences</a:t>
            </a:r>
          </a:p>
          <a:p>
            <a:pPr marL="285750" indent="-285750">
              <a:buFont typeface="Arial" panose="020B0604020202020204" pitchFamily="34" charset="0"/>
              <a:buChar char="•"/>
            </a:pPr>
            <a:r>
              <a:rPr lang="en-US" sz="1600" dirty="0"/>
              <a:t>Enter COVID vaccine and test information</a:t>
            </a:r>
          </a:p>
        </p:txBody>
      </p:sp>
      <p:sp>
        <p:nvSpPr>
          <p:cNvPr id="15" name="TextBox 14">
            <a:extLst>
              <a:ext uri="{FF2B5EF4-FFF2-40B4-BE49-F238E27FC236}">
                <a16:creationId xmlns:a16="http://schemas.microsoft.com/office/drawing/2014/main" id="{52CBC94D-02D4-4B16-AA7C-38C829A7FE58}"/>
              </a:ext>
            </a:extLst>
          </p:cNvPr>
          <p:cNvSpPr txBox="1"/>
          <p:nvPr/>
        </p:nvSpPr>
        <p:spPr>
          <a:xfrm>
            <a:off x="9139286" y="4098404"/>
            <a:ext cx="2569010" cy="1846659"/>
          </a:xfrm>
          <a:prstGeom prst="rect">
            <a:avLst/>
          </a:prstGeom>
          <a:noFill/>
        </p:spPr>
        <p:txBody>
          <a:bodyPr wrap="square" rtlCol="0">
            <a:spAutoFit/>
          </a:bodyPr>
          <a:lstStyle/>
          <a:p>
            <a:r>
              <a:rPr lang="en-US" b="1" dirty="0"/>
              <a:t>My Benefits</a:t>
            </a:r>
          </a:p>
          <a:p>
            <a:pPr marL="285750" indent="-285750">
              <a:buFont typeface="Arial" panose="020B0604020202020204" pitchFamily="34" charset="0"/>
              <a:buChar char="•"/>
            </a:pPr>
            <a:r>
              <a:rPr lang="en-US" sz="1600" dirty="0"/>
              <a:t>Enroll in Benefits</a:t>
            </a:r>
          </a:p>
          <a:p>
            <a:pPr marL="285750" indent="-285750">
              <a:buFont typeface="Arial" panose="020B0604020202020204" pitchFamily="34" charset="0"/>
              <a:buChar char="•"/>
            </a:pPr>
            <a:r>
              <a:rPr lang="en-US" sz="1600" dirty="0"/>
              <a:t>Review benefit and dependent info</a:t>
            </a:r>
          </a:p>
          <a:p>
            <a:pPr marL="285750" indent="-285750">
              <a:buFont typeface="Arial" panose="020B0604020202020204" pitchFamily="34" charset="0"/>
              <a:buChar char="•"/>
            </a:pPr>
            <a:r>
              <a:rPr lang="en-US" sz="1600" dirty="0"/>
              <a:t>View benefit summaries</a:t>
            </a:r>
          </a:p>
          <a:p>
            <a:pPr marL="285750" indent="-285750">
              <a:buFont typeface="Arial" panose="020B0604020202020204" pitchFamily="34" charset="0"/>
              <a:buChar char="•"/>
            </a:pPr>
            <a:r>
              <a:rPr lang="en-US" sz="1600" dirty="0"/>
              <a:t>Make changes due to life events</a:t>
            </a:r>
          </a:p>
        </p:txBody>
      </p:sp>
      <p:sp>
        <p:nvSpPr>
          <p:cNvPr id="16" name="TextBox 15">
            <a:extLst>
              <a:ext uri="{FF2B5EF4-FFF2-40B4-BE49-F238E27FC236}">
                <a16:creationId xmlns:a16="http://schemas.microsoft.com/office/drawing/2014/main" id="{CCAF5D5A-2B95-4FCA-8312-31CE09F1E5F1}"/>
              </a:ext>
            </a:extLst>
          </p:cNvPr>
          <p:cNvSpPr txBox="1"/>
          <p:nvPr/>
        </p:nvSpPr>
        <p:spPr>
          <a:xfrm>
            <a:off x="2673131" y="2088972"/>
            <a:ext cx="2682640" cy="1107996"/>
          </a:xfrm>
          <a:prstGeom prst="rect">
            <a:avLst/>
          </a:prstGeom>
          <a:noFill/>
        </p:spPr>
        <p:txBody>
          <a:bodyPr wrap="square" rtlCol="0">
            <a:spAutoFit/>
          </a:bodyPr>
          <a:lstStyle/>
          <a:p>
            <a:r>
              <a:rPr lang="en-US" b="1" dirty="0"/>
              <a:t>My Time</a:t>
            </a:r>
          </a:p>
          <a:p>
            <a:pPr marL="285750" indent="-285750">
              <a:buFont typeface="Arial" panose="020B0604020202020204" pitchFamily="34" charset="0"/>
              <a:buChar char="•"/>
            </a:pPr>
            <a:r>
              <a:rPr lang="en-US" sz="1600" dirty="0"/>
              <a:t>Enter timesheet</a:t>
            </a:r>
          </a:p>
          <a:p>
            <a:pPr marL="285750" indent="-285750">
              <a:buFont typeface="Arial" panose="020B0604020202020204" pitchFamily="34" charset="0"/>
              <a:buChar char="•"/>
            </a:pPr>
            <a:r>
              <a:rPr lang="en-US" sz="1600" dirty="0"/>
              <a:t>Enter and review absence info</a:t>
            </a:r>
          </a:p>
        </p:txBody>
      </p:sp>
      <p:pic>
        <p:nvPicPr>
          <p:cNvPr id="6" name="Picture 5">
            <a:extLst>
              <a:ext uri="{FF2B5EF4-FFF2-40B4-BE49-F238E27FC236}">
                <a16:creationId xmlns:a16="http://schemas.microsoft.com/office/drawing/2014/main" id="{DCAB00FF-366B-02A5-B4EB-5870A95A5236}"/>
              </a:ext>
            </a:extLst>
          </p:cNvPr>
          <p:cNvPicPr>
            <a:picLocks noChangeAspect="1"/>
          </p:cNvPicPr>
          <p:nvPr/>
        </p:nvPicPr>
        <p:blipFill>
          <a:blip r:embed="rId3"/>
          <a:stretch>
            <a:fillRect/>
          </a:stretch>
        </p:blipFill>
        <p:spPr>
          <a:xfrm>
            <a:off x="581192" y="2077951"/>
            <a:ext cx="1842580" cy="1425575"/>
          </a:xfrm>
          <a:prstGeom prst="rect">
            <a:avLst/>
          </a:prstGeom>
        </p:spPr>
      </p:pic>
      <p:pic>
        <p:nvPicPr>
          <p:cNvPr id="10" name="Picture 9">
            <a:extLst>
              <a:ext uri="{FF2B5EF4-FFF2-40B4-BE49-F238E27FC236}">
                <a16:creationId xmlns:a16="http://schemas.microsoft.com/office/drawing/2014/main" id="{E788C781-1069-0D49-EFB3-51E5B633E912}"/>
              </a:ext>
            </a:extLst>
          </p:cNvPr>
          <p:cNvPicPr>
            <a:picLocks noChangeAspect="1"/>
          </p:cNvPicPr>
          <p:nvPr/>
        </p:nvPicPr>
        <p:blipFill>
          <a:blip r:embed="rId4"/>
          <a:stretch>
            <a:fillRect/>
          </a:stretch>
        </p:blipFill>
        <p:spPr>
          <a:xfrm>
            <a:off x="581192" y="4179523"/>
            <a:ext cx="1842580" cy="1535221"/>
          </a:xfrm>
          <a:prstGeom prst="rect">
            <a:avLst/>
          </a:prstGeom>
        </p:spPr>
      </p:pic>
      <p:pic>
        <p:nvPicPr>
          <p:cNvPr id="5" name="Picture 4" descr="Graphical user interface, text, application&#10;&#10;AI-generated content may be incorrect.">
            <a:extLst>
              <a:ext uri="{FF2B5EF4-FFF2-40B4-BE49-F238E27FC236}">
                <a16:creationId xmlns:a16="http://schemas.microsoft.com/office/drawing/2014/main" id="{2683CDE0-1819-A64A-AEEA-57DB6EFE0112}"/>
              </a:ext>
            </a:extLst>
          </p:cNvPr>
          <p:cNvPicPr>
            <a:picLocks noChangeAspect="1"/>
          </p:cNvPicPr>
          <p:nvPr/>
        </p:nvPicPr>
        <p:blipFill>
          <a:blip r:embed="rId5"/>
          <a:stretch>
            <a:fillRect/>
          </a:stretch>
        </p:blipFill>
        <p:spPr>
          <a:xfrm>
            <a:off x="6902966" y="2088972"/>
            <a:ext cx="1797142" cy="1428823"/>
          </a:xfrm>
          <a:prstGeom prst="rect">
            <a:avLst/>
          </a:prstGeom>
          <a:ln>
            <a:solidFill>
              <a:schemeClr val="tx1"/>
            </a:solidFill>
          </a:ln>
        </p:spPr>
      </p:pic>
      <p:pic>
        <p:nvPicPr>
          <p:cNvPr id="7" name="Picture 6">
            <a:extLst>
              <a:ext uri="{FF2B5EF4-FFF2-40B4-BE49-F238E27FC236}">
                <a16:creationId xmlns:a16="http://schemas.microsoft.com/office/drawing/2014/main" id="{1B509749-5CE3-324F-903A-8917F950F10D}"/>
              </a:ext>
            </a:extLst>
          </p:cNvPr>
          <p:cNvPicPr>
            <a:picLocks noChangeAspect="1"/>
          </p:cNvPicPr>
          <p:nvPr/>
        </p:nvPicPr>
        <p:blipFill>
          <a:blip r:embed="rId6"/>
          <a:stretch>
            <a:fillRect/>
          </a:stretch>
        </p:blipFill>
        <p:spPr>
          <a:xfrm>
            <a:off x="6902967" y="4179523"/>
            <a:ext cx="1797142" cy="1584152"/>
          </a:xfrm>
          <a:prstGeom prst="rect">
            <a:avLst/>
          </a:prstGeom>
          <a:ln>
            <a:solidFill>
              <a:schemeClr val="tx1"/>
            </a:solidFill>
          </a:ln>
        </p:spPr>
      </p:pic>
    </p:spTree>
    <p:extLst>
      <p:ext uri="{BB962C8B-B14F-4D97-AF65-F5344CB8AC3E}">
        <p14:creationId xmlns:p14="http://schemas.microsoft.com/office/powerpoint/2010/main" val="33312197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3A75-237A-4FCE-9239-2F7B9576E84C}"/>
              </a:ext>
            </a:extLst>
          </p:cNvPr>
          <p:cNvSpPr>
            <a:spLocks noGrp="1"/>
          </p:cNvSpPr>
          <p:nvPr>
            <p:ph type="title"/>
          </p:nvPr>
        </p:nvSpPr>
        <p:spPr/>
        <p:txBody>
          <a:bodyPr/>
          <a:lstStyle/>
          <a:p>
            <a:r>
              <a:rPr lang="en-US" dirty="0"/>
              <a:t>Employee self service Tile summary, </a:t>
            </a:r>
            <a:r>
              <a:rPr lang="en-US" i="1" dirty="0"/>
              <a:t>continued</a:t>
            </a:r>
          </a:p>
        </p:txBody>
      </p:sp>
      <p:sp>
        <p:nvSpPr>
          <p:cNvPr id="4" name="Slide Number Placeholder 3">
            <a:extLst>
              <a:ext uri="{FF2B5EF4-FFF2-40B4-BE49-F238E27FC236}">
                <a16:creationId xmlns:a16="http://schemas.microsoft.com/office/drawing/2014/main" id="{63CEA15F-4747-4427-82B4-89A793C6DDC0}"/>
              </a:ext>
            </a:extLst>
          </p:cNvPr>
          <p:cNvSpPr>
            <a:spLocks noGrp="1"/>
          </p:cNvSpPr>
          <p:nvPr>
            <p:ph type="sldNum" sz="quarter" idx="12"/>
          </p:nvPr>
        </p:nvSpPr>
        <p:spPr/>
        <p:txBody>
          <a:bodyPr/>
          <a:lstStyle/>
          <a:p>
            <a:fld id="{D57F1E4F-1CFF-5643-939E-217C01CDF565}" type="slidenum">
              <a:rPr lang="en-US" smtClean="0"/>
              <a:pPr/>
              <a:t>103</a:t>
            </a:fld>
            <a:endParaRPr lang="en-US" dirty="0"/>
          </a:p>
        </p:txBody>
      </p:sp>
      <p:sp>
        <p:nvSpPr>
          <p:cNvPr id="10" name="TextBox 9">
            <a:extLst>
              <a:ext uri="{FF2B5EF4-FFF2-40B4-BE49-F238E27FC236}">
                <a16:creationId xmlns:a16="http://schemas.microsoft.com/office/drawing/2014/main" id="{FA3FA7F3-E788-4E5E-A35D-D469BBA8D78E}"/>
              </a:ext>
            </a:extLst>
          </p:cNvPr>
          <p:cNvSpPr txBox="1"/>
          <p:nvPr/>
        </p:nvSpPr>
        <p:spPr>
          <a:xfrm>
            <a:off x="1031051" y="3849383"/>
            <a:ext cx="2264808"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Light"/>
                <a:ea typeface="+mn-ea"/>
                <a:cs typeface="+mn-cs"/>
              </a:rPr>
              <a:t>Resources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Direct links to job aids, benefit forms, payroll information, Wellness Resources and more…</a:t>
            </a:r>
          </a:p>
        </p:txBody>
      </p:sp>
      <p:sp>
        <p:nvSpPr>
          <p:cNvPr id="15" name="TextBox 14">
            <a:extLst>
              <a:ext uri="{FF2B5EF4-FFF2-40B4-BE49-F238E27FC236}">
                <a16:creationId xmlns:a16="http://schemas.microsoft.com/office/drawing/2014/main" id="{88E4942B-AFD7-408B-AFE8-61FB3D6F8BD1}"/>
              </a:ext>
            </a:extLst>
          </p:cNvPr>
          <p:cNvSpPr txBox="1"/>
          <p:nvPr/>
        </p:nvSpPr>
        <p:spPr>
          <a:xfrm>
            <a:off x="3962261" y="3818340"/>
            <a:ext cx="3570972" cy="1477328"/>
          </a:xfrm>
          <a:prstGeom prst="rect">
            <a:avLst/>
          </a:prstGeom>
          <a:noFill/>
        </p:spPr>
        <p:txBody>
          <a:bodyPr wrap="square" rtlCol="0">
            <a:spAutoFit/>
          </a:bodyPr>
          <a:lstStyle/>
          <a:p>
            <a:r>
              <a:rPr lang="en-US" b="1" dirty="0"/>
              <a:t>My Learning</a:t>
            </a:r>
          </a:p>
          <a:p>
            <a:pPr marL="285750" indent="-285750">
              <a:buFont typeface="Arial" panose="020B0604020202020204" pitchFamily="34" charset="0"/>
              <a:buChar char="•"/>
            </a:pPr>
            <a:r>
              <a:rPr lang="en-US" dirty="0"/>
              <a:t>Leader – Learning Management System</a:t>
            </a:r>
          </a:p>
          <a:p>
            <a:pPr marL="285750" indent="-285750">
              <a:buFont typeface="Arial" panose="020B0604020202020204" pitchFamily="34" charset="0"/>
              <a:buChar char="•"/>
            </a:pPr>
            <a:r>
              <a:rPr lang="en-US" dirty="0"/>
              <a:t>Employee development and education</a:t>
            </a:r>
          </a:p>
        </p:txBody>
      </p:sp>
      <p:sp>
        <p:nvSpPr>
          <p:cNvPr id="16" name="TextBox 15">
            <a:extLst>
              <a:ext uri="{FF2B5EF4-FFF2-40B4-BE49-F238E27FC236}">
                <a16:creationId xmlns:a16="http://schemas.microsoft.com/office/drawing/2014/main" id="{A198B588-0221-452C-B824-19469A893443}"/>
              </a:ext>
            </a:extLst>
          </p:cNvPr>
          <p:cNvSpPr txBox="1"/>
          <p:nvPr/>
        </p:nvSpPr>
        <p:spPr>
          <a:xfrm>
            <a:off x="7936352" y="3818340"/>
            <a:ext cx="2621947" cy="1200329"/>
          </a:xfrm>
          <a:prstGeom prst="rect">
            <a:avLst/>
          </a:prstGeom>
          <a:noFill/>
        </p:spPr>
        <p:txBody>
          <a:bodyPr wrap="square" rtlCol="0">
            <a:spAutoFit/>
          </a:bodyPr>
          <a:lstStyle/>
          <a:p>
            <a:r>
              <a:rPr lang="en-US" b="1" dirty="0"/>
              <a:t>Careers</a:t>
            </a:r>
          </a:p>
          <a:p>
            <a:r>
              <a:rPr lang="en-US" dirty="0"/>
              <a:t>Job openings available throughout the State of Wisconsin</a:t>
            </a:r>
          </a:p>
        </p:txBody>
      </p:sp>
      <p:pic>
        <p:nvPicPr>
          <p:cNvPr id="8" name="Content Placeholder 7">
            <a:extLst>
              <a:ext uri="{FF2B5EF4-FFF2-40B4-BE49-F238E27FC236}">
                <a16:creationId xmlns:a16="http://schemas.microsoft.com/office/drawing/2014/main" id="{A1D6FF2D-EBA9-565B-9CDB-9D06828BE64D}"/>
              </a:ext>
            </a:extLst>
          </p:cNvPr>
          <p:cNvPicPr>
            <a:picLocks noGrp="1" noChangeAspect="1"/>
          </p:cNvPicPr>
          <p:nvPr>
            <p:ph idx="1"/>
          </p:nvPr>
        </p:nvPicPr>
        <p:blipFill>
          <a:blip r:embed="rId2"/>
          <a:stretch>
            <a:fillRect/>
          </a:stretch>
        </p:blipFill>
        <p:spPr>
          <a:xfrm>
            <a:off x="1153918" y="2158946"/>
            <a:ext cx="1769515" cy="1430673"/>
          </a:xfrm>
        </p:spPr>
      </p:pic>
      <p:pic>
        <p:nvPicPr>
          <p:cNvPr id="11" name="Picture 10">
            <a:extLst>
              <a:ext uri="{FF2B5EF4-FFF2-40B4-BE49-F238E27FC236}">
                <a16:creationId xmlns:a16="http://schemas.microsoft.com/office/drawing/2014/main" id="{C3B715C2-1692-29C1-20A1-675038373EB4}"/>
              </a:ext>
            </a:extLst>
          </p:cNvPr>
          <p:cNvPicPr>
            <a:picLocks noChangeAspect="1"/>
          </p:cNvPicPr>
          <p:nvPr/>
        </p:nvPicPr>
        <p:blipFill>
          <a:blip r:embed="rId3"/>
          <a:stretch>
            <a:fillRect/>
          </a:stretch>
        </p:blipFill>
        <p:spPr>
          <a:xfrm>
            <a:off x="4607384" y="2186480"/>
            <a:ext cx="1793416" cy="1403139"/>
          </a:xfrm>
          <a:prstGeom prst="rect">
            <a:avLst/>
          </a:prstGeom>
        </p:spPr>
      </p:pic>
      <p:pic>
        <p:nvPicPr>
          <p:cNvPr id="17" name="Picture 16">
            <a:extLst>
              <a:ext uri="{FF2B5EF4-FFF2-40B4-BE49-F238E27FC236}">
                <a16:creationId xmlns:a16="http://schemas.microsoft.com/office/drawing/2014/main" id="{9496A54D-BCA0-4F40-1039-EEDF9570BB15}"/>
              </a:ext>
            </a:extLst>
          </p:cNvPr>
          <p:cNvPicPr>
            <a:picLocks noChangeAspect="1"/>
          </p:cNvPicPr>
          <p:nvPr/>
        </p:nvPicPr>
        <p:blipFill>
          <a:blip r:embed="rId4"/>
          <a:stretch>
            <a:fillRect/>
          </a:stretch>
        </p:blipFill>
        <p:spPr>
          <a:xfrm>
            <a:off x="8210947" y="2186480"/>
            <a:ext cx="1770402" cy="1403139"/>
          </a:xfrm>
          <a:prstGeom prst="rect">
            <a:avLst/>
          </a:prstGeom>
        </p:spPr>
      </p:pic>
    </p:spTree>
    <p:extLst>
      <p:ext uri="{BB962C8B-B14F-4D97-AF65-F5344CB8AC3E}">
        <p14:creationId xmlns:p14="http://schemas.microsoft.com/office/powerpoint/2010/main" val="41494295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2D0C-5BEF-4F6D-A488-EB18A5D1987F}"/>
              </a:ext>
            </a:extLst>
          </p:cNvPr>
          <p:cNvSpPr>
            <a:spLocks noGrp="1"/>
          </p:cNvSpPr>
          <p:nvPr>
            <p:ph type="title"/>
          </p:nvPr>
        </p:nvSpPr>
        <p:spPr/>
        <p:txBody>
          <a:bodyPr/>
          <a:lstStyle/>
          <a:p>
            <a:r>
              <a:rPr lang="en-US" dirty="0"/>
              <a:t>MYWISCONSIN ID AND MY INSURANCE BENEFITS</a:t>
            </a:r>
          </a:p>
        </p:txBody>
      </p:sp>
      <p:sp>
        <p:nvSpPr>
          <p:cNvPr id="3" name="Content Placeholder 2">
            <a:extLst>
              <a:ext uri="{FF2B5EF4-FFF2-40B4-BE49-F238E27FC236}">
                <a16:creationId xmlns:a16="http://schemas.microsoft.com/office/drawing/2014/main" id="{AE3FE46F-F27C-41DB-91F4-C87BA04F1884}"/>
              </a:ext>
            </a:extLst>
          </p:cNvPr>
          <p:cNvSpPr>
            <a:spLocks noGrp="1"/>
          </p:cNvSpPr>
          <p:nvPr>
            <p:ph idx="1"/>
          </p:nvPr>
        </p:nvSpPr>
        <p:spPr>
          <a:xfrm>
            <a:off x="197884" y="1992650"/>
            <a:ext cx="8101290" cy="3963487"/>
          </a:xfrm>
        </p:spPr>
        <p:txBody>
          <a:bodyPr>
            <a:normAutofit/>
          </a:bodyPr>
          <a:lstStyle/>
          <a:p>
            <a:pPr>
              <a:buClr>
                <a:schemeClr val="tx1"/>
              </a:buClr>
              <a:buFont typeface="Arial" panose="020B0604020202020204" pitchFamily="34" charset="0"/>
              <a:buChar char="•"/>
            </a:pPr>
            <a:r>
              <a:rPr lang="en-US" sz="1600" dirty="0">
                <a:solidFill>
                  <a:schemeClr val="tx1"/>
                </a:solidFill>
              </a:rPr>
              <a:t>Employees will use the </a:t>
            </a:r>
            <a:r>
              <a:rPr lang="en-US" sz="1600" dirty="0">
                <a:solidFill>
                  <a:schemeClr val="tx1"/>
                </a:solidFill>
                <a:hlinkClick r:id="rId3">
                  <a:extLst>
                    <a:ext uri="{A12FA001-AC4F-418D-AE19-62706E023703}">
                      <ahyp:hlinkClr xmlns:ahyp="http://schemas.microsoft.com/office/drawing/2018/hyperlinkcolor" val="tx"/>
                    </a:ext>
                  </a:extLst>
                </a:hlinkClick>
              </a:rPr>
              <a:t>My Insurance Benefits </a:t>
            </a:r>
            <a:r>
              <a:rPr lang="en-US" sz="1600" dirty="0">
                <a:solidFill>
                  <a:schemeClr val="tx1"/>
                </a:solidFill>
              </a:rPr>
              <a:t>to make their hire benefit enrollments. You will also use this application to make benefit changes when you experience a Qualified Life Event (QLE) such as; marriage, birth, divorce, etc., and make benefit changes during the annual Open enrollment period.  </a:t>
            </a:r>
          </a:p>
          <a:p>
            <a:pPr>
              <a:buClr>
                <a:schemeClr val="tx1"/>
              </a:buClr>
              <a:buFont typeface="Arial" panose="020B0604020202020204" pitchFamily="34" charset="0"/>
              <a:buChar char="•"/>
            </a:pPr>
            <a:r>
              <a:rPr lang="en-US" sz="1600" dirty="0">
                <a:solidFill>
                  <a:schemeClr val="tx1"/>
                </a:solidFill>
              </a:rPr>
              <a:t>Y</a:t>
            </a:r>
            <a:r>
              <a:rPr lang="en-US" sz="1600" dirty="0"/>
              <a:t>ou </a:t>
            </a:r>
            <a:r>
              <a:rPr lang="en-US" sz="1600" b="1" dirty="0"/>
              <a:t>must </a:t>
            </a:r>
            <a:r>
              <a:rPr lang="en-US" sz="1600" dirty="0"/>
              <a:t>create your </a:t>
            </a:r>
            <a:r>
              <a:rPr lang="en-US" sz="1600" dirty="0">
                <a:hlinkClick r:id="rId4"/>
              </a:rPr>
              <a:t>MyWisconsin</a:t>
            </a:r>
            <a:r>
              <a:rPr lang="en-US" sz="1600" dirty="0">
                <a:hlinkClick r:id="rId3"/>
              </a:rPr>
              <a:t> ID </a:t>
            </a:r>
            <a:r>
              <a:rPr lang="en-US" sz="1600" b="1" dirty="0"/>
              <a:t>before </a:t>
            </a:r>
            <a:r>
              <a:rPr lang="en-US" sz="1600" dirty="0"/>
              <a:t>you choose your benefits elections in My Insurance Benefits (MIB).  </a:t>
            </a:r>
          </a:p>
          <a:p>
            <a:pPr lvl="1">
              <a:buClr>
                <a:schemeClr val="tx1"/>
              </a:buClr>
              <a:buFont typeface="Arial" panose="020B0604020202020204" pitchFamily="34" charset="0"/>
              <a:buChar char="•"/>
            </a:pPr>
            <a:r>
              <a:rPr lang="en-US" sz="1400" dirty="0"/>
              <a:t>Step by step instructions can be found here: </a:t>
            </a:r>
            <a:r>
              <a:rPr lang="en-US" sz="1400" dirty="0">
                <a:hlinkClick r:id="rId5"/>
              </a:rPr>
              <a:t>Get Started With My Benefits</a:t>
            </a:r>
            <a:endParaRPr lang="en-US" sz="1400" dirty="0"/>
          </a:p>
          <a:p>
            <a:pPr lvl="1">
              <a:buClr>
                <a:schemeClr val="tx1"/>
              </a:buClr>
              <a:buFont typeface="Arial" panose="020B0604020202020204" pitchFamily="34" charset="0"/>
              <a:buChar char="•"/>
            </a:pPr>
            <a:r>
              <a:rPr lang="en-US" sz="1400" dirty="0"/>
              <a:t>When creating your MyWisconsin ID you must use a </a:t>
            </a:r>
            <a:r>
              <a:rPr lang="en-US" sz="1400" b="1" dirty="0"/>
              <a:t>personal email address.  </a:t>
            </a:r>
          </a:p>
          <a:p>
            <a:pPr lvl="1">
              <a:buClr>
                <a:schemeClr val="tx1"/>
              </a:buClr>
              <a:buFont typeface="Arial" panose="020B0604020202020204" pitchFamily="34" charset="0"/>
              <a:buChar char="•"/>
            </a:pPr>
            <a:r>
              <a:rPr lang="en-US" sz="1400" dirty="0"/>
              <a:t>MyWisconsin ID Account Services offers 24/7 support for the following; Account Management Tips, Password Recovery and Locked Accounts. DET’s support line is 608-471-6667. For more specific details see the</a:t>
            </a:r>
            <a:r>
              <a:rPr lang="en-US" sz="1400" dirty="0">
                <a:hlinkClick r:id="rId4"/>
              </a:rPr>
              <a:t> MyWisconsin DET Support Page</a:t>
            </a:r>
            <a:r>
              <a:rPr lang="en-US" sz="1400" dirty="0"/>
              <a:t>.</a:t>
            </a:r>
          </a:p>
          <a:p>
            <a:pPr lvl="1">
              <a:buClr>
                <a:schemeClr val="tx1"/>
              </a:buClr>
              <a:buFont typeface="Arial" panose="020B0604020202020204" pitchFamily="34" charset="0"/>
              <a:buChar char="•"/>
            </a:pPr>
            <a:endParaRPr lang="en-US" sz="1400" b="1" dirty="0"/>
          </a:p>
          <a:p>
            <a:pPr marL="324000" lvl="1" indent="0">
              <a:buClr>
                <a:schemeClr val="tx1"/>
              </a:buClr>
              <a:buNone/>
            </a:pPr>
            <a:endParaRPr lang="en-US" sz="1400" b="1" dirty="0"/>
          </a:p>
          <a:p>
            <a:pPr marL="0" indent="0">
              <a:buClr>
                <a:schemeClr val="tx1"/>
              </a:buClr>
              <a:buNone/>
            </a:pPr>
            <a:endParaRPr lang="en-US" sz="1600" dirty="0">
              <a:solidFill>
                <a:schemeClr val="tx1"/>
              </a:solidFill>
            </a:endParaRPr>
          </a:p>
        </p:txBody>
      </p:sp>
      <p:sp>
        <p:nvSpPr>
          <p:cNvPr id="4" name="Slide Number Placeholder 3">
            <a:extLst>
              <a:ext uri="{FF2B5EF4-FFF2-40B4-BE49-F238E27FC236}">
                <a16:creationId xmlns:a16="http://schemas.microsoft.com/office/drawing/2014/main" id="{48B4CF22-9B76-4F41-9369-F99DA2A89A73}"/>
              </a:ext>
            </a:extLst>
          </p:cNvPr>
          <p:cNvSpPr>
            <a:spLocks noGrp="1"/>
          </p:cNvSpPr>
          <p:nvPr>
            <p:ph type="sldNum" sz="quarter" idx="12"/>
          </p:nvPr>
        </p:nvSpPr>
        <p:spPr/>
        <p:txBody>
          <a:bodyPr/>
          <a:lstStyle/>
          <a:p>
            <a:fld id="{D57F1E4F-1CFF-5643-939E-217C01CDF565}" type="slidenum">
              <a:rPr lang="en-US" smtClean="0"/>
              <a:pPr/>
              <a:t>104</a:t>
            </a:fld>
            <a:endParaRPr lang="en-US" dirty="0"/>
          </a:p>
        </p:txBody>
      </p:sp>
      <p:pic>
        <p:nvPicPr>
          <p:cNvPr id="20" name="Picture 19">
            <a:extLst>
              <a:ext uri="{FF2B5EF4-FFF2-40B4-BE49-F238E27FC236}">
                <a16:creationId xmlns:a16="http://schemas.microsoft.com/office/drawing/2014/main" id="{56C49CFA-45AE-6940-5909-1286A74D4944}"/>
              </a:ext>
            </a:extLst>
          </p:cNvPr>
          <p:cNvPicPr>
            <a:picLocks noChangeAspect="1"/>
          </p:cNvPicPr>
          <p:nvPr/>
        </p:nvPicPr>
        <p:blipFill>
          <a:blip r:embed="rId6"/>
          <a:stretch>
            <a:fillRect/>
          </a:stretch>
        </p:blipFill>
        <p:spPr>
          <a:xfrm>
            <a:off x="8666922" y="2311935"/>
            <a:ext cx="2810032" cy="3561033"/>
          </a:xfrm>
          <a:prstGeom prst="rect">
            <a:avLst/>
          </a:prstGeom>
        </p:spPr>
      </p:pic>
    </p:spTree>
    <p:extLst>
      <p:ext uri="{BB962C8B-B14F-4D97-AF65-F5344CB8AC3E}">
        <p14:creationId xmlns:p14="http://schemas.microsoft.com/office/powerpoint/2010/main" val="19528580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0E84-8025-47C7-8E74-B3AB8E1D470F}"/>
              </a:ext>
            </a:extLst>
          </p:cNvPr>
          <p:cNvSpPr>
            <a:spLocks noGrp="1"/>
          </p:cNvSpPr>
          <p:nvPr>
            <p:ph type="title"/>
          </p:nvPr>
        </p:nvSpPr>
        <p:spPr/>
        <p:txBody>
          <a:bodyPr/>
          <a:lstStyle/>
          <a:p>
            <a:r>
              <a:rPr lang="en-US" dirty="0"/>
              <a:t>MY INSURANCE BENEFITS Resources</a:t>
            </a:r>
          </a:p>
        </p:txBody>
      </p:sp>
      <p:sp>
        <p:nvSpPr>
          <p:cNvPr id="3" name="Content Placeholder 2">
            <a:extLst>
              <a:ext uri="{FF2B5EF4-FFF2-40B4-BE49-F238E27FC236}">
                <a16:creationId xmlns:a16="http://schemas.microsoft.com/office/drawing/2014/main" id="{5DAC4B16-85D9-40B5-86C4-49458521D56F}"/>
              </a:ext>
            </a:extLst>
          </p:cNvPr>
          <p:cNvSpPr>
            <a:spLocks noGrp="1"/>
          </p:cNvSpPr>
          <p:nvPr>
            <p:ph idx="1"/>
          </p:nvPr>
        </p:nvSpPr>
        <p:spPr>
          <a:xfrm>
            <a:off x="581192" y="1828801"/>
            <a:ext cx="11029615" cy="3846398"/>
          </a:xfrm>
        </p:spPr>
        <p:txBody>
          <a:bodyPr>
            <a:normAutofit/>
          </a:bodyPr>
          <a:lstStyle/>
          <a:p>
            <a:pPr marL="0" indent="0">
              <a:buClr>
                <a:schemeClr val="tx1"/>
              </a:buClr>
              <a:buSzPct val="100000"/>
              <a:buNone/>
            </a:pPr>
            <a:endParaRPr lang="en-US" sz="1600" dirty="0"/>
          </a:p>
          <a:p>
            <a:pPr>
              <a:buClr>
                <a:schemeClr val="tx1"/>
              </a:buClr>
              <a:buSzPct val="100000"/>
              <a:buFont typeface="Arial" panose="020B0604020202020204" pitchFamily="34" charset="0"/>
              <a:buChar char="•"/>
            </a:pPr>
            <a:endParaRPr lang="en-US" sz="1600" dirty="0"/>
          </a:p>
          <a:p>
            <a:pPr>
              <a:buClr>
                <a:schemeClr val="tx1"/>
              </a:buClr>
              <a:buSzPct val="100000"/>
              <a:buFont typeface="Arial" panose="020B0604020202020204" pitchFamily="34" charset="0"/>
              <a:buChar char="•"/>
            </a:pPr>
            <a:r>
              <a:rPr lang="en-US" sz="1600" dirty="0"/>
              <a:t>ETF has created resources for employees to navigate through the My Insurance Benefits System</a:t>
            </a:r>
          </a:p>
          <a:p>
            <a:pPr lvl="1">
              <a:buClr>
                <a:schemeClr val="tx1"/>
              </a:buClr>
              <a:buSzPct val="100000"/>
              <a:buFont typeface="Arial" panose="020B0604020202020204" pitchFamily="34" charset="0"/>
              <a:buChar char="•"/>
            </a:pPr>
            <a:r>
              <a:rPr lang="en-US" sz="1600" u="sng" dirty="0">
                <a:hlinkClick r:id="rId3" tooltip="My Insurance Benefits Member Guide"/>
              </a:rPr>
              <a:t>My Insurance Benefits Member Guide (ET-1109)</a:t>
            </a:r>
            <a:endParaRPr lang="en-US" sz="1600" dirty="0"/>
          </a:p>
          <a:p>
            <a:pPr lvl="1">
              <a:buClr>
                <a:schemeClr val="tx1"/>
              </a:buClr>
              <a:buSzPct val="100000"/>
              <a:buFont typeface="Arial" panose="020B0604020202020204" pitchFamily="34" charset="0"/>
              <a:buChar char="•"/>
            </a:pPr>
            <a:r>
              <a:rPr lang="en-US" sz="1600" dirty="0">
                <a:hlinkClick r:id="rId4"/>
              </a:rPr>
              <a:t>Member Experience Video</a:t>
            </a:r>
            <a:r>
              <a:rPr lang="en-US" sz="1600" dirty="0"/>
              <a:t> (includes information on new hires and your enrollments)</a:t>
            </a:r>
          </a:p>
          <a:p>
            <a:pPr lvl="1">
              <a:buClr>
                <a:schemeClr val="tx1"/>
              </a:buClr>
              <a:buSzPct val="100000"/>
              <a:buFont typeface="Arial" panose="020B0604020202020204" pitchFamily="34" charset="0"/>
              <a:buChar char="•"/>
            </a:pPr>
            <a:r>
              <a:rPr lang="en-US" sz="1600" u="sng" dirty="0">
                <a:hlinkClick r:id="rId5"/>
              </a:rPr>
              <a:t>Member Quick Guides</a:t>
            </a:r>
            <a:endParaRPr lang="en-US" sz="1600" dirty="0"/>
          </a:p>
          <a:p>
            <a:pPr lvl="1">
              <a:buClr>
                <a:schemeClr val="tx1"/>
              </a:buClr>
              <a:buSzPct val="100000"/>
              <a:buFont typeface="Arial" panose="020B0604020202020204" pitchFamily="34" charset="0"/>
              <a:buChar char="•"/>
            </a:pPr>
            <a:endParaRPr lang="en-US" sz="1600" dirty="0"/>
          </a:p>
          <a:p>
            <a:pPr lvl="1">
              <a:buClr>
                <a:schemeClr val="tx1"/>
              </a:buClr>
              <a:buSzPct val="100000"/>
              <a:buFont typeface="Arial" panose="020B0604020202020204" pitchFamily="34" charset="0"/>
              <a:buChar char="•"/>
            </a:pPr>
            <a:endParaRPr lang="en-US" sz="1200" dirty="0"/>
          </a:p>
        </p:txBody>
      </p:sp>
      <p:sp>
        <p:nvSpPr>
          <p:cNvPr id="4" name="Slide Number Placeholder 3">
            <a:extLst>
              <a:ext uri="{FF2B5EF4-FFF2-40B4-BE49-F238E27FC236}">
                <a16:creationId xmlns:a16="http://schemas.microsoft.com/office/drawing/2014/main" id="{25ED54DB-1F8F-4D56-8E94-64504C5F4FE7}"/>
              </a:ext>
            </a:extLst>
          </p:cNvPr>
          <p:cNvSpPr>
            <a:spLocks noGrp="1"/>
          </p:cNvSpPr>
          <p:nvPr>
            <p:ph type="sldNum" sz="quarter" idx="12"/>
          </p:nvPr>
        </p:nvSpPr>
        <p:spPr/>
        <p:txBody>
          <a:bodyPr/>
          <a:lstStyle/>
          <a:p>
            <a:fld id="{D57F1E4F-1CFF-5643-939E-217C01CDF565}" type="slidenum">
              <a:rPr lang="en-US" smtClean="0"/>
              <a:pPr/>
              <a:t>105</a:t>
            </a:fld>
            <a:endParaRPr lang="en-US" dirty="0"/>
          </a:p>
        </p:txBody>
      </p:sp>
      <p:pic>
        <p:nvPicPr>
          <p:cNvPr id="1026" name="Picture 2" descr="Using Resources Around You (No Matter Where You Are!)">
            <a:extLst>
              <a:ext uri="{FF2B5EF4-FFF2-40B4-BE49-F238E27FC236}">
                <a16:creationId xmlns:a16="http://schemas.microsoft.com/office/drawing/2014/main" id="{3EF7AA3C-75CE-CA6B-E4A1-D383CF52CF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3645" y="4108287"/>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715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71B7FD43-C4CF-5A17-493B-9F48FDC6D9AC}"/>
              </a:ext>
            </a:extLst>
          </p:cNvPr>
          <p:cNvPicPr>
            <a:picLocks noGrp="1" noChangeAspect="1"/>
          </p:cNvPicPr>
          <p:nvPr/>
        </p:nvPicPr>
        <p:blipFill>
          <a:blip r:embed="rId2"/>
          <a:stretch>
            <a:fillRect/>
          </a:stretch>
        </p:blipFill>
        <p:spPr>
          <a:xfrm>
            <a:off x="581190" y="1998594"/>
            <a:ext cx="6117784" cy="4710317"/>
          </a:xfrm>
          <a:prstGeom prst="rect">
            <a:avLst/>
          </a:prstGeom>
        </p:spPr>
      </p:pic>
      <p:sp>
        <p:nvSpPr>
          <p:cNvPr id="2" name="Title 1">
            <a:extLst>
              <a:ext uri="{FF2B5EF4-FFF2-40B4-BE49-F238E27FC236}">
                <a16:creationId xmlns:a16="http://schemas.microsoft.com/office/drawing/2014/main" id="{4DA10B4A-526F-46BE-B2A8-07AFDAB686EA}"/>
              </a:ext>
            </a:extLst>
          </p:cNvPr>
          <p:cNvSpPr>
            <a:spLocks noGrp="1"/>
          </p:cNvSpPr>
          <p:nvPr>
            <p:ph type="title"/>
          </p:nvPr>
        </p:nvSpPr>
        <p:spPr/>
        <p:txBody>
          <a:bodyPr/>
          <a:lstStyle/>
          <a:p>
            <a:r>
              <a:rPr lang="en-US" dirty="0"/>
              <a:t>Welcome screen – my insurance benefits</a:t>
            </a:r>
          </a:p>
        </p:txBody>
      </p:sp>
      <p:sp>
        <p:nvSpPr>
          <p:cNvPr id="4" name="Slide Number Placeholder 3">
            <a:extLst>
              <a:ext uri="{FF2B5EF4-FFF2-40B4-BE49-F238E27FC236}">
                <a16:creationId xmlns:a16="http://schemas.microsoft.com/office/drawing/2014/main" id="{8A1DE145-D32E-4E95-A031-81EBBDE50582}"/>
              </a:ext>
            </a:extLst>
          </p:cNvPr>
          <p:cNvSpPr>
            <a:spLocks noGrp="1"/>
          </p:cNvSpPr>
          <p:nvPr>
            <p:ph type="sldNum" sz="quarter" idx="12"/>
          </p:nvPr>
        </p:nvSpPr>
        <p:spPr/>
        <p:txBody>
          <a:bodyPr/>
          <a:lstStyle/>
          <a:p>
            <a:fld id="{D57F1E4F-1CFF-5643-939E-217C01CDF565}" type="slidenum">
              <a:rPr lang="en-US" smtClean="0"/>
              <a:pPr/>
              <a:t>106</a:t>
            </a:fld>
            <a:endParaRPr lang="en-US" dirty="0"/>
          </a:p>
        </p:txBody>
      </p:sp>
      <p:sp>
        <p:nvSpPr>
          <p:cNvPr id="10" name="TextBox 9">
            <a:extLst>
              <a:ext uri="{FF2B5EF4-FFF2-40B4-BE49-F238E27FC236}">
                <a16:creationId xmlns:a16="http://schemas.microsoft.com/office/drawing/2014/main" id="{B855E5A8-0539-70F1-493F-502F4AD42CB3}"/>
              </a:ext>
            </a:extLst>
          </p:cNvPr>
          <p:cNvSpPr txBox="1"/>
          <p:nvPr/>
        </p:nvSpPr>
        <p:spPr>
          <a:xfrm>
            <a:off x="6936560" y="2229937"/>
            <a:ext cx="4583844" cy="3539430"/>
          </a:xfrm>
          <a:prstGeom prst="rect">
            <a:avLst/>
          </a:prstGeom>
          <a:noFill/>
        </p:spPr>
        <p:txBody>
          <a:bodyPr wrap="square" rtlCol="0">
            <a:spAutoFit/>
          </a:bodyPr>
          <a:lstStyle/>
          <a:p>
            <a:pPr marL="285750" indent="-285750">
              <a:buClrTx/>
              <a:buSzPct val="100000"/>
              <a:buFont typeface="Arial" panose="020B0604020202020204" pitchFamily="34" charset="0"/>
              <a:buChar char="•"/>
            </a:pPr>
            <a:r>
              <a:rPr lang="en-US" sz="1600" dirty="0"/>
              <a:t>Review all relevant benefit material and know the elections you are going to make before you begin</a:t>
            </a:r>
          </a:p>
          <a:p>
            <a:pPr marL="285750" indent="-285750">
              <a:buClrTx/>
              <a:buSzPct val="100000"/>
              <a:buFont typeface="Arial" panose="020B0604020202020204" pitchFamily="34" charset="0"/>
              <a:buChar char="•"/>
            </a:pPr>
            <a:r>
              <a:rPr lang="en-US" sz="1600" dirty="0"/>
              <a:t>Make sure you have the legal name, date of birth and Social Security Numbers of all eligible dependents who will be covered</a:t>
            </a:r>
          </a:p>
          <a:p>
            <a:pPr marL="285750" indent="-285750">
              <a:buClrTx/>
              <a:buSzPct val="100000"/>
              <a:buFont typeface="Arial" panose="020B0604020202020204" pitchFamily="34" charset="0"/>
              <a:buChar char="•"/>
            </a:pPr>
            <a:r>
              <a:rPr lang="en-US" sz="1600" dirty="0"/>
              <a:t>You will be required to upload documentation verifying each dependent. The types of documents required can be found on ETF’s website: </a:t>
            </a:r>
            <a:r>
              <a:rPr lang="en-US" sz="1600" dirty="0">
                <a:hlinkClick r:id="rId3"/>
              </a:rPr>
              <a:t>Document Requirements for Life Events and Dependent Verification | ETF</a:t>
            </a:r>
            <a:endParaRPr lang="en-US" sz="1600" dirty="0"/>
          </a:p>
          <a:p>
            <a:pPr marL="285750" indent="-285750">
              <a:buFont typeface="Arial" panose="020B0604020202020204" pitchFamily="34" charset="0"/>
              <a:buChar char="•"/>
            </a:pPr>
            <a:r>
              <a:rPr lang="en-US" sz="1600" dirty="0"/>
              <a:t>You may return to complete your enrollment later, however, be sure to fully complete and select Confirm your elections prior to your enrollment window closing.</a:t>
            </a:r>
          </a:p>
        </p:txBody>
      </p:sp>
      <p:sp>
        <p:nvSpPr>
          <p:cNvPr id="11" name="Rectangle 10">
            <a:extLst>
              <a:ext uri="{FF2B5EF4-FFF2-40B4-BE49-F238E27FC236}">
                <a16:creationId xmlns:a16="http://schemas.microsoft.com/office/drawing/2014/main" id="{90FB6193-FDA3-F72A-20FF-8D182A33C648}"/>
              </a:ext>
            </a:extLst>
          </p:cNvPr>
          <p:cNvSpPr/>
          <p:nvPr/>
        </p:nvSpPr>
        <p:spPr>
          <a:xfrm>
            <a:off x="1262270" y="5158409"/>
            <a:ext cx="377687"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solidFill>
              </a:ln>
              <a:solidFill>
                <a:schemeClr val="bg2"/>
              </a:solidFill>
            </a:endParaRPr>
          </a:p>
        </p:txBody>
      </p:sp>
    </p:spTree>
    <p:extLst>
      <p:ext uri="{BB962C8B-B14F-4D97-AF65-F5344CB8AC3E}">
        <p14:creationId xmlns:p14="http://schemas.microsoft.com/office/powerpoint/2010/main" val="170701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555BBD34-7C4C-41D3-28B0-13AADBF03816}"/>
              </a:ext>
            </a:extLst>
          </p:cNvPr>
          <p:cNvPicPr>
            <a:picLocks noGrp="1" noChangeAspect="1"/>
          </p:cNvPicPr>
          <p:nvPr>
            <p:ph idx="1"/>
          </p:nvPr>
        </p:nvPicPr>
        <p:blipFill>
          <a:blip r:embed="rId2"/>
          <a:srcRect t="722" r="2" b="641"/>
          <a:stretch>
            <a:fillRect/>
          </a:stretch>
        </p:blipFill>
        <p:spPr>
          <a:xfrm>
            <a:off x="446534" y="723899"/>
            <a:ext cx="7498616" cy="5676901"/>
          </a:xfrm>
          <a:prstGeom prst="rect">
            <a:avLst/>
          </a:prstGeom>
        </p:spPr>
      </p:pic>
      <p:sp>
        <p:nvSpPr>
          <p:cNvPr id="21" name="Rectangle 20">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EF9D864-9A66-E109-8177-83CA4308356B}"/>
              </a:ext>
            </a:extLst>
          </p:cNvPr>
          <p:cNvSpPr>
            <a:spLocks noGrp="1"/>
          </p:cNvSpPr>
          <p:nvPr>
            <p:ph type="title"/>
          </p:nvPr>
        </p:nvSpPr>
        <p:spPr>
          <a:xfrm>
            <a:off x="8212192" y="2386065"/>
            <a:ext cx="3081576" cy="2085869"/>
          </a:xfrm>
        </p:spPr>
        <p:txBody>
          <a:bodyPr vert="horz" lIns="91440" tIns="45720" rIns="91440" bIns="45720" rtlCol="0" anchor="b">
            <a:normAutofit fontScale="90000"/>
          </a:bodyPr>
          <a:lstStyle/>
          <a:p>
            <a:r>
              <a:rPr lang="en-US" sz="3600" dirty="0">
                <a:solidFill>
                  <a:srgbClr val="FFFFFF"/>
                </a:solidFill>
              </a:rPr>
              <a:t>My insurance benefits</a:t>
            </a:r>
            <a:br>
              <a:rPr lang="en-US" sz="3600" dirty="0">
                <a:solidFill>
                  <a:srgbClr val="FFFFFF"/>
                </a:solidFill>
              </a:rPr>
            </a:br>
            <a:r>
              <a:rPr lang="en-US" sz="3600" dirty="0">
                <a:solidFill>
                  <a:srgbClr val="FFFFFF"/>
                </a:solidFill>
              </a:rPr>
              <a:t>Enrollment Workflow</a:t>
            </a:r>
          </a:p>
        </p:txBody>
      </p:sp>
      <p:grpSp>
        <p:nvGrpSpPr>
          <p:cNvPr id="23" name="Group 22">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4" name="Rectangle 23">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Slide Number Placeholder 3">
            <a:extLst>
              <a:ext uri="{FF2B5EF4-FFF2-40B4-BE49-F238E27FC236}">
                <a16:creationId xmlns:a16="http://schemas.microsoft.com/office/drawing/2014/main" id="{79EDE2FD-0FC2-5B23-FF17-36C15517E6E0}"/>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a:spcAft>
                <a:spcPts val="600"/>
              </a:spcAft>
            </a:pPr>
            <a:fld id="{D57F1E4F-1CFF-5643-939E-217C01CDF565}" type="slidenum">
              <a:rPr lang="en-US" sz="900" smtClean="0">
                <a:solidFill>
                  <a:schemeClr val="accent1">
                    <a:lumMod val="75000"/>
                    <a:lumOff val="25000"/>
                  </a:schemeClr>
                </a:solidFill>
              </a:rPr>
              <a:pPr>
                <a:spcAft>
                  <a:spcPts val="600"/>
                </a:spcAft>
              </a:pPr>
              <a:t>107</a:t>
            </a:fld>
            <a:endParaRPr lang="en-US" sz="900">
              <a:solidFill>
                <a:schemeClr val="accent1">
                  <a:lumMod val="75000"/>
                  <a:lumOff val="25000"/>
                </a:schemeClr>
              </a:solidFill>
            </a:endParaRPr>
          </a:p>
        </p:txBody>
      </p:sp>
    </p:spTree>
    <p:extLst>
      <p:ext uri="{BB962C8B-B14F-4D97-AF65-F5344CB8AC3E}">
        <p14:creationId xmlns:p14="http://schemas.microsoft.com/office/powerpoint/2010/main" val="39621567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5088-711D-826E-98CE-457418B18C33}"/>
              </a:ext>
            </a:extLst>
          </p:cNvPr>
          <p:cNvSpPr>
            <a:spLocks noGrp="1"/>
          </p:cNvSpPr>
          <p:nvPr>
            <p:ph type="title"/>
          </p:nvPr>
        </p:nvSpPr>
        <p:spPr/>
        <p:txBody>
          <a:bodyPr/>
          <a:lstStyle/>
          <a:p>
            <a:r>
              <a:rPr lang="en-US" dirty="0"/>
              <a:t>initial ENROLLMENT REMINDERS</a:t>
            </a:r>
          </a:p>
        </p:txBody>
      </p:sp>
      <p:graphicFrame>
        <p:nvGraphicFramePr>
          <p:cNvPr id="8" name="Content Placeholder 2">
            <a:extLst>
              <a:ext uri="{FF2B5EF4-FFF2-40B4-BE49-F238E27FC236}">
                <a16:creationId xmlns:a16="http://schemas.microsoft.com/office/drawing/2014/main" id="{DE7B6809-F036-C949-D868-3BF11047B787}"/>
              </a:ext>
            </a:extLst>
          </p:cNvPr>
          <p:cNvGraphicFramePr>
            <a:graphicFrameLocks noGrp="1"/>
          </p:cNvGraphicFramePr>
          <p:nvPr>
            <p:ph idx="1"/>
            <p:extLst>
              <p:ext uri="{D42A27DB-BD31-4B8C-83A1-F6EECF244321}">
                <p14:modId xmlns:p14="http://schemas.microsoft.com/office/powerpoint/2010/main" val="715889394"/>
              </p:ext>
            </p:extLst>
          </p:nvPr>
        </p:nvGraphicFramePr>
        <p:xfrm>
          <a:off x="581192" y="1996895"/>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4E4C8B4-AC8C-69EA-EDF0-878EC6A0DE55}"/>
              </a:ext>
            </a:extLst>
          </p:cNvPr>
          <p:cNvSpPr>
            <a:spLocks noGrp="1"/>
          </p:cNvSpPr>
          <p:nvPr>
            <p:ph type="sldNum" sz="quarter" idx="12"/>
          </p:nvPr>
        </p:nvSpPr>
        <p:spPr/>
        <p:txBody>
          <a:bodyPr/>
          <a:lstStyle/>
          <a:p>
            <a:fld id="{D57F1E4F-1CFF-5643-939E-217C01CDF565}" type="slidenum">
              <a:rPr lang="en-US" smtClean="0"/>
              <a:pPr/>
              <a:t>108</a:t>
            </a:fld>
            <a:endParaRPr lang="en-US" dirty="0"/>
          </a:p>
        </p:txBody>
      </p:sp>
      <p:pic>
        <p:nvPicPr>
          <p:cNvPr id="6" name="Picture 5">
            <a:extLst>
              <a:ext uri="{FF2B5EF4-FFF2-40B4-BE49-F238E27FC236}">
                <a16:creationId xmlns:a16="http://schemas.microsoft.com/office/drawing/2014/main" id="{C5F749BB-B15E-90DC-550C-8C59767D23D5}"/>
              </a:ext>
            </a:extLst>
          </p:cNvPr>
          <p:cNvPicPr>
            <a:picLocks noChangeAspect="1"/>
          </p:cNvPicPr>
          <p:nvPr/>
        </p:nvPicPr>
        <p:blipFill>
          <a:blip r:embed="rId8"/>
          <a:stretch>
            <a:fillRect/>
          </a:stretch>
        </p:blipFill>
        <p:spPr>
          <a:xfrm>
            <a:off x="2238856" y="5406887"/>
            <a:ext cx="7714286" cy="1311965"/>
          </a:xfrm>
          <a:prstGeom prst="rect">
            <a:avLst/>
          </a:prstGeom>
        </p:spPr>
      </p:pic>
    </p:spTree>
    <p:extLst>
      <p:ext uri="{BB962C8B-B14F-4D97-AF65-F5344CB8AC3E}">
        <p14:creationId xmlns:p14="http://schemas.microsoft.com/office/powerpoint/2010/main" val="6014103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9AD34B-9E05-4445-BE71-38E3D2ECADA2}"/>
              </a:ext>
            </a:extLst>
          </p:cNvPr>
          <p:cNvSpPr>
            <a:spLocks noGrp="1"/>
          </p:cNvSpPr>
          <p:nvPr>
            <p:ph type="title"/>
          </p:nvPr>
        </p:nvSpPr>
        <p:spPr/>
        <p:txBody>
          <a:bodyPr/>
          <a:lstStyle/>
          <a:p>
            <a:r>
              <a:rPr lang="en-US" dirty="0"/>
              <a:t>Employee self-service checklist</a:t>
            </a:r>
          </a:p>
        </p:txBody>
      </p:sp>
      <p:sp>
        <p:nvSpPr>
          <p:cNvPr id="7" name="Text Placeholder 6">
            <a:extLst>
              <a:ext uri="{FF2B5EF4-FFF2-40B4-BE49-F238E27FC236}">
                <a16:creationId xmlns:a16="http://schemas.microsoft.com/office/drawing/2014/main" id="{7854728E-4D88-4DBA-BAC4-FF3A3329112B}"/>
              </a:ext>
            </a:extLst>
          </p:cNvPr>
          <p:cNvSpPr>
            <a:spLocks noGrp="1"/>
          </p:cNvSpPr>
          <p:nvPr>
            <p:ph type="body" idx="1"/>
          </p:nvPr>
        </p:nvSpPr>
        <p:spPr>
          <a:xfrm>
            <a:off x="855303" y="2054018"/>
            <a:ext cx="10237981" cy="536005"/>
          </a:xfrm>
          <a:ln>
            <a:solidFill>
              <a:schemeClr val="tx1"/>
            </a:solidFill>
          </a:ln>
        </p:spPr>
        <p:txBody>
          <a:bodyPr/>
          <a:lstStyle/>
          <a:p>
            <a:pPr algn="ctr"/>
            <a:r>
              <a:rPr lang="en-US" sz="2800" dirty="0">
                <a:solidFill>
                  <a:schemeClr val="tx1"/>
                </a:solidFill>
              </a:rPr>
              <a:t>Click on the links below to see job aids about the process</a:t>
            </a:r>
            <a:endParaRPr lang="en-US" sz="2800" dirty="0"/>
          </a:p>
        </p:txBody>
      </p:sp>
      <p:sp>
        <p:nvSpPr>
          <p:cNvPr id="8" name="Content Placeholder 7">
            <a:extLst>
              <a:ext uri="{FF2B5EF4-FFF2-40B4-BE49-F238E27FC236}">
                <a16:creationId xmlns:a16="http://schemas.microsoft.com/office/drawing/2014/main" id="{1EBD4EB2-C900-45CF-AD7F-8F9B5793CA69}"/>
              </a:ext>
            </a:extLst>
          </p:cNvPr>
          <p:cNvSpPr>
            <a:spLocks noGrp="1"/>
          </p:cNvSpPr>
          <p:nvPr>
            <p:ph sz="half" idx="2"/>
          </p:nvPr>
        </p:nvSpPr>
        <p:spPr>
          <a:xfrm>
            <a:off x="581194" y="2926052"/>
            <a:ext cx="5393100" cy="3349488"/>
          </a:xfrm>
        </p:spPr>
        <p:txBody>
          <a:bodyPr>
            <a:normAutofit fontScale="92500" lnSpcReduction="20000"/>
          </a:bodyPr>
          <a:lstStyle/>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Review and update your address</a:t>
            </a:r>
          </a:p>
          <a:p>
            <a:pPr marL="804672" lvl="1">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My Information Tile &gt; Addresses</a:t>
            </a:r>
          </a:p>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Set up </a:t>
            </a:r>
            <a:r>
              <a:rPr lang="en-US" sz="1800" dirty="0">
                <a:solidFill>
                  <a:prstClr val="black"/>
                </a:solidFill>
                <a:latin typeface="Calibri Light" panose="020F0302020204030204" pitchFamily="34" charset="0"/>
                <a:hlinkClick r:id="rId3"/>
              </a:rPr>
              <a:t>Direct Deposit </a:t>
            </a:r>
            <a:endParaRPr lang="en-US" sz="1800" dirty="0">
              <a:solidFill>
                <a:prstClr val="black"/>
              </a:solidFill>
              <a:latin typeface="Calibri Light" panose="020F0302020204030204" pitchFamily="34" charset="0"/>
            </a:endParaRP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My Payroll Tile &gt; Direct Deposit</a:t>
            </a: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First paycheck(s) is a paper check for new State Employees</a:t>
            </a:r>
          </a:p>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Set up </a:t>
            </a:r>
            <a:r>
              <a:rPr lang="en-US" sz="1800" dirty="0">
                <a:solidFill>
                  <a:prstClr val="black"/>
                </a:solidFill>
                <a:latin typeface="Calibri Light" panose="020F0302020204030204" pitchFamily="34" charset="0"/>
                <a:hlinkClick r:id="rId4"/>
              </a:rPr>
              <a:t>tax withholding </a:t>
            </a:r>
            <a:endParaRPr lang="en-US" sz="800" dirty="0">
              <a:solidFill>
                <a:prstClr val="black"/>
              </a:solidFill>
              <a:latin typeface="Calibri Light" panose="020F0302020204030204" pitchFamily="34" charset="0"/>
            </a:endParaRP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My Payroll Tile &gt; Tax Withholding</a:t>
            </a:r>
          </a:p>
          <a:p>
            <a:pPr marL="800100" lvl="1" indent="-342900">
              <a:spcBef>
                <a:spcPts val="600"/>
              </a:spcBef>
              <a:buClrTx/>
              <a:buFont typeface="Wingdings" panose="05000000000000000000" pitchFamily="2" charset="2"/>
              <a:buChar char="Ø"/>
            </a:pPr>
            <a:r>
              <a:rPr lang="en-US" sz="1200" dirty="0">
                <a:solidFill>
                  <a:schemeClr val="tx1"/>
                </a:solidFill>
                <a:latin typeface="Calibri Light" panose="020F0302020204030204" pitchFamily="34" charset="0"/>
              </a:rPr>
              <a:t>Taxes withheld at single and zero if you do nothing</a:t>
            </a:r>
          </a:p>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Enter Emergency Contact information</a:t>
            </a: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My Information Tile &gt; Emergency Contacts</a:t>
            </a:r>
          </a:p>
        </p:txBody>
      </p:sp>
      <p:sp>
        <p:nvSpPr>
          <p:cNvPr id="10" name="Content Placeholder 9">
            <a:extLst>
              <a:ext uri="{FF2B5EF4-FFF2-40B4-BE49-F238E27FC236}">
                <a16:creationId xmlns:a16="http://schemas.microsoft.com/office/drawing/2014/main" id="{FA200A28-51C0-47AD-BE38-9B935BD1B419}"/>
              </a:ext>
            </a:extLst>
          </p:cNvPr>
          <p:cNvSpPr>
            <a:spLocks noGrp="1"/>
          </p:cNvSpPr>
          <p:nvPr>
            <p:ph sz="quarter" idx="4"/>
          </p:nvPr>
        </p:nvSpPr>
        <p:spPr>
          <a:xfrm>
            <a:off x="6217709" y="2926052"/>
            <a:ext cx="5393100" cy="3202290"/>
          </a:xfrm>
        </p:spPr>
        <p:txBody>
          <a:bodyPr>
            <a:normAutofit fontScale="92500" lnSpcReduction="20000"/>
          </a:bodyPr>
          <a:lstStyle/>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Record time on your timesheet </a:t>
            </a: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My Time Tile &gt; Enter Time</a:t>
            </a: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If an exception reporter, do not record time (applies to very small number of employees)</a:t>
            </a:r>
          </a:p>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Submit elections through </a:t>
            </a:r>
            <a:r>
              <a:rPr lang="en-US" sz="1800" dirty="0">
                <a:solidFill>
                  <a:prstClr val="black"/>
                </a:solidFill>
                <a:latin typeface="Calibri Light" panose="020F0302020204030204" pitchFamily="34" charset="0"/>
                <a:hlinkClick r:id="rId5"/>
              </a:rPr>
              <a:t>My Insurance Benefits</a:t>
            </a:r>
            <a:endParaRPr lang="en-US" sz="1800" dirty="0">
              <a:solidFill>
                <a:prstClr val="black"/>
              </a:solidFill>
              <a:latin typeface="Calibri Light" panose="020F0302020204030204" pitchFamily="34" charset="0"/>
            </a:endParaRP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the My Benefits Tile in Employee Self Service </a:t>
            </a:r>
          </a:p>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View your </a:t>
            </a:r>
            <a:r>
              <a:rPr lang="en-US" sz="1800" dirty="0">
                <a:solidFill>
                  <a:prstClr val="black"/>
                </a:solidFill>
                <a:latin typeface="Calibri Light" panose="020F0302020204030204" pitchFamily="34" charset="0"/>
                <a:hlinkClick r:id="rId6"/>
              </a:rPr>
              <a:t>earning statement</a:t>
            </a:r>
            <a:endParaRPr lang="en-US" sz="1800" dirty="0">
              <a:solidFill>
                <a:prstClr val="black"/>
              </a:solidFill>
              <a:latin typeface="Calibri Light" panose="020F0302020204030204" pitchFamily="34" charset="0"/>
            </a:endParaRP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My Payroll &gt; Paychecks</a:t>
            </a:r>
          </a:p>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Sign up for Emergency Notifications</a:t>
            </a: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My Information &gt; Emergency Notification System (RAVE)</a:t>
            </a:r>
          </a:p>
          <a:p>
            <a:pPr marL="133200" indent="0">
              <a:spcBef>
                <a:spcPts val="600"/>
              </a:spcBef>
              <a:buClrTx/>
              <a:buNone/>
            </a:pPr>
            <a:endParaRPr lang="en-US" sz="1600" dirty="0">
              <a:latin typeface="Calibri Light" panose="020F0302020204030204" pitchFamily="34" charset="0"/>
            </a:endParaRPr>
          </a:p>
        </p:txBody>
      </p:sp>
      <p:sp>
        <p:nvSpPr>
          <p:cNvPr id="5" name="Slide Number Placeholder 4">
            <a:extLst>
              <a:ext uri="{FF2B5EF4-FFF2-40B4-BE49-F238E27FC236}">
                <a16:creationId xmlns:a16="http://schemas.microsoft.com/office/drawing/2014/main" id="{4ABF0A47-01DF-461B-AEF4-D5A9BC8BF6BA}"/>
              </a:ext>
            </a:extLst>
          </p:cNvPr>
          <p:cNvSpPr>
            <a:spLocks noGrp="1"/>
          </p:cNvSpPr>
          <p:nvPr>
            <p:ph type="sldNum" sz="quarter" idx="12"/>
          </p:nvPr>
        </p:nvSpPr>
        <p:spPr/>
        <p:txBody>
          <a:bodyPr/>
          <a:lstStyle/>
          <a:p>
            <a:fld id="{D57F1E4F-1CFF-5643-939E-217C01CDF565}" type="slidenum">
              <a:rPr lang="en-US" smtClean="0"/>
              <a:pPr/>
              <a:t>109</a:t>
            </a:fld>
            <a:endParaRPr lang="en-US" dirty="0"/>
          </a:p>
        </p:txBody>
      </p:sp>
    </p:spTree>
    <p:extLst>
      <p:ext uri="{BB962C8B-B14F-4D97-AF65-F5344CB8AC3E}">
        <p14:creationId xmlns:p14="http://schemas.microsoft.com/office/powerpoint/2010/main" val="9898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933A-BF22-4044-AFD5-11F3BB720279}"/>
              </a:ext>
            </a:extLst>
          </p:cNvPr>
          <p:cNvSpPr>
            <a:spLocks noGrp="1"/>
          </p:cNvSpPr>
          <p:nvPr>
            <p:ph type="title"/>
          </p:nvPr>
        </p:nvSpPr>
        <p:spPr/>
        <p:txBody>
          <a:bodyPr/>
          <a:lstStyle/>
          <a:p>
            <a:r>
              <a:rPr lang="en-US" dirty="0"/>
              <a:t>Paid leave – sabbatical and vacation cash-out eligibility</a:t>
            </a:r>
          </a:p>
        </p:txBody>
      </p:sp>
      <p:graphicFrame>
        <p:nvGraphicFramePr>
          <p:cNvPr id="5" name="Content Placeholder 4">
            <a:extLst>
              <a:ext uri="{FF2B5EF4-FFF2-40B4-BE49-F238E27FC236}">
                <a16:creationId xmlns:a16="http://schemas.microsoft.com/office/drawing/2014/main" id="{C949B247-A322-4C5D-9075-BA01A2A7B56C}"/>
              </a:ext>
            </a:extLst>
          </p:cNvPr>
          <p:cNvGraphicFramePr>
            <a:graphicFrameLocks noGrp="1"/>
          </p:cNvGraphicFramePr>
          <p:nvPr>
            <p:ph idx="1"/>
            <p:extLst>
              <p:ext uri="{D42A27DB-BD31-4B8C-83A1-F6EECF244321}">
                <p14:modId xmlns:p14="http://schemas.microsoft.com/office/powerpoint/2010/main" val="1819895942"/>
              </p:ext>
            </p:extLst>
          </p:nvPr>
        </p:nvGraphicFramePr>
        <p:xfrm>
          <a:off x="581025" y="2072640"/>
          <a:ext cx="11029950" cy="3139440"/>
        </p:xfrm>
        <a:graphic>
          <a:graphicData uri="http://schemas.openxmlformats.org/drawingml/2006/table">
            <a:tbl>
              <a:tblPr firstRow="1" bandRow="1">
                <a:tableStyleId>{5C22544A-7EE6-4342-B048-85BDC9FD1C3A}</a:tableStyleId>
              </a:tblPr>
              <a:tblGrid>
                <a:gridCol w="2205990">
                  <a:extLst>
                    <a:ext uri="{9D8B030D-6E8A-4147-A177-3AD203B41FA5}">
                      <a16:colId xmlns:a16="http://schemas.microsoft.com/office/drawing/2014/main" val="2820719564"/>
                    </a:ext>
                  </a:extLst>
                </a:gridCol>
                <a:gridCol w="2205990">
                  <a:extLst>
                    <a:ext uri="{9D8B030D-6E8A-4147-A177-3AD203B41FA5}">
                      <a16:colId xmlns:a16="http://schemas.microsoft.com/office/drawing/2014/main" val="3657742878"/>
                    </a:ext>
                  </a:extLst>
                </a:gridCol>
                <a:gridCol w="2205990">
                  <a:extLst>
                    <a:ext uri="{9D8B030D-6E8A-4147-A177-3AD203B41FA5}">
                      <a16:colId xmlns:a16="http://schemas.microsoft.com/office/drawing/2014/main" val="2966380467"/>
                    </a:ext>
                  </a:extLst>
                </a:gridCol>
                <a:gridCol w="2205990">
                  <a:extLst>
                    <a:ext uri="{9D8B030D-6E8A-4147-A177-3AD203B41FA5}">
                      <a16:colId xmlns:a16="http://schemas.microsoft.com/office/drawing/2014/main" val="3412249358"/>
                    </a:ext>
                  </a:extLst>
                </a:gridCol>
                <a:gridCol w="2205990">
                  <a:extLst>
                    <a:ext uri="{9D8B030D-6E8A-4147-A177-3AD203B41FA5}">
                      <a16:colId xmlns:a16="http://schemas.microsoft.com/office/drawing/2014/main" val="3360978580"/>
                    </a:ext>
                  </a:extLst>
                </a:gridCol>
              </a:tblGrid>
              <a:tr h="370840">
                <a:tc>
                  <a:txBody>
                    <a:bodyPr/>
                    <a:lstStyle/>
                    <a:p>
                      <a:pPr algn="ctr"/>
                      <a:r>
                        <a:rPr lang="en-US" dirty="0"/>
                        <a:t>Years of Service</a:t>
                      </a:r>
                    </a:p>
                  </a:txBody>
                  <a:tcPr anchor="ctr"/>
                </a:tc>
                <a:tc>
                  <a:txBody>
                    <a:bodyPr/>
                    <a:lstStyle/>
                    <a:p>
                      <a:pPr algn="ctr"/>
                      <a:r>
                        <a:rPr lang="en-US" dirty="0"/>
                        <a:t>FLSA Non-Exempt</a:t>
                      </a:r>
                    </a:p>
                    <a:p>
                      <a:pPr algn="ctr"/>
                      <a:r>
                        <a:rPr lang="en-US" dirty="0"/>
                        <a:t># Hours that Can Be Put in Sabbatical</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FLSA Non-Exempt</a:t>
                      </a:r>
                    </a:p>
                    <a:p>
                      <a:pPr algn="ctr"/>
                      <a:r>
                        <a:rPr lang="en-US" dirty="0"/>
                        <a:t># Hours that Can Be Cashed Out</a:t>
                      </a:r>
                    </a:p>
                  </a:txBody>
                  <a:tcPr anchor="ctr"/>
                </a:tc>
                <a:tc>
                  <a:txBody>
                    <a:bodyPr/>
                    <a:lstStyle/>
                    <a:p>
                      <a:pPr algn="ctr"/>
                      <a:r>
                        <a:rPr lang="en-US" dirty="0"/>
                        <a:t>FLSA Exempt</a:t>
                      </a:r>
                    </a:p>
                    <a:p>
                      <a:pPr algn="ctr"/>
                      <a:r>
                        <a:rPr lang="en-US" dirty="0"/>
                        <a:t># Hours that Can Be Put in Sabbatical</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FLSA Exempt</a:t>
                      </a:r>
                    </a:p>
                    <a:p>
                      <a:pPr algn="ctr"/>
                      <a:r>
                        <a:rPr lang="en-US" dirty="0"/>
                        <a:t># Hours that Can Be Cashed Out</a:t>
                      </a:r>
                    </a:p>
                  </a:txBody>
                  <a:tcPr anchor="ctr"/>
                </a:tc>
                <a:extLst>
                  <a:ext uri="{0D108BD9-81ED-4DB2-BD59-A6C34878D82A}">
                    <a16:rowId xmlns:a16="http://schemas.microsoft.com/office/drawing/2014/main" val="2686839466"/>
                  </a:ext>
                </a:extLst>
              </a:tr>
              <a:tr h="370840">
                <a:tc>
                  <a:txBody>
                    <a:bodyPr/>
                    <a:lstStyle/>
                    <a:p>
                      <a:pPr algn="ctr"/>
                      <a:r>
                        <a:rPr lang="en-US" dirty="0"/>
                        <a:t>During First 5 Years</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4256870795"/>
                  </a:ext>
                </a:extLst>
              </a:tr>
              <a:tr h="370840">
                <a:tc>
                  <a:txBody>
                    <a:bodyPr/>
                    <a:lstStyle/>
                    <a:p>
                      <a:pPr algn="ctr"/>
                      <a:r>
                        <a:rPr lang="en-US" dirty="0"/>
                        <a:t>5+ to 10 years</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40</a:t>
                      </a:r>
                    </a:p>
                  </a:txBody>
                  <a:tcPr anchor="ctr"/>
                </a:tc>
                <a:tc>
                  <a:txBody>
                    <a:bodyPr/>
                    <a:lstStyle/>
                    <a:p>
                      <a:pPr algn="ctr"/>
                      <a:r>
                        <a:rPr lang="en-US" dirty="0"/>
                        <a:t>0</a:t>
                      </a:r>
                    </a:p>
                  </a:txBody>
                  <a:tcPr anchor="ctr"/>
                </a:tc>
                <a:extLst>
                  <a:ext uri="{0D108BD9-81ED-4DB2-BD59-A6C34878D82A}">
                    <a16:rowId xmlns:a16="http://schemas.microsoft.com/office/drawing/2014/main" val="2819886276"/>
                  </a:ext>
                </a:extLst>
              </a:tr>
              <a:tr h="370840">
                <a:tc>
                  <a:txBody>
                    <a:bodyPr/>
                    <a:lstStyle/>
                    <a:p>
                      <a:pPr algn="ctr"/>
                      <a:r>
                        <a:rPr lang="en-US" dirty="0"/>
                        <a:t>10+ to 15 years</a:t>
                      </a:r>
                    </a:p>
                  </a:txBody>
                  <a:tcPr anchor="ctr"/>
                </a:tc>
                <a:tc>
                  <a:txBody>
                    <a:bodyPr/>
                    <a:lstStyle/>
                    <a:p>
                      <a:pPr algn="ctr"/>
                      <a:r>
                        <a:rPr lang="en-US" dirty="0"/>
                        <a:t>40</a:t>
                      </a:r>
                    </a:p>
                  </a:txBody>
                  <a:tcPr anchor="ctr"/>
                </a:tc>
                <a:tc>
                  <a:txBody>
                    <a:bodyPr/>
                    <a:lstStyle/>
                    <a:p>
                      <a:pPr algn="ctr"/>
                      <a:r>
                        <a:rPr lang="en-US" dirty="0"/>
                        <a:t>0</a:t>
                      </a:r>
                    </a:p>
                  </a:txBody>
                  <a:tcPr anchor="ctr"/>
                </a:tc>
                <a:tc>
                  <a:txBody>
                    <a:bodyPr/>
                    <a:lstStyle/>
                    <a:p>
                      <a:pPr algn="ctr"/>
                      <a:r>
                        <a:rPr lang="en-US" dirty="0"/>
                        <a:t>40</a:t>
                      </a:r>
                    </a:p>
                  </a:txBody>
                  <a:tcPr anchor="ctr"/>
                </a:tc>
                <a:tc>
                  <a:txBody>
                    <a:bodyPr/>
                    <a:lstStyle/>
                    <a:p>
                      <a:pPr algn="ctr"/>
                      <a:r>
                        <a:rPr lang="en-US" dirty="0"/>
                        <a:t>0</a:t>
                      </a:r>
                    </a:p>
                  </a:txBody>
                  <a:tcPr anchor="ctr"/>
                </a:tc>
                <a:extLst>
                  <a:ext uri="{0D108BD9-81ED-4DB2-BD59-A6C34878D82A}">
                    <a16:rowId xmlns:a16="http://schemas.microsoft.com/office/drawing/2014/main" val="3174969330"/>
                  </a:ext>
                </a:extLst>
              </a:tr>
              <a:tr h="370840">
                <a:tc>
                  <a:txBody>
                    <a:bodyPr/>
                    <a:lstStyle/>
                    <a:p>
                      <a:pPr algn="ctr"/>
                      <a:r>
                        <a:rPr lang="en-US" dirty="0"/>
                        <a:t>15+ to 20 years</a:t>
                      </a:r>
                    </a:p>
                  </a:txBody>
                  <a:tcPr anchor="ctr"/>
                </a:tc>
                <a:tc>
                  <a:txBody>
                    <a:bodyPr/>
                    <a:lstStyle/>
                    <a:p>
                      <a:pPr algn="ctr"/>
                      <a:r>
                        <a:rPr lang="en-US" dirty="0"/>
                        <a:t>40</a:t>
                      </a:r>
                    </a:p>
                  </a:txBody>
                  <a:tcPr anchor="ctr"/>
                </a:tc>
                <a:tc>
                  <a:txBody>
                    <a:bodyPr/>
                    <a:lstStyle/>
                    <a:p>
                      <a:pPr algn="ctr"/>
                      <a:r>
                        <a:rPr lang="en-US" dirty="0"/>
                        <a:t>0</a:t>
                      </a:r>
                    </a:p>
                  </a:txBody>
                  <a:tcPr anchor="ctr"/>
                </a:tc>
                <a:tc>
                  <a:txBody>
                    <a:bodyPr/>
                    <a:lstStyle/>
                    <a:p>
                      <a:pPr algn="ctr"/>
                      <a:r>
                        <a:rPr lang="en-US" dirty="0"/>
                        <a:t>80</a:t>
                      </a:r>
                    </a:p>
                  </a:txBody>
                  <a:tcPr anchor="ctr"/>
                </a:tc>
                <a:tc>
                  <a:txBody>
                    <a:bodyPr/>
                    <a:lstStyle/>
                    <a:p>
                      <a:pPr algn="ctr"/>
                      <a:r>
                        <a:rPr lang="en-US" dirty="0"/>
                        <a:t>40</a:t>
                      </a:r>
                    </a:p>
                  </a:txBody>
                  <a:tcPr anchor="ctr"/>
                </a:tc>
                <a:extLst>
                  <a:ext uri="{0D108BD9-81ED-4DB2-BD59-A6C34878D82A}">
                    <a16:rowId xmlns:a16="http://schemas.microsoft.com/office/drawing/2014/main" val="1753721794"/>
                  </a:ext>
                </a:extLst>
              </a:tr>
              <a:tr h="370840">
                <a:tc>
                  <a:txBody>
                    <a:bodyPr/>
                    <a:lstStyle/>
                    <a:p>
                      <a:pPr algn="ctr"/>
                      <a:r>
                        <a:rPr lang="en-US" dirty="0"/>
                        <a:t>20+ to 25 years</a:t>
                      </a:r>
                    </a:p>
                  </a:txBody>
                  <a:tcPr anchor="ctr"/>
                </a:tc>
                <a:tc>
                  <a:txBody>
                    <a:bodyPr/>
                    <a:lstStyle/>
                    <a:p>
                      <a:pPr algn="ctr"/>
                      <a:r>
                        <a:rPr lang="en-US" dirty="0"/>
                        <a:t>80</a:t>
                      </a:r>
                    </a:p>
                  </a:txBody>
                  <a:tcPr anchor="ctr"/>
                </a:tc>
                <a:tc>
                  <a:txBody>
                    <a:bodyPr/>
                    <a:lstStyle/>
                    <a:p>
                      <a:pPr algn="ctr"/>
                      <a:r>
                        <a:rPr lang="en-US" dirty="0"/>
                        <a:t>40</a:t>
                      </a:r>
                    </a:p>
                  </a:txBody>
                  <a:tcPr anchor="ctr"/>
                </a:tc>
                <a:tc>
                  <a:txBody>
                    <a:bodyPr/>
                    <a:lstStyle/>
                    <a:p>
                      <a:pPr algn="ctr"/>
                      <a:r>
                        <a:rPr lang="en-US" dirty="0"/>
                        <a:t>120</a:t>
                      </a:r>
                    </a:p>
                  </a:txBody>
                  <a:tcPr anchor="ctr"/>
                </a:tc>
                <a:tc>
                  <a:txBody>
                    <a:bodyPr/>
                    <a:lstStyle/>
                    <a:p>
                      <a:pPr algn="ctr"/>
                      <a:r>
                        <a:rPr lang="en-US" dirty="0"/>
                        <a:t>40</a:t>
                      </a:r>
                    </a:p>
                  </a:txBody>
                  <a:tcPr anchor="ctr"/>
                </a:tc>
                <a:extLst>
                  <a:ext uri="{0D108BD9-81ED-4DB2-BD59-A6C34878D82A}">
                    <a16:rowId xmlns:a16="http://schemas.microsoft.com/office/drawing/2014/main" val="3077548684"/>
                  </a:ext>
                </a:extLst>
              </a:tr>
              <a:tr h="370840">
                <a:tc>
                  <a:txBody>
                    <a:bodyPr/>
                    <a:lstStyle/>
                    <a:p>
                      <a:pPr algn="ctr"/>
                      <a:r>
                        <a:rPr lang="en-US" dirty="0"/>
                        <a:t>25 and Over</a:t>
                      </a:r>
                    </a:p>
                  </a:txBody>
                  <a:tcPr anchor="ctr"/>
                </a:tc>
                <a:tc>
                  <a:txBody>
                    <a:bodyPr/>
                    <a:lstStyle/>
                    <a:p>
                      <a:pPr algn="ctr"/>
                      <a:r>
                        <a:rPr lang="en-US" dirty="0"/>
                        <a:t>120</a:t>
                      </a:r>
                    </a:p>
                  </a:txBody>
                  <a:tcPr anchor="ctr"/>
                </a:tc>
                <a:tc>
                  <a:txBody>
                    <a:bodyPr/>
                    <a:lstStyle/>
                    <a:p>
                      <a:pPr algn="ctr"/>
                      <a:r>
                        <a:rPr lang="en-US" dirty="0"/>
                        <a:t>40</a:t>
                      </a:r>
                    </a:p>
                  </a:txBody>
                  <a:tcPr anchor="ctr"/>
                </a:tc>
                <a:tc>
                  <a:txBody>
                    <a:bodyPr/>
                    <a:lstStyle/>
                    <a:p>
                      <a:pPr algn="ctr"/>
                      <a:r>
                        <a:rPr lang="en-US" dirty="0"/>
                        <a:t>120</a:t>
                      </a:r>
                    </a:p>
                  </a:txBody>
                  <a:tcPr anchor="ctr"/>
                </a:tc>
                <a:tc>
                  <a:txBody>
                    <a:bodyPr/>
                    <a:lstStyle/>
                    <a:p>
                      <a:pPr algn="ctr"/>
                      <a:r>
                        <a:rPr lang="en-US" dirty="0"/>
                        <a:t>40</a:t>
                      </a:r>
                    </a:p>
                  </a:txBody>
                  <a:tcPr anchor="ctr"/>
                </a:tc>
                <a:extLst>
                  <a:ext uri="{0D108BD9-81ED-4DB2-BD59-A6C34878D82A}">
                    <a16:rowId xmlns:a16="http://schemas.microsoft.com/office/drawing/2014/main" val="1669439583"/>
                  </a:ext>
                </a:extLst>
              </a:tr>
            </a:tbl>
          </a:graphicData>
        </a:graphic>
      </p:graphicFrame>
      <p:sp>
        <p:nvSpPr>
          <p:cNvPr id="4" name="Slide Number Placeholder 3">
            <a:extLst>
              <a:ext uri="{FF2B5EF4-FFF2-40B4-BE49-F238E27FC236}">
                <a16:creationId xmlns:a16="http://schemas.microsoft.com/office/drawing/2014/main" id="{3142D58D-12AF-4C4A-A0B9-4C0892050408}"/>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TextBox 5">
            <a:extLst>
              <a:ext uri="{FF2B5EF4-FFF2-40B4-BE49-F238E27FC236}">
                <a16:creationId xmlns:a16="http://schemas.microsoft.com/office/drawing/2014/main" id="{B612A055-E143-4C28-8721-382926267477}"/>
              </a:ext>
            </a:extLst>
          </p:cNvPr>
          <p:cNvSpPr txBox="1"/>
          <p:nvPr/>
        </p:nvSpPr>
        <p:spPr>
          <a:xfrm>
            <a:off x="323850" y="5309806"/>
            <a:ext cx="11286958" cy="646331"/>
          </a:xfrm>
          <a:prstGeom prst="rect">
            <a:avLst/>
          </a:prstGeom>
          <a:noFill/>
        </p:spPr>
        <p:txBody>
          <a:bodyPr wrap="square" rtlCol="0">
            <a:spAutoFit/>
          </a:bodyPr>
          <a:lstStyle/>
          <a:p>
            <a:r>
              <a:rPr lang="en-US" b="1" dirty="0"/>
              <a:t>*Note: </a:t>
            </a:r>
            <a:r>
              <a:rPr lang="en-US" dirty="0"/>
              <a:t>If you earn &lt; 160 hours of vacation per year </a:t>
            </a:r>
            <a:r>
              <a:rPr lang="en-US" b="1" dirty="0"/>
              <a:t>AND</a:t>
            </a:r>
            <a:r>
              <a:rPr lang="en-US" dirty="0"/>
              <a:t> you have at least 520 of accumulated sick leave, you are eligible to put up to 40 hours of unused vacation into Sabbatical</a:t>
            </a:r>
          </a:p>
        </p:txBody>
      </p:sp>
    </p:spTree>
    <p:extLst>
      <p:ext uri="{BB962C8B-B14F-4D97-AF65-F5344CB8AC3E}">
        <p14:creationId xmlns:p14="http://schemas.microsoft.com/office/powerpoint/2010/main" val="30760094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8676-F4E2-497A-BF95-1119AB15895F}"/>
              </a:ext>
            </a:extLst>
          </p:cNvPr>
          <p:cNvSpPr>
            <a:spLocks noGrp="1"/>
          </p:cNvSpPr>
          <p:nvPr>
            <p:ph type="title"/>
          </p:nvPr>
        </p:nvSpPr>
        <p:spPr>
          <a:xfrm>
            <a:off x="581192" y="702156"/>
            <a:ext cx="11029616" cy="1013800"/>
          </a:xfrm>
        </p:spPr>
        <p:txBody>
          <a:bodyPr>
            <a:normAutofit/>
          </a:bodyPr>
          <a:lstStyle/>
          <a:p>
            <a:r>
              <a:rPr lang="en-US" dirty="0"/>
              <a:t>Contact/resource information</a:t>
            </a:r>
          </a:p>
        </p:txBody>
      </p:sp>
      <p:sp>
        <p:nvSpPr>
          <p:cNvPr id="10" name="Rectangle 9">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http://josedbaez.com/images/contact.jpg">
            <a:extLst>
              <a:ext uri="{FF2B5EF4-FFF2-40B4-BE49-F238E27FC236}">
                <a16:creationId xmlns:a16="http://schemas.microsoft.com/office/drawing/2014/main" id="{24F57462-5C3E-4547-863D-401FCE8363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225" y="2533078"/>
            <a:ext cx="3305175" cy="3305175"/>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a:extLst>
              <a:ext uri="{FF2B5EF4-FFF2-40B4-BE49-F238E27FC236}">
                <a16:creationId xmlns:a16="http://schemas.microsoft.com/office/drawing/2014/main" id="{2E22AD15-DD86-46D3-A328-B081E61784D5}"/>
              </a:ext>
            </a:extLst>
          </p:cNvPr>
          <p:cNvSpPr>
            <a:spLocks noGrp="1"/>
          </p:cNvSpPr>
          <p:nvPr>
            <p:ph idx="1"/>
          </p:nvPr>
        </p:nvSpPr>
        <p:spPr>
          <a:xfrm>
            <a:off x="4505325" y="2180496"/>
            <a:ext cx="7105481" cy="3657757"/>
          </a:xfrm>
        </p:spPr>
        <p:txBody>
          <a:bodyPr>
            <a:normAutofit lnSpcReduction="10000"/>
          </a:bodyPr>
          <a:lstStyle/>
          <a:p>
            <a:pPr>
              <a:lnSpc>
                <a:spcPct val="90000"/>
              </a:lnSpc>
              <a:buClrTx/>
              <a:buFont typeface="Arial" panose="020B0604020202020204" pitchFamily="34" charset="0"/>
              <a:buChar char="•"/>
            </a:pPr>
            <a:r>
              <a:rPr lang="en-US" sz="2400" dirty="0"/>
              <a:t>For any questions, please contact your agency Payroll &amp; Benefits office</a:t>
            </a:r>
          </a:p>
          <a:p>
            <a:pPr>
              <a:lnSpc>
                <a:spcPct val="90000"/>
              </a:lnSpc>
              <a:buClrTx/>
              <a:buFont typeface="Arial" panose="020B0604020202020204" pitchFamily="34" charset="0"/>
              <a:buChar char="•"/>
            </a:pPr>
            <a:r>
              <a:rPr lang="en-US" sz="2400" dirty="0"/>
              <a:t>For additional State of WI employee resource information, please go to </a:t>
            </a:r>
            <a:r>
              <a:rPr lang="en-US" sz="2400" dirty="0">
                <a:hlinkClick r:id="rId4"/>
              </a:rPr>
              <a:t>Employee Trust Funds</a:t>
            </a:r>
            <a:r>
              <a:rPr lang="en-US" sz="2400" dirty="0"/>
              <a:t> website</a:t>
            </a:r>
          </a:p>
          <a:p>
            <a:pPr>
              <a:lnSpc>
                <a:spcPct val="90000"/>
              </a:lnSpc>
              <a:buClrTx/>
              <a:buFont typeface="Arial" panose="020B0604020202020204" pitchFamily="34" charset="0"/>
              <a:buChar char="•"/>
            </a:pPr>
            <a:r>
              <a:rPr lang="en-US" sz="2400" dirty="0"/>
              <a:t>For additional employee resource information, please go to the </a:t>
            </a:r>
            <a:r>
              <a:rPr lang="en-US" sz="2400" b="1" dirty="0"/>
              <a:t>Employees Tab </a:t>
            </a:r>
            <a:r>
              <a:rPr lang="en-US" sz="2400" dirty="0"/>
              <a:t>on the </a:t>
            </a:r>
            <a:r>
              <a:rPr lang="en-US" sz="2400" dirty="0">
                <a:hlinkClick r:id="rId5"/>
              </a:rPr>
              <a:t>Division of Personnel Management</a:t>
            </a:r>
            <a:r>
              <a:rPr lang="en-US" sz="2400" dirty="0"/>
              <a:t> website </a:t>
            </a:r>
          </a:p>
          <a:p>
            <a:pPr>
              <a:lnSpc>
                <a:spcPct val="90000"/>
              </a:lnSpc>
              <a:buClrTx/>
              <a:buFont typeface="Arial" panose="020B0604020202020204" pitchFamily="34" charset="0"/>
              <a:buChar char="•"/>
            </a:pPr>
            <a:r>
              <a:rPr lang="en-US" sz="2400" dirty="0">
                <a:solidFill>
                  <a:schemeClr val="tx1"/>
                </a:solidFill>
              </a:rPr>
              <a:t>See the </a:t>
            </a:r>
            <a:r>
              <a:rPr lang="en-US" sz="2400" dirty="0">
                <a:solidFill>
                  <a:schemeClr val="tx1"/>
                </a:solidFill>
                <a:hlinkClick r:id="rId6">
                  <a:extLst>
                    <a:ext uri="{A12FA001-AC4F-418D-AE19-62706E023703}">
                      <ahyp:hlinkClr xmlns:ahyp="http://schemas.microsoft.com/office/drawing/2018/hyperlinkcolor" val="tx"/>
                    </a:ext>
                  </a:extLst>
                </a:hlinkClick>
              </a:rPr>
              <a:t>Forms &amp; Brochures page </a:t>
            </a:r>
            <a:r>
              <a:rPr lang="en-US" sz="2400" dirty="0">
                <a:solidFill>
                  <a:schemeClr val="tx1"/>
                </a:solidFill>
              </a:rPr>
              <a:t>for brochures, beneficiary designations and more</a:t>
            </a:r>
          </a:p>
        </p:txBody>
      </p:sp>
      <p:sp>
        <p:nvSpPr>
          <p:cNvPr id="5" name="Slide Number Placeholder 4">
            <a:extLst>
              <a:ext uri="{FF2B5EF4-FFF2-40B4-BE49-F238E27FC236}">
                <a16:creationId xmlns:a16="http://schemas.microsoft.com/office/drawing/2014/main" id="{3D6B4F1B-A521-466B-A1E2-930D46EBB57D}"/>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110</a:t>
            </a:fld>
            <a:endParaRPr lang="en-US"/>
          </a:p>
        </p:txBody>
      </p:sp>
    </p:spTree>
    <p:extLst>
      <p:ext uri="{BB962C8B-B14F-4D97-AF65-F5344CB8AC3E}">
        <p14:creationId xmlns:p14="http://schemas.microsoft.com/office/powerpoint/2010/main" val="167448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27B74-E2A0-4D53-B766-90BA714F82B0}"/>
              </a:ext>
            </a:extLst>
          </p:cNvPr>
          <p:cNvSpPr>
            <a:spLocks noGrp="1"/>
          </p:cNvSpPr>
          <p:nvPr>
            <p:ph type="title"/>
          </p:nvPr>
        </p:nvSpPr>
        <p:spPr/>
        <p:txBody>
          <a:bodyPr/>
          <a:lstStyle/>
          <a:p>
            <a:r>
              <a:rPr lang="en-US" dirty="0"/>
              <a:t>Paid leave – sick leave</a:t>
            </a:r>
          </a:p>
        </p:txBody>
      </p:sp>
      <p:sp>
        <p:nvSpPr>
          <p:cNvPr id="3" name="Content Placeholder 2">
            <a:extLst>
              <a:ext uri="{FF2B5EF4-FFF2-40B4-BE49-F238E27FC236}">
                <a16:creationId xmlns:a16="http://schemas.microsoft.com/office/drawing/2014/main" id="{12EB7802-9E8E-4EE0-A821-0A2C15F9C260}"/>
              </a:ext>
            </a:extLst>
          </p:cNvPr>
          <p:cNvSpPr>
            <a:spLocks noGrp="1"/>
          </p:cNvSpPr>
          <p:nvPr>
            <p:ph idx="1"/>
          </p:nvPr>
        </p:nvSpPr>
        <p:spPr/>
        <p:txBody>
          <a:bodyPr>
            <a:normAutofit lnSpcReduction="10000"/>
          </a:bodyPr>
          <a:lstStyle/>
          <a:p>
            <a:pPr marL="285750" indent="-285750">
              <a:buClrTx/>
              <a:buFont typeface="Arial" panose="020B0604020202020204" pitchFamily="34" charset="0"/>
              <a:buChar char="•"/>
            </a:pPr>
            <a:r>
              <a:rPr lang="en-US" sz="2000" dirty="0"/>
              <a:t>Earn 5 hours of sick leave per pay period</a:t>
            </a:r>
          </a:p>
          <a:p>
            <a:pPr marL="609750" lvl="1" indent="-285750">
              <a:buClrTx/>
              <a:buFont typeface="Arial" panose="020B0604020202020204" pitchFamily="34" charset="0"/>
              <a:buChar char="•"/>
            </a:pPr>
            <a:r>
              <a:rPr lang="en-US" sz="1600" dirty="0"/>
              <a:t>Can never earn more than 5 hours per pay period (130 hours/year)</a:t>
            </a:r>
          </a:p>
          <a:p>
            <a:pPr marL="609750" lvl="1" indent="-285750">
              <a:buClrTx/>
              <a:buFont typeface="Arial" panose="020B0604020202020204" pitchFamily="34" charset="0"/>
              <a:buChar char="•"/>
            </a:pPr>
            <a:r>
              <a:rPr lang="en-US" sz="1600" dirty="0"/>
              <a:t>Prorated if part-time or on partial or full leave without pay</a:t>
            </a:r>
          </a:p>
          <a:p>
            <a:pPr marL="285750" indent="-285750">
              <a:buClrTx/>
              <a:buFont typeface="Arial" panose="020B0604020202020204" pitchFamily="34" charset="0"/>
              <a:buChar char="•"/>
            </a:pPr>
            <a:r>
              <a:rPr lang="en-US" sz="2000" dirty="0"/>
              <a:t>Unused sick leave accumulates from year to year – no limit on accumulation</a:t>
            </a:r>
          </a:p>
          <a:p>
            <a:pPr marL="285750" indent="-285750">
              <a:buClrTx/>
              <a:buFont typeface="Arial" panose="020B0604020202020204" pitchFamily="34" charset="0"/>
              <a:buChar char="•"/>
            </a:pPr>
            <a:r>
              <a:rPr lang="en-US" sz="2000" dirty="0"/>
              <a:t>There is no cash value (is not paid out at termination)</a:t>
            </a:r>
          </a:p>
          <a:p>
            <a:pPr marL="285750" indent="-285750">
              <a:buClrTx/>
              <a:buFont typeface="Arial" panose="020B0604020202020204" pitchFamily="34" charset="0"/>
              <a:buChar char="•"/>
            </a:pPr>
            <a:r>
              <a:rPr lang="en-US" sz="2000" dirty="0"/>
              <a:t>Other Benefits of Sick Leave</a:t>
            </a:r>
          </a:p>
          <a:p>
            <a:pPr lvl="1">
              <a:buClrTx/>
              <a:buFont typeface="Courier New" panose="02070309020205020404" pitchFamily="49" charset="0"/>
              <a:buChar char="o"/>
            </a:pPr>
            <a:r>
              <a:rPr lang="en-US" sz="1600" dirty="0"/>
              <a:t>Unused sick leave may be </a:t>
            </a:r>
            <a:r>
              <a:rPr lang="en-US" sz="1600" dirty="0">
                <a:hlinkClick r:id="rId3"/>
              </a:rPr>
              <a:t>converted to credits </a:t>
            </a:r>
            <a:r>
              <a:rPr lang="en-US" sz="1600" dirty="0"/>
              <a:t>to pay for state health insurance upon retirement (if eligible)</a:t>
            </a:r>
          </a:p>
          <a:p>
            <a:pPr lvl="1">
              <a:buClrTx/>
              <a:buFont typeface="Courier New" panose="02070309020205020404" pitchFamily="49" charset="0"/>
              <a:buChar char="o"/>
            </a:pPr>
            <a:r>
              <a:rPr lang="en-US" sz="1600" dirty="0"/>
              <a:t>Sick leave balance can help reduce your premiums for Income Continuation Insurance (a benefit mentioned later in the presentation)</a:t>
            </a:r>
          </a:p>
          <a:p>
            <a:pPr lvl="1">
              <a:buClrTx/>
              <a:buFont typeface="Courier New" panose="02070309020205020404" pitchFamily="49" charset="0"/>
              <a:buChar char="o"/>
            </a:pPr>
            <a:r>
              <a:rPr lang="en-US" sz="1600" dirty="0"/>
              <a:t>Sick leave balance can allow you to put unused vacation in sabbatical earlier</a:t>
            </a:r>
          </a:p>
        </p:txBody>
      </p:sp>
      <p:pic>
        <p:nvPicPr>
          <p:cNvPr id="11" name="Picture 10">
            <a:extLst>
              <a:ext uri="{FF2B5EF4-FFF2-40B4-BE49-F238E27FC236}">
                <a16:creationId xmlns:a16="http://schemas.microsoft.com/office/drawing/2014/main" id="{B736A927-221C-4D23-AD11-74524426F82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01330" y="2062265"/>
            <a:ext cx="1609477" cy="1737360"/>
          </a:xfrm>
          <a:prstGeom prst="rect">
            <a:avLst/>
          </a:prstGeom>
        </p:spPr>
      </p:pic>
      <p:sp>
        <p:nvSpPr>
          <p:cNvPr id="4" name="Slide Number Placeholder 3">
            <a:extLst>
              <a:ext uri="{FF2B5EF4-FFF2-40B4-BE49-F238E27FC236}">
                <a16:creationId xmlns:a16="http://schemas.microsoft.com/office/drawing/2014/main" id="{5E6F4A79-1216-43F7-A191-66CF7356C314}"/>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902182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9932-55CF-42DD-8B92-A705F10044E9}"/>
              </a:ext>
            </a:extLst>
          </p:cNvPr>
          <p:cNvSpPr>
            <a:spLocks noGrp="1"/>
          </p:cNvSpPr>
          <p:nvPr>
            <p:ph type="title"/>
          </p:nvPr>
        </p:nvSpPr>
        <p:spPr>
          <a:xfrm>
            <a:off x="581192" y="702156"/>
            <a:ext cx="11029616" cy="1013800"/>
          </a:xfrm>
        </p:spPr>
        <p:txBody>
          <a:bodyPr>
            <a:normAutofit/>
          </a:bodyPr>
          <a:lstStyle/>
          <a:p>
            <a:r>
              <a:rPr lang="en-US">
                <a:solidFill>
                  <a:srgbClr val="FFFEFF"/>
                </a:solidFill>
              </a:rPr>
              <a:t>Paid leave – personal holiday</a:t>
            </a:r>
          </a:p>
        </p:txBody>
      </p:sp>
      <p:sp>
        <p:nvSpPr>
          <p:cNvPr id="4" name="Slide Number Placeholder 3">
            <a:extLst>
              <a:ext uri="{FF2B5EF4-FFF2-40B4-BE49-F238E27FC236}">
                <a16:creationId xmlns:a16="http://schemas.microsoft.com/office/drawing/2014/main" id="{8592EE2D-04AE-4F82-AF73-F0CE623E05D8}"/>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13</a:t>
            </a:fld>
            <a:endParaRPr lang="en-US"/>
          </a:p>
        </p:txBody>
      </p:sp>
      <p:graphicFrame>
        <p:nvGraphicFramePr>
          <p:cNvPr id="6" name="Content Placeholder 2">
            <a:extLst>
              <a:ext uri="{FF2B5EF4-FFF2-40B4-BE49-F238E27FC236}">
                <a16:creationId xmlns:a16="http://schemas.microsoft.com/office/drawing/2014/main" id="{B2AA7836-786B-478C-B87B-7142A253C3FB}"/>
              </a:ext>
            </a:extLst>
          </p:cNvPr>
          <p:cNvGraphicFramePr>
            <a:graphicFrameLocks noGrp="1"/>
          </p:cNvGraphicFramePr>
          <p:nvPr>
            <p:ph idx="1"/>
            <p:extLst>
              <p:ext uri="{D42A27DB-BD31-4B8C-83A1-F6EECF244321}">
                <p14:modId xmlns:p14="http://schemas.microsoft.com/office/powerpoint/2010/main" val="405943232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35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A7E5-770E-4324-9CD3-5A8F4CC2066E}"/>
              </a:ext>
            </a:extLst>
          </p:cNvPr>
          <p:cNvSpPr>
            <a:spLocks noGrp="1"/>
          </p:cNvSpPr>
          <p:nvPr>
            <p:ph type="title"/>
          </p:nvPr>
        </p:nvSpPr>
        <p:spPr/>
        <p:txBody>
          <a:bodyPr/>
          <a:lstStyle/>
          <a:p>
            <a:r>
              <a:rPr lang="en-US" dirty="0"/>
              <a:t>Paid leave – legal holidays</a:t>
            </a:r>
          </a:p>
        </p:txBody>
      </p:sp>
      <p:sp>
        <p:nvSpPr>
          <p:cNvPr id="3" name="Content Placeholder 2">
            <a:extLst>
              <a:ext uri="{FF2B5EF4-FFF2-40B4-BE49-F238E27FC236}">
                <a16:creationId xmlns:a16="http://schemas.microsoft.com/office/drawing/2014/main" id="{3F89EF32-37AD-406C-A4F5-505732B8ED3E}"/>
              </a:ext>
            </a:extLst>
          </p:cNvPr>
          <p:cNvSpPr>
            <a:spLocks noGrp="1"/>
          </p:cNvSpPr>
          <p:nvPr>
            <p:ph idx="1"/>
          </p:nvPr>
        </p:nvSpPr>
        <p:spPr>
          <a:xfrm>
            <a:off x="581192" y="2180497"/>
            <a:ext cx="11029615" cy="651480"/>
          </a:xfrm>
        </p:spPr>
        <p:txBody>
          <a:bodyPr anchor="t">
            <a:normAutofit/>
          </a:bodyPr>
          <a:lstStyle/>
          <a:p>
            <a:pPr marL="0" indent="0">
              <a:buClrTx/>
              <a:buNone/>
            </a:pPr>
            <a:r>
              <a:rPr lang="en-US" sz="2000" dirty="0"/>
              <a:t>The state provides 9 paid Legal Holidays (LH) every calendar year</a:t>
            </a:r>
          </a:p>
          <a:p>
            <a:endParaRPr lang="en-US" sz="2900" dirty="0"/>
          </a:p>
          <a:p>
            <a:endParaRPr lang="en-US" dirty="0"/>
          </a:p>
        </p:txBody>
      </p:sp>
      <p:graphicFrame>
        <p:nvGraphicFramePr>
          <p:cNvPr id="6" name="Table 5">
            <a:extLst>
              <a:ext uri="{FF2B5EF4-FFF2-40B4-BE49-F238E27FC236}">
                <a16:creationId xmlns:a16="http://schemas.microsoft.com/office/drawing/2014/main" id="{37D0BC93-5216-43F8-B0E0-FE6945C778F5}"/>
              </a:ext>
            </a:extLst>
          </p:cNvPr>
          <p:cNvGraphicFramePr>
            <a:graphicFrameLocks noGrp="1"/>
          </p:cNvGraphicFramePr>
          <p:nvPr>
            <p:extLst>
              <p:ext uri="{D42A27DB-BD31-4B8C-83A1-F6EECF244321}">
                <p14:modId xmlns:p14="http://schemas.microsoft.com/office/powerpoint/2010/main" val="1824277325"/>
              </p:ext>
            </p:extLst>
          </p:nvPr>
        </p:nvGraphicFramePr>
        <p:xfrm>
          <a:off x="1269507" y="2932534"/>
          <a:ext cx="9792070" cy="2392680"/>
        </p:xfrm>
        <a:graphic>
          <a:graphicData uri="http://schemas.openxmlformats.org/drawingml/2006/table">
            <a:tbl>
              <a:tblPr firstRow="1" bandRow="1">
                <a:tableStyleId>{5C22544A-7EE6-4342-B048-85BDC9FD1C3A}</a:tableStyleId>
              </a:tblPr>
              <a:tblGrid>
                <a:gridCol w="5254846">
                  <a:extLst>
                    <a:ext uri="{9D8B030D-6E8A-4147-A177-3AD203B41FA5}">
                      <a16:colId xmlns:a16="http://schemas.microsoft.com/office/drawing/2014/main" val="738691822"/>
                    </a:ext>
                  </a:extLst>
                </a:gridCol>
                <a:gridCol w="4537224">
                  <a:extLst>
                    <a:ext uri="{9D8B030D-6E8A-4147-A177-3AD203B41FA5}">
                      <a16:colId xmlns:a16="http://schemas.microsoft.com/office/drawing/2014/main" val="3923793835"/>
                    </a:ext>
                  </a:extLst>
                </a:gridCol>
              </a:tblGrid>
              <a:tr h="370840">
                <a:tc>
                  <a:txBody>
                    <a:bodyPr/>
                    <a:lstStyle/>
                    <a:p>
                      <a:r>
                        <a:rPr lang="en-US" sz="1800" b="0" dirty="0">
                          <a:solidFill>
                            <a:schemeClr val="tx1"/>
                          </a:solidFill>
                        </a:rPr>
                        <a:t>New Year’s Day (January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a:solidFill>
                            <a:schemeClr val="tx1"/>
                          </a:solidFill>
                        </a:rPr>
                        <a:t>Thanksgiving Day (Fourth Thursday in November)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7414407"/>
                  </a:ext>
                </a:extLst>
              </a:tr>
              <a:tr h="370840">
                <a:tc>
                  <a:txBody>
                    <a:bodyPr/>
                    <a:lstStyle/>
                    <a:p>
                      <a:r>
                        <a:rPr lang="en-US" sz="1800" b="0" dirty="0">
                          <a:solidFill>
                            <a:schemeClr val="tx1"/>
                          </a:solidFill>
                        </a:rPr>
                        <a:t>Martin Luther King Jr.’s Birthday (Third Monday in January)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a:solidFill>
                            <a:schemeClr val="tx1"/>
                          </a:solidFill>
                        </a:rPr>
                        <a:t>Christmas Eve Day (December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153445"/>
                  </a:ext>
                </a:extLst>
              </a:tr>
              <a:tr h="370840">
                <a:tc>
                  <a:txBody>
                    <a:bodyPr/>
                    <a:lstStyle/>
                    <a:p>
                      <a:r>
                        <a:rPr lang="en-US" sz="1800" b="0" dirty="0">
                          <a:solidFill>
                            <a:schemeClr val="tx1"/>
                          </a:solidFill>
                        </a:rPr>
                        <a:t>Memorial Day (Last </a:t>
                      </a:r>
                      <a:r>
                        <a:rPr lang="en-US" sz="1800" b="0">
                          <a:solidFill>
                            <a:schemeClr val="tx1"/>
                          </a:solidFill>
                        </a:rPr>
                        <a:t>Monday in May)</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a:solidFill>
                            <a:schemeClr val="tx1"/>
                          </a:solidFill>
                        </a:rPr>
                        <a:t>Christmas Day (December 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7098600"/>
                  </a:ext>
                </a:extLst>
              </a:tr>
              <a:tr h="370840">
                <a:tc>
                  <a:txBody>
                    <a:bodyPr/>
                    <a:lstStyle/>
                    <a:p>
                      <a:r>
                        <a:rPr lang="en-US" sz="1800" b="0" dirty="0">
                          <a:solidFill>
                            <a:schemeClr val="tx1"/>
                          </a:solidFill>
                        </a:rPr>
                        <a:t>Independence Day (July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a:solidFill>
                            <a:schemeClr val="tx1"/>
                          </a:solidFill>
                        </a:rPr>
                        <a:t>New Year’s Eve Day (December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2603530"/>
                  </a:ext>
                </a:extLst>
              </a:tr>
              <a:tr h="370840">
                <a:tc>
                  <a:txBody>
                    <a:bodyPr/>
                    <a:lstStyle/>
                    <a:p>
                      <a:r>
                        <a:rPr lang="en-US" sz="1800" b="0" dirty="0">
                          <a:solidFill>
                            <a:schemeClr val="tx1"/>
                          </a:solidFill>
                        </a:rPr>
                        <a:t>Labor Day (First Monday in September)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9073695"/>
                  </a:ext>
                </a:extLst>
              </a:tr>
            </a:tbl>
          </a:graphicData>
        </a:graphic>
      </p:graphicFrame>
      <p:pic>
        <p:nvPicPr>
          <p:cNvPr id="8" name="Picture 7">
            <a:extLst>
              <a:ext uri="{FF2B5EF4-FFF2-40B4-BE49-F238E27FC236}">
                <a16:creationId xmlns:a16="http://schemas.microsoft.com/office/drawing/2014/main" id="{7AE29A15-A1B7-4A0C-9E99-DD67B3508326}"/>
              </a:ext>
            </a:extLst>
          </p:cNvPr>
          <p:cNvPicPr>
            <a:picLocks noChangeAspect="1"/>
          </p:cNvPicPr>
          <p:nvPr/>
        </p:nvPicPr>
        <p:blipFill>
          <a:blip r:embed="rId3"/>
          <a:stretch>
            <a:fillRect/>
          </a:stretch>
        </p:blipFill>
        <p:spPr>
          <a:xfrm>
            <a:off x="8732533" y="1906436"/>
            <a:ext cx="917042" cy="914400"/>
          </a:xfrm>
          <a:prstGeom prst="rect">
            <a:avLst/>
          </a:prstGeom>
        </p:spPr>
      </p:pic>
      <p:sp>
        <p:nvSpPr>
          <p:cNvPr id="4" name="Slide Number Placeholder 3">
            <a:extLst>
              <a:ext uri="{FF2B5EF4-FFF2-40B4-BE49-F238E27FC236}">
                <a16:creationId xmlns:a16="http://schemas.microsoft.com/office/drawing/2014/main" id="{217EB60C-9C30-4620-A359-29E952F3A277}"/>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61764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3319A-947E-4193-B816-EC86BF82C5AD}"/>
              </a:ext>
            </a:extLst>
          </p:cNvPr>
          <p:cNvSpPr>
            <a:spLocks noGrp="1"/>
          </p:cNvSpPr>
          <p:nvPr>
            <p:ph type="title"/>
          </p:nvPr>
        </p:nvSpPr>
        <p:spPr>
          <a:xfrm>
            <a:off x="581192" y="702156"/>
            <a:ext cx="11029616" cy="1013800"/>
          </a:xfrm>
        </p:spPr>
        <p:txBody>
          <a:bodyPr>
            <a:normAutofit/>
          </a:bodyPr>
          <a:lstStyle/>
          <a:p>
            <a:r>
              <a:rPr lang="en-US">
                <a:solidFill>
                  <a:srgbClr val="FFFEFF"/>
                </a:solidFill>
              </a:rPr>
              <a:t>Paid leave – legal holidays</a:t>
            </a:r>
          </a:p>
        </p:txBody>
      </p:sp>
      <p:sp>
        <p:nvSpPr>
          <p:cNvPr id="4" name="Slide Number Placeholder 3">
            <a:extLst>
              <a:ext uri="{FF2B5EF4-FFF2-40B4-BE49-F238E27FC236}">
                <a16:creationId xmlns:a16="http://schemas.microsoft.com/office/drawing/2014/main" id="{930501F8-9204-4445-B456-5E1CA26C686D}"/>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pPr>
                <a:spcAft>
                  <a:spcPts val="600"/>
                </a:spcAft>
              </a:pPr>
              <a:t>15</a:t>
            </a:fld>
            <a:endParaRPr lang="en-US"/>
          </a:p>
        </p:txBody>
      </p:sp>
      <p:graphicFrame>
        <p:nvGraphicFramePr>
          <p:cNvPr id="6" name="Content Placeholder 2">
            <a:extLst>
              <a:ext uri="{FF2B5EF4-FFF2-40B4-BE49-F238E27FC236}">
                <a16:creationId xmlns:a16="http://schemas.microsoft.com/office/drawing/2014/main" id="{8C4F3D1B-3F77-448F-B099-9B30720EF006}"/>
              </a:ext>
            </a:extLst>
          </p:cNvPr>
          <p:cNvGraphicFramePr>
            <a:graphicFrameLocks noGrp="1"/>
          </p:cNvGraphicFramePr>
          <p:nvPr>
            <p:ph idx="1"/>
            <p:extLst>
              <p:ext uri="{D42A27DB-BD31-4B8C-83A1-F6EECF244321}">
                <p14:modId xmlns:p14="http://schemas.microsoft.com/office/powerpoint/2010/main" val="154638928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17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B191-CD01-4DEE-87BD-FF5F416BAAD0}"/>
              </a:ext>
            </a:extLst>
          </p:cNvPr>
          <p:cNvSpPr>
            <a:spLocks noGrp="1"/>
          </p:cNvSpPr>
          <p:nvPr>
            <p:ph type="title"/>
          </p:nvPr>
        </p:nvSpPr>
        <p:spPr/>
        <p:txBody>
          <a:bodyPr/>
          <a:lstStyle/>
          <a:p>
            <a:r>
              <a:rPr lang="en-US" dirty="0"/>
              <a:t>Other Leave benefits</a:t>
            </a:r>
          </a:p>
        </p:txBody>
      </p:sp>
      <p:sp>
        <p:nvSpPr>
          <p:cNvPr id="5" name="Text Placeholder 4">
            <a:extLst>
              <a:ext uri="{FF2B5EF4-FFF2-40B4-BE49-F238E27FC236}">
                <a16:creationId xmlns:a16="http://schemas.microsoft.com/office/drawing/2014/main" id="{0B07C4BD-B257-427F-8997-D5637FE7E74D}"/>
              </a:ext>
            </a:extLst>
          </p:cNvPr>
          <p:cNvSpPr>
            <a:spLocks noGrp="1"/>
          </p:cNvSpPr>
          <p:nvPr>
            <p:ph type="body" idx="1"/>
          </p:nvPr>
        </p:nvSpPr>
        <p:spPr>
          <a:xfrm>
            <a:off x="855915" y="1986838"/>
            <a:ext cx="10723590" cy="536005"/>
          </a:xfrm>
        </p:spPr>
        <p:txBody>
          <a:bodyPr/>
          <a:lstStyle/>
          <a:p>
            <a:pPr algn="ctr"/>
            <a:r>
              <a:rPr lang="en-US" sz="2800" dirty="0">
                <a:solidFill>
                  <a:schemeClr val="tx1"/>
                </a:solidFill>
              </a:rPr>
              <a:t>Other leave benefits may include:</a:t>
            </a:r>
          </a:p>
        </p:txBody>
      </p:sp>
      <p:sp>
        <p:nvSpPr>
          <p:cNvPr id="3" name="Content Placeholder 2">
            <a:extLst>
              <a:ext uri="{FF2B5EF4-FFF2-40B4-BE49-F238E27FC236}">
                <a16:creationId xmlns:a16="http://schemas.microsoft.com/office/drawing/2014/main" id="{7B632564-5072-4C90-B723-3A031D5FB25C}"/>
              </a:ext>
            </a:extLst>
          </p:cNvPr>
          <p:cNvSpPr>
            <a:spLocks noGrp="1"/>
          </p:cNvSpPr>
          <p:nvPr>
            <p:ph sz="half" idx="2"/>
          </p:nvPr>
        </p:nvSpPr>
        <p:spPr>
          <a:xfrm>
            <a:off x="1283854" y="2703069"/>
            <a:ext cx="4690437" cy="2448215"/>
          </a:xfrm>
        </p:spPr>
        <p:txBody>
          <a:bodyPr>
            <a:normAutofit lnSpcReduction="10000"/>
          </a:bodyPr>
          <a:lstStyle/>
          <a:p>
            <a:pPr lvl="1">
              <a:buClrTx/>
              <a:buSzPct val="100000"/>
              <a:buFont typeface="Arial" panose="020B0604020202020204" pitchFamily="34" charset="0"/>
              <a:buChar char="•"/>
            </a:pPr>
            <a:r>
              <a:rPr lang="en-US" dirty="0">
                <a:solidFill>
                  <a:schemeClr val="tx1"/>
                </a:solidFill>
              </a:rPr>
              <a:t>Jury Duty</a:t>
            </a:r>
          </a:p>
          <a:p>
            <a:pPr lvl="1">
              <a:buClrTx/>
              <a:buSzPct val="100000"/>
              <a:buFont typeface="Arial" panose="020B0604020202020204" pitchFamily="34" charset="0"/>
              <a:buChar char="•"/>
            </a:pPr>
            <a:r>
              <a:rPr lang="en-US" dirty="0">
                <a:solidFill>
                  <a:schemeClr val="tx1"/>
                </a:solidFill>
              </a:rPr>
              <a:t>Workers Compensation</a:t>
            </a:r>
          </a:p>
          <a:p>
            <a:pPr lvl="1">
              <a:buClrTx/>
              <a:buSzPct val="100000"/>
              <a:buFont typeface="Arial" panose="020B0604020202020204" pitchFamily="34" charset="0"/>
              <a:buChar char="•"/>
            </a:pPr>
            <a:r>
              <a:rPr lang="en-US" dirty="0">
                <a:solidFill>
                  <a:schemeClr val="tx1"/>
                </a:solidFill>
              </a:rPr>
              <a:t>Military Leave</a:t>
            </a:r>
          </a:p>
          <a:p>
            <a:pPr lvl="1">
              <a:buClrTx/>
              <a:buSzPct val="100000"/>
              <a:buFont typeface="Arial" panose="020B0604020202020204" pitchFamily="34" charset="0"/>
              <a:buChar char="•"/>
            </a:pPr>
            <a:r>
              <a:rPr lang="en-US" dirty="0">
                <a:solidFill>
                  <a:schemeClr val="tx1"/>
                </a:solidFill>
              </a:rPr>
              <a:t>Organ/Tissue Donor</a:t>
            </a:r>
          </a:p>
          <a:p>
            <a:pPr lvl="1">
              <a:buClrTx/>
              <a:buSzPct val="100000"/>
              <a:buFont typeface="Arial" panose="020B0604020202020204" pitchFamily="34" charset="0"/>
              <a:buChar char="•"/>
            </a:pPr>
            <a:r>
              <a:rPr lang="en-US" dirty="0">
                <a:solidFill>
                  <a:schemeClr val="tx1"/>
                </a:solidFill>
              </a:rPr>
              <a:t>Catastrophic Leave</a:t>
            </a:r>
          </a:p>
        </p:txBody>
      </p:sp>
      <p:sp>
        <p:nvSpPr>
          <p:cNvPr id="6" name="Text Placeholder 5">
            <a:extLst>
              <a:ext uri="{FF2B5EF4-FFF2-40B4-BE49-F238E27FC236}">
                <a16:creationId xmlns:a16="http://schemas.microsoft.com/office/drawing/2014/main" id="{5B0C6CD2-7D8B-4804-B106-9AE017A8831D}"/>
              </a:ext>
            </a:extLst>
          </p:cNvPr>
          <p:cNvSpPr>
            <a:spLocks noGrp="1"/>
          </p:cNvSpPr>
          <p:nvPr>
            <p:ph type="body" sz="quarter" idx="3"/>
          </p:nvPr>
        </p:nvSpPr>
        <p:spPr>
          <a:xfrm>
            <a:off x="1006983" y="5151284"/>
            <a:ext cx="10077572" cy="553373"/>
          </a:xfrm>
        </p:spPr>
        <p:txBody>
          <a:bodyPr/>
          <a:lstStyle/>
          <a:p>
            <a:pPr algn="ctr"/>
            <a:r>
              <a:rPr lang="en-US" sz="2400" dirty="0">
                <a:solidFill>
                  <a:schemeClr val="tx1"/>
                </a:solidFill>
              </a:rPr>
              <a:t>For more details, see your payroll and benefits department</a:t>
            </a:r>
          </a:p>
        </p:txBody>
      </p:sp>
      <p:sp>
        <p:nvSpPr>
          <p:cNvPr id="7" name="Content Placeholder 6">
            <a:extLst>
              <a:ext uri="{FF2B5EF4-FFF2-40B4-BE49-F238E27FC236}">
                <a16:creationId xmlns:a16="http://schemas.microsoft.com/office/drawing/2014/main" id="{3F498803-E024-4D6E-B91F-33E27227DD34}"/>
              </a:ext>
            </a:extLst>
          </p:cNvPr>
          <p:cNvSpPr>
            <a:spLocks noGrp="1"/>
          </p:cNvSpPr>
          <p:nvPr>
            <p:ph sz="quarter" idx="4"/>
          </p:nvPr>
        </p:nvSpPr>
        <p:spPr>
          <a:xfrm>
            <a:off x="5550036" y="2703069"/>
            <a:ext cx="5811389" cy="2580131"/>
          </a:xfrm>
        </p:spPr>
        <p:txBody>
          <a:bodyPr>
            <a:normAutofit lnSpcReduction="10000"/>
          </a:bodyPr>
          <a:lstStyle/>
          <a:p>
            <a:pPr lvl="1">
              <a:buClrTx/>
              <a:buSzPct val="100000"/>
              <a:buFont typeface="Arial" panose="020B0604020202020204" pitchFamily="34" charset="0"/>
              <a:buChar char="•"/>
            </a:pPr>
            <a:r>
              <a:rPr lang="en-US" dirty="0">
                <a:solidFill>
                  <a:schemeClr val="tx1"/>
                </a:solidFill>
              </a:rPr>
              <a:t>Exam and Interview Time</a:t>
            </a:r>
          </a:p>
          <a:p>
            <a:pPr lvl="1">
              <a:buClrTx/>
              <a:buSzPct val="100000"/>
              <a:buFont typeface="Arial" panose="020B0604020202020204" pitchFamily="34" charset="0"/>
              <a:buChar char="•"/>
            </a:pPr>
            <a:r>
              <a:rPr lang="en-US" dirty="0">
                <a:solidFill>
                  <a:schemeClr val="tx1"/>
                </a:solidFill>
              </a:rPr>
              <a:t>Poll Worker</a:t>
            </a:r>
          </a:p>
          <a:p>
            <a:pPr lvl="1">
              <a:buClrTx/>
              <a:buSzPct val="100000"/>
              <a:buFont typeface="Arial" panose="020B0604020202020204" pitchFamily="34" charset="0"/>
              <a:buChar char="•"/>
            </a:pPr>
            <a:r>
              <a:rPr lang="en-US" dirty="0">
                <a:solidFill>
                  <a:schemeClr val="tx1"/>
                </a:solidFill>
              </a:rPr>
              <a:t>Voting</a:t>
            </a:r>
          </a:p>
          <a:p>
            <a:pPr lvl="1">
              <a:buClrTx/>
              <a:buSzPct val="100000"/>
              <a:buFont typeface="Arial" panose="020B0604020202020204" pitchFamily="34" charset="0"/>
              <a:buChar char="•"/>
            </a:pPr>
            <a:r>
              <a:rPr lang="en-US" dirty="0">
                <a:solidFill>
                  <a:schemeClr val="tx1"/>
                </a:solidFill>
              </a:rPr>
              <a:t>Family and Medical Leave Act (FMLA)</a:t>
            </a:r>
          </a:p>
          <a:p>
            <a:pPr lvl="1">
              <a:buClrTx/>
              <a:buSzPct val="100000"/>
              <a:buFont typeface="Arial" panose="020B0604020202020204" pitchFamily="34" charset="0"/>
              <a:buChar char="•"/>
            </a:pPr>
            <a:r>
              <a:rPr lang="en-US" dirty="0">
                <a:solidFill>
                  <a:schemeClr val="tx1"/>
                </a:solidFill>
              </a:rPr>
              <a:t>Leave of absence without pay (LWOP)</a:t>
            </a:r>
          </a:p>
        </p:txBody>
      </p:sp>
      <p:sp>
        <p:nvSpPr>
          <p:cNvPr id="4" name="Slide Number Placeholder 3">
            <a:extLst>
              <a:ext uri="{FF2B5EF4-FFF2-40B4-BE49-F238E27FC236}">
                <a16:creationId xmlns:a16="http://schemas.microsoft.com/office/drawing/2014/main" id="{2F978741-C19E-4ED4-9228-E1A5902EFA3C}"/>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659708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579243" y="2042830"/>
            <a:ext cx="6798608" cy="2085869"/>
          </a:xfrm>
        </p:spPr>
        <p:txBody>
          <a:bodyPr vert="horz" lIns="91440" tIns="45720" rIns="91440" bIns="45720" rtlCol="0" anchor="b">
            <a:normAutofit/>
          </a:bodyPr>
          <a:lstStyle/>
          <a:p>
            <a:r>
              <a:rPr lang="en-US" dirty="0">
                <a:solidFill>
                  <a:srgbClr val="FFFFFF"/>
                </a:solidFill>
              </a:rPr>
              <a:t>Employee benefit information</a:t>
            </a:r>
          </a:p>
        </p:txBody>
      </p:sp>
      <p:pic>
        <p:nvPicPr>
          <p:cNvPr id="8" name="Graphic 7" descr="Recruitment Management">
            <a:extLst>
              <a:ext uri="{FF2B5EF4-FFF2-40B4-BE49-F238E27FC236}">
                <a16:creationId xmlns:a16="http://schemas.microsoft.com/office/drawing/2014/main" id="{4B62AA93-1F07-4A47-B588-AC81B57C08A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31166" y="2217610"/>
            <a:ext cx="2716911" cy="2716911"/>
          </a:xfrm>
          <a:prstGeom prst="rect">
            <a:avLst/>
          </a:prstGeom>
        </p:spPr>
      </p:pic>
      <p:sp>
        <p:nvSpPr>
          <p:cNvPr id="4" name="Slide Number Placeholder 3">
            <a:extLst>
              <a:ext uri="{FF2B5EF4-FFF2-40B4-BE49-F238E27FC236}">
                <a16:creationId xmlns:a16="http://schemas.microsoft.com/office/drawing/2014/main" id="{7ADA27C2-DB70-4F61-96F9-E844EEE1D733}"/>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17</a:t>
            </a:fld>
            <a:endParaRPr lang="en-US" sz="900"/>
          </a:p>
        </p:txBody>
      </p:sp>
    </p:spTree>
    <p:extLst>
      <p:ext uri="{BB962C8B-B14F-4D97-AF65-F5344CB8AC3E}">
        <p14:creationId xmlns:p14="http://schemas.microsoft.com/office/powerpoint/2010/main" val="1328623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7DD4DB3F-923F-400F-AB8F-983B7E6D3F65}"/>
              </a:ext>
            </a:extLst>
          </p:cNvPr>
          <p:cNvSpPr>
            <a:spLocks noGrp="1"/>
          </p:cNvSpPr>
          <p:nvPr>
            <p:ph type="title"/>
          </p:nvPr>
        </p:nvSpPr>
        <p:spPr>
          <a:xfrm>
            <a:off x="601255" y="702156"/>
            <a:ext cx="3409783" cy="1013800"/>
          </a:xfrm>
        </p:spPr>
        <p:txBody>
          <a:bodyPr>
            <a:normAutofit/>
          </a:bodyPr>
          <a:lstStyle/>
          <a:p>
            <a:r>
              <a:rPr lang="en-US" dirty="0"/>
              <a:t>Enrollment period and effective dates</a:t>
            </a:r>
          </a:p>
        </p:txBody>
      </p:sp>
      <p:sp>
        <p:nvSpPr>
          <p:cNvPr id="7" name="Content Placeholder 6">
            <a:extLst>
              <a:ext uri="{FF2B5EF4-FFF2-40B4-BE49-F238E27FC236}">
                <a16:creationId xmlns:a16="http://schemas.microsoft.com/office/drawing/2014/main" id="{B2936847-7EC9-40F5-BADD-DD332C88A0D5}"/>
              </a:ext>
            </a:extLst>
          </p:cNvPr>
          <p:cNvSpPr>
            <a:spLocks noGrp="1"/>
          </p:cNvSpPr>
          <p:nvPr>
            <p:ph idx="1"/>
          </p:nvPr>
        </p:nvSpPr>
        <p:spPr>
          <a:xfrm>
            <a:off x="601255" y="1964168"/>
            <a:ext cx="3409782" cy="4036582"/>
          </a:xfrm>
        </p:spPr>
        <p:txBody>
          <a:bodyPr>
            <a:normAutofit/>
          </a:bodyPr>
          <a:lstStyle/>
          <a:p>
            <a:pPr marL="0" indent="0">
              <a:buClrTx/>
              <a:buNone/>
            </a:pPr>
            <a:r>
              <a:rPr lang="en-US" dirty="0">
                <a:solidFill>
                  <a:schemeClr val="bg1"/>
                </a:solidFill>
              </a:rPr>
              <a:t>Employees have 30 days from the date of hire to enroll in or waive all benefit plans via My Insurance Benefits</a:t>
            </a:r>
          </a:p>
          <a:p>
            <a:pPr marL="0" indent="0">
              <a:buNone/>
            </a:pPr>
            <a:endParaRPr lang="en-US" b="1" dirty="0">
              <a:solidFill>
                <a:schemeClr val="bg1"/>
              </a:solidFill>
            </a:endParaRPr>
          </a:p>
          <a:p>
            <a:endParaRPr lang="en-US" dirty="0">
              <a:solidFill>
                <a:schemeClr val="bg1"/>
              </a:solidFill>
            </a:endParaRPr>
          </a:p>
        </p:txBody>
      </p:sp>
      <p:sp>
        <p:nvSpPr>
          <p:cNvPr id="2" name="Slide Number Placeholder 1">
            <a:extLst>
              <a:ext uri="{FF2B5EF4-FFF2-40B4-BE49-F238E27FC236}">
                <a16:creationId xmlns:a16="http://schemas.microsoft.com/office/drawing/2014/main" id="{8974C28A-238D-4FA0-947D-2001D253615E}"/>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18</a:t>
            </a:fld>
            <a:endParaRPr lang="en-US"/>
          </a:p>
        </p:txBody>
      </p:sp>
      <p:graphicFrame>
        <p:nvGraphicFramePr>
          <p:cNvPr id="9" name="Table 8">
            <a:extLst>
              <a:ext uri="{FF2B5EF4-FFF2-40B4-BE49-F238E27FC236}">
                <a16:creationId xmlns:a16="http://schemas.microsoft.com/office/drawing/2014/main" id="{469E4C46-BA51-4BDC-9DC2-514C91CBAB29}"/>
              </a:ext>
            </a:extLst>
          </p:cNvPr>
          <p:cNvGraphicFramePr>
            <a:graphicFrameLocks noGrp="1"/>
          </p:cNvGraphicFramePr>
          <p:nvPr>
            <p:extLst>
              <p:ext uri="{D42A27DB-BD31-4B8C-83A1-F6EECF244321}">
                <p14:modId xmlns:p14="http://schemas.microsoft.com/office/powerpoint/2010/main" val="980895770"/>
              </p:ext>
            </p:extLst>
          </p:nvPr>
        </p:nvGraphicFramePr>
        <p:xfrm>
          <a:off x="4320733" y="874075"/>
          <a:ext cx="7700388" cy="5767135"/>
        </p:xfrm>
        <a:graphic>
          <a:graphicData uri="http://schemas.openxmlformats.org/drawingml/2006/table">
            <a:tbl>
              <a:tblPr firstRow="1" bandRow="1">
                <a:tableStyleId>{5C22544A-7EE6-4342-B048-85BDC9FD1C3A}</a:tableStyleId>
              </a:tblPr>
              <a:tblGrid>
                <a:gridCol w="3081015">
                  <a:extLst>
                    <a:ext uri="{9D8B030D-6E8A-4147-A177-3AD203B41FA5}">
                      <a16:colId xmlns:a16="http://schemas.microsoft.com/office/drawing/2014/main" val="9120120"/>
                    </a:ext>
                  </a:extLst>
                </a:gridCol>
                <a:gridCol w="2335378">
                  <a:extLst>
                    <a:ext uri="{9D8B030D-6E8A-4147-A177-3AD203B41FA5}">
                      <a16:colId xmlns:a16="http://schemas.microsoft.com/office/drawing/2014/main" val="1161602078"/>
                    </a:ext>
                  </a:extLst>
                </a:gridCol>
                <a:gridCol w="2283995">
                  <a:extLst>
                    <a:ext uri="{9D8B030D-6E8A-4147-A177-3AD203B41FA5}">
                      <a16:colId xmlns:a16="http://schemas.microsoft.com/office/drawing/2014/main" val="3482402252"/>
                    </a:ext>
                  </a:extLst>
                </a:gridCol>
              </a:tblGrid>
              <a:tr h="751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a:t>
                      </a:r>
                      <a:r>
                        <a:rPr lang="en-US" sz="1200" baseline="30000" dirty="0"/>
                        <a:t>st</a:t>
                      </a:r>
                      <a:r>
                        <a:rPr lang="en-US" sz="1200" dirty="0"/>
                        <a:t> of Month on or Following Hire Date</a:t>
                      </a:r>
                    </a:p>
                  </a:txBody>
                  <a:tcPr marL="58008" marR="58008" marT="29004" marB="29004" anchor="ct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lang="en-US" sz="1600" b="1" kern="1200" baseline="30000" dirty="0">
                        <a:solidFill>
                          <a:schemeClr val="lt1"/>
                        </a:solidFill>
                        <a:latin typeface="+mn-l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sz="1800" b="1" kern="1200" baseline="30000" dirty="0">
                          <a:solidFill>
                            <a:schemeClr val="lt1"/>
                          </a:solidFill>
                          <a:latin typeface="+mn-lt"/>
                          <a:ea typeface="+mn-ea"/>
                          <a:cs typeface="+mn-cs"/>
                        </a:rPr>
                        <a:t>1st day of the month following enrollment in My Insurance Benefits</a:t>
                      </a:r>
                    </a:p>
                  </a:txBody>
                  <a:tcPr marL="58008" marR="58008" marT="29004" marB="29004"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a:t>
                      </a:r>
                      <a:r>
                        <a:rPr lang="en-US" sz="1200" baseline="30000" dirty="0"/>
                        <a:t>st</a:t>
                      </a:r>
                      <a:r>
                        <a:rPr lang="en-US" sz="1200" dirty="0"/>
                        <a:t> of Month on or Following 2 Months</a:t>
                      </a:r>
                    </a:p>
                  </a:txBody>
                  <a:tcPr marL="58008" marR="58008" marT="29004" marB="29004" anchor="ctr"/>
                </a:tc>
                <a:extLst>
                  <a:ext uri="{0D108BD9-81ED-4DB2-BD59-A6C34878D82A}">
                    <a16:rowId xmlns:a16="http://schemas.microsoft.com/office/drawing/2014/main" val="270654788"/>
                  </a:ext>
                </a:extLst>
              </a:tr>
              <a:tr h="4860508">
                <a:tc>
                  <a:txBody>
                    <a:bodyPr/>
                    <a:lstStyle/>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dirty="0"/>
                        <a:t>State Group Health Insurance (if employee has prior state service or enrolls in coverage before eligible for employer contribution towards premium)</a:t>
                      </a:r>
                    </a:p>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dirty="0"/>
                        <a:t>Health Savings Account – effective when state health insurance begins (if enrolling High-Deductible Health Plan)</a:t>
                      </a:r>
                    </a:p>
                    <a:p>
                      <a:pPr marL="285750" indent="-285750">
                        <a:spcAft>
                          <a:spcPts val="400"/>
                        </a:spcAft>
                        <a:buFont typeface="Arial" panose="020B0604020202020204" pitchFamily="34" charset="0"/>
                        <a:buChar char="•"/>
                      </a:pPr>
                      <a:r>
                        <a:rPr lang="en-US" sz="1400" dirty="0"/>
                        <a:t>Income Continuation Insurance (ICI)</a:t>
                      </a:r>
                    </a:p>
                    <a:p>
                      <a:pPr marL="285750" indent="-285750">
                        <a:spcAft>
                          <a:spcPts val="400"/>
                        </a:spcAft>
                        <a:buFont typeface="Arial" panose="020B0604020202020204" pitchFamily="34" charset="0"/>
                        <a:buChar char="•"/>
                      </a:pPr>
                      <a:r>
                        <a:rPr lang="en-US" sz="1400" dirty="0"/>
                        <a:t>Delta Dental PPO Plans (Preventive and Supplemental Dental)</a:t>
                      </a:r>
                    </a:p>
                    <a:p>
                      <a:pPr marL="285750" indent="-285750">
                        <a:spcAft>
                          <a:spcPts val="400"/>
                        </a:spcAft>
                        <a:buFont typeface="Arial" panose="020B0604020202020204" pitchFamily="34" charset="0"/>
                        <a:buChar char="•"/>
                      </a:pPr>
                      <a:r>
                        <a:rPr lang="en-US" sz="1400" dirty="0"/>
                        <a:t>MetLife Vision Plan</a:t>
                      </a:r>
                    </a:p>
                    <a:p>
                      <a:pPr marL="285750" indent="-285750">
                        <a:spcAft>
                          <a:spcPts val="400"/>
                        </a:spcAft>
                        <a:buFont typeface="Arial" panose="020B0604020202020204" pitchFamily="34" charset="0"/>
                        <a:buChar char="•"/>
                      </a:pPr>
                      <a:r>
                        <a:rPr lang="en-US" sz="1400" dirty="0"/>
                        <a:t>Securian Accident Plan</a:t>
                      </a:r>
                    </a:p>
                    <a:p>
                      <a:pPr marL="285750" indent="-285750">
                        <a:spcAft>
                          <a:spcPts val="400"/>
                        </a:spcAft>
                        <a:buFont typeface="Arial" panose="020B0604020202020204" pitchFamily="34" charset="0"/>
                        <a:buChar char="•"/>
                      </a:pPr>
                      <a:r>
                        <a:rPr lang="en-US" sz="1400" dirty="0"/>
                        <a:t>Pre-Tax Savings Accounts (Healthcare FSA, Dep Day Care FSA, Parking/Transit)</a:t>
                      </a:r>
                    </a:p>
                    <a:p>
                      <a:pPr marL="285750" lvl="0" indent="-285750">
                        <a:spcAft>
                          <a:spcPts val="400"/>
                        </a:spcAft>
                        <a:buFont typeface="Arial" panose="020B0604020202020204" pitchFamily="34" charset="0"/>
                        <a:buChar char="•"/>
                      </a:pPr>
                      <a:r>
                        <a:rPr lang="en-US" sz="1400" dirty="0"/>
                        <a:t>Medical Opt-Out Incentive if employee has at least 2 months of eligible state service at hire</a:t>
                      </a:r>
                    </a:p>
                    <a:p>
                      <a:pPr marL="285750" lvl="0" indent="-285750">
                        <a:spcAft>
                          <a:spcPts val="400"/>
                        </a:spcAft>
                        <a:buFont typeface="Arial" panose="020B0604020202020204" pitchFamily="34" charset="0"/>
                        <a:buChar char="•"/>
                      </a:pPr>
                      <a:endParaRPr lang="en-US" sz="1400" dirty="0"/>
                    </a:p>
                  </a:txBody>
                  <a:tcPr marL="58008" marR="58008" marT="29004" marB="29004"/>
                </a:tc>
                <a:tc>
                  <a: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sz="1400" strike="noStrike" baseline="0" dirty="0"/>
                        <a:t>State Group Life Insurance</a:t>
                      </a:r>
                    </a:p>
                    <a:p>
                      <a:pPr>
                        <a:spcAft>
                          <a:spcPts val="400"/>
                        </a:spcAft>
                      </a:pPr>
                      <a:endParaRPr lang="en-US" sz="1400" dirty="0"/>
                    </a:p>
                  </a:txBody>
                  <a:tcPr marL="58008" marR="58008" marT="29004" marB="29004"/>
                </a:tc>
                <a:tc>
                  <a:txBody>
                    <a:bodyPr/>
                    <a:lstStyle/>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dirty="0"/>
                        <a:t>State Group Health Insurance (if employee has no prior service and waits for employer contribution towards premium)</a:t>
                      </a:r>
                    </a:p>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dirty="0"/>
                        <a:t>Health Savings Account – effective when health insurance begins (if enrolling High-Deductible Health Plan)</a:t>
                      </a:r>
                    </a:p>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400" dirty="0"/>
                        <a:t>Medical Opt-Out Incentive if employee has no eligible prior state service</a:t>
                      </a:r>
                    </a:p>
                  </a:txBody>
                  <a:tcPr marL="58008" marR="58008" marT="29004" marB="29004"/>
                </a:tc>
                <a:extLst>
                  <a:ext uri="{0D108BD9-81ED-4DB2-BD59-A6C34878D82A}">
                    <a16:rowId xmlns:a16="http://schemas.microsoft.com/office/drawing/2014/main" val="1260698757"/>
                  </a:ext>
                </a:extLst>
              </a:tr>
            </a:tbl>
          </a:graphicData>
        </a:graphic>
      </p:graphicFrame>
      <p:sp>
        <p:nvSpPr>
          <p:cNvPr id="3" name="TextBox 2">
            <a:extLst>
              <a:ext uri="{FF2B5EF4-FFF2-40B4-BE49-F238E27FC236}">
                <a16:creationId xmlns:a16="http://schemas.microsoft.com/office/drawing/2014/main" id="{D43587B4-87F3-54A1-BB6F-6ACB148FBBFB}"/>
              </a:ext>
            </a:extLst>
          </p:cNvPr>
          <p:cNvSpPr txBox="1"/>
          <p:nvPr/>
        </p:nvSpPr>
        <p:spPr>
          <a:xfrm flipH="1">
            <a:off x="5525657" y="511900"/>
            <a:ext cx="4387269" cy="400110"/>
          </a:xfrm>
          <a:prstGeom prst="rect">
            <a:avLst/>
          </a:prstGeom>
          <a:noFill/>
        </p:spPr>
        <p:txBody>
          <a:bodyPr wrap="square" rtlCol="0">
            <a:spAutoFit/>
          </a:bodyPr>
          <a:lstStyle/>
          <a:p>
            <a:pPr algn="ctr"/>
            <a:r>
              <a:rPr lang="en-US" sz="2000" b="1" dirty="0"/>
              <a:t>Coverage Effective Dates</a:t>
            </a:r>
          </a:p>
        </p:txBody>
      </p:sp>
    </p:spTree>
    <p:extLst>
      <p:ext uri="{BB962C8B-B14F-4D97-AF65-F5344CB8AC3E}">
        <p14:creationId xmlns:p14="http://schemas.microsoft.com/office/powerpoint/2010/main" val="1974853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7DD4DB3F-923F-400F-AB8F-983B7E6D3F65}"/>
              </a:ext>
            </a:extLst>
          </p:cNvPr>
          <p:cNvSpPr>
            <a:spLocks noGrp="1"/>
          </p:cNvSpPr>
          <p:nvPr>
            <p:ph type="title"/>
          </p:nvPr>
        </p:nvSpPr>
        <p:spPr>
          <a:xfrm>
            <a:off x="601255" y="702156"/>
            <a:ext cx="3409783" cy="1013800"/>
          </a:xfrm>
        </p:spPr>
        <p:txBody>
          <a:bodyPr>
            <a:normAutofit/>
          </a:bodyPr>
          <a:lstStyle/>
          <a:p>
            <a:pPr>
              <a:lnSpc>
                <a:spcPct val="90000"/>
              </a:lnSpc>
            </a:pPr>
            <a:r>
              <a:rPr lang="en-US" sz="2200" dirty="0"/>
              <a:t>Enrollment period and effective dates for WRS-covered LTEs</a:t>
            </a:r>
          </a:p>
        </p:txBody>
      </p:sp>
      <p:sp>
        <p:nvSpPr>
          <p:cNvPr id="7" name="Content Placeholder 6">
            <a:extLst>
              <a:ext uri="{FF2B5EF4-FFF2-40B4-BE49-F238E27FC236}">
                <a16:creationId xmlns:a16="http://schemas.microsoft.com/office/drawing/2014/main" id="{B2936847-7EC9-40F5-BADD-DD332C88A0D5}"/>
              </a:ext>
            </a:extLst>
          </p:cNvPr>
          <p:cNvSpPr>
            <a:spLocks noGrp="1"/>
          </p:cNvSpPr>
          <p:nvPr>
            <p:ph idx="1"/>
          </p:nvPr>
        </p:nvSpPr>
        <p:spPr>
          <a:xfrm>
            <a:off x="601255" y="1964168"/>
            <a:ext cx="3409782" cy="4036582"/>
          </a:xfrm>
        </p:spPr>
        <p:txBody>
          <a:bodyPr>
            <a:normAutofit/>
          </a:bodyPr>
          <a:lstStyle/>
          <a:p>
            <a:pPr marL="0" indent="0">
              <a:buClrTx/>
              <a:buNone/>
            </a:pPr>
            <a:endParaRPr lang="en-US" dirty="0">
              <a:solidFill>
                <a:schemeClr val="bg1"/>
              </a:solidFill>
            </a:endParaRPr>
          </a:p>
          <a:p>
            <a:pPr marL="0" indent="0">
              <a:buClrTx/>
              <a:buNone/>
            </a:pPr>
            <a:r>
              <a:rPr lang="en-US" dirty="0">
                <a:solidFill>
                  <a:schemeClr val="bg1"/>
                </a:solidFill>
              </a:rPr>
              <a:t>Employees have 30 days from the date of eligibility to enroll in or waive all benefit plans via My Insurance Benefits</a:t>
            </a:r>
          </a:p>
          <a:p>
            <a:pPr marL="0" indent="0">
              <a:buNone/>
            </a:pPr>
            <a:endParaRPr lang="en-US" b="1" dirty="0">
              <a:solidFill>
                <a:schemeClr val="bg1"/>
              </a:solidFill>
            </a:endParaRPr>
          </a:p>
          <a:p>
            <a:endParaRPr lang="en-US" dirty="0">
              <a:solidFill>
                <a:schemeClr val="bg1"/>
              </a:solidFill>
            </a:endParaRPr>
          </a:p>
        </p:txBody>
      </p:sp>
      <p:sp>
        <p:nvSpPr>
          <p:cNvPr id="2" name="Slide Number Placeholder 1">
            <a:extLst>
              <a:ext uri="{FF2B5EF4-FFF2-40B4-BE49-F238E27FC236}">
                <a16:creationId xmlns:a16="http://schemas.microsoft.com/office/drawing/2014/main" id="{8974C28A-238D-4FA0-947D-2001D253615E}"/>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19</a:t>
            </a:fld>
            <a:endParaRPr lang="en-US"/>
          </a:p>
        </p:txBody>
      </p:sp>
      <p:graphicFrame>
        <p:nvGraphicFramePr>
          <p:cNvPr id="9" name="Table 8">
            <a:extLst>
              <a:ext uri="{FF2B5EF4-FFF2-40B4-BE49-F238E27FC236}">
                <a16:creationId xmlns:a16="http://schemas.microsoft.com/office/drawing/2014/main" id="{469E4C46-BA51-4BDC-9DC2-514C91CBAB29}"/>
              </a:ext>
            </a:extLst>
          </p:cNvPr>
          <p:cNvGraphicFramePr>
            <a:graphicFrameLocks noGrp="1"/>
          </p:cNvGraphicFramePr>
          <p:nvPr>
            <p:extLst>
              <p:ext uri="{D42A27DB-BD31-4B8C-83A1-F6EECF244321}">
                <p14:modId xmlns:p14="http://schemas.microsoft.com/office/powerpoint/2010/main" val="1827784426"/>
              </p:ext>
            </p:extLst>
          </p:nvPr>
        </p:nvGraphicFramePr>
        <p:xfrm>
          <a:off x="4592231" y="1409665"/>
          <a:ext cx="7185130" cy="4816514"/>
        </p:xfrm>
        <a:graphic>
          <a:graphicData uri="http://schemas.openxmlformats.org/drawingml/2006/table">
            <a:tbl>
              <a:tblPr firstRow="1" bandRow="1">
                <a:tableStyleId>{5C22544A-7EE6-4342-B048-85BDC9FD1C3A}</a:tableStyleId>
              </a:tblPr>
              <a:tblGrid>
                <a:gridCol w="3623370">
                  <a:extLst>
                    <a:ext uri="{9D8B030D-6E8A-4147-A177-3AD203B41FA5}">
                      <a16:colId xmlns:a16="http://schemas.microsoft.com/office/drawing/2014/main" val="9120120"/>
                    </a:ext>
                  </a:extLst>
                </a:gridCol>
                <a:gridCol w="1556715">
                  <a:extLst>
                    <a:ext uri="{9D8B030D-6E8A-4147-A177-3AD203B41FA5}">
                      <a16:colId xmlns:a16="http://schemas.microsoft.com/office/drawing/2014/main" val="1161602078"/>
                    </a:ext>
                  </a:extLst>
                </a:gridCol>
                <a:gridCol w="2005045">
                  <a:extLst>
                    <a:ext uri="{9D8B030D-6E8A-4147-A177-3AD203B41FA5}">
                      <a16:colId xmlns:a16="http://schemas.microsoft.com/office/drawing/2014/main" val="3482402252"/>
                    </a:ext>
                  </a:extLst>
                </a:gridCol>
              </a:tblGrid>
              <a:tr h="16926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a:t>
                      </a:r>
                      <a:r>
                        <a:rPr lang="en-US" sz="1200" baseline="30000" dirty="0"/>
                        <a:t>st</a:t>
                      </a:r>
                      <a:r>
                        <a:rPr lang="en-US" sz="1200" dirty="0"/>
                        <a:t> of Month on or Following Hire Date</a:t>
                      </a:r>
                    </a:p>
                  </a:txBody>
                  <a:tcPr marL="75241" marR="75241" marT="37621" marB="37621" anchor="ct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1200" b="1" kern="1200" dirty="0">
                          <a:solidFill>
                            <a:schemeClr val="lt1"/>
                          </a:solidFill>
                          <a:latin typeface="+mn-lt"/>
                          <a:ea typeface="+mn-ea"/>
                          <a:cs typeface="+mn-cs"/>
                        </a:rPr>
                        <a:t>1st day of the month following enrollment in My Insurance Benefits</a:t>
                      </a:r>
                    </a:p>
                  </a:txBody>
                  <a:tcPr marL="75241" marR="75241" marT="37621" marB="37621"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a:t>
                      </a:r>
                      <a:r>
                        <a:rPr lang="en-US" sz="1200" baseline="30000" dirty="0"/>
                        <a:t>st</a:t>
                      </a:r>
                      <a:r>
                        <a:rPr lang="en-US" sz="1200" dirty="0"/>
                        <a:t> of Month on or Following 6 Months</a:t>
                      </a:r>
                    </a:p>
                  </a:txBody>
                  <a:tcPr marL="75241" marR="75241" marT="37621" marB="37621" anchor="ctr"/>
                </a:tc>
                <a:extLst>
                  <a:ext uri="{0D108BD9-81ED-4DB2-BD59-A6C34878D82A}">
                    <a16:rowId xmlns:a16="http://schemas.microsoft.com/office/drawing/2014/main" val="270654788"/>
                  </a:ext>
                </a:extLst>
              </a:tr>
              <a:tr h="3123881">
                <a:tc>
                  <a:txBody>
                    <a:bodyPr/>
                    <a:lstStyle/>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000" dirty="0"/>
                        <a:t>State Group Health Insurance (if employee has prior state service or enrolls in coverage before eligible for employer contribution towards premium)</a:t>
                      </a:r>
                    </a:p>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000" dirty="0"/>
                        <a:t>Health Savings Account – effective when health insurance begins (if enrolling High-Deductible Health Plan)</a:t>
                      </a:r>
                    </a:p>
                    <a:p>
                      <a:pPr marL="285750" indent="-285750">
                        <a:spcAft>
                          <a:spcPts val="400"/>
                        </a:spcAft>
                        <a:buFont typeface="Arial" panose="020B0604020202020204" pitchFamily="34" charset="0"/>
                        <a:buChar char="•"/>
                      </a:pPr>
                      <a:r>
                        <a:rPr lang="en-US" sz="1000" dirty="0"/>
                        <a:t>Income Continuation Insurance (ICI)</a:t>
                      </a:r>
                    </a:p>
                    <a:p>
                      <a:pPr marL="285750" indent="-285750">
                        <a:spcAft>
                          <a:spcPts val="400"/>
                        </a:spcAft>
                        <a:buFont typeface="Arial" panose="020B0604020202020204" pitchFamily="34" charset="0"/>
                        <a:buChar char="•"/>
                      </a:pPr>
                      <a:r>
                        <a:rPr lang="en-US" sz="1000" dirty="0"/>
                        <a:t>Delta Dental PPO Plans (Preventive and Supplemental Dental)</a:t>
                      </a:r>
                    </a:p>
                    <a:p>
                      <a:pPr marL="285750" indent="-285750">
                        <a:spcAft>
                          <a:spcPts val="400"/>
                        </a:spcAft>
                        <a:buFont typeface="Arial" panose="020B0604020202020204" pitchFamily="34" charset="0"/>
                        <a:buChar char="•"/>
                      </a:pPr>
                      <a:r>
                        <a:rPr lang="en-US" sz="1000" dirty="0"/>
                        <a:t>MetLife Vision Plan</a:t>
                      </a:r>
                    </a:p>
                    <a:p>
                      <a:pPr marL="285750" indent="-285750">
                        <a:spcAft>
                          <a:spcPts val="400"/>
                        </a:spcAft>
                        <a:buFont typeface="Arial" panose="020B0604020202020204" pitchFamily="34" charset="0"/>
                        <a:buChar char="•"/>
                      </a:pPr>
                      <a:r>
                        <a:rPr lang="en-US" sz="1000" dirty="0"/>
                        <a:t>Securian Accident Plan</a:t>
                      </a:r>
                    </a:p>
                    <a:p>
                      <a:pPr marL="285750" indent="-285750">
                        <a:spcAft>
                          <a:spcPts val="400"/>
                        </a:spcAft>
                        <a:buFont typeface="Arial" panose="020B0604020202020204" pitchFamily="34" charset="0"/>
                        <a:buChar char="•"/>
                      </a:pPr>
                      <a:r>
                        <a:rPr lang="en-US" sz="1000" dirty="0"/>
                        <a:t>Pre-Tax Parking and Transit Accounts</a:t>
                      </a:r>
                    </a:p>
                    <a:p>
                      <a:pPr marL="285750" lvl="0" indent="-285750">
                        <a:spcAft>
                          <a:spcPts val="400"/>
                        </a:spcAft>
                        <a:buFont typeface="Arial" panose="020B0604020202020204" pitchFamily="34" charset="0"/>
                        <a:buChar char="•"/>
                      </a:pPr>
                      <a:r>
                        <a:rPr lang="en-US" sz="1000" dirty="0"/>
                        <a:t>Medical Opt-Out Incentive if employee has at least 6 months of eligible state service at hire</a:t>
                      </a:r>
                    </a:p>
                  </a:txBody>
                  <a:tcPr marL="75241" marR="75241" marT="37621" marB="37621"/>
                </a:tc>
                <a:tc>
                  <a: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sz="1000"/>
                        <a:t>State Group Life Insurance</a:t>
                      </a:r>
                    </a:p>
                  </a:txBody>
                  <a:tcPr marL="75241" marR="75241" marT="37621" marB="37621"/>
                </a:tc>
                <a:tc>
                  <a:txBody>
                    <a:bodyPr/>
                    <a:lstStyle/>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000" dirty="0"/>
                        <a:t>State Group Health Insurance (if employee has no prior service and waits for employer contribution towards premium)</a:t>
                      </a:r>
                    </a:p>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000" dirty="0"/>
                        <a:t>Health Savings Account – effective when health insurance begins (if enrolling High-Deductible Health Plan)</a:t>
                      </a:r>
                    </a:p>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000" dirty="0"/>
                        <a:t>Medical Opt-Out Incentive if employee has no eligible prior state service</a:t>
                      </a:r>
                    </a:p>
                  </a:txBody>
                  <a:tcPr marL="75241" marR="75241" marT="37621" marB="37621"/>
                </a:tc>
                <a:extLst>
                  <a:ext uri="{0D108BD9-81ED-4DB2-BD59-A6C34878D82A}">
                    <a16:rowId xmlns:a16="http://schemas.microsoft.com/office/drawing/2014/main" val="1260698757"/>
                  </a:ext>
                </a:extLst>
              </a:tr>
            </a:tbl>
          </a:graphicData>
        </a:graphic>
      </p:graphicFrame>
      <p:sp>
        <p:nvSpPr>
          <p:cNvPr id="3" name="TextBox 2">
            <a:extLst>
              <a:ext uri="{FF2B5EF4-FFF2-40B4-BE49-F238E27FC236}">
                <a16:creationId xmlns:a16="http://schemas.microsoft.com/office/drawing/2014/main" id="{0CB31E1D-5C17-7673-8822-114085AAA992}"/>
              </a:ext>
            </a:extLst>
          </p:cNvPr>
          <p:cNvSpPr txBox="1"/>
          <p:nvPr/>
        </p:nvSpPr>
        <p:spPr>
          <a:xfrm>
            <a:off x="6129936" y="911878"/>
            <a:ext cx="4109720" cy="646331"/>
          </a:xfrm>
          <a:prstGeom prst="rect">
            <a:avLst/>
          </a:prstGeom>
          <a:noFill/>
        </p:spPr>
        <p:txBody>
          <a:bodyPr wrap="square" rtlCol="0">
            <a:spAutoFit/>
          </a:bodyPr>
          <a:lstStyle/>
          <a:p>
            <a:pPr algn="ctr"/>
            <a:r>
              <a:rPr lang="en-US" b="1" dirty="0"/>
              <a:t>Coverage Effective Dates</a:t>
            </a:r>
          </a:p>
          <a:p>
            <a:pPr algn="ctr"/>
            <a:endParaRPr lang="en-US" dirty="0"/>
          </a:p>
        </p:txBody>
      </p:sp>
    </p:spTree>
    <p:extLst>
      <p:ext uri="{BB962C8B-B14F-4D97-AF65-F5344CB8AC3E}">
        <p14:creationId xmlns:p14="http://schemas.microsoft.com/office/powerpoint/2010/main" val="3312223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153FBCA-AF02-4B9C-B16F-7D7607EFE23F}"/>
              </a:ext>
            </a:extLst>
          </p:cNvPr>
          <p:cNvSpPr>
            <a:spLocks noGrp="1"/>
          </p:cNvSpPr>
          <p:nvPr>
            <p:ph type="title"/>
          </p:nvPr>
        </p:nvSpPr>
        <p:spPr>
          <a:xfrm>
            <a:off x="4579243" y="2129345"/>
            <a:ext cx="6798608" cy="2085869"/>
          </a:xfrm>
        </p:spPr>
        <p:txBody>
          <a:bodyPr vert="horz" lIns="91440" tIns="45720" rIns="91440" bIns="45720" rtlCol="0" anchor="b">
            <a:normAutofit/>
          </a:bodyPr>
          <a:lstStyle/>
          <a:p>
            <a:r>
              <a:rPr lang="en-US" dirty="0">
                <a:solidFill>
                  <a:srgbClr val="FFFFFF"/>
                </a:solidFill>
              </a:rPr>
              <a:t>Payroll information</a:t>
            </a:r>
          </a:p>
        </p:txBody>
      </p:sp>
      <p:pic>
        <p:nvPicPr>
          <p:cNvPr id="8" name="Graphic 7" descr="Money">
            <a:extLst>
              <a:ext uri="{FF2B5EF4-FFF2-40B4-BE49-F238E27FC236}">
                <a16:creationId xmlns:a16="http://schemas.microsoft.com/office/drawing/2014/main" id="{9E947B67-1E63-44ED-A981-3969C9D259C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31166" y="2217610"/>
            <a:ext cx="2716911" cy="2716911"/>
          </a:xfrm>
          <a:prstGeom prst="rect">
            <a:avLst/>
          </a:prstGeom>
        </p:spPr>
      </p:pic>
      <p:sp>
        <p:nvSpPr>
          <p:cNvPr id="4" name="Slide Number Placeholder 3">
            <a:extLst>
              <a:ext uri="{FF2B5EF4-FFF2-40B4-BE49-F238E27FC236}">
                <a16:creationId xmlns:a16="http://schemas.microsoft.com/office/drawing/2014/main" id="{C2E23E97-B992-4F71-857F-F6052C2192D6}"/>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2</a:t>
            </a:fld>
            <a:endParaRPr lang="en-US" sz="900"/>
          </a:p>
        </p:txBody>
      </p:sp>
    </p:spTree>
    <p:extLst>
      <p:ext uri="{BB962C8B-B14F-4D97-AF65-F5344CB8AC3E}">
        <p14:creationId xmlns:p14="http://schemas.microsoft.com/office/powerpoint/2010/main" val="852474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8512B-D692-40DE-B171-032A56605554}"/>
              </a:ext>
            </a:extLst>
          </p:cNvPr>
          <p:cNvSpPr>
            <a:spLocks noGrp="1"/>
          </p:cNvSpPr>
          <p:nvPr>
            <p:ph type="title"/>
          </p:nvPr>
        </p:nvSpPr>
        <p:spPr>
          <a:xfrm>
            <a:off x="581192" y="702156"/>
            <a:ext cx="11029616" cy="1013800"/>
          </a:xfrm>
        </p:spPr>
        <p:txBody>
          <a:bodyPr>
            <a:normAutofit/>
          </a:bodyPr>
          <a:lstStyle/>
          <a:p>
            <a:r>
              <a:rPr lang="en-US">
                <a:solidFill>
                  <a:srgbClr val="FFFEFF"/>
                </a:solidFill>
              </a:rPr>
              <a:t>Ongoing Benefit Enrollment Opportunities</a:t>
            </a:r>
          </a:p>
        </p:txBody>
      </p:sp>
      <p:sp>
        <p:nvSpPr>
          <p:cNvPr id="4" name="Slide Number Placeholder 3">
            <a:extLst>
              <a:ext uri="{FF2B5EF4-FFF2-40B4-BE49-F238E27FC236}">
                <a16:creationId xmlns:a16="http://schemas.microsoft.com/office/drawing/2014/main" id="{7A02ACD4-C4C8-4BCE-9A8C-BF25559A9879}"/>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20</a:t>
            </a:fld>
            <a:endParaRPr lang="en-US"/>
          </a:p>
        </p:txBody>
      </p:sp>
      <p:graphicFrame>
        <p:nvGraphicFramePr>
          <p:cNvPr id="8" name="Content Placeholder 2">
            <a:extLst>
              <a:ext uri="{FF2B5EF4-FFF2-40B4-BE49-F238E27FC236}">
                <a16:creationId xmlns:a16="http://schemas.microsoft.com/office/drawing/2014/main" id="{435595FA-4196-4591-840C-801239A13A45}"/>
              </a:ext>
            </a:extLst>
          </p:cNvPr>
          <p:cNvGraphicFramePr>
            <a:graphicFrameLocks noGrp="1"/>
          </p:cNvGraphicFramePr>
          <p:nvPr>
            <p:ph idx="1"/>
            <p:extLst>
              <p:ext uri="{D42A27DB-BD31-4B8C-83A1-F6EECF244321}">
                <p14:modId xmlns:p14="http://schemas.microsoft.com/office/powerpoint/2010/main" val="299974215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6791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10">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12">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14">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9" name="Rectangle 16">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1E790-46CC-4592-B7E4-EDA646ADBFED}"/>
              </a:ext>
            </a:extLst>
          </p:cNvPr>
          <p:cNvSpPr>
            <a:spLocks noGrp="1"/>
          </p:cNvSpPr>
          <p:nvPr>
            <p:ph type="title"/>
          </p:nvPr>
        </p:nvSpPr>
        <p:spPr>
          <a:xfrm>
            <a:off x="4801143" y="1005839"/>
            <a:ext cx="6939304" cy="4805025"/>
          </a:xfrm>
        </p:spPr>
        <p:txBody>
          <a:bodyPr vert="horz" lIns="91440" tIns="45720" rIns="91440" bIns="45720" rtlCol="0" anchor="ctr">
            <a:normAutofit/>
          </a:bodyPr>
          <a:lstStyle/>
          <a:p>
            <a:r>
              <a:rPr lang="en-US" sz="6000">
                <a:solidFill>
                  <a:schemeClr val="tx2"/>
                </a:solidFill>
              </a:rPr>
              <a:t>Wisconsin Retirement System (WRS)</a:t>
            </a:r>
          </a:p>
        </p:txBody>
      </p:sp>
      <p:sp>
        <p:nvSpPr>
          <p:cNvPr id="30" name="Rectangle 18">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EFED80D-3A0C-4783-B4A1-0AEC2BDE74BB}"/>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D57F1E4F-1CFF-5643-939E-217C01CDF565}" type="slidenum">
              <a:rPr lang="en-US" sz="900">
                <a:solidFill>
                  <a:schemeClr val="tx2"/>
                </a:solidFill>
              </a:rPr>
              <a:pPr>
                <a:spcAft>
                  <a:spcPts val="600"/>
                </a:spcAft>
              </a:pPr>
              <a:t>21</a:t>
            </a:fld>
            <a:endParaRPr lang="en-US" sz="900">
              <a:solidFill>
                <a:schemeClr val="tx2"/>
              </a:solidFill>
            </a:endParaRPr>
          </a:p>
        </p:txBody>
      </p:sp>
    </p:spTree>
    <p:extLst>
      <p:ext uri="{BB962C8B-B14F-4D97-AF65-F5344CB8AC3E}">
        <p14:creationId xmlns:p14="http://schemas.microsoft.com/office/powerpoint/2010/main" val="913368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5C83-F938-4527-B818-8AFE7B28401B}"/>
              </a:ext>
            </a:extLst>
          </p:cNvPr>
          <p:cNvSpPr>
            <a:spLocks noGrp="1"/>
          </p:cNvSpPr>
          <p:nvPr>
            <p:ph type="title"/>
          </p:nvPr>
        </p:nvSpPr>
        <p:spPr/>
        <p:txBody>
          <a:bodyPr/>
          <a:lstStyle/>
          <a:p>
            <a:r>
              <a:rPr lang="en-US" dirty="0"/>
              <a:t>Wisconsin Retirement System (WRS)  </a:t>
            </a:r>
            <a:br>
              <a:rPr lang="en-US" dirty="0"/>
            </a:br>
            <a:r>
              <a:rPr lang="en-US" sz="2000" dirty="0"/>
              <a:t>Overview</a:t>
            </a:r>
            <a:endParaRPr lang="en-US" dirty="0"/>
          </a:p>
        </p:txBody>
      </p:sp>
      <p:sp>
        <p:nvSpPr>
          <p:cNvPr id="6" name="Content Placeholder 5">
            <a:extLst>
              <a:ext uri="{FF2B5EF4-FFF2-40B4-BE49-F238E27FC236}">
                <a16:creationId xmlns:a16="http://schemas.microsoft.com/office/drawing/2014/main" id="{70309491-05BA-4B50-B73B-2B59D2349C5D}"/>
              </a:ext>
            </a:extLst>
          </p:cNvPr>
          <p:cNvSpPr>
            <a:spLocks noGrp="1"/>
          </p:cNvSpPr>
          <p:nvPr>
            <p:ph idx="1"/>
          </p:nvPr>
        </p:nvSpPr>
        <p:spPr>
          <a:xfrm>
            <a:off x="581192" y="1895476"/>
            <a:ext cx="8477083" cy="3886199"/>
          </a:xfrm>
        </p:spPr>
        <p:txBody>
          <a:bodyPr>
            <a:normAutofit/>
          </a:bodyPr>
          <a:lstStyle/>
          <a:p>
            <a:pPr defTabSz="914400">
              <a:lnSpc>
                <a:spcPct val="114000"/>
              </a:lnSpc>
              <a:spcBef>
                <a:spcPts val="0"/>
              </a:spcBef>
              <a:buClrTx/>
              <a:buSzTx/>
              <a:buFont typeface="Arial" panose="020B0604020202020204" pitchFamily="34" charset="0"/>
              <a:buChar char="•"/>
            </a:pPr>
            <a:r>
              <a:rPr lang="en-US" sz="2000" dirty="0">
                <a:solidFill>
                  <a:schemeClr val="tx1"/>
                </a:solidFill>
                <a:latin typeface="Calibri Light" panose="020F0302020204030204" pitchFamily="34" charset="0"/>
              </a:rPr>
              <a:t>Administered by the Department of Employee Trust Funds (ETF)  </a:t>
            </a:r>
          </a:p>
          <a:p>
            <a:pPr lvl="0" defTabSz="914400">
              <a:lnSpc>
                <a:spcPct val="114000"/>
              </a:lnSpc>
              <a:spcBef>
                <a:spcPts val="0"/>
              </a:spcBef>
              <a:buClrTx/>
              <a:buSzTx/>
              <a:buFont typeface="Arial" panose="020B0604020202020204" pitchFamily="34" charset="0"/>
              <a:buChar char="•"/>
            </a:pPr>
            <a:r>
              <a:rPr lang="en-US" sz="2000" dirty="0">
                <a:solidFill>
                  <a:schemeClr val="tx1"/>
                </a:solidFill>
                <a:latin typeface="Calibri Light" panose="020F0302020204030204" pitchFamily="34" charset="0"/>
              </a:rPr>
              <a:t>Provides retirement (pension) benefits to state and local employees [IRS 401(a) Plan]</a:t>
            </a:r>
          </a:p>
          <a:p>
            <a:pPr lvl="0" defTabSz="914400">
              <a:lnSpc>
                <a:spcPct val="114000"/>
              </a:lnSpc>
              <a:spcBef>
                <a:spcPts val="0"/>
              </a:spcBef>
              <a:buClrTx/>
              <a:buSzTx/>
              <a:buFont typeface="Arial" panose="020B0604020202020204" pitchFamily="34" charset="0"/>
              <a:buChar char="•"/>
            </a:pPr>
            <a:r>
              <a:rPr lang="en-US" sz="2000" dirty="0">
                <a:solidFill>
                  <a:schemeClr val="tx1"/>
                </a:solidFill>
                <a:latin typeface="Calibri Light" panose="020F0302020204030204" pitchFamily="34" charset="0"/>
              </a:rPr>
              <a:t>Participation is mandatory for eligible employees (enrollment is automatic)</a:t>
            </a:r>
          </a:p>
          <a:p>
            <a:pPr lvl="0" defTabSz="914400">
              <a:lnSpc>
                <a:spcPct val="114000"/>
              </a:lnSpc>
              <a:spcBef>
                <a:spcPts val="0"/>
              </a:spcBef>
              <a:buClrTx/>
              <a:buSzTx/>
              <a:buFont typeface="Arial" panose="020B0604020202020204" pitchFamily="34" charset="0"/>
              <a:buChar char="•"/>
            </a:pPr>
            <a:r>
              <a:rPr lang="en-US" sz="2000" dirty="0">
                <a:solidFill>
                  <a:schemeClr val="tx1"/>
                </a:solidFill>
                <a:latin typeface="Calibri Light" panose="020F0302020204030204" pitchFamily="34" charset="0"/>
              </a:rPr>
              <a:t>Employees and employers are required to make pre-tax contributions to their WRS account.    </a:t>
            </a:r>
          </a:p>
          <a:p>
            <a:pPr lvl="1" defTabSz="914400">
              <a:lnSpc>
                <a:spcPct val="114000"/>
              </a:lnSpc>
              <a:spcBef>
                <a:spcPts val="0"/>
              </a:spcBef>
              <a:buClrTx/>
              <a:buSzTx/>
              <a:buFont typeface="Courier New" panose="02070309020205020404" pitchFamily="49" charset="0"/>
              <a:buChar char="o"/>
            </a:pPr>
            <a:r>
              <a:rPr lang="en-US" sz="1600" dirty="0">
                <a:solidFill>
                  <a:schemeClr val="tx1"/>
                </a:solidFill>
                <a:latin typeface="Calibri Light" panose="020F0302020204030204" pitchFamily="34" charset="0"/>
              </a:rPr>
              <a:t>WRS contributions are automatically deducted from paycheck for all covered earnings</a:t>
            </a:r>
          </a:p>
          <a:p>
            <a:pPr lvl="0" defTabSz="914400">
              <a:lnSpc>
                <a:spcPct val="114000"/>
              </a:lnSpc>
              <a:spcBef>
                <a:spcPts val="0"/>
              </a:spcBef>
              <a:buClrTx/>
              <a:buSzTx/>
              <a:buFont typeface="Arial" panose="020B0604020202020204" pitchFamily="34" charset="0"/>
              <a:buChar char="•"/>
            </a:pPr>
            <a:r>
              <a:rPr lang="en-US" sz="2000" dirty="0">
                <a:solidFill>
                  <a:schemeClr val="tx1"/>
                </a:solidFill>
                <a:latin typeface="Calibri Light" panose="020F0302020204030204" pitchFamily="34" charset="0"/>
              </a:rPr>
              <a:t>The required employee and employer </a:t>
            </a:r>
            <a:r>
              <a:rPr lang="en-US" sz="2000" dirty="0">
                <a:solidFill>
                  <a:schemeClr val="tx1"/>
                </a:solidFill>
                <a:latin typeface="Calibri Light" panose="020F0302020204030204" pitchFamily="34" charset="0"/>
                <a:hlinkClick r:id="rId3"/>
              </a:rPr>
              <a:t>contribution rates</a:t>
            </a:r>
            <a:r>
              <a:rPr lang="en-US" sz="2000" dirty="0">
                <a:solidFill>
                  <a:schemeClr val="tx1"/>
                </a:solidFill>
                <a:latin typeface="Calibri Light" panose="020F0302020204030204" pitchFamily="34" charset="0"/>
              </a:rPr>
              <a:t> are updated annually.  </a:t>
            </a:r>
          </a:p>
          <a:p>
            <a:pPr marL="742950" lvl="1" indent="-285750" defTabSz="914400">
              <a:lnSpc>
                <a:spcPct val="114000"/>
              </a:lnSpc>
              <a:spcBef>
                <a:spcPts val="0"/>
              </a:spcBef>
              <a:buClrTx/>
              <a:buSzTx/>
              <a:buFont typeface="Courier New" panose="02070309020205020404" pitchFamily="49" charset="0"/>
              <a:buChar char="o"/>
            </a:pPr>
            <a:r>
              <a:rPr lang="en-US" sz="2000" dirty="0">
                <a:solidFill>
                  <a:schemeClr val="tx1"/>
                </a:solidFill>
                <a:latin typeface="Calibri Light" panose="020F0302020204030204" pitchFamily="34" charset="0"/>
              </a:rPr>
              <a:t>2026 employee contribution rate = 7.20% (for most)</a:t>
            </a:r>
          </a:p>
        </p:txBody>
      </p:sp>
      <p:sp>
        <p:nvSpPr>
          <p:cNvPr id="3" name="Slide Number Placeholder 2">
            <a:extLst>
              <a:ext uri="{FF2B5EF4-FFF2-40B4-BE49-F238E27FC236}">
                <a16:creationId xmlns:a16="http://schemas.microsoft.com/office/drawing/2014/main" id="{033070AF-7CE1-4590-87C1-9B7BBCE4D2C3}"/>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7" name="Picture 6">
            <a:extLst>
              <a:ext uri="{FF2B5EF4-FFF2-40B4-BE49-F238E27FC236}">
                <a16:creationId xmlns:a16="http://schemas.microsoft.com/office/drawing/2014/main" id="{0B863E0D-B47F-4791-9AB6-BBBA5D542574}"/>
              </a:ext>
            </a:extLst>
          </p:cNvPr>
          <p:cNvPicPr>
            <a:picLocks noChangeAspect="1"/>
          </p:cNvPicPr>
          <p:nvPr/>
        </p:nvPicPr>
        <p:blipFill>
          <a:blip r:embed="rId4"/>
          <a:stretch>
            <a:fillRect/>
          </a:stretch>
        </p:blipFill>
        <p:spPr>
          <a:xfrm>
            <a:off x="9412359" y="2743200"/>
            <a:ext cx="2198449" cy="137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86678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5C83-F938-4527-B818-8AFE7B28401B}"/>
              </a:ext>
            </a:extLst>
          </p:cNvPr>
          <p:cNvSpPr>
            <a:spLocks noGrp="1"/>
          </p:cNvSpPr>
          <p:nvPr>
            <p:ph type="title"/>
          </p:nvPr>
        </p:nvSpPr>
        <p:spPr/>
        <p:txBody>
          <a:bodyPr/>
          <a:lstStyle/>
          <a:p>
            <a:r>
              <a:rPr lang="en-US"/>
              <a:t>Wisconsin Retirement System (WRS)  </a:t>
            </a:r>
            <a:br>
              <a:rPr lang="en-US"/>
            </a:br>
            <a:r>
              <a:rPr lang="en-US" sz="2000"/>
              <a:t>Overview</a:t>
            </a:r>
            <a:endParaRPr lang="en-US" dirty="0"/>
          </a:p>
        </p:txBody>
      </p:sp>
      <p:sp>
        <p:nvSpPr>
          <p:cNvPr id="6" name="Content Placeholder 5">
            <a:extLst>
              <a:ext uri="{FF2B5EF4-FFF2-40B4-BE49-F238E27FC236}">
                <a16:creationId xmlns:a16="http://schemas.microsoft.com/office/drawing/2014/main" id="{70309491-05BA-4B50-B73B-2B59D2349C5D}"/>
              </a:ext>
            </a:extLst>
          </p:cNvPr>
          <p:cNvSpPr>
            <a:spLocks noGrp="1"/>
          </p:cNvSpPr>
          <p:nvPr>
            <p:ph idx="1"/>
          </p:nvPr>
        </p:nvSpPr>
        <p:spPr>
          <a:xfrm>
            <a:off x="466892" y="1965162"/>
            <a:ext cx="11420308" cy="3990975"/>
          </a:xfrm>
        </p:spPr>
        <p:txBody>
          <a:bodyPr>
            <a:normAutofit fontScale="92500" lnSpcReduction="10000"/>
          </a:bodyPr>
          <a:lstStyle/>
          <a:p>
            <a:pPr lvl="0" defTabSz="914400">
              <a:lnSpc>
                <a:spcPct val="114000"/>
              </a:lnSpc>
              <a:spcBef>
                <a:spcPts val="0"/>
              </a:spcBef>
              <a:buClrTx/>
              <a:buSzTx/>
              <a:buFont typeface="Arial" panose="020B0604020202020204" pitchFamily="34" charset="0"/>
              <a:buChar char="•"/>
            </a:pPr>
            <a:r>
              <a:rPr lang="en-US" sz="1800" b="1" dirty="0">
                <a:solidFill>
                  <a:schemeClr val="tx1"/>
                </a:solidFill>
                <a:latin typeface="Calibri Light" panose="020F0302020204030204" pitchFamily="34" charset="0"/>
              </a:rPr>
              <a:t>Vesting requirement</a:t>
            </a:r>
            <a:r>
              <a:rPr lang="en-US" sz="1800" dirty="0">
                <a:solidFill>
                  <a:schemeClr val="tx1"/>
                </a:solidFill>
                <a:latin typeface="Calibri Light" panose="020F0302020204030204" pitchFamily="34" charset="0"/>
              </a:rPr>
              <a:t>:  If you begin WRS employment on or after 7/1/2011, you must have 5 years of WRS creditable service before you are vested in the WRS.</a:t>
            </a:r>
          </a:p>
          <a:p>
            <a:pPr lvl="1" defTabSz="914400">
              <a:lnSpc>
                <a:spcPct val="114000"/>
              </a:lnSpc>
              <a:spcBef>
                <a:spcPts val="0"/>
              </a:spcBef>
              <a:buClrTx/>
              <a:buSzTx/>
              <a:buFont typeface="Courier New" panose="02070309020205020404" pitchFamily="49" charset="0"/>
              <a:buChar char="o"/>
            </a:pPr>
            <a:r>
              <a:rPr lang="en-US" sz="1800" b="1" dirty="0">
                <a:solidFill>
                  <a:schemeClr val="tx1"/>
                </a:solidFill>
                <a:latin typeface="Calibri Light" panose="020F0302020204030204" pitchFamily="34" charset="0"/>
              </a:rPr>
              <a:t>What is vesting?  </a:t>
            </a:r>
            <a:r>
              <a:rPr lang="en-US" sz="1800" dirty="0">
                <a:solidFill>
                  <a:schemeClr val="tx1"/>
                </a:solidFill>
                <a:latin typeface="Calibri Light" panose="020F0302020204030204" pitchFamily="34" charset="0"/>
              </a:rPr>
              <a:t>Once vested, at retirement, you are eligible to receive a benefit based on the full value of your WRS account (employee + employer contributions + interest).</a:t>
            </a:r>
          </a:p>
          <a:p>
            <a:pPr lvl="2" defTabSz="914400">
              <a:lnSpc>
                <a:spcPct val="114000"/>
              </a:lnSpc>
              <a:spcBef>
                <a:spcPts val="0"/>
              </a:spcBef>
              <a:buClrTx/>
              <a:buSzTx/>
              <a:buFont typeface="Courier New" panose="02070309020205020404" pitchFamily="49" charset="0"/>
              <a:buChar char="o"/>
            </a:pPr>
            <a:r>
              <a:rPr lang="en-US" sz="1600" dirty="0">
                <a:solidFill>
                  <a:schemeClr val="tx1"/>
                </a:solidFill>
                <a:latin typeface="Calibri Light" panose="020F0302020204030204" pitchFamily="34" charset="0"/>
              </a:rPr>
              <a:t>If you term employment (vested or not) and you remove your funds from the WRS, it will only include employee contributions + interest</a:t>
            </a:r>
          </a:p>
          <a:p>
            <a:pPr lvl="1" defTabSz="914400">
              <a:lnSpc>
                <a:spcPct val="114000"/>
              </a:lnSpc>
              <a:spcBef>
                <a:spcPts val="0"/>
              </a:spcBef>
              <a:buClrTx/>
              <a:buSzTx/>
              <a:buFont typeface="Courier New" panose="02070309020205020404" pitchFamily="49" charset="0"/>
              <a:buChar char="o"/>
            </a:pPr>
            <a:r>
              <a:rPr lang="en-US" sz="1800" dirty="0">
                <a:solidFill>
                  <a:schemeClr val="tx1"/>
                </a:solidFill>
                <a:latin typeface="Calibri Light" panose="020F0302020204030204" pitchFamily="34" charset="0"/>
              </a:rPr>
              <a:t>Once vested, minimum retirement age is 55 for most employees (50 if covered by protective retirement category)</a:t>
            </a:r>
          </a:p>
          <a:p>
            <a:pPr lvl="0" defTabSz="914400">
              <a:lnSpc>
                <a:spcPct val="114000"/>
              </a:lnSpc>
              <a:spcBef>
                <a:spcPts val="0"/>
              </a:spcBef>
              <a:buClrTx/>
              <a:buSzTx/>
              <a:buFont typeface="Arial" panose="020B0604020202020204" pitchFamily="34" charset="0"/>
              <a:buChar char="•"/>
            </a:pPr>
            <a:r>
              <a:rPr lang="en-US" sz="1800" dirty="0">
                <a:solidFill>
                  <a:schemeClr val="tx1"/>
                </a:solidFill>
                <a:latin typeface="Calibri Light" panose="020F0302020204030204" pitchFamily="34" charset="0"/>
              </a:rPr>
              <a:t>Can NOT rollover funds from other retirement account into the WRS</a:t>
            </a:r>
          </a:p>
          <a:p>
            <a:pPr lvl="0" defTabSz="914400">
              <a:lnSpc>
                <a:spcPct val="114000"/>
              </a:lnSpc>
              <a:spcBef>
                <a:spcPts val="0"/>
              </a:spcBef>
              <a:buClrTx/>
              <a:buSzTx/>
              <a:buFont typeface="Arial" panose="020B0604020202020204" pitchFamily="34" charset="0"/>
              <a:buChar char="•"/>
            </a:pPr>
            <a:r>
              <a:rPr lang="en-US" sz="1800" dirty="0">
                <a:solidFill>
                  <a:schemeClr val="tx1"/>
                </a:solidFill>
                <a:latin typeface="Calibri Light" panose="020F0302020204030204" pitchFamily="34" charset="0"/>
              </a:rPr>
              <a:t>In addition to retirement benefits, the Wisconsin Retirement System also provides:</a:t>
            </a:r>
          </a:p>
          <a:p>
            <a:pPr marL="742950" lvl="1" indent="-285750" defTabSz="914400">
              <a:lnSpc>
                <a:spcPct val="114000"/>
              </a:lnSpc>
              <a:spcBef>
                <a:spcPts val="0"/>
              </a:spcBef>
              <a:buClrTx/>
              <a:buSzTx/>
              <a:buFont typeface="Courier New" panose="02070309020205020404" pitchFamily="49" charset="0"/>
              <a:buChar char="o"/>
            </a:pPr>
            <a:r>
              <a:rPr lang="en-US" sz="1800" dirty="0">
                <a:solidFill>
                  <a:schemeClr val="tx1"/>
                </a:solidFill>
                <a:latin typeface="Calibri Light" panose="020F0302020204030204" pitchFamily="34" charset="0"/>
                <a:hlinkClick r:id="rId3"/>
              </a:rPr>
              <a:t>Separation Benefits</a:t>
            </a:r>
            <a:endParaRPr lang="en-US" sz="1800" dirty="0">
              <a:solidFill>
                <a:schemeClr val="tx1"/>
              </a:solidFill>
              <a:latin typeface="Calibri Light" panose="020F0302020204030204" pitchFamily="34" charset="0"/>
            </a:endParaRPr>
          </a:p>
          <a:p>
            <a:pPr marL="742950" lvl="1" indent="-285750" defTabSz="914400">
              <a:lnSpc>
                <a:spcPct val="114000"/>
              </a:lnSpc>
              <a:spcBef>
                <a:spcPts val="0"/>
              </a:spcBef>
              <a:buClrTx/>
              <a:buSzTx/>
              <a:buFont typeface="Courier New" panose="02070309020205020404" pitchFamily="49" charset="0"/>
              <a:buChar char="o"/>
            </a:pPr>
            <a:r>
              <a:rPr lang="en-US" sz="1800" dirty="0">
                <a:solidFill>
                  <a:schemeClr val="tx1"/>
                </a:solidFill>
                <a:latin typeface="Calibri Light" panose="020F0302020204030204" pitchFamily="34" charset="0"/>
                <a:hlinkClick r:id="rId4"/>
              </a:rPr>
              <a:t>Disability Benefits</a:t>
            </a:r>
            <a:endParaRPr lang="en-US" sz="1800" dirty="0">
              <a:solidFill>
                <a:schemeClr val="tx1"/>
              </a:solidFill>
              <a:latin typeface="Calibri Light" panose="020F0302020204030204" pitchFamily="34" charset="0"/>
            </a:endParaRPr>
          </a:p>
          <a:p>
            <a:pPr marL="742950" lvl="1" indent="-285750" defTabSz="914400">
              <a:lnSpc>
                <a:spcPct val="114000"/>
              </a:lnSpc>
              <a:spcBef>
                <a:spcPts val="0"/>
              </a:spcBef>
              <a:buClrTx/>
              <a:buSzTx/>
              <a:buFont typeface="Courier New" panose="02070309020205020404" pitchFamily="49" charset="0"/>
              <a:buChar char="o"/>
            </a:pPr>
            <a:r>
              <a:rPr lang="en-US" sz="1800" dirty="0">
                <a:solidFill>
                  <a:schemeClr val="tx1"/>
                </a:solidFill>
                <a:latin typeface="Calibri Light" panose="020F0302020204030204" pitchFamily="34" charset="0"/>
                <a:hlinkClick r:id="rId5"/>
              </a:rPr>
              <a:t>Death Benefits</a:t>
            </a:r>
            <a:endParaRPr lang="en-US" sz="1800" dirty="0">
              <a:solidFill>
                <a:schemeClr val="tx1"/>
              </a:solidFill>
              <a:latin typeface="Calibri Light" panose="020F0302020204030204" pitchFamily="34" charset="0"/>
            </a:endParaRPr>
          </a:p>
          <a:p>
            <a:pPr marL="742950" lvl="1" indent="-285750" defTabSz="914400">
              <a:lnSpc>
                <a:spcPct val="114000"/>
              </a:lnSpc>
              <a:spcBef>
                <a:spcPts val="0"/>
              </a:spcBef>
              <a:buClrTx/>
              <a:buSzTx/>
              <a:buFont typeface="Courier New" panose="02070309020205020404" pitchFamily="49" charset="0"/>
              <a:buChar char="o"/>
            </a:pPr>
            <a:r>
              <a:rPr lang="en-US" sz="1800" dirty="0">
                <a:solidFill>
                  <a:schemeClr val="tx1"/>
                </a:solidFill>
                <a:latin typeface="Calibri Light" panose="020F0302020204030204" pitchFamily="34" charset="0"/>
              </a:rPr>
              <a:t>See the </a:t>
            </a:r>
            <a:r>
              <a:rPr lang="en-US" sz="1800" dirty="0">
                <a:solidFill>
                  <a:schemeClr val="tx1"/>
                </a:solidFill>
                <a:latin typeface="Calibri Light" panose="020F0302020204030204" pitchFamily="34" charset="0"/>
                <a:hlinkClick r:id="rId6"/>
              </a:rPr>
              <a:t>Overview of the WRS video</a:t>
            </a:r>
            <a:r>
              <a:rPr lang="en-US" sz="1800" dirty="0">
                <a:solidFill>
                  <a:schemeClr val="tx1"/>
                </a:solidFill>
                <a:latin typeface="Calibri Light" panose="020F0302020204030204" pitchFamily="34" charset="0"/>
              </a:rPr>
              <a:t> for more information</a:t>
            </a:r>
          </a:p>
        </p:txBody>
      </p:sp>
      <p:sp>
        <p:nvSpPr>
          <p:cNvPr id="3" name="Slide Number Placeholder 2">
            <a:extLst>
              <a:ext uri="{FF2B5EF4-FFF2-40B4-BE49-F238E27FC236}">
                <a16:creationId xmlns:a16="http://schemas.microsoft.com/office/drawing/2014/main" id="{033070AF-7CE1-4590-87C1-9B7BBCE4D2C3}"/>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147119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A2D3-0222-4EE8-AD68-1064BF0FB693}"/>
              </a:ext>
            </a:extLst>
          </p:cNvPr>
          <p:cNvSpPr>
            <a:spLocks noGrp="1"/>
          </p:cNvSpPr>
          <p:nvPr>
            <p:ph type="title"/>
          </p:nvPr>
        </p:nvSpPr>
        <p:spPr/>
        <p:txBody>
          <a:bodyPr/>
          <a:lstStyle/>
          <a:p>
            <a:r>
              <a:rPr lang="en-US" dirty="0"/>
              <a:t>Wisconsin Retirement System (WRS)</a:t>
            </a:r>
            <a:br>
              <a:rPr lang="en-US" dirty="0"/>
            </a:br>
            <a:r>
              <a:rPr lang="en-US" sz="2000" dirty="0"/>
              <a:t>Core vs. Variable Fund</a:t>
            </a:r>
            <a:endParaRPr lang="en-US" dirty="0"/>
          </a:p>
        </p:txBody>
      </p:sp>
      <p:sp>
        <p:nvSpPr>
          <p:cNvPr id="6" name="Content Placeholder 5">
            <a:extLst>
              <a:ext uri="{FF2B5EF4-FFF2-40B4-BE49-F238E27FC236}">
                <a16:creationId xmlns:a16="http://schemas.microsoft.com/office/drawing/2014/main" id="{596AF06E-4548-45B3-8BAD-52E40D349A42}"/>
              </a:ext>
            </a:extLst>
          </p:cNvPr>
          <p:cNvSpPr>
            <a:spLocks noGrp="1"/>
          </p:cNvSpPr>
          <p:nvPr>
            <p:ph idx="1"/>
          </p:nvPr>
        </p:nvSpPr>
        <p:spPr>
          <a:xfrm>
            <a:off x="504992" y="1885950"/>
            <a:ext cx="11029615" cy="4343400"/>
          </a:xfrm>
        </p:spPr>
        <p:txBody>
          <a:bodyPr>
            <a:normAutofit lnSpcReduction="10000"/>
          </a:bodyPr>
          <a:lstStyle/>
          <a:p>
            <a:pPr lvl="0" defTabSz="914400">
              <a:lnSpc>
                <a:spcPct val="114000"/>
              </a:lnSpc>
              <a:spcBef>
                <a:spcPts val="0"/>
              </a:spcBef>
              <a:buClrTx/>
              <a:buSzTx/>
              <a:buFont typeface="Arial" panose="020B0604020202020204" pitchFamily="34" charset="0"/>
              <a:buChar char="•"/>
            </a:pPr>
            <a:r>
              <a:rPr lang="en-US" sz="1800" dirty="0">
                <a:solidFill>
                  <a:prstClr val="black"/>
                </a:solidFill>
                <a:latin typeface="Calibri Light" panose="020F0302020204030204" pitchFamily="34" charset="0"/>
              </a:rPr>
              <a:t>Two funds available under the WRS:			</a:t>
            </a:r>
          </a:p>
          <a:p>
            <a:pPr marL="914400" lvl="1" indent="-457200" defTabSz="914400">
              <a:lnSpc>
                <a:spcPct val="114000"/>
              </a:lnSpc>
              <a:spcBef>
                <a:spcPts val="0"/>
              </a:spcBef>
              <a:buClrTx/>
              <a:buSzTx/>
              <a:buFont typeface="+mj-lt"/>
              <a:buAutoNum type="arabicPeriod"/>
            </a:pPr>
            <a:r>
              <a:rPr lang="en-US" sz="1800" dirty="0">
                <a:solidFill>
                  <a:prstClr val="black"/>
                </a:solidFill>
                <a:latin typeface="Calibri Light" panose="020F0302020204030204" pitchFamily="34" charset="0"/>
              </a:rPr>
              <a:t>Core Fund: 50% stocks, 50% fixed income and other assets - returns are averaged over a 5-year period so there is less variability</a:t>
            </a:r>
          </a:p>
          <a:p>
            <a:pPr marL="914400" lvl="1" indent="-457200" defTabSz="914400">
              <a:lnSpc>
                <a:spcPct val="114000"/>
              </a:lnSpc>
              <a:spcBef>
                <a:spcPts val="0"/>
              </a:spcBef>
              <a:buClrTx/>
              <a:buSzTx/>
              <a:buFont typeface="+mj-lt"/>
              <a:buAutoNum type="arabicPeriod"/>
            </a:pPr>
            <a:r>
              <a:rPr lang="en-US" sz="1800" dirty="0">
                <a:solidFill>
                  <a:prstClr val="black"/>
                </a:solidFill>
                <a:latin typeface="Calibri Light" panose="020F0302020204030204" pitchFamily="34" charset="0"/>
              </a:rPr>
              <a:t>Variable Fund: 100% stocks (Optional) – returns are realized annually so there is more variability</a:t>
            </a:r>
            <a:endParaRPr lang="en-US" sz="1800" dirty="0">
              <a:solidFill>
                <a:srgbClr val="FF0000"/>
              </a:solidFill>
              <a:latin typeface="Calibri Light" panose="020F0302020204030204" pitchFamily="34" charset="0"/>
            </a:endParaRPr>
          </a:p>
          <a:p>
            <a:pPr lvl="0" defTabSz="914400">
              <a:lnSpc>
                <a:spcPct val="114000"/>
              </a:lnSpc>
              <a:spcBef>
                <a:spcPts val="0"/>
              </a:spcBef>
              <a:buClrTx/>
              <a:buSzTx/>
              <a:buFont typeface="Arial" panose="020B0604020202020204" pitchFamily="34" charset="0"/>
              <a:buChar char="•"/>
            </a:pPr>
            <a:r>
              <a:rPr lang="en-US" sz="1800" dirty="0">
                <a:solidFill>
                  <a:prstClr val="black"/>
                </a:solidFill>
                <a:latin typeface="Calibri Light" panose="020F0302020204030204" pitchFamily="34" charset="0"/>
              </a:rPr>
              <a:t>All contributions invested in the Core Fund unless you elect to participate in the Variable Fund</a:t>
            </a:r>
          </a:p>
          <a:p>
            <a:pPr lvl="0" defTabSz="914400">
              <a:lnSpc>
                <a:spcPct val="114000"/>
              </a:lnSpc>
              <a:spcBef>
                <a:spcPts val="0"/>
              </a:spcBef>
              <a:buClrTx/>
              <a:buSzTx/>
              <a:buFont typeface="Arial" panose="020B0604020202020204" pitchFamily="34" charset="0"/>
              <a:buChar char="•"/>
            </a:pPr>
            <a:r>
              <a:rPr lang="en-US" sz="1800" dirty="0">
                <a:solidFill>
                  <a:prstClr val="black"/>
                </a:solidFill>
                <a:latin typeface="Calibri Light" panose="020F0302020204030204" pitchFamily="34" charset="0"/>
              </a:rPr>
              <a:t>To participate in the Variable Fund, complete an </a:t>
            </a:r>
            <a:r>
              <a:rPr lang="en-US" sz="1800" dirty="0">
                <a:solidFill>
                  <a:prstClr val="black"/>
                </a:solidFill>
                <a:latin typeface="Calibri Light" panose="020F0302020204030204" pitchFamily="34" charset="0"/>
                <a:hlinkClick r:id="rId3"/>
              </a:rPr>
              <a:t>Election to Participate in Variable Fund </a:t>
            </a:r>
            <a:r>
              <a:rPr lang="en-US" sz="1800" dirty="0">
                <a:solidFill>
                  <a:prstClr val="black"/>
                </a:solidFill>
                <a:latin typeface="Calibri Light" panose="020F0302020204030204" pitchFamily="34" charset="0"/>
              </a:rPr>
              <a:t>form and </a:t>
            </a:r>
            <a:r>
              <a:rPr lang="en-US" sz="1800" dirty="0">
                <a:solidFill>
                  <a:schemeClr val="tx1"/>
                </a:solidFill>
                <a:latin typeface="Calibri Light" panose="020F0302020204030204" pitchFamily="34" charset="0"/>
              </a:rPr>
              <a:t>submit to ETF</a:t>
            </a:r>
          </a:p>
          <a:p>
            <a:pPr marL="742950" lvl="1" indent="-285750" defTabSz="914400">
              <a:lnSpc>
                <a:spcPct val="114000"/>
              </a:lnSpc>
              <a:spcBef>
                <a:spcPts val="0"/>
              </a:spcBef>
              <a:buClrTx/>
              <a:buSzTx/>
              <a:buFont typeface="Courier New" panose="02070309020205020404" pitchFamily="49" charset="0"/>
              <a:buChar char="o"/>
            </a:pPr>
            <a:r>
              <a:rPr lang="en-US" sz="1800" dirty="0">
                <a:solidFill>
                  <a:prstClr val="black"/>
                </a:solidFill>
                <a:latin typeface="Calibri Light" panose="020F0302020204030204" pitchFamily="34" charset="0"/>
              </a:rPr>
              <a:t>Will invest 50% of your WRS contributions to the Variable and 50% to the Core Fund.</a:t>
            </a:r>
          </a:p>
          <a:p>
            <a:pPr marL="742950" lvl="1" indent="-285750" defTabSz="914400">
              <a:lnSpc>
                <a:spcPct val="114000"/>
              </a:lnSpc>
              <a:spcBef>
                <a:spcPts val="0"/>
              </a:spcBef>
              <a:buClrTx/>
              <a:buSzTx/>
              <a:buFont typeface="Courier New" panose="02070309020205020404" pitchFamily="49" charset="0"/>
              <a:buChar char="o"/>
            </a:pPr>
            <a:r>
              <a:rPr lang="en-US" sz="1800" dirty="0">
                <a:solidFill>
                  <a:prstClr val="black"/>
                </a:solidFill>
                <a:latin typeface="Calibri Light" panose="020F0302020204030204" pitchFamily="34" charset="0"/>
              </a:rPr>
              <a:t>If you want to immediately invest in the Variable Fund, must submit form to ETF within 30 days of hire.  Elections received after this date will be effective on the 1</a:t>
            </a:r>
            <a:r>
              <a:rPr lang="en-US" sz="1800" baseline="30000" dirty="0">
                <a:solidFill>
                  <a:prstClr val="black"/>
                </a:solidFill>
                <a:latin typeface="Calibri Light" panose="020F0302020204030204" pitchFamily="34" charset="0"/>
              </a:rPr>
              <a:t>st</a:t>
            </a:r>
            <a:r>
              <a:rPr lang="en-US" sz="1800" dirty="0">
                <a:solidFill>
                  <a:prstClr val="black"/>
                </a:solidFill>
                <a:latin typeface="Calibri Light" panose="020F0302020204030204" pitchFamily="34" charset="0"/>
              </a:rPr>
              <a:t> of the following year</a:t>
            </a:r>
          </a:p>
          <a:p>
            <a:pPr lvl="0" defTabSz="914400">
              <a:lnSpc>
                <a:spcPct val="114000"/>
              </a:lnSpc>
              <a:spcBef>
                <a:spcPts val="0"/>
              </a:spcBef>
              <a:buClrTx/>
              <a:buSzTx/>
              <a:buFont typeface="Arial" panose="020B0604020202020204" pitchFamily="34" charset="0"/>
              <a:buChar char="•"/>
            </a:pPr>
            <a:r>
              <a:rPr lang="en-US" sz="1800" dirty="0">
                <a:solidFill>
                  <a:prstClr val="black"/>
                </a:solidFill>
                <a:latin typeface="Calibri Light" panose="020F0302020204030204" pitchFamily="34" charset="0"/>
              </a:rPr>
              <a:t>Resources</a:t>
            </a:r>
            <a:endParaRPr lang="en-US" sz="1800" dirty="0">
              <a:solidFill>
                <a:schemeClr val="tx1"/>
              </a:solidFill>
              <a:latin typeface="Calibri Light" panose="020F0302020204030204" pitchFamily="34" charset="0"/>
            </a:endParaRPr>
          </a:p>
          <a:p>
            <a:pPr marL="742950" lvl="1" indent="-285750" defTabSz="914400">
              <a:lnSpc>
                <a:spcPct val="114000"/>
              </a:lnSpc>
              <a:spcBef>
                <a:spcPts val="0"/>
              </a:spcBef>
              <a:buClrTx/>
              <a:buSzTx/>
              <a:buFont typeface="Courier New" panose="02070309020205020404" pitchFamily="49" charset="0"/>
              <a:buChar char="o"/>
            </a:pPr>
            <a:r>
              <a:rPr lang="en-US" sz="1800" dirty="0">
                <a:solidFill>
                  <a:prstClr val="black"/>
                </a:solidFill>
                <a:latin typeface="Calibri Light" panose="020F0302020204030204" pitchFamily="34" charset="0"/>
                <a:hlinkClick r:id="rId4"/>
              </a:rPr>
              <a:t>Variable Fund Brochure</a:t>
            </a:r>
            <a:endParaRPr lang="en-US" sz="1800" dirty="0">
              <a:solidFill>
                <a:prstClr val="black"/>
              </a:solidFill>
              <a:latin typeface="Calibri Light" panose="020F0302020204030204" pitchFamily="34" charset="0"/>
            </a:endParaRPr>
          </a:p>
          <a:p>
            <a:pPr marL="742950" lvl="1" indent="-285750" defTabSz="914400">
              <a:lnSpc>
                <a:spcPct val="114000"/>
              </a:lnSpc>
              <a:spcBef>
                <a:spcPts val="0"/>
              </a:spcBef>
              <a:buClrTx/>
              <a:buSzTx/>
              <a:buFont typeface="Courier New" panose="02070309020205020404" pitchFamily="49" charset="0"/>
              <a:buChar char="o"/>
            </a:pPr>
            <a:r>
              <a:rPr lang="en-US" sz="1800" dirty="0">
                <a:solidFill>
                  <a:prstClr val="black"/>
                </a:solidFill>
                <a:latin typeface="Calibri Light" panose="020F0302020204030204" pitchFamily="34" charset="0"/>
                <a:hlinkClick r:id="rId5"/>
              </a:rPr>
              <a:t>Core and Variable Fund Comparison</a:t>
            </a:r>
            <a:endParaRPr lang="en-US" sz="1800" dirty="0">
              <a:solidFill>
                <a:prstClr val="black"/>
              </a:solidFill>
              <a:latin typeface="Calibri Light" panose="020F0302020204030204" pitchFamily="34" charset="0"/>
            </a:endParaRPr>
          </a:p>
        </p:txBody>
      </p:sp>
      <p:sp>
        <p:nvSpPr>
          <p:cNvPr id="3" name="Slide Number Placeholder 2">
            <a:extLst>
              <a:ext uri="{FF2B5EF4-FFF2-40B4-BE49-F238E27FC236}">
                <a16:creationId xmlns:a16="http://schemas.microsoft.com/office/drawing/2014/main" id="{893208DE-2951-4948-8391-300D7D5B9085}"/>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664205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A2D3-0222-4EE8-AD68-1064BF0FB693}"/>
              </a:ext>
            </a:extLst>
          </p:cNvPr>
          <p:cNvSpPr>
            <a:spLocks noGrp="1"/>
          </p:cNvSpPr>
          <p:nvPr>
            <p:ph type="title"/>
          </p:nvPr>
        </p:nvSpPr>
        <p:spPr>
          <a:xfrm>
            <a:off x="581192" y="702156"/>
            <a:ext cx="11029616" cy="1013800"/>
          </a:xfrm>
        </p:spPr>
        <p:txBody>
          <a:bodyPr>
            <a:normAutofit/>
          </a:bodyPr>
          <a:lstStyle/>
          <a:p>
            <a:r>
              <a:rPr lang="en-US">
                <a:solidFill>
                  <a:srgbClr val="FFFEFF"/>
                </a:solidFill>
              </a:rPr>
              <a:t>Wisconsin Retirement System (WRS)</a:t>
            </a:r>
          </a:p>
        </p:txBody>
      </p:sp>
      <p:sp>
        <p:nvSpPr>
          <p:cNvPr id="3" name="Slide Number Placeholder 2">
            <a:extLst>
              <a:ext uri="{FF2B5EF4-FFF2-40B4-BE49-F238E27FC236}">
                <a16:creationId xmlns:a16="http://schemas.microsoft.com/office/drawing/2014/main" id="{893208DE-2951-4948-8391-300D7D5B9085}"/>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25</a:t>
            </a:fld>
            <a:endParaRPr lang="en-US"/>
          </a:p>
        </p:txBody>
      </p:sp>
      <p:graphicFrame>
        <p:nvGraphicFramePr>
          <p:cNvPr id="8" name="Content Placeholder 5">
            <a:extLst>
              <a:ext uri="{FF2B5EF4-FFF2-40B4-BE49-F238E27FC236}">
                <a16:creationId xmlns:a16="http://schemas.microsoft.com/office/drawing/2014/main" id="{E3AB589B-9707-4E93-9F79-60FB7152FF00}"/>
              </a:ext>
            </a:extLst>
          </p:cNvPr>
          <p:cNvGraphicFramePr>
            <a:graphicFrameLocks noGrp="1"/>
          </p:cNvGraphicFramePr>
          <p:nvPr>
            <p:ph idx="1"/>
            <p:extLst>
              <p:ext uri="{D42A27DB-BD31-4B8C-83A1-F6EECF244321}">
                <p14:modId xmlns:p14="http://schemas.microsoft.com/office/powerpoint/2010/main" val="302453687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2281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16E1-77CA-4C10-803E-411B7D3FF289}"/>
              </a:ext>
            </a:extLst>
          </p:cNvPr>
          <p:cNvSpPr>
            <a:spLocks noGrp="1"/>
          </p:cNvSpPr>
          <p:nvPr>
            <p:ph type="title"/>
          </p:nvPr>
        </p:nvSpPr>
        <p:spPr/>
        <p:txBody>
          <a:bodyPr>
            <a:normAutofit/>
          </a:bodyPr>
          <a:lstStyle/>
          <a:p>
            <a:pPr algn="ctr"/>
            <a:r>
              <a:rPr lang="en-US" sz="3200" dirty="0"/>
              <a:t>ETF Documentation requirements</a:t>
            </a:r>
          </a:p>
        </p:txBody>
      </p:sp>
      <p:sp>
        <p:nvSpPr>
          <p:cNvPr id="3" name="Content Placeholder 2">
            <a:extLst>
              <a:ext uri="{FF2B5EF4-FFF2-40B4-BE49-F238E27FC236}">
                <a16:creationId xmlns:a16="http://schemas.microsoft.com/office/drawing/2014/main" id="{553001B0-D87F-4000-90A0-83B786399400}"/>
              </a:ext>
            </a:extLst>
          </p:cNvPr>
          <p:cNvSpPr>
            <a:spLocks noGrp="1"/>
          </p:cNvSpPr>
          <p:nvPr>
            <p:ph idx="1"/>
          </p:nvPr>
        </p:nvSpPr>
        <p:spPr>
          <a:xfrm>
            <a:off x="581192" y="1988288"/>
            <a:ext cx="11029615" cy="3870511"/>
          </a:xfrm>
        </p:spPr>
        <p:txBody>
          <a:bodyPr>
            <a:normAutofit fontScale="92500" lnSpcReduction="20000"/>
          </a:bodyPr>
          <a:lstStyle/>
          <a:p>
            <a:pPr marL="324000" lvl="1" indent="0">
              <a:buNone/>
            </a:pPr>
            <a:endParaRPr lang="en-US" sz="1700" dirty="0"/>
          </a:p>
          <a:p>
            <a:pPr marL="324000" lvl="1" indent="0">
              <a:buNone/>
            </a:pPr>
            <a:endParaRPr lang="en-US" sz="1700" dirty="0"/>
          </a:p>
          <a:p>
            <a:pPr marL="324000" lvl="1" indent="0">
              <a:buNone/>
            </a:pPr>
            <a:r>
              <a:rPr lang="en-US" sz="1700" dirty="0"/>
              <a:t>Whenever you enroll in insurance coverage and include a spouse or dependent—whether during initial enrollment, open enrollment, or due to a life event—you must provide documentation verifying their eligibility. Wisconsin statute and admin code (Stat. §40.51(3), §40.02(20), ETF 10.70) requires verification that dependents meet eligibility requirements before extending coverage. This requirement applies regardless of the timing or type of enrollment.</a:t>
            </a:r>
          </a:p>
          <a:p>
            <a:pPr marL="324000" lvl="1" indent="0">
              <a:buNone/>
            </a:pPr>
            <a:r>
              <a:rPr lang="en-US" sz="1700" dirty="0"/>
              <a:t>Click on this link for documentation requirements for dependent and life event verification. </a:t>
            </a:r>
          </a:p>
          <a:p>
            <a:pPr lvl="1"/>
            <a:r>
              <a:rPr lang="en-US" sz="1700" dirty="0">
                <a:hlinkClick r:id="rId3"/>
              </a:rPr>
              <a:t>Document Requirements for Life Events and Dependent Verification | ETF</a:t>
            </a:r>
            <a:endParaRPr lang="en-US" sz="1700" dirty="0"/>
          </a:p>
          <a:p>
            <a:pPr marL="324000" lvl="1" indent="0">
              <a:buNone/>
            </a:pPr>
            <a:endParaRPr lang="en-US" sz="1700" dirty="0"/>
          </a:p>
          <a:p>
            <a:pPr marL="324000" lvl="1" indent="0">
              <a:buNone/>
            </a:pPr>
            <a:r>
              <a:rPr lang="en-US" sz="1700" dirty="0"/>
              <a:t>Documentation requirements are the same for health, State Group Life Spouse and Dependent plan, supplemental dental, vision, and the Accident Plan. </a:t>
            </a:r>
          </a:p>
          <a:p>
            <a:pPr marL="324000" lvl="1" indent="0">
              <a:buNone/>
            </a:pPr>
            <a:r>
              <a:rPr lang="en-US" sz="1700" dirty="0"/>
              <a:t>Active employees should go to </a:t>
            </a:r>
            <a:r>
              <a:rPr lang="en-US" sz="1700" dirty="0">
                <a:hlinkClick r:id="rId4"/>
              </a:rPr>
              <a:t>My Insurance Benefits </a:t>
            </a:r>
            <a:r>
              <a:rPr lang="en-US" sz="1700" dirty="0"/>
              <a:t>to submit documentation. </a:t>
            </a:r>
            <a:r>
              <a:rPr lang="en-US" sz="1700" b="1" dirty="0"/>
              <a:t>Submitting the correct paperwork is essential to ensure your coverage is processed without delay.</a:t>
            </a:r>
          </a:p>
          <a:p>
            <a:pPr marL="324000" lvl="1" indent="0">
              <a:buNone/>
            </a:pPr>
            <a:endParaRPr lang="en-US" sz="2200" dirty="0"/>
          </a:p>
          <a:p>
            <a:pPr marL="324000" lvl="1" indent="0">
              <a:buNone/>
            </a:pPr>
            <a:endParaRPr lang="en-US" dirty="0">
              <a:latin typeface="Calibri Light" panose="020F0302020204030204" pitchFamily="34" charset="0"/>
              <a:cs typeface="Calibri Light" panose="020F0302020204030204" pitchFamily="34" charset="0"/>
            </a:endParaRPr>
          </a:p>
          <a:p>
            <a:pPr lvl="1">
              <a:buFont typeface="Courier New" panose="02070309020205020404" pitchFamily="49" charset="0"/>
              <a:buChar char="o"/>
            </a:pPr>
            <a:endParaRPr lang="en-US"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782A9E3D-86B5-44C0-9625-D393E8C66843}"/>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282346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6" name="Rectangle 35">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C0C95-C668-41DD-B5A6-48240645E294}"/>
              </a:ext>
            </a:extLst>
          </p:cNvPr>
          <p:cNvSpPr>
            <a:spLocks noGrp="1"/>
          </p:cNvSpPr>
          <p:nvPr>
            <p:ph type="title"/>
          </p:nvPr>
        </p:nvSpPr>
        <p:spPr>
          <a:xfrm>
            <a:off x="4801143" y="1005839"/>
            <a:ext cx="6939304" cy="4805025"/>
          </a:xfrm>
        </p:spPr>
        <p:txBody>
          <a:bodyPr vert="horz" lIns="91440" tIns="45720" rIns="91440" bIns="45720" rtlCol="0" anchor="ctr">
            <a:normAutofit/>
          </a:bodyPr>
          <a:lstStyle/>
          <a:p>
            <a:r>
              <a:rPr lang="en-US" sz="6000">
                <a:solidFill>
                  <a:schemeClr val="tx2"/>
                </a:solidFill>
              </a:rPr>
              <a:t>State Group Health insurance</a:t>
            </a:r>
          </a:p>
        </p:txBody>
      </p:sp>
      <p:sp>
        <p:nvSpPr>
          <p:cNvPr id="38" name="Rectangle 37">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 Placeholder 2">
            <a:extLst>
              <a:ext uri="{FF2B5EF4-FFF2-40B4-BE49-F238E27FC236}">
                <a16:creationId xmlns:a16="http://schemas.microsoft.com/office/drawing/2014/main" id="{56D1BAEA-C43B-4800-9A10-53706A430DAE}"/>
              </a:ext>
            </a:extLst>
          </p:cNvPr>
          <p:cNvSpPr>
            <a:spLocks noGrp="1"/>
          </p:cNvSpPr>
          <p:nvPr>
            <p:ph type="body" idx="1"/>
          </p:nvPr>
        </p:nvSpPr>
        <p:spPr>
          <a:xfrm>
            <a:off x="768267" y="1009397"/>
            <a:ext cx="3078342" cy="4801468"/>
          </a:xfrm>
        </p:spPr>
        <p:txBody>
          <a:bodyPr vert="horz" lIns="91440" tIns="45720" rIns="91440" bIns="45720" rtlCol="0" anchor="ctr">
            <a:normAutofit/>
          </a:bodyPr>
          <a:lstStyle/>
          <a:p>
            <a:pPr algn="ctr"/>
            <a:r>
              <a:rPr lang="en-US" dirty="0">
                <a:solidFill>
                  <a:srgbClr val="FFFFFF"/>
                </a:solidFill>
              </a:rPr>
              <a:t>Health plan design</a:t>
            </a:r>
          </a:p>
          <a:p>
            <a:pPr algn="ctr"/>
            <a:r>
              <a:rPr lang="en-US" dirty="0">
                <a:solidFill>
                  <a:srgbClr val="FFFFFF"/>
                </a:solidFill>
              </a:rPr>
              <a:t>Prescription coverage</a:t>
            </a:r>
          </a:p>
          <a:p>
            <a:pPr algn="ctr"/>
            <a:r>
              <a:rPr lang="en-US" dirty="0">
                <a:solidFill>
                  <a:srgbClr val="FFFFFF"/>
                </a:solidFill>
              </a:rPr>
              <a:t>Uniform dental</a:t>
            </a:r>
          </a:p>
          <a:p>
            <a:pPr algn="ctr"/>
            <a:r>
              <a:rPr lang="en-US" dirty="0">
                <a:solidFill>
                  <a:srgbClr val="FFFFFF"/>
                </a:solidFill>
              </a:rPr>
              <a:t>Medical opt out incentive</a:t>
            </a:r>
          </a:p>
          <a:p>
            <a:pPr algn="ctr"/>
            <a:r>
              <a:rPr lang="en-US" dirty="0">
                <a:solidFill>
                  <a:srgbClr val="FFFFFF"/>
                </a:solidFill>
              </a:rPr>
              <a:t>Wellness benefits and incentive</a:t>
            </a:r>
          </a:p>
        </p:txBody>
      </p:sp>
      <p:sp>
        <p:nvSpPr>
          <p:cNvPr id="4" name="Slide Number Placeholder 3">
            <a:extLst>
              <a:ext uri="{FF2B5EF4-FFF2-40B4-BE49-F238E27FC236}">
                <a16:creationId xmlns:a16="http://schemas.microsoft.com/office/drawing/2014/main" id="{D51DDD63-DAEC-4F10-AE1C-3D3BC81035E4}"/>
              </a:ext>
            </a:extLst>
          </p:cNvPr>
          <p:cNvSpPr>
            <a:spLocks noGrp="1"/>
          </p:cNvSpPr>
          <p:nvPr>
            <p:ph type="sldNum" sz="quarter" idx="12"/>
          </p:nvPr>
        </p:nvSpPr>
        <p:spPr>
          <a:xfrm>
            <a:off x="10558300" y="5953974"/>
            <a:ext cx="1016440" cy="365125"/>
          </a:xfrm>
        </p:spPr>
        <p:txBody>
          <a:bodyPr vert="horz" lIns="91440" tIns="45720" rIns="91440" bIns="45720" rtlCol="0" anchor="ctr">
            <a:normAutofit/>
          </a:bodyPr>
          <a:lstStyle/>
          <a:p>
            <a:pPr>
              <a:spcAft>
                <a:spcPts val="600"/>
              </a:spcAft>
            </a:pPr>
            <a:fld id="{D57F1E4F-1CFF-5643-939E-217C01CDF565}" type="slidenum">
              <a:rPr lang="en-US" sz="900">
                <a:solidFill>
                  <a:schemeClr val="tx2"/>
                </a:solidFill>
              </a:rPr>
              <a:pPr>
                <a:spcAft>
                  <a:spcPts val="600"/>
                </a:spcAft>
              </a:pPr>
              <a:t>27</a:t>
            </a:fld>
            <a:endParaRPr lang="en-US" sz="900">
              <a:solidFill>
                <a:schemeClr val="tx2"/>
              </a:solidFill>
            </a:endParaRPr>
          </a:p>
        </p:txBody>
      </p:sp>
    </p:spTree>
    <p:extLst>
      <p:ext uri="{BB962C8B-B14F-4D97-AF65-F5344CB8AC3E}">
        <p14:creationId xmlns:p14="http://schemas.microsoft.com/office/powerpoint/2010/main" val="3552118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29" name="Rectangle 28">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BBAB5-98E7-47E1-BEA4-9875AAE4F909}"/>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Deciding when to begin coverage </a:t>
            </a:r>
          </a:p>
        </p:txBody>
      </p:sp>
      <p:sp>
        <p:nvSpPr>
          <p:cNvPr id="31" name="Rectangle 30">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88C32A2-7616-43E4-9AE6-BC30A5DBC44B}"/>
              </a:ext>
            </a:extLst>
          </p:cNvPr>
          <p:cNvSpPr>
            <a:spLocks noGrp="1"/>
          </p:cNvSpPr>
          <p:nvPr>
            <p:ph idx="1"/>
          </p:nvPr>
        </p:nvSpPr>
        <p:spPr>
          <a:xfrm>
            <a:off x="6755769" y="1033390"/>
            <a:ext cx="4855037" cy="4825409"/>
          </a:xfrm>
          <a:ln w="57150">
            <a:noFill/>
          </a:ln>
        </p:spPr>
        <p:txBody>
          <a:bodyPr anchor="ctr">
            <a:normAutofit/>
          </a:bodyPr>
          <a:lstStyle/>
          <a:p>
            <a:pPr>
              <a:lnSpc>
                <a:spcPct val="90000"/>
              </a:lnSpc>
              <a:buClrTx/>
              <a:buSzPct val="100000"/>
              <a:buFont typeface="Arial" panose="020B0604020202020204" pitchFamily="34" charset="0"/>
              <a:buChar char="•"/>
            </a:pPr>
            <a:r>
              <a:rPr lang="en-US" sz="1700" dirty="0">
                <a:solidFill>
                  <a:schemeClr val="accent2">
                    <a:lumMod val="50000"/>
                  </a:schemeClr>
                </a:solidFill>
              </a:rPr>
              <a:t>Items to consider if </a:t>
            </a:r>
            <a:r>
              <a:rPr lang="en-US" sz="1700" b="1" dirty="0">
                <a:solidFill>
                  <a:schemeClr val="accent2">
                    <a:lumMod val="50000"/>
                  </a:schemeClr>
                </a:solidFill>
              </a:rPr>
              <a:t>NOT</a:t>
            </a:r>
            <a:r>
              <a:rPr lang="en-US" sz="1700" dirty="0">
                <a:solidFill>
                  <a:schemeClr val="accent2">
                    <a:lumMod val="50000"/>
                  </a:schemeClr>
                </a:solidFill>
              </a:rPr>
              <a:t> immediately eligible for employer contribution towards health insurance</a:t>
            </a:r>
          </a:p>
          <a:p>
            <a:pPr lvl="1">
              <a:lnSpc>
                <a:spcPct val="90000"/>
              </a:lnSpc>
              <a:buClrTx/>
              <a:buFont typeface="Courier New" panose="02070309020205020404" pitchFamily="49" charset="0"/>
              <a:buChar char="o"/>
            </a:pPr>
            <a:r>
              <a:rPr lang="en-US" sz="1700" dirty="0">
                <a:solidFill>
                  <a:schemeClr val="accent2">
                    <a:lumMod val="50000"/>
                  </a:schemeClr>
                </a:solidFill>
              </a:rPr>
              <a:t>Can I afford state health insurance with no employer contribution?</a:t>
            </a:r>
          </a:p>
          <a:p>
            <a:pPr lvl="2">
              <a:lnSpc>
                <a:spcPct val="90000"/>
              </a:lnSpc>
              <a:buClrTx/>
              <a:buFont typeface="Wingdings" panose="05000000000000000000" pitchFamily="2" charset="2"/>
              <a:buChar char="Ø"/>
            </a:pPr>
            <a:r>
              <a:rPr lang="en-US" sz="1700" dirty="0">
                <a:solidFill>
                  <a:schemeClr val="accent2">
                    <a:lumMod val="50000"/>
                  </a:schemeClr>
                </a:solidFill>
              </a:rPr>
              <a:t>Single coverage </a:t>
            </a:r>
            <a:r>
              <a:rPr lang="en-US" sz="1700" b="1" dirty="0">
                <a:solidFill>
                  <a:schemeClr val="accent2">
                    <a:lumMod val="50000"/>
                  </a:schemeClr>
                </a:solidFill>
              </a:rPr>
              <a:t>monthly</a:t>
            </a:r>
            <a:r>
              <a:rPr lang="en-US" sz="1700" dirty="0">
                <a:solidFill>
                  <a:schemeClr val="accent2">
                    <a:lumMod val="50000"/>
                  </a:schemeClr>
                </a:solidFill>
              </a:rPr>
              <a:t> premium range for most plans = $800 - $2,000</a:t>
            </a:r>
          </a:p>
          <a:p>
            <a:pPr lvl="2">
              <a:lnSpc>
                <a:spcPct val="90000"/>
              </a:lnSpc>
              <a:buClrTx/>
              <a:buFont typeface="Wingdings" panose="05000000000000000000" pitchFamily="2" charset="2"/>
              <a:buChar char="Ø"/>
            </a:pPr>
            <a:r>
              <a:rPr lang="en-US" sz="1700" dirty="0">
                <a:solidFill>
                  <a:schemeClr val="accent2">
                    <a:lumMod val="50000"/>
                  </a:schemeClr>
                </a:solidFill>
              </a:rPr>
              <a:t>Family coverage </a:t>
            </a:r>
            <a:r>
              <a:rPr lang="en-US" sz="1700" b="1" dirty="0">
                <a:solidFill>
                  <a:schemeClr val="accent2">
                    <a:lumMod val="50000"/>
                  </a:schemeClr>
                </a:solidFill>
              </a:rPr>
              <a:t>monthly</a:t>
            </a:r>
            <a:r>
              <a:rPr lang="en-US" sz="1700" dirty="0">
                <a:solidFill>
                  <a:schemeClr val="accent2">
                    <a:lumMod val="50000"/>
                  </a:schemeClr>
                </a:solidFill>
              </a:rPr>
              <a:t> premiums range for most plans = $2,000 - $4,600</a:t>
            </a:r>
          </a:p>
          <a:p>
            <a:pPr lvl="1">
              <a:lnSpc>
                <a:spcPct val="90000"/>
              </a:lnSpc>
              <a:buClrTx/>
              <a:buFont typeface="Courier New" panose="02070309020205020404" pitchFamily="49" charset="0"/>
              <a:buChar char="o"/>
            </a:pPr>
            <a:r>
              <a:rPr lang="en-US" sz="1700" dirty="0">
                <a:solidFill>
                  <a:schemeClr val="accent2">
                    <a:lumMod val="50000"/>
                  </a:schemeClr>
                </a:solidFill>
              </a:rPr>
              <a:t>What is cost of COBRA coverage from former employer and enrollment deadline?</a:t>
            </a:r>
          </a:p>
          <a:p>
            <a:pPr lvl="1">
              <a:lnSpc>
                <a:spcPct val="90000"/>
              </a:lnSpc>
              <a:buClrTx/>
              <a:buFont typeface="Courier New" panose="02070309020205020404" pitchFamily="49" charset="0"/>
              <a:buChar char="o"/>
            </a:pPr>
            <a:r>
              <a:rPr lang="en-US" sz="1700" dirty="0">
                <a:solidFill>
                  <a:schemeClr val="accent2">
                    <a:lumMod val="50000"/>
                  </a:schemeClr>
                </a:solidFill>
              </a:rPr>
              <a:t>Do you have coverage through a significant other or parent?</a:t>
            </a:r>
          </a:p>
          <a:p>
            <a:pPr lvl="1">
              <a:lnSpc>
                <a:spcPct val="90000"/>
              </a:lnSpc>
              <a:buClrTx/>
              <a:buFont typeface="Courier New" panose="02070309020205020404" pitchFamily="49" charset="0"/>
              <a:buChar char="o"/>
            </a:pPr>
            <a:r>
              <a:rPr lang="en-US" sz="1700" dirty="0">
                <a:solidFill>
                  <a:schemeClr val="accent2">
                    <a:lumMod val="50000"/>
                  </a:schemeClr>
                </a:solidFill>
              </a:rPr>
              <a:t>What is the cost of coverage through the </a:t>
            </a:r>
            <a:r>
              <a:rPr lang="en-US" sz="1700" dirty="0">
                <a:solidFill>
                  <a:schemeClr val="accent2">
                    <a:lumMod val="50000"/>
                  </a:schemeClr>
                </a:solidFill>
                <a:hlinkClick r:id="rId3"/>
              </a:rPr>
              <a:t>Health Insurance Marketplace?</a:t>
            </a:r>
            <a:endParaRPr lang="en-US" sz="1700" dirty="0">
              <a:solidFill>
                <a:schemeClr val="accent2">
                  <a:lumMod val="50000"/>
                </a:schemeClr>
              </a:solidFill>
            </a:endParaRPr>
          </a:p>
          <a:p>
            <a:pPr lvl="1">
              <a:lnSpc>
                <a:spcPct val="90000"/>
              </a:lnSpc>
              <a:buClrTx/>
              <a:buFont typeface="Courier New" panose="02070309020205020404" pitchFamily="49" charset="0"/>
              <a:buChar char="o"/>
            </a:pPr>
            <a:r>
              <a:rPr lang="en-US" sz="1700" dirty="0">
                <a:solidFill>
                  <a:schemeClr val="accent2">
                    <a:lumMod val="50000"/>
                  </a:schemeClr>
                </a:solidFill>
              </a:rPr>
              <a:t>What are expected medical expenses until eligible for employer contribution?</a:t>
            </a:r>
          </a:p>
        </p:txBody>
      </p:sp>
      <p:sp>
        <p:nvSpPr>
          <p:cNvPr id="4" name="Slide Number Placeholder 3">
            <a:extLst>
              <a:ext uri="{FF2B5EF4-FFF2-40B4-BE49-F238E27FC236}">
                <a16:creationId xmlns:a16="http://schemas.microsoft.com/office/drawing/2014/main" id="{9C5827B4-4DC1-4E14-A8CC-B0E6CB286C4D}"/>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solidFill>
                  <a:srgbClr val="3D3D3D"/>
                </a:solidFill>
              </a:rPr>
              <a:pPr>
                <a:spcAft>
                  <a:spcPts val="600"/>
                </a:spcAft>
              </a:pPr>
              <a:t>28</a:t>
            </a:fld>
            <a:endParaRPr lang="en-US">
              <a:solidFill>
                <a:srgbClr val="3D3D3D"/>
              </a:solidFill>
            </a:endParaRPr>
          </a:p>
        </p:txBody>
      </p:sp>
    </p:spTree>
    <p:extLst>
      <p:ext uri="{BB962C8B-B14F-4D97-AF65-F5344CB8AC3E}">
        <p14:creationId xmlns:p14="http://schemas.microsoft.com/office/powerpoint/2010/main" val="739522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6677"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384540-EBA1-4977-A0E8-1CC00CF2FD9A}"/>
              </a:ext>
            </a:extLst>
          </p:cNvPr>
          <p:cNvSpPr>
            <a:spLocks noGrp="1"/>
          </p:cNvSpPr>
          <p:nvPr>
            <p:ph type="title"/>
          </p:nvPr>
        </p:nvSpPr>
        <p:spPr>
          <a:xfrm>
            <a:off x="7963094" y="1113764"/>
            <a:ext cx="3269749" cy="4624327"/>
          </a:xfrm>
        </p:spPr>
        <p:txBody>
          <a:bodyPr anchor="ctr">
            <a:normAutofit/>
          </a:bodyPr>
          <a:lstStyle/>
          <a:p>
            <a:r>
              <a:rPr lang="en-US" sz="3200">
                <a:solidFill>
                  <a:srgbClr val="FFFFFF"/>
                </a:solidFill>
              </a:rPr>
              <a:t>Understanding out-of-pocket costs</a:t>
            </a:r>
          </a:p>
        </p:txBody>
      </p:sp>
      <p:sp>
        <p:nvSpPr>
          <p:cNvPr id="3" name="Content Placeholder 2">
            <a:extLst>
              <a:ext uri="{FF2B5EF4-FFF2-40B4-BE49-F238E27FC236}">
                <a16:creationId xmlns:a16="http://schemas.microsoft.com/office/drawing/2014/main" id="{E1A9E9EE-FA26-496D-89A3-33D7379C77E2}"/>
              </a:ext>
            </a:extLst>
          </p:cNvPr>
          <p:cNvSpPr>
            <a:spLocks noGrp="1"/>
          </p:cNvSpPr>
          <p:nvPr>
            <p:ph idx="1"/>
          </p:nvPr>
        </p:nvSpPr>
        <p:spPr>
          <a:xfrm>
            <a:off x="927916" y="1113764"/>
            <a:ext cx="6108179" cy="4624327"/>
          </a:xfrm>
        </p:spPr>
        <p:txBody>
          <a:bodyPr anchor="ctr">
            <a:normAutofit/>
          </a:bodyPr>
          <a:lstStyle/>
          <a:p>
            <a:pPr>
              <a:lnSpc>
                <a:spcPct val="90000"/>
              </a:lnSpc>
              <a:buClrTx/>
              <a:buSzPct val="100000"/>
              <a:buFont typeface="Arial" panose="020B0604020202020204" pitchFamily="34" charset="0"/>
              <a:buChar char="•"/>
            </a:pPr>
            <a:r>
              <a:rPr lang="en-US" sz="2200" b="1"/>
              <a:t>Annual Deductible: </a:t>
            </a:r>
            <a:r>
              <a:rPr lang="en-US" sz="2200"/>
              <a:t>the amount you will pay out-of-pocket for covered services on an annual basis before the health plan begins to pay</a:t>
            </a:r>
          </a:p>
          <a:p>
            <a:pPr>
              <a:lnSpc>
                <a:spcPct val="90000"/>
              </a:lnSpc>
              <a:buClrTx/>
              <a:buSzPct val="100000"/>
              <a:buFont typeface="Arial" panose="020B0604020202020204" pitchFamily="34" charset="0"/>
              <a:buChar char="•"/>
            </a:pPr>
            <a:r>
              <a:rPr lang="en-US" sz="2200" b="1"/>
              <a:t>Co-payment</a:t>
            </a:r>
            <a:r>
              <a:rPr lang="en-US" sz="2200"/>
              <a:t> (Copay): a fixed amount you will pay for a covered service</a:t>
            </a:r>
          </a:p>
          <a:p>
            <a:pPr>
              <a:lnSpc>
                <a:spcPct val="90000"/>
              </a:lnSpc>
              <a:buClrTx/>
              <a:buSzPct val="100000"/>
              <a:buFont typeface="Arial" panose="020B0604020202020204" pitchFamily="34" charset="0"/>
              <a:buChar char="•"/>
            </a:pPr>
            <a:r>
              <a:rPr lang="en-US" sz="2200" b="1"/>
              <a:t>Co-insurance: </a:t>
            </a:r>
            <a:r>
              <a:rPr lang="en-US" sz="2200"/>
              <a:t>your share of the costs of a covered health care service, calculated as a percentage (ex. you pay 10% of cost and insurance plan pays 90%)</a:t>
            </a:r>
          </a:p>
          <a:p>
            <a:pPr>
              <a:lnSpc>
                <a:spcPct val="90000"/>
              </a:lnSpc>
              <a:buClrTx/>
              <a:buSzPct val="100000"/>
              <a:buFont typeface="Arial" panose="020B0604020202020204" pitchFamily="34" charset="0"/>
              <a:buChar char="•"/>
            </a:pPr>
            <a:r>
              <a:rPr lang="en-US" sz="2200" b="1"/>
              <a:t>Out-of-Pocket Limit (OOPL): </a:t>
            </a:r>
            <a:r>
              <a:rPr lang="en-US" sz="2200"/>
              <a:t>the most you could pay for covered services during a calendar year.  After this limit is met, the plan will typically pay 100% of the allowed amount.</a:t>
            </a:r>
          </a:p>
        </p:txBody>
      </p:sp>
      <p:sp>
        <p:nvSpPr>
          <p:cNvPr id="4" name="Slide Number Placeholder 3">
            <a:extLst>
              <a:ext uri="{FF2B5EF4-FFF2-40B4-BE49-F238E27FC236}">
                <a16:creationId xmlns:a16="http://schemas.microsoft.com/office/drawing/2014/main" id="{3CB00219-C1DF-4F14-B4E6-F7FCB7920B21}"/>
              </a:ext>
            </a:extLst>
          </p:cNvPr>
          <p:cNvSpPr>
            <a:spLocks noGrp="1"/>
          </p:cNvSpPr>
          <p:nvPr>
            <p:ph type="sldNum" sz="quarter" idx="12"/>
          </p:nvPr>
        </p:nvSpPr>
        <p:spPr>
          <a:xfrm>
            <a:off x="10558300" y="6370503"/>
            <a:ext cx="1052508" cy="365125"/>
          </a:xfrm>
        </p:spPr>
        <p:txBody>
          <a:bodyPr>
            <a:normAutofit/>
          </a:bodyPr>
          <a:lstStyle/>
          <a:p>
            <a:pPr>
              <a:spcAft>
                <a:spcPts val="600"/>
              </a:spcAft>
            </a:pPr>
            <a:fld id="{D57F1E4F-1CFF-5643-939E-217C01CDF565}" type="slidenum">
              <a:rPr lang="en-US" smtClean="0"/>
              <a:pPr>
                <a:spcAft>
                  <a:spcPts val="600"/>
                </a:spcAft>
              </a:pPr>
              <a:t>29</a:t>
            </a:fld>
            <a:endParaRPr lang="en-US"/>
          </a:p>
        </p:txBody>
      </p:sp>
    </p:spTree>
    <p:extLst>
      <p:ext uri="{BB962C8B-B14F-4D97-AF65-F5344CB8AC3E}">
        <p14:creationId xmlns:p14="http://schemas.microsoft.com/office/powerpoint/2010/main" val="418277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A5068"/>
          </a:solidFill>
        </p:spPr>
        <p:txBody>
          <a:bodyPr/>
          <a:lstStyle/>
          <a:p>
            <a:r>
              <a:rPr lang="en-US" dirty="0"/>
              <a:t>Paychecks</a:t>
            </a:r>
          </a:p>
        </p:txBody>
      </p:sp>
      <p:graphicFrame>
        <p:nvGraphicFramePr>
          <p:cNvPr id="6" name="Content Placeholder 5">
            <a:extLst>
              <a:ext uri="{FF2B5EF4-FFF2-40B4-BE49-F238E27FC236}">
                <a16:creationId xmlns:a16="http://schemas.microsoft.com/office/drawing/2014/main" id="{499C5EE4-C0B0-4BD2-B1EC-B0BD665184B5}"/>
              </a:ext>
            </a:extLst>
          </p:cNvPr>
          <p:cNvGraphicFramePr>
            <a:graphicFrameLocks noGrp="1"/>
          </p:cNvGraphicFramePr>
          <p:nvPr>
            <p:ph idx="1"/>
            <p:extLst>
              <p:ext uri="{D42A27DB-BD31-4B8C-83A1-F6EECF244321}">
                <p14:modId xmlns:p14="http://schemas.microsoft.com/office/powerpoint/2010/main" val="1078946373"/>
              </p:ext>
            </p:extLst>
          </p:nvPr>
        </p:nvGraphicFramePr>
        <p:xfrm>
          <a:off x="419099" y="1985091"/>
          <a:ext cx="11325225" cy="2577383"/>
        </p:xfrm>
        <a:graphic>
          <a:graphicData uri="http://schemas.openxmlformats.org/drawingml/2006/table">
            <a:tbl>
              <a:tblPr firstRow="1" bandRow="1">
                <a:tableStyleId>{5C22544A-7EE6-4342-B048-85BDC9FD1C3A}</a:tableStyleId>
              </a:tblPr>
              <a:tblGrid>
                <a:gridCol w="4988492">
                  <a:extLst>
                    <a:ext uri="{9D8B030D-6E8A-4147-A177-3AD203B41FA5}">
                      <a16:colId xmlns:a16="http://schemas.microsoft.com/office/drawing/2014/main" val="955263022"/>
                    </a:ext>
                  </a:extLst>
                </a:gridCol>
                <a:gridCol w="2561658">
                  <a:extLst>
                    <a:ext uri="{9D8B030D-6E8A-4147-A177-3AD203B41FA5}">
                      <a16:colId xmlns:a16="http://schemas.microsoft.com/office/drawing/2014/main" val="805212598"/>
                    </a:ext>
                  </a:extLst>
                </a:gridCol>
                <a:gridCol w="3775075">
                  <a:extLst>
                    <a:ext uri="{9D8B030D-6E8A-4147-A177-3AD203B41FA5}">
                      <a16:colId xmlns:a16="http://schemas.microsoft.com/office/drawing/2014/main" val="2852704773"/>
                    </a:ext>
                  </a:extLst>
                </a:gridCol>
              </a:tblGrid>
              <a:tr h="401170">
                <a:tc>
                  <a:txBody>
                    <a:bodyPr/>
                    <a:lstStyle/>
                    <a:p>
                      <a:pPr algn="ctr"/>
                      <a:r>
                        <a:rPr lang="en-US" dirty="0"/>
                        <a:t>How Often</a:t>
                      </a:r>
                    </a:p>
                  </a:txBody>
                  <a:tcPr/>
                </a:tc>
                <a:tc>
                  <a:txBody>
                    <a:bodyPr/>
                    <a:lstStyle/>
                    <a:p>
                      <a:pPr algn="ctr"/>
                      <a:r>
                        <a:rPr lang="en-US" dirty="0"/>
                        <a:t>When</a:t>
                      </a:r>
                    </a:p>
                  </a:txBody>
                  <a:tcPr/>
                </a:tc>
                <a:tc>
                  <a:txBody>
                    <a:bodyPr/>
                    <a:lstStyle/>
                    <a:p>
                      <a:pPr algn="ctr"/>
                      <a:r>
                        <a:rPr lang="en-US" dirty="0"/>
                        <a:t>Where</a:t>
                      </a:r>
                    </a:p>
                  </a:txBody>
                  <a:tcPr/>
                </a:tc>
                <a:extLst>
                  <a:ext uri="{0D108BD9-81ED-4DB2-BD59-A6C34878D82A}">
                    <a16:rowId xmlns:a16="http://schemas.microsoft.com/office/drawing/2014/main" val="2595804711"/>
                  </a:ext>
                </a:extLst>
              </a:tr>
              <a:tr h="2176213">
                <a:tc>
                  <a:txBody>
                    <a:bodyPr/>
                    <a:lstStyle/>
                    <a:p>
                      <a:pPr algn="ctr"/>
                      <a:r>
                        <a:rPr lang="en-US" sz="1800" dirty="0"/>
                        <a:t>You are paid biweekly (every two weeks).  See the </a:t>
                      </a:r>
                      <a:r>
                        <a:rPr lang="en-US" sz="1800" dirty="0">
                          <a:hlinkClick r:id="rId3"/>
                        </a:rPr>
                        <a:t>Payroll Calendar</a:t>
                      </a:r>
                      <a:r>
                        <a:rPr lang="en-US" sz="1800" dirty="0"/>
                        <a:t> for details.</a:t>
                      </a:r>
                    </a:p>
                    <a:p>
                      <a:pPr algn="ctr"/>
                      <a:endParaRPr lang="en-US" sz="1800" dirty="0"/>
                    </a:p>
                    <a:p>
                      <a:pPr algn="ctr"/>
                      <a:r>
                        <a:rPr lang="en-US" sz="1800" dirty="0"/>
                        <a:t>There are 26 pay periods per year.  They are labeled A, B, or C.  No insurance, Pre-Tax Savings Accounts or Health Savings Account deductions are taken on the C payrolls.</a:t>
                      </a:r>
                    </a:p>
                  </a:txBody>
                  <a:tcPr anchor="ctr"/>
                </a:tc>
                <a:tc>
                  <a:txBody>
                    <a:bodyPr/>
                    <a:lstStyle/>
                    <a:p>
                      <a:pPr algn="ctr"/>
                      <a:r>
                        <a:rPr lang="en-US" sz="1800" dirty="0"/>
                        <a:t>Paychecks are directly deposited on Thursdays </a:t>
                      </a:r>
                      <a:r>
                        <a:rPr lang="en-US" sz="1800" i="1" dirty="0"/>
                        <a:t>(if there is a legal holiday on Thursday, check deposited on Wednesday)</a:t>
                      </a:r>
                    </a:p>
                  </a:txBody>
                  <a:tcPr anchor="ctr"/>
                </a:tc>
                <a:tc>
                  <a:txBody>
                    <a:bodyPr/>
                    <a:lstStyle/>
                    <a:p>
                      <a:pPr algn="ctr"/>
                      <a:r>
                        <a:rPr lang="en-US" sz="1800" dirty="0"/>
                        <a:t>You must complete your Direct Deposit Information within the first two weeks of your hire date via employee self-service.</a:t>
                      </a:r>
                    </a:p>
                    <a:p>
                      <a:pPr algn="ctr"/>
                      <a:endParaRPr lang="en-US" sz="1800" dirty="0"/>
                    </a:p>
                    <a:p>
                      <a:pPr algn="ctr"/>
                      <a:r>
                        <a:rPr lang="en-US" sz="1800" dirty="0"/>
                        <a:t>If direct deposit not entered timely, may initially receive a paper check.</a:t>
                      </a:r>
                    </a:p>
                  </a:txBody>
                  <a:tcPr anchor="ctr"/>
                </a:tc>
                <a:extLst>
                  <a:ext uri="{0D108BD9-81ED-4DB2-BD59-A6C34878D82A}">
                    <a16:rowId xmlns:a16="http://schemas.microsoft.com/office/drawing/2014/main" val="2598354780"/>
                  </a:ext>
                </a:extLst>
              </a:tr>
            </a:tbl>
          </a:graphicData>
        </a:graphic>
      </p:graphicFrame>
      <p:sp>
        <p:nvSpPr>
          <p:cNvPr id="3" name="Slide Number Placeholder 2">
            <a:extLst>
              <a:ext uri="{FF2B5EF4-FFF2-40B4-BE49-F238E27FC236}">
                <a16:creationId xmlns:a16="http://schemas.microsoft.com/office/drawing/2014/main" id="{3A81645B-E554-485B-84AD-1F32319CD521}"/>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4" name="TextBox 3">
            <a:extLst>
              <a:ext uri="{FF2B5EF4-FFF2-40B4-BE49-F238E27FC236}">
                <a16:creationId xmlns:a16="http://schemas.microsoft.com/office/drawing/2014/main" id="{FE9DE235-6A76-4BBC-88A2-68F597B57E4F}"/>
              </a:ext>
            </a:extLst>
          </p:cNvPr>
          <p:cNvSpPr txBox="1"/>
          <p:nvPr/>
        </p:nvSpPr>
        <p:spPr>
          <a:xfrm>
            <a:off x="975360" y="5034518"/>
            <a:ext cx="10241280" cy="369332"/>
          </a:xfrm>
          <a:prstGeom prst="rect">
            <a:avLst/>
          </a:prstGeom>
          <a:noFill/>
        </p:spPr>
        <p:txBody>
          <a:bodyPr wrap="square" rtlCol="0">
            <a:spAutoFit/>
          </a:bodyPr>
          <a:lstStyle/>
          <a:p>
            <a:pPr algn="ctr"/>
            <a:r>
              <a:rPr lang="en-US" dirty="0"/>
              <a:t>See the </a:t>
            </a:r>
            <a:r>
              <a:rPr lang="en-US" dirty="0">
                <a:hlinkClick r:id="rId4"/>
              </a:rPr>
              <a:t>Payroll Employee Self Service webpage</a:t>
            </a:r>
            <a:r>
              <a:rPr lang="en-US" dirty="0"/>
              <a:t> for helpful job aids</a:t>
            </a:r>
          </a:p>
        </p:txBody>
      </p:sp>
    </p:spTree>
    <p:extLst>
      <p:ext uri="{BB962C8B-B14F-4D97-AF65-F5344CB8AC3E}">
        <p14:creationId xmlns:p14="http://schemas.microsoft.com/office/powerpoint/2010/main" val="3926613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32315-52D2-4FAE-A0C3-49FD449A2D78}"/>
              </a:ext>
            </a:extLst>
          </p:cNvPr>
          <p:cNvSpPr>
            <a:spLocks noGrp="1"/>
          </p:cNvSpPr>
          <p:nvPr>
            <p:ph type="title"/>
          </p:nvPr>
        </p:nvSpPr>
        <p:spPr/>
        <p:txBody>
          <a:bodyPr/>
          <a:lstStyle/>
          <a:p>
            <a:r>
              <a:rPr lang="en-US" dirty="0"/>
              <a:t>Understanding out-of-pocket costs</a:t>
            </a:r>
          </a:p>
        </p:txBody>
      </p:sp>
      <p:graphicFrame>
        <p:nvGraphicFramePr>
          <p:cNvPr id="5" name="Content Placeholder 4">
            <a:extLst>
              <a:ext uri="{FF2B5EF4-FFF2-40B4-BE49-F238E27FC236}">
                <a16:creationId xmlns:a16="http://schemas.microsoft.com/office/drawing/2014/main" id="{6F779A77-AEDE-4EE6-BEF9-F7B9CB5AC17D}"/>
              </a:ext>
            </a:extLst>
          </p:cNvPr>
          <p:cNvGraphicFramePr>
            <a:graphicFrameLocks noGrp="1"/>
          </p:cNvGraphicFramePr>
          <p:nvPr>
            <p:ph idx="1"/>
            <p:extLst>
              <p:ext uri="{D42A27DB-BD31-4B8C-83A1-F6EECF244321}">
                <p14:modId xmlns:p14="http://schemas.microsoft.com/office/powerpoint/2010/main" val="2113372575"/>
              </p:ext>
            </p:extLst>
          </p:nvPr>
        </p:nvGraphicFramePr>
        <p:xfrm>
          <a:off x="581025" y="2181225"/>
          <a:ext cx="11029950" cy="322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384FA61-CF92-4D5E-80DF-8524BE391282}"/>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6" name="TextBox 5">
            <a:extLst>
              <a:ext uri="{FF2B5EF4-FFF2-40B4-BE49-F238E27FC236}">
                <a16:creationId xmlns:a16="http://schemas.microsoft.com/office/drawing/2014/main" id="{5B3EDE03-808B-467F-A512-E271D1217FF8}"/>
              </a:ext>
            </a:extLst>
          </p:cNvPr>
          <p:cNvSpPr txBox="1"/>
          <p:nvPr/>
        </p:nvSpPr>
        <p:spPr>
          <a:xfrm>
            <a:off x="6854081" y="5815533"/>
            <a:ext cx="4424218" cy="646331"/>
          </a:xfrm>
          <a:prstGeom prst="rect">
            <a:avLst/>
          </a:prstGeom>
          <a:noFill/>
          <a:ln w="19050">
            <a:noFill/>
          </a:ln>
        </p:spPr>
        <p:txBody>
          <a:bodyPr wrap="square" rtlCol="0">
            <a:spAutoFit/>
          </a:bodyPr>
          <a:lstStyle/>
          <a:p>
            <a:r>
              <a:rPr lang="en-US" b="1" dirty="0"/>
              <a:t>Copays</a:t>
            </a:r>
            <a:r>
              <a:rPr lang="en-US" dirty="0"/>
              <a:t> do not count towards the deductible, but they do apply to the Out-of-Pocket Limit</a:t>
            </a:r>
          </a:p>
        </p:txBody>
      </p:sp>
      <p:sp>
        <p:nvSpPr>
          <p:cNvPr id="7" name="TextBox 6">
            <a:extLst>
              <a:ext uri="{FF2B5EF4-FFF2-40B4-BE49-F238E27FC236}">
                <a16:creationId xmlns:a16="http://schemas.microsoft.com/office/drawing/2014/main" id="{CF3894E7-F345-4BA0-9893-59D1793B4416}"/>
              </a:ext>
            </a:extLst>
          </p:cNvPr>
          <p:cNvSpPr txBox="1"/>
          <p:nvPr/>
        </p:nvSpPr>
        <p:spPr>
          <a:xfrm>
            <a:off x="581025" y="5820492"/>
            <a:ext cx="4128655" cy="738664"/>
          </a:xfrm>
          <a:prstGeom prst="rect">
            <a:avLst/>
          </a:prstGeom>
          <a:noFill/>
        </p:spPr>
        <p:txBody>
          <a:bodyPr wrap="square" rtlCol="0">
            <a:spAutoFit/>
          </a:bodyPr>
          <a:lstStyle/>
          <a:p>
            <a:r>
              <a:rPr lang="en-US" sz="1400" i="1" dirty="0"/>
              <a:t>* Preventive services as defined by the Affordable Care Act are covered at 100% and not subject to the deductible</a:t>
            </a:r>
          </a:p>
        </p:txBody>
      </p:sp>
    </p:spTree>
    <p:extLst>
      <p:ext uri="{BB962C8B-B14F-4D97-AF65-F5344CB8AC3E}">
        <p14:creationId xmlns:p14="http://schemas.microsoft.com/office/powerpoint/2010/main" val="1652258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D3D6-F730-4F65-9ED8-2AA418150E41}"/>
              </a:ext>
            </a:extLst>
          </p:cNvPr>
          <p:cNvSpPr>
            <a:spLocks noGrp="1"/>
          </p:cNvSpPr>
          <p:nvPr>
            <p:ph type="title"/>
          </p:nvPr>
        </p:nvSpPr>
        <p:spPr/>
        <p:txBody>
          <a:bodyPr/>
          <a:lstStyle/>
          <a:p>
            <a:r>
              <a:rPr lang="en-US" dirty="0"/>
              <a:t>Health Insurance Plan Designs</a:t>
            </a:r>
          </a:p>
        </p:txBody>
      </p:sp>
      <p:sp>
        <p:nvSpPr>
          <p:cNvPr id="3" name="Content Placeholder 2">
            <a:extLst>
              <a:ext uri="{FF2B5EF4-FFF2-40B4-BE49-F238E27FC236}">
                <a16:creationId xmlns:a16="http://schemas.microsoft.com/office/drawing/2014/main" id="{40AFA86B-66D4-451F-8697-D55DA0982B82}"/>
              </a:ext>
            </a:extLst>
          </p:cNvPr>
          <p:cNvSpPr>
            <a:spLocks noGrp="1"/>
          </p:cNvSpPr>
          <p:nvPr>
            <p:ph sz="half" idx="1"/>
          </p:nvPr>
        </p:nvSpPr>
        <p:spPr/>
        <p:txBody>
          <a:bodyPr>
            <a:normAutofit fontScale="92500" lnSpcReduction="20000"/>
          </a:bodyPr>
          <a:lstStyle/>
          <a:p>
            <a:pPr>
              <a:spcBef>
                <a:spcPts val="600"/>
              </a:spcBef>
              <a:spcAft>
                <a:spcPts val="1200"/>
              </a:spcAft>
              <a:buClrTx/>
              <a:buSzPct val="100000"/>
              <a:buFont typeface="Arial" panose="020B0604020202020204" pitchFamily="34" charset="0"/>
              <a:buChar char="•"/>
            </a:pPr>
            <a:r>
              <a:rPr lang="en-US" dirty="0">
                <a:solidFill>
                  <a:schemeClr val="tx1"/>
                </a:solidFill>
                <a:cs typeface="Arial" panose="020B0604020202020204" pitchFamily="34" charset="0"/>
              </a:rPr>
              <a:t>Before selecting a specific health plan, you need to pick a health plan design</a:t>
            </a:r>
          </a:p>
          <a:p>
            <a:pPr marL="781200" lvl="1" indent="-457200">
              <a:spcBef>
                <a:spcPts val="600"/>
              </a:spcBef>
              <a:spcAft>
                <a:spcPts val="1200"/>
              </a:spcAft>
              <a:buClrTx/>
              <a:buSzPct val="95000"/>
              <a:buFont typeface="+mj-lt"/>
              <a:buAutoNum type="arabicPeriod"/>
            </a:pPr>
            <a:r>
              <a:rPr lang="en-US" dirty="0">
                <a:solidFill>
                  <a:schemeClr val="tx1"/>
                </a:solidFill>
                <a:cs typeface="Arial" panose="020B0604020202020204" pitchFamily="34" charset="0"/>
              </a:rPr>
              <a:t>It’s Your Choice Plan (low deductible) or High-Deductible Health Plan (HDHP)</a:t>
            </a:r>
          </a:p>
          <a:p>
            <a:pPr marL="781200" lvl="1" indent="-457200">
              <a:spcBef>
                <a:spcPts val="600"/>
              </a:spcBef>
              <a:spcAft>
                <a:spcPts val="1200"/>
              </a:spcAft>
              <a:buClrTx/>
              <a:buSzPct val="95000"/>
              <a:buFont typeface="+mj-lt"/>
              <a:buAutoNum type="arabicPeriod"/>
            </a:pPr>
            <a:r>
              <a:rPr lang="en-US" dirty="0">
                <a:solidFill>
                  <a:schemeClr val="tx1"/>
                </a:solidFill>
                <a:cs typeface="Arial" panose="020B0604020202020204" pitchFamily="34" charset="0"/>
              </a:rPr>
              <a:t>Specific provider network (IYC Health Plan) or a nationwide network (Access)</a:t>
            </a:r>
          </a:p>
          <a:p>
            <a:pPr marL="781200" lvl="1" indent="-457200">
              <a:spcBef>
                <a:spcPts val="600"/>
              </a:spcBef>
              <a:spcAft>
                <a:spcPts val="1200"/>
              </a:spcAft>
              <a:buClrTx/>
              <a:buSzPct val="95000"/>
              <a:buFont typeface="+mj-lt"/>
              <a:buAutoNum type="arabicPeriod"/>
            </a:pPr>
            <a:r>
              <a:rPr lang="en-US" dirty="0">
                <a:solidFill>
                  <a:schemeClr val="tx1"/>
                </a:solidFill>
                <a:cs typeface="Arial" panose="020B0604020202020204" pitchFamily="34" charset="0"/>
              </a:rPr>
              <a:t>With or Without Uniform Dental coverage  </a:t>
            </a:r>
          </a:p>
        </p:txBody>
      </p:sp>
      <p:sp>
        <p:nvSpPr>
          <p:cNvPr id="5" name="Content Placeholder 4">
            <a:extLst>
              <a:ext uri="{FF2B5EF4-FFF2-40B4-BE49-F238E27FC236}">
                <a16:creationId xmlns:a16="http://schemas.microsoft.com/office/drawing/2014/main" id="{9863A70B-6CEA-4098-846D-E7D40A7AEC21}"/>
              </a:ext>
            </a:extLst>
          </p:cNvPr>
          <p:cNvSpPr>
            <a:spLocks noGrp="1"/>
          </p:cNvSpPr>
          <p:nvPr>
            <p:ph sz="half" idx="2"/>
          </p:nvPr>
        </p:nvSpPr>
        <p:spPr/>
        <p:txBody>
          <a:bodyPr>
            <a:normAutofit fontScale="92500" lnSpcReduction="20000"/>
          </a:bodyPr>
          <a:lstStyle/>
          <a:p>
            <a:pPr marL="0" indent="0">
              <a:buNone/>
            </a:pPr>
            <a:r>
              <a:rPr lang="en-US" b="1" dirty="0">
                <a:cs typeface="Arial" panose="020B0604020202020204" pitchFamily="34" charset="0"/>
              </a:rPr>
              <a:t>Resources</a:t>
            </a:r>
          </a:p>
          <a:p>
            <a:pPr>
              <a:spcBef>
                <a:spcPts val="600"/>
              </a:spcBef>
              <a:spcAft>
                <a:spcPts val="1200"/>
              </a:spcAft>
            </a:pPr>
            <a:r>
              <a:rPr lang="en-US" sz="2600" dirty="0">
                <a:cs typeface="Arial" panose="020B0604020202020204" pitchFamily="34" charset="0"/>
                <a:hlinkClick r:id="rId3"/>
              </a:rPr>
              <a:t>In-Network Health Services Costs </a:t>
            </a:r>
            <a:endParaRPr lang="en-US" sz="2600" dirty="0">
              <a:cs typeface="Arial" panose="020B0604020202020204" pitchFamily="34" charset="0"/>
            </a:endParaRPr>
          </a:p>
          <a:p>
            <a:pPr lvl="1">
              <a:spcBef>
                <a:spcPts val="600"/>
              </a:spcBef>
              <a:spcAft>
                <a:spcPts val="1200"/>
              </a:spcAft>
            </a:pPr>
            <a:r>
              <a:rPr lang="en-US" sz="1500" dirty="0">
                <a:cs typeface="Arial" panose="020B0604020202020204" pitchFamily="34" charset="0"/>
              </a:rPr>
              <a:t>Lists costs for common services received in-network between low and high-deductible health plans</a:t>
            </a:r>
            <a:endParaRPr lang="en-US" sz="2600" dirty="0">
              <a:cs typeface="Arial" panose="020B0604020202020204" pitchFamily="34" charset="0"/>
            </a:endParaRPr>
          </a:p>
          <a:p>
            <a:pPr>
              <a:spcBef>
                <a:spcPts val="600"/>
              </a:spcBef>
              <a:spcAft>
                <a:spcPts val="1200"/>
              </a:spcAft>
            </a:pPr>
            <a:r>
              <a:rPr lang="en-US" sz="2600" dirty="0">
                <a:cs typeface="Arial" panose="020B0604020202020204" pitchFamily="34" charset="0"/>
                <a:hlinkClick r:id="rId4"/>
              </a:rPr>
              <a:t>Choosing a Plan Design video</a:t>
            </a:r>
            <a:endParaRPr lang="en-US" sz="2600" dirty="0">
              <a:cs typeface="Arial" panose="020B0604020202020204" pitchFamily="34" charset="0"/>
            </a:endParaRPr>
          </a:p>
          <a:p>
            <a:pPr>
              <a:spcBef>
                <a:spcPts val="600"/>
              </a:spcBef>
              <a:spcAft>
                <a:spcPts val="1200"/>
              </a:spcAft>
            </a:pPr>
            <a:r>
              <a:rPr lang="en-US" sz="2600" dirty="0">
                <a:cs typeface="Arial" panose="020B0604020202020204" pitchFamily="34" charset="0"/>
                <a:hlinkClick r:id="rId5"/>
              </a:rPr>
              <a:t>Plan Designs Quick Comparison</a:t>
            </a:r>
            <a:endParaRPr lang="en-US" sz="2600" dirty="0">
              <a:cs typeface="Arial" panose="020B0604020202020204" pitchFamily="34" charset="0"/>
            </a:endParaRPr>
          </a:p>
        </p:txBody>
      </p:sp>
      <p:sp>
        <p:nvSpPr>
          <p:cNvPr id="4" name="Slide Number Placeholder 3">
            <a:extLst>
              <a:ext uri="{FF2B5EF4-FFF2-40B4-BE49-F238E27FC236}">
                <a16:creationId xmlns:a16="http://schemas.microsoft.com/office/drawing/2014/main" id="{6AB69C37-5108-47AC-AD26-72B165183E7E}"/>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790298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5D60-D24C-4DF4-BA88-D586EAE2B58E}"/>
              </a:ext>
            </a:extLst>
          </p:cNvPr>
          <p:cNvSpPr>
            <a:spLocks noGrp="1"/>
          </p:cNvSpPr>
          <p:nvPr>
            <p:ph type="title"/>
          </p:nvPr>
        </p:nvSpPr>
        <p:spPr/>
        <p:txBody>
          <a:bodyPr/>
          <a:lstStyle/>
          <a:p>
            <a:r>
              <a:rPr lang="en-US" dirty="0"/>
              <a:t>Decision 1 – enroll in a Low or High-Deductible Health Plan?</a:t>
            </a:r>
          </a:p>
        </p:txBody>
      </p:sp>
      <p:sp>
        <p:nvSpPr>
          <p:cNvPr id="3" name="Content Placeholder 2">
            <a:extLst>
              <a:ext uri="{FF2B5EF4-FFF2-40B4-BE49-F238E27FC236}">
                <a16:creationId xmlns:a16="http://schemas.microsoft.com/office/drawing/2014/main" id="{5062E846-5246-4F87-931B-124AF48B0055}"/>
              </a:ext>
            </a:extLst>
          </p:cNvPr>
          <p:cNvSpPr>
            <a:spLocks noGrp="1"/>
          </p:cNvSpPr>
          <p:nvPr>
            <p:ph idx="1"/>
          </p:nvPr>
        </p:nvSpPr>
        <p:spPr>
          <a:xfrm>
            <a:off x="581192" y="1822419"/>
            <a:ext cx="11029615" cy="442024"/>
          </a:xfrm>
        </p:spPr>
        <p:txBody>
          <a:bodyPr anchor="t"/>
          <a:lstStyle/>
          <a:p>
            <a:pPr marL="0" lvl="0" indent="0" algn="ctr" defTabSz="914400">
              <a:lnSpc>
                <a:spcPct val="90000"/>
              </a:lnSpc>
              <a:spcBef>
                <a:spcPts val="1000"/>
              </a:spcBef>
              <a:spcAft>
                <a:spcPts val="0"/>
              </a:spcAft>
              <a:buClrTx/>
              <a:buSzTx/>
              <a:buNone/>
            </a:pPr>
            <a:r>
              <a:rPr lang="en-US" sz="2000" b="1" dirty="0">
                <a:solidFill>
                  <a:prstClr val="black"/>
                </a:solidFill>
                <a:latin typeface="Calibri" panose="020F0502020204030204"/>
              </a:rPr>
              <a:t>High Level Summary of IYC (Low) vs High-Deductible Plans</a:t>
            </a:r>
          </a:p>
          <a:p>
            <a:endParaRPr lang="en-US" dirty="0"/>
          </a:p>
        </p:txBody>
      </p:sp>
      <p:graphicFrame>
        <p:nvGraphicFramePr>
          <p:cNvPr id="4" name="Table 3">
            <a:extLst>
              <a:ext uri="{FF2B5EF4-FFF2-40B4-BE49-F238E27FC236}">
                <a16:creationId xmlns:a16="http://schemas.microsoft.com/office/drawing/2014/main" id="{C5FEBF3A-7363-4EC4-80E2-C7A72AE04F77}"/>
              </a:ext>
            </a:extLst>
          </p:cNvPr>
          <p:cNvGraphicFramePr>
            <a:graphicFrameLocks noGrp="1"/>
          </p:cNvGraphicFramePr>
          <p:nvPr>
            <p:extLst>
              <p:ext uri="{D42A27DB-BD31-4B8C-83A1-F6EECF244321}">
                <p14:modId xmlns:p14="http://schemas.microsoft.com/office/powerpoint/2010/main" val="740116590"/>
              </p:ext>
            </p:extLst>
          </p:nvPr>
        </p:nvGraphicFramePr>
        <p:xfrm>
          <a:off x="361949" y="2187077"/>
          <a:ext cx="11468099" cy="4594121"/>
        </p:xfrm>
        <a:graphic>
          <a:graphicData uri="http://schemas.openxmlformats.org/drawingml/2006/table">
            <a:tbl>
              <a:tblPr firstRow="1" bandRow="1">
                <a:tableStyleId>{5C22544A-7EE6-4342-B048-85BDC9FD1C3A}</a:tableStyleId>
              </a:tblPr>
              <a:tblGrid>
                <a:gridCol w="3449053">
                  <a:extLst>
                    <a:ext uri="{9D8B030D-6E8A-4147-A177-3AD203B41FA5}">
                      <a16:colId xmlns:a16="http://schemas.microsoft.com/office/drawing/2014/main" val="1034023570"/>
                    </a:ext>
                  </a:extLst>
                </a:gridCol>
                <a:gridCol w="4014314">
                  <a:extLst>
                    <a:ext uri="{9D8B030D-6E8A-4147-A177-3AD203B41FA5}">
                      <a16:colId xmlns:a16="http://schemas.microsoft.com/office/drawing/2014/main" val="1980595510"/>
                    </a:ext>
                  </a:extLst>
                </a:gridCol>
                <a:gridCol w="4004732">
                  <a:extLst>
                    <a:ext uri="{9D8B030D-6E8A-4147-A177-3AD203B41FA5}">
                      <a16:colId xmlns:a16="http://schemas.microsoft.com/office/drawing/2014/main" val="1918633751"/>
                    </a:ext>
                  </a:extLst>
                </a:gridCol>
              </a:tblGrid>
              <a:tr h="633629">
                <a:tc>
                  <a:txBody>
                    <a:bodyPr/>
                    <a:lstStyle/>
                    <a:p>
                      <a:endParaRPr lang="en-US" dirty="0"/>
                    </a:p>
                  </a:txBody>
                  <a:tcPr/>
                </a:tc>
                <a:tc>
                  <a:txBody>
                    <a:bodyPr/>
                    <a:lstStyle/>
                    <a:p>
                      <a:pPr algn="ctr"/>
                      <a:r>
                        <a:rPr lang="en-US" sz="1600" dirty="0"/>
                        <a:t>IYC Health Plan</a:t>
                      </a:r>
                      <a:r>
                        <a:rPr lang="en-US" sz="1600" baseline="0" dirty="0"/>
                        <a:t> </a:t>
                      </a:r>
                    </a:p>
                    <a:p>
                      <a:pPr algn="ctr"/>
                      <a:r>
                        <a:rPr lang="en-US" sz="1600" baseline="0" dirty="0"/>
                        <a:t>(low deductible)</a:t>
                      </a:r>
                      <a:endParaRPr lang="en-US" sz="1600" dirty="0"/>
                    </a:p>
                  </a:txBody>
                  <a:tcPr anchor="ctr"/>
                </a:tc>
                <a:tc>
                  <a:txBody>
                    <a:bodyPr/>
                    <a:lstStyle/>
                    <a:p>
                      <a:pPr algn="ctr"/>
                      <a:r>
                        <a:rPr lang="en-US" sz="1600" dirty="0"/>
                        <a:t>High-Deductible Health Plan (HDHP)</a:t>
                      </a:r>
                    </a:p>
                  </a:txBody>
                  <a:tcPr anchor="ctr"/>
                </a:tc>
                <a:extLst>
                  <a:ext uri="{0D108BD9-81ED-4DB2-BD59-A6C34878D82A}">
                    <a16:rowId xmlns:a16="http://schemas.microsoft.com/office/drawing/2014/main" val="3261141334"/>
                  </a:ext>
                </a:extLst>
              </a:tr>
              <a:tr h="966276">
                <a:tc>
                  <a:txBody>
                    <a:bodyPr/>
                    <a:lstStyle/>
                    <a:p>
                      <a:r>
                        <a:rPr lang="en-US" sz="1400" dirty="0">
                          <a:solidFill>
                            <a:schemeClr val="tx1"/>
                          </a:solidFill>
                        </a:rPr>
                        <a:t>Annual</a:t>
                      </a:r>
                      <a:r>
                        <a:rPr lang="en-US" sz="1400" baseline="0" dirty="0">
                          <a:solidFill>
                            <a:schemeClr val="tx1"/>
                          </a:solidFill>
                        </a:rPr>
                        <a:t> Medical Deductible</a:t>
                      </a:r>
                      <a:endParaRPr lang="en-US" sz="1400" dirty="0">
                        <a:solidFill>
                          <a:schemeClr val="tx1"/>
                        </a:solidFill>
                      </a:endParaRPr>
                    </a:p>
                  </a:txBody>
                  <a:tcPr anchor="ctr"/>
                </a:tc>
                <a:tc>
                  <a:txBody>
                    <a:bodyPr/>
                    <a:lstStyle/>
                    <a:p>
                      <a:pPr algn="ctr"/>
                      <a:r>
                        <a:rPr lang="en-US" sz="1400" dirty="0">
                          <a:solidFill>
                            <a:schemeClr val="tx1"/>
                          </a:solidFill>
                        </a:rPr>
                        <a:t>$250 individual</a:t>
                      </a:r>
                    </a:p>
                    <a:p>
                      <a:pPr algn="ctr"/>
                      <a:r>
                        <a:rPr lang="en-US" sz="1400" dirty="0">
                          <a:solidFill>
                            <a:schemeClr val="tx1"/>
                          </a:solidFill>
                        </a:rPr>
                        <a:t>$500 family</a:t>
                      </a:r>
                    </a:p>
                    <a:p>
                      <a:pPr algn="ctr"/>
                      <a:r>
                        <a:rPr lang="en-US" sz="1400" i="1" dirty="0">
                          <a:solidFill>
                            <a:schemeClr val="tx1"/>
                          </a:solidFill>
                        </a:rPr>
                        <a:t>After an individual within a family plan meets the $250 deductible, benefits apply as described below.</a:t>
                      </a:r>
                    </a:p>
                  </a:txBody>
                  <a:tcPr anchor="ctr"/>
                </a:tc>
                <a:tc>
                  <a:txBody>
                    <a:bodyPr/>
                    <a:lstStyle/>
                    <a:p>
                      <a:pPr algn="ctr"/>
                      <a:r>
                        <a:rPr lang="en-US" sz="1400" dirty="0">
                          <a:solidFill>
                            <a:schemeClr val="tx1"/>
                          </a:solidFill>
                        </a:rPr>
                        <a:t>$1,700 individual</a:t>
                      </a:r>
                    </a:p>
                    <a:p>
                      <a:pPr algn="ctr"/>
                      <a:r>
                        <a:rPr lang="en-US" sz="1400" dirty="0">
                          <a:solidFill>
                            <a:schemeClr val="tx1"/>
                          </a:solidFill>
                        </a:rPr>
                        <a:t>$3,400</a:t>
                      </a:r>
                      <a:r>
                        <a:rPr lang="en-US" sz="1400" baseline="0" dirty="0">
                          <a:solidFill>
                            <a:schemeClr val="tx1"/>
                          </a:solidFill>
                        </a:rPr>
                        <a:t> family</a:t>
                      </a:r>
                    </a:p>
                    <a:p>
                      <a:pPr algn="ctr"/>
                      <a:r>
                        <a:rPr lang="en-US" sz="1400" i="1" baseline="0" dirty="0">
                          <a:solidFill>
                            <a:schemeClr val="tx1"/>
                          </a:solidFill>
                        </a:rPr>
                        <a:t>If in family coverage, must meet full family deductible before benefits apply as described below.</a:t>
                      </a:r>
                      <a:endParaRPr lang="en-US" sz="1400" i="1" dirty="0">
                        <a:solidFill>
                          <a:schemeClr val="tx1"/>
                        </a:solidFill>
                      </a:endParaRPr>
                    </a:p>
                  </a:txBody>
                  <a:tcPr anchor="ctr"/>
                </a:tc>
                <a:extLst>
                  <a:ext uri="{0D108BD9-81ED-4DB2-BD59-A6C34878D82A}">
                    <a16:rowId xmlns:a16="http://schemas.microsoft.com/office/drawing/2014/main" val="3849082550"/>
                  </a:ext>
                </a:extLst>
              </a:tr>
              <a:tr h="427310">
                <a:tc>
                  <a:txBody>
                    <a:bodyPr/>
                    <a:lstStyle/>
                    <a:p>
                      <a:r>
                        <a:rPr lang="en-US" sz="1400" dirty="0">
                          <a:solidFill>
                            <a:schemeClr val="tx1"/>
                          </a:solidFill>
                        </a:rPr>
                        <a:t>Office Visit Co-Pay</a:t>
                      </a:r>
                      <a:r>
                        <a:rPr lang="en-US" sz="1400" baseline="0" dirty="0">
                          <a:solidFill>
                            <a:schemeClr val="tx1"/>
                          </a:solidFill>
                        </a:rPr>
                        <a:t> (non-specialty)</a:t>
                      </a:r>
                      <a:endParaRPr lang="en-US" sz="1400" dirty="0">
                        <a:solidFill>
                          <a:schemeClr val="tx1"/>
                        </a:solidFill>
                      </a:endParaRPr>
                    </a:p>
                  </a:txBody>
                  <a:tcPr anchor="ctr"/>
                </a:tc>
                <a:tc>
                  <a:txBody>
                    <a:bodyPr/>
                    <a:lstStyle/>
                    <a:p>
                      <a:pPr algn="ctr"/>
                      <a:r>
                        <a:rPr lang="en-US" sz="1400" dirty="0">
                          <a:solidFill>
                            <a:schemeClr val="tx1"/>
                          </a:solidFill>
                        </a:rPr>
                        <a:t>$15 (not subject to deductible)</a:t>
                      </a:r>
                    </a:p>
                  </a:txBody>
                  <a:tcPr anchor="ctr"/>
                </a:tc>
                <a:tc>
                  <a:txBody>
                    <a:bodyPr/>
                    <a:lstStyle/>
                    <a:p>
                      <a:pPr algn="ctr"/>
                      <a:r>
                        <a:rPr lang="en-US" sz="1400" dirty="0">
                          <a:solidFill>
                            <a:schemeClr val="tx1"/>
                          </a:solidFill>
                        </a:rPr>
                        <a:t>Full cost until</a:t>
                      </a:r>
                      <a:r>
                        <a:rPr lang="en-US" sz="1400" baseline="0" dirty="0">
                          <a:solidFill>
                            <a:schemeClr val="tx1"/>
                          </a:solidFill>
                        </a:rPr>
                        <a:t> deductible met; $15 thereafter</a:t>
                      </a:r>
                      <a:endParaRPr lang="en-US" sz="1400" dirty="0">
                        <a:solidFill>
                          <a:schemeClr val="tx1"/>
                        </a:solidFill>
                      </a:endParaRPr>
                    </a:p>
                  </a:txBody>
                  <a:tcPr anchor="ctr"/>
                </a:tc>
                <a:extLst>
                  <a:ext uri="{0D108BD9-81ED-4DB2-BD59-A6C34878D82A}">
                    <a16:rowId xmlns:a16="http://schemas.microsoft.com/office/drawing/2014/main" val="1696897603"/>
                  </a:ext>
                </a:extLst>
              </a:tr>
              <a:tr h="427310">
                <a:tc>
                  <a:txBody>
                    <a:bodyPr/>
                    <a:lstStyle/>
                    <a:p>
                      <a:r>
                        <a:rPr lang="en-US" sz="1400" dirty="0">
                          <a:solidFill>
                            <a:schemeClr val="tx1"/>
                          </a:solidFill>
                        </a:rPr>
                        <a:t>Office Visit</a:t>
                      </a:r>
                      <a:r>
                        <a:rPr lang="en-US" sz="1400" baseline="0" dirty="0">
                          <a:solidFill>
                            <a:schemeClr val="tx1"/>
                          </a:solidFill>
                        </a:rPr>
                        <a:t> Co-Pay (specialty &amp; urgent care)</a:t>
                      </a:r>
                      <a:endParaRPr lang="en-US" sz="1400" dirty="0">
                        <a:solidFill>
                          <a:schemeClr val="tx1"/>
                        </a:solidFill>
                      </a:endParaRPr>
                    </a:p>
                  </a:txBody>
                  <a:tcPr anchor="ctr"/>
                </a:tc>
                <a:tc>
                  <a:txBody>
                    <a:bodyPr/>
                    <a:lstStyle/>
                    <a:p>
                      <a:pPr algn="ctr"/>
                      <a:r>
                        <a:rPr lang="en-US" sz="1400" dirty="0">
                          <a:solidFill>
                            <a:schemeClr val="tx1"/>
                          </a:solidFill>
                        </a:rPr>
                        <a:t>$25 (not subject to deductible)</a:t>
                      </a:r>
                    </a:p>
                  </a:txBody>
                  <a:tcPr anchor="ctr"/>
                </a:tc>
                <a:tc>
                  <a:txBody>
                    <a:bodyPr/>
                    <a:lstStyle/>
                    <a:p>
                      <a:pPr algn="ctr"/>
                      <a:r>
                        <a:rPr lang="en-US" sz="1400" dirty="0">
                          <a:solidFill>
                            <a:schemeClr val="tx1"/>
                          </a:solidFill>
                        </a:rPr>
                        <a:t>Full cost until deductible met; $25 thereafter</a:t>
                      </a:r>
                    </a:p>
                  </a:txBody>
                  <a:tcPr anchor="ctr"/>
                </a:tc>
                <a:extLst>
                  <a:ext uri="{0D108BD9-81ED-4DB2-BD59-A6C34878D82A}">
                    <a16:rowId xmlns:a16="http://schemas.microsoft.com/office/drawing/2014/main" val="2757276642"/>
                  </a:ext>
                </a:extLst>
              </a:tr>
              <a:tr h="427310">
                <a:tc>
                  <a:txBody>
                    <a:bodyPr/>
                    <a:lstStyle/>
                    <a:p>
                      <a:r>
                        <a:rPr lang="en-US" sz="1400" dirty="0">
                          <a:solidFill>
                            <a:schemeClr val="tx1"/>
                          </a:solidFill>
                        </a:rPr>
                        <a:t>Emergency Room (copays may be waived if admitted)</a:t>
                      </a:r>
                    </a:p>
                  </a:txBody>
                  <a:tcPr anchor="ctr"/>
                </a:tc>
                <a:tc>
                  <a:txBody>
                    <a:bodyPr/>
                    <a:lstStyle/>
                    <a:p>
                      <a:pPr algn="ctr"/>
                      <a:r>
                        <a:rPr lang="en-US" sz="1400" dirty="0">
                          <a:solidFill>
                            <a:schemeClr val="tx1"/>
                          </a:solidFill>
                        </a:rPr>
                        <a:t>$75</a:t>
                      </a:r>
                    </a:p>
                  </a:txBody>
                  <a:tcPr anchor="ctr"/>
                </a:tc>
                <a:tc>
                  <a:txBody>
                    <a:bodyPr/>
                    <a:lstStyle/>
                    <a:p>
                      <a:pPr algn="ctr"/>
                      <a:r>
                        <a:rPr lang="en-US" sz="1400" dirty="0">
                          <a:solidFill>
                            <a:schemeClr val="tx1"/>
                          </a:solidFill>
                        </a:rPr>
                        <a:t>Full cost until deductible met; $75 thereafter</a:t>
                      </a:r>
                    </a:p>
                  </a:txBody>
                  <a:tcPr anchor="ctr"/>
                </a:tc>
                <a:extLst>
                  <a:ext uri="{0D108BD9-81ED-4DB2-BD59-A6C34878D82A}">
                    <a16:rowId xmlns:a16="http://schemas.microsoft.com/office/drawing/2014/main" val="2772161316"/>
                  </a:ext>
                </a:extLst>
              </a:tr>
              <a:tr h="597063">
                <a:tc>
                  <a:txBody>
                    <a:bodyPr/>
                    <a:lstStyle/>
                    <a:p>
                      <a:r>
                        <a:rPr lang="en-US" sz="1400" dirty="0">
                          <a:solidFill>
                            <a:schemeClr val="tx1"/>
                          </a:solidFill>
                        </a:rPr>
                        <a:t>Annual</a:t>
                      </a:r>
                      <a:r>
                        <a:rPr lang="en-US" sz="1400" baseline="0" dirty="0">
                          <a:solidFill>
                            <a:schemeClr val="tx1"/>
                          </a:solidFill>
                        </a:rPr>
                        <a:t> Out-of-Pocket Limit</a:t>
                      </a:r>
                      <a:endParaRPr lang="en-US" sz="1400" dirty="0">
                        <a:solidFill>
                          <a:schemeClr val="tx1"/>
                        </a:solidFill>
                      </a:endParaRPr>
                    </a:p>
                  </a:txBody>
                  <a:tcPr anchor="ctr"/>
                </a:tc>
                <a:tc>
                  <a:txBody>
                    <a:bodyPr/>
                    <a:lstStyle/>
                    <a:p>
                      <a:pPr algn="ctr"/>
                      <a:r>
                        <a:rPr lang="en-US" sz="1400" dirty="0">
                          <a:solidFill>
                            <a:schemeClr val="tx1"/>
                          </a:solidFill>
                        </a:rPr>
                        <a:t>$1,250</a:t>
                      </a:r>
                      <a:r>
                        <a:rPr lang="en-US" sz="1400" baseline="0" dirty="0">
                          <a:solidFill>
                            <a:schemeClr val="tx1"/>
                          </a:solidFill>
                        </a:rPr>
                        <a:t> individual</a:t>
                      </a:r>
                    </a:p>
                    <a:p>
                      <a:pPr algn="ctr"/>
                      <a:r>
                        <a:rPr lang="en-US" sz="1400" baseline="0" dirty="0">
                          <a:solidFill>
                            <a:schemeClr val="tx1"/>
                          </a:solidFill>
                        </a:rPr>
                        <a:t>$2,500 family</a:t>
                      </a:r>
                      <a:endParaRPr lang="en-US" sz="1400" dirty="0">
                        <a:solidFill>
                          <a:schemeClr val="tx1"/>
                        </a:solidFill>
                      </a:endParaRPr>
                    </a:p>
                  </a:txBody>
                  <a:tcPr anchor="ctr"/>
                </a:tc>
                <a:tc>
                  <a:txBody>
                    <a:bodyPr/>
                    <a:lstStyle/>
                    <a:p>
                      <a:pPr algn="ctr"/>
                      <a:r>
                        <a:rPr lang="en-US" sz="1400" dirty="0">
                          <a:solidFill>
                            <a:schemeClr val="tx1"/>
                          </a:solidFill>
                        </a:rPr>
                        <a:t>$2,500 individual</a:t>
                      </a:r>
                    </a:p>
                    <a:p>
                      <a:pPr algn="ctr"/>
                      <a:r>
                        <a:rPr lang="en-US" sz="1400" dirty="0">
                          <a:solidFill>
                            <a:schemeClr val="tx1"/>
                          </a:solidFill>
                        </a:rPr>
                        <a:t>$5,000 family</a:t>
                      </a:r>
                    </a:p>
                  </a:txBody>
                  <a:tcPr anchor="ctr"/>
                </a:tc>
                <a:extLst>
                  <a:ext uri="{0D108BD9-81ED-4DB2-BD59-A6C34878D82A}">
                    <a16:rowId xmlns:a16="http://schemas.microsoft.com/office/drawing/2014/main" val="2715584900"/>
                  </a:ext>
                </a:extLst>
              </a:tr>
              <a:tr h="427310">
                <a:tc>
                  <a:txBody>
                    <a:bodyPr/>
                    <a:lstStyle/>
                    <a:p>
                      <a:r>
                        <a:rPr lang="en-US" sz="1400" dirty="0">
                          <a:solidFill>
                            <a:schemeClr val="tx1"/>
                          </a:solidFill>
                          <a:hlinkClick r:id="rId3"/>
                        </a:rPr>
                        <a:t>Routine, preventive services</a:t>
                      </a:r>
                      <a:r>
                        <a:rPr lang="en-US" sz="1400" baseline="0" dirty="0">
                          <a:solidFill>
                            <a:schemeClr val="tx1"/>
                          </a:solidFill>
                          <a:hlinkClick r:id="rId3"/>
                        </a:rPr>
                        <a:t> required by law</a:t>
                      </a:r>
                      <a:endParaRPr lang="en-US" sz="1400" dirty="0">
                        <a:solidFill>
                          <a:schemeClr val="tx1"/>
                        </a:solidFill>
                      </a:endParaRPr>
                    </a:p>
                  </a:txBody>
                  <a:tcPr anchor="ctr"/>
                </a:tc>
                <a:tc gridSpan="2">
                  <a:txBody>
                    <a:bodyPr/>
                    <a:lstStyle/>
                    <a:p>
                      <a:pPr algn="ctr"/>
                      <a:r>
                        <a:rPr lang="en-US" sz="1400" dirty="0">
                          <a:solidFill>
                            <a:schemeClr val="tx1"/>
                          </a:solidFill>
                        </a:rPr>
                        <a:t>Plan pays</a:t>
                      </a:r>
                      <a:r>
                        <a:rPr lang="en-US" sz="1400" baseline="0" dirty="0">
                          <a:solidFill>
                            <a:schemeClr val="tx1"/>
                          </a:solidFill>
                        </a:rPr>
                        <a:t> 100%, not subject to deductible (as defined by the Affordable Care Act)</a:t>
                      </a:r>
                      <a:endParaRPr lang="en-US" sz="1400" dirty="0">
                        <a:solidFill>
                          <a:schemeClr val="tx1"/>
                        </a:solidFill>
                      </a:endParaRPr>
                    </a:p>
                  </a:txBody>
                  <a:tcPr anchor="ctr"/>
                </a:tc>
                <a:tc hMerge="1">
                  <a:txBody>
                    <a:bodyPr/>
                    <a:lstStyle/>
                    <a:p>
                      <a:endParaRPr lang="en-US" dirty="0"/>
                    </a:p>
                  </a:txBody>
                  <a:tcPr/>
                </a:tc>
                <a:extLst>
                  <a:ext uri="{0D108BD9-81ED-4DB2-BD59-A6C34878D82A}">
                    <a16:rowId xmlns:a16="http://schemas.microsoft.com/office/drawing/2014/main" val="99596201"/>
                  </a:ext>
                </a:extLst>
              </a:tr>
              <a:tr h="597063">
                <a:tc>
                  <a:txBody>
                    <a:bodyPr/>
                    <a:lstStyle/>
                    <a:p>
                      <a:pPr algn="l"/>
                      <a:r>
                        <a:rPr lang="en-US" sz="1400" dirty="0">
                          <a:solidFill>
                            <a:schemeClr val="tx1"/>
                          </a:solidFill>
                        </a:rPr>
                        <a:t>Co-insurance for illness</a:t>
                      </a:r>
                      <a:r>
                        <a:rPr lang="en-US" sz="1400" baseline="0" dirty="0">
                          <a:solidFill>
                            <a:schemeClr val="tx1"/>
                          </a:solidFill>
                        </a:rPr>
                        <a:t> or injury services (in addition to co-payment)</a:t>
                      </a:r>
                      <a:endParaRPr lang="en-US" sz="1400" dirty="0">
                        <a:solidFill>
                          <a:schemeClr val="tx1"/>
                        </a:solidFill>
                      </a:endParaRPr>
                    </a:p>
                  </a:txBody>
                  <a:tcPr anchor="ctr"/>
                </a:tc>
                <a:tc gridSpan="2">
                  <a:txBody>
                    <a:bodyPr/>
                    <a:lstStyle/>
                    <a:p>
                      <a:pPr algn="ctr"/>
                      <a:r>
                        <a:rPr lang="en-US" sz="1400" dirty="0">
                          <a:solidFill>
                            <a:schemeClr val="tx1"/>
                          </a:solidFill>
                        </a:rPr>
                        <a:t>After deductible, plan pays 90%, you pay 10%</a:t>
                      </a:r>
                      <a:r>
                        <a:rPr lang="en-US" sz="1400" baseline="0" dirty="0">
                          <a:solidFill>
                            <a:schemeClr val="tx1"/>
                          </a:solidFill>
                        </a:rPr>
                        <a:t> </a:t>
                      </a:r>
                      <a:r>
                        <a:rPr lang="en-US" sz="1400" dirty="0">
                          <a:solidFill>
                            <a:schemeClr val="tx1"/>
                          </a:solidFill>
                        </a:rPr>
                        <a:t>up to out-of-pocket</a:t>
                      </a:r>
                      <a:r>
                        <a:rPr lang="en-US" sz="1400" baseline="0" dirty="0">
                          <a:solidFill>
                            <a:schemeClr val="tx1"/>
                          </a:solidFill>
                        </a:rPr>
                        <a:t> limit</a:t>
                      </a:r>
                      <a:endParaRPr lang="en-US" sz="1400" dirty="0">
                        <a:solidFill>
                          <a:schemeClr val="tx1"/>
                        </a:solidFill>
                      </a:endParaRPr>
                    </a:p>
                  </a:txBody>
                  <a:tcPr anchor="ctr"/>
                </a:tc>
                <a:tc hMerge="1">
                  <a:txBody>
                    <a:bodyPr/>
                    <a:lstStyle/>
                    <a:p>
                      <a:pPr algn="ctr"/>
                      <a:endParaRPr lang="en-US" sz="1600" dirty="0"/>
                    </a:p>
                  </a:txBody>
                  <a:tcPr anchor="ctr"/>
                </a:tc>
                <a:extLst>
                  <a:ext uri="{0D108BD9-81ED-4DB2-BD59-A6C34878D82A}">
                    <a16:rowId xmlns:a16="http://schemas.microsoft.com/office/drawing/2014/main" val="4283731345"/>
                  </a:ext>
                </a:extLst>
              </a:tr>
            </a:tbl>
          </a:graphicData>
        </a:graphic>
      </p:graphicFrame>
      <p:sp>
        <p:nvSpPr>
          <p:cNvPr id="5" name="Slide Number Placeholder 4">
            <a:extLst>
              <a:ext uri="{FF2B5EF4-FFF2-40B4-BE49-F238E27FC236}">
                <a16:creationId xmlns:a16="http://schemas.microsoft.com/office/drawing/2014/main" id="{D575A622-B8BD-4D10-B0CF-0607685CD1F1}"/>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4256912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8C0E-7F9F-49D4-8970-2A5483D68EBD}"/>
              </a:ext>
            </a:extLst>
          </p:cNvPr>
          <p:cNvSpPr>
            <a:spLocks noGrp="1"/>
          </p:cNvSpPr>
          <p:nvPr>
            <p:ph type="title"/>
          </p:nvPr>
        </p:nvSpPr>
        <p:spPr/>
        <p:txBody>
          <a:bodyPr/>
          <a:lstStyle/>
          <a:p>
            <a:r>
              <a:rPr lang="en-US" dirty="0"/>
              <a:t>Are you eligible for a high-deductible health plan &amp; health savings account (HSA)?</a:t>
            </a:r>
          </a:p>
        </p:txBody>
      </p:sp>
      <p:sp>
        <p:nvSpPr>
          <p:cNvPr id="3" name="Content Placeholder 2">
            <a:extLst>
              <a:ext uri="{FF2B5EF4-FFF2-40B4-BE49-F238E27FC236}">
                <a16:creationId xmlns:a16="http://schemas.microsoft.com/office/drawing/2014/main" id="{B95D9FD4-729E-4E37-AB12-01BB522D733E}"/>
              </a:ext>
            </a:extLst>
          </p:cNvPr>
          <p:cNvSpPr>
            <a:spLocks noGrp="1"/>
          </p:cNvSpPr>
          <p:nvPr>
            <p:ph idx="1"/>
          </p:nvPr>
        </p:nvSpPr>
        <p:spPr>
          <a:xfrm>
            <a:off x="581192" y="2095500"/>
            <a:ext cx="11029615" cy="3763299"/>
          </a:xfrm>
        </p:spPr>
        <p:txBody>
          <a:bodyPr>
            <a:normAutofit fontScale="92500" lnSpcReduction="10000"/>
          </a:bodyPr>
          <a:lstStyle/>
          <a:p>
            <a:pPr>
              <a:buClrTx/>
              <a:buSzPct val="100000"/>
              <a:buFont typeface="Arial" panose="020B0604020202020204" pitchFamily="34" charset="0"/>
              <a:buChar char="•"/>
            </a:pPr>
            <a:r>
              <a:rPr lang="en-US" sz="2200" dirty="0">
                <a:cs typeface="Arial" panose="020B0604020202020204" pitchFamily="34" charset="0"/>
                <a:hlinkClick r:id="rId3"/>
              </a:rPr>
              <a:t>HDHP/HSA Eligibility</a:t>
            </a:r>
            <a:endParaRPr lang="en-US" sz="2200" dirty="0">
              <a:cs typeface="Arial" panose="020B0604020202020204" pitchFamily="34" charset="0"/>
            </a:endParaRPr>
          </a:p>
          <a:p>
            <a:pPr lvl="1">
              <a:buClrTx/>
              <a:buFont typeface="Courier New" panose="02070309020205020404" pitchFamily="49" charset="0"/>
              <a:buChar char="o"/>
            </a:pPr>
            <a:r>
              <a:rPr lang="en-US" sz="1900" dirty="0">
                <a:solidFill>
                  <a:schemeClr val="tx1"/>
                </a:solidFill>
                <a:cs typeface="Arial" panose="020B0604020202020204" pitchFamily="34" charset="0"/>
              </a:rPr>
              <a:t>Employee (subscriber) must NOT be covered by any other health insurance, including Medicare Part A and B</a:t>
            </a:r>
          </a:p>
          <a:p>
            <a:pPr lvl="1">
              <a:buClrTx/>
              <a:buFont typeface="Courier New" panose="02070309020205020404" pitchFamily="49" charset="0"/>
              <a:buChar char="o"/>
            </a:pPr>
            <a:r>
              <a:rPr lang="en-US" sz="1900" dirty="0">
                <a:solidFill>
                  <a:schemeClr val="tx1"/>
                </a:solidFill>
                <a:cs typeface="Arial" panose="020B0604020202020204" pitchFamily="34" charset="0"/>
              </a:rPr>
              <a:t>Employee (subscriber) can’t be claimed as a dependent on another person’s tax return (unless it’s your spouse)</a:t>
            </a:r>
          </a:p>
          <a:p>
            <a:pPr lvl="1">
              <a:buClrTx/>
              <a:buFont typeface="Courier New" panose="02070309020205020404" pitchFamily="49" charset="0"/>
              <a:buChar char="o"/>
            </a:pPr>
            <a:r>
              <a:rPr lang="en-US" sz="1900" dirty="0">
                <a:solidFill>
                  <a:schemeClr val="tx1"/>
                </a:solidFill>
                <a:cs typeface="Arial" panose="020B0604020202020204" pitchFamily="34" charset="0"/>
              </a:rPr>
              <a:t>Employee (subscriber) can’t be over 65 years of age (unless enrollment in </a:t>
            </a:r>
            <a:r>
              <a:rPr lang="en-US" sz="1900" u="sng" dirty="0">
                <a:solidFill>
                  <a:schemeClr val="tx1"/>
                </a:solidFill>
                <a:cs typeface="Arial" panose="020B0604020202020204" pitchFamily="34" charset="0"/>
              </a:rPr>
              <a:t>all</a:t>
            </a:r>
            <a:r>
              <a:rPr lang="en-US" sz="1900" dirty="0">
                <a:solidFill>
                  <a:schemeClr val="tx1"/>
                </a:solidFill>
                <a:cs typeface="Arial" panose="020B0604020202020204" pitchFamily="34" charset="0"/>
              </a:rPr>
              <a:t> parts of Medicare is deferred)</a:t>
            </a:r>
          </a:p>
          <a:p>
            <a:pPr lvl="1">
              <a:buClrTx/>
              <a:buFont typeface="Courier New" panose="02070309020205020404" pitchFamily="49" charset="0"/>
              <a:buChar char="o"/>
            </a:pPr>
            <a:r>
              <a:rPr lang="en-US" sz="1900" dirty="0">
                <a:solidFill>
                  <a:schemeClr val="tx1"/>
                </a:solidFill>
                <a:cs typeface="Arial" panose="020B0604020202020204" pitchFamily="34" charset="0"/>
              </a:rPr>
              <a:t>As long as the subscriber (employee) meets the HDHP eligibility requirements, the employee can enroll in single or family coverage</a:t>
            </a:r>
          </a:p>
          <a:p>
            <a:pPr lvl="1">
              <a:buClrTx/>
              <a:buFont typeface="Courier New" panose="02070309020205020404" pitchFamily="49" charset="0"/>
              <a:buChar char="o"/>
            </a:pPr>
            <a:r>
              <a:rPr lang="en-US" sz="1900" dirty="0">
                <a:solidFill>
                  <a:schemeClr val="tx1"/>
                </a:solidFill>
                <a:cs typeface="Arial" panose="020B0604020202020204" pitchFamily="34" charset="0"/>
              </a:rPr>
              <a:t>Even if a covered family member is eligible for Medicare or covered by other insurance, they can still be covered as a dependent on an HDHP.</a:t>
            </a:r>
          </a:p>
          <a:p>
            <a:pPr lvl="1">
              <a:buClrTx/>
              <a:buFont typeface="Courier New" panose="02070309020205020404" pitchFamily="49" charset="0"/>
              <a:buChar char="o"/>
            </a:pPr>
            <a:r>
              <a:rPr lang="en-US" sz="1900" dirty="0">
                <a:solidFill>
                  <a:schemeClr val="tx1"/>
                </a:solidFill>
                <a:cs typeface="Arial" panose="020B0604020202020204" pitchFamily="34" charset="0"/>
              </a:rPr>
              <a:t>Must enroll in HSA if enrolling in HDHP</a:t>
            </a:r>
          </a:p>
          <a:p>
            <a:pPr lvl="2">
              <a:buClrTx/>
              <a:buFont typeface="Courier New" panose="02070309020205020404" pitchFamily="49" charset="0"/>
              <a:buChar char="o"/>
            </a:pPr>
            <a:r>
              <a:rPr lang="en-US" sz="1500" dirty="0">
                <a:solidFill>
                  <a:schemeClr val="tx1"/>
                </a:solidFill>
                <a:cs typeface="Arial" panose="020B0604020202020204" pitchFamily="34" charset="0"/>
              </a:rPr>
              <a:t>If you don’t want to contribute anything yourself to the HSA (just receive employer contribution), must enroll in HSA with $0 annual contribution</a:t>
            </a:r>
          </a:p>
        </p:txBody>
      </p:sp>
      <p:sp>
        <p:nvSpPr>
          <p:cNvPr id="4" name="Slide Number Placeholder 3">
            <a:extLst>
              <a:ext uri="{FF2B5EF4-FFF2-40B4-BE49-F238E27FC236}">
                <a16:creationId xmlns:a16="http://schemas.microsoft.com/office/drawing/2014/main" id="{2120BBD8-C95D-42A7-AAA8-8CF36CF8DFED}"/>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889074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42496-F045-4220-9438-E8FCC94C60BF}"/>
              </a:ext>
            </a:extLst>
          </p:cNvPr>
          <p:cNvSpPr>
            <a:spLocks noGrp="1"/>
          </p:cNvSpPr>
          <p:nvPr>
            <p:ph type="title"/>
          </p:nvPr>
        </p:nvSpPr>
        <p:spPr>
          <a:xfrm>
            <a:off x="581192" y="702156"/>
            <a:ext cx="11029616" cy="1013800"/>
          </a:xfrm>
        </p:spPr>
        <p:txBody>
          <a:bodyPr>
            <a:normAutofit/>
          </a:bodyPr>
          <a:lstStyle/>
          <a:p>
            <a:r>
              <a:rPr lang="en-US">
                <a:solidFill>
                  <a:srgbClr val="FFFEFF"/>
                </a:solidFill>
              </a:rPr>
              <a:t>Decision 2 - It’s Your Choice (IYC) Health Plan or Access Plan?</a:t>
            </a:r>
          </a:p>
        </p:txBody>
      </p:sp>
      <p:sp>
        <p:nvSpPr>
          <p:cNvPr id="4" name="Slide Number Placeholder 3">
            <a:extLst>
              <a:ext uri="{FF2B5EF4-FFF2-40B4-BE49-F238E27FC236}">
                <a16:creationId xmlns:a16="http://schemas.microsoft.com/office/drawing/2014/main" id="{E696D068-7032-47F4-BD6D-53E3DD78ED7B}"/>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34</a:t>
            </a:fld>
            <a:endParaRPr lang="en-US"/>
          </a:p>
        </p:txBody>
      </p:sp>
      <p:graphicFrame>
        <p:nvGraphicFramePr>
          <p:cNvPr id="6" name="Content Placeholder 2">
            <a:extLst>
              <a:ext uri="{FF2B5EF4-FFF2-40B4-BE49-F238E27FC236}">
                <a16:creationId xmlns:a16="http://schemas.microsoft.com/office/drawing/2014/main" id="{38DFB0CD-C9D6-4E3A-A7E7-317B9C268C0D}"/>
              </a:ext>
            </a:extLst>
          </p:cNvPr>
          <p:cNvGraphicFramePr>
            <a:graphicFrameLocks noGrp="1"/>
          </p:cNvGraphicFramePr>
          <p:nvPr>
            <p:ph idx="1"/>
            <p:extLst>
              <p:ext uri="{D42A27DB-BD31-4B8C-83A1-F6EECF244321}">
                <p14:modId xmlns:p14="http://schemas.microsoft.com/office/powerpoint/2010/main" val="136402759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4373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B852-2C82-4E69-9FE0-2C31D60FC242}"/>
              </a:ext>
            </a:extLst>
          </p:cNvPr>
          <p:cNvSpPr>
            <a:spLocks noGrp="1"/>
          </p:cNvSpPr>
          <p:nvPr>
            <p:ph type="title"/>
          </p:nvPr>
        </p:nvSpPr>
        <p:spPr/>
        <p:txBody>
          <a:bodyPr/>
          <a:lstStyle/>
          <a:p>
            <a:r>
              <a:rPr lang="en-US" dirty="0"/>
              <a:t>Decision 3 – select your health plan</a:t>
            </a:r>
          </a:p>
        </p:txBody>
      </p:sp>
      <p:sp>
        <p:nvSpPr>
          <p:cNvPr id="3" name="Content Placeholder 2">
            <a:extLst>
              <a:ext uri="{FF2B5EF4-FFF2-40B4-BE49-F238E27FC236}">
                <a16:creationId xmlns:a16="http://schemas.microsoft.com/office/drawing/2014/main" id="{9E7D2D41-9D3C-4530-BB95-A0F10FE10DB1}"/>
              </a:ext>
            </a:extLst>
          </p:cNvPr>
          <p:cNvSpPr>
            <a:spLocks noGrp="1"/>
          </p:cNvSpPr>
          <p:nvPr>
            <p:ph idx="1"/>
          </p:nvPr>
        </p:nvSpPr>
        <p:spPr>
          <a:xfrm>
            <a:off x="581191" y="1996895"/>
            <a:ext cx="2103015" cy="3678303"/>
          </a:xfrm>
        </p:spPr>
        <p:txBody>
          <a:bodyPr>
            <a:normAutofit/>
          </a:bodyPr>
          <a:lstStyle/>
          <a:p>
            <a:pPr marL="0" indent="0">
              <a:buNone/>
            </a:pPr>
            <a:r>
              <a:rPr lang="en-US" sz="2000" dirty="0"/>
              <a:t>Go to the </a:t>
            </a:r>
            <a:r>
              <a:rPr lang="en-US" sz="2000" dirty="0">
                <a:hlinkClick r:id="rId3"/>
              </a:rPr>
              <a:t>Health Plan Search </a:t>
            </a:r>
            <a:r>
              <a:rPr lang="en-US" sz="2000" dirty="0"/>
              <a:t>to determine what providers are available in your area</a:t>
            </a:r>
          </a:p>
        </p:txBody>
      </p:sp>
      <p:sp>
        <p:nvSpPr>
          <p:cNvPr id="4" name="Slide Number Placeholder 3">
            <a:extLst>
              <a:ext uri="{FF2B5EF4-FFF2-40B4-BE49-F238E27FC236}">
                <a16:creationId xmlns:a16="http://schemas.microsoft.com/office/drawing/2014/main" id="{C4A8DC7F-AEAF-4792-8AF5-7EC7C7DDC7DD}"/>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6" name="TextBox 5">
            <a:extLst>
              <a:ext uri="{FF2B5EF4-FFF2-40B4-BE49-F238E27FC236}">
                <a16:creationId xmlns:a16="http://schemas.microsoft.com/office/drawing/2014/main" id="{A8CF55DF-7FE9-4911-B515-11ED1110E7B3}"/>
              </a:ext>
            </a:extLst>
          </p:cNvPr>
          <p:cNvSpPr txBox="1"/>
          <p:nvPr/>
        </p:nvSpPr>
        <p:spPr>
          <a:xfrm>
            <a:off x="8821742" y="2197893"/>
            <a:ext cx="2895600" cy="273921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Type the county where services will be received</a:t>
            </a:r>
          </a:p>
          <a:p>
            <a:pPr marL="285750" indent="-285750">
              <a:spcAft>
                <a:spcPts val="600"/>
              </a:spcAft>
              <a:buFont typeface="Arial" panose="020B0604020202020204" pitchFamily="34" charset="0"/>
              <a:buChar char="•"/>
            </a:pPr>
            <a:r>
              <a:rPr lang="en-US" dirty="0"/>
              <a:t>Available health plans and their major health systems will appear on page</a:t>
            </a:r>
          </a:p>
          <a:p>
            <a:pPr marL="285750" indent="-285750">
              <a:spcAft>
                <a:spcPts val="600"/>
              </a:spcAft>
              <a:buFont typeface="Arial" panose="020B0604020202020204" pitchFamily="34" charset="0"/>
              <a:buChar char="•"/>
            </a:pPr>
            <a:r>
              <a:rPr lang="en-US" dirty="0"/>
              <a:t>Click on the Health Plan name to access Provider Directory</a:t>
            </a:r>
          </a:p>
        </p:txBody>
      </p:sp>
      <p:pic>
        <p:nvPicPr>
          <p:cNvPr id="7" name="Picture 6" descr="Graphical user interface, text, application&#10;&#10;AI-generated content may be incorrect.">
            <a:extLst>
              <a:ext uri="{FF2B5EF4-FFF2-40B4-BE49-F238E27FC236}">
                <a16:creationId xmlns:a16="http://schemas.microsoft.com/office/drawing/2014/main" id="{B2EFCAB0-3CFE-5F6A-7D99-D2A558817308}"/>
              </a:ext>
            </a:extLst>
          </p:cNvPr>
          <p:cNvPicPr>
            <a:picLocks noChangeAspect="1"/>
          </p:cNvPicPr>
          <p:nvPr/>
        </p:nvPicPr>
        <p:blipFill>
          <a:blip r:embed="rId4"/>
          <a:stretch>
            <a:fillRect/>
          </a:stretch>
        </p:blipFill>
        <p:spPr>
          <a:xfrm>
            <a:off x="2670736" y="1897748"/>
            <a:ext cx="6022268" cy="4890678"/>
          </a:xfrm>
          <a:prstGeom prst="rect">
            <a:avLst/>
          </a:prstGeom>
        </p:spPr>
      </p:pic>
    </p:spTree>
    <p:extLst>
      <p:ext uri="{BB962C8B-B14F-4D97-AF65-F5344CB8AC3E}">
        <p14:creationId xmlns:p14="http://schemas.microsoft.com/office/powerpoint/2010/main" val="2806481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6DB8-7DE8-44A9-B39B-15444EFFCF19}"/>
              </a:ext>
            </a:extLst>
          </p:cNvPr>
          <p:cNvSpPr>
            <a:spLocks noGrp="1"/>
          </p:cNvSpPr>
          <p:nvPr>
            <p:ph type="title"/>
          </p:nvPr>
        </p:nvSpPr>
        <p:spPr/>
        <p:txBody>
          <a:bodyPr/>
          <a:lstStyle/>
          <a:p>
            <a:r>
              <a:rPr lang="en-US" dirty="0"/>
              <a:t>Decision 4 – do you need Uniform dental?</a:t>
            </a:r>
          </a:p>
        </p:txBody>
      </p:sp>
      <p:sp>
        <p:nvSpPr>
          <p:cNvPr id="3" name="Content Placeholder 2">
            <a:extLst>
              <a:ext uri="{FF2B5EF4-FFF2-40B4-BE49-F238E27FC236}">
                <a16:creationId xmlns:a16="http://schemas.microsoft.com/office/drawing/2014/main" id="{01912F57-C565-4015-A979-26479910D796}"/>
              </a:ext>
            </a:extLst>
          </p:cNvPr>
          <p:cNvSpPr>
            <a:spLocks noGrp="1"/>
          </p:cNvSpPr>
          <p:nvPr>
            <p:ph idx="1"/>
          </p:nvPr>
        </p:nvSpPr>
        <p:spPr>
          <a:xfrm>
            <a:off x="581192" y="2180496"/>
            <a:ext cx="3485983" cy="3678303"/>
          </a:xfrm>
        </p:spPr>
        <p:txBody>
          <a:bodyPr>
            <a:normAutofit/>
          </a:bodyPr>
          <a:lstStyle/>
          <a:p>
            <a:pPr marL="0" indent="0">
              <a:buNone/>
            </a:pPr>
            <a:r>
              <a:rPr lang="en-US" sz="2400" dirty="0"/>
              <a:t>For a small additional health insurance premium ($4/month for single and $10/month for family), can include preventive dental coverage in your health insurance</a:t>
            </a:r>
          </a:p>
        </p:txBody>
      </p:sp>
      <p:sp>
        <p:nvSpPr>
          <p:cNvPr id="4" name="Slide Number Placeholder 3">
            <a:extLst>
              <a:ext uri="{FF2B5EF4-FFF2-40B4-BE49-F238E27FC236}">
                <a16:creationId xmlns:a16="http://schemas.microsoft.com/office/drawing/2014/main" id="{B72A68D8-89F8-4B0D-9019-E75D9596C60F}"/>
              </a:ext>
            </a:extLst>
          </p:cNvPr>
          <p:cNvSpPr>
            <a:spLocks noGrp="1"/>
          </p:cNvSpPr>
          <p:nvPr>
            <p:ph type="sldNum" sz="quarter" idx="12"/>
          </p:nvPr>
        </p:nvSpPr>
        <p:spPr/>
        <p:txBody>
          <a:bodyPr/>
          <a:lstStyle/>
          <a:p>
            <a:fld id="{D57F1E4F-1CFF-5643-939E-217C01CDF565}" type="slidenum">
              <a:rPr lang="en-US" smtClean="0"/>
              <a:pPr/>
              <a:t>36</a:t>
            </a:fld>
            <a:endParaRPr lang="en-US" dirty="0"/>
          </a:p>
        </p:txBody>
      </p:sp>
      <p:graphicFrame>
        <p:nvGraphicFramePr>
          <p:cNvPr id="5" name="Table 4">
            <a:extLst>
              <a:ext uri="{FF2B5EF4-FFF2-40B4-BE49-F238E27FC236}">
                <a16:creationId xmlns:a16="http://schemas.microsoft.com/office/drawing/2014/main" id="{5B39DE18-A57B-48C6-A208-7F264089E340}"/>
              </a:ext>
            </a:extLst>
          </p:cNvPr>
          <p:cNvGraphicFramePr>
            <a:graphicFrameLocks noGrp="1"/>
          </p:cNvGraphicFramePr>
          <p:nvPr>
            <p:extLst>
              <p:ext uri="{D42A27DB-BD31-4B8C-83A1-F6EECF244321}">
                <p14:modId xmlns:p14="http://schemas.microsoft.com/office/powerpoint/2010/main" val="2445664563"/>
              </p:ext>
            </p:extLst>
          </p:nvPr>
        </p:nvGraphicFramePr>
        <p:xfrm>
          <a:off x="4552950" y="1933575"/>
          <a:ext cx="6741154" cy="4792360"/>
        </p:xfrm>
        <a:graphic>
          <a:graphicData uri="http://schemas.openxmlformats.org/drawingml/2006/table">
            <a:tbl>
              <a:tblPr firstRow="1" bandRow="1">
                <a:tableStyleId>{5C22544A-7EE6-4342-B048-85BDC9FD1C3A}</a:tableStyleId>
              </a:tblPr>
              <a:tblGrid>
                <a:gridCol w="4352925">
                  <a:extLst>
                    <a:ext uri="{9D8B030D-6E8A-4147-A177-3AD203B41FA5}">
                      <a16:colId xmlns:a16="http://schemas.microsoft.com/office/drawing/2014/main" val="3919763227"/>
                    </a:ext>
                  </a:extLst>
                </a:gridCol>
                <a:gridCol w="2388229">
                  <a:extLst>
                    <a:ext uri="{9D8B030D-6E8A-4147-A177-3AD203B41FA5}">
                      <a16:colId xmlns:a16="http://schemas.microsoft.com/office/drawing/2014/main" val="1009965331"/>
                    </a:ext>
                  </a:extLst>
                </a:gridCol>
              </a:tblGrid>
              <a:tr h="418134">
                <a:tc>
                  <a:txBody>
                    <a:bodyPr/>
                    <a:lstStyle/>
                    <a:p>
                      <a:pPr marR="0" indent="0" algn="l" rtl="0">
                        <a:lnSpc>
                          <a:spcPct val="119000"/>
                        </a:lnSpc>
                        <a:spcBef>
                          <a:spcPts val="0"/>
                        </a:spcBef>
                        <a:spcAft>
                          <a:spcPts val="600"/>
                        </a:spcAft>
                      </a:pPr>
                      <a:r>
                        <a:rPr lang="en-US" sz="1000" kern="1400" dirty="0">
                          <a:ln>
                            <a:noFill/>
                          </a:ln>
                          <a:effectLst/>
                          <a:latin typeface="Arial" panose="020B0604020202020204" pitchFamily="34" charset="0"/>
                          <a:cs typeface="Arial" panose="020B0604020202020204" pitchFamily="34" charset="0"/>
                        </a:rPr>
                        <a:t> </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tc>
                <a:tc>
                  <a:txBody>
                    <a:bodyPr/>
                    <a:lstStyle/>
                    <a:p>
                      <a:pPr marR="0" indent="0" algn="ctr" rtl="0">
                        <a:lnSpc>
                          <a:spcPct val="119000"/>
                        </a:lnSpc>
                        <a:spcBef>
                          <a:spcPts val="0"/>
                        </a:spcBef>
                        <a:spcAft>
                          <a:spcPts val="600"/>
                        </a:spcAft>
                      </a:pPr>
                      <a:r>
                        <a:rPr lang="en-US" sz="1000" kern="1400" dirty="0">
                          <a:ln>
                            <a:noFill/>
                          </a:ln>
                          <a:effectLst/>
                          <a:latin typeface="Arial" panose="020B0604020202020204" pitchFamily="34" charset="0"/>
                          <a:cs typeface="Arial" panose="020B0604020202020204" pitchFamily="34" charset="0"/>
                        </a:rPr>
                        <a:t>Uniform Dental Benefit</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nchor="ctr"/>
                </a:tc>
                <a:extLst>
                  <a:ext uri="{0D108BD9-81ED-4DB2-BD59-A6C34878D82A}">
                    <a16:rowId xmlns:a16="http://schemas.microsoft.com/office/drawing/2014/main" val="2361515501"/>
                  </a:ext>
                </a:extLst>
              </a:tr>
              <a:tr h="418134">
                <a:tc>
                  <a:txBody>
                    <a:bodyPr/>
                    <a:lstStyle/>
                    <a:p>
                      <a:pPr marR="0" indent="0" algn="l" rtl="0">
                        <a:lnSpc>
                          <a:spcPct val="119000"/>
                        </a:lnSpc>
                        <a:spcBef>
                          <a:spcPts val="0"/>
                        </a:spcBef>
                        <a:spcAft>
                          <a:spcPts val="600"/>
                        </a:spcAft>
                      </a:pPr>
                      <a:r>
                        <a:rPr lang="en-US" sz="1000" b="1" kern="1400" dirty="0">
                          <a:ln>
                            <a:noFill/>
                          </a:ln>
                          <a:effectLst/>
                          <a:latin typeface="Arial" panose="020B0604020202020204" pitchFamily="34" charset="0"/>
                          <a:cs typeface="Arial" panose="020B0604020202020204" pitchFamily="34" charset="0"/>
                        </a:rPr>
                        <a:t>Network</a:t>
                      </a:r>
                      <a:endParaRPr lang="en-US" sz="1000" b="1" kern="1400" dirty="0">
                        <a:ln>
                          <a:noFill/>
                        </a:ln>
                        <a:solidFill>
                          <a:schemeClr val="tx1"/>
                        </a:solidFill>
                        <a:effectLst/>
                        <a:latin typeface="Arial" panose="020B0604020202020204" pitchFamily="34" charset="0"/>
                        <a:cs typeface="Arial" panose="020B060402020202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en-US" sz="1000" kern="1400" dirty="0">
                          <a:ln>
                            <a:noFill/>
                          </a:ln>
                          <a:effectLst/>
                          <a:latin typeface="Arial" panose="020B0604020202020204" pitchFamily="34" charset="0"/>
                          <a:cs typeface="Arial" panose="020B0604020202020204" pitchFamily="34" charset="0"/>
                          <a:hlinkClick r:id="rId3"/>
                        </a:rPr>
                        <a:t>Delta Dental PPO and Delta Dental Premier</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nchor="ctr"/>
                </a:tc>
                <a:extLst>
                  <a:ext uri="{0D108BD9-81ED-4DB2-BD59-A6C34878D82A}">
                    <a16:rowId xmlns:a16="http://schemas.microsoft.com/office/drawing/2014/main" val="735750721"/>
                  </a:ext>
                </a:extLst>
              </a:tr>
              <a:tr h="418134">
                <a:tc>
                  <a:txBody>
                    <a:bodyPr/>
                    <a:lstStyle/>
                    <a:p>
                      <a:pPr marR="0" indent="0" algn="l" rtl="0">
                        <a:lnSpc>
                          <a:spcPct val="119000"/>
                        </a:lnSpc>
                        <a:spcBef>
                          <a:spcPts val="0"/>
                        </a:spcBef>
                        <a:spcAft>
                          <a:spcPts val="600"/>
                        </a:spcAft>
                      </a:pPr>
                      <a:r>
                        <a:rPr lang="en-US" sz="1000" b="1" kern="1400" dirty="0">
                          <a:ln>
                            <a:noFill/>
                          </a:ln>
                          <a:effectLst/>
                          <a:latin typeface="Arial" panose="020B0604020202020204" pitchFamily="34" charset="0"/>
                          <a:cs typeface="Arial" panose="020B0604020202020204" pitchFamily="34" charset="0"/>
                        </a:rPr>
                        <a:t>Annual Deductible</a:t>
                      </a:r>
                      <a:endParaRPr lang="en-US" sz="1000" b="1" kern="1400" dirty="0">
                        <a:ln>
                          <a:noFill/>
                        </a:ln>
                        <a:solidFill>
                          <a:schemeClr val="tx1"/>
                        </a:solidFill>
                        <a:effectLst/>
                        <a:latin typeface="Arial" panose="020B0604020202020204" pitchFamily="34" charset="0"/>
                        <a:cs typeface="Arial" panose="020B060402020202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en-US" sz="1000" kern="1400" dirty="0">
                          <a:ln>
                            <a:noFill/>
                          </a:ln>
                          <a:effectLst/>
                          <a:latin typeface="Arial" panose="020B0604020202020204" pitchFamily="34" charset="0"/>
                          <a:cs typeface="Arial" panose="020B0604020202020204" pitchFamily="34" charset="0"/>
                        </a:rPr>
                        <a:t>$0</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nchor="ctr"/>
                </a:tc>
                <a:extLst>
                  <a:ext uri="{0D108BD9-81ED-4DB2-BD59-A6C34878D82A}">
                    <a16:rowId xmlns:a16="http://schemas.microsoft.com/office/drawing/2014/main" val="722274785"/>
                  </a:ext>
                </a:extLst>
              </a:tr>
              <a:tr h="418134">
                <a:tc>
                  <a:txBody>
                    <a:bodyPr/>
                    <a:lstStyle/>
                    <a:p>
                      <a:pPr marR="0" indent="0" algn="l" rtl="0">
                        <a:lnSpc>
                          <a:spcPct val="119000"/>
                        </a:lnSpc>
                        <a:spcBef>
                          <a:spcPts val="0"/>
                        </a:spcBef>
                        <a:spcAft>
                          <a:spcPts val="600"/>
                        </a:spcAft>
                      </a:pPr>
                      <a:r>
                        <a:rPr lang="en-US" sz="1000" b="1" kern="1400" dirty="0">
                          <a:ln>
                            <a:noFill/>
                          </a:ln>
                          <a:effectLst/>
                          <a:latin typeface="Arial" panose="020B0604020202020204" pitchFamily="34" charset="0"/>
                          <a:cs typeface="Arial" panose="020B0604020202020204" pitchFamily="34" charset="0"/>
                        </a:rPr>
                        <a:t>Individual Annual Maximum</a:t>
                      </a:r>
                      <a:endParaRPr lang="en-US" sz="1000" b="1" kern="1400" dirty="0">
                        <a:ln>
                          <a:noFill/>
                        </a:ln>
                        <a:solidFill>
                          <a:schemeClr val="tx1"/>
                        </a:solidFill>
                        <a:effectLst/>
                        <a:latin typeface="Arial" panose="020B0604020202020204" pitchFamily="34" charset="0"/>
                        <a:cs typeface="Arial" panose="020B060402020202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en-US" sz="1000" kern="1400" dirty="0">
                          <a:ln>
                            <a:noFill/>
                          </a:ln>
                          <a:effectLst/>
                          <a:latin typeface="Arial" panose="020B0604020202020204" pitchFamily="34" charset="0"/>
                          <a:cs typeface="Arial" panose="020B0604020202020204" pitchFamily="34" charset="0"/>
                        </a:rPr>
                        <a:t>$1,000/person</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nchor="ctr"/>
                </a:tc>
                <a:extLst>
                  <a:ext uri="{0D108BD9-81ED-4DB2-BD59-A6C34878D82A}">
                    <a16:rowId xmlns:a16="http://schemas.microsoft.com/office/drawing/2014/main" val="868701996"/>
                  </a:ext>
                </a:extLst>
              </a:tr>
              <a:tr h="472908">
                <a:tc>
                  <a:txBody>
                    <a:bodyPr/>
                    <a:lstStyle/>
                    <a:p>
                      <a:pPr marR="0" indent="0" algn="l" rtl="0">
                        <a:lnSpc>
                          <a:spcPct val="119000"/>
                        </a:lnSpc>
                        <a:spcBef>
                          <a:spcPts val="0"/>
                        </a:spcBef>
                        <a:spcAft>
                          <a:spcPts val="600"/>
                        </a:spcAft>
                      </a:pPr>
                      <a:r>
                        <a:rPr lang="en-US" sz="1000" b="1" kern="1400" dirty="0">
                          <a:ln>
                            <a:noFill/>
                          </a:ln>
                          <a:effectLst/>
                          <a:latin typeface="Arial" panose="020B0604020202020204" pitchFamily="34" charset="0"/>
                          <a:cs typeface="Arial" panose="020B0604020202020204" pitchFamily="34" charset="0"/>
                        </a:rPr>
                        <a:t>Diagnostic &amp; Preventive Services </a:t>
                      </a:r>
                      <a:r>
                        <a:rPr lang="en-US" sz="1000" kern="1400" dirty="0">
                          <a:ln>
                            <a:noFill/>
                          </a:ln>
                          <a:effectLst/>
                          <a:latin typeface="Arial" panose="020B0604020202020204" pitchFamily="34" charset="0"/>
                          <a:cs typeface="Arial" panose="020B0604020202020204" pitchFamily="34" charset="0"/>
                        </a:rPr>
                        <a:t>(exams, cleanings, fluoride, x-rays, spacers, sealants, pulp </a:t>
                      </a:r>
                      <a:r>
                        <a:rPr lang="en-US" sz="1000" kern="1400">
                          <a:ln>
                            <a:noFill/>
                          </a:ln>
                          <a:effectLst/>
                          <a:latin typeface="Arial" panose="020B0604020202020204" pitchFamily="34" charset="0"/>
                          <a:cs typeface="Arial" panose="020B0604020202020204" pitchFamily="34" charset="0"/>
                        </a:rPr>
                        <a:t>vitality tests) </a:t>
                      </a:r>
                      <a:r>
                        <a:rPr lang="en-US" sz="1000" kern="1400" dirty="0">
                          <a:ln>
                            <a:noFill/>
                          </a:ln>
                          <a:effectLst/>
                          <a:latin typeface="Arial" panose="020B0604020202020204" pitchFamily="34" charset="0"/>
                          <a:cs typeface="Arial" panose="020B0604020202020204" pitchFamily="34" charset="0"/>
                        </a:rPr>
                        <a:t>+ </a:t>
                      </a:r>
                      <a:r>
                        <a:rPr lang="en-US" sz="1000" kern="1400">
                          <a:ln>
                            <a:noFill/>
                          </a:ln>
                          <a:effectLst/>
                          <a:latin typeface="Arial" panose="020B0604020202020204" pitchFamily="34" charset="0"/>
                          <a:cs typeface="Arial" panose="020B0604020202020204" pitchFamily="34" charset="0"/>
                        </a:rPr>
                        <a:t>Periodontal Maintenance</a:t>
                      </a:r>
                      <a:endParaRPr lang="en-US" sz="1000" kern="1400" dirty="0">
                        <a:ln>
                          <a:noFill/>
                        </a:ln>
                        <a:solidFill>
                          <a:schemeClr val="tx1"/>
                        </a:solidFill>
                        <a:effectLst/>
                        <a:latin typeface="Arial" panose="020B0604020202020204" pitchFamily="34" charset="0"/>
                        <a:cs typeface="Arial" panose="020B060402020202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en-US" sz="1000" kern="1400" dirty="0">
                          <a:ln>
                            <a:noFill/>
                          </a:ln>
                          <a:effectLst/>
                          <a:latin typeface="Arial" panose="020B0604020202020204" pitchFamily="34" charset="0"/>
                          <a:cs typeface="Arial" panose="020B0604020202020204" pitchFamily="34" charset="0"/>
                        </a:rPr>
                        <a:t>100%</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nchor="ctr"/>
                </a:tc>
                <a:extLst>
                  <a:ext uri="{0D108BD9-81ED-4DB2-BD59-A6C34878D82A}">
                    <a16:rowId xmlns:a16="http://schemas.microsoft.com/office/drawing/2014/main" val="2646775829"/>
                  </a:ext>
                </a:extLst>
              </a:tr>
              <a:tr h="881877">
                <a:tc>
                  <a:txBody>
                    <a:bodyPr/>
                    <a:lstStyle/>
                    <a:p>
                      <a:pPr marR="0" indent="0" algn="l" rtl="0">
                        <a:lnSpc>
                          <a:spcPct val="119000"/>
                        </a:lnSpc>
                        <a:spcBef>
                          <a:spcPts val="0"/>
                        </a:spcBef>
                        <a:spcAft>
                          <a:spcPts val="0"/>
                        </a:spcAft>
                      </a:pPr>
                      <a:r>
                        <a:rPr lang="en-US" sz="1000" b="1" kern="1400" dirty="0">
                          <a:ln>
                            <a:noFill/>
                          </a:ln>
                          <a:effectLst/>
                          <a:latin typeface="Arial" panose="020B0604020202020204" pitchFamily="34" charset="0"/>
                          <a:cs typeface="Arial" panose="020B0604020202020204" pitchFamily="34" charset="0"/>
                        </a:rPr>
                        <a:t>Basic &amp; Major Services </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Fillings</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Anesthesia (general &amp; IV sedation)</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Emergency pain relief</a:t>
                      </a:r>
                      <a:endParaRPr lang="en-US" sz="1000" kern="1400" dirty="0">
                        <a:ln>
                          <a:noFill/>
                        </a:ln>
                        <a:solidFill>
                          <a:schemeClr val="tx1"/>
                        </a:solidFill>
                        <a:effectLst/>
                        <a:latin typeface="Arial" panose="020B0604020202020204" pitchFamily="34" charset="0"/>
                        <a:cs typeface="Arial" panose="020B0604020202020204" pitchFamily="34" charset="0"/>
                      </a:endParaRPr>
                    </a:p>
                  </a:txBody>
                  <a:tcPr marL="36576" marR="36576" marT="36576" marB="36576"/>
                </a:tc>
                <a:tc>
                  <a:txBody>
                    <a:bodyPr/>
                    <a:lstStyle/>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 </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100%</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80%</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80%</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tc>
                <a:extLst>
                  <a:ext uri="{0D108BD9-81ED-4DB2-BD59-A6C34878D82A}">
                    <a16:rowId xmlns:a16="http://schemas.microsoft.com/office/drawing/2014/main" val="1750083281"/>
                  </a:ext>
                </a:extLst>
              </a:tr>
              <a:tr h="1086362">
                <a:tc>
                  <a:txBody>
                    <a:bodyPr/>
                    <a:lstStyle/>
                    <a:p>
                      <a:pPr marR="0" indent="0" algn="l" rtl="0">
                        <a:lnSpc>
                          <a:spcPct val="119000"/>
                        </a:lnSpc>
                        <a:spcBef>
                          <a:spcPts val="0"/>
                        </a:spcBef>
                        <a:spcAft>
                          <a:spcPts val="0"/>
                        </a:spcAft>
                      </a:pPr>
                      <a:r>
                        <a:rPr lang="en-US" sz="1000" b="1" kern="1400" dirty="0">
                          <a:ln>
                            <a:noFill/>
                          </a:ln>
                          <a:effectLst/>
                          <a:latin typeface="Arial" panose="020B0604020202020204" pitchFamily="34" charset="0"/>
                          <a:cs typeface="Arial" panose="020B0604020202020204" pitchFamily="34" charset="0"/>
                        </a:rPr>
                        <a:t>Major &amp; Restorative Services </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Implants, crowns, bridges, dentures, partials</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Surgical extraction, root canal (endodontics), periodontics (except maintenance), oral surgery</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Non-surgical extractions (above gumline)</a:t>
                      </a:r>
                      <a:endParaRPr lang="en-US" sz="1000" kern="1400" dirty="0">
                        <a:ln>
                          <a:noFill/>
                        </a:ln>
                        <a:solidFill>
                          <a:schemeClr val="tx1"/>
                        </a:solidFill>
                        <a:effectLst/>
                        <a:latin typeface="Arial" panose="020B0604020202020204" pitchFamily="34" charset="0"/>
                        <a:cs typeface="Arial" panose="020B0604020202020204" pitchFamily="34" charset="0"/>
                      </a:endParaRPr>
                    </a:p>
                  </a:txBody>
                  <a:tcPr marL="36576" marR="36576" marT="36576" marB="36576"/>
                </a:tc>
                <a:tc>
                  <a:txBody>
                    <a:bodyPr/>
                    <a:lstStyle/>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 </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No coverage</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No coverage</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 </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90%</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tc>
                <a:extLst>
                  <a:ext uri="{0D108BD9-81ED-4DB2-BD59-A6C34878D82A}">
                    <a16:rowId xmlns:a16="http://schemas.microsoft.com/office/drawing/2014/main" val="3724924564"/>
                  </a:ext>
                </a:extLst>
              </a:tr>
              <a:tr h="677393">
                <a:tc>
                  <a:txBody>
                    <a:bodyPr/>
                    <a:lstStyle/>
                    <a:p>
                      <a:pPr marR="0" indent="0" algn="l" rtl="0">
                        <a:lnSpc>
                          <a:spcPct val="119000"/>
                        </a:lnSpc>
                        <a:spcBef>
                          <a:spcPts val="0"/>
                        </a:spcBef>
                        <a:spcAft>
                          <a:spcPts val="0"/>
                        </a:spcAft>
                      </a:pPr>
                      <a:r>
                        <a:rPr lang="en-US" sz="1000" b="1" kern="1400" dirty="0">
                          <a:ln>
                            <a:noFill/>
                          </a:ln>
                          <a:effectLst/>
                          <a:latin typeface="Arial" panose="020B0604020202020204" pitchFamily="34" charset="0"/>
                          <a:cs typeface="Arial" panose="020B0604020202020204" pitchFamily="34" charset="0"/>
                        </a:rPr>
                        <a:t>Orthodontic Services</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Coverage</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Lifetime Maximum</a:t>
                      </a:r>
                      <a:endParaRPr lang="en-US" sz="1000" kern="1400" dirty="0">
                        <a:ln>
                          <a:noFill/>
                        </a:ln>
                        <a:solidFill>
                          <a:schemeClr val="tx1"/>
                        </a:solidFill>
                        <a:effectLst/>
                        <a:latin typeface="Arial" panose="020B0604020202020204" pitchFamily="34" charset="0"/>
                        <a:cs typeface="Arial" panose="020B0604020202020204" pitchFamily="34" charset="0"/>
                      </a:endParaRPr>
                    </a:p>
                  </a:txBody>
                  <a:tcPr marL="36576" marR="36576" marT="36576" marB="36576"/>
                </a:tc>
                <a:tc>
                  <a:txBody>
                    <a:bodyPr/>
                    <a:lstStyle/>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 </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50% (under age 19)</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$1,500</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tc>
                <a:extLst>
                  <a:ext uri="{0D108BD9-81ED-4DB2-BD59-A6C34878D82A}">
                    <a16:rowId xmlns:a16="http://schemas.microsoft.com/office/drawing/2014/main" val="982000032"/>
                  </a:ext>
                </a:extLst>
              </a:tr>
            </a:tbl>
          </a:graphicData>
        </a:graphic>
      </p:graphicFrame>
    </p:spTree>
    <p:extLst>
      <p:ext uri="{BB962C8B-B14F-4D97-AF65-F5344CB8AC3E}">
        <p14:creationId xmlns:p14="http://schemas.microsoft.com/office/powerpoint/2010/main" val="2827694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D521-962A-4E29-BA9F-D0FCD2BFD967}"/>
              </a:ext>
            </a:extLst>
          </p:cNvPr>
          <p:cNvSpPr>
            <a:spLocks noGrp="1"/>
          </p:cNvSpPr>
          <p:nvPr>
            <p:ph type="title"/>
          </p:nvPr>
        </p:nvSpPr>
        <p:spPr>
          <a:xfrm>
            <a:off x="581192" y="702156"/>
            <a:ext cx="11029616" cy="1013800"/>
          </a:xfrm>
        </p:spPr>
        <p:txBody>
          <a:bodyPr>
            <a:normAutofit/>
          </a:bodyPr>
          <a:lstStyle/>
          <a:p>
            <a:r>
              <a:rPr lang="en-US" dirty="0"/>
              <a:t>Prescription Coverage</a:t>
            </a:r>
          </a:p>
        </p:txBody>
      </p:sp>
      <p:sp>
        <p:nvSpPr>
          <p:cNvPr id="3" name="Content Placeholder 2">
            <a:extLst>
              <a:ext uri="{FF2B5EF4-FFF2-40B4-BE49-F238E27FC236}">
                <a16:creationId xmlns:a16="http://schemas.microsoft.com/office/drawing/2014/main" id="{37A56A25-6980-4A70-9490-7FD288AB6A1D}"/>
              </a:ext>
            </a:extLst>
          </p:cNvPr>
          <p:cNvSpPr>
            <a:spLocks noGrp="1"/>
          </p:cNvSpPr>
          <p:nvPr>
            <p:ph idx="1"/>
          </p:nvPr>
        </p:nvSpPr>
        <p:spPr>
          <a:xfrm>
            <a:off x="527664" y="2284114"/>
            <a:ext cx="7225075" cy="3678303"/>
          </a:xfrm>
        </p:spPr>
        <p:txBody>
          <a:bodyPr>
            <a:normAutofit/>
          </a:bodyPr>
          <a:lstStyle/>
          <a:p>
            <a:pPr marL="228600" lvl="0" indent="-228600" defTabSz="914400">
              <a:lnSpc>
                <a:spcPct val="90000"/>
              </a:lnSpc>
              <a:spcBef>
                <a:spcPts val="1200"/>
              </a:spcBef>
              <a:spcAft>
                <a:spcPts val="0"/>
              </a:spcAft>
              <a:buClrTx/>
              <a:buSzTx/>
              <a:buFont typeface="Arial" panose="020B0604020202020204" pitchFamily="34" charset="0"/>
              <a:buChar char="•"/>
            </a:pPr>
            <a:r>
              <a:rPr lang="en-US" sz="1800" dirty="0">
                <a:latin typeface="Calibri Light" panose="020F0302020204030204" pitchFamily="34" charset="0"/>
              </a:rPr>
              <a:t>All health plans include prescription coverage</a:t>
            </a:r>
          </a:p>
          <a:p>
            <a:pPr marL="228600" lvl="0" indent="-228600" defTabSz="914400">
              <a:lnSpc>
                <a:spcPct val="90000"/>
              </a:lnSpc>
              <a:spcBef>
                <a:spcPts val="1200"/>
              </a:spcBef>
              <a:spcAft>
                <a:spcPts val="0"/>
              </a:spcAft>
              <a:buClrTx/>
              <a:buSzTx/>
              <a:buFont typeface="Arial" panose="020B0604020202020204" pitchFamily="34" charset="0"/>
              <a:buChar char="•"/>
            </a:pPr>
            <a:r>
              <a:rPr lang="en-US" sz="1800" dirty="0">
                <a:latin typeface="Calibri Light" panose="020F0302020204030204" pitchFamily="34" charset="0"/>
              </a:rPr>
              <a:t>Prescription benefits are administered by Navitus</a:t>
            </a:r>
          </a:p>
          <a:p>
            <a:pPr marL="228600" lvl="0" indent="-228600" defTabSz="914400">
              <a:lnSpc>
                <a:spcPct val="90000"/>
              </a:lnSpc>
              <a:spcBef>
                <a:spcPts val="1200"/>
              </a:spcBef>
              <a:spcAft>
                <a:spcPts val="0"/>
              </a:spcAft>
              <a:buClrTx/>
              <a:buSzTx/>
              <a:buFont typeface="Arial" panose="020B0604020202020204" pitchFamily="34" charset="0"/>
              <a:buChar char="•"/>
            </a:pPr>
            <a:r>
              <a:rPr lang="en-US" sz="1800" dirty="0">
                <a:latin typeface="Calibri Light" panose="020F0302020204030204" pitchFamily="34" charset="0"/>
              </a:rPr>
              <a:t>If enrolled in a High-Deductible Health Plan or Access (not required to work out of state), must meet annual deductible before benefits are paid</a:t>
            </a:r>
          </a:p>
          <a:p>
            <a:pPr marL="228600" indent="-228600" defTabSz="914400">
              <a:lnSpc>
                <a:spcPct val="90000"/>
              </a:lnSpc>
              <a:spcBef>
                <a:spcPts val="1200"/>
              </a:spcBef>
              <a:spcAft>
                <a:spcPts val="0"/>
              </a:spcAft>
              <a:buClrTx/>
              <a:buSzTx/>
              <a:buFont typeface="Arial" panose="020B0604020202020204" pitchFamily="34" charset="0"/>
              <a:buChar char="•"/>
            </a:pPr>
            <a:r>
              <a:rPr lang="en-US" sz="1800" dirty="0">
                <a:cs typeface="Arial" panose="020B0604020202020204" pitchFamily="34" charset="0"/>
              </a:rPr>
              <a:t>For full details, see the </a:t>
            </a:r>
            <a:r>
              <a:rPr lang="en-US" sz="1800" dirty="0">
                <a:cs typeface="Arial" panose="020B0604020202020204" pitchFamily="34" charset="0"/>
                <a:hlinkClick r:id="rId3"/>
              </a:rPr>
              <a:t>Pharmacy Breakdown of Your Costs </a:t>
            </a:r>
            <a:r>
              <a:rPr lang="en-US" sz="1800" dirty="0">
                <a:cs typeface="Arial" panose="020B0604020202020204" pitchFamily="34" charset="0"/>
              </a:rPr>
              <a:t>page</a:t>
            </a:r>
          </a:p>
          <a:p>
            <a:pPr marL="552600" lvl="1" indent="-228600" defTabSz="914400">
              <a:lnSpc>
                <a:spcPct val="90000"/>
              </a:lnSpc>
              <a:spcBef>
                <a:spcPts val="1200"/>
              </a:spcBef>
              <a:spcAft>
                <a:spcPts val="0"/>
              </a:spcAft>
              <a:buClrTx/>
              <a:buSzTx/>
              <a:buFont typeface="Arial" panose="020B0604020202020204" pitchFamily="34" charset="0"/>
              <a:buChar char="•"/>
            </a:pPr>
            <a:r>
              <a:rPr lang="en-US" sz="1800" dirty="0">
                <a:cs typeface="Arial" panose="020B0604020202020204" pitchFamily="34" charset="0"/>
                <a:hlinkClick r:id="rId4"/>
              </a:rPr>
              <a:t>Saving on Your Prescriptions video</a:t>
            </a:r>
            <a:endParaRPr lang="en-US" sz="1800" dirty="0">
              <a:cs typeface="Arial" panose="020B0604020202020204" pitchFamily="34" charset="0"/>
            </a:endParaRPr>
          </a:p>
          <a:p>
            <a:pPr marL="228600" indent="-228600" defTabSz="914400">
              <a:lnSpc>
                <a:spcPct val="90000"/>
              </a:lnSpc>
              <a:spcBef>
                <a:spcPts val="1200"/>
              </a:spcBef>
              <a:spcAft>
                <a:spcPts val="0"/>
              </a:spcAft>
              <a:buClrTx/>
              <a:buSzTx/>
              <a:buFont typeface="Arial" panose="020B0604020202020204" pitchFamily="34" charset="0"/>
              <a:buChar char="•"/>
            </a:pPr>
            <a:r>
              <a:rPr lang="en-US" sz="1800" dirty="0">
                <a:latin typeface="Calibri Light" panose="020F0302020204030204" pitchFamily="34" charset="0"/>
              </a:rPr>
              <a:t>Mail order pharmacy available – </a:t>
            </a:r>
            <a:r>
              <a:rPr lang="en-US" sz="1800" dirty="0">
                <a:latin typeface="Calibri Light" panose="020F0302020204030204" pitchFamily="34" charset="0"/>
                <a:hlinkClick r:id="rId5"/>
              </a:rPr>
              <a:t>Costco Pharmacy</a:t>
            </a:r>
            <a:endParaRPr lang="en-US" sz="1800" dirty="0">
              <a:latin typeface="Calibri Light" panose="020F0302020204030204" pitchFamily="34" charset="0"/>
            </a:endParaRPr>
          </a:p>
          <a:p>
            <a:pPr marL="228600" lvl="0" indent="-228600" defTabSz="914400">
              <a:lnSpc>
                <a:spcPct val="90000"/>
              </a:lnSpc>
              <a:spcBef>
                <a:spcPts val="1200"/>
              </a:spcBef>
              <a:spcAft>
                <a:spcPts val="0"/>
              </a:spcAft>
              <a:buClrTx/>
              <a:buSzTx/>
              <a:buFont typeface="Arial" panose="020B0604020202020204" pitchFamily="34" charset="0"/>
              <a:buChar char="•"/>
            </a:pPr>
            <a:r>
              <a:rPr lang="en-US" sz="1800" dirty="0">
                <a:latin typeface="Calibri Light" panose="020F0302020204030204" pitchFamily="34" charset="0"/>
              </a:rPr>
              <a:t>The </a:t>
            </a:r>
            <a:r>
              <a:rPr lang="en-US" sz="1800" dirty="0">
                <a:latin typeface="Calibri Light" panose="020F0302020204030204" pitchFamily="34" charset="0"/>
                <a:hlinkClick r:id="rId6"/>
              </a:rPr>
              <a:t>ETF's Navitus website </a:t>
            </a:r>
            <a:r>
              <a:rPr lang="en-US" sz="1800" dirty="0">
                <a:latin typeface="Calibri Light" panose="020F0302020204030204" pitchFamily="34" charset="0"/>
              </a:rPr>
              <a:t>has tools to help you determine the cost of your prescriptions.</a:t>
            </a:r>
          </a:p>
          <a:p>
            <a:pPr>
              <a:lnSpc>
                <a:spcPct val="90000"/>
              </a:lnSpc>
            </a:pPr>
            <a:endParaRPr lang="en-US" sz="1100" dirty="0"/>
          </a:p>
        </p:txBody>
      </p:sp>
      <p:sp>
        <p:nvSpPr>
          <p:cNvPr id="4" name="Slide Number Placeholder 3">
            <a:extLst>
              <a:ext uri="{FF2B5EF4-FFF2-40B4-BE49-F238E27FC236}">
                <a16:creationId xmlns:a16="http://schemas.microsoft.com/office/drawing/2014/main" id="{4CDD4B9D-2D19-4178-8EC1-0DA9B0814CC9}"/>
              </a:ext>
            </a:extLst>
          </p:cNvPr>
          <p:cNvSpPr>
            <a:spLocks noGrp="1"/>
          </p:cNvSpPr>
          <p:nvPr>
            <p:ph type="sldNum" sz="quarter" idx="12"/>
          </p:nvPr>
        </p:nvSpPr>
        <p:spPr>
          <a:xfrm>
            <a:off x="7264399" y="5999680"/>
            <a:ext cx="544875" cy="365125"/>
          </a:xfrm>
        </p:spPr>
        <p:txBody>
          <a:bodyPr>
            <a:normAutofit/>
          </a:bodyPr>
          <a:lstStyle/>
          <a:p>
            <a:pPr>
              <a:spcAft>
                <a:spcPts val="600"/>
              </a:spcAft>
            </a:pPr>
            <a:fld id="{D57F1E4F-1CFF-5643-939E-217C01CDF565}" type="slidenum">
              <a:rPr lang="en-US" smtClean="0"/>
              <a:pPr>
                <a:spcAft>
                  <a:spcPts val="600"/>
                </a:spcAft>
              </a:pPr>
              <a:t>37</a:t>
            </a:fld>
            <a:endParaRPr lang="en-US"/>
          </a:p>
        </p:txBody>
      </p:sp>
      <p:pic>
        <p:nvPicPr>
          <p:cNvPr id="5" name="Picture 4">
            <a:extLst>
              <a:ext uri="{FF2B5EF4-FFF2-40B4-BE49-F238E27FC236}">
                <a16:creationId xmlns:a16="http://schemas.microsoft.com/office/drawing/2014/main" id="{70190704-9E61-4E69-86EF-488F02F136FC}"/>
              </a:ext>
            </a:extLst>
          </p:cNvPr>
          <p:cNvPicPr>
            <a:picLocks noChangeAspect="1"/>
          </p:cNvPicPr>
          <p:nvPr/>
        </p:nvPicPr>
        <p:blipFill rotWithShape="1">
          <a:blip r:embed="rId7"/>
          <a:srcRect r="5201" b="3"/>
          <a:stretch/>
        </p:blipFill>
        <p:spPr>
          <a:xfrm>
            <a:off x="8051799" y="1871133"/>
            <a:ext cx="3683001" cy="4504267"/>
          </a:xfrm>
          <a:prstGeom prst="rect">
            <a:avLst/>
          </a:prstGeom>
        </p:spPr>
      </p:pic>
    </p:spTree>
    <p:extLst>
      <p:ext uri="{BB962C8B-B14F-4D97-AF65-F5344CB8AC3E}">
        <p14:creationId xmlns:p14="http://schemas.microsoft.com/office/powerpoint/2010/main" val="2229453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3DA6-B855-4478-A4E6-10B1871A2829}"/>
              </a:ext>
            </a:extLst>
          </p:cNvPr>
          <p:cNvSpPr>
            <a:spLocks noGrp="1"/>
          </p:cNvSpPr>
          <p:nvPr>
            <p:ph type="title"/>
          </p:nvPr>
        </p:nvSpPr>
        <p:spPr/>
        <p:txBody>
          <a:bodyPr/>
          <a:lstStyle/>
          <a:p>
            <a:r>
              <a:rPr lang="en-US" dirty="0"/>
              <a:t>Prescription coverage – vaccines at in-network pharmacies</a:t>
            </a:r>
          </a:p>
        </p:txBody>
      </p:sp>
      <p:sp>
        <p:nvSpPr>
          <p:cNvPr id="3" name="Content Placeholder 2">
            <a:extLst>
              <a:ext uri="{FF2B5EF4-FFF2-40B4-BE49-F238E27FC236}">
                <a16:creationId xmlns:a16="http://schemas.microsoft.com/office/drawing/2014/main" id="{F5CCAF48-1DC5-4385-9724-99AFD1BAB35A}"/>
              </a:ext>
            </a:extLst>
          </p:cNvPr>
          <p:cNvSpPr>
            <a:spLocks noGrp="1"/>
          </p:cNvSpPr>
          <p:nvPr>
            <p:ph idx="1"/>
          </p:nvPr>
        </p:nvSpPr>
        <p:spPr>
          <a:xfrm>
            <a:off x="581193" y="2180496"/>
            <a:ext cx="3702050" cy="4268430"/>
          </a:xfrm>
        </p:spPr>
        <p:txBody>
          <a:bodyPr>
            <a:normAutofit fontScale="85000" lnSpcReduction="20000"/>
          </a:bodyPr>
          <a:lstStyle/>
          <a:p>
            <a:pPr>
              <a:buClrTx/>
              <a:buSzPct val="1000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No cost for covered vaccines:</a:t>
            </a:r>
          </a:p>
          <a:p>
            <a:pPr lvl="1">
              <a:buClrTx/>
              <a:buSzPct val="90000"/>
              <a:buFont typeface="Courier New" panose="02070309020205020404" pitchFamily="49" charset="0"/>
              <a:buChar char="o"/>
            </a:pPr>
            <a:r>
              <a:rPr lang="en-US" sz="2000" dirty="0">
                <a:solidFill>
                  <a:schemeClr val="tx1"/>
                </a:solidFill>
              </a:rPr>
              <a:t>Influenza</a:t>
            </a:r>
          </a:p>
          <a:p>
            <a:pPr lvl="1">
              <a:buClrTx/>
              <a:buSzPct val="90000"/>
              <a:buFont typeface="Courier New" panose="02070309020205020404" pitchFamily="49" charset="0"/>
              <a:buChar char="o"/>
            </a:pPr>
            <a:r>
              <a:rPr lang="en-US" sz="2000" dirty="0">
                <a:solidFill>
                  <a:schemeClr val="tx1"/>
                </a:solidFill>
              </a:rPr>
              <a:t>Pneumonia</a:t>
            </a:r>
          </a:p>
          <a:p>
            <a:pPr lvl="1">
              <a:buClrTx/>
              <a:buSzPct val="90000"/>
              <a:buFont typeface="Courier New" panose="02070309020205020404" pitchFamily="49" charset="0"/>
              <a:buChar char="o"/>
            </a:pPr>
            <a:r>
              <a:rPr lang="en-US" sz="2000" dirty="0">
                <a:solidFill>
                  <a:schemeClr val="tx1"/>
                </a:solidFill>
              </a:rPr>
              <a:t>Tetanus</a:t>
            </a:r>
          </a:p>
          <a:p>
            <a:pPr lvl="1">
              <a:buClrTx/>
              <a:buSzPct val="90000"/>
              <a:buFont typeface="Courier New" panose="02070309020205020404" pitchFamily="49" charset="0"/>
              <a:buChar char="o"/>
            </a:pPr>
            <a:r>
              <a:rPr lang="en-US" sz="2000" dirty="0">
                <a:solidFill>
                  <a:schemeClr val="tx1"/>
                </a:solidFill>
              </a:rPr>
              <a:t>Hepatitis</a:t>
            </a:r>
          </a:p>
          <a:p>
            <a:pPr lvl="1">
              <a:buClrTx/>
              <a:buSzPct val="90000"/>
              <a:buFont typeface="Courier New" panose="02070309020205020404" pitchFamily="49" charset="0"/>
              <a:buChar char="o"/>
            </a:pPr>
            <a:r>
              <a:rPr lang="en-US" sz="2000" dirty="0">
                <a:solidFill>
                  <a:schemeClr val="tx1"/>
                </a:solidFill>
              </a:rPr>
              <a:t>Shingles</a:t>
            </a:r>
          </a:p>
          <a:p>
            <a:pPr lvl="1">
              <a:buClrTx/>
              <a:buSzPct val="90000"/>
              <a:buFont typeface="Courier New" panose="02070309020205020404" pitchFamily="49" charset="0"/>
              <a:buChar char="o"/>
            </a:pPr>
            <a:r>
              <a:rPr lang="en-US" sz="2000" dirty="0">
                <a:solidFill>
                  <a:schemeClr val="tx1"/>
                </a:solidFill>
              </a:rPr>
              <a:t>Measles</a:t>
            </a:r>
          </a:p>
          <a:p>
            <a:pPr lvl="1">
              <a:buClrTx/>
              <a:buSzPct val="90000"/>
              <a:buFont typeface="Courier New" panose="02070309020205020404" pitchFamily="49" charset="0"/>
              <a:buChar char="o"/>
            </a:pPr>
            <a:r>
              <a:rPr lang="en-US" sz="2000" dirty="0">
                <a:solidFill>
                  <a:schemeClr val="tx1"/>
                </a:solidFill>
              </a:rPr>
              <a:t>Mumps</a:t>
            </a:r>
          </a:p>
          <a:p>
            <a:pPr lvl="1">
              <a:buClrTx/>
              <a:buSzPct val="90000"/>
              <a:buFont typeface="Courier New" panose="02070309020205020404" pitchFamily="49" charset="0"/>
              <a:buChar char="o"/>
            </a:pPr>
            <a:r>
              <a:rPr lang="en-US" sz="2000" dirty="0">
                <a:solidFill>
                  <a:schemeClr val="tx1"/>
                </a:solidFill>
              </a:rPr>
              <a:t>Human Papillomavirus (HPV)</a:t>
            </a:r>
          </a:p>
          <a:p>
            <a:pPr lvl="1">
              <a:buClrTx/>
              <a:buSzPct val="90000"/>
              <a:buFont typeface="Courier New" panose="02070309020205020404" pitchFamily="49" charset="0"/>
              <a:buChar char="o"/>
            </a:pPr>
            <a:r>
              <a:rPr lang="en-US" sz="2000" dirty="0">
                <a:solidFill>
                  <a:schemeClr val="tx1"/>
                </a:solidFill>
              </a:rPr>
              <a:t>Pertussis</a:t>
            </a:r>
          </a:p>
          <a:p>
            <a:pPr lvl="1">
              <a:buClrTx/>
              <a:buSzPct val="90000"/>
              <a:buFont typeface="Courier New" panose="02070309020205020404" pitchFamily="49" charset="0"/>
              <a:buChar char="o"/>
            </a:pPr>
            <a:r>
              <a:rPr lang="en-US" sz="2000" dirty="0">
                <a:solidFill>
                  <a:schemeClr val="tx1"/>
                </a:solidFill>
              </a:rPr>
              <a:t>Varicella</a:t>
            </a:r>
          </a:p>
          <a:p>
            <a:pPr lvl="1">
              <a:buClrTx/>
              <a:buSzPct val="90000"/>
              <a:buFont typeface="Courier New" panose="02070309020205020404" pitchFamily="49" charset="0"/>
              <a:buChar char="o"/>
            </a:pPr>
            <a:r>
              <a:rPr lang="en-US" sz="2000" dirty="0">
                <a:solidFill>
                  <a:schemeClr val="tx1"/>
                </a:solidFill>
              </a:rPr>
              <a:t>Meningitis</a:t>
            </a:r>
          </a:p>
        </p:txBody>
      </p:sp>
      <p:sp>
        <p:nvSpPr>
          <p:cNvPr id="4" name="Slide Number Placeholder 3">
            <a:extLst>
              <a:ext uri="{FF2B5EF4-FFF2-40B4-BE49-F238E27FC236}">
                <a16:creationId xmlns:a16="http://schemas.microsoft.com/office/drawing/2014/main" id="{3D398CA1-9363-407F-A2CB-FC38F8E6D444}"/>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5" name="TextBox 4">
            <a:extLst>
              <a:ext uri="{FF2B5EF4-FFF2-40B4-BE49-F238E27FC236}">
                <a16:creationId xmlns:a16="http://schemas.microsoft.com/office/drawing/2014/main" id="{84804D7E-9AD1-4341-A4AE-CFC9D87EE711}"/>
              </a:ext>
            </a:extLst>
          </p:cNvPr>
          <p:cNvSpPr txBox="1"/>
          <p:nvPr/>
        </p:nvSpPr>
        <p:spPr>
          <a:xfrm>
            <a:off x="7417836" y="2816097"/>
            <a:ext cx="3554963" cy="272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spcAft>
                <a:spcPts val="1200"/>
              </a:spcAft>
            </a:pPr>
            <a:r>
              <a:rPr lang="en-US" b="1" dirty="0">
                <a:solidFill>
                  <a:schemeClr val="tx1"/>
                </a:solidFill>
                <a:latin typeface="Arial" panose="020B0604020202020204" pitchFamily="34" charset="0"/>
                <a:cs typeface="Arial" panose="020B0604020202020204" pitchFamily="34" charset="0"/>
              </a:rPr>
              <a:t>Things to Know Before You Go</a:t>
            </a:r>
          </a:p>
          <a:p>
            <a:pPr marL="285750" indent="-285750">
              <a:spcAft>
                <a:spcPts val="600"/>
              </a:spcAft>
              <a:buFont typeface="Arial" panose="020B0604020202020204" pitchFamily="34" charset="0"/>
              <a:buChar char="•"/>
            </a:pPr>
            <a:r>
              <a:rPr lang="en-US" sz="1600" dirty="0">
                <a:solidFill>
                  <a:schemeClr val="tx1"/>
                </a:solidFill>
                <a:cs typeface="Arial" panose="020B0604020202020204" pitchFamily="34" charset="0"/>
              </a:rPr>
              <a:t>Must be received at an </a:t>
            </a:r>
            <a:r>
              <a:rPr lang="en-US" sz="1600" dirty="0">
                <a:solidFill>
                  <a:schemeClr val="tx1"/>
                </a:solidFill>
                <a:cs typeface="Arial" panose="020B0604020202020204" pitchFamily="34" charset="0"/>
                <a:hlinkClick r:id="rId3"/>
              </a:rPr>
              <a:t>in-network pharmacy</a:t>
            </a:r>
            <a:endParaRPr lang="en-US" sz="1600" dirty="0">
              <a:solidFill>
                <a:schemeClr val="tx1"/>
              </a:solidFill>
              <a:cs typeface="Arial" panose="020B0604020202020204" pitchFamily="34" charset="0"/>
            </a:endParaRPr>
          </a:p>
          <a:p>
            <a:pPr marL="285750" indent="-285750">
              <a:spcAft>
                <a:spcPts val="600"/>
              </a:spcAft>
              <a:buFont typeface="Arial" panose="020B0604020202020204" pitchFamily="34" charset="0"/>
              <a:buChar char="•"/>
            </a:pPr>
            <a:r>
              <a:rPr lang="en-US" sz="1600" dirty="0">
                <a:solidFill>
                  <a:schemeClr val="tx1"/>
                </a:solidFill>
                <a:cs typeface="Arial" panose="020B0604020202020204" pitchFamily="34" charset="0"/>
              </a:rPr>
              <a:t>Recommended to contact pharmacy in advance</a:t>
            </a:r>
          </a:p>
          <a:p>
            <a:pPr marL="285750" indent="-285750">
              <a:spcAft>
                <a:spcPts val="600"/>
              </a:spcAft>
              <a:buFont typeface="Arial" panose="020B0604020202020204" pitchFamily="34" charset="0"/>
              <a:buChar char="•"/>
            </a:pPr>
            <a:r>
              <a:rPr lang="en-US" sz="1600" dirty="0">
                <a:solidFill>
                  <a:schemeClr val="tx1"/>
                </a:solidFill>
                <a:cs typeface="Arial" panose="020B0604020202020204" pitchFamily="34" charset="0"/>
              </a:rPr>
              <a:t>Must present Navitus card</a:t>
            </a:r>
          </a:p>
          <a:p>
            <a:pPr marL="285750" indent="-285750">
              <a:spcAft>
                <a:spcPts val="600"/>
              </a:spcAft>
              <a:buFont typeface="Arial" panose="020B0604020202020204" pitchFamily="34" charset="0"/>
              <a:buChar char="•"/>
            </a:pPr>
            <a:r>
              <a:rPr lang="en-US" sz="1600" dirty="0">
                <a:solidFill>
                  <a:schemeClr val="tx1"/>
                </a:solidFill>
                <a:cs typeface="Arial" panose="020B0604020202020204" pitchFamily="34" charset="0"/>
              </a:rPr>
              <a:t>Travel vaccines still require a copay and will likely need to be done in the doctor’s office</a:t>
            </a:r>
          </a:p>
        </p:txBody>
      </p:sp>
      <p:pic>
        <p:nvPicPr>
          <p:cNvPr id="10" name="Picture 2" descr="Image result for funny cartoon needle">
            <a:extLst>
              <a:ext uri="{FF2B5EF4-FFF2-40B4-BE49-F238E27FC236}">
                <a16:creationId xmlns:a16="http://schemas.microsoft.com/office/drawing/2014/main" id="{47D88E3C-7E87-4A86-9B5A-96AF5D4D4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836" y="2875926"/>
            <a:ext cx="1413908" cy="1920240"/>
          </a:xfrm>
          <a:prstGeom prst="roundRect">
            <a:avLst>
              <a:gd name="adj" fmla="val 13911"/>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0372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A87-2D57-49DB-935B-0F6F585CC7F0}"/>
              </a:ext>
            </a:extLst>
          </p:cNvPr>
          <p:cNvSpPr>
            <a:spLocks noGrp="1"/>
          </p:cNvSpPr>
          <p:nvPr>
            <p:ph type="title"/>
          </p:nvPr>
        </p:nvSpPr>
        <p:spPr/>
        <p:txBody>
          <a:bodyPr/>
          <a:lstStyle/>
          <a:p>
            <a:r>
              <a:rPr lang="en-US" dirty="0"/>
              <a:t>Prescription Coverage Summary</a:t>
            </a:r>
          </a:p>
        </p:txBody>
      </p:sp>
      <p:graphicFrame>
        <p:nvGraphicFramePr>
          <p:cNvPr id="6" name="Content Placeholder 5">
            <a:extLst>
              <a:ext uri="{FF2B5EF4-FFF2-40B4-BE49-F238E27FC236}">
                <a16:creationId xmlns:a16="http://schemas.microsoft.com/office/drawing/2014/main" id="{70B2B384-6FB3-4995-9CAA-91608139C3E9}"/>
              </a:ext>
            </a:extLst>
          </p:cNvPr>
          <p:cNvGraphicFramePr>
            <a:graphicFrameLocks noGrp="1"/>
          </p:cNvGraphicFramePr>
          <p:nvPr>
            <p:ph idx="1"/>
            <p:extLst>
              <p:ext uri="{D42A27DB-BD31-4B8C-83A1-F6EECF244321}">
                <p14:modId xmlns:p14="http://schemas.microsoft.com/office/powerpoint/2010/main" val="886015114"/>
              </p:ext>
            </p:extLst>
          </p:nvPr>
        </p:nvGraphicFramePr>
        <p:xfrm>
          <a:off x="580858" y="1902835"/>
          <a:ext cx="11029950" cy="4023068"/>
        </p:xfrm>
        <a:graphic>
          <a:graphicData uri="http://schemas.openxmlformats.org/drawingml/2006/table">
            <a:tbl>
              <a:tblPr firstRow="1" bandRow="1">
                <a:tableStyleId>{5C22544A-7EE6-4342-B048-85BDC9FD1C3A}</a:tableStyleId>
              </a:tblPr>
              <a:tblGrid>
                <a:gridCol w="3396171">
                  <a:extLst>
                    <a:ext uri="{9D8B030D-6E8A-4147-A177-3AD203B41FA5}">
                      <a16:colId xmlns:a16="http://schemas.microsoft.com/office/drawing/2014/main" val="1793045188"/>
                    </a:ext>
                  </a:extLst>
                </a:gridCol>
                <a:gridCol w="3258105">
                  <a:extLst>
                    <a:ext uri="{9D8B030D-6E8A-4147-A177-3AD203B41FA5}">
                      <a16:colId xmlns:a16="http://schemas.microsoft.com/office/drawing/2014/main" val="1585070859"/>
                    </a:ext>
                  </a:extLst>
                </a:gridCol>
                <a:gridCol w="4375674">
                  <a:extLst>
                    <a:ext uri="{9D8B030D-6E8A-4147-A177-3AD203B41FA5}">
                      <a16:colId xmlns:a16="http://schemas.microsoft.com/office/drawing/2014/main" val="4117741227"/>
                    </a:ext>
                  </a:extLst>
                </a:gridCol>
              </a:tblGrid>
              <a:tr h="599180">
                <a:tc>
                  <a:txBody>
                    <a:bodyPr/>
                    <a:lstStyle/>
                    <a:p>
                      <a:endParaRPr lang="en-US" sz="1600" dirty="0"/>
                    </a:p>
                  </a:txBody>
                  <a:tcPr/>
                </a:tc>
                <a:tc>
                  <a:txBody>
                    <a:bodyPr/>
                    <a:lstStyle/>
                    <a:p>
                      <a:r>
                        <a:rPr lang="en-US" sz="1600" dirty="0"/>
                        <a:t>IYC Plan</a:t>
                      </a:r>
                    </a:p>
                  </a:txBody>
                  <a:tcPr anchor="ctr"/>
                </a:tc>
                <a:tc>
                  <a:txBody>
                    <a:bodyPr/>
                    <a:lstStyle/>
                    <a:p>
                      <a:r>
                        <a:rPr lang="en-US" sz="1600" dirty="0"/>
                        <a:t>HDHP Plan (benefits below are AFTER deductible is met)</a:t>
                      </a:r>
                    </a:p>
                  </a:txBody>
                  <a:tcPr anchor="ctr"/>
                </a:tc>
                <a:extLst>
                  <a:ext uri="{0D108BD9-81ED-4DB2-BD59-A6C34878D82A}">
                    <a16:rowId xmlns:a16="http://schemas.microsoft.com/office/drawing/2014/main" val="3339948665"/>
                  </a:ext>
                </a:extLst>
              </a:tr>
              <a:tr h="855972">
                <a:tc>
                  <a:txBody>
                    <a:bodyPr/>
                    <a:lstStyle/>
                    <a:p>
                      <a:r>
                        <a:rPr lang="en-US" sz="1400" dirty="0"/>
                        <a:t>Deductible</a:t>
                      </a:r>
                    </a:p>
                  </a:txBody>
                  <a:tcPr anchor="ctr"/>
                </a:tc>
                <a:tc>
                  <a:txBody>
                    <a:bodyPr/>
                    <a:lstStyle/>
                    <a:p>
                      <a:r>
                        <a:rPr lang="en-US" sz="1400" dirty="0"/>
                        <a:t>$0</a:t>
                      </a:r>
                    </a:p>
                  </a:txBody>
                  <a:tcPr anchor="ctr"/>
                </a:tc>
                <a:tc>
                  <a:txBody>
                    <a:bodyPr/>
                    <a:lstStyle/>
                    <a:p>
                      <a:r>
                        <a:rPr lang="en-US" sz="1400" dirty="0"/>
                        <a:t>Combined medical/Rx deductible</a:t>
                      </a:r>
                    </a:p>
                    <a:p>
                      <a:r>
                        <a:rPr lang="en-US" sz="1400" dirty="0"/>
                        <a:t>$1,700 individual</a:t>
                      </a:r>
                    </a:p>
                    <a:p>
                      <a:r>
                        <a:rPr lang="en-US" sz="1400" dirty="0"/>
                        <a:t>$3,400 family</a:t>
                      </a:r>
                    </a:p>
                  </a:txBody>
                  <a:tcPr anchor="ctr"/>
                </a:tc>
                <a:extLst>
                  <a:ext uri="{0D108BD9-81ED-4DB2-BD59-A6C34878D82A}">
                    <a16:rowId xmlns:a16="http://schemas.microsoft.com/office/drawing/2014/main" val="2192141020"/>
                  </a:ext>
                </a:extLst>
              </a:tr>
              <a:tr h="342389">
                <a:tc>
                  <a:txBody>
                    <a:bodyPr/>
                    <a:lstStyle/>
                    <a:p>
                      <a:pPr algn="l"/>
                      <a:r>
                        <a:rPr lang="en-US" sz="1400" dirty="0"/>
                        <a:t>Level 1 Copay</a:t>
                      </a:r>
                    </a:p>
                  </a:txBody>
                  <a:tcPr anchor="ctr"/>
                </a:tc>
                <a:tc>
                  <a:txBody>
                    <a:bodyPr/>
                    <a:lstStyle/>
                    <a:p>
                      <a:pPr algn="l"/>
                      <a:r>
                        <a:rPr lang="en-US" sz="1400" dirty="0"/>
                        <a:t>$5 or less</a:t>
                      </a:r>
                    </a:p>
                  </a:txBody>
                  <a:tcPr anchor="ctr"/>
                </a:tc>
                <a:tc>
                  <a:txBody>
                    <a:bodyPr/>
                    <a:lstStyle/>
                    <a:p>
                      <a:pPr algn="l"/>
                      <a:r>
                        <a:rPr lang="en-US" sz="1400" dirty="0"/>
                        <a:t>$5 or less</a:t>
                      </a:r>
                    </a:p>
                  </a:txBody>
                  <a:tcPr anchor="ctr"/>
                </a:tc>
                <a:extLst>
                  <a:ext uri="{0D108BD9-81ED-4DB2-BD59-A6C34878D82A}">
                    <a16:rowId xmlns:a16="http://schemas.microsoft.com/office/drawing/2014/main" val="2760043169"/>
                  </a:ext>
                </a:extLst>
              </a:tr>
              <a:tr h="342389">
                <a:tc>
                  <a:txBody>
                    <a:bodyPr/>
                    <a:lstStyle/>
                    <a:p>
                      <a:pPr algn="l"/>
                      <a:r>
                        <a:rPr lang="en-US" sz="1400" dirty="0"/>
                        <a:t>Level</a:t>
                      </a:r>
                      <a:r>
                        <a:rPr lang="en-US" sz="1400" baseline="0" dirty="0"/>
                        <a:t> 2 Coinsurance</a:t>
                      </a:r>
                      <a:endParaRPr lang="en-US" sz="1400" dirty="0"/>
                    </a:p>
                  </a:txBody>
                  <a:tcPr anchor="ctr"/>
                </a:tc>
                <a:tc>
                  <a:txBody>
                    <a:bodyPr/>
                    <a:lstStyle/>
                    <a:p>
                      <a:pPr algn="l"/>
                      <a:r>
                        <a:rPr lang="en-US" sz="1400" dirty="0"/>
                        <a:t>20% ($50 max)</a:t>
                      </a:r>
                    </a:p>
                  </a:txBody>
                  <a:tcPr anchor="ctr"/>
                </a:tc>
                <a:tc>
                  <a:txBody>
                    <a:bodyPr/>
                    <a:lstStyle/>
                    <a:p>
                      <a:pPr algn="l"/>
                      <a:r>
                        <a:rPr lang="en-US" sz="1400" dirty="0"/>
                        <a:t>20% ($50 max)</a:t>
                      </a:r>
                    </a:p>
                  </a:txBody>
                  <a:tcPr anchor="ctr"/>
                </a:tc>
                <a:extLst>
                  <a:ext uri="{0D108BD9-81ED-4DB2-BD59-A6C34878D82A}">
                    <a16:rowId xmlns:a16="http://schemas.microsoft.com/office/drawing/2014/main" val="2045253231"/>
                  </a:ext>
                </a:extLst>
              </a:tr>
              <a:tr h="342389">
                <a:tc>
                  <a:txBody>
                    <a:bodyPr/>
                    <a:lstStyle/>
                    <a:p>
                      <a:pPr algn="l"/>
                      <a:r>
                        <a:rPr lang="en-US" sz="1400" dirty="0"/>
                        <a:t>Level 3 Coinsurance </a:t>
                      </a:r>
                      <a:r>
                        <a:rPr lang="en-US" sz="1400" dirty="0">
                          <a:solidFill>
                            <a:schemeClr val="tx1"/>
                          </a:solidFill>
                        </a:rPr>
                        <a:t>*</a:t>
                      </a:r>
                    </a:p>
                  </a:txBody>
                  <a:tcPr anchor="ctr"/>
                </a:tc>
                <a:tc>
                  <a:txBody>
                    <a:bodyPr/>
                    <a:lstStyle/>
                    <a:p>
                      <a:pPr algn="l"/>
                      <a:r>
                        <a:rPr lang="en-US" sz="1400" dirty="0"/>
                        <a:t>40% ($150 max)</a:t>
                      </a:r>
                    </a:p>
                  </a:txBody>
                  <a:tcPr anchor="ctr"/>
                </a:tc>
                <a:tc>
                  <a:txBody>
                    <a:bodyPr/>
                    <a:lstStyle/>
                    <a:p>
                      <a:pPr algn="l"/>
                      <a:r>
                        <a:rPr lang="en-US" sz="1400" dirty="0"/>
                        <a:t>40% ($150 max)</a:t>
                      </a:r>
                    </a:p>
                  </a:txBody>
                  <a:tcPr anchor="ctr"/>
                </a:tc>
                <a:extLst>
                  <a:ext uri="{0D108BD9-81ED-4DB2-BD59-A6C34878D82A}">
                    <a16:rowId xmlns:a16="http://schemas.microsoft.com/office/drawing/2014/main" val="2558090587"/>
                  </a:ext>
                </a:extLst>
              </a:tr>
              <a:tr h="342389">
                <a:tc>
                  <a:txBody>
                    <a:bodyPr/>
                    <a:lstStyle/>
                    <a:p>
                      <a:pPr algn="l"/>
                      <a:r>
                        <a:rPr lang="en-US" sz="1400" dirty="0"/>
                        <a:t>Level 4 Specialty Copay</a:t>
                      </a:r>
                    </a:p>
                  </a:txBody>
                  <a:tcPr anchor="ctr"/>
                </a:tc>
                <a:tc>
                  <a:txBody>
                    <a:bodyPr/>
                    <a:lstStyle/>
                    <a:p>
                      <a:pPr algn="l"/>
                      <a:r>
                        <a:rPr lang="en-US" sz="1400" dirty="0"/>
                        <a:t>$50 (Must fill at specialty pharmacy)</a:t>
                      </a:r>
                    </a:p>
                  </a:txBody>
                  <a:tcPr anchor="ctr"/>
                </a:tc>
                <a:tc>
                  <a:txBody>
                    <a:bodyPr/>
                    <a:lstStyle/>
                    <a:p>
                      <a:pPr algn="l"/>
                      <a:r>
                        <a:rPr lang="en-US" sz="1400" dirty="0"/>
                        <a:t>$50 (Must fill at specialty pharmacy)</a:t>
                      </a:r>
                    </a:p>
                  </a:txBody>
                  <a:tcPr anchor="ctr"/>
                </a:tc>
                <a:extLst>
                  <a:ext uri="{0D108BD9-81ED-4DB2-BD59-A6C34878D82A}">
                    <a16:rowId xmlns:a16="http://schemas.microsoft.com/office/drawing/2014/main" val="712784496"/>
                  </a:ext>
                </a:extLst>
              </a:tr>
              <a:tr h="599180">
                <a:tc>
                  <a:txBody>
                    <a:bodyPr/>
                    <a:lstStyle/>
                    <a:p>
                      <a:pPr algn="l"/>
                      <a:r>
                        <a:rPr lang="en-US" sz="1400" dirty="0"/>
                        <a:t>Levels</a:t>
                      </a:r>
                      <a:r>
                        <a:rPr lang="en-US" sz="1400" baseline="0" dirty="0"/>
                        <a:t> 1 &amp; 2 Out-of-Pocket Limit (OOPL)</a:t>
                      </a:r>
                      <a:endParaRPr lang="en-US" sz="1400" dirty="0"/>
                    </a:p>
                  </a:txBody>
                  <a:tcPr anchor="ctr"/>
                </a:tc>
                <a:tc>
                  <a:txBody>
                    <a:bodyPr/>
                    <a:lstStyle/>
                    <a:p>
                      <a:pPr algn="l"/>
                      <a:r>
                        <a:rPr lang="en-US" sz="1400" dirty="0"/>
                        <a:t>$600 individual</a:t>
                      </a:r>
                    </a:p>
                    <a:p>
                      <a:pPr algn="l"/>
                      <a:r>
                        <a:rPr lang="en-US" sz="1400" dirty="0"/>
                        <a:t>$1,200 family</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Combined medical &amp; pharmacy  $2,500 / $5,000</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(Included in Medical OOPL)</a:t>
                      </a:r>
                    </a:p>
                  </a:txBody>
                  <a:tcPr anchor="ctr"/>
                </a:tc>
                <a:extLst>
                  <a:ext uri="{0D108BD9-81ED-4DB2-BD59-A6C34878D82A}">
                    <a16:rowId xmlns:a16="http://schemas.microsoft.com/office/drawing/2014/main" val="2235341200"/>
                  </a:ext>
                </a:extLst>
              </a:tr>
              <a:tr h="599180">
                <a:tc>
                  <a:txBody>
                    <a:bodyPr/>
                    <a:lstStyle/>
                    <a:p>
                      <a:pPr algn="l"/>
                      <a:r>
                        <a:rPr lang="en-US" sz="1400" dirty="0"/>
                        <a:t>Level 3  &amp; 4 Out-of-Pocket</a:t>
                      </a:r>
                      <a:r>
                        <a:rPr lang="en-US" sz="1400" baseline="0" dirty="0"/>
                        <a:t> Limit*</a:t>
                      </a:r>
                      <a:endParaRPr lang="en-US" sz="1400" dirty="0"/>
                    </a:p>
                  </a:txBody>
                  <a:tcPr anchor="ctr"/>
                </a:tc>
                <a:tc>
                  <a:txBody>
                    <a:bodyPr/>
                    <a:lstStyle/>
                    <a:p>
                      <a:pPr algn="l"/>
                      <a:r>
                        <a:rPr lang="en-US" sz="1400" dirty="0"/>
                        <a:t>$10,600 individual</a:t>
                      </a:r>
                    </a:p>
                    <a:p>
                      <a:pPr algn="l"/>
                      <a:r>
                        <a:rPr lang="en-US" sz="1400" dirty="0"/>
                        <a:t>$21,200</a:t>
                      </a:r>
                      <a:r>
                        <a:rPr lang="en-US" sz="1400" baseline="0" dirty="0"/>
                        <a:t> family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Combined medical &amp; pharmacy  $2,500 / $5,000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(Included in Medical OOPL)</a:t>
                      </a:r>
                    </a:p>
                  </a:txBody>
                  <a:tcPr anchor="ctr"/>
                </a:tc>
                <a:extLst>
                  <a:ext uri="{0D108BD9-81ED-4DB2-BD59-A6C34878D82A}">
                    <a16:rowId xmlns:a16="http://schemas.microsoft.com/office/drawing/2014/main" val="1007042150"/>
                  </a:ext>
                </a:extLst>
              </a:tr>
            </a:tbl>
          </a:graphicData>
        </a:graphic>
      </p:graphicFrame>
      <p:sp>
        <p:nvSpPr>
          <p:cNvPr id="3" name="Slide Number Placeholder 2">
            <a:extLst>
              <a:ext uri="{FF2B5EF4-FFF2-40B4-BE49-F238E27FC236}">
                <a16:creationId xmlns:a16="http://schemas.microsoft.com/office/drawing/2014/main" id="{196A4127-A413-4124-ABD9-88BA3B406982}"/>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4" name="TextBox 3">
            <a:extLst>
              <a:ext uri="{FF2B5EF4-FFF2-40B4-BE49-F238E27FC236}">
                <a16:creationId xmlns:a16="http://schemas.microsoft.com/office/drawing/2014/main" id="{2CC78511-70F9-443E-8693-B63EBDAC9EE9}"/>
              </a:ext>
            </a:extLst>
          </p:cNvPr>
          <p:cNvSpPr txBox="1"/>
          <p:nvPr/>
        </p:nvSpPr>
        <p:spPr>
          <a:xfrm>
            <a:off x="643467" y="6542873"/>
            <a:ext cx="10967341" cy="261610"/>
          </a:xfrm>
          <a:prstGeom prst="rect">
            <a:avLst/>
          </a:prstGeom>
          <a:noFill/>
        </p:spPr>
        <p:txBody>
          <a:bodyPr wrap="square" rtlCol="0">
            <a:spAutoFit/>
          </a:bodyPr>
          <a:lstStyle/>
          <a:p>
            <a:r>
              <a:rPr lang="en-US" sz="1100" i="1" dirty="0">
                <a:cs typeface="Arial" panose="020B0604020202020204" pitchFamily="34" charset="0"/>
              </a:rPr>
              <a:t>* Level 3 “Dispense as Written” or “DAW-1” drugs may cost more</a:t>
            </a:r>
          </a:p>
        </p:txBody>
      </p:sp>
    </p:spTree>
    <p:extLst>
      <p:ext uri="{BB962C8B-B14F-4D97-AF65-F5344CB8AC3E}">
        <p14:creationId xmlns:p14="http://schemas.microsoft.com/office/powerpoint/2010/main" val="4255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D780-4BF5-45DA-94F4-6498B703CBB1}"/>
              </a:ext>
            </a:extLst>
          </p:cNvPr>
          <p:cNvSpPr>
            <a:spLocks noGrp="1"/>
          </p:cNvSpPr>
          <p:nvPr>
            <p:ph type="title"/>
          </p:nvPr>
        </p:nvSpPr>
        <p:spPr/>
        <p:txBody>
          <a:bodyPr/>
          <a:lstStyle/>
          <a:p>
            <a:r>
              <a:rPr lang="en-US" dirty="0"/>
              <a:t>Payroll information</a:t>
            </a:r>
          </a:p>
        </p:txBody>
      </p:sp>
      <p:sp>
        <p:nvSpPr>
          <p:cNvPr id="3" name="Content Placeholder 2">
            <a:extLst>
              <a:ext uri="{FF2B5EF4-FFF2-40B4-BE49-F238E27FC236}">
                <a16:creationId xmlns:a16="http://schemas.microsoft.com/office/drawing/2014/main" id="{9DB1B60F-44DA-417F-B6E3-F080FFB5AABC}"/>
              </a:ext>
            </a:extLst>
          </p:cNvPr>
          <p:cNvSpPr>
            <a:spLocks noGrp="1"/>
          </p:cNvSpPr>
          <p:nvPr>
            <p:ph idx="1"/>
          </p:nvPr>
        </p:nvSpPr>
        <p:spPr>
          <a:xfrm>
            <a:off x="581192" y="2093869"/>
            <a:ext cx="11029615" cy="3775641"/>
          </a:xfrm>
        </p:spPr>
        <p:txBody>
          <a:bodyPr>
            <a:normAutofit fontScale="92500" lnSpcReduction="10000"/>
          </a:bodyPr>
          <a:lstStyle/>
          <a:p>
            <a:pPr>
              <a:lnSpc>
                <a:spcPct val="110000"/>
              </a:lnSpc>
              <a:buClrTx/>
              <a:buSzPct val="100000"/>
              <a:buFont typeface="Arial" panose="020B0604020202020204" pitchFamily="34" charset="0"/>
              <a:buChar char="•"/>
            </a:pPr>
            <a:r>
              <a:rPr lang="en-US" dirty="0"/>
              <a:t>Should submit State and Federal tax withholding forms within 10 days of hire.  If no election made, withholding defaults to Single with 0 exemptions.</a:t>
            </a:r>
          </a:p>
          <a:p>
            <a:pPr lvl="1">
              <a:lnSpc>
                <a:spcPct val="110000"/>
              </a:lnSpc>
              <a:buClrTx/>
              <a:buSzPct val="100000"/>
              <a:buFont typeface="Courier New" panose="02070309020205020404" pitchFamily="49" charset="0"/>
              <a:buChar char="o"/>
            </a:pPr>
            <a:r>
              <a:rPr lang="en-US" dirty="0"/>
              <a:t>All tax withholding elections should be done through </a:t>
            </a:r>
            <a:r>
              <a:rPr lang="en-US" dirty="0">
                <a:hlinkClick r:id="rId2"/>
              </a:rPr>
              <a:t>employee self-service</a:t>
            </a:r>
            <a:endParaRPr lang="en-US" dirty="0"/>
          </a:p>
          <a:p>
            <a:pPr>
              <a:lnSpc>
                <a:spcPct val="110000"/>
              </a:lnSpc>
              <a:buClrTx/>
              <a:buSzPct val="100000"/>
              <a:buFont typeface="Arial" panose="020B0604020202020204" pitchFamily="34" charset="0"/>
              <a:buChar char="•"/>
            </a:pPr>
            <a:r>
              <a:rPr lang="en-US" dirty="0"/>
              <a:t>Focus Card – prepaid Visa card that can be used in lieu of direct deposit to a bank account</a:t>
            </a:r>
          </a:p>
          <a:p>
            <a:pPr lvl="1">
              <a:lnSpc>
                <a:spcPct val="110000"/>
              </a:lnSpc>
              <a:buClrTx/>
              <a:buSzPct val="100000"/>
              <a:buFont typeface="Courier New" panose="02070309020205020404" pitchFamily="49" charset="0"/>
              <a:buChar char="o"/>
            </a:pPr>
            <a:r>
              <a:rPr lang="en-US" dirty="0">
                <a:hlinkClick r:id="rId3"/>
              </a:rPr>
              <a:t>Focus Card Overview</a:t>
            </a:r>
            <a:endParaRPr lang="en-US" dirty="0"/>
          </a:p>
          <a:p>
            <a:pPr lvl="1">
              <a:lnSpc>
                <a:spcPct val="110000"/>
              </a:lnSpc>
              <a:buClrTx/>
              <a:buSzPct val="100000"/>
              <a:buFont typeface="Courier New" panose="02070309020205020404" pitchFamily="49" charset="0"/>
              <a:buChar char="o"/>
            </a:pPr>
            <a:r>
              <a:rPr lang="en-US" dirty="0">
                <a:hlinkClick r:id="rId4"/>
              </a:rPr>
              <a:t>Focus Card Enrollment Form</a:t>
            </a:r>
            <a:endParaRPr lang="en-US" dirty="0"/>
          </a:p>
          <a:p>
            <a:pPr lvl="1">
              <a:lnSpc>
                <a:spcPct val="110000"/>
              </a:lnSpc>
              <a:buClrTx/>
              <a:buSzPct val="100000"/>
              <a:buFont typeface="Courier New" panose="02070309020205020404" pitchFamily="49" charset="0"/>
              <a:buChar char="o"/>
            </a:pPr>
            <a:r>
              <a:rPr lang="en-US" dirty="0">
                <a:hlinkClick r:id="rId5"/>
              </a:rPr>
              <a:t>Focus Card Mobile App </a:t>
            </a:r>
            <a:r>
              <a:rPr lang="en-US" dirty="0"/>
              <a:t>(</a:t>
            </a:r>
            <a:r>
              <a:rPr lang="en-US" sz="1700" dirty="0"/>
              <a:t>available in Apple and Android formats</a:t>
            </a:r>
            <a:r>
              <a:rPr lang="en-US" dirty="0"/>
              <a:t>) – view website for details</a:t>
            </a:r>
          </a:p>
        </p:txBody>
      </p:sp>
      <p:sp>
        <p:nvSpPr>
          <p:cNvPr id="4" name="Slide Number Placeholder 3">
            <a:extLst>
              <a:ext uri="{FF2B5EF4-FFF2-40B4-BE49-F238E27FC236}">
                <a16:creationId xmlns:a16="http://schemas.microsoft.com/office/drawing/2014/main" id="{F0BE2B75-F381-4ABF-A859-E86C32DBC2B4}"/>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444026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725A-E89B-4256-9BC7-6536ABB54755}"/>
              </a:ext>
            </a:extLst>
          </p:cNvPr>
          <p:cNvSpPr>
            <a:spLocks noGrp="1"/>
          </p:cNvSpPr>
          <p:nvPr>
            <p:ph type="title"/>
          </p:nvPr>
        </p:nvSpPr>
        <p:spPr/>
        <p:txBody>
          <a:bodyPr/>
          <a:lstStyle/>
          <a:p>
            <a:pPr algn="ctr"/>
            <a:r>
              <a:rPr lang="en-US" dirty="0">
                <a:ea typeface="MS PGothic" pitchFamily="34" charset="-128"/>
              </a:rPr>
              <a:t>2026 Employee Health Premiums</a:t>
            </a:r>
            <a:br>
              <a:rPr lang="en-US" dirty="0">
                <a:ea typeface="MS PGothic" pitchFamily="34" charset="-128"/>
              </a:rPr>
            </a:br>
            <a:r>
              <a:rPr lang="en-US" dirty="0">
                <a:ea typeface="MS PGothic" pitchFamily="34" charset="-128"/>
              </a:rPr>
              <a:t>Low Deductible (NON-HDHP) Health Plans</a:t>
            </a:r>
            <a:endParaRPr lang="en-US" dirty="0"/>
          </a:p>
        </p:txBody>
      </p:sp>
      <p:graphicFrame>
        <p:nvGraphicFramePr>
          <p:cNvPr id="6" name="Content Placeholder 5">
            <a:extLst>
              <a:ext uri="{FF2B5EF4-FFF2-40B4-BE49-F238E27FC236}">
                <a16:creationId xmlns:a16="http://schemas.microsoft.com/office/drawing/2014/main" id="{CC7BA8A1-F9BA-444F-B934-1BA612830365}"/>
              </a:ext>
            </a:extLst>
          </p:cNvPr>
          <p:cNvGraphicFramePr>
            <a:graphicFrameLocks noGrp="1"/>
          </p:cNvGraphicFramePr>
          <p:nvPr>
            <p:ph idx="1"/>
            <p:extLst>
              <p:ext uri="{D42A27DB-BD31-4B8C-83A1-F6EECF244321}">
                <p14:modId xmlns:p14="http://schemas.microsoft.com/office/powerpoint/2010/main" val="2376913267"/>
              </p:ext>
            </p:extLst>
          </p:nvPr>
        </p:nvGraphicFramePr>
        <p:xfrm>
          <a:off x="581190" y="2003143"/>
          <a:ext cx="11029618" cy="3578176"/>
        </p:xfrm>
        <a:graphic>
          <a:graphicData uri="http://schemas.openxmlformats.org/drawingml/2006/table">
            <a:tbl>
              <a:tblPr firstRow="1" bandRow="1">
                <a:tableStyleId>{5C22544A-7EE6-4342-B048-85BDC9FD1C3A}</a:tableStyleId>
              </a:tblPr>
              <a:tblGrid>
                <a:gridCol w="3336290">
                  <a:extLst>
                    <a:ext uri="{9D8B030D-6E8A-4147-A177-3AD203B41FA5}">
                      <a16:colId xmlns:a16="http://schemas.microsoft.com/office/drawing/2014/main" val="2709430034"/>
                    </a:ext>
                  </a:extLst>
                </a:gridCol>
                <a:gridCol w="1923332">
                  <a:extLst>
                    <a:ext uri="{9D8B030D-6E8A-4147-A177-3AD203B41FA5}">
                      <a16:colId xmlns:a16="http://schemas.microsoft.com/office/drawing/2014/main" val="2267288874"/>
                    </a:ext>
                  </a:extLst>
                </a:gridCol>
                <a:gridCol w="1923332">
                  <a:extLst>
                    <a:ext uri="{9D8B030D-6E8A-4147-A177-3AD203B41FA5}">
                      <a16:colId xmlns:a16="http://schemas.microsoft.com/office/drawing/2014/main" val="1321770585"/>
                    </a:ext>
                  </a:extLst>
                </a:gridCol>
                <a:gridCol w="1923332">
                  <a:extLst>
                    <a:ext uri="{9D8B030D-6E8A-4147-A177-3AD203B41FA5}">
                      <a16:colId xmlns:a16="http://schemas.microsoft.com/office/drawing/2014/main" val="2834857706"/>
                    </a:ext>
                  </a:extLst>
                </a:gridCol>
                <a:gridCol w="1923332">
                  <a:extLst>
                    <a:ext uri="{9D8B030D-6E8A-4147-A177-3AD203B41FA5}">
                      <a16:colId xmlns:a16="http://schemas.microsoft.com/office/drawing/2014/main" val="1024443503"/>
                    </a:ext>
                  </a:extLst>
                </a:gridCol>
              </a:tblGrid>
              <a:tr h="594048">
                <a:tc>
                  <a:txBody>
                    <a:bodyPr/>
                    <a:lstStyle/>
                    <a:p>
                      <a:pPr algn="l"/>
                      <a:r>
                        <a:rPr lang="en-US" sz="1400" dirty="0"/>
                        <a:t>Plan</a:t>
                      </a:r>
                    </a:p>
                  </a:txBody>
                  <a:tcPr anchor="ctr"/>
                </a:tc>
                <a:tc>
                  <a:txBody>
                    <a:bodyPr/>
                    <a:lstStyle/>
                    <a:p>
                      <a:pPr algn="ctr"/>
                      <a:r>
                        <a:rPr lang="en-US" sz="1400" dirty="0"/>
                        <a:t>Single</a:t>
                      </a:r>
                    </a:p>
                    <a:p>
                      <a:pPr algn="ctr"/>
                      <a:r>
                        <a:rPr lang="en-US" sz="1400" dirty="0"/>
                        <a:t>(monthly)</a:t>
                      </a:r>
                    </a:p>
                  </a:txBody>
                  <a:tcPr anchor="ctr"/>
                </a:tc>
                <a:tc>
                  <a:txBody>
                    <a:bodyPr/>
                    <a:lstStyle/>
                    <a:p>
                      <a:pPr algn="ctr"/>
                      <a:r>
                        <a:rPr lang="en-US" sz="1400" dirty="0"/>
                        <a:t>Single</a:t>
                      </a:r>
                    </a:p>
                    <a:p>
                      <a:pPr algn="ctr"/>
                      <a:r>
                        <a:rPr lang="en-US" sz="1400" dirty="0"/>
                        <a:t>(biweekly)</a:t>
                      </a:r>
                    </a:p>
                  </a:txBody>
                  <a:tcPr anchor="ctr"/>
                </a:tc>
                <a:tc>
                  <a:txBody>
                    <a:bodyPr/>
                    <a:lstStyle/>
                    <a:p>
                      <a:pPr algn="ctr"/>
                      <a:r>
                        <a:rPr lang="en-US" sz="1400" dirty="0"/>
                        <a:t>Family</a:t>
                      </a:r>
                    </a:p>
                    <a:p>
                      <a:pPr algn="ctr"/>
                      <a:r>
                        <a:rPr lang="en-US" sz="1400" dirty="0"/>
                        <a:t>(monthly)</a:t>
                      </a:r>
                    </a:p>
                  </a:txBody>
                  <a:tcPr anchor="ctr"/>
                </a:tc>
                <a:tc>
                  <a:txBody>
                    <a:bodyPr/>
                    <a:lstStyle/>
                    <a:p>
                      <a:pPr algn="ctr"/>
                      <a:r>
                        <a:rPr lang="en-US" sz="1400" dirty="0"/>
                        <a:t>Family</a:t>
                      </a:r>
                    </a:p>
                    <a:p>
                      <a:pPr algn="ctr"/>
                      <a:r>
                        <a:rPr lang="en-US" sz="1400" dirty="0"/>
                        <a:t>(biweekly)</a:t>
                      </a:r>
                    </a:p>
                  </a:txBody>
                  <a:tcPr anchor="ctr"/>
                </a:tc>
                <a:extLst>
                  <a:ext uri="{0D108BD9-81ED-4DB2-BD59-A6C34878D82A}">
                    <a16:rowId xmlns:a16="http://schemas.microsoft.com/office/drawing/2014/main" val="1308950806"/>
                  </a:ext>
                </a:extLst>
              </a:tr>
              <a:tr h="454288">
                <a:tc>
                  <a:txBody>
                    <a:bodyPr/>
                    <a:lstStyle/>
                    <a:p>
                      <a:pPr algn="l"/>
                      <a:r>
                        <a:rPr lang="en-US" sz="1600" dirty="0">
                          <a:latin typeface="+mn-lt"/>
                          <a:cs typeface="Arial" panose="020B0604020202020204" pitchFamily="34" charset="0"/>
                        </a:rPr>
                        <a:t>IYC Plan with</a:t>
                      </a:r>
                      <a:r>
                        <a:rPr lang="en-US" sz="1600" baseline="0" dirty="0">
                          <a:latin typeface="+mn-lt"/>
                          <a:cs typeface="Arial" panose="020B0604020202020204" pitchFamily="34" charset="0"/>
                        </a:rPr>
                        <a:t> Dental</a:t>
                      </a:r>
                      <a:endParaRPr lang="en-US" sz="1600" dirty="0">
                        <a:latin typeface="+mn-lt"/>
                        <a:cs typeface="Arial" panose="020B0604020202020204" pitchFamily="34" charset="0"/>
                      </a:endParaRP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$132.00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$66.00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$329.00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$164.50</a:t>
                      </a:r>
                    </a:p>
                  </a:txBody>
                  <a:tcPr marL="9525" marR="9525" marT="9525" marB="0" anchor="ctr"/>
                </a:tc>
                <a:extLst>
                  <a:ext uri="{0D108BD9-81ED-4DB2-BD59-A6C34878D82A}">
                    <a16:rowId xmlns:a16="http://schemas.microsoft.com/office/drawing/2014/main" val="2698301322"/>
                  </a:ext>
                </a:extLst>
              </a:tr>
              <a:tr h="457200">
                <a:tc>
                  <a:txBody>
                    <a:bodyPr/>
                    <a:lstStyle/>
                    <a:p>
                      <a:pPr algn="l"/>
                      <a:r>
                        <a:rPr lang="en-US" sz="1600" dirty="0">
                          <a:latin typeface="+mn-lt"/>
                          <a:cs typeface="Arial" panose="020B0604020202020204" pitchFamily="34" charset="0"/>
                        </a:rPr>
                        <a:t>IYC Plan without Dental</a:t>
                      </a: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$128.00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$64.00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$318.00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$159.00</a:t>
                      </a:r>
                    </a:p>
                  </a:txBody>
                  <a:tcPr marL="9525" marR="9525" marT="9525" marB="0" anchor="ctr"/>
                </a:tc>
                <a:extLst>
                  <a:ext uri="{0D108BD9-81ED-4DB2-BD59-A6C34878D82A}">
                    <a16:rowId xmlns:a16="http://schemas.microsoft.com/office/drawing/2014/main" val="4161328029"/>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mn-lt"/>
                          <a:cs typeface="Arial" panose="020B0604020202020204" pitchFamily="34" charset="0"/>
                        </a:rPr>
                        <a:t>Access with Dental</a:t>
                      </a: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$335.00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$167.50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$833.00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$416.50</a:t>
                      </a:r>
                    </a:p>
                  </a:txBody>
                  <a:tcPr marL="9525" marR="9525" marT="9525" marB="0" anchor="ctr"/>
                </a:tc>
                <a:extLst>
                  <a:ext uri="{0D108BD9-81ED-4DB2-BD59-A6C34878D82A}">
                    <a16:rowId xmlns:a16="http://schemas.microsoft.com/office/drawing/2014/main" val="3842644866"/>
                  </a:ext>
                </a:extLst>
              </a:tr>
              <a:tr h="457200">
                <a:tc>
                  <a:txBody>
                    <a:bodyPr/>
                    <a:lstStyle/>
                    <a:p>
                      <a:pPr algn="l"/>
                      <a:r>
                        <a:rPr lang="en-US" sz="1600" dirty="0">
                          <a:latin typeface="+mn-lt"/>
                          <a:cs typeface="Arial" panose="020B0604020202020204" pitchFamily="34" charset="0"/>
                        </a:rPr>
                        <a:t>Access without Dental</a:t>
                      </a: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$331.00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$165.50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$822.00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$411.00</a:t>
                      </a:r>
                    </a:p>
                  </a:txBody>
                  <a:tcPr marL="9525" marR="9525" marT="9525" marB="0" anchor="ctr"/>
                </a:tc>
                <a:extLst>
                  <a:ext uri="{0D108BD9-81ED-4DB2-BD59-A6C34878D82A}">
                    <a16:rowId xmlns:a16="http://schemas.microsoft.com/office/drawing/2014/main" val="4159471607"/>
                  </a:ext>
                </a:extLst>
              </a:tr>
              <a:tr h="579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mn-lt"/>
                          <a:cs typeface="Arial" panose="020B0604020202020204" pitchFamily="34" charset="0"/>
                        </a:rPr>
                        <a:t>Access</a:t>
                      </a:r>
                      <a:r>
                        <a:rPr lang="en-US" sz="1600" baseline="0" dirty="0">
                          <a:latin typeface="+mn-lt"/>
                          <a:cs typeface="Arial" panose="020B0604020202020204" pitchFamily="34" charset="0"/>
                        </a:rPr>
                        <a:t> with Dental (required to work out of state)</a:t>
                      </a:r>
                      <a:endParaRPr lang="en-US" sz="1600" dirty="0">
                        <a:latin typeface="+mn-lt"/>
                        <a:cs typeface="Arial" panose="020B0604020202020204" pitchFamily="34" charset="0"/>
                      </a:endParaRP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$202.00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$101.00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$508.00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$254.00</a:t>
                      </a:r>
                    </a:p>
                  </a:txBody>
                  <a:tcPr marL="9525" marR="9525" marT="9525" marB="0" anchor="ctr"/>
                </a:tc>
                <a:extLst>
                  <a:ext uri="{0D108BD9-81ED-4DB2-BD59-A6C34878D82A}">
                    <a16:rowId xmlns:a16="http://schemas.microsoft.com/office/drawing/2014/main" val="1640958648"/>
                  </a:ext>
                </a:extLst>
              </a:tr>
              <a:tr h="579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mn-lt"/>
                          <a:cs typeface="Arial" panose="020B0604020202020204" pitchFamily="34" charset="0"/>
                        </a:rPr>
                        <a:t>Access</a:t>
                      </a:r>
                      <a:r>
                        <a:rPr lang="en-US" sz="1600" baseline="0" dirty="0">
                          <a:latin typeface="+mn-lt"/>
                          <a:cs typeface="Arial" panose="020B0604020202020204" pitchFamily="34" charset="0"/>
                        </a:rPr>
                        <a:t> without Dental (required to work out of state)</a:t>
                      </a:r>
                      <a:endParaRPr lang="en-US" sz="1600" dirty="0">
                        <a:latin typeface="+mn-lt"/>
                        <a:cs typeface="Arial" panose="020B0604020202020204" pitchFamily="34" charset="0"/>
                      </a:endParaRP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$198.00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$99.00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$497.00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$248.50</a:t>
                      </a:r>
                    </a:p>
                  </a:txBody>
                  <a:tcPr marL="9525" marR="9525" marT="9525" marB="0" anchor="ctr"/>
                </a:tc>
                <a:extLst>
                  <a:ext uri="{0D108BD9-81ED-4DB2-BD59-A6C34878D82A}">
                    <a16:rowId xmlns:a16="http://schemas.microsoft.com/office/drawing/2014/main" val="2310781287"/>
                  </a:ext>
                </a:extLst>
              </a:tr>
            </a:tbl>
          </a:graphicData>
        </a:graphic>
      </p:graphicFrame>
      <p:sp>
        <p:nvSpPr>
          <p:cNvPr id="3" name="Slide Number Placeholder 2">
            <a:extLst>
              <a:ext uri="{FF2B5EF4-FFF2-40B4-BE49-F238E27FC236}">
                <a16:creationId xmlns:a16="http://schemas.microsoft.com/office/drawing/2014/main" id="{6DB4998F-F317-4F22-9F3D-A93BE05C6C8F}"/>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4" name="TextBox 3">
            <a:extLst>
              <a:ext uri="{FF2B5EF4-FFF2-40B4-BE49-F238E27FC236}">
                <a16:creationId xmlns:a16="http://schemas.microsoft.com/office/drawing/2014/main" id="{680AEE3B-ECB3-4A09-BFBD-18F95EC97476}"/>
              </a:ext>
            </a:extLst>
          </p:cNvPr>
          <p:cNvSpPr txBox="1"/>
          <p:nvPr/>
        </p:nvSpPr>
        <p:spPr>
          <a:xfrm>
            <a:off x="731428" y="5956137"/>
            <a:ext cx="3802481" cy="307777"/>
          </a:xfrm>
          <a:prstGeom prst="rect">
            <a:avLst/>
          </a:prstGeom>
          <a:noFill/>
        </p:spPr>
        <p:txBody>
          <a:bodyPr wrap="square" rtlCol="0">
            <a:spAutoFit/>
          </a:bodyPr>
          <a:lstStyle/>
          <a:p>
            <a:r>
              <a:rPr lang="en-US" sz="1400" i="1" dirty="0">
                <a:hlinkClick r:id="rId3"/>
              </a:rPr>
              <a:t>2026 Total and Less Than Half Time Premiums</a:t>
            </a:r>
            <a:endParaRPr lang="en-US" sz="1400" i="1" dirty="0"/>
          </a:p>
        </p:txBody>
      </p:sp>
    </p:spTree>
    <p:extLst>
      <p:ext uri="{BB962C8B-B14F-4D97-AF65-F5344CB8AC3E}">
        <p14:creationId xmlns:p14="http://schemas.microsoft.com/office/powerpoint/2010/main" val="1239846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B9E7-7FFF-40EF-AFF9-A37A37D9A3F3}"/>
              </a:ext>
            </a:extLst>
          </p:cNvPr>
          <p:cNvSpPr>
            <a:spLocks noGrp="1"/>
          </p:cNvSpPr>
          <p:nvPr>
            <p:ph type="title"/>
          </p:nvPr>
        </p:nvSpPr>
        <p:spPr/>
        <p:txBody>
          <a:bodyPr/>
          <a:lstStyle/>
          <a:p>
            <a:pPr algn="ctr"/>
            <a:r>
              <a:rPr lang="en-US" dirty="0">
                <a:ea typeface="MS PGothic" pitchFamily="34" charset="-128"/>
              </a:rPr>
              <a:t>2026 Employee Health Premiums</a:t>
            </a:r>
            <a:br>
              <a:rPr lang="en-US" dirty="0">
                <a:ea typeface="MS PGothic" pitchFamily="34" charset="-128"/>
              </a:rPr>
            </a:br>
            <a:r>
              <a:rPr lang="en-US" dirty="0">
                <a:ea typeface="MS PGothic" pitchFamily="34" charset="-128"/>
              </a:rPr>
              <a:t>High-Deductible Health Plans</a:t>
            </a:r>
            <a:endParaRPr lang="en-US" dirty="0"/>
          </a:p>
        </p:txBody>
      </p:sp>
      <p:graphicFrame>
        <p:nvGraphicFramePr>
          <p:cNvPr id="6" name="Content Placeholder 5">
            <a:extLst>
              <a:ext uri="{FF2B5EF4-FFF2-40B4-BE49-F238E27FC236}">
                <a16:creationId xmlns:a16="http://schemas.microsoft.com/office/drawing/2014/main" id="{319D6F6E-E8E4-46EC-A4B4-BA23D38A6305}"/>
              </a:ext>
            </a:extLst>
          </p:cNvPr>
          <p:cNvGraphicFramePr>
            <a:graphicFrameLocks noGrp="1"/>
          </p:cNvGraphicFramePr>
          <p:nvPr>
            <p:ph idx="1"/>
            <p:extLst>
              <p:ext uri="{D42A27DB-BD31-4B8C-83A1-F6EECF244321}">
                <p14:modId xmlns:p14="http://schemas.microsoft.com/office/powerpoint/2010/main" val="1557594518"/>
              </p:ext>
            </p:extLst>
          </p:nvPr>
        </p:nvGraphicFramePr>
        <p:xfrm>
          <a:off x="497306" y="2083446"/>
          <a:ext cx="11113502" cy="3505200"/>
        </p:xfrm>
        <a:graphic>
          <a:graphicData uri="http://schemas.openxmlformats.org/drawingml/2006/table">
            <a:tbl>
              <a:tblPr firstRow="1" bandRow="1">
                <a:tableStyleId>{5C22544A-7EE6-4342-B048-85BDC9FD1C3A}</a:tableStyleId>
              </a:tblPr>
              <a:tblGrid>
                <a:gridCol w="3205688">
                  <a:extLst>
                    <a:ext uri="{9D8B030D-6E8A-4147-A177-3AD203B41FA5}">
                      <a16:colId xmlns:a16="http://schemas.microsoft.com/office/drawing/2014/main" val="2566036138"/>
                    </a:ext>
                  </a:extLst>
                </a:gridCol>
                <a:gridCol w="2015853">
                  <a:extLst>
                    <a:ext uri="{9D8B030D-6E8A-4147-A177-3AD203B41FA5}">
                      <a16:colId xmlns:a16="http://schemas.microsoft.com/office/drawing/2014/main" val="165965593"/>
                    </a:ext>
                  </a:extLst>
                </a:gridCol>
                <a:gridCol w="2127976">
                  <a:extLst>
                    <a:ext uri="{9D8B030D-6E8A-4147-A177-3AD203B41FA5}">
                      <a16:colId xmlns:a16="http://schemas.microsoft.com/office/drawing/2014/main" val="1398781388"/>
                    </a:ext>
                  </a:extLst>
                </a:gridCol>
                <a:gridCol w="1976955">
                  <a:extLst>
                    <a:ext uri="{9D8B030D-6E8A-4147-A177-3AD203B41FA5}">
                      <a16:colId xmlns:a16="http://schemas.microsoft.com/office/drawing/2014/main" val="3394781993"/>
                    </a:ext>
                  </a:extLst>
                </a:gridCol>
                <a:gridCol w="1787030">
                  <a:extLst>
                    <a:ext uri="{9D8B030D-6E8A-4147-A177-3AD203B41FA5}">
                      <a16:colId xmlns:a16="http://schemas.microsoft.com/office/drawing/2014/main" val="2187654527"/>
                    </a:ext>
                  </a:extLst>
                </a:gridCol>
              </a:tblGrid>
              <a:tr h="511392">
                <a:tc>
                  <a:txBody>
                    <a:bodyPr/>
                    <a:lstStyle/>
                    <a:p>
                      <a:pPr algn="l"/>
                      <a:r>
                        <a:rPr lang="en-US" sz="1400" dirty="0"/>
                        <a:t>Plan</a:t>
                      </a:r>
                    </a:p>
                  </a:txBody>
                  <a:tcPr anchor="ctr"/>
                </a:tc>
                <a:tc>
                  <a:txBody>
                    <a:bodyPr/>
                    <a:lstStyle/>
                    <a:p>
                      <a:pPr algn="ctr"/>
                      <a:r>
                        <a:rPr lang="en-US" sz="1400" dirty="0"/>
                        <a:t>Single</a:t>
                      </a:r>
                    </a:p>
                    <a:p>
                      <a:pPr algn="ctr"/>
                      <a:r>
                        <a:rPr lang="en-US" sz="1400" dirty="0"/>
                        <a:t>(monthly)</a:t>
                      </a:r>
                    </a:p>
                  </a:txBody>
                  <a:tcPr anchor="ctr"/>
                </a:tc>
                <a:tc>
                  <a:txBody>
                    <a:bodyPr/>
                    <a:lstStyle/>
                    <a:p>
                      <a:pPr algn="ctr"/>
                      <a:r>
                        <a:rPr lang="en-US" sz="1400" dirty="0"/>
                        <a:t>Single</a:t>
                      </a:r>
                    </a:p>
                    <a:p>
                      <a:pPr algn="ctr"/>
                      <a:r>
                        <a:rPr lang="en-US" sz="1400" dirty="0"/>
                        <a:t>(biweekly)</a:t>
                      </a:r>
                    </a:p>
                  </a:txBody>
                  <a:tcPr anchor="ctr"/>
                </a:tc>
                <a:tc>
                  <a:txBody>
                    <a:bodyPr/>
                    <a:lstStyle/>
                    <a:p>
                      <a:pPr algn="ctr"/>
                      <a:r>
                        <a:rPr lang="en-US" sz="1400" dirty="0"/>
                        <a:t>Family</a:t>
                      </a:r>
                    </a:p>
                    <a:p>
                      <a:pPr algn="ctr"/>
                      <a:r>
                        <a:rPr lang="en-US" sz="1400" dirty="0"/>
                        <a:t>(monthly)</a:t>
                      </a:r>
                    </a:p>
                  </a:txBody>
                  <a:tcPr anchor="ctr"/>
                </a:tc>
                <a:tc>
                  <a:txBody>
                    <a:bodyPr/>
                    <a:lstStyle/>
                    <a:p>
                      <a:pPr algn="ctr"/>
                      <a:r>
                        <a:rPr lang="en-US" sz="1400" dirty="0"/>
                        <a:t>Family</a:t>
                      </a:r>
                    </a:p>
                    <a:p>
                      <a:pPr algn="ctr"/>
                      <a:r>
                        <a:rPr lang="en-US" sz="1400" dirty="0"/>
                        <a:t>(biweekly)</a:t>
                      </a:r>
                    </a:p>
                  </a:txBody>
                  <a:tcPr anchor="ctr"/>
                </a:tc>
                <a:extLst>
                  <a:ext uri="{0D108BD9-81ED-4DB2-BD59-A6C34878D82A}">
                    <a16:rowId xmlns:a16="http://schemas.microsoft.com/office/drawing/2014/main" val="3070253671"/>
                  </a:ext>
                </a:extLst>
              </a:tr>
              <a:tr h="457200">
                <a:tc>
                  <a:txBody>
                    <a:bodyPr/>
                    <a:lstStyle/>
                    <a:p>
                      <a:pPr algn="l"/>
                      <a:r>
                        <a:rPr lang="en-US" sz="1600" dirty="0">
                          <a:latin typeface="+mn-lt"/>
                          <a:cs typeface="Arial" panose="020B0604020202020204" pitchFamily="34" charset="0"/>
                        </a:rPr>
                        <a:t>HDHP</a:t>
                      </a:r>
                      <a:r>
                        <a:rPr lang="en-US" sz="1600" baseline="0" dirty="0">
                          <a:latin typeface="+mn-lt"/>
                          <a:cs typeface="Arial" panose="020B0604020202020204" pitchFamily="34" charset="0"/>
                        </a:rPr>
                        <a:t> </a:t>
                      </a:r>
                      <a:r>
                        <a:rPr lang="en-US" sz="1600" dirty="0">
                          <a:latin typeface="+mn-lt"/>
                          <a:cs typeface="Arial" panose="020B0604020202020204" pitchFamily="34" charset="0"/>
                        </a:rPr>
                        <a:t>Plan with</a:t>
                      </a:r>
                      <a:r>
                        <a:rPr lang="en-US" sz="1600" baseline="0" dirty="0">
                          <a:latin typeface="+mn-lt"/>
                          <a:cs typeface="Arial" panose="020B0604020202020204" pitchFamily="34" charset="0"/>
                        </a:rPr>
                        <a:t> Dental</a:t>
                      </a:r>
                      <a:endParaRPr lang="en-US" sz="1600" dirty="0">
                        <a:latin typeface="+mn-lt"/>
                        <a:cs typeface="Arial" panose="020B0604020202020204" pitchFamily="34" charset="0"/>
                      </a:endParaRP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$49.00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$24.50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$122.00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$61.00</a:t>
                      </a:r>
                    </a:p>
                  </a:txBody>
                  <a:tcPr marL="9525" marR="9525" marT="9525" marB="0" anchor="ctr"/>
                </a:tc>
                <a:extLst>
                  <a:ext uri="{0D108BD9-81ED-4DB2-BD59-A6C34878D82A}">
                    <a16:rowId xmlns:a16="http://schemas.microsoft.com/office/drawing/2014/main" val="4186771581"/>
                  </a:ext>
                </a:extLst>
              </a:tr>
              <a:tr h="457200">
                <a:tc>
                  <a:txBody>
                    <a:bodyPr/>
                    <a:lstStyle/>
                    <a:p>
                      <a:pPr algn="l"/>
                      <a:r>
                        <a:rPr lang="en-US" sz="1600" dirty="0">
                          <a:latin typeface="+mn-lt"/>
                          <a:cs typeface="Arial" panose="020B0604020202020204" pitchFamily="34" charset="0"/>
                        </a:rPr>
                        <a:t>HDHP</a:t>
                      </a:r>
                      <a:r>
                        <a:rPr lang="en-US" sz="1600" baseline="0" dirty="0">
                          <a:latin typeface="+mn-lt"/>
                          <a:cs typeface="Arial" panose="020B0604020202020204" pitchFamily="34" charset="0"/>
                        </a:rPr>
                        <a:t> </a:t>
                      </a:r>
                      <a:r>
                        <a:rPr lang="en-US" sz="1600" dirty="0">
                          <a:latin typeface="+mn-lt"/>
                          <a:cs typeface="Arial" panose="020B0604020202020204" pitchFamily="34" charset="0"/>
                        </a:rPr>
                        <a:t>Plan without Dental</a:t>
                      </a: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$45.00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$22.50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$111.00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$55.50</a:t>
                      </a:r>
                    </a:p>
                  </a:txBody>
                  <a:tcPr marL="9525" marR="9525" marT="9525" marB="0" anchor="ctr"/>
                </a:tc>
                <a:extLst>
                  <a:ext uri="{0D108BD9-81ED-4DB2-BD59-A6C34878D82A}">
                    <a16:rowId xmlns:a16="http://schemas.microsoft.com/office/drawing/2014/main" val="4096397827"/>
                  </a:ext>
                </a:extLst>
              </a:tr>
              <a:tr h="457200">
                <a:tc>
                  <a:txBody>
                    <a:bodyPr/>
                    <a:lstStyle/>
                    <a:p>
                      <a:pPr algn="l"/>
                      <a:r>
                        <a:rPr lang="en-US" sz="1600" dirty="0">
                          <a:latin typeface="+mn-lt"/>
                          <a:cs typeface="Arial" panose="020B0604020202020204" pitchFamily="34" charset="0"/>
                        </a:rPr>
                        <a:t>HDHP Access with Dental</a:t>
                      </a: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$252.00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$126.00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$626.00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$313.00</a:t>
                      </a:r>
                    </a:p>
                  </a:txBody>
                  <a:tcPr marL="9525" marR="9525" marT="9525" marB="0" anchor="ctr"/>
                </a:tc>
                <a:extLst>
                  <a:ext uri="{0D108BD9-81ED-4DB2-BD59-A6C34878D82A}">
                    <a16:rowId xmlns:a16="http://schemas.microsoft.com/office/drawing/2014/main" val="1646943348"/>
                  </a:ext>
                </a:extLst>
              </a:tr>
              <a:tr h="457200">
                <a:tc>
                  <a:txBody>
                    <a:bodyPr/>
                    <a:lstStyle/>
                    <a:p>
                      <a:pPr algn="l"/>
                      <a:r>
                        <a:rPr lang="en-US" sz="1600" dirty="0">
                          <a:latin typeface="+mn-lt"/>
                          <a:cs typeface="Arial" panose="020B0604020202020204" pitchFamily="34" charset="0"/>
                        </a:rPr>
                        <a:t>HDHP Access without Dental</a:t>
                      </a: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$248.00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$124.00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$615.00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$307.50</a:t>
                      </a:r>
                    </a:p>
                  </a:txBody>
                  <a:tcPr marL="9525" marR="9525" marT="9525" marB="0" anchor="ctr"/>
                </a:tc>
                <a:extLst>
                  <a:ext uri="{0D108BD9-81ED-4DB2-BD59-A6C34878D82A}">
                    <a16:rowId xmlns:a16="http://schemas.microsoft.com/office/drawing/2014/main" val="3496282542"/>
                  </a:ext>
                </a:extLst>
              </a:tr>
              <a:tr h="478559">
                <a:tc>
                  <a:txBody>
                    <a:bodyPr/>
                    <a:lstStyle/>
                    <a:p>
                      <a:pPr algn="l"/>
                      <a:r>
                        <a:rPr lang="en-US" sz="1600" dirty="0">
                          <a:latin typeface="+mn-lt"/>
                          <a:cs typeface="Arial" panose="020B0604020202020204" pitchFamily="34" charset="0"/>
                        </a:rPr>
                        <a:t>HDHP Access</a:t>
                      </a:r>
                      <a:r>
                        <a:rPr lang="en-US" sz="1600" baseline="0" dirty="0">
                          <a:latin typeface="+mn-lt"/>
                          <a:cs typeface="Arial" panose="020B0604020202020204" pitchFamily="34" charset="0"/>
                        </a:rPr>
                        <a:t> with Dental (required to work out of state)</a:t>
                      </a:r>
                      <a:endParaRPr lang="en-US" sz="1600" dirty="0">
                        <a:latin typeface="+mn-lt"/>
                        <a:cs typeface="Arial" panose="020B0604020202020204" pitchFamily="34" charset="0"/>
                      </a:endParaRP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$119.00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$59.50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$301.00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$150.50</a:t>
                      </a:r>
                    </a:p>
                  </a:txBody>
                  <a:tcPr marL="9525" marR="9525" marT="9525" marB="0" anchor="ctr"/>
                </a:tc>
                <a:extLst>
                  <a:ext uri="{0D108BD9-81ED-4DB2-BD59-A6C34878D82A}">
                    <a16:rowId xmlns:a16="http://schemas.microsoft.com/office/drawing/2014/main" val="2175148286"/>
                  </a:ext>
                </a:extLst>
              </a:tr>
              <a:tr h="375713">
                <a:tc>
                  <a:txBody>
                    <a:bodyPr/>
                    <a:lstStyle/>
                    <a:p>
                      <a:pPr algn="l"/>
                      <a:r>
                        <a:rPr lang="en-US" sz="1600" dirty="0">
                          <a:latin typeface="+mn-lt"/>
                          <a:cs typeface="Arial" panose="020B0604020202020204" pitchFamily="34" charset="0"/>
                        </a:rPr>
                        <a:t>HDHP Access without Dental (required to work out of state)</a:t>
                      </a: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$115.00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$57.50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$290.00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$145.00</a:t>
                      </a:r>
                    </a:p>
                  </a:txBody>
                  <a:tcPr marL="9525" marR="9525" marT="9525" marB="0" anchor="ctr"/>
                </a:tc>
                <a:extLst>
                  <a:ext uri="{0D108BD9-81ED-4DB2-BD59-A6C34878D82A}">
                    <a16:rowId xmlns:a16="http://schemas.microsoft.com/office/drawing/2014/main" val="828831245"/>
                  </a:ext>
                </a:extLst>
              </a:tr>
            </a:tbl>
          </a:graphicData>
        </a:graphic>
      </p:graphicFrame>
      <p:sp>
        <p:nvSpPr>
          <p:cNvPr id="3" name="Slide Number Placeholder 2">
            <a:extLst>
              <a:ext uri="{FF2B5EF4-FFF2-40B4-BE49-F238E27FC236}">
                <a16:creationId xmlns:a16="http://schemas.microsoft.com/office/drawing/2014/main" id="{FD53CC6B-04A9-4F29-8B63-B5F57F986A60}"/>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4189262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CFAD-57AE-4846-9CC4-4162CCFD933D}"/>
              </a:ext>
            </a:extLst>
          </p:cNvPr>
          <p:cNvSpPr>
            <a:spLocks noGrp="1"/>
          </p:cNvSpPr>
          <p:nvPr>
            <p:ph type="title"/>
          </p:nvPr>
        </p:nvSpPr>
        <p:spPr/>
        <p:txBody>
          <a:bodyPr/>
          <a:lstStyle/>
          <a:p>
            <a:r>
              <a:rPr lang="en-US" dirty="0"/>
              <a:t>Health Savings Account (HSA) Contributions</a:t>
            </a:r>
          </a:p>
        </p:txBody>
      </p:sp>
      <p:sp>
        <p:nvSpPr>
          <p:cNvPr id="6" name="Text Placeholder 5">
            <a:extLst>
              <a:ext uri="{FF2B5EF4-FFF2-40B4-BE49-F238E27FC236}">
                <a16:creationId xmlns:a16="http://schemas.microsoft.com/office/drawing/2014/main" id="{93B23AD8-D880-420B-B375-9D5579BA5A61}"/>
              </a:ext>
            </a:extLst>
          </p:cNvPr>
          <p:cNvSpPr>
            <a:spLocks noGrp="1"/>
          </p:cNvSpPr>
          <p:nvPr>
            <p:ph type="body" idx="1"/>
          </p:nvPr>
        </p:nvSpPr>
        <p:spPr>
          <a:xfrm>
            <a:off x="549887" y="1917411"/>
            <a:ext cx="11029616" cy="1522825"/>
          </a:xfrm>
        </p:spPr>
        <p:txBody>
          <a:bodyPr/>
          <a:lstStyle/>
          <a:p>
            <a:pPr marL="285750" indent="-285750">
              <a:buClrTx/>
              <a:buSzPct val="100000"/>
              <a:buFont typeface="Arial" panose="020B0604020202020204" pitchFamily="34" charset="0"/>
              <a:buChar char="•"/>
            </a:pPr>
            <a:r>
              <a:rPr lang="en-US" sz="1600" dirty="0">
                <a:solidFill>
                  <a:prstClr val="black"/>
                </a:solidFill>
                <a:latin typeface="Calibri Light" panose="020F0302020204030204" pitchFamily="34" charset="0"/>
              </a:rPr>
              <a:t>A Health Savings Account is used to set aside money on a pre-tax basis to pay for </a:t>
            </a:r>
            <a:r>
              <a:rPr lang="en-US" sz="1600" dirty="0">
                <a:solidFill>
                  <a:prstClr val="black"/>
                </a:solidFill>
                <a:latin typeface="Calibri Light" panose="020F0302020204030204" pitchFamily="34" charset="0"/>
                <a:hlinkClick r:id="rId3"/>
              </a:rPr>
              <a:t>eligible medical expenses </a:t>
            </a:r>
            <a:r>
              <a:rPr lang="en-US" sz="1600" dirty="0">
                <a:solidFill>
                  <a:prstClr val="black"/>
                </a:solidFill>
                <a:latin typeface="Calibri Light" panose="020F0302020204030204" pitchFamily="34" charset="0"/>
              </a:rPr>
              <a:t>for employees in an HDHP only</a:t>
            </a:r>
          </a:p>
          <a:p>
            <a:pPr marL="285750" indent="-285750">
              <a:buClrTx/>
              <a:buSzPct val="100000"/>
              <a:buFont typeface="Arial" panose="020B0604020202020204" pitchFamily="34" charset="0"/>
              <a:buChar char="•"/>
            </a:pPr>
            <a:r>
              <a:rPr lang="en-US" sz="1600" dirty="0">
                <a:solidFill>
                  <a:prstClr val="black"/>
                </a:solidFill>
                <a:latin typeface="Calibri Light" panose="020F0302020204030204" pitchFamily="34" charset="0"/>
              </a:rPr>
              <a:t>If eligible for the employer contribution towards health insurance, receive employer contribution towards HSA</a:t>
            </a:r>
          </a:p>
          <a:p>
            <a:pPr marL="285750" indent="-285750">
              <a:buClrTx/>
              <a:buSzPct val="100000"/>
              <a:buFont typeface="Arial" panose="020B0604020202020204" pitchFamily="34" charset="0"/>
              <a:buChar char="•"/>
            </a:pPr>
            <a:r>
              <a:rPr lang="en-US" sz="1600" dirty="0">
                <a:solidFill>
                  <a:prstClr val="black"/>
                </a:solidFill>
                <a:latin typeface="Calibri Light" panose="020F0302020204030204" pitchFamily="34" charset="0"/>
              </a:rPr>
              <a:t>If enrolled in a High-Deductible Health Plan, must enroll in a Health Savings Account (HSA) - only employees enrolled in a HDHP may enroll in an HSA.  </a:t>
            </a:r>
            <a:r>
              <a:rPr lang="en-US" sz="1600" b="1" dirty="0">
                <a:solidFill>
                  <a:prstClr val="black"/>
                </a:solidFill>
                <a:latin typeface="Calibri Light" panose="020F0302020204030204" pitchFamily="34" charset="0"/>
              </a:rPr>
              <a:t>Must re-enroll in HSA every year!!</a:t>
            </a:r>
          </a:p>
        </p:txBody>
      </p:sp>
      <p:sp>
        <p:nvSpPr>
          <p:cNvPr id="4" name="Slide Number Placeholder 3">
            <a:extLst>
              <a:ext uri="{FF2B5EF4-FFF2-40B4-BE49-F238E27FC236}">
                <a16:creationId xmlns:a16="http://schemas.microsoft.com/office/drawing/2014/main" id="{C625D2A3-58E3-494B-8C96-16CF45324EF8}"/>
              </a:ext>
            </a:extLst>
          </p:cNvPr>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5" name="Picture 4">
            <a:extLst>
              <a:ext uri="{FF2B5EF4-FFF2-40B4-BE49-F238E27FC236}">
                <a16:creationId xmlns:a16="http://schemas.microsoft.com/office/drawing/2014/main" id="{3C87C882-2676-4D23-9149-DD2D99CB503A}"/>
              </a:ext>
            </a:extLst>
          </p:cNvPr>
          <p:cNvPicPr>
            <a:picLocks noChangeAspect="1"/>
          </p:cNvPicPr>
          <p:nvPr/>
        </p:nvPicPr>
        <p:blipFill>
          <a:blip r:embed="rId4"/>
          <a:stretch>
            <a:fillRect/>
          </a:stretch>
        </p:blipFill>
        <p:spPr>
          <a:xfrm>
            <a:off x="5270644" y="5741131"/>
            <a:ext cx="1619402" cy="1005840"/>
          </a:xfrm>
          <a:prstGeom prst="rect">
            <a:avLst/>
          </a:prstGeom>
        </p:spPr>
      </p:pic>
      <p:graphicFrame>
        <p:nvGraphicFramePr>
          <p:cNvPr id="11" name="Table 10">
            <a:extLst>
              <a:ext uri="{FF2B5EF4-FFF2-40B4-BE49-F238E27FC236}">
                <a16:creationId xmlns:a16="http://schemas.microsoft.com/office/drawing/2014/main" id="{49A5FB16-452F-42B4-8E0E-05660A6D35DA}"/>
              </a:ext>
            </a:extLst>
          </p:cNvPr>
          <p:cNvGraphicFramePr>
            <a:graphicFrameLocks noGrp="1"/>
          </p:cNvGraphicFramePr>
          <p:nvPr>
            <p:extLst>
              <p:ext uri="{D42A27DB-BD31-4B8C-83A1-F6EECF244321}">
                <p14:modId xmlns:p14="http://schemas.microsoft.com/office/powerpoint/2010/main" val="1790972744"/>
              </p:ext>
            </p:extLst>
          </p:nvPr>
        </p:nvGraphicFramePr>
        <p:xfrm>
          <a:off x="612496" y="3542429"/>
          <a:ext cx="10998313" cy="2316480"/>
        </p:xfrm>
        <a:graphic>
          <a:graphicData uri="http://schemas.openxmlformats.org/drawingml/2006/table">
            <a:tbl>
              <a:tblPr firstRow="1" bandRow="1">
                <a:tableStyleId>{5C22544A-7EE6-4342-B048-85BDC9FD1C3A}</a:tableStyleId>
              </a:tblPr>
              <a:tblGrid>
                <a:gridCol w="2314411">
                  <a:extLst>
                    <a:ext uri="{9D8B030D-6E8A-4147-A177-3AD203B41FA5}">
                      <a16:colId xmlns:a16="http://schemas.microsoft.com/office/drawing/2014/main" val="607102224"/>
                    </a:ext>
                  </a:extLst>
                </a:gridCol>
                <a:gridCol w="5017798">
                  <a:extLst>
                    <a:ext uri="{9D8B030D-6E8A-4147-A177-3AD203B41FA5}">
                      <a16:colId xmlns:a16="http://schemas.microsoft.com/office/drawing/2014/main" val="2805518359"/>
                    </a:ext>
                  </a:extLst>
                </a:gridCol>
                <a:gridCol w="3666104">
                  <a:extLst>
                    <a:ext uri="{9D8B030D-6E8A-4147-A177-3AD203B41FA5}">
                      <a16:colId xmlns:a16="http://schemas.microsoft.com/office/drawing/2014/main" val="2547549372"/>
                    </a:ext>
                  </a:extLst>
                </a:gridCol>
              </a:tblGrid>
              <a:tr h="370840">
                <a:tc>
                  <a:txBody>
                    <a:bodyPr/>
                    <a:lstStyle/>
                    <a:p>
                      <a:endParaRPr lang="en-US" sz="1600" dirty="0"/>
                    </a:p>
                  </a:txBody>
                  <a:tcPr/>
                </a:tc>
                <a:tc>
                  <a:txBody>
                    <a:bodyPr/>
                    <a:lstStyle/>
                    <a:p>
                      <a:pPr algn="ctr"/>
                      <a:r>
                        <a:rPr lang="en-US" sz="1600" dirty="0"/>
                        <a:t>HSA Employer Contribution*</a:t>
                      </a:r>
                    </a:p>
                  </a:txBody>
                  <a:tcPr anchor="ctr"/>
                </a:tc>
                <a:tc>
                  <a:txBody>
                    <a:bodyPr/>
                    <a:lstStyle/>
                    <a:p>
                      <a:pPr algn="ctr"/>
                      <a:r>
                        <a:rPr lang="en-US" sz="1600" dirty="0"/>
                        <a:t>HSA Total Annual Contribution Limit (Employee + Employer)</a:t>
                      </a:r>
                    </a:p>
                  </a:txBody>
                  <a:tcPr anchor="ctr"/>
                </a:tc>
                <a:extLst>
                  <a:ext uri="{0D108BD9-81ED-4DB2-BD59-A6C34878D82A}">
                    <a16:rowId xmlns:a16="http://schemas.microsoft.com/office/drawing/2014/main" val="3053653657"/>
                  </a:ext>
                </a:extLst>
              </a:tr>
              <a:tr h="370840">
                <a:tc>
                  <a:txBody>
                    <a:bodyPr/>
                    <a:lstStyle/>
                    <a:p>
                      <a:r>
                        <a:rPr lang="en-US" sz="1600" dirty="0"/>
                        <a:t>Single Health Coverage</a:t>
                      </a:r>
                    </a:p>
                  </a:txBody>
                  <a:tcPr anchor="ctr"/>
                </a:tc>
                <a:tc>
                  <a:txBody>
                    <a:bodyPr/>
                    <a:lstStyle/>
                    <a:p>
                      <a:pPr algn="ctr"/>
                      <a:r>
                        <a:rPr lang="en-US" sz="1600" dirty="0"/>
                        <a:t>$852/year if covered all year</a:t>
                      </a:r>
                    </a:p>
                    <a:p>
                      <a:pPr algn="ctr"/>
                      <a:r>
                        <a:rPr lang="en-US" sz="1600" dirty="0"/>
                        <a:t>($35.50 bi-weekly/$71.00 monthly)</a:t>
                      </a:r>
                    </a:p>
                  </a:txBody>
                  <a:tcPr anchor="ctr"/>
                </a:tc>
                <a:tc>
                  <a:txBody>
                    <a:bodyPr/>
                    <a:lstStyle/>
                    <a:p>
                      <a:pPr algn="ctr"/>
                      <a:r>
                        <a:rPr lang="en-US" sz="1600" dirty="0"/>
                        <a:t>$4,400</a:t>
                      </a:r>
                    </a:p>
                  </a:txBody>
                  <a:tcPr anchor="ctr"/>
                </a:tc>
                <a:extLst>
                  <a:ext uri="{0D108BD9-81ED-4DB2-BD59-A6C34878D82A}">
                    <a16:rowId xmlns:a16="http://schemas.microsoft.com/office/drawing/2014/main" val="1412001206"/>
                  </a:ext>
                </a:extLst>
              </a:tr>
              <a:tr h="370840">
                <a:tc>
                  <a:txBody>
                    <a:bodyPr/>
                    <a:lstStyle/>
                    <a:p>
                      <a:r>
                        <a:rPr lang="en-US" sz="1600" dirty="0"/>
                        <a:t>Family Health Coverage</a:t>
                      </a:r>
                    </a:p>
                  </a:txBody>
                  <a:tcPr anchor="ctr"/>
                </a:tc>
                <a:tc>
                  <a:txBody>
                    <a:bodyPr/>
                    <a:lstStyle/>
                    <a:p>
                      <a:pPr algn="ctr"/>
                      <a:r>
                        <a:rPr lang="en-US" sz="1600" dirty="0"/>
                        <a:t>$1,704/year if covered all year</a:t>
                      </a:r>
                    </a:p>
                    <a:p>
                      <a:pPr algn="ctr"/>
                      <a:r>
                        <a:rPr lang="en-US" sz="1600" dirty="0"/>
                        <a:t>($71.00 bi-weekly/$142.00 monthly)</a:t>
                      </a:r>
                    </a:p>
                  </a:txBody>
                  <a:tcPr anchor="ctr"/>
                </a:tc>
                <a:tc>
                  <a:txBody>
                    <a:bodyPr/>
                    <a:lstStyle/>
                    <a:p>
                      <a:pPr algn="ctr"/>
                      <a:r>
                        <a:rPr lang="en-US" sz="1600" dirty="0"/>
                        <a:t>$8,750</a:t>
                      </a:r>
                    </a:p>
                  </a:txBody>
                  <a:tcPr anchor="ctr"/>
                </a:tc>
                <a:extLst>
                  <a:ext uri="{0D108BD9-81ED-4DB2-BD59-A6C34878D82A}">
                    <a16:rowId xmlns:a16="http://schemas.microsoft.com/office/drawing/2014/main" val="69988084"/>
                  </a:ext>
                </a:extLst>
              </a:tr>
              <a:tr h="370840">
                <a:tc>
                  <a:txBody>
                    <a:bodyPr/>
                    <a:lstStyle/>
                    <a:p>
                      <a:endParaRPr lang="en-US" sz="1600" dirty="0"/>
                    </a:p>
                  </a:txBody>
                  <a:tcPr anchor="ctr"/>
                </a:tc>
                <a:tc>
                  <a:txBody>
                    <a:bodyPr/>
                    <a:lstStyle/>
                    <a:p>
                      <a:pPr algn="ctr"/>
                      <a:r>
                        <a:rPr lang="en-US" sz="1600" dirty="0"/>
                        <a:t>If required to pay half of total health insurance premium, receive half of total HSA employer contribution</a:t>
                      </a:r>
                    </a:p>
                  </a:txBody>
                  <a:tcPr anchor="ctr"/>
                </a:tc>
                <a:tc>
                  <a:txBody>
                    <a:bodyPr/>
                    <a:lstStyle/>
                    <a:p>
                      <a:pPr algn="ctr"/>
                      <a:r>
                        <a:rPr lang="en-US" sz="1600" dirty="0"/>
                        <a:t>Age 55 or older = $1,000 catch-up contribution limit</a:t>
                      </a:r>
                    </a:p>
                  </a:txBody>
                  <a:tcPr anchor="ctr"/>
                </a:tc>
                <a:extLst>
                  <a:ext uri="{0D108BD9-81ED-4DB2-BD59-A6C34878D82A}">
                    <a16:rowId xmlns:a16="http://schemas.microsoft.com/office/drawing/2014/main" val="2760458305"/>
                  </a:ext>
                </a:extLst>
              </a:tr>
            </a:tbl>
          </a:graphicData>
        </a:graphic>
      </p:graphicFrame>
    </p:spTree>
    <p:extLst>
      <p:ext uri="{BB962C8B-B14F-4D97-AF65-F5344CB8AC3E}">
        <p14:creationId xmlns:p14="http://schemas.microsoft.com/office/powerpoint/2010/main" val="1110037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A8D2-41C3-4897-888C-80F5F4E76650}"/>
              </a:ext>
            </a:extLst>
          </p:cNvPr>
          <p:cNvSpPr>
            <a:spLocks noGrp="1"/>
          </p:cNvSpPr>
          <p:nvPr>
            <p:ph type="title"/>
          </p:nvPr>
        </p:nvSpPr>
        <p:spPr>
          <a:xfrm>
            <a:off x="581192" y="702156"/>
            <a:ext cx="11029616" cy="1013800"/>
          </a:xfrm>
        </p:spPr>
        <p:txBody>
          <a:bodyPr>
            <a:normAutofit/>
          </a:bodyPr>
          <a:lstStyle/>
          <a:p>
            <a:r>
              <a:rPr lang="en-US" dirty="0"/>
              <a:t>2026 HeaLth insurance resources</a:t>
            </a:r>
          </a:p>
        </p:txBody>
      </p:sp>
      <p:sp>
        <p:nvSpPr>
          <p:cNvPr id="75" name="Rectangle 74">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Image result for health insurance">
            <a:extLst>
              <a:ext uri="{FF2B5EF4-FFF2-40B4-BE49-F238E27FC236}">
                <a16:creationId xmlns:a16="http://schemas.microsoft.com/office/drawing/2014/main" id="{DF925276-23DD-4F7D-A5FC-8BA219BDB7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225" y="2533078"/>
            <a:ext cx="3305175" cy="3305175"/>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a:extLst>
              <a:ext uri="{FF2B5EF4-FFF2-40B4-BE49-F238E27FC236}">
                <a16:creationId xmlns:a16="http://schemas.microsoft.com/office/drawing/2014/main" id="{C3A0FA7F-E444-4DCB-A44C-746B82DCAC14}"/>
              </a:ext>
            </a:extLst>
          </p:cNvPr>
          <p:cNvSpPr>
            <a:spLocks noGrp="1"/>
          </p:cNvSpPr>
          <p:nvPr>
            <p:ph idx="1"/>
          </p:nvPr>
        </p:nvSpPr>
        <p:spPr>
          <a:xfrm>
            <a:off x="4505325" y="2180496"/>
            <a:ext cx="7105481" cy="4045683"/>
          </a:xfrm>
        </p:spPr>
        <p:txBody>
          <a:bodyPr>
            <a:normAutofit/>
          </a:bodyPr>
          <a:lstStyle/>
          <a:p>
            <a:pPr>
              <a:spcBef>
                <a:spcPts val="0"/>
              </a:spcBef>
              <a:buClrTx/>
              <a:buFont typeface="Arial" panose="020B0604020202020204" pitchFamily="34" charset="0"/>
              <a:buChar char="•"/>
            </a:pPr>
            <a:r>
              <a:rPr lang="en-US" dirty="0">
                <a:cs typeface="Arial" panose="020B0604020202020204" pitchFamily="34" charset="0"/>
                <a:hlinkClick r:id="rId4"/>
              </a:rPr>
              <a:t>2026 Health Insurance Website</a:t>
            </a:r>
            <a:endParaRPr lang="en-US" dirty="0">
              <a:cs typeface="Arial" panose="020B0604020202020204" pitchFamily="34" charset="0"/>
            </a:endParaRPr>
          </a:p>
          <a:p>
            <a:pPr>
              <a:spcBef>
                <a:spcPts val="0"/>
              </a:spcBef>
              <a:buClrTx/>
              <a:buFont typeface="Arial" panose="020B0604020202020204" pitchFamily="34" charset="0"/>
              <a:buChar char="•"/>
            </a:pPr>
            <a:r>
              <a:rPr lang="en-US" dirty="0">
                <a:cs typeface="Arial" panose="020B0604020202020204" pitchFamily="34" charset="0"/>
                <a:hlinkClick r:id="rId5"/>
              </a:rPr>
              <a:t>2026 It’s Your Choice Decision Guide</a:t>
            </a:r>
            <a:endParaRPr lang="en-US" dirty="0">
              <a:cs typeface="Arial" panose="020B0604020202020204" pitchFamily="34" charset="0"/>
            </a:endParaRPr>
          </a:p>
          <a:p>
            <a:pPr>
              <a:spcBef>
                <a:spcPts val="0"/>
              </a:spcBef>
              <a:buClrTx/>
              <a:buFont typeface="Arial" panose="020B0604020202020204" pitchFamily="34" charset="0"/>
              <a:buChar char="•"/>
            </a:pPr>
            <a:r>
              <a:rPr lang="en-US" dirty="0">
                <a:cs typeface="Arial" panose="020B0604020202020204" pitchFamily="34" charset="0"/>
                <a:hlinkClick r:id="rId6"/>
              </a:rPr>
              <a:t>Health Plan Search</a:t>
            </a:r>
            <a:endParaRPr lang="en-US" dirty="0">
              <a:cs typeface="Arial" panose="020B0604020202020204" pitchFamily="34" charset="0"/>
            </a:endParaRPr>
          </a:p>
          <a:p>
            <a:pPr>
              <a:spcBef>
                <a:spcPts val="0"/>
              </a:spcBef>
              <a:buClrTx/>
              <a:buSzPct val="100000"/>
              <a:buFont typeface="Arial" panose="020B0604020202020204" pitchFamily="34" charset="0"/>
              <a:buChar char="•"/>
            </a:pPr>
            <a:r>
              <a:rPr lang="en-US" dirty="0">
                <a:hlinkClick r:id="rId7"/>
              </a:rPr>
              <a:t>Guide to Office Visit Copayments</a:t>
            </a:r>
            <a:endParaRPr lang="en-US" dirty="0"/>
          </a:p>
          <a:p>
            <a:pPr>
              <a:spcBef>
                <a:spcPts val="0"/>
              </a:spcBef>
              <a:buClrTx/>
              <a:buSzPct val="100000"/>
              <a:buFont typeface="Arial" panose="020B0604020202020204" pitchFamily="34" charset="0"/>
              <a:buChar char="•"/>
            </a:pPr>
            <a:r>
              <a:rPr lang="en-US" dirty="0">
                <a:hlinkClick r:id="rId8"/>
              </a:rPr>
              <a:t>eLearnings</a:t>
            </a:r>
            <a:endParaRPr lang="en-US" dirty="0"/>
          </a:p>
          <a:p>
            <a:pPr>
              <a:spcBef>
                <a:spcPts val="0"/>
              </a:spcBef>
              <a:buClrTx/>
              <a:buSzPct val="100000"/>
              <a:buFont typeface="Arial" panose="020B0604020202020204" pitchFamily="34" charset="0"/>
              <a:buChar char="•"/>
            </a:pPr>
            <a:r>
              <a:rPr lang="en-US" dirty="0">
                <a:hlinkClick r:id="rId9"/>
              </a:rPr>
              <a:t>Certificate of Coverage</a:t>
            </a:r>
            <a:endParaRPr lang="en-US" dirty="0"/>
          </a:p>
        </p:txBody>
      </p:sp>
      <p:sp>
        <p:nvSpPr>
          <p:cNvPr id="4" name="Slide Number Placeholder 3">
            <a:extLst>
              <a:ext uri="{FF2B5EF4-FFF2-40B4-BE49-F238E27FC236}">
                <a16:creationId xmlns:a16="http://schemas.microsoft.com/office/drawing/2014/main" id="{24DBC778-8300-4769-A602-F3C853658C30}"/>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43</a:t>
            </a:fld>
            <a:endParaRPr lang="en-US"/>
          </a:p>
        </p:txBody>
      </p:sp>
    </p:spTree>
    <p:extLst>
      <p:ext uri="{BB962C8B-B14F-4D97-AF65-F5344CB8AC3E}">
        <p14:creationId xmlns:p14="http://schemas.microsoft.com/office/powerpoint/2010/main" val="2523386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504-0E54-4B68-97DA-0A4AFCF602CC}"/>
              </a:ext>
            </a:extLst>
          </p:cNvPr>
          <p:cNvSpPr>
            <a:spLocks noGrp="1"/>
          </p:cNvSpPr>
          <p:nvPr>
            <p:ph type="title"/>
          </p:nvPr>
        </p:nvSpPr>
        <p:spPr/>
        <p:txBody>
          <a:bodyPr/>
          <a:lstStyle/>
          <a:p>
            <a:r>
              <a:rPr lang="en-US" dirty="0"/>
              <a:t>medical Opt-Out Incentive</a:t>
            </a:r>
          </a:p>
        </p:txBody>
      </p:sp>
      <p:sp>
        <p:nvSpPr>
          <p:cNvPr id="3" name="Content Placeholder 2">
            <a:extLst>
              <a:ext uri="{FF2B5EF4-FFF2-40B4-BE49-F238E27FC236}">
                <a16:creationId xmlns:a16="http://schemas.microsoft.com/office/drawing/2014/main" id="{6E5C24C4-FE81-4A4D-B4B0-6D9030B3AA0C}"/>
              </a:ext>
            </a:extLst>
          </p:cNvPr>
          <p:cNvSpPr>
            <a:spLocks noGrp="1"/>
          </p:cNvSpPr>
          <p:nvPr>
            <p:ph idx="1"/>
          </p:nvPr>
        </p:nvSpPr>
        <p:spPr>
          <a:xfrm>
            <a:off x="581192" y="2065868"/>
            <a:ext cx="11029615" cy="3890270"/>
          </a:xfrm>
        </p:spPr>
        <p:txBody>
          <a:bodyPr>
            <a:normAutofit fontScale="70000" lnSpcReduction="20000"/>
          </a:bodyPr>
          <a:lstStyle/>
          <a:p>
            <a:pPr marL="228600" lvl="0" indent="-228600" defTabSz="914400">
              <a:lnSpc>
                <a:spcPct val="90000"/>
              </a:lnSpc>
              <a:spcBef>
                <a:spcPts val="600"/>
              </a:spcBef>
              <a:spcAft>
                <a:spcPts val="0"/>
              </a:spcAft>
              <a:buClrTx/>
              <a:buSzTx/>
              <a:buFont typeface="Arial" panose="020B0604020202020204" pitchFamily="34" charset="0"/>
              <a:buChar char="•"/>
            </a:pPr>
            <a:endParaRPr lang="en-US" sz="2000" dirty="0">
              <a:solidFill>
                <a:prstClr val="black"/>
              </a:solidFill>
              <a:latin typeface="Calibri Light" panose="020F0302020204030204" pitchFamily="34" charset="0"/>
            </a:endParaRPr>
          </a:p>
          <a:p>
            <a:pPr marL="228600" lvl="0" indent="-228600" defTabSz="914400">
              <a:lnSpc>
                <a:spcPct val="110000"/>
              </a:lnSpc>
              <a:spcBef>
                <a:spcPts val="600"/>
              </a:spcBef>
              <a:spcAft>
                <a:spcPts val="0"/>
              </a:spcAft>
              <a:buClrTx/>
              <a:buSzTx/>
              <a:buFont typeface="Arial" panose="020B0604020202020204" pitchFamily="34" charset="0"/>
              <a:buChar char="•"/>
            </a:pPr>
            <a:r>
              <a:rPr lang="en-US" sz="2000" dirty="0">
                <a:solidFill>
                  <a:prstClr val="black"/>
                </a:solidFill>
              </a:rPr>
              <a:t>If not enrolling in health insurance, you may be eligible for up to a $2,000 Medical Opt-Out Incentive (prorated based on eligibility/hire date)</a:t>
            </a:r>
          </a:p>
          <a:p>
            <a:pPr marL="228600" lvl="0" indent="-228600" defTabSz="914400">
              <a:lnSpc>
                <a:spcPct val="110000"/>
              </a:lnSpc>
              <a:spcBef>
                <a:spcPts val="600"/>
              </a:spcBef>
              <a:spcAft>
                <a:spcPts val="0"/>
              </a:spcAft>
              <a:buClrTx/>
              <a:buSzTx/>
              <a:buFont typeface="Arial" panose="020B0604020202020204" pitchFamily="34" charset="0"/>
              <a:buChar char="•"/>
            </a:pPr>
            <a:r>
              <a:rPr lang="en-US" sz="2000" dirty="0">
                <a:solidFill>
                  <a:prstClr val="black"/>
                </a:solidFill>
              </a:rPr>
              <a:t>Eligibility requirements</a:t>
            </a:r>
          </a:p>
          <a:p>
            <a:pPr marL="800100" lvl="1" indent="-342900" defTabSz="914400">
              <a:lnSpc>
                <a:spcPct val="110000"/>
              </a:lnSpc>
              <a:spcBef>
                <a:spcPts val="600"/>
              </a:spcBef>
              <a:spcAft>
                <a:spcPts val="0"/>
              </a:spcAft>
              <a:buClrTx/>
              <a:buSzTx/>
              <a:buFont typeface="Courier New" panose="02070309020205020404" pitchFamily="49" charset="0"/>
              <a:buChar char="o"/>
            </a:pPr>
            <a:r>
              <a:rPr lang="en-US" sz="2000" dirty="0">
                <a:solidFill>
                  <a:prstClr val="black"/>
                </a:solidFill>
              </a:rPr>
              <a:t>Must not be covered by state health insurance in 2026 as an employee, spouse or child; and</a:t>
            </a:r>
          </a:p>
          <a:p>
            <a:pPr marL="800100" lvl="1" indent="-342900" defTabSz="914400">
              <a:lnSpc>
                <a:spcPct val="110000"/>
              </a:lnSpc>
              <a:spcBef>
                <a:spcPts val="600"/>
              </a:spcBef>
              <a:spcAft>
                <a:spcPts val="0"/>
              </a:spcAft>
              <a:buClrTx/>
              <a:buSzTx/>
              <a:buFont typeface="Courier New" panose="02070309020205020404" pitchFamily="49" charset="0"/>
              <a:buChar char="o"/>
            </a:pPr>
            <a:r>
              <a:rPr lang="en-US" sz="2000" dirty="0">
                <a:solidFill>
                  <a:schemeClr val="tx1"/>
                </a:solidFill>
                <a:cs typeface="Calibri" panose="020F0502020204030204" pitchFamily="34" charset="0"/>
              </a:rPr>
              <a:t>If employed by the state in 2015 and was eligible for the employer contribution towards health insurance, did NOT waive coverage in 2015</a:t>
            </a:r>
          </a:p>
          <a:p>
            <a:pPr marL="800100" lvl="1" indent="-342900" defTabSz="914400">
              <a:lnSpc>
                <a:spcPct val="110000"/>
              </a:lnSpc>
              <a:spcBef>
                <a:spcPts val="600"/>
              </a:spcBef>
              <a:spcAft>
                <a:spcPts val="0"/>
              </a:spcAft>
              <a:buClrTx/>
              <a:buSzTx/>
              <a:buFont typeface="Courier New" panose="02070309020205020404" pitchFamily="49" charset="0"/>
              <a:buChar char="o"/>
            </a:pPr>
            <a:r>
              <a:rPr lang="en-US" sz="2000" dirty="0">
                <a:solidFill>
                  <a:schemeClr val="tx1"/>
                </a:solidFill>
                <a:cs typeface="Calibri" panose="020F0502020204030204" pitchFamily="34" charset="0"/>
              </a:rPr>
              <a:t>Must be eligible for employer contribution towards health insurance</a:t>
            </a:r>
          </a:p>
          <a:p>
            <a:pPr marL="228600" lvl="0" indent="-228600" defTabSz="914400">
              <a:lnSpc>
                <a:spcPct val="110000"/>
              </a:lnSpc>
              <a:spcBef>
                <a:spcPts val="1000"/>
              </a:spcBef>
              <a:spcAft>
                <a:spcPts val="0"/>
              </a:spcAft>
              <a:buClrTx/>
              <a:buSzTx/>
              <a:buFont typeface="Arial" panose="020B0604020202020204" pitchFamily="34" charset="0"/>
              <a:buChar char="•"/>
            </a:pPr>
            <a:r>
              <a:rPr lang="en-US" sz="2000" dirty="0">
                <a:solidFill>
                  <a:prstClr val="black"/>
                </a:solidFill>
              </a:rPr>
              <a:t>The incentive is considered taxable earnings, but the earnings do not count towards the Wisconsin Retirement System.</a:t>
            </a:r>
          </a:p>
          <a:p>
            <a:pPr marL="228600" lvl="0" indent="-228600" defTabSz="914400">
              <a:lnSpc>
                <a:spcPct val="110000"/>
              </a:lnSpc>
              <a:spcBef>
                <a:spcPts val="1000"/>
              </a:spcBef>
              <a:spcAft>
                <a:spcPts val="0"/>
              </a:spcAft>
              <a:buClrTx/>
              <a:buSzTx/>
              <a:buFont typeface="Arial" panose="020B0604020202020204" pitchFamily="34" charset="0"/>
              <a:buChar char="•"/>
            </a:pPr>
            <a:r>
              <a:rPr lang="en-US" sz="2000" b="1" dirty="0">
                <a:solidFill>
                  <a:prstClr val="black"/>
                </a:solidFill>
              </a:rPr>
              <a:t>How to Apply </a:t>
            </a:r>
            <a:r>
              <a:rPr lang="en-US" sz="2000" b="1" dirty="0">
                <a:solidFill>
                  <a:srgbClr val="FF0000"/>
                </a:solidFill>
              </a:rPr>
              <a:t>(Must be completed within the first 30 days of employment)</a:t>
            </a:r>
          </a:p>
          <a:p>
            <a:pPr marL="800100" lvl="1" indent="-342900" defTabSz="914400">
              <a:lnSpc>
                <a:spcPct val="110000"/>
              </a:lnSpc>
              <a:spcBef>
                <a:spcPts val="500"/>
              </a:spcBef>
              <a:spcAft>
                <a:spcPts val="0"/>
              </a:spcAft>
              <a:buClrTx/>
              <a:buSzTx/>
              <a:buFont typeface="Courier New" panose="02070309020205020404" pitchFamily="49" charset="0"/>
              <a:buChar char="o"/>
            </a:pPr>
            <a:r>
              <a:rPr lang="en-US" sz="2000" dirty="0">
                <a:solidFill>
                  <a:prstClr val="black"/>
                </a:solidFill>
              </a:rPr>
              <a:t>Decline health insurance in My Insurance Benefits</a:t>
            </a:r>
          </a:p>
          <a:p>
            <a:pPr marL="800100" lvl="1" indent="-342900" defTabSz="914400">
              <a:lnSpc>
                <a:spcPct val="110000"/>
              </a:lnSpc>
              <a:spcBef>
                <a:spcPts val="500"/>
              </a:spcBef>
              <a:spcAft>
                <a:spcPts val="0"/>
              </a:spcAft>
              <a:buClrTx/>
              <a:buSzTx/>
              <a:buFont typeface="Courier New" panose="02070309020205020404" pitchFamily="49" charset="0"/>
              <a:buChar char="o"/>
            </a:pPr>
            <a:r>
              <a:rPr lang="en-US" sz="2000" dirty="0">
                <a:solidFill>
                  <a:prstClr val="black"/>
                </a:solidFill>
              </a:rPr>
              <a:t>Click the “Next” button</a:t>
            </a:r>
          </a:p>
          <a:p>
            <a:pPr marL="800100" lvl="1" indent="-342900" defTabSz="914400">
              <a:lnSpc>
                <a:spcPct val="110000"/>
              </a:lnSpc>
              <a:spcBef>
                <a:spcPts val="500"/>
              </a:spcBef>
              <a:spcAft>
                <a:spcPts val="0"/>
              </a:spcAft>
              <a:buClrTx/>
              <a:buSzTx/>
              <a:buFont typeface="Courier New" panose="02070309020205020404" pitchFamily="49" charset="0"/>
              <a:buChar char="o"/>
            </a:pPr>
            <a:r>
              <a:rPr lang="en-US" sz="2000" dirty="0">
                <a:solidFill>
                  <a:prstClr val="black"/>
                </a:solidFill>
              </a:rPr>
              <a:t>Elect the Medical Opt-Out Incentive  </a:t>
            </a:r>
          </a:p>
          <a:p>
            <a:pPr marL="800100" lvl="1" indent="-342900" defTabSz="914400">
              <a:lnSpc>
                <a:spcPct val="110000"/>
              </a:lnSpc>
              <a:spcBef>
                <a:spcPts val="500"/>
              </a:spcBef>
              <a:spcAft>
                <a:spcPts val="0"/>
              </a:spcAft>
              <a:buClrTx/>
              <a:buSzTx/>
              <a:buFont typeface="Courier New" panose="02070309020205020404" pitchFamily="49" charset="0"/>
              <a:buChar char="o"/>
            </a:pPr>
            <a:r>
              <a:rPr lang="en-US" sz="2000" b="1" dirty="0">
                <a:solidFill>
                  <a:prstClr val="black"/>
                </a:solidFill>
              </a:rPr>
              <a:t>Must re-apply for the incentive every year</a:t>
            </a:r>
            <a:r>
              <a:rPr lang="en-US" sz="2000" dirty="0">
                <a:solidFill>
                  <a:prstClr val="black"/>
                </a:solidFill>
              </a:rPr>
              <a:t> during Open Enrollment </a:t>
            </a:r>
            <a:r>
              <a:rPr lang="en-US" sz="2000" dirty="0">
                <a:solidFill>
                  <a:schemeClr val="tx1"/>
                </a:solidFill>
              </a:rPr>
              <a:t>in My Insurance Benefits.</a:t>
            </a:r>
          </a:p>
          <a:p>
            <a:endParaRPr lang="en-US" dirty="0"/>
          </a:p>
        </p:txBody>
      </p:sp>
      <p:pic>
        <p:nvPicPr>
          <p:cNvPr id="5" name="Picture 4">
            <a:extLst>
              <a:ext uri="{FF2B5EF4-FFF2-40B4-BE49-F238E27FC236}">
                <a16:creationId xmlns:a16="http://schemas.microsoft.com/office/drawing/2014/main" id="{C00B4E75-CF89-4631-8DB4-0F9F8F479356}"/>
              </a:ext>
            </a:extLst>
          </p:cNvPr>
          <p:cNvPicPr>
            <a:picLocks noChangeAspect="1"/>
          </p:cNvPicPr>
          <p:nvPr/>
        </p:nvPicPr>
        <p:blipFill>
          <a:blip r:embed="rId3"/>
          <a:stretch>
            <a:fillRect/>
          </a:stretch>
        </p:blipFill>
        <p:spPr>
          <a:xfrm>
            <a:off x="9324807" y="5212047"/>
            <a:ext cx="2286000" cy="1293504"/>
          </a:xfrm>
          <a:prstGeom prst="rect">
            <a:avLst/>
          </a:prstGeom>
        </p:spPr>
      </p:pic>
      <p:sp>
        <p:nvSpPr>
          <p:cNvPr id="4" name="Slide Number Placeholder 3">
            <a:extLst>
              <a:ext uri="{FF2B5EF4-FFF2-40B4-BE49-F238E27FC236}">
                <a16:creationId xmlns:a16="http://schemas.microsoft.com/office/drawing/2014/main" id="{7B08E028-790B-439A-9B84-1637853DD578}"/>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1764641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CBC8-42C2-45DE-AA64-C923BB2828B3}"/>
              </a:ext>
            </a:extLst>
          </p:cNvPr>
          <p:cNvSpPr>
            <a:spLocks noGrp="1"/>
          </p:cNvSpPr>
          <p:nvPr>
            <p:ph type="title"/>
          </p:nvPr>
        </p:nvSpPr>
        <p:spPr>
          <a:xfrm>
            <a:off x="581192" y="702156"/>
            <a:ext cx="11029616" cy="1013800"/>
          </a:xfrm>
        </p:spPr>
        <p:txBody>
          <a:bodyPr>
            <a:normAutofit/>
          </a:bodyPr>
          <a:lstStyle/>
          <a:p>
            <a:r>
              <a:rPr lang="en-US" dirty="0"/>
              <a:t>Wellness Incentive</a:t>
            </a:r>
          </a:p>
        </p:txBody>
      </p:sp>
      <p:sp>
        <p:nvSpPr>
          <p:cNvPr id="10" name="Rectangle 9">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A325AB8-4469-4C08-908E-A6D7C665319E}"/>
              </a:ext>
            </a:extLst>
          </p:cNvPr>
          <p:cNvPicPr>
            <a:picLocks noChangeAspect="1"/>
          </p:cNvPicPr>
          <p:nvPr/>
        </p:nvPicPr>
        <p:blipFill>
          <a:blip r:embed="rId3"/>
          <a:stretch>
            <a:fillRect/>
          </a:stretch>
        </p:blipFill>
        <p:spPr>
          <a:xfrm>
            <a:off x="657225" y="2533078"/>
            <a:ext cx="3305175" cy="3305175"/>
          </a:xfrm>
          <a:prstGeom prst="rect">
            <a:avLst/>
          </a:prstGeom>
        </p:spPr>
      </p:pic>
      <p:sp>
        <p:nvSpPr>
          <p:cNvPr id="3" name="Content Placeholder 2">
            <a:extLst>
              <a:ext uri="{FF2B5EF4-FFF2-40B4-BE49-F238E27FC236}">
                <a16:creationId xmlns:a16="http://schemas.microsoft.com/office/drawing/2014/main" id="{D0146BB7-5DDA-475B-8413-E36AAEC06E59}"/>
              </a:ext>
            </a:extLst>
          </p:cNvPr>
          <p:cNvSpPr>
            <a:spLocks noGrp="1"/>
          </p:cNvSpPr>
          <p:nvPr>
            <p:ph idx="1"/>
          </p:nvPr>
        </p:nvSpPr>
        <p:spPr>
          <a:xfrm>
            <a:off x="4505325" y="2180496"/>
            <a:ext cx="7105481" cy="3657757"/>
          </a:xfrm>
        </p:spPr>
        <p:txBody>
          <a:bodyPr>
            <a:normAutofit/>
          </a:bodyPr>
          <a:lstStyle/>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WebMD ONE administers wellness incentive and other wellness benefits</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If covered by State Group Health insurance, both you and your spouse can each earn a $150 Wellness Incentive by completing the following through the </a:t>
            </a:r>
            <a:r>
              <a:rPr lang="en-US" sz="1400" dirty="0">
                <a:latin typeface="Calibri Light" panose="020F0302020204030204" pitchFamily="34" charset="0"/>
                <a:hlinkClick r:id="rId4"/>
              </a:rPr>
              <a:t>WebMD ONE website </a:t>
            </a:r>
            <a:endParaRPr lang="en-US" sz="1400" dirty="0">
              <a:latin typeface="Calibri Light" panose="020F0302020204030204" pitchFamily="34" charset="0"/>
            </a:endParaRPr>
          </a:p>
          <a:p>
            <a:pPr marL="742950" lvl="1" indent="-285750" defTabSz="914400">
              <a:lnSpc>
                <a:spcPct val="90000"/>
              </a:lnSpc>
              <a:spcBef>
                <a:spcPts val="500"/>
              </a:spcBef>
              <a:spcAft>
                <a:spcPts val="0"/>
              </a:spcAft>
              <a:buClrTx/>
              <a:buSzTx/>
              <a:buFont typeface="Courier New" panose="02070309020205020404" pitchFamily="49" charset="0"/>
              <a:buChar char="o"/>
            </a:pPr>
            <a:r>
              <a:rPr lang="en-US" sz="1400" dirty="0">
                <a:latin typeface="Calibri Light" panose="020F0302020204030204" pitchFamily="34" charset="0"/>
              </a:rPr>
              <a:t>An online health assessment; and</a:t>
            </a:r>
          </a:p>
          <a:p>
            <a:pPr marL="742950" lvl="1" indent="-285750" defTabSz="914400">
              <a:lnSpc>
                <a:spcPct val="90000"/>
              </a:lnSpc>
              <a:spcBef>
                <a:spcPts val="500"/>
              </a:spcBef>
              <a:spcAft>
                <a:spcPts val="0"/>
              </a:spcAft>
              <a:buClrTx/>
              <a:buSzTx/>
              <a:buFont typeface="Courier New" panose="02070309020205020404" pitchFamily="49" charset="0"/>
              <a:buChar char="o"/>
            </a:pPr>
            <a:r>
              <a:rPr lang="en-US" sz="1400" dirty="0">
                <a:latin typeface="Calibri Light" panose="020F0302020204030204" pitchFamily="34" charset="0"/>
              </a:rPr>
              <a:t>A health check; and</a:t>
            </a:r>
          </a:p>
          <a:p>
            <a:pPr marL="742950" lvl="1" indent="-285750" defTabSz="914400">
              <a:lnSpc>
                <a:spcPct val="90000"/>
              </a:lnSpc>
              <a:spcBef>
                <a:spcPts val="500"/>
              </a:spcBef>
              <a:spcAft>
                <a:spcPts val="0"/>
              </a:spcAft>
              <a:buClrTx/>
              <a:buSzTx/>
              <a:buFont typeface="Courier New" panose="02070309020205020404" pitchFamily="49" charset="0"/>
              <a:buChar char="o"/>
            </a:pPr>
            <a:r>
              <a:rPr lang="en-US" sz="1400" dirty="0">
                <a:latin typeface="Calibri Light" panose="020F0302020204030204" pitchFamily="34" charset="0"/>
              </a:rPr>
              <a:t>A well-being activity </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2026 Incentive Deadline = October 16,2026</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Incentive paid via a $150 Well Wisconsin prepaid card</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Incentive is a taxable benefit – taxes will be deducted from paycheck</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Provides health coaching, fitness tracking, webinars, and other health resources such as a diabetes management program</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To enjoy Well Wisconsin sponsored events, visit </a:t>
            </a:r>
            <a:r>
              <a:rPr lang="en-US" sz="1400" dirty="0">
                <a:latin typeface="Calibri Light" panose="020F0302020204030204" pitchFamily="34" charset="0"/>
                <a:hlinkClick r:id="rId5"/>
              </a:rPr>
              <a:t>etf.wi.gov/well-Wisconsin-events </a:t>
            </a:r>
            <a:r>
              <a:rPr lang="en-US" sz="1400" dirty="0">
                <a:latin typeface="Calibri Light" panose="020F0302020204030204" pitchFamily="34" charset="0"/>
              </a:rPr>
              <a:t>to register</a:t>
            </a:r>
          </a:p>
        </p:txBody>
      </p:sp>
      <p:sp>
        <p:nvSpPr>
          <p:cNvPr id="4" name="Slide Number Placeholder 3">
            <a:extLst>
              <a:ext uri="{FF2B5EF4-FFF2-40B4-BE49-F238E27FC236}">
                <a16:creationId xmlns:a16="http://schemas.microsoft.com/office/drawing/2014/main" id="{6BA6DF85-8E5D-4B88-B989-42114030A4F7}"/>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45</a:t>
            </a:fld>
            <a:endParaRPr lang="en-US"/>
          </a:p>
        </p:txBody>
      </p:sp>
      <p:sp>
        <p:nvSpPr>
          <p:cNvPr id="7" name="TextBox 6">
            <a:extLst>
              <a:ext uri="{FF2B5EF4-FFF2-40B4-BE49-F238E27FC236}">
                <a16:creationId xmlns:a16="http://schemas.microsoft.com/office/drawing/2014/main" id="{2CACFFD2-90F8-A4A3-F66D-FF45CF43AA1A}"/>
              </a:ext>
            </a:extLst>
          </p:cNvPr>
          <p:cNvSpPr txBox="1"/>
          <p:nvPr/>
        </p:nvSpPr>
        <p:spPr>
          <a:xfrm>
            <a:off x="843998" y="5866144"/>
            <a:ext cx="6097656" cy="369332"/>
          </a:xfrm>
          <a:prstGeom prst="rect">
            <a:avLst/>
          </a:prstGeom>
          <a:noFill/>
        </p:spPr>
        <p:txBody>
          <a:bodyPr wrap="square">
            <a:spAutoFit/>
          </a:bodyPr>
          <a:lstStyle/>
          <a:p>
            <a:pPr marL="0" marR="0" lvl="0" indent="0" algn="l" defTabSz="379476"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WebMD 1-800-821-6591</a:t>
            </a:r>
            <a:endPar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213334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8040-5D29-4BF3-A026-E0CF4D5253A0}"/>
              </a:ext>
            </a:extLst>
          </p:cNvPr>
          <p:cNvSpPr>
            <a:spLocks noGrp="1"/>
          </p:cNvSpPr>
          <p:nvPr>
            <p:ph type="title"/>
          </p:nvPr>
        </p:nvSpPr>
        <p:spPr/>
        <p:txBody>
          <a:bodyPr/>
          <a:lstStyle/>
          <a:p>
            <a:r>
              <a:rPr lang="en-US" dirty="0"/>
              <a:t>State Group Life Insurance</a:t>
            </a:r>
          </a:p>
        </p:txBody>
      </p:sp>
      <p:sp>
        <p:nvSpPr>
          <p:cNvPr id="3" name="Text Placeholder 2">
            <a:extLst>
              <a:ext uri="{FF2B5EF4-FFF2-40B4-BE49-F238E27FC236}">
                <a16:creationId xmlns:a16="http://schemas.microsoft.com/office/drawing/2014/main" id="{B775BEE9-C35D-44D0-A130-50409BC5CD7A}"/>
              </a:ext>
            </a:extLst>
          </p:cNvPr>
          <p:cNvSpPr>
            <a:spLocks noGrp="1"/>
          </p:cNvSpPr>
          <p:nvPr>
            <p:ph type="body" idx="1"/>
          </p:nvPr>
        </p:nvSpPr>
        <p:spPr/>
        <p:txBody>
          <a:bodyPr/>
          <a:lstStyle/>
          <a:p>
            <a:r>
              <a:rPr lang="en-US" dirty="0"/>
              <a:t>Administered by securian</a:t>
            </a:r>
          </a:p>
        </p:txBody>
      </p:sp>
      <p:sp>
        <p:nvSpPr>
          <p:cNvPr id="4" name="Slide Number Placeholder 3">
            <a:extLst>
              <a:ext uri="{FF2B5EF4-FFF2-40B4-BE49-F238E27FC236}">
                <a16:creationId xmlns:a16="http://schemas.microsoft.com/office/drawing/2014/main" id="{A9A85146-0F94-4A16-A06B-4479D75B2AC7}"/>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4223556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CBE8-0C72-4B4E-9689-A094575A0F80}"/>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State Group Life Insurance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Coverage Level and Premiums </a:t>
            </a:r>
            <a:endParaRPr lang="en-US" dirty="0"/>
          </a:p>
        </p:txBody>
      </p:sp>
      <p:sp>
        <p:nvSpPr>
          <p:cNvPr id="6" name="Text Placeholder 5">
            <a:extLst>
              <a:ext uri="{FF2B5EF4-FFF2-40B4-BE49-F238E27FC236}">
                <a16:creationId xmlns:a16="http://schemas.microsoft.com/office/drawing/2014/main" id="{565DDF17-9AC7-4D78-BBA4-8E1B6AF136A8}"/>
              </a:ext>
            </a:extLst>
          </p:cNvPr>
          <p:cNvSpPr>
            <a:spLocks noGrp="1"/>
          </p:cNvSpPr>
          <p:nvPr>
            <p:ph type="body" idx="1"/>
          </p:nvPr>
        </p:nvSpPr>
        <p:spPr>
          <a:xfrm>
            <a:off x="989709" y="2054018"/>
            <a:ext cx="10212581" cy="536005"/>
          </a:xfrm>
        </p:spPr>
        <p:txBody>
          <a:bodyPr/>
          <a:lstStyle/>
          <a:p>
            <a:pPr algn="ctr"/>
            <a:r>
              <a:rPr lang="en-US" sz="2800" dirty="0">
                <a:solidFill>
                  <a:schemeClr val="tx1"/>
                </a:solidFill>
              </a:rPr>
              <a:t>Group term life insurance available to state employees</a:t>
            </a:r>
          </a:p>
        </p:txBody>
      </p:sp>
      <p:sp>
        <p:nvSpPr>
          <p:cNvPr id="3" name="Content Placeholder 2">
            <a:extLst>
              <a:ext uri="{FF2B5EF4-FFF2-40B4-BE49-F238E27FC236}">
                <a16:creationId xmlns:a16="http://schemas.microsoft.com/office/drawing/2014/main" id="{BA18DD16-54FA-47ED-B962-0C3ABCD66307}"/>
              </a:ext>
            </a:extLst>
          </p:cNvPr>
          <p:cNvSpPr>
            <a:spLocks noGrp="1"/>
          </p:cNvSpPr>
          <p:nvPr>
            <p:ph sz="half" idx="2"/>
          </p:nvPr>
        </p:nvSpPr>
        <p:spPr>
          <a:xfrm>
            <a:off x="581194" y="2768600"/>
            <a:ext cx="5393100" cy="3454400"/>
          </a:xfrm>
        </p:spPr>
        <p:txBody>
          <a:bodyPr>
            <a:normAutofit lnSpcReduction="10000"/>
          </a:bodyPr>
          <a:lstStyle/>
          <a:p>
            <a:pPr marL="228600" lvl="0" indent="-228600" defTabSz="914400">
              <a:spcBef>
                <a:spcPts val="1000"/>
              </a:spcBef>
              <a:spcAft>
                <a:spcPts val="0"/>
              </a:spcAft>
              <a:buClrTx/>
              <a:buSzTx/>
              <a:buFont typeface="Arial" panose="020B0604020202020204" pitchFamily="34" charset="0"/>
              <a:buChar char="•"/>
            </a:pPr>
            <a:r>
              <a:rPr lang="en-US" sz="2200" dirty="0">
                <a:solidFill>
                  <a:prstClr val="black"/>
                </a:solidFill>
                <a:latin typeface="Calibri Light" panose="020F0302020204030204" pitchFamily="34" charset="0"/>
              </a:rPr>
              <a:t>Employee coverage </a:t>
            </a:r>
          </a:p>
          <a:p>
            <a:pPr marL="800100" lvl="1" indent="-342900" defTabSz="914400">
              <a:spcBef>
                <a:spcPts val="500"/>
              </a:spcBef>
              <a:spcAft>
                <a:spcPts val="0"/>
              </a:spcAft>
              <a:buClrTx/>
              <a:buSzTx/>
              <a:buFont typeface="Courier New" panose="02070309020205020404" pitchFamily="49" charset="0"/>
              <a:buChar char="o"/>
            </a:pPr>
            <a:r>
              <a:rPr lang="en-US" sz="1600" dirty="0">
                <a:solidFill>
                  <a:prstClr val="black"/>
                </a:solidFill>
                <a:latin typeface="Calibri Light" panose="020F0302020204030204" pitchFamily="34" charset="0"/>
              </a:rPr>
              <a:t>Coverage level based on annual salary</a:t>
            </a:r>
          </a:p>
          <a:p>
            <a:pPr marL="800100" lvl="1" indent="-342900" defTabSz="914400">
              <a:spcBef>
                <a:spcPts val="500"/>
              </a:spcBef>
              <a:spcAft>
                <a:spcPts val="0"/>
              </a:spcAft>
              <a:buClrTx/>
              <a:buSzTx/>
              <a:buFont typeface="Courier New" panose="02070309020205020404" pitchFamily="49" charset="0"/>
              <a:buChar char="o"/>
            </a:pPr>
            <a:r>
              <a:rPr lang="en-US" sz="1600" dirty="0">
                <a:solidFill>
                  <a:prstClr val="black"/>
                </a:solidFill>
                <a:latin typeface="Calibri Light" panose="020F0302020204030204" pitchFamily="34" charset="0"/>
              </a:rPr>
              <a:t>Can select coverage of 1-5x salary</a:t>
            </a:r>
          </a:p>
          <a:p>
            <a:pPr marL="1070100" lvl="2" indent="-342900" defTabSz="914400">
              <a:spcBef>
                <a:spcPts val="500"/>
              </a:spcBef>
              <a:spcAft>
                <a:spcPts val="0"/>
              </a:spcAft>
              <a:buClrTx/>
              <a:buSzTx/>
              <a:buFont typeface="Courier New" panose="02070309020205020404" pitchFamily="49" charset="0"/>
              <a:buChar char="o"/>
            </a:pPr>
            <a:r>
              <a:rPr lang="en-US" sz="1400" dirty="0">
                <a:solidFill>
                  <a:prstClr val="black"/>
                </a:solidFill>
                <a:latin typeface="Calibri Light" panose="020F0302020204030204" pitchFamily="34" charset="0"/>
              </a:rPr>
              <a:t>Basic = 1x salary </a:t>
            </a:r>
            <a:r>
              <a:rPr lang="en-US" sz="1400" b="1" dirty="0">
                <a:solidFill>
                  <a:prstClr val="black"/>
                </a:solidFill>
                <a:latin typeface="Calibri Light" panose="020F0302020204030204" pitchFamily="34" charset="0"/>
              </a:rPr>
              <a:t>(Must have basic coverage to enroll in other units of coverage, including spouse and dependent)</a:t>
            </a:r>
            <a:endParaRPr lang="en-US" sz="1400" dirty="0">
              <a:solidFill>
                <a:prstClr val="black"/>
              </a:solidFill>
              <a:latin typeface="Calibri Light" panose="020F0302020204030204" pitchFamily="34" charset="0"/>
            </a:endParaRPr>
          </a:p>
          <a:p>
            <a:pPr marL="1070100" lvl="2" indent="-342900" defTabSz="914400">
              <a:spcBef>
                <a:spcPts val="500"/>
              </a:spcBef>
              <a:spcAft>
                <a:spcPts val="0"/>
              </a:spcAft>
              <a:buClrTx/>
              <a:buSzTx/>
              <a:buFont typeface="Courier New" panose="02070309020205020404" pitchFamily="49" charset="0"/>
              <a:buChar char="o"/>
            </a:pPr>
            <a:r>
              <a:rPr lang="en-US" sz="1400" dirty="0">
                <a:solidFill>
                  <a:prstClr val="black"/>
                </a:solidFill>
                <a:latin typeface="Calibri Light" panose="020F0302020204030204" pitchFamily="34" charset="0"/>
              </a:rPr>
              <a:t>Supplemental = 1x salary</a:t>
            </a:r>
          </a:p>
          <a:p>
            <a:pPr marL="1070100" lvl="2" indent="-342900" defTabSz="914400">
              <a:spcBef>
                <a:spcPts val="500"/>
              </a:spcBef>
              <a:spcAft>
                <a:spcPts val="0"/>
              </a:spcAft>
              <a:buClrTx/>
              <a:buSzTx/>
              <a:buFont typeface="Courier New" panose="02070309020205020404" pitchFamily="49" charset="0"/>
              <a:buChar char="o"/>
            </a:pPr>
            <a:r>
              <a:rPr lang="en-US" sz="1400" dirty="0">
                <a:solidFill>
                  <a:prstClr val="black"/>
                </a:solidFill>
                <a:latin typeface="Calibri Light" panose="020F0302020204030204" pitchFamily="34" charset="0"/>
              </a:rPr>
              <a:t>1 – 3 units of Additional Coverage (3 – 5x salary when Basic + Supplemental are also selected)</a:t>
            </a:r>
          </a:p>
          <a:p>
            <a:pPr marL="800100" lvl="1" indent="-342900" defTabSz="914400">
              <a:spcBef>
                <a:spcPts val="500"/>
              </a:spcBef>
              <a:spcAft>
                <a:spcPts val="0"/>
              </a:spcAft>
              <a:buClrTx/>
              <a:buSzTx/>
              <a:buFont typeface="Courier New" panose="02070309020205020404" pitchFamily="49" charset="0"/>
              <a:buChar char="o"/>
            </a:pPr>
            <a:r>
              <a:rPr lang="en-US" sz="1600" dirty="0">
                <a:solidFill>
                  <a:prstClr val="black"/>
                </a:solidFill>
                <a:latin typeface="Calibri Light" panose="020F0302020204030204" pitchFamily="34" charset="0"/>
              </a:rPr>
              <a:t>Premiums based on age, annual salary and coverage level</a:t>
            </a:r>
          </a:p>
          <a:p>
            <a:pPr marL="800100" lvl="1" indent="-342900" defTabSz="914400">
              <a:spcBef>
                <a:spcPts val="500"/>
              </a:spcBef>
              <a:spcAft>
                <a:spcPts val="0"/>
              </a:spcAft>
              <a:buClrTx/>
              <a:buSzTx/>
              <a:buFont typeface="Courier New" panose="02070309020205020404" pitchFamily="49" charset="0"/>
              <a:buChar char="o"/>
            </a:pPr>
            <a:r>
              <a:rPr lang="en-US" sz="1600" dirty="0">
                <a:solidFill>
                  <a:prstClr val="black"/>
                </a:solidFill>
                <a:latin typeface="Calibri Light" panose="020F0302020204030204" pitchFamily="34" charset="0"/>
              </a:rPr>
              <a:t>Coverage level reviewed and updated annually based on highest year WRS-covered earnings</a:t>
            </a:r>
            <a:endParaRPr lang="en-US" sz="1600" dirty="0">
              <a:solidFill>
                <a:srgbClr val="FF0000"/>
              </a:solidFill>
              <a:latin typeface="Calibri Light" panose="020F0302020204030204" pitchFamily="34" charset="0"/>
            </a:endParaRPr>
          </a:p>
          <a:p>
            <a:pPr marL="457200" lvl="1" indent="0" defTabSz="914400">
              <a:spcBef>
                <a:spcPts val="500"/>
              </a:spcBef>
              <a:spcAft>
                <a:spcPts val="0"/>
              </a:spcAft>
              <a:buClrTx/>
              <a:buSzTx/>
              <a:buNone/>
            </a:pPr>
            <a:endParaRPr lang="en-US" sz="1600" dirty="0">
              <a:solidFill>
                <a:prstClr val="black"/>
              </a:solidFill>
              <a:latin typeface="Calibri Light" panose="020F0302020204030204" pitchFamily="34" charset="0"/>
            </a:endParaRPr>
          </a:p>
        </p:txBody>
      </p:sp>
      <p:sp>
        <p:nvSpPr>
          <p:cNvPr id="5" name="Content Placeholder 4">
            <a:extLst>
              <a:ext uri="{FF2B5EF4-FFF2-40B4-BE49-F238E27FC236}">
                <a16:creationId xmlns:a16="http://schemas.microsoft.com/office/drawing/2014/main" id="{4C57B7B2-B910-45A8-9CE1-CADDA3785C5F}"/>
              </a:ext>
            </a:extLst>
          </p:cNvPr>
          <p:cNvSpPr>
            <a:spLocks noGrp="1"/>
          </p:cNvSpPr>
          <p:nvPr>
            <p:ph sz="quarter" idx="4"/>
          </p:nvPr>
        </p:nvSpPr>
        <p:spPr>
          <a:xfrm>
            <a:off x="6217709" y="2768600"/>
            <a:ext cx="5393100" cy="3092451"/>
          </a:xfrm>
        </p:spPr>
        <p:txBody>
          <a:bodyPr>
            <a:normAutofit lnSpcReduction="10000"/>
          </a:bodyPr>
          <a:lstStyle/>
          <a:p>
            <a:pPr marL="228600" lvl="0" indent="-228600" defTabSz="914400">
              <a:spcBef>
                <a:spcPts val="1000"/>
              </a:spcBef>
              <a:spcAft>
                <a:spcPts val="0"/>
              </a:spcAft>
              <a:buClrTx/>
              <a:buSzTx/>
              <a:buFont typeface="Arial" panose="020B0604020202020204" pitchFamily="34" charset="0"/>
              <a:buChar char="•"/>
            </a:pPr>
            <a:r>
              <a:rPr lang="en-US" sz="2200" dirty="0">
                <a:solidFill>
                  <a:prstClr val="black"/>
                </a:solidFill>
                <a:latin typeface="Calibri Light" panose="020F0302020204030204" pitchFamily="34" charset="0"/>
              </a:rPr>
              <a:t>Spouse &amp; Dependent Coverage</a:t>
            </a:r>
          </a:p>
          <a:p>
            <a:pPr marL="800100" lvl="1" indent="-342900" defTabSz="914400">
              <a:spcBef>
                <a:spcPts val="500"/>
              </a:spcBef>
              <a:spcAft>
                <a:spcPts val="0"/>
              </a:spcAft>
              <a:buClrTx/>
              <a:buSzTx/>
              <a:buFont typeface="Courier New" panose="02070309020205020404" pitchFamily="49" charset="0"/>
              <a:buChar char="o"/>
            </a:pPr>
            <a:r>
              <a:rPr lang="en-US" sz="1600" dirty="0">
                <a:solidFill>
                  <a:prstClr val="black"/>
                </a:solidFill>
                <a:latin typeface="Calibri Light" panose="020F0302020204030204" pitchFamily="34" charset="0"/>
              </a:rPr>
              <a:t>Select 1 or 2 units of coverage</a:t>
            </a:r>
          </a:p>
          <a:p>
            <a:pPr marL="1070100" lvl="2" indent="-342900" defTabSz="914400">
              <a:spcBef>
                <a:spcPts val="500"/>
              </a:spcBef>
              <a:spcAft>
                <a:spcPts val="0"/>
              </a:spcAft>
              <a:buClrTx/>
              <a:buSzTx/>
              <a:buFont typeface="Courier New" panose="02070309020205020404" pitchFamily="49" charset="0"/>
              <a:buChar char="o"/>
            </a:pPr>
            <a:r>
              <a:rPr lang="en-US" sz="1400" dirty="0">
                <a:solidFill>
                  <a:prstClr val="black"/>
                </a:solidFill>
                <a:latin typeface="Calibri Light" panose="020F0302020204030204" pitchFamily="34" charset="0"/>
              </a:rPr>
              <a:t>1 unit = $10,000 spouse coverage/$5,000 child coverage ($2.10/month)</a:t>
            </a:r>
          </a:p>
          <a:p>
            <a:pPr marL="1070100" lvl="2" indent="-342900" defTabSz="914400">
              <a:spcBef>
                <a:spcPts val="500"/>
              </a:spcBef>
              <a:spcAft>
                <a:spcPts val="0"/>
              </a:spcAft>
              <a:buClrTx/>
              <a:buSzTx/>
              <a:buFont typeface="Courier New" panose="02070309020205020404" pitchFamily="49" charset="0"/>
              <a:buChar char="o"/>
            </a:pPr>
            <a:r>
              <a:rPr lang="en-US" sz="1400" dirty="0">
                <a:solidFill>
                  <a:prstClr val="black"/>
                </a:solidFill>
                <a:latin typeface="Calibri Light" panose="020F0302020204030204" pitchFamily="34" charset="0"/>
              </a:rPr>
              <a:t>2 units = $20,000 spouse coverage/$10,000 child coverage ($4.20/month)</a:t>
            </a:r>
          </a:p>
          <a:p>
            <a:pPr marL="800100" lvl="1" indent="-342900" defTabSz="914400">
              <a:spcBef>
                <a:spcPts val="500"/>
              </a:spcBef>
              <a:spcAft>
                <a:spcPts val="0"/>
              </a:spcAft>
              <a:buClrTx/>
              <a:buSzTx/>
              <a:buFont typeface="Courier New" panose="02070309020205020404" pitchFamily="49" charset="0"/>
              <a:buChar char="o"/>
            </a:pPr>
            <a:r>
              <a:rPr lang="en-US" sz="1600" dirty="0">
                <a:solidFill>
                  <a:prstClr val="black"/>
                </a:solidFill>
                <a:latin typeface="Calibri Light" panose="020F0302020204030204" pitchFamily="34" charset="0"/>
              </a:rPr>
              <a:t>Covers spouse and all eligible dependents under age 26</a:t>
            </a:r>
          </a:p>
          <a:p>
            <a:pPr marL="457200" lvl="1" indent="0" defTabSz="914400">
              <a:spcBef>
                <a:spcPts val="500"/>
              </a:spcBef>
              <a:spcAft>
                <a:spcPts val="0"/>
              </a:spcAft>
              <a:buClrTx/>
              <a:buSzTx/>
              <a:buNone/>
            </a:pPr>
            <a:r>
              <a:rPr lang="en-US" sz="1600" b="1" dirty="0"/>
              <a:t>If you enroll in spouse and dependent life insurance coverage whether during initial enrollment or due to a life event—you must provide documentation verifying their eligibility.</a:t>
            </a:r>
            <a:endParaRPr lang="en-US" sz="1600" b="1" dirty="0">
              <a:solidFill>
                <a:prstClr val="black"/>
              </a:solidFill>
              <a:latin typeface="Calibri Light" panose="020F0302020204030204" pitchFamily="34" charset="0"/>
            </a:endParaRPr>
          </a:p>
        </p:txBody>
      </p:sp>
      <p:sp>
        <p:nvSpPr>
          <p:cNvPr id="4" name="Slide Number Placeholder 3">
            <a:extLst>
              <a:ext uri="{FF2B5EF4-FFF2-40B4-BE49-F238E27FC236}">
                <a16:creationId xmlns:a16="http://schemas.microsoft.com/office/drawing/2014/main" id="{416CC8CF-3D56-46A1-BD4E-8BF77CB489AD}"/>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1950886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8" name="Rectangle 17">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ADD536-1427-4F55-A52E-92EFC10ADA87}"/>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State group life insurance additional benefits</a:t>
            </a:r>
          </a:p>
        </p:txBody>
      </p:sp>
      <p:sp>
        <p:nvSpPr>
          <p:cNvPr id="20" name="Rectangle 19">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49DCD4C-189E-4300-BCE8-D0F4B203641D}"/>
              </a:ext>
            </a:extLst>
          </p:cNvPr>
          <p:cNvSpPr>
            <a:spLocks noGrp="1"/>
          </p:cNvSpPr>
          <p:nvPr>
            <p:ph idx="1"/>
          </p:nvPr>
        </p:nvSpPr>
        <p:spPr>
          <a:xfrm>
            <a:off x="6755769" y="1033390"/>
            <a:ext cx="4855037" cy="4825409"/>
          </a:xfrm>
          <a:ln w="57150">
            <a:noFill/>
          </a:ln>
        </p:spPr>
        <p:txBody>
          <a:bodyPr anchor="ctr">
            <a:normAutofit/>
          </a:bodyPr>
          <a:lstStyle/>
          <a:p>
            <a:pPr>
              <a:lnSpc>
                <a:spcPct val="90000"/>
              </a:lnSpc>
              <a:buClrTx/>
              <a:buSzPct val="100000"/>
              <a:buFont typeface="Arial" panose="020B0604020202020204" pitchFamily="34" charset="0"/>
              <a:buChar char="•"/>
            </a:pPr>
            <a:r>
              <a:rPr lang="en-US" sz="1700" dirty="0">
                <a:solidFill>
                  <a:schemeClr val="accent2">
                    <a:lumMod val="50000"/>
                  </a:schemeClr>
                </a:solidFill>
              </a:rPr>
              <a:t>The following benefits are included in coverage:</a:t>
            </a:r>
          </a:p>
          <a:p>
            <a:pPr lvl="1">
              <a:lnSpc>
                <a:spcPct val="90000"/>
              </a:lnSpc>
              <a:buClrTx/>
              <a:buFont typeface="Courier New" panose="02070309020205020404" pitchFamily="49" charset="0"/>
              <a:buChar char="o"/>
            </a:pPr>
            <a:r>
              <a:rPr lang="en-US" sz="1700" dirty="0">
                <a:solidFill>
                  <a:schemeClr val="accent2">
                    <a:lumMod val="50000"/>
                  </a:schemeClr>
                </a:solidFill>
              </a:rPr>
              <a:t>Accidental Death &amp; Dismemberment benefits</a:t>
            </a:r>
          </a:p>
          <a:p>
            <a:pPr lvl="2">
              <a:lnSpc>
                <a:spcPct val="90000"/>
              </a:lnSpc>
              <a:buClrTx/>
              <a:buFont typeface="Courier New" panose="02070309020205020404" pitchFamily="49" charset="0"/>
              <a:buChar char="o"/>
            </a:pPr>
            <a:r>
              <a:rPr lang="en-US" sz="1700" dirty="0">
                <a:solidFill>
                  <a:schemeClr val="accent2">
                    <a:lumMod val="50000"/>
                  </a:schemeClr>
                </a:solidFill>
              </a:rPr>
              <a:t>If death is accidental, employee death benefit payable doubles</a:t>
            </a:r>
          </a:p>
          <a:p>
            <a:pPr lvl="2">
              <a:lnSpc>
                <a:spcPct val="90000"/>
              </a:lnSpc>
              <a:buClrTx/>
              <a:buFont typeface="Courier New" panose="02070309020205020404" pitchFamily="49" charset="0"/>
              <a:buChar char="o"/>
            </a:pPr>
            <a:r>
              <a:rPr lang="en-US" sz="1700" dirty="0">
                <a:solidFill>
                  <a:schemeClr val="accent2">
                    <a:lumMod val="50000"/>
                  </a:schemeClr>
                </a:solidFill>
              </a:rPr>
              <a:t>Benefits payable due to loss of or loss of use of hand, foot or eye</a:t>
            </a:r>
          </a:p>
          <a:p>
            <a:pPr lvl="1">
              <a:lnSpc>
                <a:spcPct val="90000"/>
              </a:lnSpc>
              <a:buClrTx/>
              <a:buFont typeface="Courier New" panose="02070309020205020404" pitchFamily="49" charset="0"/>
              <a:buChar char="o"/>
            </a:pPr>
            <a:r>
              <a:rPr lang="en-US" sz="1700" dirty="0">
                <a:solidFill>
                  <a:schemeClr val="accent2">
                    <a:lumMod val="50000"/>
                  </a:schemeClr>
                </a:solidFill>
                <a:hlinkClick r:id="rId3"/>
              </a:rPr>
              <a:t>Living Benefits</a:t>
            </a:r>
            <a:endParaRPr lang="en-US" sz="1700" dirty="0">
              <a:solidFill>
                <a:schemeClr val="accent2">
                  <a:lumMod val="50000"/>
                </a:schemeClr>
              </a:solidFill>
            </a:endParaRPr>
          </a:p>
          <a:p>
            <a:pPr lvl="2">
              <a:lnSpc>
                <a:spcPct val="90000"/>
              </a:lnSpc>
              <a:buClrTx/>
              <a:buFont typeface="Courier New" panose="02070309020205020404" pitchFamily="49" charset="0"/>
              <a:buChar char="o"/>
            </a:pPr>
            <a:r>
              <a:rPr lang="en-US" sz="1700" dirty="0">
                <a:solidFill>
                  <a:schemeClr val="accent2">
                    <a:lumMod val="50000"/>
                  </a:schemeClr>
                </a:solidFill>
              </a:rPr>
              <a:t>Can receive benefits if life expectancy is 12 months or less</a:t>
            </a:r>
          </a:p>
          <a:p>
            <a:pPr lvl="1">
              <a:lnSpc>
                <a:spcPct val="90000"/>
              </a:lnSpc>
              <a:buClrTx/>
              <a:buFont typeface="Courier New" panose="02070309020205020404" pitchFamily="49" charset="0"/>
              <a:buChar char="o"/>
            </a:pPr>
            <a:r>
              <a:rPr lang="en-US" sz="1700" dirty="0">
                <a:solidFill>
                  <a:schemeClr val="accent2">
                    <a:lumMod val="50000"/>
                  </a:schemeClr>
                </a:solidFill>
              </a:rPr>
              <a:t>Premium waiver if disabled</a:t>
            </a:r>
          </a:p>
          <a:p>
            <a:pPr lvl="1">
              <a:lnSpc>
                <a:spcPct val="90000"/>
              </a:lnSpc>
              <a:buClrTx/>
              <a:buFont typeface="Courier New" panose="02070309020205020404" pitchFamily="49" charset="0"/>
              <a:buChar char="o"/>
            </a:pPr>
            <a:r>
              <a:rPr lang="en-US" sz="1700" dirty="0">
                <a:solidFill>
                  <a:schemeClr val="accent2">
                    <a:lumMod val="50000"/>
                  </a:schemeClr>
                </a:solidFill>
                <a:hlinkClick r:id="rId4"/>
              </a:rPr>
              <a:t>Convert partial value of life insurance</a:t>
            </a:r>
            <a:r>
              <a:rPr lang="en-US" sz="1700" dirty="0">
                <a:solidFill>
                  <a:schemeClr val="accent2">
                    <a:lumMod val="50000"/>
                  </a:schemeClr>
                </a:solidFill>
              </a:rPr>
              <a:t> to pay for health or long-term care insurance premiums in retirement</a:t>
            </a:r>
          </a:p>
        </p:txBody>
      </p:sp>
      <p:sp>
        <p:nvSpPr>
          <p:cNvPr id="4" name="Slide Number Placeholder 3">
            <a:extLst>
              <a:ext uri="{FF2B5EF4-FFF2-40B4-BE49-F238E27FC236}">
                <a16:creationId xmlns:a16="http://schemas.microsoft.com/office/drawing/2014/main" id="{5E7551E9-ECCB-4410-9F72-55ED3F0A80F7}"/>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solidFill>
                  <a:srgbClr val="3D3D3D"/>
                </a:solidFill>
              </a:rPr>
              <a:pPr>
                <a:spcAft>
                  <a:spcPts val="600"/>
                </a:spcAft>
              </a:pPr>
              <a:t>48</a:t>
            </a:fld>
            <a:endParaRPr lang="en-US">
              <a:solidFill>
                <a:srgbClr val="3D3D3D"/>
              </a:solidFill>
            </a:endParaRPr>
          </a:p>
        </p:txBody>
      </p:sp>
    </p:spTree>
    <p:extLst>
      <p:ext uri="{BB962C8B-B14F-4D97-AF65-F5344CB8AC3E}">
        <p14:creationId xmlns:p14="http://schemas.microsoft.com/office/powerpoint/2010/main" val="2292306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8" name="Rectangle 17">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5127EB-0E90-402B-AE1E-2C500D19EF00}"/>
              </a:ext>
            </a:extLst>
          </p:cNvPr>
          <p:cNvSpPr>
            <a:spLocks noGrp="1"/>
          </p:cNvSpPr>
          <p:nvPr>
            <p:ph type="title"/>
          </p:nvPr>
        </p:nvSpPr>
        <p:spPr>
          <a:xfrm>
            <a:off x="643468" y="1033389"/>
            <a:ext cx="4826256" cy="4825409"/>
          </a:xfrm>
        </p:spPr>
        <p:txBody>
          <a:bodyPr anchor="ctr">
            <a:normAutofit/>
          </a:bodyPr>
          <a:lstStyle/>
          <a:p>
            <a:pPr>
              <a:lnSpc>
                <a:spcPct val="90000"/>
              </a:lnSpc>
            </a:pPr>
            <a:r>
              <a:rPr lang="en-US" sz="4200">
                <a:solidFill>
                  <a:srgbClr val="FFFFFF"/>
                </a:solidFill>
                <a:latin typeface="Arial" panose="020B0604020202020204" pitchFamily="34" charset="0"/>
                <a:cs typeface="Arial" panose="020B0604020202020204" pitchFamily="34" charset="0"/>
              </a:rPr>
              <a:t>State Group Life Insurance</a:t>
            </a:r>
            <a:br>
              <a:rPr lang="en-US" sz="4200">
                <a:solidFill>
                  <a:srgbClr val="FFFFFF"/>
                </a:solidFill>
                <a:latin typeface="Arial" panose="020B0604020202020204" pitchFamily="34" charset="0"/>
                <a:cs typeface="Arial" panose="020B0604020202020204" pitchFamily="34" charset="0"/>
              </a:rPr>
            </a:br>
            <a:r>
              <a:rPr lang="en-US" sz="4200">
                <a:solidFill>
                  <a:srgbClr val="FFFFFF"/>
                </a:solidFill>
                <a:latin typeface="Arial" panose="020B0604020202020204" pitchFamily="34" charset="0"/>
                <a:cs typeface="Arial" panose="020B0604020202020204" pitchFamily="34" charset="0"/>
              </a:rPr>
              <a:t>Other Enrollment Opportunities</a:t>
            </a:r>
            <a:endParaRPr lang="en-US" sz="4200">
              <a:solidFill>
                <a:srgbClr val="FFFFFF"/>
              </a:solidFill>
            </a:endParaRPr>
          </a:p>
        </p:txBody>
      </p:sp>
      <p:sp>
        <p:nvSpPr>
          <p:cNvPr id="20" name="Rectangle 19">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84C5C0F-D67A-4B80-B59F-C1228ABD89DB}"/>
              </a:ext>
            </a:extLst>
          </p:cNvPr>
          <p:cNvSpPr>
            <a:spLocks noGrp="1"/>
          </p:cNvSpPr>
          <p:nvPr>
            <p:ph idx="1"/>
          </p:nvPr>
        </p:nvSpPr>
        <p:spPr>
          <a:xfrm>
            <a:off x="6755769" y="713433"/>
            <a:ext cx="5131431" cy="5787851"/>
          </a:xfrm>
          <a:ln w="57150">
            <a:noFill/>
          </a:ln>
        </p:spPr>
        <p:txBody>
          <a:bodyPr anchor="ctr">
            <a:normAutofit fontScale="92500" lnSpcReduction="20000"/>
          </a:bodyPr>
          <a:lstStyle/>
          <a:p>
            <a:pPr marL="228600" lvl="0" indent="-228600" defTabSz="914400">
              <a:lnSpc>
                <a:spcPct val="90000"/>
              </a:lnSpc>
              <a:spcBef>
                <a:spcPts val="1000"/>
              </a:spcBef>
              <a:spcAft>
                <a:spcPts val="0"/>
              </a:spcAft>
              <a:buClrTx/>
              <a:buSzTx/>
              <a:buFont typeface="Arial" panose="020B0604020202020204" pitchFamily="34" charset="0"/>
              <a:buChar char="•"/>
            </a:pPr>
            <a:endParaRPr lang="en-US" sz="1300" dirty="0">
              <a:solidFill>
                <a:schemeClr val="accent2">
                  <a:lumMod val="50000"/>
                </a:schemeClr>
              </a:solidFill>
              <a:latin typeface="Calibri Light" panose="020F0302020204030204" pitchFamily="34" charset="0"/>
            </a:endParaRPr>
          </a:p>
          <a:p>
            <a:pPr defTabSz="914400">
              <a:lnSpc>
                <a:spcPct val="90000"/>
              </a:lnSpc>
              <a:spcBef>
                <a:spcPts val="0"/>
              </a:spcBef>
              <a:spcAft>
                <a:spcPts val="300"/>
              </a:spcAft>
              <a:buClrTx/>
              <a:buSzTx/>
              <a:buFont typeface="Arial" panose="020B0604020202020204" pitchFamily="34" charset="0"/>
              <a:buChar char="•"/>
            </a:pPr>
            <a:r>
              <a:rPr lang="en-US" sz="1800" dirty="0">
                <a:solidFill>
                  <a:schemeClr val="accent2">
                    <a:lumMod val="50000"/>
                  </a:schemeClr>
                </a:solidFill>
                <a:latin typeface="Calibri Light" panose="020F0302020204030204" pitchFamily="34" charset="0"/>
                <a:cs typeface="Arial"/>
              </a:rPr>
              <a:t>If you do not enroll when initially eligible, you </a:t>
            </a:r>
            <a:r>
              <a:rPr lang="en-US" sz="1800" spc="5" dirty="0">
                <a:solidFill>
                  <a:schemeClr val="accent2">
                    <a:lumMod val="50000"/>
                  </a:schemeClr>
                </a:solidFill>
                <a:latin typeface="Calibri Light" panose="020F0302020204030204" pitchFamily="34" charset="0"/>
                <a:cs typeface="Arial"/>
              </a:rPr>
              <a:t>can </a:t>
            </a:r>
            <a:r>
              <a:rPr lang="en-US" sz="1800" dirty="0">
                <a:solidFill>
                  <a:schemeClr val="accent2">
                    <a:lumMod val="50000"/>
                  </a:schemeClr>
                </a:solidFill>
                <a:latin typeface="Calibri Light" panose="020F0302020204030204" pitchFamily="34" charset="0"/>
                <a:cs typeface="Arial"/>
              </a:rPr>
              <a:t>enroll:</a:t>
            </a:r>
          </a:p>
          <a:p>
            <a:pPr marL="800100" lvl="1" indent="-342900" defTabSz="914400">
              <a:lnSpc>
                <a:spcPct val="90000"/>
              </a:lnSpc>
              <a:spcBef>
                <a:spcPts val="500"/>
              </a:spcBef>
              <a:spcAft>
                <a:spcPts val="300"/>
              </a:spcAft>
              <a:buClrTx/>
              <a:buSzTx/>
              <a:buFont typeface="Courier New" panose="02070309020205020404" pitchFamily="49" charset="0"/>
              <a:buChar char="o"/>
            </a:pPr>
            <a:r>
              <a:rPr lang="en-US" sz="1800" dirty="0">
                <a:solidFill>
                  <a:schemeClr val="accent2">
                    <a:lumMod val="50000"/>
                  </a:schemeClr>
                </a:solidFill>
                <a:latin typeface="Calibri Light" panose="020F0302020204030204" pitchFamily="34" charset="0"/>
              </a:rPr>
              <a:t>Within 30 days of gaining a dependent (ex. marriage, birth…)</a:t>
            </a:r>
          </a:p>
          <a:p>
            <a:pPr marL="1257300" lvl="2" indent="-342900" defTabSz="914400">
              <a:lnSpc>
                <a:spcPct val="90000"/>
              </a:lnSpc>
              <a:spcBef>
                <a:spcPts val="500"/>
              </a:spcBef>
              <a:spcAft>
                <a:spcPts val="300"/>
              </a:spcAft>
              <a:buClrTx/>
              <a:buSzTx/>
              <a:buFont typeface="Wingdings" panose="05000000000000000000" pitchFamily="2" charset="2"/>
              <a:buChar char="§"/>
            </a:pPr>
            <a:r>
              <a:rPr lang="en-US" sz="1800" dirty="0">
                <a:solidFill>
                  <a:schemeClr val="accent2">
                    <a:lumMod val="50000"/>
                  </a:schemeClr>
                </a:solidFill>
                <a:latin typeface="Calibri Light" panose="020F0302020204030204" pitchFamily="34" charset="0"/>
              </a:rPr>
              <a:t>Can enroll in Basic coverage if not enrolled, or add 1 level of coverage if enrolled</a:t>
            </a:r>
          </a:p>
          <a:p>
            <a:pPr marL="1257300" lvl="2" indent="-342900" defTabSz="914400">
              <a:lnSpc>
                <a:spcPct val="90000"/>
              </a:lnSpc>
              <a:spcBef>
                <a:spcPts val="500"/>
              </a:spcBef>
              <a:spcAft>
                <a:spcPts val="300"/>
              </a:spcAft>
              <a:buClrTx/>
              <a:buSzTx/>
              <a:buFont typeface="Wingdings" panose="05000000000000000000" pitchFamily="2" charset="2"/>
              <a:buChar char="§"/>
            </a:pPr>
            <a:r>
              <a:rPr lang="en-US" sz="1800" dirty="0">
                <a:solidFill>
                  <a:schemeClr val="accent2">
                    <a:lumMod val="50000"/>
                  </a:schemeClr>
                </a:solidFill>
                <a:latin typeface="Calibri Light" panose="020F0302020204030204" pitchFamily="34" charset="0"/>
              </a:rPr>
              <a:t>Can enroll in Spouse &amp; Dependent coverage if not enrolled, or add 1 level of coverage if enrolled</a:t>
            </a:r>
          </a:p>
          <a:p>
            <a:pPr marL="800100" lvl="1" indent="-342900" defTabSz="914400">
              <a:lnSpc>
                <a:spcPct val="90000"/>
              </a:lnSpc>
              <a:spcBef>
                <a:spcPts val="500"/>
              </a:spcBef>
              <a:spcAft>
                <a:spcPts val="300"/>
              </a:spcAft>
              <a:buClrTx/>
              <a:buSzTx/>
              <a:buFont typeface="Courier New" panose="02070309020205020404" pitchFamily="49" charset="0"/>
              <a:buChar char="o"/>
            </a:pPr>
            <a:r>
              <a:rPr lang="en-US" sz="1800" dirty="0">
                <a:solidFill>
                  <a:schemeClr val="accent2">
                    <a:lumMod val="50000"/>
                  </a:schemeClr>
                </a:solidFill>
                <a:latin typeface="Calibri Light" panose="020F0302020204030204" pitchFamily="34" charset="0"/>
              </a:rPr>
              <a:t>Anytime through Medical Evidence of Insurability</a:t>
            </a:r>
          </a:p>
          <a:p>
            <a:pPr marL="1257300" lvl="2" indent="-342900" defTabSz="914400">
              <a:lnSpc>
                <a:spcPct val="90000"/>
              </a:lnSpc>
              <a:spcBef>
                <a:spcPts val="500"/>
              </a:spcBef>
              <a:spcAft>
                <a:spcPts val="300"/>
              </a:spcAft>
              <a:buClrTx/>
              <a:buSzTx/>
              <a:buFont typeface="Wingdings" panose="05000000000000000000" pitchFamily="2" charset="2"/>
              <a:buChar char="§"/>
            </a:pPr>
            <a:r>
              <a:rPr lang="en-US" sz="1800" dirty="0">
                <a:solidFill>
                  <a:schemeClr val="accent2">
                    <a:lumMod val="50000"/>
                  </a:schemeClr>
                </a:solidFill>
                <a:latin typeface="Calibri Light" panose="020F0302020204030204" pitchFamily="34" charset="0"/>
              </a:rPr>
              <a:t>Requires a medical background review which is completed by the plan’s underwriter, Securian Financial Group. </a:t>
            </a:r>
          </a:p>
          <a:p>
            <a:pPr marL="1257300" lvl="2" indent="-342900" defTabSz="914400">
              <a:lnSpc>
                <a:spcPct val="90000"/>
              </a:lnSpc>
              <a:spcBef>
                <a:spcPts val="500"/>
              </a:spcBef>
              <a:spcAft>
                <a:spcPts val="300"/>
              </a:spcAft>
              <a:buClrTx/>
              <a:buSzTx/>
              <a:buFont typeface="Wingdings" panose="05000000000000000000" pitchFamily="2" charset="2"/>
              <a:buChar char="§"/>
            </a:pPr>
            <a:r>
              <a:rPr lang="en-US" sz="1800" dirty="0">
                <a:solidFill>
                  <a:schemeClr val="accent2">
                    <a:lumMod val="50000"/>
                  </a:schemeClr>
                </a:solidFill>
                <a:latin typeface="Calibri Light" panose="020F0302020204030204" pitchFamily="34" charset="0"/>
              </a:rPr>
              <a:t>Enrollment is not guaranteed</a:t>
            </a:r>
          </a:p>
          <a:p>
            <a:pPr marL="228600" lvl="0" indent="-228600" defTabSz="914400">
              <a:lnSpc>
                <a:spcPct val="90000"/>
              </a:lnSpc>
              <a:spcBef>
                <a:spcPts val="1000"/>
              </a:spcBef>
              <a:spcAft>
                <a:spcPts val="300"/>
              </a:spcAft>
              <a:buClrTx/>
              <a:buSzTx/>
              <a:buFont typeface="Arial" panose="020B0604020202020204" pitchFamily="34" charset="0"/>
              <a:buChar char="•"/>
            </a:pPr>
            <a:r>
              <a:rPr lang="en-US" sz="1800" dirty="0">
                <a:solidFill>
                  <a:schemeClr val="accent2">
                    <a:lumMod val="50000"/>
                  </a:schemeClr>
                </a:solidFill>
                <a:latin typeface="Calibri Light" panose="020F0302020204030204" pitchFamily="34" charset="0"/>
              </a:rPr>
              <a:t>Employee coverage continues at retirement</a:t>
            </a:r>
          </a:p>
          <a:p>
            <a:pPr marL="800100" lvl="1" indent="-342900" defTabSz="914400">
              <a:lnSpc>
                <a:spcPct val="90000"/>
              </a:lnSpc>
              <a:spcBef>
                <a:spcPts val="500"/>
              </a:spcBef>
              <a:spcAft>
                <a:spcPts val="300"/>
              </a:spcAft>
              <a:buClrTx/>
              <a:buSzTx/>
              <a:buFont typeface="Courier New" panose="02070309020205020404" pitchFamily="49" charset="0"/>
              <a:buChar char="o"/>
            </a:pPr>
            <a:r>
              <a:rPr lang="en-US" sz="1800" dirty="0">
                <a:solidFill>
                  <a:schemeClr val="accent2">
                    <a:lumMod val="50000"/>
                  </a:schemeClr>
                </a:solidFill>
                <a:latin typeface="Calibri Light" panose="020F0302020204030204" pitchFamily="34" charset="0"/>
              </a:rPr>
              <a:t>At age 65 (and retired), reduced BASIC coverage continues at no cost</a:t>
            </a:r>
          </a:p>
          <a:p>
            <a:pPr marL="228600" lvl="0" indent="-228600" defTabSz="914400">
              <a:lnSpc>
                <a:spcPct val="90000"/>
              </a:lnSpc>
              <a:spcBef>
                <a:spcPts val="1000"/>
              </a:spcBef>
              <a:spcAft>
                <a:spcPts val="300"/>
              </a:spcAft>
              <a:buClrTx/>
              <a:buSzTx/>
              <a:buFont typeface="Arial" panose="020B0604020202020204" pitchFamily="34" charset="0"/>
              <a:buChar char="•"/>
            </a:pPr>
            <a:r>
              <a:rPr lang="en-US" sz="1800" dirty="0">
                <a:solidFill>
                  <a:schemeClr val="accent2">
                    <a:lumMod val="50000"/>
                  </a:schemeClr>
                </a:solidFill>
                <a:latin typeface="Calibri Light" panose="020F0302020204030204" pitchFamily="34" charset="0"/>
              </a:rPr>
              <a:t>Resources</a:t>
            </a:r>
          </a:p>
          <a:p>
            <a:pPr marL="800100" lvl="1" indent="-342900" defTabSz="914400">
              <a:lnSpc>
                <a:spcPct val="90000"/>
              </a:lnSpc>
              <a:spcBef>
                <a:spcPts val="500"/>
              </a:spcBef>
              <a:spcAft>
                <a:spcPts val="300"/>
              </a:spcAft>
              <a:buClrTx/>
              <a:buSzTx/>
              <a:buFont typeface="Courier New" panose="02070309020205020404" pitchFamily="49" charset="0"/>
              <a:buChar char="o"/>
            </a:pPr>
            <a:r>
              <a:rPr lang="en-US" sz="1800" dirty="0">
                <a:solidFill>
                  <a:schemeClr val="accent2">
                    <a:lumMod val="50000"/>
                  </a:schemeClr>
                </a:solidFill>
                <a:latin typeface="Calibri Light" panose="020F0302020204030204" pitchFamily="34" charset="0"/>
                <a:hlinkClick r:id="rId3"/>
              </a:rPr>
              <a:t>Beneficiary Designation</a:t>
            </a:r>
            <a:endParaRPr lang="en-US" sz="1800" dirty="0">
              <a:solidFill>
                <a:schemeClr val="accent2">
                  <a:lumMod val="50000"/>
                </a:schemeClr>
              </a:solidFill>
              <a:latin typeface="Calibri Light" panose="020F0302020204030204" pitchFamily="34" charset="0"/>
            </a:endParaRPr>
          </a:p>
          <a:p>
            <a:pPr marL="800100" lvl="1" indent="-342900" defTabSz="914400">
              <a:lnSpc>
                <a:spcPct val="90000"/>
              </a:lnSpc>
              <a:spcBef>
                <a:spcPts val="500"/>
              </a:spcBef>
              <a:spcAft>
                <a:spcPts val="300"/>
              </a:spcAft>
              <a:buClrTx/>
              <a:buSzTx/>
              <a:buFont typeface="Courier New" panose="02070309020205020404" pitchFamily="49" charset="0"/>
              <a:buChar char="o"/>
            </a:pPr>
            <a:r>
              <a:rPr lang="en-US" sz="1800" dirty="0">
                <a:solidFill>
                  <a:schemeClr val="accent2">
                    <a:lumMod val="50000"/>
                  </a:schemeClr>
                </a:solidFill>
                <a:latin typeface="Calibri Light" panose="020F0302020204030204" pitchFamily="34" charset="0"/>
                <a:hlinkClick r:id="rId4"/>
              </a:rPr>
              <a:t>Brochure</a:t>
            </a:r>
            <a:endParaRPr lang="en-US" sz="1800" dirty="0">
              <a:solidFill>
                <a:schemeClr val="accent2">
                  <a:lumMod val="50000"/>
                </a:schemeClr>
              </a:solidFill>
              <a:latin typeface="Calibri Light" panose="020F0302020204030204" pitchFamily="34" charset="0"/>
            </a:endParaRPr>
          </a:p>
          <a:p>
            <a:pPr marL="800100" lvl="1" indent="-342900" defTabSz="914400">
              <a:lnSpc>
                <a:spcPct val="90000"/>
              </a:lnSpc>
              <a:spcBef>
                <a:spcPts val="500"/>
              </a:spcBef>
              <a:spcAft>
                <a:spcPts val="300"/>
              </a:spcAft>
              <a:buClrTx/>
              <a:buSzTx/>
              <a:buFont typeface="Courier New" panose="02070309020205020404" pitchFamily="49" charset="0"/>
              <a:buChar char="o"/>
            </a:pPr>
            <a:r>
              <a:rPr lang="en-US" sz="1800" dirty="0">
                <a:solidFill>
                  <a:schemeClr val="accent2">
                    <a:lumMod val="50000"/>
                  </a:schemeClr>
                </a:solidFill>
                <a:latin typeface="Calibri Light" panose="020F0302020204030204" pitchFamily="34" charset="0"/>
                <a:hlinkClick r:id="rId5"/>
              </a:rPr>
              <a:t>Premiums</a:t>
            </a:r>
            <a:r>
              <a:rPr lang="en-US" sz="1800" dirty="0">
                <a:solidFill>
                  <a:schemeClr val="accent2">
                    <a:lumMod val="50000"/>
                  </a:schemeClr>
                </a:solidFill>
                <a:latin typeface="Calibri Light" panose="020F0302020204030204" pitchFamily="34" charset="0"/>
              </a:rPr>
              <a:t> (updated in April of every year)</a:t>
            </a:r>
          </a:p>
          <a:p>
            <a:pPr marL="324000" lvl="1" indent="0" defTabSz="914400">
              <a:lnSpc>
                <a:spcPct val="90000"/>
              </a:lnSpc>
              <a:spcBef>
                <a:spcPts val="1000"/>
              </a:spcBef>
              <a:spcAft>
                <a:spcPts val="0"/>
              </a:spcAft>
              <a:buClrTx/>
              <a:buSzTx/>
              <a:buNone/>
            </a:pPr>
            <a:endParaRPr lang="en-US" sz="1300" dirty="0">
              <a:solidFill>
                <a:schemeClr val="accent2">
                  <a:lumMod val="50000"/>
                </a:schemeClr>
              </a:solidFill>
              <a:latin typeface="Calibri Light" panose="020F0302020204030204" pitchFamily="34" charset="0"/>
            </a:endParaRPr>
          </a:p>
        </p:txBody>
      </p:sp>
      <p:sp>
        <p:nvSpPr>
          <p:cNvPr id="4" name="Slide Number Placeholder 3">
            <a:extLst>
              <a:ext uri="{FF2B5EF4-FFF2-40B4-BE49-F238E27FC236}">
                <a16:creationId xmlns:a16="http://schemas.microsoft.com/office/drawing/2014/main" id="{BA5150C4-08B1-4417-A075-80ED93DEF761}"/>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solidFill>
                  <a:srgbClr val="3D3D3D"/>
                </a:solidFill>
              </a:rPr>
              <a:pPr>
                <a:spcAft>
                  <a:spcPts val="600"/>
                </a:spcAft>
              </a:pPr>
              <a:t>49</a:t>
            </a:fld>
            <a:endParaRPr lang="en-US" dirty="0">
              <a:solidFill>
                <a:srgbClr val="3D3D3D"/>
              </a:solidFill>
            </a:endParaRPr>
          </a:p>
        </p:txBody>
      </p:sp>
    </p:spTree>
    <p:extLst>
      <p:ext uri="{BB962C8B-B14F-4D97-AF65-F5344CB8AC3E}">
        <p14:creationId xmlns:p14="http://schemas.microsoft.com/office/powerpoint/2010/main" val="147859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BF3F5-DCD0-4AF1-8C58-FF158833AA25}"/>
              </a:ext>
            </a:extLst>
          </p:cNvPr>
          <p:cNvSpPr>
            <a:spLocks noGrp="1"/>
          </p:cNvSpPr>
          <p:nvPr>
            <p:ph type="title"/>
          </p:nvPr>
        </p:nvSpPr>
        <p:spPr/>
        <p:txBody>
          <a:bodyPr/>
          <a:lstStyle/>
          <a:p>
            <a:r>
              <a:rPr lang="en-US" dirty="0"/>
              <a:t>Benefit Deductions</a:t>
            </a:r>
          </a:p>
        </p:txBody>
      </p:sp>
      <p:sp>
        <p:nvSpPr>
          <p:cNvPr id="3" name="Content Placeholder 2">
            <a:extLst>
              <a:ext uri="{FF2B5EF4-FFF2-40B4-BE49-F238E27FC236}">
                <a16:creationId xmlns:a16="http://schemas.microsoft.com/office/drawing/2014/main" id="{1092F99B-FF61-413D-BFFD-80699E8D596E}"/>
              </a:ext>
            </a:extLst>
          </p:cNvPr>
          <p:cNvSpPr>
            <a:spLocks noGrp="1"/>
          </p:cNvSpPr>
          <p:nvPr>
            <p:ph idx="1"/>
          </p:nvPr>
        </p:nvSpPr>
        <p:spPr/>
        <p:txBody>
          <a:bodyPr>
            <a:normAutofit/>
          </a:bodyPr>
          <a:lstStyle/>
          <a:p>
            <a:pPr>
              <a:buClrTx/>
              <a:buFont typeface="Arial" panose="020B0604020202020204" pitchFamily="34" charset="0"/>
              <a:buChar char="•"/>
            </a:pPr>
            <a:r>
              <a:rPr lang="en-US" sz="2000" dirty="0"/>
              <a:t>Benefit deductions are taken from the first 2 paychecks payable each month (A and B payrolls)</a:t>
            </a:r>
          </a:p>
          <a:p>
            <a:pPr lvl="1">
              <a:buClrTx/>
              <a:buFont typeface="Courier New" panose="02070309020205020404" pitchFamily="49" charset="0"/>
              <a:buChar char="o"/>
            </a:pPr>
            <a:r>
              <a:rPr lang="en-US" sz="2000" dirty="0"/>
              <a:t>Monthly premiums are split evenly over the 2 checks</a:t>
            </a:r>
          </a:p>
          <a:p>
            <a:pPr>
              <a:buClrTx/>
              <a:buFont typeface="Arial" panose="020B0604020202020204" pitchFamily="34" charset="0"/>
              <a:buChar char="•"/>
            </a:pPr>
            <a:r>
              <a:rPr lang="en-US" sz="2000" dirty="0"/>
              <a:t>In the 2 months per year in which 3 checks are payable, benefit deductions are only taken for the following plans on 3</a:t>
            </a:r>
            <a:r>
              <a:rPr lang="en-US" sz="2000" baseline="30000" dirty="0"/>
              <a:t>rd</a:t>
            </a:r>
            <a:r>
              <a:rPr lang="en-US" sz="2000" dirty="0"/>
              <a:t> check payable in the month (C payroll):</a:t>
            </a:r>
          </a:p>
          <a:p>
            <a:pPr lvl="1">
              <a:buClrTx/>
              <a:buFont typeface="Courier New" panose="02070309020205020404" pitchFamily="49" charset="0"/>
              <a:buChar char="o"/>
            </a:pPr>
            <a:r>
              <a:rPr lang="en-US" sz="2000" dirty="0"/>
              <a:t>Wisconsin Retirement System</a:t>
            </a:r>
          </a:p>
          <a:p>
            <a:pPr lvl="1">
              <a:buClrTx/>
              <a:buFont typeface="Courier New" panose="02070309020205020404" pitchFamily="49" charset="0"/>
              <a:buChar char="o"/>
            </a:pPr>
            <a:r>
              <a:rPr lang="en-US" sz="2000" dirty="0"/>
              <a:t>Wisconsin Deferred Compensation</a:t>
            </a:r>
          </a:p>
          <a:p>
            <a:pPr lvl="1">
              <a:buClrTx/>
              <a:buFont typeface="Courier New" panose="02070309020205020404" pitchFamily="49" charset="0"/>
              <a:buChar char="o"/>
            </a:pPr>
            <a:r>
              <a:rPr lang="en-US" sz="2000" dirty="0"/>
              <a:t>On-Site Parking Deductions</a:t>
            </a:r>
          </a:p>
          <a:p>
            <a:pPr>
              <a:buClrTx/>
              <a:buFont typeface="Arial" panose="020B0604020202020204" pitchFamily="34" charset="0"/>
              <a:buChar char="•"/>
            </a:pPr>
            <a:r>
              <a:rPr lang="en-US" sz="2000" dirty="0"/>
              <a:t>At hire, multiple </a:t>
            </a:r>
            <a:r>
              <a:rPr lang="en-US" sz="2000" dirty="0">
                <a:solidFill>
                  <a:schemeClr val="tx1"/>
                </a:solidFill>
              </a:rPr>
              <a:t>benefit deductions </a:t>
            </a:r>
            <a:r>
              <a:rPr lang="en-US" sz="2000" dirty="0"/>
              <a:t>might be necessary depending on the timing of your enrollments.</a:t>
            </a:r>
          </a:p>
          <a:p>
            <a:endParaRPr lang="en-US" dirty="0"/>
          </a:p>
        </p:txBody>
      </p:sp>
      <p:sp>
        <p:nvSpPr>
          <p:cNvPr id="4" name="Slide Number Placeholder 3">
            <a:extLst>
              <a:ext uri="{FF2B5EF4-FFF2-40B4-BE49-F238E27FC236}">
                <a16:creationId xmlns:a16="http://schemas.microsoft.com/office/drawing/2014/main" id="{D4CF24E5-583B-4DE8-AA18-68CCA2C20D60}"/>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777165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06CC-5095-4020-BECE-0967F07CEF75}"/>
              </a:ext>
            </a:extLst>
          </p:cNvPr>
          <p:cNvSpPr>
            <a:spLocks noGrp="1"/>
          </p:cNvSpPr>
          <p:nvPr>
            <p:ph type="title"/>
          </p:nvPr>
        </p:nvSpPr>
        <p:spPr/>
        <p:txBody>
          <a:bodyPr/>
          <a:lstStyle/>
          <a:p>
            <a:r>
              <a:rPr lang="en-US" dirty="0"/>
              <a:t>Lifestyle benefits provided by securian</a:t>
            </a:r>
          </a:p>
        </p:txBody>
      </p:sp>
      <p:sp>
        <p:nvSpPr>
          <p:cNvPr id="3" name="Content Placeholder 2">
            <a:extLst>
              <a:ext uri="{FF2B5EF4-FFF2-40B4-BE49-F238E27FC236}">
                <a16:creationId xmlns:a16="http://schemas.microsoft.com/office/drawing/2014/main" id="{4A7E490C-1658-4562-8161-B42114E857F5}"/>
              </a:ext>
            </a:extLst>
          </p:cNvPr>
          <p:cNvSpPr>
            <a:spLocks noGrp="1"/>
          </p:cNvSpPr>
          <p:nvPr>
            <p:ph idx="1"/>
          </p:nvPr>
        </p:nvSpPr>
        <p:spPr>
          <a:xfrm>
            <a:off x="581192" y="2105026"/>
            <a:ext cx="11029615" cy="3753774"/>
          </a:xfrm>
        </p:spPr>
        <p:txBody>
          <a:bodyPr>
            <a:normAutofit lnSpcReduction="10000"/>
          </a:bodyPr>
          <a:lstStyle/>
          <a:p>
            <a:pPr>
              <a:buClrTx/>
              <a:buSzPct val="100000"/>
              <a:buFont typeface="Arial" panose="020B0604020202020204" pitchFamily="34" charset="0"/>
              <a:buChar char="•"/>
            </a:pPr>
            <a:r>
              <a:rPr lang="en-US" dirty="0">
                <a:solidFill>
                  <a:schemeClr val="tx1"/>
                </a:solidFill>
              </a:rPr>
              <a:t>All employees and their family members, not just those enrolled in State Group Life Insurance, are eligible for the following Lifestyle Benefits from Securian (no enrollment required)</a:t>
            </a:r>
          </a:p>
          <a:p>
            <a:pPr lvl="1">
              <a:buClrTx/>
              <a:buFont typeface="Courier New" panose="02070309020205020404" pitchFamily="49" charset="0"/>
              <a:buChar char="o"/>
            </a:pPr>
            <a:r>
              <a:rPr lang="en-US" dirty="0">
                <a:solidFill>
                  <a:schemeClr val="tx1"/>
                </a:solidFill>
              </a:rPr>
              <a:t>Legal, financial and grief resources</a:t>
            </a:r>
          </a:p>
          <a:p>
            <a:pPr lvl="1">
              <a:buClrTx/>
              <a:buFont typeface="Courier New" panose="02070309020205020404" pitchFamily="49" charset="0"/>
              <a:buChar char="o"/>
            </a:pPr>
            <a:r>
              <a:rPr lang="en-US" dirty="0">
                <a:solidFill>
                  <a:schemeClr val="tx1"/>
                </a:solidFill>
              </a:rPr>
              <a:t>Travel assistance</a:t>
            </a:r>
          </a:p>
          <a:p>
            <a:pPr lvl="1">
              <a:buClrTx/>
              <a:buFont typeface="Courier New" panose="02070309020205020404" pitchFamily="49" charset="0"/>
              <a:buChar char="o"/>
            </a:pPr>
            <a:r>
              <a:rPr lang="en-US" dirty="0">
                <a:solidFill>
                  <a:schemeClr val="tx1"/>
                </a:solidFill>
              </a:rPr>
              <a:t>Legacy planning resources</a:t>
            </a:r>
          </a:p>
          <a:p>
            <a:pPr lvl="1">
              <a:buClrTx/>
              <a:buFont typeface="Courier New" panose="02070309020205020404" pitchFamily="49" charset="0"/>
              <a:buChar char="o"/>
            </a:pPr>
            <a:r>
              <a:rPr lang="en-US" dirty="0">
                <a:solidFill>
                  <a:schemeClr val="tx1"/>
                </a:solidFill>
              </a:rPr>
              <a:t>Beneficiary financial counseling</a:t>
            </a:r>
          </a:p>
          <a:p>
            <a:pPr lvl="0">
              <a:buClrTx/>
              <a:buSzPct val="100000"/>
              <a:buFont typeface="Arial" panose="020B0604020202020204" pitchFamily="34" charset="0"/>
              <a:buChar char="•"/>
            </a:pPr>
            <a:r>
              <a:rPr lang="en-US" dirty="0">
                <a:solidFill>
                  <a:schemeClr val="tx1"/>
                </a:solidFill>
              </a:rPr>
              <a:t>See the </a:t>
            </a:r>
            <a:r>
              <a:rPr lang="en-US" dirty="0">
                <a:hlinkClick r:id="rId3"/>
              </a:rPr>
              <a:t>Lifestyle Benefits brochure</a:t>
            </a:r>
            <a:r>
              <a:rPr lang="en-US" dirty="0"/>
              <a:t> </a:t>
            </a:r>
            <a:r>
              <a:rPr lang="en-US" dirty="0">
                <a:solidFill>
                  <a:schemeClr val="tx1"/>
                </a:solidFill>
              </a:rPr>
              <a:t>for details and log in information</a:t>
            </a:r>
          </a:p>
        </p:txBody>
      </p:sp>
      <p:sp>
        <p:nvSpPr>
          <p:cNvPr id="4" name="Slide Number Placeholder 3">
            <a:extLst>
              <a:ext uri="{FF2B5EF4-FFF2-40B4-BE49-F238E27FC236}">
                <a16:creationId xmlns:a16="http://schemas.microsoft.com/office/drawing/2014/main" id="{598155FD-A5A4-4752-9F38-078347A566FF}"/>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3478076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1CB0346-6BFA-47F6-AA07-4F20339D0F18}"/>
              </a:ext>
            </a:extLst>
          </p:cNvPr>
          <p:cNvSpPr>
            <a:spLocks noGrp="1"/>
          </p:cNvSpPr>
          <p:nvPr>
            <p:ph type="title"/>
          </p:nvPr>
        </p:nvSpPr>
        <p:spPr>
          <a:xfrm>
            <a:off x="4579243" y="1419225"/>
            <a:ext cx="6798608" cy="2085869"/>
          </a:xfrm>
        </p:spPr>
        <p:txBody>
          <a:bodyPr vert="horz" lIns="91440" tIns="45720" rIns="91440" bIns="45720" rtlCol="0" anchor="b">
            <a:normAutofit/>
          </a:bodyPr>
          <a:lstStyle/>
          <a:p>
            <a:r>
              <a:rPr lang="en-US">
                <a:solidFill>
                  <a:srgbClr val="FFFFFF"/>
                </a:solidFill>
              </a:rPr>
              <a:t>Income continuation insurance (ICI)</a:t>
            </a:r>
          </a:p>
        </p:txBody>
      </p:sp>
      <p:sp>
        <p:nvSpPr>
          <p:cNvPr id="3" name="Text Placeholder 2">
            <a:extLst>
              <a:ext uri="{FF2B5EF4-FFF2-40B4-BE49-F238E27FC236}">
                <a16:creationId xmlns:a16="http://schemas.microsoft.com/office/drawing/2014/main" id="{956BED1A-2751-4564-9EA8-E469947ADE15}"/>
              </a:ext>
            </a:extLst>
          </p:cNvPr>
          <p:cNvSpPr>
            <a:spLocks noGrp="1"/>
          </p:cNvSpPr>
          <p:nvPr>
            <p:ph type="body" idx="1"/>
          </p:nvPr>
        </p:nvSpPr>
        <p:spPr>
          <a:xfrm>
            <a:off x="4579243" y="3505095"/>
            <a:ext cx="6798608" cy="1733655"/>
          </a:xfrm>
        </p:spPr>
        <p:txBody>
          <a:bodyPr vert="horz" lIns="91440" tIns="45720" rIns="91440" bIns="45720" rtlCol="0" anchor="t">
            <a:normAutofit/>
          </a:bodyPr>
          <a:lstStyle/>
          <a:p>
            <a:r>
              <a:rPr lang="en-US" sz="1600">
                <a:solidFill>
                  <a:schemeClr val="bg2"/>
                </a:solidFill>
              </a:rPr>
              <a:t>Short and long-term disability insurance</a:t>
            </a:r>
          </a:p>
        </p:txBody>
      </p:sp>
      <p:pic>
        <p:nvPicPr>
          <p:cNvPr id="5" name="Picture 4">
            <a:extLst>
              <a:ext uri="{FF2B5EF4-FFF2-40B4-BE49-F238E27FC236}">
                <a16:creationId xmlns:a16="http://schemas.microsoft.com/office/drawing/2014/main" id="{4DF6D5ED-579E-4116-9679-0A98C3FCF9B7}"/>
              </a:ext>
            </a:extLst>
          </p:cNvPr>
          <p:cNvPicPr>
            <a:picLocks noChangeAspect="1"/>
          </p:cNvPicPr>
          <p:nvPr/>
        </p:nvPicPr>
        <p:blipFill>
          <a:blip r:embed="rId2"/>
          <a:stretch>
            <a:fillRect/>
          </a:stretch>
        </p:blipFill>
        <p:spPr>
          <a:xfrm>
            <a:off x="931166" y="2730427"/>
            <a:ext cx="2716911" cy="169127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BE1C7086-C955-4A3F-BA71-B49999A44B34}"/>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51</a:t>
            </a:fld>
            <a:endParaRPr lang="en-US" sz="900"/>
          </a:p>
        </p:txBody>
      </p:sp>
    </p:spTree>
    <p:extLst>
      <p:ext uri="{BB962C8B-B14F-4D97-AF65-F5344CB8AC3E}">
        <p14:creationId xmlns:p14="http://schemas.microsoft.com/office/powerpoint/2010/main" val="3633580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27EB-0E90-402B-AE1E-2C500D19EF0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ICI Summary</a:t>
            </a:r>
            <a:endParaRPr lang="en-US" dirty="0"/>
          </a:p>
        </p:txBody>
      </p:sp>
      <p:sp>
        <p:nvSpPr>
          <p:cNvPr id="3" name="Content Placeholder 2">
            <a:extLst>
              <a:ext uri="{FF2B5EF4-FFF2-40B4-BE49-F238E27FC236}">
                <a16:creationId xmlns:a16="http://schemas.microsoft.com/office/drawing/2014/main" id="{284C5C0F-D67A-4B80-B59F-C1228ABD89DB}"/>
              </a:ext>
            </a:extLst>
          </p:cNvPr>
          <p:cNvSpPr>
            <a:spLocks noGrp="1"/>
          </p:cNvSpPr>
          <p:nvPr>
            <p:ph idx="1"/>
          </p:nvPr>
        </p:nvSpPr>
        <p:spPr>
          <a:xfrm>
            <a:off x="581192" y="2065868"/>
            <a:ext cx="11029615" cy="3792932"/>
          </a:xfrm>
        </p:spPr>
        <p:txBody>
          <a:bodyPr>
            <a:normAutofit/>
          </a:bodyPr>
          <a:lstStyle/>
          <a:p>
            <a:pPr marL="228600" lvl="0" indent="-228600" defTabSz="914400">
              <a:lnSpc>
                <a:spcPct val="120000"/>
              </a:lnSpc>
              <a:spcBef>
                <a:spcPts val="1000"/>
              </a:spcBef>
              <a:spcAft>
                <a:spcPts val="0"/>
              </a:spcAft>
              <a:buClrTx/>
              <a:buSzTx/>
              <a:buFont typeface="Arial" panose="020B0604020202020204" pitchFamily="34" charset="0"/>
              <a:buChar char="•"/>
            </a:pPr>
            <a:r>
              <a:rPr lang="en-US" sz="1600" dirty="0">
                <a:solidFill>
                  <a:prstClr val="black"/>
                </a:solidFill>
                <a:latin typeface="Calibri Light" panose="020F0302020204030204" pitchFamily="34" charset="0"/>
              </a:rPr>
              <a:t>Income Continuation Insurance (ICI) may replace up to 75% of your income if unable to work due to short or long-term disability</a:t>
            </a:r>
          </a:p>
          <a:p>
            <a:pPr marL="228600" lvl="0" indent="-228600" defTabSz="914400">
              <a:lnSpc>
                <a:spcPct val="120000"/>
              </a:lnSpc>
              <a:spcBef>
                <a:spcPts val="1000"/>
              </a:spcBef>
              <a:spcAft>
                <a:spcPts val="0"/>
              </a:spcAft>
              <a:buClrTx/>
              <a:buSzTx/>
              <a:buFont typeface="Arial" panose="020B0604020202020204" pitchFamily="34" charset="0"/>
              <a:buChar char="•"/>
            </a:pPr>
            <a:r>
              <a:rPr lang="en-US" sz="1600" dirty="0">
                <a:solidFill>
                  <a:prstClr val="black"/>
                </a:solidFill>
                <a:latin typeface="Calibri Light" panose="020F0302020204030204" pitchFamily="34" charset="0"/>
              </a:rPr>
              <a:t>Administered by the Department of Employee Trust Funds and underwritten by The Hartford</a:t>
            </a:r>
          </a:p>
          <a:p>
            <a:pPr marL="228600" lvl="0" indent="-228600" defTabSz="914400">
              <a:lnSpc>
                <a:spcPct val="120000"/>
              </a:lnSpc>
              <a:spcBef>
                <a:spcPts val="1000"/>
              </a:spcBef>
              <a:spcAft>
                <a:spcPts val="0"/>
              </a:spcAft>
              <a:buClrTx/>
              <a:buSzTx/>
              <a:buFont typeface="Arial" panose="020B0604020202020204" pitchFamily="34" charset="0"/>
              <a:buChar char="•"/>
            </a:pPr>
            <a:r>
              <a:rPr lang="en-US" sz="1600" dirty="0">
                <a:solidFill>
                  <a:prstClr val="black"/>
                </a:solidFill>
                <a:latin typeface="Calibri Light" panose="020F0302020204030204" pitchFamily="34" charset="0"/>
              </a:rPr>
              <a:t>Covers annual earnings up to $120,000</a:t>
            </a:r>
          </a:p>
          <a:p>
            <a:pPr marL="228600" lvl="0" indent="-228600" defTabSz="914400">
              <a:lnSpc>
                <a:spcPct val="120000"/>
              </a:lnSpc>
              <a:spcBef>
                <a:spcPts val="1000"/>
              </a:spcBef>
              <a:spcAft>
                <a:spcPts val="0"/>
              </a:spcAft>
              <a:buClrTx/>
              <a:buSzTx/>
              <a:buFont typeface="Arial" panose="020B0604020202020204" pitchFamily="34" charset="0"/>
              <a:buChar char="•"/>
            </a:pPr>
            <a:r>
              <a:rPr lang="en-US" sz="1600" dirty="0">
                <a:solidFill>
                  <a:prstClr val="black"/>
                </a:solidFill>
                <a:latin typeface="Calibri Light" panose="020F0302020204030204" pitchFamily="34" charset="0"/>
                <a:hlinkClick r:id="rId3"/>
              </a:rPr>
              <a:t>ICI premiums</a:t>
            </a:r>
            <a:r>
              <a:rPr lang="en-US" sz="1600" dirty="0">
                <a:solidFill>
                  <a:prstClr val="black"/>
                </a:solidFill>
                <a:latin typeface="Calibri Light" panose="020F0302020204030204" pitchFamily="34" charset="0"/>
              </a:rPr>
              <a:t> are determined by your WRS-covered annual salary and your accumulated sick leave balance (the higher your sick leave balance, the lower the premium)</a:t>
            </a:r>
          </a:p>
          <a:p>
            <a:pPr marL="800100" lvl="1" indent="-342900" defTabSz="914400">
              <a:lnSpc>
                <a:spcPct val="120000"/>
              </a:lnSpc>
              <a:spcBef>
                <a:spcPts val="500"/>
              </a:spcBef>
              <a:spcAft>
                <a:spcPts val="0"/>
              </a:spcAft>
              <a:buClrTx/>
              <a:buSzTx/>
              <a:buFont typeface="Courier New" panose="02070309020205020404" pitchFamily="49" charset="0"/>
              <a:buChar char="o"/>
            </a:pPr>
            <a:r>
              <a:rPr lang="en-US" sz="1600" dirty="0">
                <a:solidFill>
                  <a:prstClr val="black"/>
                </a:solidFill>
                <a:latin typeface="Calibri Light" panose="020F0302020204030204" pitchFamily="34" charset="0"/>
              </a:rPr>
              <a:t>Premiums are adjusted annually for April coverage</a:t>
            </a:r>
          </a:p>
          <a:p>
            <a:pPr marL="228600" lvl="0" indent="-228600" defTabSz="914400">
              <a:lnSpc>
                <a:spcPct val="120000"/>
              </a:lnSpc>
              <a:spcBef>
                <a:spcPts val="1000"/>
              </a:spcBef>
              <a:spcAft>
                <a:spcPts val="0"/>
              </a:spcAft>
              <a:buClrTx/>
              <a:buSzTx/>
              <a:buFont typeface="Arial" panose="020B0604020202020204" pitchFamily="34" charset="0"/>
              <a:buChar char="•"/>
            </a:pPr>
            <a:r>
              <a:rPr lang="en-US" sz="1600" dirty="0">
                <a:solidFill>
                  <a:prstClr val="black"/>
                </a:solidFill>
                <a:latin typeface="Calibri Light" panose="020F0302020204030204" pitchFamily="34" charset="0"/>
                <a:cs typeface="Arial"/>
              </a:rPr>
              <a:t>If you file an ICI claim, benefit payments will begin </a:t>
            </a:r>
            <a:r>
              <a:rPr lang="en-US" sz="1600" spc="-5" dirty="0">
                <a:solidFill>
                  <a:prstClr val="black"/>
                </a:solidFill>
                <a:latin typeface="Calibri Light" panose="020F0302020204030204" pitchFamily="34" charset="0"/>
                <a:cs typeface="Arial"/>
              </a:rPr>
              <a:t>the </a:t>
            </a:r>
            <a:r>
              <a:rPr lang="en-US" sz="1600" dirty="0">
                <a:solidFill>
                  <a:prstClr val="black"/>
                </a:solidFill>
                <a:latin typeface="Calibri Light" panose="020F0302020204030204" pitchFamily="34" charset="0"/>
                <a:cs typeface="Arial"/>
              </a:rPr>
              <a:t>later of 30 calendar days or the use of all </a:t>
            </a:r>
            <a:r>
              <a:rPr lang="en-US" sz="1600" spc="-240" dirty="0">
                <a:solidFill>
                  <a:prstClr val="black"/>
                </a:solidFill>
                <a:latin typeface="Calibri Light" panose="020F0302020204030204" pitchFamily="34" charset="0"/>
                <a:cs typeface="Arial"/>
              </a:rPr>
              <a:t> </a:t>
            </a:r>
            <a:r>
              <a:rPr lang="en-US" sz="1600" dirty="0">
                <a:solidFill>
                  <a:prstClr val="black"/>
                </a:solidFill>
                <a:latin typeface="Calibri Light" panose="020F0302020204030204" pitchFamily="34" charset="0"/>
                <a:cs typeface="Arial"/>
              </a:rPr>
              <a:t>your sick leave, up to 1040</a:t>
            </a:r>
            <a:r>
              <a:rPr lang="en-US" sz="1600" spc="-120" dirty="0">
                <a:solidFill>
                  <a:prstClr val="black"/>
                </a:solidFill>
                <a:latin typeface="Calibri Light" panose="020F0302020204030204" pitchFamily="34" charset="0"/>
                <a:cs typeface="Arial"/>
              </a:rPr>
              <a:t> </a:t>
            </a:r>
            <a:r>
              <a:rPr lang="en-US" sz="1600" dirty="0">
                <a:solidFill>
                  <a:prstClr val="black"/>
                </a:solidFill>
                <a:latin typeface="Calibri Light" panose="020F0302020204030204" pitchFamily="34" charset="0"/>
                <a:cs typeface="Arial"/>
              </a:rPr>
              <a:t>hours. </a:t>
            </a:r>
            <a:endParaRPr lang="en-US" sz="1600" dirty="0">
              <a:solidFill>
                <a:srgbClr val="FF0000"/>
              </a:solidFill>
              <a:latin typeface="Calibri Light" panose="020F0302020204030204" pitchFamily="34" charset="0"/>
            </a:endParaRPr>
          </a:p>
          <a:p>
            <a:pPr marL="228600" lvl="0" indent="-228600" defTabSz="914400">
              <a:lnSpc>
                <a:spcPct val="120000"/>
              </a:lnSpc>
              <a:spcBef>
                <a:spcPts val="1000"/>
              </a:spcBef>
              <a:spcAft>
                <a:spcPts val="0"/>
              </a:spcAft>
              <a:buClrTx/>
              <a:buSzTx/>
              <a:buFont typeface="Arial" panose="020B0604020202020204" pitchFamily="34" charset="0"/>
              <a:buChar char="•"/>
            </a:pPr>
            <a:r>
              <a:rPr lang="en-US" sz="1600" dirty="0">
                <a:solidFill>
                  <a:prstClr val="black"/>
                </a:solidFill>
                <a:latin typeface="Calibri Light" panose="020F0302020204030204" pitchFamily="34" charset="0"/>
              </a:rPr>
              <a:t>Maximum monthly ICI benefit is up to $7,500. </a:t>
            </a:r>
          </a:p>
        </p:txBody>
      </p:sp>
      <p:sp>
        <p:nvSpPr>
          <p:cNvPr id="4" name="Slide Number Placeholder 3">
            <a:extLst>
              <a:ext uri="{FF2B5EF4-FFF2-40B4-BE49-F238E27FC236}">
                <a16:creationId xmlns:a16="http://schemas.microsoft.com/office/drawing/2014/main" id="{BA5150C4-08B1-4417-A075-80ED93DEF761}"/>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3123419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F61F-F864-4CCF-AF2D-066A3802DC98}"/>
              </a:ext>
            </a:extLst>
          </p:cNvPr>
          <p:cNvSpPr>
            <a:spLocks noGrp="1"/>
          </p:cNvSpPr>
          <p:nvPr>
            <p:ph type="title"/>
          </p:nvPr>
        </p:nvSpPr>
        <p:spPr>
          <a:xfrm>
            <a:off x="581192" y="702156"/>
            <a:ext cx="11029616" cy="1013800"/>
          </a:xfrm>
        </p:spPr>
        <p:txBody>
          <a:bodyPr>
            <a:normAutofit/>
          </a:bodyPr>
          <a:lstStyle/>
          <a:p>
            <a:r>
              <a:rPr lang="en-US">
                <a:solidFill>
                  <a:srgbClr val="FFFEFF"/>
                </a:solidFill>
                <a:latin typeface="Arial" panose="020B0604020202020204" pitchFamily="34" charset="0"/>
                <a:cs typeface="Arial" panose="020B0604020202020204" pitchFamily="34" charset="0"/>
              </a:rPr>
              <a:t>Income Continuation Insurance</a:t>
            </a:r>
            <a:br>
              <a:rPr lang="en-US">
                <a:solidFill>
                  <a:srgbClr val="FFFEFF"/>
                </a:solidFill>
                <a:latin typeface="Arial" panose="020B0604020202020204" pitchFamily="34" charset="0"/>
                <a:cs typeface="Arial" panose="020B0604020202020204" pitchFamily="34" charset="0"/>
              </a:rPr>
            </a:br>
            <a:r>
              <a:rPr lang="en-US">
                <a:solidFill>
                  <a:srgbClr val="FFFEFF"/>
                </a:solidFill>
                <a:latin typeface="Arial" panose="020B0604020202020204" pitchFamily="34" charset="0"/>
                <a:cs typeface="Arial" panose="020B0604020202020204" pitchFamily="34" charset="0"/>
              </a:rPr>
              <a:t>Other Enrollment Opportunities</a:t>
            </a:r>
            <a:endParaRPr lang="en-US">
              <a:solidFill>
                <a:srgbClr val="FFFEFF"/>
              </a:solidFill>
            </a:endParaRPr>
          </a:p>
        </p:txBody>
      </p:sp>
      <p:sp>
        <p:nvSpPr>
          <p:cNvPr id="4" name="Slide Number Placeholder 3">
            <a:extLst>
              <a:ext uri="{FF2B5EF4-FFF2-40B4-BE49-F238E27FC236}">
                <a16:creationId xmlns:a16="http://schemas.microsoft.com/office/drawing/2014/main" id="{A6C13E3E-E63E-415A-9D37-F21591790899}"/>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53</a:t>
            </a:fld>
            <a:endParaRPr lang="en-US"/>
          </a:p>
        </p:txBody>
      </p:sp>
      <p:graphicFrame>
        <p:nvGraphicFramePr>
          <p:cNvPr id="6" name="Content Placeholder 2">
            <a:extLst>
              <a:ext uri="{FF2B5EF4-FFF2-40B4-BE49-F238E27FC236}">
                <a16:creationId xmlns:a16="http://schemas.microsoft.com/office/drawing/2014/main" id="{8A568365-F0D0-4278-8AB7-0FE101A1C483}"/>
              </a:ext>
            </a:extLst>
          </p:cNvPr>
          <p:cNvGraphicFramePr>
            <a:graphicFrameLocks noGrp="1"/>
          </p:cNvGraphicFramePr>
          <p:nvPr>
            <p:ph idx="1"/>
            <p:extLst>
              <p:ext uri="{D42A27DB-BD31-4B8C-83A1-F6EECF244321}">
                <p14:modId xmlns:p14="http://schemas.microsoft.com/office/powerpoint/2010/main" val="2573109537"/>
              </p:ext>
            </p:extLst>
          </p:nvPr>
        </p:nvGraphicFramePr>
        <p:xfrm>
          <a:off x="581025" y="2107933"/>
          <a:ext cx="11029950" cy="3751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796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38D9-9D64-407D-9099-83E933A49F91}"/>
              </a:ext>
            </a:extLst>
          </p:cNvPr>
          <p:cNvSpPr>
            <a:spLocks noGrp="1"/>
          </p:cNvSpPr>
          <p:nvPr>
            <p:ph type="title"/>
          </p:nvPr>
        </p:nvSpPr>
        <p:spPr>
          <a:xfrm>
            <a:off x="581191" y="2316583"/>
            <a:ext cx="11029615" cy="1497507"/>
          </a:xfrm>
        </p:spPr>
        <p:txBody>
          <a:bodyPr/>
          <a:lstStyle/>
          <a:p>
            <a:r>
              <a:rPr lang="en-US" dirty="0"/>
              <a:t>Dental insurance</a:t>
            </a:r>
          </a:p>
        </p:txBody>
      </p:sp>
      <p:sp>
        <p:nvSpPr>
          <p:cNvPr id="3" name="Text Placeholder 2">
            <a:extLst>
              <a:ext uri="{FF2B5EF4-FFF2-40B4-BE49-F238E27FC236}">
                <a16:creationId xmlns:a16="http://schemas.microsoft.com/office/drawing/2014/main" id="{9DB611E7-4E0C-4F79-A7EB-DE751FACD18B}"/>
              </a:ext>
            </a:extLst>
          </p:cNvPr>
          <p:cNvSpPr>
            <a:spLocks noGrp="1"/>
          </p:cNvSpPr>
          <p:nvPr>
            <p:ph type="body" idx="1"/>
          </p:nvPr>
        </p:nvSpPr>
        <p:spPr>
          <a:xfrm>
            <a:off x="581192" y="3987800"/>
            <a:ext cx="11029615" cy="1154173"/>
          </a:xfrm>
        </p:spPr>
        <p:txBody>
          <a:bodyPr>
            <a:normAutofit fontScale="85000" lnSpcReduction="20000"/>
          </a:bodyPr>
          <a:lstStyle/>
          <a:p>
            <a:r>
              <a:rPr lang="en-US" dirty="0"/>
              <a:t>Uniform Dental benefits/Delta dental ppo – preventive plan</a:t>
            </a:r>
          </a:p>
          <a:p>
            <a:r>
              <a:rPr lang="en-US" dirty="0"/>
              <a:t>Delta Dental PPO – Select Plan</a:t>
            </a:r>
          </a:p>
          <a:p>
            <a:r>
              <a:rPr lang="en-US" dirty="0"/>
              <a:t>Delta Dental PPO – Select Plus Plan</a:t>
            </a:r>
          </a:p>
        </p:txBody>
      </p:sp>
      <p:sp>
        <p:nvSpPr>
          <p:cNvPr id="4" name="Slide Number Placeholder 3">
            <a:extLst>
              <a:ext uri="{FF2B5EF4-FFF2-40B4-BE49-F238E27FC236}">
                <a16:creationId xmlns:a16="http://schemas.microsoft.com/office/drawing/2014/main" id="{3DE9E014-8972-4042-A0C0-FCCAD46B60F7}"/>
              </a:ext>
            </a:extLst>
          </p:cNvPr>
          <p:cNvSpPr>
            <a:spLocks noGrp="1"/>
          </p:cNvSpPr>
          <p:nvPr>
            <p:ph type="sldNum" sz="quarter" idx="12"/>
          </p:nvPr>
        </p:nvSpPr>
        <p:spPr/>
        <p:txBody>
          <a:bodyPr/>
          <a:lstStyle/>
          <a:p>
            <a:fld id="{D57F1E4F-1CFF-5643-939E-217C01CDF565}" type="slidenum">
              <a:rPr lang="en-US" smtClean="0"/>
              <a:pPr/>
              <a:t>54</a:t>
            </a:fld>
            <a:endParaRPr lang="en-US" dirty="0"/>
          </a:p>
        </p:txBody>
      </p:sp>
      <p:pic>
        <p:nvPicPr>
          <p:cNvPr id="5" name="Picture 4">
            <a:extLst>
              <a:ext uri="{FF2B5EF4-FFF2-40B4-BE49-F238E27FC236}">
                <a16:creationId xmlns:a16="http://schemas.microsoft.com/office/drawing/2014/main" id="{7D77ED1E-8EE8-4B61-8DA0-4B9BC553E8F0}"/>
              </a:ext>
            </a:extLst>
          </p:cNvPr>
          <p:cNvPicPr>
            <a:picLocks noChangeAspect="1"/>
          </p:cNvPicPr>
          <p:nvPr/>
        </p:nvPicPr>
        <p:blipFill>
          <a:blip r:embed="rId2"/>
          <a:stretch>
            <a:fillRect/>
          </a:stretch>
        </p:blipFill>
        <p:spPr>
          <a:xfrm>
            <a:off x="8059204" y="995101"/>
            <a:ext cx="3551602" cy="914400"/>
          </a:xfrm>
          <a:prstGeom prst="rect">
            <a:avLst/>
          </a:prstGeom>
        </p:spPr>
      </p:pic>
    </p:spTree>
    <p:extLst>
      <p:ext uri="{BB962C8B-B14F-4D97-AF65-F5344CB8AC3E}">
        <p14:creationId xmlns:p14="http://schemas.microsoft.com/office/powerpoint/2010/main" val="1978999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79946-6A51-467F-ACA5-C8A04C2200E9}"/>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Delta Dental Summary of Benefits</a:t>
            </a:r>
            <a:endParaRPr lang="en-US" dirty="0"/>
          </a:p>
        </p:txBody>
      </p:sp>
      <p:sp>
        <p:nvSpPr>
          <p:cNvPr id="3" name="Content Placeholder 2">
            <a:extLst>
              <a:ext uri="{FF2B5EF4-FFF2-40B4-BE49-F238E27FC236}">
                <a16:creationId xmlns:a16="http://schemas.microsoft.com/office/drawing/2014/main" id="{3532C852-2DA0-4AE4-AA39-4B0ADDF58CD7}"/>
              </a:ext>
            </a:extLst>
          </p:cNvPr>
          <p:cNvSpPr>
            <a:spLocks noGrp="1"/>
          </p:cNvSpPr>
          <p:nvPr>
            <p:ph idx="1"/>
          </p:nvPr>
        </p:nvSpPr>
        <p:spPr>
          <a:xfrm>
            <a:off x="581192" y="2180496"/>
            <a:ext cx="11029615" cy="3856237"/>
          </a:xfrm>
        </p:spPr>
        <p:txBody>
          <a:bodyPr>
            <a:normAutofit fontScale="92500" lnSpcReduction="20000"/>
          </a:bodyPr>
          <a:lstStyle/>
          <a:p>
            <a:pPr>
              <a:lnSpc>
                <a:spcPct val="120000"/>
              </a:lnSpc>
              <a:spcBef>
                <a:spcPts val="0"/>
              </a:spcBef>
              <a:buClrTx/>
              <a:buSzPct val="100000"/>
              <a:buFont typeface="Arial" panose="020B0604020202020204" pitchFamily="34" charset="0"/>
              <a:buChar char="•"/>
            </a:pPr>
            <a:r>
              <a:rPr lang="en-US" sz="2000" dirty="0">
                <a:solidFill>
                  <a:schemeClr val="tx1"/>
                </a:solidFill>
                <a:cs typeface="Arial" panose="020B0604020202020204" pitchFamily="34" charset="0"/>
              </a:rPr>
              <a:t>All dental plans are administered by Delta Dental</a:t>
            </a:r>
          </a:p>
          <a:p>
            <a:pPr lvl="0">
              <a:lnSpc>
                <a:spcPct val="120000"/>
              </a:lnSpc>
              <a:spcBef>
                <a:spcPts val="0"/>
              </a:spcBef>
              <a:buClrTx/>
              <a:buSzPct val="100000"/>
              <a:buFont typeface="Arial" panose="020B0604020202020204" pitchFamily="34" charset="0"/>
              <a:buChar char="•"/>
            </a:pPr>
            <a:r>
              <a:rPr lang="en-US" sz="2000" dirty="0">
                <a:solidFill>
                  <a:schemeClr val="tx1"/>
                </a:solidFill>
                <a:cs typeface="Arial" panose="020B0604020202020204" pitchFamily="34" charset="0"/>
              </a:rPr>
              <a:t>The following plans are available:</a:t>
            </a:r>
          </a:p>
          <a:p>
            <a:pPr lvl="1">
              <a:lnSpc>
                <a:spcPct val="120000"/>
              </a:lnSpc>
              <a:spcBef>
                <a:spcPts val="0"/>
              </a:spcBef>
              <a:buClrTx/>
              <a:buSzPct val="100000"/>
              <a:buFont typeface="Courier New" panose="02070309020205020404" pitchFamily="49" charset="0"/>
              <a:buChar char="o"/>
            </a:pPr>
            <a:r>
              <a:rPr lang="en-US" sz="1600" dirty="0">
                <a:solidFill>
                  <a:schemeClr val="tx1"/>
                </a:solidFill>
                <a:cs typeface="Arial" panose="020B0604020202020204" pitchFamily="34" charset="0"/>
              </a:rPr>
              <a:t>Uniform Dental Benefits (available if enrolled in State Group Health Insurance)</a:t>
            </a:r>
          </a:p>
          <a:p>
            <a:pPr lvl="2">
              <a:lnSpc>
                <a:spcPct val="120000"/>
              </a:lnSpc>
              <a:spcBef>
                <a:spcPts val="0"/>
              </a:spcBef>
              <a:buClrTx/>
              <a:buSzPct val="100000"/>
              <a:buFont typeface="Wingdings" panose="05000000000000000000" pitchFamily="2" charset="2"/>
              <a:buChar char="Ø"/>
            </a:pPr>
            <a:r>
              <a:rPr lang="en-US" sz="1600" i="1" dirty="0">
                <a:solidFill>
                  <a:schemeClr val="tx1"/>
                </a:solidFill>
                <a:cs typeface="Arial" panose="020B0604020202020204" pitchFamily="34" charset="0"/>
              </a:rPr>
              <a:t>My Insurance Benefits Tip: </a:t>
            </a:r>
            <a:r>
              <a:rPr lang="en-US" sz="1600" dirty="0">
                <a:solidFill>
                  <a:schemeClr val="tx1"/>
                </a:solidFill>
                <a:cs typeface="Arial" panose="020B0604020202020204" pitchFamily="34" charset="0"/>
              </a:rPr>
              <a:t>Enroll in Health Insurance and then elect uniform dental when prompted.</a:t>
            </a:r>
          </a:p>
          <a:p>
            <a:pPr lvl="1">
              <a:lnSpc>
                <a:spcPct val="120000"/>
              </a:lnSpc>
              <a:spcBef>
                <a:spcPts val="0"/>
              </a:spcBef>
              <a:buClrTx/>
              <a:buSzPct val="100000"/>
              <a:buFont typeface="Courier New" panose="02070309020205020404" pitchFamily="49" charset="0"/>
              <a:buChar char="o"/>
            </a:pPr>
            <a:r>
              <a:rPr lang="en-US" sz="1600" dirty="0">
                <a:solidFill>
                  <a:schemeClr val="tx1"/>
                </a:solidFill>
                <a:cs typeface="Arial" panose="020B0604020202020204" pitchFamily="34" charset="0"/>
              </a:rPr>
              <a:t>Delta Dental PPO – Preventive Plan (</a:t>
            </a:r>
            <a:r>
              <a:rPr lang="en-US" sz="1600" b="1" dirty="0">
                <a:solidFill>
                  <a:schemeClr val="tx1"/>
                </a:solidFill>
                <a:cs typeface="Arial" panose="020B0604020202020204" pitchFamily="34" charset="0"/>
              </a:rPr>
              <a:t>same benefits as Uniform Dental but only available if you will not be covered by State Group Health Insurance</a:t>
            </a:r>
            <a:r>
              <a:rPr lang="en-US" sz="1600" dirty="0">
                <a:solidFill>
                  <a:schemeClr val="tx1"/>
                </a:solidFill>
                <a:cs typeface="Arial" panose="020B0604020202020204" pitchFamily="34" charset="0"/>
              </a:rPr>
              <a:t>) </a:t>
            </a:r>
          </a:p>
          <a:p>
            <a:pPr lvl="2">
              <a:lnSpc>
                <a:spcPct val="120000"/>
              </a:lnSpc>
              <a:spcBef>
                <a:spcPts val="0"/>
              </a:spcBef>
              <a:buClrTx/>
              <a:buSzPct val="100000"/>
              <a:buFont typeface="Wingdings" panose="05000000000000000000" pitchFamily="2" charset="2"/>
              <a:buChar char="Ø"/>
            </a:pPr>
            <a:r>
              <a:rPr lang="en-US" sz="1600" dirty="0">
                <a:solidFill>
                  <a:schemeClr val="tx1"/>
                </a:solidFill>
                <a:cs typeface="Arial" panose="020B0604020202020204" pitchFamily="34" charset="0"/>
              </a:rPr>
              <a:t>Do NOT enroll in this plan if you are enrolling in State Group Health Insurance (or are covered as a dependent under State Group Health Insurance)</a:t>
            </a:r>
          </a:p>
          <a:p>
            <a:pPr lvl="1">
              <a:lnSpc>
                <a:spcPct val="120000"/>
              </a:lnSpc>
              <a:spcBef>
                <a:spcPts val="0"/>
              </a:spcBef>
              <a:buClrTx/>
              <a:buSzPct val="100000"/>
              <a:buFont typeface="Courier New" panose="02070309020205020404" pitchFamily="49" charset="0"/>
              <a:buChar char="o"/>
            </a:pPr>
            <a:r>
              <a:rPr lang="en-US" sz="1600" dirty="0">
                <a:solidFill>
                  <a:schemeClr val="tx1"/>
                </a:solidFill>
                <a:cs typeface="Arial" panose="020B0604020202020204" pitchFamily="34" charset="0"/>
              </a:rPr>
              <a:t>Delta Dental PPO – Supplemental Plans (offers coverage beyond Uniform Dental/Preventive Plan)</a:t>
            </a:r>
          </a:p>
          <a:p>
            <a:pPr lvl="2">
              <a:lnSpc>
                <a:spcPct val="120000"/>
              </a:lnSpc>
              <a:spcBef>
                <a:spcPts val="0"/>
              </a:spcBef>
              <a:buClrTx/>
              <a:buSzPct val="100000"/>
              <a:buFont typeface="Wingdings" panose="05000000000000000000" pitchFamily="2" charset="2"/>
              <a:buChar char="Ø"/>
            </a:pPr>
            <a:r>
              <a:rPr lang="en-US" sz="1600" dirty="0">
                <a:solidFill>
                  <a:schemeClr val="tx1"/>
                </a:solidFill>
                <a:cs typeface="Arial" panose="020B0604020202020204" pitchFamily="34" charset="0"/>
              </a:rPr>
              <a:t>2 options available – can only enroll in one - Select Plan and Select Plus Plan </a:t>
            </a:r>
          </a:p>
          <a:p>
            <a:pPr>
              <a:lnSpc>
                <a:spcPct val="120000"/>
              </a:lnSpc>
              <a:spcBef>
                <a:spcPts val="0"/>
              </a:spcBef>
              <a:buClrTx/>
              <a:buSzPct val="100000"/>
              <a:buFont typeface="Arial" panose="020B0604020202020204" pitchFamily="34" charset="0"/>
              <a:buChar char="•"/>
            </a:pPr>
            <a:r>
              <a:rPr lang="en-US" sz="2000" dirty="0">
                <a:solidFill>
                  <a:schemeClr val="tx1"/>
                </a:solidFill>
                <a:cs typeface="Arial" panose="020B0604020202020204" pitchFamily="34" charset="0"/>
              </a:rPr>
              <a:t>Once enrolled, must be enrolled for entire year.  Changes can only be made during open enrollment or if there is a qualifying life event</a:t>
            </a:r>
          </a:p>
        </p:txBody>
      </p:sp>
      <p:sp>
        <p:nvSpPr>
          <p:cNvPr id="4" name="Slide Number Placeholder 3">
            <a:extLst>
              <a:ext uri="{FF2B5EF4-FFF2-40B4-BE49-F238E27FC236}">
                <a16:creationId xmlns:a16="http://schemas.microsoft.com/office/drawing/2014/main" id="{C12B80D8-208F-42FD-925B-15EFD360A4D0}"/>
              </a:ext>
            </a:extLst>
          </p:cNvPr>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3329509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1">
            <a:extLst>
              <a:ext uri="{FF2B5EF4-FFF2-40B4-BE49-F238E27FC236}">
                <a16:creationId xmlns:a16="http://schemas.microsoft.com/office/drawing/2014/main" id="{17CAA9FF-C5AE-4F96-B6BB-2FF3F40DA1D7}"/>
              </a:ext>
            </a:extLst>
          </p:cNvPr>
          <p:cNvSpPr txBox="1">
            <a:spLocks/>
          </p:cNvSpPr>
          <p:nvPr/>
        </p:nvSpPr>
        <p:spPr>
          <a:xfrm>
            <a:off x="8296275" y="1419225"/>
            <a:ext cx="3081576" cy="208586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90000"/>
              </a:lnSpc>
              <a:spcAft>
                <a:spcPts val="600"/>
              </a:spcAft>
            </a:pPr>
            <a:r>
              <a:rPr lang="en-US" sz="3300" cap="all">
                <a:solidFill>
                  <a:srgbClr val="FFFFFF"/>
                </a:solidFill>
              </a:rPr>
              <a:t>Delta </a:t>
            </a:r>
          </a:p>
          <a:p>
            <a:pPr algn="l">
              <a:lnSpc>
                <a:spcPct val="90000"/>
              </a:lnSpc>
              <a:spcAft>
                <a:spcPts val="600"/>
              </a:spcAft>
            </a:pPr>
            <a:r>
              <a:rPr lang="en-US" sz="3300" cap="all">
                <a:solidFill>
                  <a:srgbClr val="FFFFFF"/>
                </a:solidFill>
              </a:rPr>
              <a:t>Dental </a:t>
            </a:r>
          </a:p>
          <a:p>
            <a:pPr algn="l">
              <a:lnSpc>
                <a:spcPct val="90000"/>
              </a:lnSpc>
              <a:spcAft>
                <a:spcPts val="600"/>
              </a:spcAft>
            </a:pPr>
            <a:r>
              <a:rPr lang="en-US" sz="3300" cap="all">
                <a:solidFill>
                  <a:srgbClr val="FFFFFF"/>
                </a:solidFill>
              </a:rPr>
              <a:t>Plan Comparison</a:t>
            </a:r>
          </a:p>
        </p:txBody>
      </p:sp>
      <p:sp>
        <p:nvSpPr>
          <p:cNvPr id="2" name="Slide Number Placeholder 1">
            <a:extLst>
              <a:ext uri="{FF2B5EF4-FFF2-40B4-BE49-F238E27FC236}">
                <a16:creationId xmlns:a16="http://schemas.microsoft.com/office/drawing/2014/main" id="{BCEE0F42-D663-4D89-9624-82CFF983057D}"/>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solidFill>
                  <a:schemeClr val="accent1">
                    <a:lumMod val="75000"/>
                    <a:lumOff val="25000"/>
                  </a:schemeClr>
                </a:solidFill>
              </a:rPr>
              <a:pPr defTabSz="914400">
                <a:spcAft>
                  <a:spcPts val="600"/>
                </a:spcAft>
              </a:pPr>
              <a:t>56</a:t>
            </a:fld>
            <a:endParaRPr lang="en-US" sz="900">
              <a:solidFill>
                <a:schemeClr val="accent1">
                  <a:lumMod val="75000"/>
                  <a:lumOff val="25000"/>
                </a:schemeClr>
              </a:solidFill>
            </a:endParaRPr>
          </a:p>
        </p:txBody>
      </p:sp>
      <p:pic>
        <p:nvPicPr>
          <p:cNvPr id="5" name="Picture 4">
            <a:extLst>
              <a:ext uri="{FF2B5EF4-FFF2-40B4-BE49-F238E27FC236}">
                <a16:creationId xmlns:a16="http://schemas.microsoft.com/office/drawing/2014/main" id="{5405E0AE-C52F-7FCA-4539-C6136FD6E738}"/>
              </a:ext>
            </a:extLst>
          </p:cNvPr>
          <p:cNvPicPr>
            <a:picLocks noChangeAspect="1"/>
          </p:cNvPicPr>
          <p:nvPr/>
        </p:nvPicPr>
        <p:blipFill>
          <a:blip r:embed="rId3"/>
          <a:stretch>
            <a:fillRect/>
          </a:stretch>
        </p:blipFill>
        <p:spPr>
          <a:xfrm>
            <a:off x="757371" y="723899"/>
            <a:ext cx="6968918" cy="5676901"/>
          </a:xfrm>
          <a:prstGeom prst="rect">
            <a:avLst/>
          </a:prstGeom>
        </p:spPr>
      </p:pic>
    </p:spTree>
    <p:extLst>
      <p:ext uri="{BB962C8B-B14F-4D97-AF65-F5344CB8AC3E}">
        <p14:creationId xmlns:p14="http://schemas.microsoft.com/office/powerpoint/2010/main" val="1320059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2AFD-FA5F-4493-9C5E-096733562523}"/>
              </a:ext>
            </a:extLst>
          </p:cNvPr>
          <p:cNvSpPr>
            <a:spLocks noGrp="1"/>
          </p:cNvSpPr>
          <p:nvPr>
            <p:ph type="title"/>
          </p:nvPr>
        </p:nvSpPr>
        <p:spPr/>
        <p:txBody>
          <a:bodyPr/>
          <a:lstStyle/>
          <a:p>
            <a:r>
              <a:rPr lang="en-US" dirty="0"/>
              <a:t>Delta dental network differences</a:t>
            </a:r>
          </a:p>
        </p:txBody>
      </p:sp>
      <p:sp>
        <p:nvSpPr>
          <p:cNvPr id="3" name="Content Placeholder 2">
            <a:extLst>
              <a:ext uri="{FF2B5EF4-FFF2-40B4-BE49-F238E27FC236}">
                <a16:creationId xmlns:a16="http://schemas.microsoft.com/office/drawing/2014/main" id="{D19950A1-9893-4DE2-BA8F-BC2F30DAF6CF}"/>
              </a:ext>
            </a:extLst>
          </p:cNvPr>
          <p:cNvSpPr>
            <a:spLocks noGrp="1"/>
          </p:cNvSpPr>
          <p:nvPr>
            <p:ph idx="1"/>
          </p:nvPr>
        </p:nvSpPr>
        <p:spPr>
          <a:xfrm>
            <a:off x="474188" y="2015127"/>
            <a:ext cx="11029615" cy="2459596"/>
          </a:xfrm>
        </p:spPr>
        <p:txBody>
          <a:bodyPr>
            <a:normAutofit fontScale="92500" lnSpcReduction="10000"/>
          </a:bodyPr>
          <a:lstStyle/>
          <a:p>
            <a:pPr>
              <a:lnSpc>
                <a:spcPct val="120000"/>
              </a:lnSpc>
              <a:spcBef>
                <a:spcPts val="0"/>
              </a:spcBef>
              <a:buClrTx/>
              <a:buFont typeface="Arial" panose="020B0604020202020204" pitchFamily="34" charset="0"/>
              <a:buChar char="•"/>
            </a:pPr>
            <a:r>
              <a:rPr lang="en-US" sz="1900" dirty="0">
                <a:cs typeface="Arial" panose="020B0604020202020204" pitchFamily="34" charset="0"/>
              </a:rPr>
              <a:t>Delta Dental PPO</a:t>
            </a:r>
          </a:p>
          <a:p>
            <a:pPr lvl="1">
              <a:lnSpc>
                <a:spcPct val="120000"/>
              </a:lnSpc>
              <a:spcBef>
                <a:spcPts val="0"/>
              </a:spcBef>
              <a:buClrTx/>
              <a:buFont typeface="Courier New" panose="02070309020205020404" pitchFamily="49" charset="0"/>
              <a:buChar char="o"/>
            </a:pPr>
            <a:r>
              <a:rPr lang="en-US" sz="1600" dirty="0">
                <a:cs typeface="Arial" panose="020B0604020202020204" pitchFamily="34" charset="0"/>
              </a:rPr>
              <a:t>Offers significant fee reduction (lower out-of-pocket costs)</a:t>
            </a:r>
          </a:p>
          <a:p>
            <a:pPr lvl="1">
              <a:lnSpc>
                <a:spcPct val="120000"/>
              </a:lnSpc>
              <a:spcBef>
                <a:spcPts val="0"/>
              </a:spcBef>
              <a:buClrTx/>
              <a:buFont typeface="Courier New" panose="02070309020205020404" pitchFamily="49" charset="0"/>
              <a:buChar char="o"/>
            </a:pPr>
            <a:r>
              <a:rPr lang="en-US" sz="1600" dirty="0">
                <a:cs typeface="Arial" panose="020B0604020202020204" pitchFamily="34" charset="0"/>
              </a:rPr>
              <a:t>Only network available in the Select Plan</a:t>
            </a:r>
          </a:p>
          <a:p>
            <a:pPr lvl="1">
              <a:lnSpc>
                <a:spcPct val="120000"/>
              </a:lnSpc>
              <a:spcBef>
                <a:spcPts val="0"/>
              </a:spcBef>
              <a:buClrTx/>
              <a:buFont typeface="Courier New" panose="02070309020205020404" pitchFamily="49" charset="0"/>
              <a:buChar char="o"/>
            </a:pPr>
            <a:r>
              <a:rPr lang="en-US" sz="1600" dirty="0">
                <a:cs typeface="Arial" panose="020B0604020202020204" pitchFamily="34" charset="0"/>
              </a:rPr>
              <a:t>One of the networks available in Uniform Dental &amp; Delta Dental PPO Select Plus Plan</a:t>
            </a:r>
          </a:p>
          <a:p>
            <a:pPr>
              <a:lnSpc>
                <a:spcPct val="120000"/>
              </a:lnSpc>
              <a:spcBef>
                <a:spcPts val="0"/>
              </a:spcBef>
              <a:buClrTx/>
              <a:buFont typeface="Arial" panose="020B0604020202020204" pitchFamily="34" charset="0"/>
              <a:buChar char="•"/>
            </a:pPr>
            <a:r>
              <a:rPr lang="en-US" sz="1900" dirty="0">
                <a:cs typeface="Arial" panose="020B0604020202020204" pitchFamily="34" charset="0"/>
              </a:rPr>
              <a:t>Delta Dental Premier</a:t>
            </a:r>
          </a:p>
          <a:p>
            <a:pPr lvl="1">
              <a:lnSpc>
                <a:spcPct val="120000"/>
              </a:lnSpc>
              <a:spcBef>
                <a:spcPts val="0"/>
              </a:spcBef>
              <a:buClrTx/>
              <a:buFont typeface="Courier New" panose="02070309020205020404" pitchFamily="49" charset="0"/>
              <a:buChar char="o"/>
            </a:pPr>
            <a:r>
              <a:rPr lang="en-US" sz="1500" dirty="0">
                <a:cs typeface="Arial" panose="020B0604020202020204" pitchFamily="34" charset="0"/>
              </a:rPr>
              <a:t>90% of dentists in this network but the cost savings is not as significant</a:t>
            </a:r>
          </a:p>
          <a:p>
            <a:pPr lvl="1">
              <a:lnSpc>
                <a:spcPct val="120000"/>
              </a:lnSpc>
              <a:spcBef>
                <a:spcPts val="0"/>
              </a:spcBef>
              <a:buClrTx/>
              <a:buFont typeface="Courier New" panose="02070309020205020404" pitchFamily="49" charset="0"/>
              <a:buChar char="o"/>
            </a:pPr>
            <a:r>
              <a:rPr lang="en-US" sz="1500" dirty="0">
                <a:cs typeface="Arial" panose="020B0604020202020204" pitchFamily="34" charset="0"/>
              </a:rPr>
              <a:t>One of the networks available in Uniform Dental &amp; Delta Dental PPO Select Plus Plan</a:t>
            </a:r>
          </a:p>
          <a:p>
            <a:endParaRPr lang="en-US" dirty="0"/>
          </a:p>
        </p:txBody>
      </p:sp>
      <p:pic>
        <p:nvPicPr>
          <p:cNvPr id="4" name="Picture 3">
            <a:extLst>
              <a:ext uri="{FF2B5EF4-FFF2-40B4-BE49-F238E27FC236}">
                <a16:creationId xmlns:a16="http://schemas.microsoft.com/office/drawing/2014/main" id="{366A08E7-2DD0-4882-9990-08082937760D}"/>
              </a:ext>
            </a:extLst>
          </p:cNvPr>
          <p:cNvPicPr>
            <a:picLocks noChangeAspect="1"/>
          </p:cNvPicPr>
          <p:nvPr/>
        </p:nvPicPr>
        <p:blipFill>
          <a:blip r:embed="rId3"/>
          <a:stretch>
            <a:fillRect/>
          </a:stretch>
        </p:blipFill>
        <p:spPr>
          <a:xfrm>
            <a:off x="3170480" y="4449863"/>
            <a:ext cx="6230198" cy="21945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A91A46EF-EA36-48EE-AF4B-63BC370B6D02}"/>
              </a:ext>
            </a:extLst>
          </p:cNvPr>
          <p:cNvSpPr/>
          <p:nvPr/>
        </p:nvSpPr>
        <p:spPr>
          <a:xfrm>
            <a:off x="474188" y="5177811"/>
            <a:ext cx="2130327" cy="369332"/>
          </a:xfrm>
          <a:prstGeom prst="rect">
            <a:avLst/>
          </a:prstGeom>
        </p:spPr>
        <p:txBody>
          <a:bodyPr wrap="none">
            <a:spAutoFit/>
          </a:bodyPr>
          <a:lstStyle/>
          <a:p>
            <a:pPr lvl="0"/>
            <a:r>
              <a:rPr lang="en-US" dirty="0">
                <a:solidFill>
                  <a:prstClr val="black"/>
                </a:solidFill>
                <a:cs typeface="Arial" panose="020B0604020202020204" pitchFamily="34" charset="0"/>
                <a:hlinkClick r:id="rId4"/>
              </a:rPr>
              <a:t>Provider Search Page</a:t>
            </a:r>
            <a:endParaRPr lang="en-US" dirty="0">
              <a:solidFill>
                <a:prstClr val="black"/>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C23523D-7BA8-4FC9-8493-F0BA9226A411}"/>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27570789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7A68-1EAB-4231-9153-0CBFB13B448B}"/>
              </a:ext>
            </a:extLst>
          </p:cNvPr>
          <p:cNvSpPr>
            <a:spLocks noGrp="1"/>
          </p:cNvSpPr>
          <p:nvPr>
            <p:ph type="title"/>
          </p:nvPr>
        </p:nvSpPr>
        <p:spPr>
          <a:xfrm>
            <a:off x="581192" y="702156"/>
            <a:ext cx="11029616" cy="1013800"/>
          </a:xfrm>
        </p:spPr>
        <p:txBody>
          <a:bodyPr>
            <a:normAutofit/>
          </a:bodyPr>
          <a:lstStyle/>
          <a:p>
            <a:r>
              <a:rPr lang="en-US">
                <a:solidFill>
                  <a:srgbClr val="FFFEFF"/>
                </a:solidFill>
              </a:rPr>
              <a:t>Delta dental resources</a:t>
            </a:r>
          </a:p>
        </p:txBody>
      </p:sp>
      <p:sp>
        <p:nvSpPr>
          <p:cNvPr id="4" name="Slide Number Placeholder 3">
            <a:extLst>
              <a:ext uri="{FF2B5EF4-FFF2-40B4-BE49-F238E27FC236}">
                <a16:creationId xmlns:a16="http://schemas.microsoft.com/office/drawing/2014/main" id="{89E7EC86-61BD-4518-ABFF-C99C5CB9BBA8}"/>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58</a:t>
            </a:fld>
            <a:endParaRPr lang="en-US"/>
          </a:p>
        </p:txBody>
      </p:sp>
      <p:graphicFrame>
        <p:nvGraphicFramePr>
          <p:cNvPr id="6" name="Content Placeholder 2">
            <a:extLst>
              <a:ext uri="{FF2B5EF4-FFF2-40B4-BE49-F238E27FC236}">
                <a16:creationId xmlns:a16="http://schemas.microsoft.com/office/drawing/2014/main" id="{491FC385-C518-48EA-9CBC-4777F0CF1FB8}"/>
              </a:ext>
            </a:extLst>
          </p:cNvPr>
          <p:cNvGraphicFramePr>
            <a:graphicFrameLocks noGrp="1"/>
          </p:cNvGraphicFramePr>
          <p:nvPr>
            <p:ph idx="1"/>
            <p:extLst>
              <p:ext uri="{D42A27DB-BD31-4B8C-83A1-F6EECF244321}">
                <p14:modId xmlns:p14="http://schemas.microsoft.com/office/powerpoint/2010/main" val="185203076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49907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3981-3518-47BA-AADC-A96D1A697DC8}"/>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2026 Delta Dental Monthly Premiums</a:t>
            </a:r>
          </a:p>
        </p:txBody>
      </p:sp>
      <p:graphicFrame>
        <p:nvGraphicFramePr>
          <p:cNvPr id="10" name="Table 10">
            <a:extLst>
              <a:ext uri="{FF2B5EF4-FFF2-40B4-BE49-F238E27FC236}">
                <a16:creationId xmlns:a16="http://schemas.microsoft.com/office/drawing/2014/main" id="{914920E9-F810-4EFA-A46D-E0802BECB486}"/>
              </a:ext>
            </a:extLst>
          </p:cNvPr>
          <p:cNvGraphicFramePr>
            <a:graphicFrameLocks noGrp="1"/>
          </p:cNvGraphicFramePr>
          <p:nvPr>
            <p:extLst>
              <p:ext uri="{D42A27DB-BD31-4B8C-83A1-F6EECF244321}">
                <p14:modId xmlns:p14="http://schemas.microsoft.com/office/powerpoint/2010/main" val="4257914158"/>
              </p:ext>
            </p:extLst>
          </p:nvPr>
        </p:nvGraphicFramePr>
        <p:xfrm>
          <a:off x="581188" y="2530998"/>
          <a:ext cx="11029611" cy="2830274"/>
        </p:xfrm>
        <a:graphic>
          <a:graphicData uri="http://schemas.openxmlformats.org/drawingml/2006/table">
            <a:tbl>
              <a:tblPr firstRow="1" bandRow="1">
                <a:tableStyleId>{5C22544A-7EE6-4342-B048-85BDC9FD1C3A}</a:tableStyleId>
              </a:tblPr>
              <a:tblGrid>
                <a:gridCol w="2527767">
                  <a:extLst>
                    <a:ext uri="{9D8B030D-6E8A-4147-A177-3AD203B41FA5}">
                      <a16:colId xmlns:a16="http://schemas.microsoft.com/office/drawing/2014/main" val="2110144433"/>
                    </a:ext>
                  </a:extLst>
                </a:gridCol>
                <a:gridCol w="1416974">
                  <a:extLst>
                    <a:ext uri="{9D8B030D-6E8A-4147-A177-3AD203B41FA5}">
                      <a16:colId xmlns:a16="http://schemas.microsoft.com/office/drawing/2014/main" val="491472848"/>
                    </a:ext>
                  </a:extLst>
                </a:gridCol>
                <a:gridCol w="1416974">
                  <a:extLst>
                    <a:ext uri="{9D8B030D-6E8A-4147-A177-3AD203B41FA5}">
                      <a16:colId xmlns:a16="http://schemas.microsoft.com/office/drawing/2014/main" val="1057270955"/>
                    </a:ext>
                  </a:extLst>
                </a:gridCol>
                <a:gridCol w="1416974">
                  <a:extLst>
                    <a:ext uri="{9D8B030D-6E8A-4147-A177-3AD203B41FA5}">
                      <a16:colId xmlns:a16="http://schemas.microsoft.com/office/drawing/2014/main" val="2405760362"/>
                    </a:ext>
                  </a:extLst>
                </a:gridCol>
                <a:gridCol w="1416974">
                  <a:extLst>
                    <a:ext uri="{9D8B030D-6E8A-4147-A177-3AD203B41FA5}">
                      <a16:colId xmlns:a16="http://schemas.microsoft.com/office/drawing/2014/main" val="1495422299"/>
                    </a:ext>
                  </a:extLst>
                </a:gridCol>
                <a:gridCol w="1416974">
                  <a:extLst>
                    <a:ext uri="{9D8B030D-6E8A-4147-A177-3AD203B41FA5}">
                      <a16:colId xmlns:a16="http://schemas.microsoft.com/office/drawing/2014/main" val="1562233037"/>
                    </a:ext>
                  </a:extLst>
                </a:gridCol>
                <a:gridCol w="1416974">
                  <a:extLst>
                    <a:ext uri="{9D8B030D-6E8A-4147-A177-3AD203B41FA5}">
                      <a16:colId xmlns:a16="http://schemas.microsoft.com/office/drawing/2014/main" val="2675313591"/>
                    </a:ext>
                  </a:extLst>
                </a:gridCol>
              </a:tblGrid>
              <a:tr h="1076302">
                <a:tc>
                  <a:txBody>
                    <a:bodyPr/>
                    <a:lstStyle/>
                    <a:p>
                      <a:pPr algn="l"/>
                      <a:r>
                        <a:rPr lang="en-US" sz="1600" dirty="0">
                          <a:solidFill>
                            <a:schemeClr val="bg1"/>
                          </a:solidFill>
                          <a:latin typeface="Arial" panose="020B0604020202020204" pitchFamily="34" charset="0"/>
                          <a:cs typeface="Arial" panose="020B0604020202020204" pitchFamily="34" charset="0"/>
                        </a:rPr>
                        <a:t>Coverage level</a:t>
                      </a:r>
                    </a:p>
                  </a:txBody>
                  <a:tcPr anchor="ct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n-US" sz="1600" dirty="0">
                          <a:solidFill>
                            <a:schemeClr val="bg1"/>
                          </a:solidFill>
                          <a:latin typeface="Arial" panose="020B0604020202020204" pitchFamily="34" charset="0"/>
                          <a:cs typeface="Arial" panose="020B0604020202020204" pitchFamily="34" charset="0"/>
                        </a:rPr>
                        <a:t>Select </a:t>
                      </a:r>
                    </a:p>
                    <a:p>
                      <a:pPr algn="ctr"/>
                      <a:r>
                        <a:rPr lang="en-US" sz="1600" dirty="0">
                          <a:solidFill>
                            <a:schemeClr val="bg1"/>
                          </a:solidFill>
                          <a:latin typeface="Arial" panose="020B0604020202020204" pitchFamily="34" charset="0"/>
                          <a:cs typeface="Arial" panose="020B0604020202020204" pitchFamily="34" charset="0"/>
                        </a:rPr>
                        <a:t>(monthly)</a:t>
                      </a:r>
                    </a:p>
                  </a:txBody>
                  <a:tcPr anchor="ctr"/>
                </a:tc>
                <a:tc>
                  <a:txBody>
                    <a:bodyPr/>
                    <a:lstStyle/>
                    <a:p>
                      <a:pPr algn="ctr"/>
                      <a:r>
                        <a:rPr lang="en-US" sz="1600" dirty="0">
                          <a:solidFill>
                            <a:schemeClr val="bg1"/>
                          </a:solidFill>
                          <a:latin typeface="Arial" panose="020B0604020202020204" pitchFamily="34" charset="0"/>
                          <a:cs typeface="Arial" panose="020B0604020202020204" pitchFamily="34" charset="0"/>
                        </a:rPr>
                        <a:t>Select </a:t>
                      </a:r>
                    </a:p>
                    <a:p>
                      <a:pPr algn="ctr"/>
                      <a:r>
                        <a:rPr lang="en-US" sz="1600" dirty="0">
                          <a:solidFill>
                            <a:schemeClr val="bg1"/>
                          </a:solidFill>
                          <a:latin typeface="Arial" panose="020B0604020202020204" pitchFamily="34" charset="0"/>
                          <a:cs typeface="Arial" panose="020B0604020202020204" pitchFamily="34" charset="0"/>
                        </a:rPr>
                        <a:t>(biweekly)</a:t>
                      </a:r>
                    </a:p>
                  </a:txBody>
                  <a:tcPr anchor="ct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n-US" sz="1600" dirty="0">
                          <a:solidFill>
                            <a:schemeClr val="bg1"/>
                          </a:solidFill>
                          <a:latin typeface="Arial" panose="020B0604020202020204" pitchFamily="34" charset="0"/>
                          <a:cs typeface="Arial" panose="020B0604020202020204" pitchFamily="34" charset="0"/>
                        </a:rPr>
                        <a:t>Select Plus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(monthly)</a:t>
                      </a:r>
                    </a:p>
                  </a:txBody>
                  <a:tcPr anchor="ctr"/>
                </a:tc>
                <a:tc>
                  <a:txBody>
                    <a:bodyPr/>
                    <a:lstStyle/>
                    <a:p>
                      <a:pPr algn="ctr"/>
                      <a:endParaRPr lang="en-US" sz="1600"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Select Plus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(biweekly)</a:t>
                      </a:r>
                    </a:p>
                  </a:txBody>
                  <a:tcPr anchor="ctr"/>
                </a:tc>
                <a:tc>
                  <a:txBody>
                    <a:bodyPr/>
                    <a:lstStyle/>
                    <a:p>
                      <a:pPr algn="ctr"/>
                      <a:r>
                        <a:rPr lang="en-US" sz="1600" dirty="0">
                          <a:solidFill>
                            <a:schemeClr val="bg1"/>
                          </a:solidFill>
                          <a:latin typeface="Arial" panose="020B0604020202020204" pitchFamily="34" charset="0"/>
                          <a:cs typeface="Arial" panose="020B0604020202020204" pitchFamily="34" charset="0"/>
                        </a:rPr>
                        <a:t>Preventive*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(monthly)</a:t>
                      </a:r>
                    </a:p>
                  </a:txBody>
                  <a:tcPr anchor="ctr"/>
                </a:tc>
                <a:tc>
                  <a:txBody>
                    <a:bodyPr/>
                    <a:lstStyle/>
                    <a:p>
                      <a:pPr algn="ctr"/>
                      <a:r>
                        <a:rPr lang="en-US" sz="1600" dirty="0">
                          <a:solidFill>
                            <a:schemeClr val="bg1"/>
                          </a:solidFill>
                          <a:latin typeface="Arial" panose="020B0604020202020204" pitchFamily="34" charset="0"/>
                          <a:cs typeface="Arial" panose="020B0604020202020204" pitchFamily="34" charset="0"/>
                        </a:rPr>
                        <a:t>Preventive*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(biweekly)</a:t>
                      </a:r>
                    </a:p>
                  </a:txBody>
                  <a:tcPr anchor="ctr"/>
                </a:tc>
                <a:extLst>
                  <a:ext uri="{0D108BD9-81ED-4DB2-BD59-A6C34878D82A}">
                    <a16:rowId xmlns:a16="http://schemas.microsoft.com/office/drawing/2014/main" val="1296047916"/>
                  </a:ext>
                </a:extLst>
              </a:tr>
              <a:tr h="438493">
                <a:tc>
                  <a:txBody>
                    <a:bodyPr/>
                    <a:lstStyle/>
                    <a:p>
                      <a:pPr algn="l"/>
                      <a:r>
                        <a:rPr lang="en-US" sz="1600" dirty="0">
                          <a:latin typeface="Arial" panose="020B0604020202020204" pitchFamily="34" charset="0"/>
                          <a:cs typeface="Arial" panose="020B0604020202020204" pitchFamily="34" charset="0"/>
                        </a:rPr>
                        <a:t>Employee</a:t>
                      </a:r>
                    </a:p>
                  </a:txBody>
                  <a:tcPr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$9.08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$4.54</a:t>
                      </a:r>
                    </a:p>
                  </a:txBody>
                  <a:tcPr marL="9525" marR="9525" marT="9525" marB="0"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$22.24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$11.12</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$37.18</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$18.59</a:t>
                      </a:r>
                    </a:p>
                  </a:txBody>
                  <a:tcPr marL="9525" marR="9525" marT="9525" marB="0" anchor="ctr"/>
                </a:tc>
                <a:extLst>
                  <a:ext uri="{0D108BD9-81ED-4DB2-BD59-A6C34878D82A}">
                    <a16:rowId xmlns:a16="http://schemas.microsoft.com/office/drawing/2014/main" val="369231373"/>
                  </a:ext>
                </a:extLst>
              </a:tr>
              <a:tr h="438493">
                <a:tc>
                  <a:txBody>
                    <a:bodyPr/>
                    <a:lstStyle/>
                    <a:p>
                      <a:pPr algn="l"/>
                      <a:r>
                        <a:rPr lang="en-US" sz="1600" dirty="0">
                          <a:latin typeface="Arial" panose="020B0604020202020204" pitchFamily="34" charset="0"/>
                          <a:cs typeface="Arial" panose="020B0604020202020204" pitchFamily="34" charset="0"/>
                        </a:rPr>
                        <a:t>Employee + Spouse</a:t>
                      </a:r>
                    </a:p>
                  </a:txBody>
                  <a:tcPr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$18.16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$9.08</a:t>
                      </a:r>
                    </a:p>
                  </a:txBody>
                  <a:tcPr marL="9525" marR="9525" marT="9525" marB="0"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$44.52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$22.26</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N/A</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N/A</a:t>
                      </a:r>
                    </a:p>
                  </a:txBody>
                  <a:tcPr marL="9525" marR="9525" marT="9525" marB="0" anchor="ctr"/>
                </a:tc>
                <a:extLst>
                  <a:ext uri="{0D108BD9-81ED-4DB2-BD59-A6C34878D82A}">
                    <a16:rowId xmlns:a16="http://schemas.microsoft.com/office/drawing/2014/main" val="2497509406"/>
                  </a:ext>
                </a:extLst>
              </a:tr>
              <a:tr h="438493">
                <a:tc>
                  <a:txBody>
                    <a:bodyPr/>
                    <a:lstStyle/>
                    <a:p>
                      <a:pPr algn="l"/>
                      <a:r>
                        <a:rPr lang="en-US" sz="1600" dirty="0">
                          <a:latin typeface="Arial" panose="020B0604020202020204" pitchFamily="34" charset="0"/>
                          <a:cs typeface="Arial" panose="020B0604020202020204" pitchFamily="34" charset="0"/>
                        </a:rPr>
                        <a:t>Employee + Child(ren)</a:t>
                      </a:r>
                    </a:p>
                  </a:txBody>
                  <a:tcPr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$12.24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$6.12</a:t>
                      </a:r>
                    </a:p>
                  </a:txBody>
                  <a:tcPr marL="9525" marR="9525" marT="9525" marB="0"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$41.32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$20.66</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N/A</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N/A</a:t>
                      </a:r>
                    </a:p>
                  </a:txBody>
                  <a:tcPr marL="9525" marR="9525" marT="9525" marB="0" anchor="ctr"/>
                </a:tc>
                <a:extLst>
                  <a:ext uri="{0D108BD9-81ED-4DB2-BD59-A6C34878D82A}">
                    <a16:rowId xmlns:a16="http://schemas.microsoft.com/office/drawing/2014/main" val="1159057156"/>
                  </a:ext>
                </a:extLst>
              </a:tr>
              <a:tr h="438493">
                <a:tc>
                  <a:txBody>
                    <a:bodyPr/>
                    <a:lstStyle/>
                    <a:p>
                      <a:pPr algn="l"/>
                      <a:r>
                        <a:rPr lang="en-US" sz="1600" dirty="0">
                          <a:latin typeface="Arial" panose="020B0604020202020204" pitchFamily="34" charset="0"/>
                          <a:cs typeface="Arial" panose="020B0604020202020204" pitchFamily="34" charset="0"/>
                        </a:rPr>
                        <a:t>Family</a:t>
                      </a:r>
                    </a:p>
                  </a:txBody>
                  <a:tcPr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$21.76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$10.88</a:t>
                      </a:r>
                    </a:p>
                  </a:txBody>
                  <a:tcPr marL="9525" marR="9525" marT="9525" marB="0"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$68.18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$34.09</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$92.98</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$46.49</a:t>
                      </a:r>
                    </a:p>
                  </a:txBody>
                  <a:tcPr marL="9525" marR="9525" marT="9525" marB="0" anchor="ctr"/>
                </a:tc>
                <a:extLst>
                  <a:ext uri="{0D108BD9-81ED-4DB2-BD59-A6C34878D82A}">
                    <a16:rowId xmlns:a16="http://schemas.microsoft.com/office/drawing/2014/main" val="494071682"/>
                  </a:ext>
                </a:extLst>
              </a:tr>
            </a:tbl>
          </a:graphicData>
        </a:graphic>
      </p:graphicFrame>
      <p:sp>
        <p:nvSpPr>
          <p:cNvPr id="14" name="TextBox 13">
            <a:extLst>
              <a:ext uri="{FF2B5EF4-FFF2-40B4-BE49-F238E27FC236}">
                <a16:creationId xmlns:a16="http://schemas.microsoft.com/office/drawing/2014/main" id="{E0E5BE8C-80B7-4919-8FB2-9D9F3BBFB3AA}"/>
              </a:ext>
            </a:extLst>
          </p:cNvPr>
          <p:cNvSpPr txBox="1"/>
          <p:nvPr/>
        </p:nvSpPr>
        <p:spPr>
          <a:xfrm>
            <a:off x="6930190" y="5563402"/>
            <a:ext cx="4783755" cy="954107"/>
          </a:xfrm>
          <a:prstGeom prst="rect">
            <a:avLst/>
          </a:prstGeom>
          <a:noFill/>
        </p:spPr>
        <p:txBody>
          <a:bodyPr wrap="square" rtlCol="0">
            <a:spAutoFit/>
          </a:bodyPr>
          <a:lstStyle/>
          <a:p>
            <a:r>
              <a:rPr lang="en-US" sz="1400" i="1" dirty="0"/>
              <a:t>* Preventive Plan offers the same benefits as Uniform Dental under State Group Health Insurance.  Uniform Dental premium is only $4/month single or $10/month family.  Do not enroll in Preventive Dental if covered by State Group Health Insurance.</a:t>
            </a:r>
          </a:p>
        </p:txBody>
      </p:sp>
    </p:spTree>
    <p:extLst>
      <p:ext uri="{BB962C8B-B14F-4D97-AF65-F5344CB8AC3E}">
        <p14:creationId xmlns:p14="http://schemas.microsoft.com/office/powerpoint/2010/main" val="69921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70943-A49A-41BA-B009-13E18608E65B}"/>
              </a:ext>
            </a:extLst>
          </p:cNvPr>
          <p:cNvSpPr>
            <a:spLocks noGrp="1"/>
          </p:cNvSpPr>
          <p:nvPr>
            <p:ph type="title"/>
          </p:nvPr>
        </p:nvSpPr>
        <p:spPr>
          <a:xfrm>
            <a:off x="958542" y="1005839"/>
            <a:ext cx="6432313" cy="4805025"/>
          </a:xfrm>
        </p:spPr>
        <p:txBody>
          <a:bodyPr vert="horz" lIns="91440" tIns="45720" rIns="91440" bIns="45720" rtlCol="0" anchor="ctr">
            <a:normAutofit/>
          </a:bodyPr>
          <a:lstStyle/>
          <a:p>
            <a:r>
              <a:rPr lang="en-US" sz="6000">
                <a:solidFill>
                  <a:schemeClr val="tx2"/>
                </a:solidFill>
              </a:rPr>
              <a:t>Paid leave benefits</a:t>
            </a:r>
          </a:p>
        </p:txBody>
      </p:sp>
      <p:sp>
        <p:nvSpPr>
          <p:cNvPr id="19" name="Rectangle 18">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 Placeholder 2">
            <a:extLst>
              <a:ext uri="{FF2B5EF4-FFF2-40B4-BE49-F238E27FC236}">
                <a16:creationId xmlns:a16="http://schemas.microsoft.com/office/drawing/2014/main" id="{80F57F3A-820A-4A3E-AAF3-F32B7A7CB210}"/>
              </a:ext>
            </a:extLst>
          </p:cNvPr>
          <p:cNvSpPr>
            <a:spLocks noGrp="1"/>
          </p:cNvSpPr>
          <p:nvPr>
            <p:ph type="body" idx="1"/>
          </p:nvPr>
        </p:nvSpPr>
        <p:spPr>
          <a:xfrm>
            <a:off x="8345391" y="1009397"/>
            <a:ext cx="3078342" cy="4801468"/>
          </a:xfrm>
        </p:spPr>
        <p:txBody>
          <a:bodyPr vert="horz" lIns="91440" tIns="45720" rIns="91440" bIns="45720" rtlCol="0" anchor="ctr">
            <a:normAutofit/>
          </a:bodyPr>
          <a:lstStyle/>
          <a:p>
            <a:pPr algn="ctr"/>
            <a:r>
              <a:rPr lang="en-US">
                <a:solidFill>
                  <a:srgbClr val="FFFFFF"/>
                </a:solidFill>
              </a:rPr>
              <a:t>Vacation</a:t>
            </a:r>
          </a:p>
          <a:p>
            <a:pPr algn="ctr"/>
            <a:r>
              <a:rPr lang="en-US">
                <a:solidFill>
                  <a:srgbClr val="FFFFFF"/>
                </a:solidFill>
              </a:rPr>
              <a:t>Sick leave</a:t>
            </a:r>
          </a:p>
          <a:p>
            <a:pPr algn="ctr"/>
            <a:r>
              <a:rPr lang="en-US">
                <a:solidFill>
                  <a:srgbClr val="FFFFFF"/>
                </a:solidFill>
              </a:rPr>
              <a:t>Personal holiday</a:t>
            </a:r>
          </a:p>
          <a:p>
            <a:pPr algn="ctr"/>
            <a:r>
              <a:rPr lang="en-US">
                <a:solidFill>
                  <a:srgbClr val="FFFFFF"/>
                </a:solidFill>
              </a:rPr>
              <a:t>Legal holiday</a:t>
            </a:r>
          </a:p>
        </p:txBody>
      </p:sp>
      <p:sp>
        <p:nvSpPr>
          <p:cNvPr id="4" name="Slide Number Placeholder 3">
            <a:extLst>
              <a:ext uri="{FF2B5EF4-FFF2-40B4-BE49-F238E27FC236}">
                <a16:creationId xmlns:a16="http://schemas.microsoft.com/office/drawing/2014/main" id="{5882FAAC-2371-49DC-93D1-E9F5A96E89BE}"/>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D57F1E4F-1CFF-5643-939E-217C01CDF565}" type="slidenum">
              <a:rPr lang="en-US" sz="900">
                <a:solidFill>
                  <a:schemeClr val="accent1">
                    <a:lumMod val="40000"/>
                    <a:lumOff val="60000"/>
                  </a:schemeClr>
                </a:solidFill>
              </a:rPr>
              <a:pPr>
                <a:spcAft>
                  <a:spcPts val="600"/>
                </a:spcAft>
              </a:pPr>
              <a:t>6</a:t>
            </a:fld>
            <a:endParaRPr lang="en-US" sz="900">
              <a:solidFill>
                <a:schemeClr val="accent1">
                  <a:lumMod val="40000"/>
                  <a:lumOff val="60000"/>
                </a:schemeClr>
              </a:solidFill>
            </a:endParaRPr>
          </a:p>
        </p:txBody>
      </p:sp>
    </p:spTree>
    <p:extLst>
      <p:ext uri="{BB962C8B-B14F-4D97-AF65-F5344CB8AC3E}">
        <p14:creationId xmlns:p14="http://schemas.microsoft.com/office/powerpoint/2010/main" val="32221935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91">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9" name="Rectangle 19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0" name="Rectangle 193">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1" name="Rectangle 194">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32" name="Rectangle 195">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ision insurance clipart - Clip Art Library">
            <a:extLst>
              <a:ext uri="{FF2B5EF4-FFF2-40B4-BE49-F238E27FC236}">
                <a16:creationId xmlns:a16="http://schemas.microsoft.com/office/drawing/2014/main" id="{3C4E2619-371D-4E2F-AE67-6B370E46A9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4" r="1340" b="-2"/>
          <a:stretch/>
        </p:blipFill>
        <p:spPr bwMode="auto">
          <a:xfrm>
            <a:off x="446534" y="723899"/>
            <a:ext cx="7498616" cy="5676901"/>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96">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3977924-3261-49F7-A57B-BEB57E98770B}"/>
              </a:ext>
            </a:extLst>
          </p:cNvPr>
          <p:cNvSpPr>
            <a:spLocks noGrp="1"/>
          </p:cNvSpPr>
          <p:nvPr>
            <p:ph type="title"/>
          </p:nvPr>
        </p:nvSpPr>
        <p:spPr>
          <a:xfrm>
            <a:off x="8286487" y="2042830"/>
            <a:ext cx="3081576" cy="2085869"/>
          </a:xfrm>
        </p:spPr>
        <p:txBody>
          <a:bodyPr vert="horz" lIns="91440" tIns="45720" rIns="91440" bIns="45720" rtlCol="0" anchor="b">
            <a:normAutofit/>
          </a:bodyPr>
          <a:lstStyle/>
          <a:p>
            <a:r>
              <a:rPr lang="en-US" dirty="0">
                <a:solidFill>
                  <a:srgbClr val="FFFFFF"/>
                </a:solidFill>
              </a:rPr>
              <a:t>METLIFE vision</a:t>
            </a:r>
          </a:p>
        </p:txBody>
      </p:sp>
      <p:grpSp>
        <p:nvGrpSpPr>
          <p:cNvPr id="198" name="Group 197">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99" name="Rectangle 198">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0" name="Rectangle 199">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4" name="Rectangle 200">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Slide Number Placeholder 3">
            <a:extLst>
              <a:ext uri="{FF2B5EF4-FFF2-40B4-BE49-F238E27FC236}">
                <a16:creationId xmlns:a16="http://schemas.microsoft.com/office/drawing/2014/main" id="{2E309D35-D06D-40FA-9F5C-5AF8E2BA60DD}"/>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a:spcAft>
                <a:spcPts val="600"/>
              </a:spcAft>
            </a:pPr>
            <a:fld id="{D57F1E4F-1CFF-5643-939E-217C01CDF565}" type="slidenum">
              <a:rPr lang="en-US" sz="900" smtClean="0"/>
              <a:pPr>
                <a:spcAft>
                  <a:spcPts val="600"/>
                </a:spcAft>
              </a:pPr>
              <a:t>60</a:t>
            </a:fld>
            <a:endParaRPr lang="en-US" sz="900"/>
          </a:p>
        </p:txBody>
      </p:sp>
    </p:spTree>
    <p:extLst>
      <p:ext uri="{BB962C8B-B14F-4D97-AF65-F5344CB8AC3E}">
        <p14:creationId xmlns:p14="http://schemas.microsoft.com/office/powerpoint/2010/main" val="4138105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8C77-D632-479A-BC6C-46EA60345233}"/>
              </a:ext>
            </a:extLst>
          </p:cNvPr>
          <p:cNvSpPr>
            <a:spLocks noGrp="1"/>
          </p:cNvSpPr>
          <p:nvPr>
            <p:ph type="title"/>
          </p:nvPr>
        </p:nvSpPr>
        <p:spPr/>
        <p:txBody>
          <a:bodyPr/>
          <a:lstStyle/>
          <a:p>
            <a:r>
              <a:rPr lang="en-US" dirty="0"/>
              <a:t>METLIFE vision insurance</a:t>
            </a:r>
          </a:p>
        </p:txBody>
      </p:sp>
      <p:sp>
        <p:nvSpPr>
          <p:cNvPr id="3" name="Content Placeholder 2">
            <a:extLst>
              <a:ext uri="{FF2B5EF4-FFF2-40B4-BE49-F238E27FC236}">
                <a16:creationId xmlns:a16="http://schemas.microsoft.com/office/drawing/2014/main" id="{6317BB52-8C08-4F36-B816-B402F24FD54F}"/>
              </a:ext>
            </a:extLst>
          </p:cNvPr>
          <p:cNvSpPr>
            <a:spLocks noGrp="1"/>
          </p:cNvSpPr>
          <p:nvPr>
            <p:ph sz="half" idx="2"/>
          </p:nvPr>
        </p:nvSpPr>
        <p:spPr>
          <a:xfrm>
            <a:off x="581191" y="2205011"/>
            <a:ext cx="5514810" cy="4278915"/>
          </a:xfrm>
        </p:spPr>
        <p:txBody>
          <a:bodyPr>
            <a:noAutofit/>
          </a:bodyPr>
          <a:lstStyle/>
          <a:p>
            <a:pPr>
              <a:buClrTx/>
              <a:buSzPct val="100000"/>
              <a:buFont typeface="Arial" panose="020B0604020202020204" pitchFamily="34" charset="0"/>
              <a:buChar char="•"/>
            </a:pPr>
            <a:endParaRPr lang="en-US" sz="1400" dirty="0"/>
          </a:p>
          <a:p>
            <a:pPr>
              <a:buClrTx/>
              <a:buSzPct val="100000"/>
              <a:buFont typeface="Arial" panose="020B0604020202020204" pitchFamily="34" charset="0"/>
              <a:buChar char="•"/>
            </a:pPr>
            <a:r>
              <a:rPr lang="en-US" sz="1400" dirty="0"/>
              <a:t>With your Superior Vision Preferred Provider Organization (PPO) Plan you can go to any licensed Superior vision provider and receive coverage. </a:t>
            </a:r>
          </a:p>
          <a:p>
            <a:pPr>
              <a:buClrTx/>
              <a:buSzPct val="100000"/>
              <a:buFont typeface="Arial" panose="020B0604020202020204" pitchFamily="34" charset="0"/>
              <a:buChar char="•"/>
            </a:pPr>
            <a:r>
              <a:rPr lang="en-US" sz="1400" dirty="0">
                <a:solidFill>
                  <a:schemeClr val="tx1"/>
                </a:solidFill>
              </a:rPr>
              <a:t>Offers savings on services such as prescription sunglasses, retinal screenings and laser vision correction</a:t>
            </a:r>
          </a:p>
          <a:p>
            <a:pPr>
              <a:buClrTx/>
              <a:buSzPct val="100000"/>
              <a:buFont typeface="Arial" panose="020B0604020202020204" pitchFamily="34" charset="0"/>
              <a:buChar char="•"/>
            </a:pPr>
            <a:r>
              <a:rPr lang="en-US" sz="1400" dirty="0">
                <a:solidFill>
                  <a:schemeClr val="tx1"/>
                </a:solidFill>
              </a:rPr>
              <a:t>Includes additional coverage for children</a:t>
            </a:r>
          </a:p>
          <a:p>
            <a:pPr>
              <a:buClrTx/>
              <a:buSzPct val="100000"/>
              <a:buFont typeface="Arial" panose="020B0604020202020204" pitchFamily="34" charset="0"/>
              <a:buChar char="•"/>
            </a:pPr>
            <a:r>
              <a:rPr lang="en-US" sz="1400" dirty="0">
                <a:solidFill>
                  <a:schemeClr val="tx1"/>
                </a:solidFill>
              </a:rPr>
              <a:t>In-network benefits are available from </a:t>
            </a:r>
            <a:r>
              <a:rPr lang="en-US" sz="1400" b="1" dirty="0">
                <a:solidFill>
                  <a:schemeClr val="tx1"/>
                </a:solidFill>
              </a:rPr>
              <a:t>Superior Vision Preferred </a:t>
            </a:r>
            <a:r>
              <a:rPr lang="en-US" sz="1400" dirty="0">
                <a:solidFill>
                  <a:schemeClr val="tx1"/>
                </a:solidFill>
              </a:rPr>
              <a:t> network providers - c</a:t>
            </a:r>
            <a:r>
              <a:rPr lang="en-US" sz="1400" dirty="0"/>
              <a:t>hoose from a large network of ophthalmologists, optometrists and opticians, from private practices to retailers like Costco® Optical, Walmart®, Sam’s Club®, Visionworks® , </a:t>
            </a:r>
            <a:r>
              <a:rPr lang="en-US" sz="1400" dirty="0" err="1"/>
              <a:t>LensCrafters</a:t>
            </a:r>
            <a:r>
              <a:rPr lang="en-US" sz="1400" dirty="0"/>
              <a:t>®, and Target Optical®</a:t>
            </a:r>
            <a:r>
              <a:rPr lang="en-US" sz="1400" dirty="0">
                <a:solidFill>
                  <a:schemeClr val="tx1"/>
                </a:solidFill>
              </a:rPr>
              <a:t>. The network includes both independent and chain providers, as well as online providers. Out-of-network benefits are also available.</a:t>
            </a:r>
          </a:p>
        </p:txBody>
      </p:sp>
      <p:sp>
        <p:nvSpPr>
          <p:cNvPr id="7" name="Content Placeholder 6">
            <a:extLst>
              <a:ext uri="{FF2B5EF4-FFF2-40B4-BE49-F238E27FC236}">
                <a16:creationId xmlns:a16="http://schemas.microsoft.com/office/drawing/2014/main" id="{63A98073-DB94-4917-94FE-69F880F542B2}"/>
              </a:ext>
            </a:extLst>
          </p:cNvPr>
          <p:cNvSpPr>
            <a:spLocks noGrp="1"/>
          </p:cNvSpPr>
          <p:nvPr>
            <p:ph sz="quarter" idx="4"/>
          </p:nvPr>
        </p:nvSpPr>
        <p:spPr>
          <a:xfrm>
            <a:off x="6365491" y="2205010"/>
            <a:ext cx="5393100" cy="4278916"/>
          </a:xfrm>
        </p:spPr>
        <p:txBody>
          <a:bodyPr anchor="ctr">
            <a:normAutofit/>
          </a:bodyPr>
          <a:lstStyle/>
          <a:p>
            <a:pPr marL="0" indent="0">
              <a:buClrTx/>
              <a:buSzPct val="100000"/>
              <a:buNone/>
            </a:pPr>
            <a:r>
              <a:rPr lang="en-US" sz="1800" b="1" dirty="0">
                <a:solidFill>
                  <a:schemeClr val="tx1"/>
                </a:solidFill>
              </a:rPr>
              <a:t>Resources</a:t>
            </a:r>
          </a:p>
          <a:p>
            <a:pPr lvl="1">
              <a:lnSpc>
                <a:spcPct val="114000"/>
              </a:lnSpc>
              <a:spcBef>
                <a:spcPts val="600"/>
              </a:spcBef>
              <a:buClrTx/>
              <a:buSzPct val="100000"/>
              <a:buFont typeface="Arial" panose="020B0604020202020204" pitchFamily="34" charset="0"/>
              <a:buChar char="•"/>
            </a:pPr>
            <a:r>
              <a:rPr lang="en-US" sz="1700" dirty="0">
                <a:cs typeface="Arial" panose="020B0604020202020204" pitchFamily="34" charset="0"/>
                <a:hlinkClick r:id="rId3"/>
              </a:rPr>
              <a:t>Guide to Supplemental Vision Benefits</a:t>
            </a:r>
            <a:endParaRPr lang="en-US" sz="1700" dirty="0">
              <a:cs typeface="Arial" panose="020B0604020202020204" pitchFamily="34" charset="0"/>
            </a:endParaRPr>
          </a:p>
          <a:p>
            <a:pPr lvl="1">
              <a:lnSpc>
                <a:spcPct val="114000"/>
              </a:lnSpc>
              <a:spcBef>
                <a:spcPts val="600"/>
              </a:spcBef>
              <a:buClrTx/>
              <a:buSzPct val="100000"/>
              <a:buFont typeface="Arial" panose="020B0604020202020204" pitchFamily="34" charset="0"/>
              <a:buChar char="•"/>
            </a:pPr>
            <a:r>
              <a:rPr lang="en-US" sz="1700" dirty="0" err="1">
                <a:cs typeface="Arial" panose="020B0604020202020204" pitchFamily="34" charset="0"/>
                <a:hlinkClick r:id="rId4"/>
              </a:rPr>
              <a:t>MetLifeVision</a:t>
            </a:r>
            <a:r>
              <a:rPr lang="en-US" sz="1700" dirty="0">
                <a:cs typeface="Arial" panose="020B0604020202020204" pitchFamily="34" charset="0"/>
                <a:hlinkClick r:id="rId4"/>
              </a:rPr>
              <a:t> Website</a:t>
            </a:r>
            <a:endParaRPr lang="en-US" sz="1700" dirty="0">
              <a:cs typeface="Arial" panose="020B0604020202020204" pitchFamily="34" charset="0"/>
            </a:endParaRPr>
          </a:p>
          <a:p>
            <a:pPr lvl="1">
              <a:lnSpc>
                <a:spcPct val="114000"/>
              </a:lnSpc>
              <a:spcBef>
                <a:spcPts val="600"/>
              </a:spcBef>
              <a:buClrTx/>
              <a:buSzPct val="100000"/>
              <a:buFont typeface="Arial" panose="020B0604020202020204" pitchFamily="34" charset="0"/>
              <a:buChar char="•"/>
            </a:pPr>
            <a:r>
              <a:rPr lang="en-US" sz="1700" dirty="0">
                <a:cs typeface="Arial" panose="020B0604020202020204" pitchFamily="34" charset="0"/>
                <a:hlinkClick r:id="rId4"/>
              </a:rPr>
              <a:t>Provider Directory</a:t>
            </a:r>
            <a:r>
              <a:rPr lang="en-US" sz="1700" dirty="0">
                <a:cs typeface="Arial" panose="020B0604020202020204" pitchFamily="34" charset="0"/>
              </a:rPr>
              <a:t> (scroll down and click on “Go to Site” under Find a Vision Provider)</a:t>
            </a:r>
          </a:p>
          <a:p>
            <a:pPr marL="0" lvl="0" indent="0">
              <a:buClrTx/>
              <a:buSzPct val="100000"/>
              <a:buNone/>
            </a:pPr>
            <a:endParaRPr lang="en-US" sz="1100" dirty="0">
              <a:solidFill>
                <a:prstClr val="black"/>
              </a:solidFill>
            </a:endParaRPr>
          </a:p>
          <a:p>
            <a:pPr marL="0" lvl="0" indent="0">
              <a:buClrTx/>
              <a:buSzPct val="100000"/>
              <a:buNone/>
            </a:pPr>
            <a:r>
              <a:rPr lang="en-US" sz="1400" b="1" dirty="0">
                <a:solidFill>
                  <a:prstClr val="black"/>
                </a:solidFill>
              </a:rPr>
              <a:t>Note: </a:t>
            </a:r>
            <a:r>
              <a:rPr lang="en-US" sz="1400" dirty="0">
                <a:solidFill>
                  <a:prstClr val="black"/>
                </a:solidFill>
              </a:rPr>
              <a:t>Y</a:t>
            </a:r>
            <a:r>
              <a:rPr lang="en-US" sz="1400" dirty="0"/>
              <a:t>ou do not need an ID card to receive services or benefits through your vision plan. Just let your provider know that your MetLife Vision Insurance is with the Superior Vision network and provide your full name and date of birth.</a:t>
            </a:r>
          </a:p>
        </p:txBody>
      </p:sp>
      <p:sp>
        <p:nvSpPr>
          <p:cNvPr id="4" name="Slide Number Placeholder 3">
            <a:extLst>
              <a:ext uri="{FF2B5EF4-FFF2-40B4-BE49-F238E27FC236}">
                <a16:creationId xmlns:a16="http://schemas.microsoft.com/office/drawing/2014/main" id="{26AA1148-924B-453D-87C3-108475EEDE1A}"/>
              </a:ext>
            </a:extLst>
          </p:cNvPr>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699864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Rectangle 55">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57">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59">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62" name="Rectangle 61">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CB79E45-011E-45ED-BDCC-B1D9874B09B7}"/>
              </a:ext>
            </a:extLst>
          </p:cNvPr>
          <p:cNvSpPr>
            <a:spLocks noGrp="1"/>
          </p:cNvSpPr>
          <p:nvPr>
            <p:ph type="title"/>
          </p:nvPr>
        </p:nvSpPr>
        <p:spPr>
          <a:xfrm>
            <a:off x="8471755" y="2386065"/>
            <a:ext cx="3081576" cy="2085869"/>
          </a:xfrm>
        </p:spPr>
        <p:txBody>
          <a:bodyPr vert="horz" lIns="91440" tIns="45720" rIns="91440" bIns="45720" rtlCol="0" anchor="b">
            <a:normAutofit fontScale="90000"/>
          </a:bodyPr>
          <a:lstStyle/>
          <a:p>
            <a:pPr>
              <a:lnSpc>
                <a:spcPct val="90000"/>
              </a:lnSpc>
            </a:pPr>
            <a:r>
              <a:rPr lang="en-US" sz="3600" dirty="0" err="1">
                <a:solidFill>
                  <a:srgbClr val="FFFFFF"/>
                </a:solidFill>
              </a:rPr>
              <a:t>MetLIFE</a:t>
            </a:r>
            <a:r>
              <a:rPr lang="en-US" sz="3600" dirty="0">
                <a:solidFill>
                  <a:srgbClr val="FFFFFF"/>
                </a:solidFill>
              </a:rPr>
              <a:t> Vision Insurance – coverage summary</a:t>
            </a:r>
          </a:p>
        </p:txBody>
      </p:sp>
      <p:sp>
        <p:nvSpPr>
          <p:cNvPr id="4" name="Slide Number Placeholder 3">
            <a:extLst>
              <a:ext uri="{FF2B5EF4-FFF2-40B4-BE49-F238E27FC236}">
                <a16:creationId xmlns:a16="http://schemas.microsoft.com/office/drawing/2014/main" id="{C233983D-E021-4B65-B59F-86FE95507770}"/>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solidFill>
                  <a:schemeClr val="accent1">
                    <a:lumMod val="75000"/>
                    <a:lumOff val="25000"/>
                  </a:schemeClr>
                </a:solidFill>
              </a:rPr>
              <a:pPr defTabSz="914400">
                <a:spcAft>
                  <a:spcPts val="600"/>
                </a:spcAft>
              </a:pPr>
              <a:t>62</a:t>
            </a:fld>
            <a:endParaRPr lang="en-US" sz="900">
              <a:solidFill>
                <a:schemeClr val="accent1">
                  <a:lumMod val="75000"/>
                  <a:lumOff val="25000"/>
                </a:schemeClr>
              </a:solidFill>
            </a:endParaRPr>
          </a:p>
        </p:txBody>
      </p:sp>
      <p:pic>
        <p:nvPicPr>
          <p:cNvPr id="6" name="Picture 5">
            <a:extLst>
              <a:ext uri="{FF2B5EF4-FFF2-40B4-BE49-F238E27FC236}">
                <a16:creationId xmlns:a16="http://schemas.microsoft.com/office/drawing/2014/main" id="{D3192E06-62EE-FC7A-5F75-D987942AACEC}"/>
              </a:ext>
            </a:extLst>
          </p:cNvPr>
          <p:cNvPicPr>
            <a:picLocks noChangeAspect="1"/>
          </p:cNvPicPr>
          <p:nvPr/>
        </p:nvPicPr>
        <p:blipFill>
          <a:blip r:embed="rId2"/>
          <a:stretch>
            <a:fillRect/>
          </a:stretch>
        </p:blipFill>
        <p:spPr>
          <a:xfrm>
            <a:off x="259955" y="734135"/>
            <a:ext cx="7553720" cy="5656430"/>
          </a:xfrm>
          <a:prstGeom prst="rect">
            <a:avLst/>
          </a:prstGeom>
        </p:spPr>
      </p:pic>
    </p:spTree>
    <p:extLst>
      <p:ext uri="{BB962C8B-B14F-4D97-AF65-F5344CB8AC3E}">
        <p14:creationId xmlns:p14="http://schemas.microsoft.com/office/powerpoint/2010/main" val="6419575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0C59-06AF-4A47-8BE1-F22AA10EC055}"/>
              </a:ext>
            </a:extLst>
          </p:cNvPr>
          <p:cNvSpPr>
            <a:spLocks noGrp="1"/>
          </p:cNvSpPr>
          <p:nvPr>
            <p:ph type="title"/>
          </p:nvPr>
        </p:nvSpPr>
        <p:spPr/>
        <p:txBody>
          <a:bodyPr/>
          <a:lstStyle/>
          <a:p>
            <a:r>
              <a:rPr lang="en-US" dirty="0"/>
              <a:t>2026 METLIFE Vision monthly premiums</a:t>
            </a:r>
          </a:p>
        </p:txBody>
      </p:sp>
      <p:graphicFrame>
        <p:nvGraphicFramePr>
          <p:cNvPr id="5" name="Content Placeholder 4">
            <a:extLst>
              <a:ext uri="{FF2B5EF4-FFF2-40B4-BE49-F238E27FC236}">
                <a16:creationId xmlns:a16="http://schemas.microsoft.com/office/drawing/2014/main" id="{2E150049-C264-4EF6-9209-3EEFC2EB8804}"/>
              </a:ext>
            </a:extLst>
          </p:cNvPr>
          <p:cNvGraphicFramePr>
            <a:graphicFrameLocks noGrp="1"/>
          </p:cNvGraphicFramePr>
          <p:nvPr>
            <p:ph idx="1"/>
            <p:extLst>
              <p:ext uri="{D42A27DB-BD31-4B8C-83A1-F6EECF244321}">
                <p14:modId xmlns:p14="http://schemas.microsoft.com/office/powerpoint/2010/main" val="2478393470"/>
              </p:ext>
            </p:extLst>
          </p:nvPr>
        </p:nvGraphicFramePr>
        <p:xfrm>
          <a:off x="2231457" y="2269278"/>
          <a:ext cx="7729086" cy="2647360"/>
        </p:xfrm>
        <a:graphic>
          <a:graphicData uri="http://schemas.openxmlformats.org/drawingml/2006/table">
            <a:tbl>
              <a:tblPr firstRow="1" bandRow="1">
                <a:tableStyleId>{5C22544A-7EE6-4342-B048-85BDC9FD1C3A}</a:tableStyleId>
              </a:tblPr>
              <a:tblGrid>
                <a:gridCol w="3128514">
                  <a:extLst>
                    <a:ext uri="{9D8B030D-6E8A-4147-A177-3AD203B41FA5}">
                      <a16:colId xmlns:a16="http://schemas.microsoft.com/office/drawing/2014/main" val="3064095576"/>
                    </a:ext>
                  </a:extLst>
                </a:gridCol>
                <a:gridCol w="2300286">
                  <a:extLst>
                    <a:ext uri="{9D8B030D-6E8A-4147-A177-3AD203B41FA5}">
                      <a16:colId xmlns:a16="http://schemas.microsoft.com/office/drawing/2014/main" val="3346291824"/>
                    </a:ext>
                  </a:extLst>
                </a:gridCol>
                <a:gridCol w="2300286">
                  <a:extLst>
                    <a:ext uri="{9D8B030D-6E8A-4147-A177-3AD203B41FA5}">
                      <a16:colId xmlns:a16="http://schemas.microsoft.com/office/drawing/2014/main" val="2454317667"/>
                    </a:ext>
                  </a:extLst>
                </a:gridCol>
              </a:tblGrid>
              <a:tr h="529472">
                <a:tc>
                  <a:txBody>
                    <a:bodyPr/>
                    <a:lstStyle/>
                    <a:p>
                      <a:r>
                        <a:rPr lang="en-US" sz="2000" b="1" dirty="0">
                          <a:latin typeface="+mn-lt"/>
                          <a:cs typeface="Arial" panose="020B0604020202020204" pitchFamily="34" charset="0"/>
                        </a:rPr>
                        <a:t>Coverage Level</a:t>
                      </a:r>
                    </a:p>
                  </a:txBody>
                  <a:tcPr anchor="ctr"/>
                </a:tc>
                <a:tc>
                  <a:txBody>
                    <a:bodyPr/>
                    <a:lstStyle/>
                    <a:p>
                      <a:pPr algn="ctr"/>
                      <a:r>
                        <a:rPr lang="en-US" sz="2000" b="1" dirty="0">
                          <a:latin typeface="Arial" panose="020B0604020202020204" pitchFamily="34" charset="0"/>
                          <a:cs typeface="Arial" panose="020B0604020202020204" pitchFamily="34" charset="0"/>
                        </a:rPr>
                        <a:t>Monthly </a:t>
                      </a:r>
                    </a:p>
                  </a:txBody>
                  <a:tcPr/>
                </a:tc>
                <a:tc>
                  <a:txBody>
                    <a:bodyPr/>
                    <a:lstStyle/>
                    <a:p>
                      <a:pPr algn="ctr"/>
                      <a:r>
                        <a:rPr lang="en-US" sz="2000" b="1" dirty="0">
                          <a:latin typeface="Arial" panose="020B0604020202020204" pitchFamily="34" charset="0"/>
                          <a:cs typeface="Arial" panose="020B0604020202020204" pitchFamily="34" charset="0"/>
                        </a:rPr>
                        <a:t>Bi-weekly</a:t>
                      </a:r>
                    </a:p>
                  </a:txBody>
                  <a:tcPr/>
                </a:tc>
                <a:extLst>
                  <a:ext uri="{0D108BD9-81ED-4DB2-BD59-A6C34878D82A}">
                    <a16:rowId xmlns:a16="http://schemas.microsoft.com/office/drawing/2014/main" val="4184292939"/>
                  </a:ext>
                </a:extLst>
              </a:tr>
              <a:tr h="529472">
                <a:tc>
                  <a:txBody>
                    <a:bodyPr/>
                    <a:lstStyle/>
                    <a:p>
                      <a:r>
                        <a:rPr lang="en-US" sz="2000" dirty="0">
                          <a:latin typeface="+mn-lt"/>
                          <a:cs typeface="Arial" panose="020B0604020202020204" pitchFamily="34" charset="0"/>
                        </a:rPr>
                        <a:t>Employee</a:t>
                      </a:r>
                      <a:endParaRPr lang="en-US" sz="2000" b="0" dirty="0">
                        <a:latin typeface="+mn-lt"/>
                        <a:cs typeface="Arial" panose="020B0604020202020204" pitchFamily="34" charset="0"/>
                      </a:endParaRPr>
                    </a:p>
                  </a:txBody>
                  <a:tcPr anchor="ctr"/>
                </a:tc>
                <a:tc>
                  <a:txBody>
                    <a:bodyPr/>
                    <a:lstStyle/>
                    <a:p>
                      <a:pPr algn="ctr"/>
                      <a:r>
                        <a:rPr lang="en-US" sz="2000" dirty="0">
                          <a:latin typeface="+mn-lt"/>
                          <a:cs typeface="Arial" panose="020B0604020202020204" pitchFamily="34" charset="0"/>
                        </a:rPr>
                        <a:t>$4.72</a:t>
                      </a:r>
                      <a:endParaRPr lang="en-US" sz="2000" b="0" dirty="0">
                        <a:latin typeface="+mn-lt"/>
                        <a:cs typeface="Arial" panose="020B0604020202020204" pitchFamily="34" charset="0"/>
                      </a:endParaRPr>
                    </a:p>
                  </a:txBody>
                  <a:tcPr anchor="ctr"/>
                </a:tc>
                <a:tc>
                  <a:txBody>
                    <a:bodyPr/>
                    <a:lstStyle/>
                    <a:p>
                      <a:pPr algn="ctr"/>
                      <a:r>
                        <a:rPr lang="en-US" sz="2000" b="0" dirty="0">
                          <a:latin typeface="+mn-lt"/>
                          <a:cs typeface="Arial" panose="020B0604020202020204" pitchFamily="34" charset="0"/>
                        </a:rPr>
                        <a:t>$2.36</a:t>
                      </a:r>
                    </a:p>
                  </a:txBody>
                  <a:tcPr anchor="ctr"/>
                </a:tc>
                <a:extLst>
                  <a:ext uri="{0D108BD9-81ED-4DB2-BD59-A6C34878D82A}">
                    <a16:rowId xmlns:a16="http://schemas.microsoft.com/office/drawing/2014/main" val="2356431813"/>
                  </a:ext>
                </a:extLst>
              </a:tr>
              <a:tr h="529472">
                <a:tc>
                  <a:txBody>
                    <a:bodyPr/>
                    <a:lstStyle/>
                    <a:p>
                      <a:r>
                        <a:rPr lang="en-US" sz="2000" dirty="0">
                          <a:latin typeface="+mn-lt"/>
                          <a:cs typeface="Arial" panose="020B0604020202020204" pitchFamily="34" charset="0"/>
                        </a:rPr>
                        <a:t>Employee + Spouse</a:t>
                      </a:r>
                    </a:p>
                  </a:txBody>
                  <a:tcPr anchor="ctr"/>
                </a:tc>
                <a:tc>
                  <a:txBody>
                    <a:bodyPr/>
                    <a:lstStyle/>
                    <a:p>
                      <a:pPr algn="ctr"/>
                      <a:r>
                        <a:rPr lang="en-US" sz="2000" dirty="0">
                          <a:latin typeface="+mn-lt"/>
                          <a:cs typeface="Arial" panose="020B0604020202020204" pitchFamily="34" charset="0"/>
                        </a:rPr>
                        <a:t>$9.40</a:t>
                      </a:r>
                    </a:p>
                  </a:txBody>
                  <a:tcPr anchor="ctr"/>
                </a:tc>
                <a:tc>
                  <a:txBody>
                    <a:bodyPr/>
                    <a:lstStyle/>
                    <a:p>
                      <a:pPr algn="ctr"/>
                      <a:r>
                        <a:rPr lang="en-US" sz="2000" dirty="0">
                          <a:latin typeface="+mn-lt"/>
                          <a:cs typeface="Arial" panose="020B0604020202020204" pitchFamily="34" charset="0"/>
                        </a:rPr>
                        <a:t>$4.70</a:t>
                      </a:r>
                    </a:p>
                  </a:txBody>
                  <a:tcPr anchor="ctr"/>
                </a:tc>
                <a:extLst>
                  <a:ext uri="{0D108BD9-81ED-4DB2-BD59-A6C34878D82A}">
                    <a16:rowId xmlns:a16="http://schemas.microsoft.com/office/drawing/2014/main" val="2048076707"/>
                  </a:ext>
                </a:extLst>
              </a:tr>
              <a:tr h="529472">
                <a:tc>
                  <a:txBody>
                    <a:bodyPr/>
                    <a:lstStyle/>
                    <a:p>
                      <a:r>
                        <a:rPr lang="en-US" sz="2000" dirty="0">
                          <a:latin typeface="+mn-lt"/>
                          <a:cs typeface="Arial" panose="020B0604020202020204" pitchFamily="34" charset="0"/>
                        </a:rPr>
                        <a:t>Employee + Child(ren)</a:t>
                      </a:r>
                    </a:p>
                  </a:txBody>
                  <a:tcPr anchor="ctr"/>
                </a:tc>
                <a:tc>
                  <a:txBody>
                    <a:bodyPr/>
                    <a:lstStyle/>
                    <a:p>
                      <a:pPr algn="ctr"/>
                      <a:r>
                        <a:rPr lang="en-US" sz="2000" dirty="0">
                          <a:latin typeface="+mn-lt"/>
                          <a:cs typeface="Arial" panose="020B0604020202020204" pitchFamily="34" charset="0"/>
                        </a:rPr>
                        <a:t>$10.60</a:t>
                      </a:r>
                    </a:p>
                  </a:txBody>
                  <a:tcPr anchor="ctr"/>
                </a:tc>
                <a:tc>
                  <a:txBody>
                    <a:bodyPr/>
                    <a:lstStyle/>
                    <a:p>
                      <a:pPr algn="ctr"/>
                      <a:r>
                        <a:rPr lang="en-US" sz="2000" dirty="0">
                          <a:latin typeface="+mn-lt"/>
                          <a:cs typeface="Arial" panose="020B0604020202020204" pitchFamily="34" charset="0"/>
                        </a:rPr>
                        <a:t>$5.30</a:t>
                      </a:r>
                    </a:p>
                  </a:txBody>
                  <a:tcPr anchor="ctr"/>
                </a:tc>
                <a:extLst>
                  <a:ext uri="{0D108BD9-81ED-4DB2-BD59-A6C34878D82A}">
                    <a16:rowId xmlns:a16="http://schemas.microsoft.com/office/drawing/2014/main" val="4185605409"/>
                  </a:ext>
                </a:extLst>
              </a:tr>
              <a:tr h="529472">
                <a:tc>
                  <a:txBody>
                    <a:bodyPr/>
                    <a:lstStyle/>
                    <a:p>
                      <a:r>
                        <a:rPr lang="en-US" sz="2000" dirty="0">
                          <a:latin typeface="+mn-lt"/>
                          <a:cs typeface="Arial" panose="020B0604020202020204" pitchFamily="34" charset="0"/>
                        </a:rPr>
                        <a:t>Family</a:t>
                      </a:r>
                    </a:p>
                  </a:txBody>
                  <a:tcPr anchor="ctr"/>
                </a:tc>
                <a:tc>
                  <a:txBody>
                    <a:bodyPr/>
                    <a:lstStyle/>
                    <a:p>
                      <a:pPr algn="ctr"/>
                      <a:r>
                        <a:rPr lang="en-US" sz="2000" dirty="0">
                          <a:latin typeface="+mn-lt"/>
                          <a:cs typeface="Arial" panose="020B0604020202020204" pitchFamily="34" charset="0"/>
                        </a:rPr>
                        <a:t>$16.94</a:t>
                      </a:r>
                    </a:p>
                  </a:txBody>
                  <a:tcPr anchor="ctr"/>
                </a:tc>
                <a:tc>
                  <a:txBody>
                    <a:bodyPr/>
                    <a:lstStyle/>
                    <a:p>
                      <a:pPr algn="ctr"/>
                      <a:r>
                        <a:rPr lang="en-US" sz="2000" dirty="0">
                          <a:latin typeface="+mn-lt"/>
                          <a:cs typeface="Arial" panose="020B0604020202020204" pitchFamily="34" charset="0"/>
                        </a:rPr>
                        <a:t>$8.47</a:t>
                      </a:r>
                    </a:p>
                  </a:txBody>
                  <a:tcPr anchor="ctr"/>
                </a:tc>
                <a:extLst>
                  <a:ext uri="{0D108BD9-81ED-4DB2-BD59-A6C34878D82A}">
                    <a16:rowId xmlns:a16="http://schemas.microsoft.com/office/drawing/2014/main" val="461751978"/>
                  </a:ext>
                </a:extLst>
              </a:tr>
            </a:tbl>
          </a:graphicData>
        </a:graphic>
      </p:graphicFrame>
      <p:sp>
        <p:nvSpPr>
          <p:cNvPr id="4" name="Slide Number Placeholder 3">
            <a:extLst>
              <a:ext uri="{FF2B5EF4-FFF2-40B4-BE49-F238E27FC236}">
                <a16:creationId xmlns:a16="http://schemas.microsoft.com/office/drawing/2014/main" id="{7FA71D51-8F28-48AE-8203-F51EF4697E20}"/>
              </a:ext>
            </a:extLst>
          </p:cNvPr>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21870007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2" name="Rectangle 31">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DAE9131-DB52-441F-A568-C0AD0EC7FD9C}"/>
              </a:ext>
            </a:extLst>
          </p:cNvPr>
          <p:cNvSpPr>
            <a:spLocks noGrp="1"/>
          </p:cNvSpPr>
          <p:nvPr>
            <p:ph type="title"/>
          </p:nvPr>
        </p:nvSpPr>
        <p:spPr>
          <a:xfrm>
            <a:off x="2156346" y="849745"/>
            <a:ext cx="5526993" cy="4745836"/>
          </a:xfrm>
        </p:spPr>
        <p:txBody>
          <a:bodyPr vert="horz" lIns="91440" tIns="45720" rIns="91440" bIns="45720" rtlCol="0" anchor="ctr">
            <a:normAutofit/>
          </a:bodyPr>
          <a:lstStyle/>
          <a:p>
            <a:r>
              <a:rPr lang="en-US" sz="6000" dirty="0">
                <a:solidFill>
                  <a:srgbClr val="FFFFFF"/>
                </a:solidFill>
              </a:rPr>
              <a:t>Securian accident plan</a:t>
            </a:r>
          </a:p>
        </p:txBody>
      </p:sp>
      <p:sp>
        <p:nvSpPr>
          <p:cNvPr id="38" name="Rectangle 37">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BF4F4A02-2B30-4B6F-978C-31D2448EB4C2}"/>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D57F1E4F-1CFF-5643-939E-217C01CDF565}" type="slidenum">
              <a:rPr lang="en-US" sz="900">
                <a:solidFill>
                  <a:srgbClr val="FFFFFF">
                    <a:alpha val="80000"/>
                  </a:srgbClr>
                </a:solidFill>
              </a:rPr>
              <a:pPr>
                <a:spcAft>
                  <a:spcPts val="600"/>
                </a:spcAft>
              </a:pPr>
              <a:t>64</a:t>
            </a:fld>
            <a:endParaRPr lang="en-US" sz="900">
              <a:solidFill>
                <a:srgbClr val="FFFFFF">
                  <a:alpha val="80000"/>
                </a:srgbClr>
              </a:solidFill>
            </a:endParaRPr>
          </a:p>
        </p:txBody>
      </p:sp>
      <p:pic>
        <p:nvPicPr>
          <p:cNvPr id="20" name="Picture 19">
            <a:extLst>
              <a:ext uri="{FF2B5EF4-FFF2-40B4-BE49-F238E27FC236}">
                <a16:creationId xmlns:a16="http://schemas.microsoft.com/office/drawing/2014/main" id="{520CAC22-57B5-41A4-B9A2-0FBF4C5CA4AB}"/>
              </a:ext>
            </a:extLst>
          </p:cNvPr>
          <p:cNvPicPr>
            <a:picLocks noChangeAspect="1"/>
          </p:cNvPicPr>
          <p:nvPr/>
        </p:nvPicPr>
        <p:blipFill>
          <a:blip r:embed="rId2"/>
          <a:stretch>
            <a:fillRect/>
          </a:stretch>
        </p:blipFill>
        <p:spPr>
          <a:xfrm>
            <a:off x="8620848" y="5223777"/>
            <a:ext cx="2633641" cy="6764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6602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20" name="Rectangle 1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8CFF8-137F-4DAE-97F6-740E1D52B065}"/>
              </a:ext>
            </a:extLst>
          </p:cNvPr>
          <p:cNvSpPr>
            <a:spLocks noGrp="1"/>
          </p:cNvSpPr>
          <p:nvPr>
            <p:ph type="title"/>
          </p:nvPr>
        </p:nvSpPr>
        <p:spPr>
          <a:xfrm>
            <a:off x="643468" y="1033389"/>
            <a:ext cx="4826256" cy="4825409"/>
          </a:xfrm>
        </p:spPr>
        <p:txBody>
          <a:bodyPr anchor="ctr">
            <a:normAutofit/>
          </a:bodyPr>
          <a:lstStyle/>
          <a:p>
            <a:r>
              <a:rPr lang="en-US" sz="5400" dirty="0">
                <a:solidFill>
                  <a:srgbClr val="FFFFFF"/>
                </a:solidFill>
              </a:rPr>
              <a:t>Securian accident plan</a:t>
            </a:r>
          </a:p>
        </p:txBody>
      </p:sp>
      <p:sp>
        <p:nvSpPr>
          <p:cNvPr id="22" name="Rectangle 2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3D2A6CB-1B08-4483-A5DD-0A5ECECD745C}"/>
              </a:ext>
            </a:extLst>
          </p:cNvPr>
          <p:cNvSpPr>
            <a:spLocks noGrp="1"/>
          </p:cNvSpPr>
          <p:nvPr>
            <p:ph idx="1"/>
          </p:nvPr>
        </p:nvSpPr>
        <p:spPr>
          <a:xfrm>
            <a:off x="6755769" y="1033390"/>
            <a:ext cx="4855037" cy="4825409"/>
          </a:xfrm>
          <a:ln w="57150">
            <a:noFill/>
          </a:ln>
        </p:spPr>
        <p:txBody>
          <a:bodyPr anchor="ctr">
            <a:normAutofit/>
          </a:bodyPr>
          <a:lstStyle/>
          <a:p>
            <a:pPr>
              <a:lnSpc>
                <a:spcPct val="90000"/>
              </a:lnSpc>
              <a:spcBef>
                <a:spcPts val="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Plan provides a lump sum cash payment directly to you for covered injuries, emergency and hospital care, surgery and follow-up care</a:t>
            </a:r>
          </a:p>
          <a:p>
            <a:pPr lvl="1">
              <a:lnSpc>
                <a:spcPct val="90000"/>
              </a:lnSpc>
              <a:spcBef>
                <a:spcPts val="0"/>
              </a:spcBef>
              <a:buClrTx/>
              <a:buSzPct val="100000"/>
              <a:buFont typeface="Courier New" panose="02070309020205020404" pitchFamily="49" charset="0"/>
              <a:buChar char="o"/>
            </a:pPr>
            <a:r>
              <a:rPr lang="en-US" sz="1700" dirty="0">
                <a:solidFill>
                  <a:schemeClr val="accent2">
                    <a:lumMod val="50000"/>
                  </a:schemeClr>
                </a:solidFill>
                <a:cs typeface="Arial" panose="020B0604020202020204" pitchFamily="34" charset="0"/>
              </a:rPr>
              <a:t>Multiple benefits available for any one accident</a:t>
            </a:r>
          </a:p>
          <a:p>
            <a:pPr>
              <a:lnSpc>
                <a:spcPct val="90000"/>
              </a:lnSpc>
              <a:spcBef>
                <a:spcPts val="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Includes AD&amp;D coverage and Identity Theft Services </a:t>
            </a:r>
          </a:p>
          <a:p>
            <a:pPr>
              <a:lnSpc>
                <a:spcPct val="90000"/>
              </a:lnSpc>
              <a:spcBef>
                <a:spcPts val="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AD&amp;D benefits reduced starting at age 65</a:t>
            </a:r>
          </a:p>
          <a:p>
            <a:pPr>
              <a:lnSpc>
                <a:spcPct val="90000"/>
              </a:lnSpc>
              <a:spcBef>
                <a:spcPts val="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Premiums taken post-tax so no taxes due on paid benefits</a:t>
            </a:r>
          </a:p>
          <a:p>
            <a:pPr>
              <a:lnSpc>
                <a:spcPct val="90000"/>
              </a:lnSpc>
              <a:spcBef>
                <a:spcPts val="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Can only cancel coverage due to a qualifying event</a:t>
            </a:r>
          </a:p>
          <a:p>
            <a:pPr>
              <a:lnSpc>
                <a:spcPct val="90000"/>
              </a:lnSpc>
              <a:spcBef>
                <a:spcPts val="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Continuation available at termination or retirement until age 70</a:t>
            </a:r>
          </a:p>
          <a:p>
            <a:pPr lvl="1">
              <a:lnSpc>
                <a:spcPct val="90000"/>
              </a:lnSpc>
              <a:spcBef>
                <a:spcPts val="0"/>
              </a:spcBef>
              <a:buClrTx/>
              <a:buSzPct val="100000"/>
              <a:buFont typeface="Courier New" panose="02070309020205020404" pitchFamily="49" charset="0"/>
              <a:buChar char="o"/>
            </a:pPr>
            <a:r>
              <a:rPr lang="en-US" sz="1700" dirty="0">
                <a:solidFill>
                  <a:schemeClr val="accent2">
                    <a:lumMod val="50000"/>
                  </a:schemeClr>
                </a:solidFill>
                <a:cs typeface="Arial" panose="020B0604020202020204" pitchFamily="34" charset="0"/>
              </a:rPr>
              <a:t>Premiums NOT taken from annuity – continuation directly with Securian</a:t>
            </a:r>
          </a:p>
        </p:txBody>
      </p:sp>
      <p:sp>
        <p:nvSpPr>
          <p:cNvPr id="4" name="Slide Number Placeholder 3">
            <a:extLst>
              <a:ext uri="{FF2B5EF4-FFF2-40B4-BE49-F238E27FC236}">
                <a16:creationId xmlns:a16="http://schemas.microsoft.com/office/drawing/2014/main" id="{A6F14995-12C6-46B5-A99B-53EF9B815394}"/>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solidFill>
                  <a:srgbClr val="3D3D3D"/>
                </a:solidFill>
              </a:rPr>
              <a:pPr>
                <a:spcAft>
                  <a:spcPts val="600"/>
                </a:spcAft>
              </a:pPr>
              <a:t>65</a:t>
            </a:fld>
            <a:endParaRPr lang="en-US">
              <a:solidFill>
                <a:srgbClr val="3D3D3D"/>
              </a:solidFill>
            </a:endParaRPr>
          </a:p>
        </p:txBody>
      </p:sp>
    </p:spTree>
    <p:extLst>
      <p:ext uri="{BB962C8B-B14F-4D97-AF65-F5344CB8AC3E}">
        <p14:creationId xmlns:p14="http://schemas.microsoft.com/office/powerpoint/2010/main" val="12598457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4" name="Rectangle 23">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CC48AA1A-48A8-4D48-8BF3-53A63A61B305}"/>
              </a:ext>
            </a:extLst>
          </p:cNvPr>
          <p:cNvSpPr txBox="1"/>
          <p:nvPr/>
        </p:nvSpPr>
        <p:spPr>
          <a:xfrm>
            <a:off x="8296275" y="1419225"/>
            <a:ext cx="3081576" cy="20858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cap="all">
                <a:solidFill>
                  <a:srgbClr val="FFFFFF"/>
                </a:solidFill>
                <a:latin typeface="+mj-lt"/>
                <a:ea typeface="+mj-ea"/>
                <a:cs typeface="+mj-cs"/>
              </a:rPr>
              <a:t>Coverage Benefit Payout Example</a:t>
            </a:r>
          </a:p>
        </p:txBody>
      </p:sp>
      <p:pic>
        <p:nvPicPr>
          <p:cNvPr id="4" name="Picture 3">
            <a:extLst>
              <a:ext uri="{FF2B5EF4-FFF2-40B4-BE49-F238E27FC236}">
                <a16:creationId xmlns:a16="http://schemas.microsoft.com/office/drawing/2014/main" id="{9C52D37F-DA6D-0BBF-F35C-2B1317CE02A7}"/>
              </a:ext>
            </a:extLst>
          </p:cNvPr>
          <p:cNvPicPr>
            <a:picLocks noChangeAspect="1"/>
          </p:cNvPicPr>
          <p:nvPr/>
        </p:nvPicPr>
        <p:blipFill>
          <a:blip r:embed="rId3"/>
          <a:stretch>
            <a:fillRect/>
          </a:stretch>
        </p:blipFill>
        <p:spPr>
          <a:xfrm>
            <a:off x="669796" y="1707422"/>
            <a:ext cx="6960116" cy="3699620"/>
          </a:xfrm>
          <a:prstGeom prst="rect">
            <a:avLst/>
          </a:prstGeom>
        </p:spPr>
      </p:pic>
    </p:spTree>
    <p:extLst>
      <p:ext uri="{BB962C8B-B14F-4D97-AF65-F5344CB8AC3E}">
        <p14:creationId xmlns:p14="http://schemas.microsoft.com/office/powerpoint/2010/main" val="41212038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DE5C-807B-4D54-B1F1-4AF93B884D8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Accident Plan Resources</a:t>
            </a:r>
          </a:p>
        </p:txBody>
      </p:sp>
      <p:sp>
        <p:nvSpPr>
          <p:cNvPr id="3" name="Content Placeholder 2">
            <a:extLst>
              <a:ext uri="{FF2B5EF4-FFF2-40B4-BE49-F238E27FC236}">
                <a16:creationId xmlns:a16="http://schemas.microsoft.com/office/drawing/2014/main" id="{A3796921-8379-4941-82A1-1BB9024769DE}"/>
              </a:ext>
            </a:extLst>
          </p:cNvPr>
          <p:cNvSpPr>
            <a:spLocks noGrp="1"/>
          </p:cNvSpPr>
          <p:nvPr>
            <p:ph idx="1"/>
          </p:nvPr>
        </p:nvSpPr>
        <p:spPr>
          <a:xfrm>
            <a:off x="581192" y="2059806"/>
            <a:ext cx="10315405" cy="4096038"/>
          </a:xfrm>
        </p:spPr>
        <p:txBody>
          <a:bodyPr>
            <a:normAutofit fontScale="77500" lnSpcReduction="20000"/>
          </a:bodyPr>
          <a:lstStyle/>
          <a:p>
            <a:pPr>
              <a:lnSpc>
                <a:spcPct val="120000"/>
              </a:lnSpc>
              <a:buClrTx/>
              <a:buSzPct val="100000"/>
              <a:buFont typeface="Arial" panose="020B0604020202020204" pitchFamily="34" charset="0"/>
              <a:buChar char="•"/>
            </a:pPr>
            <a:r>
              <a:rPr lang="en-US" sz="3300" dirty="0">
                <a:cs typeface="Arial" panose="020B0604020202020204" pitchFamily="34" charset="0"/>
                <a:hlinkClick r:id="rId3"/>
              </a:rPr>
              <a:t>Plan website</a:t>
            </a:r>
            <a:endParaRPr lang="en-US" sz="3300" dirty="0">
              <a:cs typeface="Arial" panose="020B0604020202020204" pitchFamily="34" charset="0"/>
            </a:endParaRPr>
          </a:p>
          <a:p>
            <a:pPr>
              <a:lnSpc>
                <a:spcPct val="120000"/>
              </a:lnSpc>
              <a:buClrTx/>
              <a:buSzPct val="100000"/>
              <a:buFont typeface="Arial" panose="020B0604020202020204" pitchFamily="34" charset="0"/>
              <a:buChar char="•"/>
            </a:pPr>
            <a:r>
              <a:rPr lang="en-US" sz="3300" dirty="0">
                <a:cs typeface="Arial" panose="020B0604020202020204" pitchFamily="34" charset="0"/>
                <a:hlinkClick r:id="rId4"/>
              </a:rPr>
              <a:t>Informational video</a:t>
            </a:r>
            <a:endParaRPr lang="en-US" sz="3300" dirty="0">
              <a:cs typeface="Arial" panose="020B0604020202020204" pitchFamily="34" charset="0"/>
            </a:endParaRPr>
          </a:p>
          <a:p>
            <a:pPr>
              <a:lnSpc>
                <a:spcPct val="120000"/>
              </a:lnSpc>
              <a:buClrTx/>
              <a:buSzPct val="100000"/>
              <a:buFont typeface="Arial" panose="020B0604020202020204" pitchFamily="34" charset="0"/>
              <a:buChar char="•"/>
            </a:pPr>
            <a:r>
              <a:rPr lang="en-US" sz="3300" dirty="0">
                <a:cs typeface="Arial" panose="020B0604020202020204" pitchFamily="34" charset="0"/>
              </a:rPr>
              <a:t>Text </a:t>
            </a:r>
            <a:r>
              <a:rPr lang="en-US" sz="3300" dirty="0" err="1">
                <a:cs typeface="Arial" panose="020B0604020202020204" pitchFamily="34" charset="0"/>
              </a:rPr>
              <a:t>WIaccident</a:t>
            </a:r>
            <a:r>
              <a:rPr lang="en-US" sz="3300" dirty="0">
                <a:cs typeface="Arial" panose="020B0604020202020204" pitchFamily="34" charset="0"/>
              </a:rPr>
              <a:t> to 70774 to get an electronic copy of brochure</a:t>
            </a:r>
          </a:p>
          <a:p>
            <a:pPr>
              <a:lnSpc>
                <a:spcPct val="120000"/>
              </a:lnSpc>
              <a:buClrTx/>
              <a:buSzPct val="100000"/>
              <a:buFont typeface="Arial" panose="020B0604020202020204" pitchFamily="34" charset="0"/>
              <a:buChar char="•"/>
            </a:pPr>
            <a:r>
              <a:rPr lang="en-US" sz="3300" dirty="0">
                <a:cs typeface="Arial" panose="020B0604020202020204" pitchFamily="34" charset="0"/>
              </a:rPr>
              <a:t>AD&amp;D benefits will be payable based on WRS beneficiary designation </a:t>
            </a:r>
          </a:p>
          <a:p>
            <a:pPr>
              <a:lnSpc>
                <a:spcPct val="120000"/>
              </a:lnSpc>
              <a:buClrTx/>
              <a:buSzPct val="100000"/>
              <a:buFont typeface="Arial" panose="020B0604020202020204" pitchFamily="34" charset="0"/>
              <a:buChar char="•"/>
            </a:pPr>
            <a:r>
              <a:rPr lang="en-US" sz="3300" dirty="0">
                <a:cs typeface="Arial" panose="020B0604020202020204" pitchFamily="34" charset="0"/>
                <a:hlinkClick r:id="rId5"/>
              </a:rPr>
              <a:t>Accident benefit summary</a:t>
            </a:r>
            <a:endParaRPr lang="en-US" sz="3300" dirty="0">
              <a:cs typeface="Arial" panose="020B0604020202020204" pitchFamily="34" charset="0"/>
            </a:endParaRPr>
          </a:p>
          <a:p>
            <a:pPr>
              <a:lnSpc>
                <a:spcPct val="120000"/>
              </a:lnSpc>
              <a:buClrTx/>
              <a:buSzPct val="100000"/>
              <a:buFont typeface="Arial" panose="020B0604020202020204" pitchFamily="34" charset="0"/>
              <a:buChar char="•"/>
            </a:pPr>
            <a:r>
              <a:rPr lang="en-US" sz="3300" dirty="0">
                <a:cs typeface="Arial" panose="020B0604020202020204" pitchFamily="34" charset="0"/>
                <a:hlinkClick r:id="rId6"/>
              </a:rPr>
              <a:t>Plan Certificate</a:t>
            </a:r>
            <a:endParaRPr lang="en-US" sz="3300" dirty="0">
              <a:cs typeface="Arial" panose="020B0604020202020204" pitchFamily="34" charset="0"/>
            </a:endParaRPr>
          </a:p>
          <a:p>
            <a:pPr>
              <a:lnSpc>
                <a:spcPct val="120000"/>
              </a:lnSpc>
              <a:buClrTx/>
              <a:buSzPct val="100000"/>
              <a:buFont typeface="Arial" panose="020B0604020202020204" pitchFamily="34" charset="0"/>
              <a:buChar char="•"/>
            </a:pPr>
            <a:r>
              <a:rPr lang="en-US" sz="3300" dirty="0">
                <a:cs typeface="Arial" panose="020B0604020202020204" pitchFamily="34" charset="0"/>
                <a:hlinkClick r:id="rId7"/>
              </a:rPr>
              <a:t>Identity Theft Services – General Global Assistance</a:t>
            </a:r>
            <a:endParaRPr lang="en-US" sz="3300" dirty="0">
              <a:cs typeface="Arial" panose="020B0604020202020204" pitchFamily="34" charset="0"/>
            </a:endParaRPr>
          </a:p>
          <a:p>
            <a:endParaRPr lang="en-US" dirty="0"/>
          </a:p>
        </p:txBody>
      </p:sp>
    </p:spTree>
    <p:extLst>
      <p:ext uri="{BB962C8B-B14F-4D97-AF65-F5344CB8AC3E}">
        <p14:creationId xmlns:p14="http://schemas.microsoft.com/office/powerpoint/2010/main" val="1499618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6BE3-9E1B-44FB-B17E-463D797E054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2026 Accident Plan Premiums</a:t>
            </a:r>
          </a:p>
        </p:txBody>
      </p:sp>
      <p:graphicFrame>
        <p:nvGraphicFramePr>
          <p:cNvPr id="3" name="Table 4">
            <a:extLst>
              <a:ext uri="{FF2B5EF4-FFF2-40B4-BE49-F238E27FC236}">
                <a16:creationId xmlns:a16="http://schemas.microsoft.com/office/drawing/2014/main" id="{961B3CF1-3C24-4B38-B7A7-52FCDC34FEAC}"/>
              </a:ext>
            </a:extLst>
          </p:cNvPr>
          <p:cNvGraphicFramePr>
            <a:graphicFrameLocks noGrp="1"/>
          </p:cNvGraphicFramePr>
          <p:nvPr>
            <p:extLst>
              <p:ext uri="{D42A27DB-BD31-4B8C-83A1-F6EECF244321}">
                <p14:modId xmlns:p14="http://schemas.microsoft.com/office/powerpoint/2010/main" val="433696177"/>
              </p:ext>
            </p:extLst>
          </p:nvPr>
        </p:nvGraphicFramePr>
        <p:xfrm>
          <a:off x="1442185" y="2366148"/>
          <a:ext cx="9307629" cy="2473695"/>
        </p:xfrm>
        <a:graphic>
          <a:graphicData uri="http://schemas.openxmlformats.org/drawingml/2006/table">
            <a:tbl>
              <a:tblPr firstRow="1" bandRow="1">
                <a:tableStyleId>{5C22544A-7EE6-4342-B048-85BDC9FD1C3A}</a:tableStyleId>
              </a:tblPr>
              <a:tblGrid>
                <a:gridCol w="3102543">
                  <a:extLst>
                    <a:ext uri="{9D8B030D-6E8A-4147-A177-3AD203B41FA5}">
                      <a16:colId xmlns:a16="http://schemas.microsoft.com/office/drawing/2014/main" val="1304637364"/>
                    </a:ext>
                  </a:extLst>
                </a:gridCol>
                <a:gridCol w="3102543">
                  <a:extLst>
                    <a:ext uri="{9D8B030D-6E8A-4147-A177-3AD203B41FA5}">
                      <a16:colId xmlns:a16="http://schemas.microsoft.com/office/drawing/2014/main" val="4078347741"/>
                    </a:ext>
                  </a:extLst>
                </a:gridCol>
                <a:gridCol w="3102543">
                  <a:extLst>
                    <a:ext uri="{9D8B030D-6E8A-4147-A177-3AD203B41FA5}">
                      <a16:colId xmlns:a16="http://schemas.microsoft.com/office/drawing/2014/main" val="2359807001"/>
                    </a:ext>
                  </a:extLst>
                </a:gridCol>
              </a:tblGrid>
              <a:tr h="494739">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l"/>
                      <a:r>
                        <a:rPr lang="en-US" sz="1600" dirty="0">
                          <a:solidFill>
                            <a:schemeClr val="bg1"/>
                          </a:solidFill>
                          <a:latin typeface="+mn-lt"/>
                        </a:rPr>
                        <a:t>Coverage Type</a:t>
                      </a:r>
                      <a:endParaRPr lang="en-US" sz="1600" dirty="0">
                        <a:solidFill>
                          <a:schemeClr val="bg1"/>
                        </a:solidFill>
                        <a:latin typeface="+mn-lt"/>
                        <a:cs typeface="Arial" panose="020B0604020202020204" pitchFamily="34" charset="0"/>
                      </a:endParaRPr>
                    </a:p>
                  </a:txBody>
                  <a:tcPr anchor="ct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n-US" sz="1600" dirty="0">
                          <a:solidFill>
                            <a:schemeClr val="bg1"/>
                          </a:solidFill>
                          <a:latin typeface="+mn-lt"/>
                          <a:cs typeface="Arial" panose="020B0604020202020204" pitchFamily="34" charset="0"/>
                        </a:rPr>
                        <a:t>Monthly</a:t>
                      </a:r>
                    </a:p>
                  </a:txBody>
                  <a:tcPr anchor="ctr"/>
                </a:tc>
                <a:tc>
                  <a:txBody>
                    <a:bodyPr/>
                    <a:lstStyle/>
                    <a:p>
                      <a:pPr algn="ctr"/>
                      <a:r>
                        <a:rPr lang="en-US" sz="1600" dirty="0">
                          <a:solidFill>
                            <a:schemeClr val="bg1"/>
                          </a:solidFill>
                          <a:latin typeface="+mn-lt"/>
                          <a:cs typeface="Arial" panose="020B0604020202020204" pitchFamily="34" charset="0"/>
                        </a:rPr>
                        <a:t>Biweekly</a:t>
                      </a:r>
                    </a:p>
                  </a:txBody>
                  <a:tcPr anchor="ctr"/>
                </a:tc>
                <a:extLst>
                  <a:ext uri="{0D108BD9-81ED-4DB2-BD59-A6C34878D82A}">
                    <a16:rowId xmlns:a16="http://schemas.microsoft.com/office/drawing/2014/main" val="4006901135"/>
                  </a:ext>
                </a:extLst>
              </a:tr>
              <a:tr h="494739">
                <a:tc>
                  <a:txBody>
                    <a:bodyPr/>
                    <a:lstStyle/>
                    <a:p>
                      <a:pPr marL="91440" algn="l" fontAlgn="b"/>
                      <a:r>
                        <a:rPr lang="en-US" sz="1600" u="none" strike="noStrike" dirty="0">
                          <a:effectLst/>
                          <a:latin typeface="+mn-lt"/>
                          <a:cs typeface="Arial" panose="020B0604020202020204" pitchFamily="34" charset="0"/>
                        </a:rPr>
                        <a:t>Employee</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n-lt"/>
                          <a:cs typeface="Arial" panose="020B0604020202020204" pitchFamily="34" charset="0"/>
                        </a:rPr>
                        <a:t>$3.92</a:t>
                      </a:r>
                    </a:p>
                  </a:txBody>
                  <a:tcPr marL="9525" marR="9525" marT="9525" marB="0" anchor="ctr"/>
                </a:tc>
                <a:tc>
                  <a:txBody>
                    <a:bodyPr/>
                    <a:lstStyle/>
                    <a:p>
                      <a:pPr algn="ctr" fontAlgn="b"/>
                      <a:r>
                        <a:rPr lang="en-US" sz="1600" u="none" strike="noStrike" dirty="0">
                          <a:effectLst/>
                          <a:latin typeface="+mn-lt"/>
                          <a:cs typeface="Arial" panose="020B0604020202020204" pitchFamily="34" charset="0"/>
                        </a:rPr>
                        <a:t>$1.96</a:t>
                      </a:r>
                    </a:p>
                  </a:txBody>
                  <a:tcPr marL="9525" marR="9525" marT="9525" marB="0" anchor="ctr"/>
                </a:tc>
                <a:extLst>
                  <a:ext uri="{0D108BD9-81ED-4DB2-BD59-A6C34878D82A}">
                    <a16:rowId xmlns:a16="http://schemas.microsoft.com/office/drawing/2014/main" val="205406146"/>
                  </a:ext>
                </a:extLst>
              </a:tr>
              <a:tr h="494739">
                <a:tc>
                  <a:txBody>
                    <a:bodyPr/>
                    <a:lstStyle/>
                    <a:p>
                      <a:pPr marL="91440" algn="l" fontAlgn="b"/>
                      <a:r>
                        <a:rPr lang="en-US" sz="1600" u="none" strike="noStrike" dirty="0">
                          <a:effectLst/>
                          <a:latin typeface="+mn-lt"/>
                          <a:cs typeface="Arial" panose="020B0604020202020204" pitchFamily="34" charset="0"/>
                        </a:rPr>
                        <a:t>Employee + Spouse </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n-lt"/>
                          <a:cs typeface="Arial" panose="020B0604020202020204" pitchFamily="34" charset="0"/>
                        </a:rPr>
                        <a:t>$5.58</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$2.79</a:t>
                      </a:r>
                    </a:p>
                  </a:txBody>
                  <a:tcPr marL="9525" marR="9525" marT="9525" marB="0" anchor="ctr"/>
                </a:tc>
                <a:extLst>
                  <a:ext uri="{0D108BD9-81ED-4DB2-BD59-A6C34878D82A}">
                    <a16:rowId xmlns:a16="http://schemas.microsoft.com/office/drawing/2014/main" val="331714661"/>
                  </a:ext>
                </a:extLst>
              </a:tr>
              <a:tr h="494739">
                <a:tc>
                  <a:txBody>
                    <a:bodyPr/>
                    <a:lstStyle/>
                    <a:p>
                      <a:pPr marL="91440" algn="l" fontAlgn="b"/>
                      <a:r>
                        <a:rPr lang="en-US" sz="1600" u="none" strike="noStrike" dirty="0">
                          <a:effectLst/>
                          <a:latin typeface="+mn-lt"/>
                          <a:cs typeface="Arial" panose="020B0604020202020204" pitchFamily="34" charset="0"/>
                        </a:rPr>
                        <a:t>Employee + Child(ren)</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n-lt"/>
                          <a:cs typeface="Arial" panose="020B0604020202020204" pitchFamily="34" charset="0"/>
                        </a:rPr>
                        <a:t>$7.52</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$3.76</a:t>
                      </a:r>
                    </a:p>
                  </a:txBody>
                  <a:tcPr marL="9525" marR="9525" marT="9525" marB="0" anchor="ctr"/>
                </a:tc>
                <a:extLst>
                  <a:ext uri="{0D108BD9-81ED-4DB2-BD59-A6C34878D82A}">
                    <a16:rowId xmlns:a16="http://schemas.microsoft.com/office/drawing/2014/main" val="338487041"/>
                  </a:ext>
                </a:extLst>
              </a:tr>
              <a:tr h="494739">
                <a:tc>
                  <a:txBody>
                    <a:bodyPr/>
                    <a:lstStyle/>
                    <a:p>
                      <a:pPr marL="91440" algn="l" fontAlgn="b"/>
                      <a:r>
                        <a:rPr lang="en-US" sz="1600" u="none" strike="noStrike" dirty="0">
                          <a:effectLst/>
                          <a:latin typeface="+mn-lt"/>
                          <a:cs typeface="Arial" panose="020B0604020202020204" pitchFamily="34" charset="0"/>
                        </a:rPr>
                        <a:t>Family</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n-lt"/>
                          <a:cs typeface="Arial" panose="020B0604020202020204" pitchFamily="34" charset="0"/>
                        </a:rPr>
                        <a:t>$10.98</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$5.49</a:t>
                      </a:r>
                    </a:p>
                  </a:txBody>
                  <a:tcPr marL="9525" marR="9525" marT="9525" marB="0" anchor="ctr"/>
                </a:tc>
                <a:extLst>
                  <a:ext uri="{0D108BD9-81ED-4DB2-BD59-A6C34878D82A}">
                    <a16:rowId xmlns:a16="http://schemas.microsoft.com/office/drawing/2014/main" val="2741123404"/>
                  </a:ext>
                </a:extLst>
              </a:tr>
            </a:tbl>
          </a:graphicData>
        </a:graphic>
      </p:graphicFrame>
    </p:spTree>
    <p:extLst>
      <p:ext uri="{BB962C8B-B14F-4D97-AF65-F5344CB8AC3E}">
        <p14:creationId xmlns:p14="http://schemas.microsoft.com/office/powerpoint/2010/main" val="2883403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 name="Rectangle 115">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8" name="Rectangle 117">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0" name="Rectangle 119">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2" name="Rectangle 121">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24" name="Rectangle 123">
            <a:extLst>
              <a:ext uri="{FF2B5EF4-FFF2-40B4-BE49-F238E27FC236}">
                <a16:creationId xmlns:a16="http://schemas.microsoft.com/office/drawing/2014/main" id="{1858541D-2420-42BA-AE82-6F4C2C953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a:extLst>
              <a:ext uri="{FF2B5EF4-FFF2-40B4-BE49-F238E27FC236}">
                <a16:creationId xmlns:a16="http://schemas.microsoft.com/office/drawing/2014/main" id="{78305D22-9D29-496C-9D4A-9ED19F72DA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3" y="453643"/>
            <a:ext cx="11298934" cy="5936922"/>
            <a:chOff x="446533" y="453643"/>
            <a:chExt cx="11298934" cy="5936922"/>
          </a:xfrm>
        </p:grpSpPr>
        <p:sp>
          <p:nvSpPr>
            <p:cNvPr id="127" name="Rectangle 126">
              <a:extLst>
                <a:ext uri="{FF2B5EF4-FFF2-40B4-BE49-F238E27FC236}">
                  <a16:creationId xmlns:a16="http://schemas.microsoft.com/office/drawing/2014/main" id="{A27040C2-2DE8-458B-B7BC-1ED5AE84A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8" name="Rectangle 127">
              <a:extLst>
                <a:ext uri="{FF2B5EF4-FFF2-40B4-BE49-F238E27FC236}">
                  <a16:creationId xmlns:a16="http://schemas.microsoft.com/office/drawing/2014/main" id="{199BD303-D1E8-4AF0-AB64-E765E7F09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9" name="Rectangle 128">
              <a:extLst>
                <a:ext uri="{FF2B5EF4-FFF2-40B4-BE49-F238E27FC236}">
                  <a16:creationId xmlns:a16="http://schemas.microsoft.com/office/drawing/2014/main" id="{713A7C3E-79D5-4261-ACEF-01D0DA633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0" name="Rectangle 129">
              <a:extLst>
                <a:ext uri="{FF2B5EF4-FFF2-40B4-BE49-F238E27FC236}">
                  <a16:creationId xmlns:a16="http://schemas.microsoft.com/office/drawing/2014/main" id="{C198D765-9CF7-454B-A89D-67139D11E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1FB5C71-8950-4C8F-916D-1527E0510A52}"/>
              </a:ext>
            </a:extLst>
          </p:cNvPr>
          <p:cNvSpPr>
            <a:spLocks noGrp="1"/>
          </p:cNvSpPr>
          <p:nvPr>
            <p:ph type="title"/>
          </p:nvPr>
        </p:nvSpPr>
        <p:spPr>
          <a:xfrm>
            <a:off x="581191" y="4000698"/>
            <a:ext cx="10993549" cy="1475013"/>
          </a:xfrm>
        </p:spPr>
        <p:txBody>
          <a:bodyPr vert="horz" lIns="91440" tIns="45720" rIns="91440" bIns="45720" rtlCol="0" anchor="b">
            <a:normAutofit/>
          </a:bodyPr>
          <a:lstStyle/>
          <a:p>
            <a:r>
              <a:rPr lang="en-US">
                <a:solidFill>
                  <a:schemeClr val="bg1"/>
                </a:solidFill>
              </a:rPr>
              <a:t>Beneficiary Designations</a:t>
            </a:r>
          </a:p>
        </p:txBody>
      </p:sp>
      <p:pic>
        <p:nvPicPr>
          <p:cNvPr id="14" name="Picture 13" descr="Seated person at wood table, holding pencil and writing on lined paper page in open notebook">
            <a:extLst>
              <a:ext uri="{FF2B5EF4-FFF2-40B4-BE49-F238E27FC236}">
                <a16:creationId xmlns:a16="http://schemas.microsoft.com/office/drawing/2014/main" id="{2A5E414A-FC3E-4817-B580-7501E1179806}"/>
              </a:ext>
            </a:extLst>
          </p:cNvPr>
          <p:cNvPicPr>
            <a:picLocks noChangeAspect="1"/>
          </p:cNvPicPr>
          <p:nvPr/>
        </p:nvPicPr>
        <p:blipFill rotWithShape="1">
          <a:blip r:embed="rId2"/>
          <a:srcRect t="29986" r="-1" b="23687"/>
          <a:stretch/>
        </p:blipFill>
        <p:spPr>
          <a:xfrm>
            <a:off x="446532" y="599725"/>
            <a:ext cx="11292143" cy="3557252"/>
          </a:xfrm>
          <a:prstGeom prst="rect">
            <a:avLst/>
          </a:prstGeom>
        </p:spPr>
      </p:pic>
      <p:sp>
        <p:nvSpPr>
          <p:cNvPr id="4" name="Slide Number Placeholder 3">
            <a:extLst>
              <a:ext uri="{FF2B5EF4-FFF2-40B4-BE49-F238E27FC236}">
                <a16:creationId xmlns:a16="http://schemas.microsoft.com/office/drawing/2014/main" id="{DE6BE454-1450-4EAB-B3EF-0588719E5A24}"/>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D57F1E4F-1CFF-5643-939E-217C01CDF565}" type="slidenum">
              <a:rPr lang="en-US" sz="900" smtClean="0"/>
              <a:pPr>
                <a:spcAft>
                  <a:spcPts val="600"/>
                </a:spcAft>
              </a:pPr>
              <a:t>69</a:t>
            </a:fld>
            <a:endParaRPr lang="en-US" sz="900"/>
          </a:p>
        </p:txBody>
      </p:sp>
    </p:spTree>
    <p:extLst>
      <p:ext uri="{BB962C8B-B14F-4D97-AF65-F5344CB8AC3E}">
        <p14:creationId xmlns:p14="http://schemas.microsoft.com/office/powerpoint/2010/main" val="353275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5ED2-6095-4AB2-8BCA-C3E870AE0D03}"/>
              </a:ext>
            </a:extLst>
          </p:cNvPr>
          <p:cNvSpPr>
            <a:spLocks noGrp="1"/>
          </p:cNvSpPr>
          <p:nvPr>
            <p:ph type="title"/>
          </p:nvPr>
        </p:nvSpPr>
        <p:spPr/>
        <p:txBody>
          <a:bodyPr/>
          <a:lstStyle/>
          <a:p>
            <a:r>
              <a:rPr lang="en-US" dirty="0"/>
              <a:t>Paid leave benefits</a:t>
            </a:r>
          </a:p>
        </p:txBody>
      </p:sp>
      <p:sp>
        <p:nvSpPr>
          <p:cNvPr id="3" name="Content Placeholder 2">
            <a:extLst>
              <a:ext uri="{FF2B5EF4-FFF2-40B4-BE49-F238E27FC236}">
                <a16:creationId xmlns:a16="http://schemas.microsoft.com/office/drawing/2014/main" id="{B9D1218A-4E39-485C-B6BC-AC9E41F10101}"/>
              </a:ext>
            </a:extLst>
          </p:cNvPr>
          <p:cNvSpPr>
            <a:spLocks noGrp="1"/>
          </p:cNvSpPr>
          <p:nvPr>
            <p:ph idx="1"/>
          </p:nvPr>
        </p:nvSpPr>
        <p:spPr/>
        <p:txBody>
          <a:bodyPr>
            <a:normAutofit/>
          </a:bodyPr>
          <a:lstStyle/>
          <a:p>
            <a:pPr>
              <a:buClrTx/>
              <a:buSzPct val="100000"/>
              <a:buFont typeface="Arial" panose="020B0604020202020204" pitchFamily="34" charset="0"/>
              <a:buChar char="•"/>
            </a:pPr>
            <a:r>
              <a:rPr lang="en-US"/>
              <a:t>A variety of paid leave benefits are available</a:t>
            </a:r>
          </a:p>
          <a:p>
            <a:pPr lvl="1">
              <a:buClrTx/>
              <a:buFont typeface="Courier New" panose="02070309020205020404" pitchFamily="49" charset="0"/>
              <a:buChar char="o"/>
            </a:pPr>
            <a:r>
              <a:rPr lang="en-US"/>
              <a:t>Vacation</a:t>
            </a:r>
          </a:p>
          <a:p>
            <a:pPr lvl="1">
              <a:buClrTx/>
              <a:buFont typeface="Courier New" panose="02070309020205020404" pitchFamily="49" charset="0"/>
              <a:buChar char="o"/>
            </a:pPr>
            <a:r>
              <a:rPr lang="en-US"/>
              <a:t>Sick Leave</a:t>
            </a:r>
          </a:p>
          <a:p>
            <a:pPr lvl="1">
              <a:buClrTx/>
              <a:buFont typeface="Courier New" panose="02070309020205020404" pitchFamily="49" charset="0"/>
              <a:buChar char="o"/>
            </a:pPr>
            <a:r>
              <a:rPr lang="en-US"/>
              <a:t>Personal Holiday</a:t>
            </a:r>
          </a:p>
          <a:p>
            <a:pPr lvl="1">
              <a:buClrTx/>
              <a:buFont typeface="Courier New" panose="02070309020205020404" pitchFamily="49" charset="0"/>
              <a:buChar char="o"/>
            </a:pPr>
            <a:r>
              <a:rPr lang="en-US"/>
              <a:t>Legal Holiday</a:t>
            </a:r>
          </a:p>
          <a:p>
            <a:pPr>
              <a:buClrTx/>
              <a:buSzPct val="100000"/>
              <a:buFont typeface="Arial" panose="020B0604020202020204" pitchFamily="34" charset="0"/>
              <a:buChar char="•"/>
            </a:pPr>
            <a:r>
              <a:rPr lang="en-US"/>
              <a:t>Paid leave is prorated based on your appointment percentage/hours in pay status</a:t>
            </a:r>
            <a:endParaRPr lang="en-US" dirty="0"/>
          </a:p>
        </p:txBody>
      </p:sp>
      <p:sp>
        <p:nvSpPr>
          <p:cNvPr id="4" name="Slide Number Placeholder 3">
            <a:extLst>
              <a:ext uri="{FF2B5EF4-FFF2-40B4-BE49-F238E27FC236}">
                <a16:creationId xmlns:a16="http://schemas.microsoft.com/office/drawing/2014/main" id="{4981E30E-1E92-402A-8CDD-D7F8CC8E2F06}"/>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Picture 4">
            <a:extLst>
              <a:ext uri="{FF2B5EF4-FFF2-40B4-BE49-F238E27FC236}">
                <a16:creationId xmlns:a16="http://schemas.microsoft.com/office/drawing/2014/main" id="{DB695DF7-A969-4F0F-8085-33BF7D40FC1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02787" y="2560320"/>
            <a:ext cx="1878227" cy="1737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93103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F991-0111-4A35-BBEE-A0729CDC777F}"/>
              </a:ext>
            </a:extLst>
          </p:cNvPr>
          <p:cNvSpPr>
            <a:spLocks noGrp="1"/>
          </p:cNvSpPr>
          <p:nvPr>
            <p:ph type="title"/>
          </p:nvPr>
        </p:nvSpPr>
        <p:spPr/>
        <p:txBody>
          <a:bodyPr/>
          <a:lstStyle/>
          <a:p>
            <a:r>
              <a:rPr lang="en-US" b="1"/>
              <a:t>Beneficiary Designations</a:t>
            </a:r>
            <a:endParaRPr lang="en-US" dirty="0"/>
          </a:p>
        </p:txBody>
      </p:sp>
      <p:sp>
        <p:nvSpPr>
          <p:cNvPr id="3" name="Content Placeholder 2">
            <a:extLst>
              <a:ext uri="{FF2B5EF4-FFF2-40B4-BE49-F238E27FC236}">
                <a16:creationId xmlns:a16="http://schemas.microsoft.com/office/drawing/2014/main" id="{B501EAD4-AB8A-4380-BE3A-B916D58EECD3}"/>
              </a:ext>
            </a:extLst>
          </p:cNvPr>
          <p:cNvSpPr>
            <a:spLocks noGrp="1"/>
          </p:cNvSpPr>
          <p:nvPr>
            <p:ph idx="1"/>
          </p:nvPr>
        </p:nvSpPr>
        <p:spPr>
          <a:xfrm>
            <a:off x="461818" y="2004292"/>
            <a:ext cx="11148989" cy="4078874"/>
          </a:xfrm>
        </p:spPr>
        <p:txBody>
          <a:bodyPr>
            <a:normAutofit fontScale="32500" lnSpcReduction="20000"/>
          </a:bodyPr>
          <a:lstStyle/>
          <a:p>
            <a:pPr marL="228600" lvl="0" indent="-228600" defTabSz="914400">
              <a:lnSpc>
                <a:spcPct val="90000"/>
              </a:lnSpc>
              <a:spcBef>
                <a:spcPts val="1000"/>
              </a:spcBef>
              <a:spcAft>
                <a:spcPts val="0"/>
              </a:spcAft>
              <a:buClrTx/>
              <a:buSzTx/>
              <a:buFont typeface="Arial" panose="020B0604020202020204" pitchFamily="34" charset="0"/>
              <a:buChar char="•"/>
            </a:pPr>
            <a:endParaRPr lang="en-US" sz="2400" dirty="0">
              <a:solidFill>
                <a:prstClr val="black"/>
              </a:solidFill>
              <a:latin typeface="Calibri Light" panose="020F0302020204030204" pitchFamily="34" charset="0"/>
            </a:endParaRPr>
          </a:p>
          <a:p>
            <a:pPr marL="228600" lvl="0" indent="-228600" defTabSz="914400">
              <a:lnSpc>
                <a:spcPct val="134000"/>
              </a:lnSpc>
              <a:spcBef>
                <a:spcPts val="0"/>
              </a:spcBef>
              <a:buClrTx/>
              <a:buSzTx/>
              <a:buFont typeface="Arial" panose="020B0604020202020204" pitchFamily="34" charset="0"/>
              <a:buChar char="•"/>
            </a:pPr>
            <a:r>
              <a:rPr lang="en-US" sz="4500" dirty="0">
                <a:solidFill>
                  <a:prstClr val="black"/>
                </a:solidFill>
                <a:latin typeface="Calibri Light" panose="020F0302020204030204" pitchFamily="34" charset="0"/>
              </a:rPr>
              <a:t>The following plans offer benefits payable upon death. To ensure that benefits are payable to the person or entity of your choosing, you should complete a beneficiary designation form.</a:t>
            </a:r>
          </a:p>
          <a:p>
            <a:pPr marL="800100" lvl="1" indent="-342900" defTabSz="914400">
              <a:lnSpc>
                <a:spcPct val="134000"/>
              </a:lnSpc>
              <a:spcBef>
                <a:spcPts val="0"/>
              </a:spcBef>
              <a:buClrTx/>
              <a:buSzTx/>
              <a:buFont typeface="Courier New" panose="02070309020205020404" pitchFamily="49" charset="0"/>
              <a:buChar char="o"/>
            </a:pPr>
            <a:r>
              <a:rPr lang="en-US" sz="4500" dirty="0">
                <a:solidFill>
                  <a:prstClr val="black"/>
                </a:solidFill>
                <a:latin typeface="Calibri Light" panose="020F0302020204030204" pitchFamily="34" charset="0"/>
                <a:hlinkClick r:id="rId3"/>
              </a:rPr>
              <a:t>Wisconsin Retirement System (WRS) and State Group Life Insurance (SGL)</a:t>
            </a:r>
            <a:endParaRPr lang="en-US" sz="4500" dirty="0">
              <a:solidFill>
                <a:prstClr val="black"/>
              </a:solidFill>
              <a:latin typeface="Calibri Light" panose="020F0302020204030204" pitchFamily="34" charset="0"/>
            </a:endParaRPr>
          </a:p>
          <a:p>
            <a:pPr marL="1070100" lvl="2" indent="-342900" defTabSz="914400">
              <a:lnSpc>
                <a:spcPct val="134000"/>
              </a:lnSpc>
              <a:spcBef>
                <a:spcPts val="0"/>
              </a:spcBef>
              <a:buClrTx/>
              <a:buSzTx/>
              <a:buFont typeface="Wingdings" panose="05000000000000000000" pitchFamily="2" charset="2"/>
              <a:buChar char="Ø"/>
            </a:pPr>
            <a:r>
              <a:rPr lang="en-US" sz="4000" dirty="0">
                <a:solidFill>
                  <a:prstClr val="black"/>
                </a:solidFill>
                <a:latin typeface="Calibri Light" panose="020F0302020204030204" pitchFamily="34" charset="0"/>
              </a:rPr>
              <a:t>The above form also applies to benefits payable under the Securian Accident Plan</a:t>
            </a:r>
          </a:p>
          <a:p>
            <a:pPr marL="800100" lvl="1" indent="-342900" defTabSz="914400">
              <a:lnSpc>
                <a:spcPct val="134000"/>
              </a:lnSpc>
              <a:spcBef>
                <a:spcPts val="0"/>
              </a:spcBef>
              <a:buClrTx/>
              <a:buSzTx/>
              <a:buFont typeface="Courier New" panose="02070309020205020404" pitchFamily="49" charset="0"/>
              <a:buChar char="o"/>
            </a:pPr>
            <a:r>
              <a:rPr lang="en-US" sz="4500" dirty="0">
                <a:solidFill>
                  <a:prstClr val="black"/>
                </a:solidFill>
                <a:latin typeface="Calibri Light" panose="020F0302020204030204" pitchFamily="34" charset="0"/>
              </a:rPr>
              <a:t>Wisconsin Deferred Compensation (WDC):  </a:t>
            </a:r>
            <a:r>
              <a:rPr lang="en-US" sz="4000" b="0" i="0" dirty="0">
                <a:solidFill>
                  <a:srgbClr val="222222"/>
                </a:solidFill>
                <a:effectLst/>
                <a:latin typeface="Calibri Light" panose="020F0302020204030204" pitchFamily="34" charset="0"/>
                <a:ea typeface="Calibri Light" panose="020F0302020204030204" pitchFamily="34" charset="0"/>
                <a:cs typeface="Calibri Light" panose="020F0302020204030204" pitchFamily="34" charset="0"/>
              </a:rPr>
              <a:t>The WDC allows you to designate or change your beneficiary online. Click </a:t>
            </a:r>
            <a:r>
              <a:rPr lang="en-US" sz="4000" b="0" i="0" u="none" strike="noStrike" dirty="0">
                <a:solidFill>
                  <a:srgbClr val="114C86"/>
                </a:solidFill>
                <a:effectLst/>
                <a:latin typeface="Calibri Light" panose="020F0302020204030204" pitchFamily="34" charset="0"/>
                <a:ea typeface="Calibri Light" panose="020F0302020204030204" pitchFamily="34" charset="0"/>
                <a:cs typeface="Calibri Light" panose="020F0302020204030204" pitchFamily="34" charset="0"/>
                <a:hlinkClick r:id="rId4"/>
              </a:rPr>
              <a:t>here to log in</a:t>
            </a:r>
            <a:r>
              <a:rPr lang="en-US" sz="4000" b="0" i="0" dirty="0">
                <a:solidFill>
                  <a:srgbClr val="222222"/>
                </a:solidFill>
                <a:effectLst/>
                <a:latin typeface="Calibri Light" panose="020F0302020204030204" pitchFamily="34" charset="0"/>
                <a:ea typeface="Calibri Light" panose="020F0302020204030204" pitchFamily="34" charset="0"/>
                <a:cs typeface="Calibri Light" panose="020F0302020204030204" pitchFamily="34" charset="0"/>
              </a:rPr>
              <a:t> to your WDC account and be taken directly to your </a:t>
            </a:r>
            <a:r>
              <a:rPr lang="en-US" sz="4000" b="0" i="1" dirty="0">
                <a:solidFill>
                  <a:srgbClr val="222222"/>
                </a:solidFill>
                <a:effectLst/>
                <a:latin typeface="Calibri Light" panose="020F0302020204030204" pitchFamily="34" charset="0"/>
                <a:ea typeface="Calibri Light" panose="020F0302020204030204" pitchFamily="34" charset="0"/>
                <a:cs typeface="Calibri Light" panose="020F0302020204030204" pitchFamily="34" charset="0"/>
              </a:rPr>
              <a:t>My Beneficiaries</a:t>
            </a:r>
            <a:r>
              <a:rPr lang="en-US" sz="4000" b="0" i="0" dirty="0">
                <a:solidFill>
                  <a:srgbClr val="222222"/>
                </a:solidFill>
                <a:effectLst/>
                <a:latin typeface="Calibri Light" panose="020F0302020204030204" pitchFamily="34" charset="0"/>
                <a:ea typeface="Calibri Light" panose="020F0302020204030204" pitchFamily="34" charset="0"/>
                <a:cs typeface="Calibri Light" panose="020F0302020204030204" pitchFamily="34" charset="0"/>
              </a:rPr>
              <a:t> page.​​</a:t>
            </a:r>
            <a:endParaRPr lang="en-US" sz="40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endParaRPr>
          </a:p>
          <a:p>
            <a:pPr marL="228600" lvl="0" indent="-228600" defTabSz="914400">
              <a:lnSpc>
                <a:spcPct val="134000"/>
              </a:lnSpc>
              <a:spcBef>
                <a:spcPts val="0"/>
              </a:spcBef>
              <a:buClrTx/>
              <a:buSzTx/>
              <a:buFont typeface="Arial" panose="020B0604020202020204" pitchFamily="34" charset="0"/>
              <a:buChar char="•"/>
            </a:pPr>
            <a:r>
              <a:rPr lang="en-US" sz="4500" dirty="0">
                <a:solidFill>
                  <a:prstClr val="black"/>
                </a:solidFill>
                <a:latin typeface="Calibri Light" panose="020F0302020204030204" pitchFamily="34" charset="0"/>
              </a:rPr>
              <a:t>If no beneficiary designation is on file, benefits are payable per </a:t>
            </a:r>
            <a:r>
              <a:rPr lang="en-US" sz="4500" dirty="0">
                <a:solidFill>
                  <a:prstClr val="black"/>
                </a:solidFill>
                <a:latin typeface="Calibri Light" panose="020F0302020204030204" pitchFamily="34" charset="0"/>
                <a:hlinkClick r:id="rId5"/>
              </a:rPr>
              <a:t>Standard Sequence</a:t>
            </a:r>
            <a:endParaRPr lang="en-US" sz="4500" dirty="0">
              <a:solidFill>
                <a:prstClr val="black"/>
              </a:solidFill>
              <a:latin typeface="Calibri Light" panose="020F0302020204030204" pitchFamily="34" charset="0"/>
            </a:endParaRPr>
          </a:p>
          <a:p>
            <a:pPr marL="228600" lvl="0" indent="-228600" defTabSz="914400">
              <a:lnSpc>
                <a:spcPct val="134000"/>
              </a:lnSpc>
              <a:spcBef>
                <a:spcPts val="0"/>
              </a:spcBef>
              <a:buClrTx/>
              <a:buSzTx/>
              <a:buFont typeface="Arial" panose="020B0604020202020204" pitchFamily="34" charset="0"/>
              <a:buChar char="•"/>
            </a:pPr>
            <a:r>
              <a:rPr lang="en-US" sz="4500" dirty="0">
                <a:solidFill>
                  <a:prstClr val="black"/>
                </a:solidFill>
                <a:latin typeface="Calibri Light" panose="020F0302020204030204" pitchFamily="34" charset="0"/>
              </a:rPr>
              <a:t>Additional information about beneficiaries can be found on </a:t>
            </a:r>
            <a:r>
              <a:rPr lang="en-US" sz="4500" dirty="0">
                <a:solidFill>
                  <a:prstClr val="black"/>
                </a:solidFill>
                <a:latin typeface="Calibri Light" panose="020F0302020204030204" pitchFamily="34" charset="0"/>
                <a:hlinkClick r:id="rId5"/>
              </a:rPr>
              <a:t>ETF’s website</a:t>
            </a:r>
            <a:endParaRPr lang="en-US" sz="4500" dirty="0">
              <a:solidFill>
                <a:prstClr val="black"/>
              </a:solidFill>
              <a:latin typeface="Calibri Light" panose="020F0302020204030204" pitchFamily="34" charset="0"/>
            </a:endParaRPr>
          </a:p>
          <a:p>
            <a:pPr marL="228600" lvl="0" indent="-228600" defTabSz="914400">
              <a:lnSpc>
                <a:spcPct val="134000"/>
              </a:lnSpc>
              <a:spcBef>
                <a:spcPts val="0"/>
              </a:spcBef>
              <a:buClrTx/>
              <a:buSzTx/>
              <a:buFont typeface="Arial" panose="020B0604020202020204" pitchFamily="34" charset="0"/>
              <a:buChar char="•"/>
            </a:pPr>
            <a:r>
              <a:rPr lang="en-US" sz="4500" dirty="0">
                <a:solidFill>
                  <a:prstClr val="black"/>
                </a:solidFill>
                <a:latin typeface="Calibri Light" panose="020F0302020204030204" pitchFamily="34" charset="0"/>
              </a:rPr>
              <a:t>Remember to review/update your beneficiary forms when a life event occurs </a:t>
            </a:r>
          </a:p>
          <a:p>
            <a:pPr marL="228600" lvl="0" indent="-228600" defTabSz="914400">
              <a:lnSpc>
                <a:spcPct val="134000"/>
              </a:lnSpc>
              <a:spcBef>
                <a:spcPts val="0"/>
              </a:spcBef>
              <a:buClrTx/>
              <a:buSzTx/>
              <a:buFont typeface="Arial" panose="020B0604020202020204" pitchFamily="34" charset="0"/>
              <a:buChar char="•"/>
            </a:pPr>
            <a:r>
              <a:rPr lang="en-US" sz="4500" dirty="0">
                <a:solidFill>
                  <a:prstClr val="black"/>
                </a:solidFill>
                <a:latin typeface="Calibri Light" panose="020F0302020204030204" pitchFamily="34" charset="0"/>
              </a:rPr>
              <a:t>Beneficiary information is NOT stored in the STAR Human Resources System – the information is stored with the vendor</a:t>
            </a:r>
            <a:endParaRPr lang="en-US" sz="7000" dirty="0"/>
          </a:p>
        </p:txBody>
      </p:sp>
      <p:sp>
        <p:nvSpPr>
          <p:cNvPr id="4" name="Slide Number Placeholder 3">
            <a:extLst>
              <a:ext uri="{FF2B5EF4-FFF2-40B4-BE49-F238E27FC236}">
                <a16:creationId xmlns:a16="http://schemas.microsoft.com/office/drawing/2014/main" id="{18654B3B-4EC1-4A9E-A204-A31B5F729B9D}"/>
              </a:ext>
            </a:extLst>
          </p:cNvPr>
          <p:cNvSpPr>
            <a:spLocks noGrp="1"/>
          </p:cNvSpPr>
          <p:nvPr>
            <p:ph type="sldNum" sz="quarter" idx="12"/>
          </p:nvPr>
        </p:nvSpPr>
        <p:spPr/>
        <p:txBody>
          <a:bodyPr/>
          <a:lstStyle/>
          <a:p>
            <a:fld id="{D57F1E4F-1CFF-5643-939E-217C01CDF565}" type="slidenum">
              <a:rPr lang="en-US" smtClean="0"/>
              <a:pPr/>
              <a:t>70</a:t>
            </a:fld>
            <a:endParaRPr lang="en-US" dirty="0"/>
          </a:p>
        </p:txBody>
      </p:sp>
    </p:spTree>
    <p:extLst>
      <p:ext uri="{BB962C8B-B14F-4D97-AF65-F5344CB8AC3E}">
        <p14:creationId xmlns:p14="http://schemas.microsoft.com/office/powerpoint/2010/main" val="22070991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5" name="Rectangle 34">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8154CF-FA6F-4FED-84EA-DCE443C90DF4}"/>
              </a:ext>
            </a:extLst>
          </p:cNvPr>
          <p:cNvSpPr>
            <a:spLocks noGrp="1"/>
          </p:cNvSpPr>
          <p:nvPr>
            <p:ph type="title"/>
          </p:nvPr>
        </p:nvSpPr>
        <p:spPr>
          <a:xfrm>
            <a:off x="4579243" y="1419225"/>
            <a:ext cx="6798608" cy="2085869"/>
          </a:xfrm>
        </p:spPr>
        <p:txBody>
          <a:bodyPr vert="horz" lIns="91440" tIns="45720" rIns="91440" bIns="45720" rtlCol="0" anchor="b">
            <a:normAutofit/>
          </a:bodyPr>
          <a:lstStyle/>
          <a:p>
            <a:r>
              <a:rPr lang="en-US">
                <a:solidFill>
                  <a:srgbClr val="FFFFFF"/>
                </a:solidFill>
              </a:rPr>
              <a:t>Pre-tax savings plans</a:t>
            </a:r>
          </a:p>
        </p:txBody>
      </p:sp>
      <p:sp>
        <p:nvSpPr>
          <p:cNvPr id="3" name="Subtitle 2">
            <a:extLst>
              <a:ext uri="{FF2B5EF4-FFF2-40B4-BE49-F238E27FC236}">
                <a16:creationId xmlns:a16="http://schemas.microsoft.com/office/drawing/2014/main" id="{9CE410EB-E88C-43FE-9B0E-7DE85030AB36}"/>
              </a:ext>
            </a:extLst>
          </p:cNvPr>
          <p:cNvSpPr>
            <a:spLocks noGrp="1"/>
          </p:cNvSpPr>
          <p:nvPr>
            <p:ph type="body" idx="1"/>
          </p:nvPr>
        </p:nvSpPr>
        <p:spPr>
          <a:xfrm>
            <a:off x="4579243" y="3505095"/>
            <a:ext cx="6798608" cy="1733655"/>
          </a:xfrm>
        </p:spPr>
        <p:txBody>
          <a:bodyPr vert="horz" lIns="91440" tIns="45720" rIns="91440" bIns="45720" rtlCol="0" anchor="t">
            <a:normAutofit/>
          </a:bodyPr>
          <a:lstStyle/>
          <a:p>
            <a:pPr>
              <a:lnSpc>
                <a:spcPct val="90000"/>
              </a:lnSpc>
            </a:pPr>
            <a:r>
              <a:rPr lang="en-US" sz="1600">
                <a:solidFill>
                  <a:schemeClr val="bg2"/>
                </a:solidFill>
              </a:rPr>
              <a:t>Healthcare flexible spending account (FSA)</a:t>
            </a:r>
          </a:p>
          <a:p>
            <a:pPr>
              <a:lnSpc>
                <a:spcPct val="90000"/>
              </a:lnSpc>
            </a:pPr>
            <a:r>
              <a:rPr lang="en-US" sz="1600">
                <a:solidFill>
                  <a:schemeClr val="bg2"/>
                </a:solidFill>
              </a:rPr>
              <a:t>Limited purpose Flexible Spending Account (LPFSA) </a:t>
            </a:r>
          </a:p>
          <a:p>
            <a:pPr>
              <a:lnSpc>
                <a:spcPct val="90000"/>
              </a:lnSpc>
            </a:pPr>
            <a:r>
              <a:rPr lang="en-US" sz="1600">
                <a:solidFill>
                  <a:schemeClr val="bg2"/>
                </a:solidFill>
              </a:rPr>
              <a:t>Dependent Day Care FSA </a:t>
            </a:r>
          </a:p>
          <a:p>
            <a:pPr>
              <a:lnSpc>
                <a:spcPct val="90000"/>
              </a:lnSpc>
            </a:pPr>
            <a:r>
              <a:rPr lang="en-US" sz="1600">
                <a:solidFill>
                  <a:schemeClr val="bg2"/>
                </a:solidFill>
              </a:rPr>
              <a:t>Pre-tax parking and Transit Accounts</a:t>
            </a:r>
          </a:p>
          <a:p>
            <a:pPr>
              <a:lnSpc>
                <a:spcPct val="90000"/>
              </a:lnSpc>
            </a:pPr>
            <a:r>
              <a:rPr lang="en-US" sz="1600">
                <a:solidFill>
                  <a:schemeClr val="bg2"/>
                </a:solidFill>
              </a:rPr>
              <a:t>Health savings Accounts (HSA)</a:t>
            </a:r>
          </a:p>
        </p:txBody>
      </p:sp>
      <p:pic>
        <p:nvPicPr>
          <p:cNvPr id="5" name="Picture 4" descr="A picture containing text, clipart&#10;&#10;AI-generated content may be incorrect.">
            <a:extLst>
              <a:ext uri="{FF2B5EF4-FFF2-40B4-BE49-F238E27FC236}">
                <a16:creationId xmlns:a16="http://schemas.microsoft.com/office/drawing/2014/main" id="{694B1DBA-9BD7-B106-5C6F-B2F09614F5C2}"/>
              </a:ext>
            </a:extLst>
          </p:cNvPr>
          <p:cNvPicPr>
            <a:picLocks noChangeAspect="1"/>
          </p:cNvPicPr>
          <p:nvPr/>
        </p:nvPicPr>
        <p:blipFill>
          <a:blip r:embed="rId2"/>
          <a:stretch>
            <a:fillRect/>
          </a:stretch>
        </p:blipFill>
        <p:spPr>
          <a:xfrm>
            <a:off x="446533" y="2679846"/>
            <a:ext cx="3516741" cy="1658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94353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0027E-E781-4714-8F08-17169F439F3D}"/>
              </a:ext>
            </a:extLst>
          </p:cNvPr>
          <p:cNvSpPr>
            <a:spLocks noGrp="1"/>
          </p:cNvSpPr>
          <p:nvPr>
            <p:ph type="title"/>
          </p:nvPr>
        </p:nvSpPr>
        <p:spPr/>
        <p:txBody>
          <a:bodyPr/>
          <a:lstStyle/>
          <a:p>
            <a:r>
              <a:rPr lang="en-US" dirty="0"/>
              <a:t>Pre-tax savings plans</a:t>
            </a:r>
          </a:p>
        </p:txBody>
      </p:sp>
      <p:sp>
        <p:nvSpPr>
          <p:cNvPr id="3" name="Content Placeholder 2">
            <a:extLst>
              <a:ext uri="{FF2B5EF4-FFF2-40B4-BE49-F238E27FC236}">
                <a16:creationId xmlns:a16="http://schemas.microsoft.com/office/drawing/2014/main" id="{E1F2D1D4-0E0F-400A-8D21-4BCE6B8AFDE1}"/>
              </a:ext>
            </a:extLst>
          </p:cNvPr>
          <p:cNvSpPr>
            <a:spLocks noGrp="1"/>
          </p:cNvSpPr>
          <p:nvPr>
            <p:ph idx="1"/>
          </p:nvPr>
        </p:nvSpPr>
        <p:spPr>
          <a:xfrm>
            <a:off x="581192" y="2015068"/>
            <a:ext cx="11029615" cy="3843732"/>
          </a:xfrm>
        </p:spPr>
        <p:txBody>
          <a:bodyPr>
            <a:normAutofit fontScale="92500" lnSpcReduction="20000"/>
          </a:bodyPr>
          <a:lstStyle/>
          <a:p>
            <a:pPr>
              <a:buClrTx/>
              <a:buSzPct val="100000"/>
              <a:buFont typeface="Arial" panose="020B0604020202020204" pitchFamily="34" charset="0"/>
              <a:buChar char="•"/>
            </a:pPr>
            <a:r>
              <a:rPr lang="en-US" dirty="0">
                <a:solidFill>
                  <a:schemeClr val="tx1"/>
                </a:solidFill>
              </a:rPr>
              <a:t>A variety of plans are available to allow you to set aside money on a pre-tax basis to pay for out-of-pocket medical, vision, dental and commuter expenses</a:t>
            </a:r>
          </a:p>
          <a:p>
            <a:pPr>
              <a:buClrTx/>
              <a:buSzPct val="100000"/>
              <a:buFont typeface="Arial" panose="020B0604020202020204" pitchFamily="34" charset="0"/>
              <a:buChar char="•"/>
            </a:pPr>
            <a:r>
              <a:rPr lang="en-US" dirty="0">
                <a:solidFill>
                  <a:schemeClr val="tx1"/>
                </a:solidFill>
              </a:rPr>
              <a:t>Contributions made to these accounts reduce your taxable income</a:t>
            </a:r>
          </a:p>
          <a:p>
            <a:pPr>
              <a:buClrTx/>
              <a:buFont typeface="Arial" panose="020B0604020202020204" pitchFamily="34" charset="0"/>
              <a:buChar char="•"/>
            </a:pPr>
            <a:r>
              <a:rPr lang="en-US" dirty="0">
                <a:solidFill>
                  <a:schemeClr val="tx1"/>
                </a:solidFill>
              </a:rPr>
              <a:t>Referred to as Pre-Tax Savings Accounts</a:t>
            </a:r>
          </a:p>
          <a:p>
            <a:pPr lvl="1">
              <a:buClrTx/>
              <a:buFont typeface="Courier New" panose="02070309020205020404" pitchFamily="49" charset="0"/>
              <a:buChar char="o"/>
            </a:pPr>
            <a:r>
              <a:rPr lang="en-US" dirty="0">
                <a:solidFill>
                  <a:schemeClr val="tx1"/>
                </a:solidFill>
              </a:rPr>
              <a:t>Healthcare and Limited Purpose Flexible Spending Accounts (FSA)</a:t>
            </a:r>
          </a:p>
          <a:p>
            <a:pPr lvl="1">
              <a:buClrTx/>
              <a:buFont typeface="Courier New" panose="02070309020205020404" pitchFamily="49" charset="0"/>
              <a:buChar char="o"/>
            </a:pPr>
            <a:r>
              <a:rPr lang="en-US" dirty="0">
                <a:solidFill>
                  <a:schemeClr val="tx1"/>
                </a:solidFill>
              </a:rPr>
              <a:t>Dependent Day Care FSA</a:t>
            </a:r>
          </a:p>
          <a:p>
            <a:pPr lvl="1">
              <a:buClrTx/>
              <a:buFont typeface="Courier New" panose="02070309020205020404" pitchFamily="49" charset="0"/>
              <a:buChar char="o"/>
            </a:pPr>
            <a:r>
              <a:rPr lang="en-US" dirty="0">
                <a:solidFill>
                  <a:schemeClr val="tx1"/>
                </a:solidFill>
              </a:rPr>
              <a:t>Parking and Transit Accounts</a:t>
            </a:r>
          </a:p>
          <a:p>
            <a:pPr lvl="1">
              <a:buClrTx/>
              <a:buFont typeface="Courier New" panose="02070309020205020404" pitchFamily="49" charset="0"/>
              <a:buChar char="o"/>
            </a:pPr>
            <a:r>
              <a:rPr lang="en-US" dirty="0">
                <a:solidFill>
                  <a:schemeClr val="tx1"/>
                </a:solidFill>
              </a:rPr>
              <a:t>Health Savings Accounts (HSA) for High-Deductible Health Plan enrollees</a:t>
            </a:r>
          </a:p>
          <a:p>
            <a:pPr>
              <a:buClrTx/>
              <a:buFont typeface="Arial" panose="020B0604020202020204" pitchFamily="34" charset="0"/>
              <a:buChar char="•"/>
            </a:pPr>
            <a:r>
              <a:rPr lang="en-US" dirty="0">
                <a:solidFill>
                  <a:schemeClr val="tx1"/>
                </a:solidFill>
              </a:rPr>
              <a:t>All plans are administered by TASC.</a:t>
            </a:r>
          </a:p>
        </p:txBody>
      </p:sp>
      <p:sp>
        <p:nvSpPr>
          <p:cNvPr id="4" name="Slide Number Placeholder 3">
            <a:extLst>
              <a:ext uri="{FF2B5EF4-FFF2-40B4-BE49-F238E27FC236}">
                <a16:creationId xmlns:a16="http://schemas.microsoft.com/office/drawing/2014/main" id="{6CE7FAB1-A1F0-43E0-B12D-0E66FEDD6B3D}"/>
              </a:ext>
            </a:extLst>
          </p:cNvPr>
          <p:cNvSpPr>
            <a:spLocks noGrp="1"/>
          </p:cNvSpPr>
          <p:nvPr>
            <p:ph type="sldNum" sz="quarter" idx="12"/>
          </p:nvPr>
        </p:nvSpPr>
        <p:spPr/>
        <p:txBody>
          <a:bodyPr/>
          <a:lstStyle/>
          <a:p>
            <a:fld id="{D57F1E4F-1CFF-5643-939E-217C01CDF565}" type="slidenum">
              <a:rPr lang="en-US" smtClean="0"/>
              <a:pPr/>
              <a:t>72</a:t>
            </a:fld>
            <a:endParaRPr lang="en-US" dirty="0"/>
          </a:p>
        </p:txBody>
      </p:sp>
    </p:spTree>
    <p:extLst>
      <p:ext uri="{BB962C8B-B14F-4D97-AF65-F5344CB8AC3E}">
        <p14:creationId xmlns:p14="http://schemas.microsoft.com/office/powerpoint/2010/main" val="4919209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FD3C2-4103-4164-A97B-D04C42CF06B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Tasc Payment Card</a:t>
            </a:r>
          </a:p>
        </p:txBody>
      </p:sp>
      <p:sp>
        <p:nvSpPr>
          <p:cNvPr id="3" name="Content Placeholder 2">
            <a:extLst>
              <a:ext uri="{FF2B5EF4-FFF2-40B4-BE49-F238E27FC236}">
                <a16:creationId xmlns:a16="http://schemas.microsoft.com/office/drawing/2014/main" id="{D4A3B8ED-61DC-4160-BC83-F05D9D861037}"/>
              </a:ext>
            </a:extLst>
          </p:cNvPr>
          <p:cNvSpPr>
            <a:spLocks noGrp="1"/>
          </p:cNvSpPr>
          <p:nvPr>
            <p:ph idx="1"/>
          </p:nvPr>
        </p:nvSpPr>
        <p:spPr>
          <a:xfrm>
            <a:off x="581192" y="2141850"/>
            <a:ext cx="5168537" cy="3770811"/>
          </a:xfrm>
        </p:spPr>
        <p:txBody>
          <a:bodyPr>
            <a:normAutofit fontScale="92500"/>
          </a:bodyPr>
          <a:lstStyle/>
          <a:p>
            <a:pPr>
              <a:lnSpc>
                <a:spcPct val="114000"/>
              </a:lnSpc>
              <a:spcBef>
                <a:spcPts val="0"/>
              </a:spcBef>
              <a:buClrTx/>
              <a:buSzPct val="100000"/>
              <a:buFont typeface="Arial" panose="020B0604020202020204" pitchFamily="34" charset="0"/>
              <a:buChar char="•"/>
            </a:pPr>
            <a:r>
              <a:rPr lang="en-US" sz="1800" dirty="0">
                <a:cs typeface="Arial" panose="020B0604020202020204" pitchFamily="34" charset="0"/>
              </a:rPr>
              <a:t>You will receive a debit card to pay for eligible expenses incurred under the Pre-Tax Savings Plans</a:t>
            </a:r>
          </a:p>
          <a:p>
            <a:pPr lvl="1">
              <a:lnSpc>
                <a:spcPct val="114000"/>
              </a:lnSpc>
              <a:spcBef>
                <a:spcPts val="0"/>
              </a:spcBef>
              <a:buClrTx/>
              <a:buSzPct val="100000"/>
              <a:buFont typeface="Courier New" panose="02070309020205020404" pitchFamily="49" charset="0"/>
              <a:buChar char="o"/>
            </a:pPr>
            <a:r>
              <a:rPr lang="en-US" sz="1800" dirty="0">
                <a:cs typeface="Arial" panose="020B0604020202020204" pitchFamily="34" charset="0"/>
              </a:rPr>
              <a:t>Not available for Dependent Day Care or Transit expenses</a:t>
            </a:r>
          </a:p>
          <a:p>
            <a:pPr lvl="1">
              <a:lnSpc>
                <a:spcPct val="114000"/>
              </a:lnSpc>
              <a:spcBef>
                <a:spcPts val="0"/>
              </a:spcBef>
              <a:buClrTx/>
              <a:buSzPct val="100000"/>
              <a:buFont typeface="Courier New" panose="02070309020205020404" pitchFamily="49" charset="0"/>
              <a:buChar char="o"/>
            </a:pPr>
            <a:r>
              <a:rPr lang="en-US" sz="1800" dirty="0">
                <a:cs typeface="Arial" panose="020B0604020202020204" pitchFamily="34" charset="0"/>
              </a:rPr>
              <a:t>Includes dedicated phone number and link to employee website on back of card - </a:t>
            </a:r>
            <a:r>
              <a:rPr lang="en-US" sz="1800" dirty="0"/>
              <a:t>888-276-3147</a:t>
            </a:r>
            <a:endParaRPr lang="en-US" sz="1800" dirty="0">
              <a:cs typeface="Arial" panose="020B0604020202020204" pitchFamily="34" charset="0"/>
            </a:endParaRPr>
          </a:p>
          <a:p>
            <a:pPr lvl="1">
              <a:lnSpc>
                <a:spcPct val="114000"/>
              </a:lnSpc>
              <a:spcBef>
                <a:spcPts val="0"/>
              </a:spcBef>
              <a:buClrTx/>
              <a:buSzPct val="100000"/>
              <a:buFont typeface="Courier New" panose="02070309020205020404" pitchFamily="49" charset="0"/>
              <a:buChar char="o"/>
            </a:pPr>
            <a:r>
              <a:rPr lang="en-US" sz="1800" dirty="0">
                <a:cs typeface="Arial" panose="020B0604020202020204" pitchFamily="34" charset="0"/>
              </a:rPr>
              <a:t>If enrolled in more than 1 plan, you use the same card for all plans</a:t>
            </a:r>
          </a:p>
          <a:p>
            <a:pPr lvl="1">
              <a:lnSpc>
                <a:spcPct val="114000"/>
              </a:lnSpc>
              <a:spcBef>
                <a:spcPts val="0"/>
              </a:spcBef>
              <a:buClrTx/>
              <a:buSzPct val="100000"/>
              <a:buFont typeface="Courier New" panose="02070309020205020404" pitchFamily="49" charset="0"/>
              <a:buChar char="o"/>
            </a:pPr>
            <a:r>
              <a:rPr lang="en-US" sz="1800" dirty="0">
                <a:cs typeface="Arial" panose="020B0604020202020204" pitchFamily="34" charset="0"/>
              </a:rPr>
              <a:t>Will receive 1 card – must request additional cards (no fee)</a:t>
            </a:r>
          </a:p>
          <a:p>
            <a:pPr lvl="1">
              <a:lnSpc>
                <a:spcPct val="114000"/>
              </a:lnSpc>
              <a:spcBef>
                <a:spcPts val="0"/>
              </a:spcBef>
              <a:buClrTx/>
              <a:buSzPct val="100000"/>
              <a:buFont typeface="Courier New" panose="02070309020205020404" pitchFamily="49" charset="0"/>
              <a:buChar char="o"/>
            </a:pPr>
            <a:r>
              <a:rPr lang="en-US" sz="1800" dirty="0">
                <a:cs typeface="Arial" panose="020B0604020202020204" pitchFamily="34" charset="0"/>
                <a:hlinkClick r:id="rId2"/>
              </a:rPr>
              <a:t>Payment Card FAQ’s</a:t>
            </a:r>
            <a:endParaRPr lang="en-US" sz="1800" dirty="0">
              <a:cs typeface="Arial" panose="020B0604020202020204" pitchFamily="34" charset="0"/>
            </a:endParaRPr>
          </a:p>
        </p:txBody>
      </p:sp>
      <p:pic>
        <p:nvPicPr>
          <p:cNvPr id="5" name="Picture 4" descr="Graphical user interface, application&#10;&#10;AI-generated content may be incorrect.">
            <a:extLst>
              <a:ext uri="{FF2B5EF4-FFF2-40B4-BE49-F238E27FC236}">
                <a16:creationId xmlns:a16="http://schemas.microsoft.com/office/drawing/2014/main" id="{56F3BF14-55CD-16F6-CDEE-4B53F94CDA99}"/>
              </a:ext>
            </a:extLst>
          </p:cNvPr>
          <p:cNvPicPr>
            <a:picLocks noChangeAspect="1"/>
          </p:cNvPicPr>
          <p:nvPr/>
        </p:nvPicPr>
        <p:blipFill>
          <a:blip r:embed="rId3"/>
          <a:stretch>
            <a:fillRect/>
          </a:stretch>
        </p:blipFill>
        <p:spPr>
          <a:xfrm>
            <a:off x="6859167" y="2750839"/>
            <a:ext cx="4000706" cy="25528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5081542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5847-E014-4E63-BF4E-A919BB45FC2A}"/>
              </a:ext>
            </a:extLst>
          </p:cNvPr>
          <p:cNvSpPr>
            <a:spLocks noGrp="1"/>
          </p:cNvSpPr>
          <p:nvPr>
            <p:ph type="title"/>
          </p:nvPr>
        </p:nvSpPr>
        <p:spPr/>
        <p:txBody>
          <a:bodyPr/>
          <a:lstStyle/>
          <a:p>
            <a:r>
              <a:rPr lang="en-US"/>
              <a:t>Flexible spending accounts summary</a:t>
            </a:r>
            <a:endParaRPr lang="en-US" dirty="0"/>
          </a:p>
        </p:txBody>
      </p:sp>
      <p:graphicFrame>
        <p:nvGraphicFramePr>
          <p:cNvPr id="4" name="Content Placeholder 3">
            <a:extLst>
              <a:ext uri="{FF2B5EF4-FFF2-40B4-BE49-F238E27FC236}">
                <a16:creationId xmlns:a16="http://schemas.microsoft.com/office/drawing/2014/main" id="{13363D1D-B91B-4FED-BD45-4436F9EAF910}"/>
              </a:ext>
            </a:extLst>
          </p:cNvPr>
          <p:cNvGraphicFramePr>
            <a:graphicFrameLocks noGrp="1"/>
          </p:cNvGraphicFramePr>
          <p:nvPr>
            <p:ph idx="1"/>
            <p:extLst>
              <p:ext uri="{D42A27DB-BD31-4B8C-83A1-F6EECF244321}">
                <p14:modId xmlns:p14="http://schemas.microsoft.com/office/powerpoint/2010/main" val="555544681"/>
              </p:ext>
            </p:extLst>
          </p:nvPr>
        </p:nvGraphicFramePr>
        <p:xfrm>
          <a:off x="569717" y="2169564"/>
          <a:ext cx="10877215" cy="3332965"/>
        </p:xfrm>
        <a:graphic>
          <a:graphicData uri="http://schemas.openxmlformats.org/drawingml/2006/table">
            <a:tbl>
              <a:tblPr firstRow="1" bandRow="1">
                <a:tableStyleId>{5C22544A-7EE6-4342-B048-85BDC9FD1C3A}</a:tableStyleId>
              </a:tblPr>
              <a:tblGrid>
                <a:gridCol w="2175443">
                  <a:extLst>
                    <a:ext uri="{9D8B030D-6E8A-4147-A177-3AD203B41FA5}">
                      <a16:colId xmlns:a16="http://schemas.microsoft.com/office/drawing/2014/main" val="2166001377"/>
                    </a:ext>
                  </a:extLst>
                </a:gridCol>
                <a:gridCol w="2175443">
                  <a:extLst>
                    <a:ext uri="{9D8B030D-6E8A-4147-A177-3AD203B41FA5}">
                      <a16:colId xmlns:a16="http://schemas.microsoft.com/office/drawing/2014/main" val="2218579489"/>
                    </a:ext>
                  </a:extLst>
                </a:gridCol>
                <a:gridCol w="2175443">
                  <a:extLst>
                    <a:ext uri="{9D8B030D-6E8A-4147-A177-3AD203B41FA5}">
                      <a16:colId xmlns:a16="http://schemas.microsoft.com/office/drawing/2014/main" val="3824174552"/>
                    </a:ext>
                  </a:extLst>
                </a:gridCol>
                <a:gridCol w="2175443">
                  <a:extLst>
                    <a:ext uri="{9D8B030D-6E8A-4147-A177-3AD203B41FA5}">
                      <a16:colId xmlns:a16="http://schemas.microsoft.com/office/drawing/2014/main" val="2637598150"/>
                    </a:ext>
                  </a:extLst>
                </a:gridCol>
                <a:gridCol w="2175443">
                  <a:extLst>
                    <a:ext uri="{9D8B030D-6E8A-4147-A177-3AD203B41FA5}">
                      <a16:colId xmlns:a16="http://schemas.microsoft.com/office/drawing/2014/main" val="3895725199"/>
                    </a:ext>
                  </a:extLst>
                </a:gridCol>
              </a:tblGrid>
              <a:tr h="370840">
                <a:tc>
                  <a:txBody>
                    <a:bodyPr/>
                    <a:lstStyle/>
                    <a:p>
                      <a:pPr marR="0" indent="0" algn="ctr" rtl="0">
                        <a:lnSpc>
                          <a:spcPct val="119000"/>
                        </a:lnSpc>
                        <a:spcBef>
                          <a:spcPts val="0"/>
                        </a:spcBef>
                        <a:spcAft>
                          <a:spcPts val="600"/>
                        </a:spcAft>
                      </a:pPr>
                      <a:r>
                        <a:rPr lang="en-US" sz="1600" b="1" kern="1400" dirty="0">
                          <a:solidFill>
                            <a:schemeClr val="bg1"/>
                          </a:solidFill>
                          <a:effectLst/>
                          <a:latin typeface="Arial" panose="020B0604020202020204" pitchFamily="34" charset="0"/>
                          <a:cs typeface="Arial" panose="020B0604020202020204" pitchFamily="34" charset="0"/>
                        </a:rPr>
                        <a:t>FSA Type</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Eligible Expenses</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Eligible Dependents</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b="1" kern="1400" dirty="0">
                          <a:solidFill>
                            <a:schemeClr val="bg1"/>
                          </a:solidFill>
                          <a:effectLst/>
                          <a:latin typeface="Arial" panose="020B0604020202020204" pitchFamily="34" charset="0"/>
                          <a:cs typeface="Arial" panose="020B0604020202020204" pitchFamily="34" charset="0"/>
                        </a:rPr>
                        <a:t>Annual Contribution Limit for 2026</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Enrollment Restrictions</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tc>
                <a:extLst>
                  <a:ext uri="{0D108BD9-81ED-4DB2-BD59-A6C34878D82A}">
                    <a16:rowId xmlns:a16="http://schemas.microsoft.com/office/drawing/2014/main" val="2289220739"/>
                  </a:ext>
                </a:extLst>
              </a:tr>
              <a:tr h="370840">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Healthcare FSA</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solidFill>
                      <a:srgbClr val="3A5068"/>
                    </a:solidFill>
                  </a:tcP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Medical, dental, vision &amp; prescription </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You, your spouse,</a:t>
                      </a:r>
                      <a:r>
                        <a:rPr lang="en-US" sz="1600" kern="1400" baseline="0">
                          <a:solidFill>
                            <a:srgbClr val="000000"/>
                          </a:solidFill>
                          <a:effectLst/>
                          <a:latin typeface="Arial" panose="020B0604020202020204" pitchFamily="34" charset="0"/>
                          <a:cs typeface="Arial" panose="020B0604020202020204" pitchFamily="34" charset="0"/>
                        </a:rPr>
                        <a:t> </a:t>
                      </a:r>
                      <a:r>
                        <a:rPr lang="en-US" sz="1600" kern="1400">
                          <a:solidFill>
                            <a:srgbClr val="000000"/>
                          </a:solidFill>
                          <a:effectLst/>
                          <a:latin typeface="Arial" panose="020B0604020202020204" pitchFamily="34" charset="0"/>
                          <a:cs typeface="Arial" panose="020B0604020202020204" pitchFamily="34" charset="0"/>
                        </a:rPr>
                        <a:t>qualifying child or relative</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dirty="0">
                          <a:solidFill>
                            <a:srgbClr val="000000"/>
                          </a:solidFill>
                          <a:effectLst/>
                          <a:latin typeface="Arial" panose="020B0604020202020204" pitchFamily="34" charset="0"/>
                          <a:cs typeface="Arial" panose="020B0604020202020204" pitchFamily="34" charset="0"/>
                        </a:rPr>
                        <a:t>Max: $3,300</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May </a:t>
                      </a:r>
                      <a:r>
                        <a:rPr lang="en-US" sz="1600" b="1" u="sng" kern="1400">
                          <a:solidFill>
                            <a:srgbClr val="000000"/>
                          </a:solidFill>
                          <a:effectLst/>
                          <a:latin typeface="Arial" panose="020B0604020202020204" pitchFamily="34" charset="0"/>
                          <a:cs typeface="Arial" panose="020B0604020202020204" pitchFamily="34" charset="0"/>
                        </a:rPr>
                        <a:t>not</a:t>
                      </a:r>
                      <a:r>
                        <a:rPr lang="en-US" sz="1600" kern="1400">
                          <a:solidFill>
                            <a:srgbClr val="000000"/>
                          </a:solidFill>
                          <a:effectLst/>
                          <a:latin typeface="Arial" panose="020B0604020202020204" pitchFamily="34" charset="0"/>
                          <a:cs typeface="Arial" panose="020B0604020202020204" pitchFamily="34" charset="0"/>
                        </a:rPr>
                        <a:t> enroll if enrolled in an</a:t>
                      </a:r>
                      <a:r>
                        <a:rPr lang="en-US" sz="1600" kern="1400" baseline="0">
                          <a:solidFill>
                            <a:srgbClr val="000000"/>
                          </a:solidFill>
                          <a:effectLst/>
                          <a:latin typeface="Arial" panose="020B0604020202020204" pitchFamily="34" charset="0"/>
                          <a:cs typeface="Arial" panose="020B0604020202020204" pitchFamily="34" charset="0"/>
                        </a:rPr>
                        <a:t> </a:t>
                      </a:r>
                      <a:r>
                        <a:rPr lang="en-US" sz="1600" kern="1400">
                          <a:solidFill>
                            <a:srgbClr val="000000"/>
                          </a:solidFill>
                          <a:effectLst/>
                          <a:latin typeface="Arial" panose="020B0604020202020204" pitchFamily="34" charset="0"/>
                          <a:cs typeface="Arial" panose="020B0604020202020204" pitchFamily="34" charset="0"/>
                        </a:rPr>
                        <a:t>HDHP</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extLst>
                  <a:ext uri="{0D108BD9-81ED-4DB2-BD59-A6C34878D82A}">
                    <a16:rowId xmlns:a16="http://schemas.microsoft.com/office/drawing/2014/main" val="4103154417"/>
                  </a:ext>
                </a:extLst>
              </a:tr>
              <a:tr h="370840">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Dependent Day Care FSA</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solidFill>
                      <a:srgbClr val="3A5068"/>
                    </a:solidFill>
                  </a:tcP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After school care, adult or child daycare</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dirty="0">
                          <a:solidFill>
                            <a:srgbClr val="000000"/>
                          </a:solidFill>
                          <a:effectLst/>
                          <a:latin typeface="Arial" panose="020B0604020202020204" pitchFamily="34" charset="0"/>
                          <a:cs typeface="Arial" panose="020B0604020202020204" pitchFamily="34" charset="0"/>
                        </a:rPr>
                        <a:t>Your spouse,</a:t>
                      </a:r>
                      <a:r>
                        <a:rPr lang="en-US" sz="1600" kern="1400" baseline="0" dirty="0">
                          <a:solidFill>
                            <a:srgbClr val="000000"/>
                          </a:solidFill>
                          <a:effectLst/>
                          <a:latin typeface="Arial" panose="020B0604020202020204" pitchFamily="34" charset="0"/>
                          <a:cs typeface="Arial" panose="020B0604020202020204" pitchFamily="34" charset="0"/>
                        </a:rPr>
                        <a:t> </a:t>
                      </a:r>
                      <a:r>
                        <a:rPr lang="en-US" sz="1600" kern="1400" dirty="0">
                          <a:solidFill>
                            <a:srgbClr val="000000"/>
                          </a:solidFill>
                          <a:effectLst/>
                          <a:latin typeface="Arial" panose="020B0604020202020204" pitchFamily="34" charset="0"/>
                          <a:cs typeface="Arial" panose="020B0604020202020204" pitchFamily="34" charset="0"/>
                        </a:rPr>
                        <a:t>qualifying child or relative</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dirty="0">
                          <a:solidFill>
                            <a:srgbClr val="000000"/>
                          </a:solidFill>
                          <a:effectLst/>
                          <a:latin typeface="Arial" panose="020B0604020202020204" pitchFamily="34" charset="0"/>
                          <a:cs typeface="Arial" panose="020B0604020202020204" pitchFamily="34" charset="0"/>
                        </a:rPr>
                        <a:t>Max: $7,500 —dependent on tax filing status</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No restrictions</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extLst>
                  <a:ext uri="{0D108BD9-81ED-4DB2-BD59-A6C34878D82A}">
                    <a16:rowId xmlns:a16="http://schemas.microsoft.com/office/drawing/2014/main" val="3278220374"/>
                  </a:ext>
                </a:extLst>
              </a:tr>
              <a:tr h="370840">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Limited Purpose FSA</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solidFill>
                      <a:srgbClr val="3A5068"/>
                    </a:solidFill>
                  </a:tcP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Dental, vision &amp; </a:t>
                      </a:r>
                      <a:r>
                        <a:rPr lang="en-US" sz="1600" b="1" kern="1400">
                          <a:solidFill>
                            <a:srgbClr val="000000"/>
                          </a:solidFill>
                          <a:effectLst/>
                          <a:latin typeface="Arial" panose="020B0604020202020204" pitchFamily="34" charset="0"/>
                          <a:cs typeface="Arial" panose="020B0604020202020204" pitchFamily="34" charset="0"/>
                        </a:rPr>
                        <a:t>post-deductible</a:t>
                      </a:r>
                      <a:r>
                        <a:rPr lang="en-US" sz="1600" kern="1400">
                          <a:solidFill>
                            <a:srgbClr val="000000"/>
                          </a:solidFill>
                          <a:effectLst/>
                          <a:latin typeface="Arial" panose="020B0604020202020204" pitchFamily="34" charset="0"/>
                          <a:cs typeface="Arial" panose="020B0604020202020204" pitchFamily="34" charset="0"/>
                        </a:rPr>
                        <a:t> expenses</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You, your spouse,</a:t>
                      </a:r>
                      <a:r>
                        <a:rPr lang="en-US" sz="1600" kern="1400" baseline="0">
                          <a:solidFill>
                            <a:srgbClr val="000000"/>
                          </a:solidFill>
                          <a:effectLst/>
                          <a:latin typeface="Arial" panose="020B0604020202020204" pitchFamily="34" charset="0"/>
                          <a:cs typeface="Arial" panose="020B0604020202020204" pitchFamily="34" charset="0"/>
                        </a:rPr>
                        <a:t> </a:t>
                      </a:r>
                      <a:r>
                        <a:rPr lang="en-US" sz="1600" kern="1400">
                          <a:solidFill>
                            <a:srgbClr val="000000"/>
                          </a:solidFill>
                          <a:effectLst/>
                          <a:latin typeface="Arial" panose="020B0604020202020204" pitchFamily="34" charset="0"/>
                          <a:cs typeface="Arial" panose="020B0604020202020204" pitchFamily="34" charset="0"/>
                        </a:rPr>
                        <a:t>qualifying child or relative</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dirty="0">
                          <a:solidFill>
                            <a:srgbClr val="000000"/>
                          </a:solidFill>
                          <a:effectLst/>
                          <a:latin typeface="Arial" panose="020B0604020202020204" pitchFamily="34" charset="0"/>
                          <a:cs typeface="Arial" panose="020B0604020202020204" pitchFamily="34" charset="0"/>
                        </a:rPr>
                        <a:t>Max: $3,300</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dirty="0">
                          <a:solidFill>
                            <a:srgbClr val="000000"/>
                          </a:solidFill>
                          <a:effectLst/>
                          <a:latin typeface="Arial" panose="020B0604020202020204" pitchFamily="34" charset="0"/>
                          <a:cs typeface="Arial" panose="020B0604020202020204" pitchFamily="34" charset="0"/>
                        </a:rPr>
                        <a:t>May enroll only if also enrolled in an HDHP</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extLst>
                  <a:ext uri="{0D108BD9-81ED-4DB2-BD59-A6C34878D82A}">
                    <a16:rowId xmlns:a16="http://schemas.microsoft.com/office/drawing/2014/main" val="1867750462"/>
                  </a:ext>
                </a:extLst>
              </a:tr>
            </a:tbl>
          </a:graphicData>
        </a:graphic>
      </p:graphicFrame>
      <p:sp>
        <p:nvSpPr>
          <p:cNvPr id="3" name="Slide Number Placeholder 2">
            <a:extLst>
              <a:ext uri="{FF2B5EF4-FFF2-40B4-BE49-F238E27FC236}">
                <a16:creationId xmlns:a16="http://schemas.microsoft.com/office/drawing/2014/main" id="{86D2D281-C1F5-479F-AC14-A61B5B3365FC}"/>
              </a:ext>
            </a:extLst>
          </p:cNvPr>
          <p:cNvSpPr>
            <a:spLocks noGrp="1"/>
          </p:cNvSpPr>
          <p:nvPr>
            <p:ph type="sldNum" sz="quarter" idx="12"/>
          </p:nvPr>
        </p:nvSpPr>
        <p:spPr/>
        <p:txBody>
          <a:bodyPr/>
          <a:lstStyle/>
          <a:p>
            <a:fld id="{D57F1E4F-1CFF-5643-939E-217C01CDF565}" type="slidenum">
              <a:rPr lang="en-US" smtClean="0"/>
              <a:pPr/>
              <a:t>74</a:t>
            </a:fld>
            <a:endParaRPr lang="en-US" dirty="0"/>
          </a:p>
        </p:txBody>
      </p:sp>
    </p:spTree>
    <p:extLst>
      <p:ext uri="{BB962C8B-B14F-4D97-AF65-F5344CB8AC3E}">
        <p14:creationId xmlns:p14="http://schemas.microsoft.com/office/powerpoint/2010/main" val="29064401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61BD5-A88F-4E62-B327-0738FA11878F}"/>
              </a:ext>
            </a:extLst>
          </p:cNvPr>
          <p:cNvSpPr>
            <a:spLocks noGrp="1"/>
          </p:cNvSpPr>
          <p:nvPr>
            <p:ph type="title"/>
          </p:nvPr>
        </p:nvSpPr>
        <p:spPr/>
        <p:txBody>
          <a:bodyPr/>
          <a:lstStyle/>
          <a:p>
            <a:r>
              <a:rPr lang="en-US" dirty="0"/>
              <a:t>Health care &amp; limited purpose fsa</a:t>
            </a:r>
          </a:p>
        </p:txBody>
      </p:sp>
      <p:sp>
        <p:nvSpPr>
          <p:cNvPr id="3" name="Content Placeholder 2">
            <a:extLst>
              <a:ext uri="{FF2B5EF4-FFF2-40B4-BE49-F238E27FC236}">
                <a16:creationId xmlns:a16="http://schemas.microsoft.com/office/drawing/2014/main" id="{D87262BD-C324-4FAC-9369-1ED7FD39733A}"/>
              </a:ext>
            </a:extLst>
          </p:cNvPr>
          <p:cNvSpPr>
            <a:spLocks noGrp="1"/>
          </p:cNvSpPr>
          <p:nvPr>
            <p:ph idx="1"/>
          </p:nvPr>
        </p:nvSpPr>
        <p:spPr>
          <a:xfrm>
            <a:off x="581192" y="2083158"/>
            <a:ext cx="11029615" cy="3975897"/>
          </a:xfrm>
        </p:spPr>
        <p:txBody>
          <a:bodyPr>
            <a:normAutofit fontScale="70000" lnSpcReduction="20000"/>
          </a:bodyPr>
          <a:lstStyle/>
          <a:p>
            <a:pPr>
              <a:lnSpc>
                <a:spcPct val="120000"/>
              </a:lnSpc>
              <a:spcBef>
                <a:spcPts val="0"/>
              </a:spcBef>
              <a:buClrTx/>
              <a:buSzPct val="100000"/>
              <a:buFont typeface="Arial" panose="020B0604020202020204" pitchFamily="34" charset="0"/>
              <a:buChar char="•"/>
            </a:pPr>
            <a:r>
              <a:rPr lang="en-US" sz="2000" dirty="0"/>
              <a:t>Used to pay for out-of-pocket health care expenses incurred by you, your spouse and qualified dependents</a:t>
            </a:r>
          </a:p>
          <a:p>
            <a:pPr>
              <a:lnSpc>
                <a:spcPct val="120000"/>
              </a:lnSpc>
              <a:spcBef>
                <a:spcPts val="0"/>
              </a:spcBef>
              <a:buClrTx/>
              <a:buSzPct val="100000"/>
              <a:buFont typeface="Arial" panose="020B0604020202020204" pitchFamily="34" charset="0"/>
              <a:buChar char="•"/>
            </a:pPr>
            <a:r>
              <a:rPr lang="en-US" sz="2000" dirty="0"/>
              <a:t>Minimum $50.00 required to enroll in the plan</a:t>
            </a:r>
          </a:p>
          <a:p>
            <a:pPr>
              <a:lnSpc>
                <a:spcPct val="120000"/>
              </a:lnSpc>
              <a:spcBef>
                <a:spcPts val="0"/>
              </a:spcBef>
              <a:buClrTx/>
              <a:buSzPct val="100000"/>
              <a:buFont typeface="Arial" panose="020B0604020202020204" pitchFamily="34" charset="0"/>
              <a:buChar char="•"/>
            </a:pPr>
            <a:r>
              <a:rPr lang="en-US" sz="2000" dirty="0"/>
              <a:t>Contribution limits are established by the IRS each year</a:t>
            </a:r>
          </a:p>
          <a:p>
            <a:pPr lvl="1">
              <a:lnSpc>
                <a:spcPct val="120000"/>
              </a:lnSpc>
              <a:spcBef>
                <a:spcPts val="0"/>
              </a:spcBef>
              <a:buClrTx/>
              <a:buFont typeface="Courier New" panose="02070309020205020404" pitchFamily="49" charset="0"/>
              <a:buChar char="o"/>
            </a:pPr>
            <a:r>
              <a:rPr lang="en-US" sz="1800" dirty="0"/>
              <a:t>2026 Annual Contribution limit is $3,300 </a:t>
            </a:r>
            <a:endParaRPr lang="en-US" sz="1800" dirty="0">
              <a:solidFill>
                <a:srgbClr val="FF0000"/>
              </a:solidFill>
            </a:endParaRPr>
          </a:p>
          <a:p>
            <a:pPr>
              <a:lnSpc>
                <a:spcPct val="120000"/>
              </a:lnSpc>
              <a:spcBef>
                <a:spcPts val="0"/>
              </a:spcBef>
              <a:buClrTx/>
              <a:buSzPct val="100000"/>
              <a:buFont typeface="Arial" panose="020B0604020202020204" pitchFamily="34" charset="0"/>
              <a:buChar char="•"/>
            </a:pPr>
            <a:r>
              <a:rPr lang="en-US" sz="2000" dirty="0"/>
              <a:t>Incur health expenses between 01/01/XX – 12/31/XX</a:t>
            </a:r>
          </a:p>
          <a:p>
            <a:pPr>
              <a:lnSpc>
                <a:spcPct val="120000"/>
              </a:lnSpc>
              <a:spcBef>
                <a:spcPts val="0"/>
              </a:spcBef>
              <a:buClrTx/>
              <a:buSzPct val="100000"/>
              <a:buFont typeface="Arial" panose="020B0604020202020204" pitchFamily="34" charset="0"/>
              <a:buChar char="•"/>
            </a:pPr>
            <a:r>
              <a:rPr lang="en-US" sz="2000" dirty="0"/>
              <a:t>Up to $660 remaining in your Healthcare FSA/LPFSA can carry over to the following plan year. Any unspent amount over $660 will be forfeited</a:t>
            </a:r>
          </a:p>
          <a:p>
            <a:pPr>
              <a:lnSpc>
                <a:spcPct val="120000"/>
              </a:lnSpc>
              <a:spcBef>
                <a:spcPts val="0"/>
              </a:spcBef>
              <a:buClrTx/>
              <a:buSzPct val="100000"/>
              <a:buFont typeface="Arial" panose="020B0604020202020204" pitchFamily="34" charset="0"/>
              <a:buChar char="•"/>
            </a:pPr>
            <a:r>
              <a:rPr lang="en-US" sz="2000" dirty="0"/>
              <a:t>If enrolled in </a:t>
            </a:r>
            <a:r>
              <a:rPr lang="en-US" sz="2000" b="1" dirty="0"/>
              <a:t>High-Deductible Health Plan</a:t>
            </a:r>
            <a:r>
              <a:rPr lang="en-US" sz="2000" dirty="0"/>
              <a:t>, can ONLY enroll in Limited Purpose FSA </a:t>
            </a:r>
          </a:p>
          <a:p>
            <a:pPr>
              <a:lnSpc>
                <a:spcPct val="120000"/>
              </a:lnSpc>
              <a:spcBef>
                <a:spcPts val="0"/>
              </a:spcBef>
              <a:buClrTx/>
              <a:buSzPct val="100000"/>
              <a:buFont typeface="Arial" panose="020B0604020202020204" pitchFamily="34" charset="0"/>
              <a:buChar char="•"/>
            </a:pPr>
            <a:r>
              <a:rPr lang="en-US" sz="2000" dirty="0"/>
              <a:t>You have access to your full annual Healthcare FSA and Limited Purpose FSA election as of your plan effective date. </a:t>
            </a:r>
          </a:p>
          <a:p>
            <a:pPr>
              <a:lnSpc>
                <a:spcPct val="120000"/>
              </a:lnSpc>
              <a:spcBef>
                <a:spcPts val="0"/>
              </a:spcBef>
              <a:buClrTx/>
              <a:buSzPct val="100000"/>
              <a:buFont typeface="Arial" panose="020B0604020202020204" pitchFamily="34" charset="0"/>
              <a:buChar char="•"/>
            </a:pPr>
            <a:r>
              <a:rPr lang="en-US" sz="2000" dirty="0"/>
              <a:t>Once annual election is made for the year, can only make changes if there is a qualifying life event.</a:t>
            </a:r>
          </a:p>
          <a:p>
            <a:pPr>
              <a:lnSpc>
                <a:spcPct val="120000"/>
              </a:lnSpc>
              <a:spcBef>
                <a:spcPts val="0"/>
              </a:spcBef>
              <a:buClrTx/>
              <a:buSzPct val="100000"/>
              <a:buFont typeface="Arial" panose="020B0604020202020204" pitchFamily="34" charset="0"/>
              <a:buChar char="•"/>
            </a:pPr>
            <a:r>
              <a:rPr lang="en-US" sz="2000" dirty="0"/>
              <a:t>See the </a:t>
            </a:r>
            <a:r>
              <a:rPr lang="en-US" sz="2000" dirty="0">
                <a:hlinkClick r:id="rId3"/>
              </a:rPr>
              <a:t>Pre-Tax Savings Accounts page </a:t>
            </a:r>
            <a:r>
              <a:rPr lang="en-US" sz="2000" dirty="0"/>
              <a:t>for full plan details</a:t>
            </a:r>
          </a:p>
          <a:p>
            <a:pPr marL="0" indent="0">
              <a:buNone/>
            </a:pPr>
            <a:endParaRPr lang="en-US" sz="2000" b="1" dirty="0"/>
          </a:p>
          <a:p>
            <a:pPr marL="0" indent="0">
              <a:buNone/>
            </a:pPr>
            <a:r>
              <a:rPr lang="en-US" sz="2000" b="1" dirty="0"/>
              <a:t>Note:  </a:t>
            </a:r>
            <a:r>
              <a:rPr lang="en-US" sz="2000" dirty="0"/>
              <a:t>LTEs are NOT eligible to participate.  </a:t>
            </a:r>
            <a:endParaRPr lang="en-US" dirty="0"/>
          </a:p>
        </p:txBody>
      </p:sp>
      <p:pic>
        <p:nvPicPr>
          <p:cNvPr id="4" name="Picture 2" descr="Image result for flexible spending account">
            <a:extLst>
              <a:ext uri="{FF2B5EF4-FFF2-40B4-BE49-F238E27FC236}">
                <a16:creationId xmlns:a16="http://schemas.microsoft.com/office/drawing/2014/main" id="{7627E81A-8B1B-41A3-8186-E40DBF73A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3545" y="5275759"/>
            <a:ext cx="1584755" cy="914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73B13F8-02CB-4BA2-9C0C-405C0F95B3D1}"/>
              </a:ext>
            </a:extLst>
          </p:cNvPr>
          <p:cNvSpPr>
            <a:spLocks noGrp="1"/>
          </p:cNvSpPr>
          <p:nvPr>
            <p:ph type="sldNum" sz="quarter" idx="12"/>
          </p:nvPr>
        </p:nvSpPr>
        <p:spPr/>
        <p:txBody>
          <a:bodyPr/>
          <a:lstStyle/>
          <a:p>
            <a:fld id="{D57F1E4F-1CFF-5643-939E-217C01CDF565}" type="slidenum">
              <a:rPr lang="en-US" smtClean="0"/>
              <a:pPr/>
              <a:t>75</a:t>
            </a:fld>
            <a:endParaRPr lang="en-US" dirty="0"/>
          </a:p>
        </p:txBody>
      </p:sp>
    </p:spTree>
    <p:extLst>
      <p:ext uri="{BB962C8B-B14F-4D97-AF65-F5344CB8AC3E}">
        <p14:creationId xmlns:p14="http://schemas.microsoft.com/office/powerpoint/2010/main" val="848489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44A2D-4E45-4839-9DFB-D3641D77A240}"/>
              </a:ext>
            </a:extLst>
          </p:cNvPr>
          <p:cNvSpPr>
            <a:spLocks noGrp="1"/>
          </p:cNvSpPr>
          <p:nvPr>
            <p:ph type="title"/>
          </p:nvPr>
        </p:nvSpPr>
        <p:spPr/>
        <p:txBody>
          <a:bodyPr/>
          <a:lstStyle/>
          <a:p>
            <a:r>
              <a:rPr lang="en-US" dirty="0"/>
              <a:t>Sample of eligible healthcare FSA expenses</a:t>
            </a:r>
          </a:p>
        </p:txBody>
      </p:sp>
      <p:sp>
        <p:nvSpPr>
          <p:cNvPr id="5" name="Content Placeholder 4">
            <a:extLst>
              <a:ext uri="{FF2B5EF4-FFF2-40B4-BE49-F238E27FC236}">
                <a16:creationId xmlns:a16="http://schemas.microsoft.com/office/drawing/2014/main" id="{C12F3E14-B218-409A-81ED-123B9CC6637B}"/>
              </a:ext>
            </a:extLst>
          </p:cNvPr>
          <p:cNvSpPr>
            <a:spLocks noGrp="1"/>
          </p:cNvSpPr>
          <p:nvPr>
            <p:ph sz="half" idx="1"/>
          </p:nvPr>
        </p:nvSpPr>
        <p:spPr>
          <a:xfrm>
            <a:off x="494566" y="2030275"/>
            <a:ext cx="5422390" cy="3633047"/>
          </a:xfrm>
        </p:spPr>
        <p:txBody>
          <a:bodyPr>
            <a:normAutofit/>
          </a:bodyPr>
          <a:lstStyle/>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A medicine or drug (including OTC) for which you have a prescription</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Insulin</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Co-payments, Deductibles, and Co-insurance</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Acupuncture</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Bandages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Crutches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Chiropractic care</a:t>
            </a:r>
          </a:p>
        </p:txBody>
      </p:sp>
      <p:sp>
        <p:nvSpPr>
          <p:cNvPr id="6" name="Content Placeholder 5">
            <a:extLst>
              <a:ext uri="{FF2B5EF4-FFF2-40B4-BE49-F238E27FC236}">
                <a16:creationId xmlns:a16="http://schemas.microsoft.com/office/drawing/2014/main" id="{EB68E7E6-3C3F-4807-A33E-6DC20727F17D}"/>
              </a:ext>
            </a:extLst>
          </p:cNvPr>
          <p:cNvSpPr>
            <a:spLocks noGrp="1"/>
          </p:cNvSpPr>
          <p:nvPr>
            <p:ph sz="half" idx="2"/>
          </p:nvPr>
        </p:nvSpPr>
        <p:spPr>
          <a:xfrm>
            <a:off x="6188419" y="2030276"/>
            <a:ext cx="5422392" cy="3633047"/>
          </a:xfrm>
        </p:spPr>
        <p:txBody>
          <a:bodyPr>
            <a:normAutofit/>
          </a:bodyPr>
          <a:lstStyle/>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Dental Treatments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Infertility Treatments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Flu shots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Eyeglasses/exams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Menstrual Care Products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Psychotherapy, psychiatric, psychological services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See the </a:t>
            </a:r>
            <a:r>
              <a:rPr lang="en-US" sz="2000" dirty="0">
                <a:cs typeface="Arial" panose="020B0604020202020204" pitchFamily="34" charset="0"/>
                <a:hlinkClick r:id="rId2"/>
              </a:rPr>
              <a:t>TASC ERA brochure </a:t>
            </a:r>
            <a:r>
              <a:rPr lang="en-US" sz="2000" dirty="0">
                <a:cs typeface="Arial" panose="020B0604020202020204" pitchFamily="34" charset="0"/>
              </a:rPr>
              <a:t>for a full list</a:t>
            </a:r>
          </a:p>
        </p:txBody>
      </p:sp>
      <p:sp>
        <p:nvSpPr>
          <p:cNvPr id="4" name="Slide Number Placeholder 3">
            <a:extLst>
              <a:ext uri="{FF2B5EF4-FFF2-40B4-BE49-F238E27FC236}">
                <a16:creationId xmlns:a16="http://schemas.microsoft.com/office/drawing/2014/main" id="{0AA23F31-2073-4297-92BD-3C0BBFC3225B}"/>
              </a:ext>
            </a:extLst>
          </p:cNvPr>
          <p:cNvSpPr>
            <a:spLocks noGrp="1"/>
          </p:cNvSpPr>
          <p:nvPr>
            <p:ph type="sldNum" sz="quarter" idx="12"/>
          </p:nvPr>
        </p:nvSpPr>
        <p:spPr/>
        <p:txBody>
          <a:bodyPr/>
          <a:lstStyle/>
          <a:p>
            <a:fld id="{D57F1E4F-1CFF-5643-939E-217C01CDF565}" type="slidenum">
              <a:rPr lang="en-US" smtClean="0"/>
              <a:pPr/>
              <a:t>76</a:t>
            </a:fld>
            <a:endParaRPr lang="en-US" dirty="0"/>
          </a:p>
        </p:txBody>
      </p:sp>
    </p:spTree>
    <p:extLst>
      <p:ext uri="{BB962C8B-B14F-4D97-AF65-F5344CB8AC3E}">
        <p14:creationId xmlns:p14="http://schemas.microsoft.com/office/powerpoint/2010/main" val="35584078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1D5E-094F-4069-A1AE-75975F374B0A}"/>
              </a:ext>
            </a:extLst>
          </p:cNvPr>
          <p:cNvSpPr>
            <a:spLocks noGrp="1"/>
          </p:cNvSpPr>
          <p:nvPr>
            <p:ph type="title"/>
          </p:nvPr>
        </p:nvSpPr>
        <p:spPr/>
        <p:txBody>
          <a:bodyPr>
            <a:normAutofit/>
          </a:bodyPr>
          <a:lstStyle/>
          <a:p>
            <a:r>
              <a:rPr lang="en-US" dirty="0">
                <a:cs typeface="Arial" panose="020B0604020202020204" pitchFamily="34" charset="0"/>
              </a:rPr>
              <a:t>Ineligible Healthcare FSA Medical Expenses</a:t>
            </a:r>
            <a:br>
              <a:rPr lang="en-US" dirty="0">
                <a:cs typeface="Arial" panose="020B0604020202020204" pitchFamily="34" charset="0"/>
              </a:rPr>
            </a:br>
            <a:r>
              <a:rPr lang="en-US" sz="2000" dirty="0">
                <a:cs typeface="Arial" panose="020B0604020202020204" pitchFamily="34" charset="0"/>
              </a:rPr>
              <a:t>Items that cannot be reimbursed through Healthcare FSA</a:t>
            </a:r>
            <a:endParaRPr lang="en-US" dirty="0"/>
          </a:p>
        </p:txBody>
      </p:sp>
      <p:sp>
        <p:nvSpPr>
          <p:cNvPr id="5" name="Content Placeholder 4">
            <a:extLst>
              <a:ext uri="{FF2B5EF4-FFF2-40B4-BE49-F238E27FC236}">
                <a16:creationId xmlns:a16="http://schemas.microsoft.com/office/drawing/2014/main" id="{BD934358-13D7-4915-AA2F-043250799473}"/>
              </a:ext>
            </a:extLst>
          </p:cNvPr>
          <p:cNvSpPr>
            <a:spLocks noGrp="1"/>
          </p:cNvSpPr>
          <p:nvPr>
            <p:ph sz="half" idx="1"/>
          </p:nvPr>
        </p:nvSpPr>
        <p:spPr/>
        <p:txBody>
          <a:bodyPr>
            <a:normAutofit/>
          </a:bodyPr>
          <a:lstStyle/>
          <a:p>
            <a:pPr>
              <a:spcBef>
                <a:spcPts val="600"/>
              </a:spcBef>
              <a:buClrTx/>
              <a:buFont typeface="Arial" panose="020B0604020202020204" pitchFamily="34" charset="0"/>
              <a:buChar char="•"/>
            </a:pPr>
            <a:r>
              <a:rPr lang="en-US" sz="2000" dirty="0">
                <a:cs typeface="Arial" panose="020B0604020202020204" pitchFamily="34" charset="0"/>
              </a:rPr>
              <a:t>Insurance premiums</a:t>
            </a:r>
          </a:p>
          <a:p>
            <a:pPr>
              <a:spcBef>
                <a:spcPts val="600"/>
              </a:spcBef>
              <a:buClrTx/>
              <a:buFont typeface="Arial" panose="020B0604020202020204" pitchFamily="34" charset="0"/>
              <a:buChar char="•"/>
            </a:pPr>
            <a:r>
              <a:rPr lang="en-US" sz="2000" dirty="0">
                <a:cs typeface="Arial" panose="020B0604020202020204" pitchFamily="34" charset="0"/>
              </a:rPr>
              <a:t>Rx drugs imported from another country      </a:t>
            </a:r>
          </a:p>
          <a:p>
            <a:pPr>
              <a:spcBef>
                <a:spcPts val="600"/>
              </a:spcBef>
              <a:buClrTx/>
              <a:buFont typeface="Arial" panose="020B0604020202020204" pitchFamily="34" charset="0"/>
              <a:buChar char="•"/>
            </a:pPr>
            <a:r>
              <a:rPr lang="en-US" sz="2000" dirty="0">
                <a:cs typeface="Arial" panose="020B0604020202020204" pitchFamily="34" charset="0"/>
              </a:rPr>
              <a:t>Controlled Substances that aren’t legal under federal law (e.g., marijuana)</a:t>
            </a:r>
          </a:p>
          <a:p>
            <a:pPr>
              <a:spcBef>
                <a:spcPts val="600"/>
              </a:spcBef>
              <a:buClrTx/>
              <a:buFont typeface="Arial" panose="020B0604020202020204" pitchFamily="34" charset="0"/>
              <a:buChar char="•"/>
            </a:pPr>
            <a:r>
              <a:rPr lang="en-US" sz="2000" dirty="0">
                <a:cs typeface="Arial" panose="020B0604020202020204" pitchFamily="34" charset="0"/>
              </a:rPr>
              <a:t>Cosmetic Surgery</a:t>
            </a:r>
          </a:p>
          <a:p>
            <a:pPr>
              <a:spcBef>
                <a:spcPts val="600"/>
              </a:spcBef>
              <a:buClrTx/>
              <a:buSzPct val="100000"/>
              <a:buFont typeface="Arial" panose="020B0604020202020204" pitchFamily="34" charset="0"/>
              <a:buChar char="•"/>
            </a:pPr>
            <a:r>
              <a:rPr lang="en-US" sz="2000" dirty="0">
                <a:cs typeface="Arial" panose="020B0604020202020204" pitchFamily="34" charset="0"/>
              </a:rPr>
              <a:t>Weight-Loss programs</a:t>
            </a:r>
          </a:p>
          <a:p>
            <a:pPr>
              <a:spcBef>
                <a:spcPts val="600"/>
              </a:spcBef>
              <a:buClrTx/>
              <a:buFont typeface="Arial" panose="020B0604020202020204" pitchFamily="34" charset="0"/>
              <a:buChar char="•"/>
            </a:pPr>
            <a:r>
              <a:rPr lang="en-US" sz="2000" dirty="0">
                <a:cs typeface="Arial" panose="020B0604020202020204" pitchFamily="34" charset="0"/>
              </a:rPr>
              <a:t>Maternity Clothes</a:t>
            </a:r>
          </a:p>
        </p:txBody>
      </p:sp>
      <p:sp>
        <p:nvSpPr>
          <p:cNvPr id="6" name="Content Placeholder 5">
            <a:extLst>
              <a:ext uri="{FF2B5EF4-FFF2-40B4-BE49-F238E27FC236}">
                <a16:creationId xmlns:a16="http://schemas.microsoft.com/office/drawing/2014/main" id="{2EA95636-6278-4340-A911-8C33C02758C1}"/>
              </a:ext>
            </a:extLst>
          </p:cNvPr>
          <p:cNvSpPr>
            <a:spLocks noGrp="1"/>
          </p:cNvSpPr>
          <p:nvPr>
            <p:ph sz="half" idx="2"/>
          </p:nvPr>
        </p:nvSpPr>
        <p:spPr/>
        <p:txBody>
          <a:bodyPr>
            <a:normAutofit/>
          </a:bodyPr>
          <a:lstStyle/>
          <a:p>
            <a:pPr>
              <a:spcBef>
                <a:spcPts val="600"/>
              </a:spcBef>
              <a:buClrTx/>
              <a:buSzPct val="100000"/>
              <a:buFont typeface="Arial" panose="020B0604020202020204" pitchFamily="34" charset="0"/>
              <a:buChar char="•"/>
            </a:pPr>
            <a:r>
              <a:rPr lang="en-US" sz="2000" dirty="0">
                <a:cs typeface="Arial" panose="020B0604020202020204" pitchFamily="34" charset="0"/>
              </a:rPr>
              <a:t>Teeth Whitening services</a:t>
            </a:r>
          </a:p>
          <a:p>
            <a:pPr>
              <a:spcBef>
                <a:spcPts val="600"/>
              </a:spcBef>
              <a:buClrTx/>
              <a:buSzPct val="100000"/>
              <a:buFont typeface="Arial" panose="020B0604020202020204" pitchFamily="34" charset="0"/>
              <a:buChar char="•"/>
            </a:pPr>
            <a:r>
              <a:rPr lang="en-US" sz="2000" dirty="0">
                <a:cs typeface="Arial" panose="020B0604020202020204" pitchFamily="34" charset="0"/>
              </a:rPr>
              <a:t>Veterinary Fees</a:t>
            </a:r>
          </a:p>
          <a:p>
            <a:pPr>
              <a:spcBef>
                <a:spcPts val="600"/>
              </a:spcBef>
              <a:buClrTx/>
              <a:buSzPct val="100000"/>
              <a:buFont typeface="Arial" panose="020B0604020202020204" pitchFamily="34" charset="0"/>
              <a:buChar char="•"/>
            </a:pPr>
            <a:r>
              <a:rPr lang="en-US" sz="2000" dirty="0">
                <a:cs typeface="Arial" panose="020B0604020202020204" pitchFamily="34" charset="0"/>
              </a:rPr>
              <a:t>Personal Use Items (e.g., toothbrush, toothpaste)</a:t>
            </a:r>
          </a:p>
          <a:p>
            <a:pPr>
              <a:spcBef>
                <a:spcPts val="600"/>
              </a:spcBef>
              <a:buClrTx/>
              <a:buSzPct val="100000"/>
              <a:buFont typeface="Arial" panose="020B0604020202020204" pitchFamily="34" charset="0"/>
              <a:buChar char="•"/>
            </a:pPr>
            <a:r>
              <a:rPr lang="en-US" sz="2000" dirty="0">
                <a:cs typeface="Arial" panose="020B0604020202020204" pitchFamily="34" charset="0"/>
              </a:rPr>
              <a:t>Nutritional Supplements for ordinary good health</a:t>
            </a:r>
          </a:p>
          <a:p>
            <a:pPr>
              <a:spcBef>
                <a:spcPts val="600"/>
              </a:spcBef>
              <a:buClrTx/>
              <a:buSzPct val="100000"/>
              <a:buFont typeface="Arial" panose="020B0604020202020204" pitchFamily="34" charset="0"/>
              <a:buChar char="•"/>
            </a:pPr>
            <a:r>
              <a:rPr lang="en-US" sz="2000" dirty="0">
                <a:cs typeface="Arial" panose="020B0604020202020204" pitchFamily="34" charset="0"/>
              </a:rPr>
              <a:t>Treatment unrelated to specific health problems (e.g., massage for general well-being; chiropractic maintenance visits)</a:t>
            </a:r>
          </a:p>
        </p:txBody>
      </p:sp>
      <p:sp>
        <p:nvSpPr>
          <p:cNvPr id="4" name="Slide Number Placeholder 3">
            <a:extLst>
              <a:ext uri="{FF2B5EF4-FFF2-40B4-BE49-F238E27FC236}">
                <a16:creationId xmlns:a16="http://schemas.microsoft.com/office/drawing/2014/main" id="{80BEEEF4-BF24-4901-BBDE-9FB20EE03358}"/>
              </a:ext>
            </a:extLst>
          </p:cNvPr>
          <p:cNvSpPr>
            <a:spLocks noGrp="1"/>
          </p:cNvSpPr>
          <p:nvPr>
            <p:ph type="sldNum" sz="quarter" idx="12"/>
          </p:nvPr>
        </p:nvSpPr>
        <p:spPr/>
        <p:txBody>
          <a:bodyPr/>
          <a:lstStyle/>
          <a:p>
            <a:fld id="{D57F1E4F-1CFF-5643-939E-217C01CDF565}" type="slidenum">
              <a:rPr lang="en-US" smtClean="0"/>
              <a:pPr/>
              <a:t>77</a:t>
            </a:fld>
            <a:endParaRPr lang="en-US" dirty="0"/>
          </a:p>
        </p:txBody>
      </p:sp>
    </p:spTree>
    <p:extLst>
      <p:ext uri="{BB962C8B-B14F-4D97-AF65-F5344CB8AC3E}">
        <p14:creationId xmlns:p14="http://schemas.microsoft.com/office/powerpoint/2010/main" val="4092070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9A906-1633-414F-A5CC-89F2E78AF1D6}"/>
              </a:ext>
            </a:extLst>
          </p:cNvPr>
          <p:cNvSpPr>
            <a:spLocks noGrp="1"/>
          </p:cNvSpPr>
          <p:nvPr>
            <p:ph type="title"/>
          </p:nvPr>
        </p:nvSpPr>
        <p:spPr/>
        <p:txBody>
          <a:bodyPr/>
          <a:lstStyle/>
          <a:p>
            <a:r>
              <a:rPr lang="en-US" dirty="0"/>
              <a:t>Eligible LPFSA Expenses (HDHP Enrollees only)</a:t>
            </a:r>
          </a:p>
        </p:txBody>
      </p:sp>
      <p:sp>
        <p:nvSpPr>
          <p:cNvPr id="5" name="Text Placeholder 4">
            <a:extLst>
              <a:ext uri="{FF2B5EF4-FFF2-40B4-BE49-F238E27FC236}">
                <a16:creationId xmlns:a16="http://schemas.microsoft.com/office/drawing/2014/main" id="{2170D5BE-4A86-4A3C-8C0A-73472AABA83D}"/>
              </a:ext>
            </a:extLst>
          </p:cNvPr>
          <p:cNvSpPr>
            <a:spLocks noGrp="1"/>
          </p:cNvSpPr>
          <p:nvPr>
            <p:ph type="body" idx="1"/>
          </p:nvPr>
        </p:nvSpPr>
        <p:spPr>
          <a:xfrm>
            <a:off x="828843" y="2006720"/>
            <a:ext cx="10534314" cy="601726"/>
          </a:xfrm>
        </p:spPr>
        <p:txBody>
          <a:bodyPr/>
          <a:lstStyle/>
          <a:p>
            <a:pPr algn="ctr"/>
            <a:r>
              <a:rPr lang="en-US" sz="2400" dirty="0">
                <a:solidFill>
                  <a:schemeClr val="tx1"/>
                </a:solidFill>
                <a:cs typeface="Arial" panose="020B0604020202020204" pitchFamily="34" charset="0"/>
              </a:rPr>
              <a:t>Used to pay for </a:t>
            </a:r>
            <a:r>
              <a:rPr lang="en-US" sz="2400" u="sng" dirty="0">
                <a:solidFill>
                  <a:schemeClr val="tx1"/>
                </a:solidFill>
                <a:cs typeface="Arial" panose="020B0604020202020204" pitchFamily="34" charset="0"/>
              </a:rPr>
              <a:t>eligible</a:t>
            </a:r>
            <a:r>
              <a:rPr lang="en-US" sz="2400" dirty="0">
                <a:solidFill>
                  <a:schemeClr val="tx1"/>
                </a:solidFill>
                <a:cs typeface="Arial" panose="020B0604020202020204" pitchFamily="34" charset="0"/>
              </a:rPr>
              <a:t> dental, vision and post-deductible medical expenses.  </a:t>
            </a:r>
            <a:endParaRPr lang="en-US" sz="2400" dirty="0">
              <a:solidFill>
                <a:schemeClr val="tx1"/>
              </a:solidFill>
            </a:endParaRPr>
          </a:p>
        </p:txBody>
      </p:sp>
      <p:sp>
        <p:nvSpPr>
          <p:cNvPr id="6" name="Content Placeholder 5">
            <a:extLst>
              <a:ext uri="{FF2B5EF4-FFF2-40B4-BE49-F238E27FC236}">
                <a16:creationId xmlns:a16="http://schemas.microsoft.com/office/drawing/2014/main" id="{80FDA28F-296D-4CA9-87AC-DEE5064F5D90}"/>
              </a:ext>
            </a:extLst>
          </p:cNvPr>
          <p:cNvSpPr>
            <a:spLocks noGrp="1"/>
          </p:cNvSpPr>
          <p:nvPr>
            <p:ph sz="half" idx="2"/>
          </p:nvPr>
        </p:nvSpPr>
        <p:spPr>
          <a:xfrm>
            <a:off x="581194" y="3055846"/>
            <a:ext cx="5393100" cy="2805205"/>
          </a:xfrm>
        </p:spPr>
        <p:txBody>
          <a:bodyPr>
            <a:normAutofit fontScale="70000" lnSpcReduction="20000"/>
          </a:bodyPr>
          <a:lstStyle/>
          <a:p>
            <a:pPr marL="0" indent="0">
              <a:buNone/>
            </a:pPr>
            <a:r>
              <a:rPr lang="en-US" b="1" dirty="0"/>
              <a:t>Dental Expenses</a:t>
            </a:r>
          </a:p>
          <a:p>
            <a:pPr>
              <a:buClrTx/>
              <a:buSzPct val="100000"/>
              <a:buFont typeface="Arial" panose="020B0604020202020204" pitchFamily="34" charset="0"/>
              <a:buChar char="•"/>
            </a:pPr>
            <a:r>
              <a:rPr lang="en-US" dirty="0">
                <a:cs typeface="Arial" panose="020B0604020202020204" pitchFamily="34" charset="0"/>
              </a:rPr>
              <a:t>Braces and orthodontia</a:t>
            </a:r>
          </a:p>
          <a:p>
            <a:pPr>
              <a:buClrTx/>
              <a:buSzPct val="100000"/>
              <a:buFont typeface="Arial" panose="020B0604020202020204" pitchFamily="34" charset="0"/>
              <a:buChar char="•"/>
            </a:pPr>
            <a:r>
              <a:rPr lang="en-US" dirty="0">
                <a:cs typeface="Arial" panose="020B0604020202020204" pitchFamily="34" charset="0"/>
              </a:rPr>
              <a:t>Cleanings</a:t>
            </a:r>
          </a:p>
          <a:p>
            <a:pPr>
              <a:buClrTx/>
              <a:buSzPct val="100000"/>
              <a:buFont typeface="Arial" panose="020B0604020202020204" pitchFamily="34" charset="0"/>
              <a:buChar char="•"/>
            </a:pPr>
            <a:r>
              <a:rPr lang="en-US" dirty="0">
                <a:cs typeface="Arial" panose="020B0604020202020204" pitchFamily="34" charset="0"/>
              </a:rPr>
              <a:t>Crowns</a:t>
            </a:r>
          </a:p>
          <a:p>
            <a:pPr>
              <a:buClrTx/>
              <a:buSzPct val="100000"/>
              <a:buFont typeface="Arial" panose="020B0604020202020204" pitchFamily="34" charset="0"/>
              <a:buChar char="•"/>
            </a:pPr>
            <a:r>
              <a:rPr lang="en-US" dirty="0">
                <a:cs typeface="Arial" panose="020B0604020202020204" pitchFamily="34" charset="0"/>
              </a:rPr>
              <a:t>Fillings</a:t>
            </a:r>
          </a:p>
          <a:p>
            <a:pPr>
              <a:buClrTx/>
              <a:buSzPct val="100000"/>
              <a:buFont typeface="Arial" panose="020B0604020202020204" pitchFamily="34" charset="0"/>
              <a:buChar char="•"/>
            </a:pPr>
            <a:r>
              <a:rPr lang="en-US" dirty="0">
                <a:cs typeface="Arial" panose="020B0604020202020204" pitchFamily="34" charset="0"/>
              </a:rPr>
              <a:t>Dentures</a:t>
            </a:r>
          </a:p>
          <a:p>
            <a:pPr>
              <a:buClrTx/>
              <a:buSzPct val="100000"/>
              <a:buFont typeface="Arial" panose="020B0604020202020204" pitchFamily="34" charset="0"/>
              <a:buChar char="•"/>
            </a:pPr>
            <a:r>
              <a:rPr lang="en-US" dirty="0">
                <a:cs typeface="Arial" panose="020B0604020202020204" pitchFamily="34" charset="0"/>
              </a:rPr>
              <a:t>Copayments and deductibles</a:t>
            </a:r>
          </a:p>
        </p:txBody>
      </p:sp>
      <p:sp>
        <p:nvSpPr>
          <p:cNvPr id="8" name="Content Placeholder 7">
            <a:extLst>
              <a:ext uri="{FF2B5EF4-FFF2-40B4-BE49-F238E27FC236}">
                <a16:creationId xmlns:a16="http://schemas.microsoft.com/office/drawing/2014/main" id="{13A086F6-F6D6-406A-9A67-D7FF7A8DD8DB}"/>
              </a:ext>
            </a:extLst>
          </p:cNvPr>
          <p:cNvSpPr>
            <a:spLocks noGrp="1"/>
          </p:cNvSpPr>
          <p:nvPr>
            <p:ph sz="quarter" idx="4"/>
          </p:nvPr>
        </p:nvSpPr>
        <p:spPr>
          <a:xfrm>
            <a:off x="6217709" y="2964581"/>
            <a:ext cx="5393100" cy="2896470"/>
          </a:xfrm>
        </p:spPr>
        <p:txBody>
          <a:bodyPr>
            <a:normAutofit fontScale="70000" lnSpcReduction="20000"/>
          </a:bodyPr>
          <a:lstStyle/>
          <a:p>
            <a:pPr marL="0" indent="0">
              <a:buNone/>
            </a:pPr>
            <a:r>
              <a:rPr lang="en-US" b="1" dirty="0">
                <a:solidFill>
                  <a:schemeClr val="tx1"/>
                </a:solidFill>
              </a:rPr>
              <a:t>Vision Expenses</a:t>
            </a:r>
          </a:p>
          <a:p>
            <a:pPr>
              <a:buClrTx/>
              <a:buSzPct val="100000"/>
              <a:buFont typeface="Arial" panose="020B0604020202020204" pitchFamily="34" charset="0"/>
              <a:buChar char="•"/>
            </a:pPr>
            <a:r>
              <a:rPr lang="en-US" dirty="0">
                <a:solidFill>
                  <a:schemeClr val="tx1"/>
                </a:solidFill>
                <a:cs typeface="Arial" panose="020B0604020202020204" pitchFamily="34" charset="0"/>
              </a:rPr>
              <a:t>Eye exams</a:t>
            </a:r>
          </a:p>
          <a:p>
            <a:pPr>
              <a:buClrTx/>
              <a:buSzPct val="100000"/>
              <a:buFont typeface="Arial" panose="020B0604020202020204" pitchFamily="34" charset="0"/>
              <a:buChar char="•"/>
            </a:pPr>
            <a:r>
              <a:rPr lang="en-US" dirty="0">
                <a:solidFill>
                  <a:schemeClr val="tx1"/>
                </a:solidFill>
                <a:cs typeface="Arial" panose="020B0604020202020204" pitchFamily="34" charset="0"/>
              </a:rPr>
              <a:t>Prescription eyeglasses</a:t>
            </a:r>
          </a:p>
          <a:p>
            <a:pPr>
              <a:buClrTx/>
              <a:buSzPct val="100000"/>
              <a:buFont typeface="Arial" panose="020B0604020202020204" pitchFamily="34" charset="0"/>
              <a:buChar char="•"/>
            </a:pPr>
            <a:r>
              <a:rPr lang="en-US" dirty="0">
                <a:solidFill>
                  <a:schemeClr val="tx1"/>
                </a:solidFill>
                <a:cs typeface="Arial" panose="020B0604020202020204" pitchFamily="34" charset="0"/>
              </a:rPr>
              <a:t>Prescription contact lenses</a:t>
            </a:r>
          </a:p>
          <a:p>
            <a:pPr>
              <a:buClrTx/>
              <a:buSzPct val="100000"/>
              <a:buFont typeface="Arial" panose="020B0604020202020204" pitchFamily="34" charset="0"/>
              <a:buChar char="•"/>
            </a:pPr>
            <a:r>
              <a:rPr lang="en-US" dirty="0">
                <a:solidFill>
                  <a:schemeClr val="tx1"/>
                </a:solidFill>
                <a:cs typeface="Arial" panose="020B0604020202020204" pitchFamily="34" charset="0"/>
              </a:rPr>
              <a:t>Contact lens solution</a:t>
            </a:r>
          </a:p>
          <a:p>
            <a:pPr>
              <a:buClrTx/>
              <a:buSzPct val="100000"/>
              <a:buFont typeface="Arial" panose="020B0604020202020204" pitchFamily="34" charset="0"/>
              <a:buChar char="•"/>
            </a:pPr>
            <a:r>
              <a:rPr lang="en-US" dirty="0">
                <a:solidFill>
                  <a:schemeClr val="tx1"/>
                </a:solidFill>
                <a:cs typeface="Arial" panose="020B0604020202020204" pitchFamily="34" charset="0"/>
              </a:rPr>
              <a:t>Laser eye surgery / LASIK</a:t>
            </a:r>
          </a:p>
          <a:p>
            <a:pPr>
              <a:buClrTx/>
              <a:buSzPct val="100000"/>
              <a:buFont typeface="Arial" panose="020B0604020202020204" pitchFamily="34" charset="0"/>
              <a:buChar char="•"/>
            </a:pPr>
            <a:r>
              <a:rPr lang="en-US" dirty="0">
                <a:solidFill>
                  <a:schemeClr val="tx1"/>
                </a:solidFill>
                <a:cs typeface="Arial" panose="020B0604020202020204" pitchFamily="34" charset="0"/>
              </a:rPr>
              <a:t>Copayments and deductibles</a:t>
            </a:r>
          </a:p>
        </p:txBody>
      </p:sp>
      <p:sp>
        <p:nvSpPr>
          <p:cNvPr id="4" name="Slide Number Placeholder 3">
            <a:extLst>
              <a:ext uri="{FF2B5EF4-FFF2-40B4-BE49-F238E27FC236}">
                <a16:creationId xmlns:a16="http://schemas.microsoft.com/office/drawing/2014/main" id="{7397EB67-2BE5-4C0D-B7E6-D74B5819BF23}"/>
              </a:ext>
            </a:extLst>
          </p:cNvPr>
          <p:cNvSpPr>
            <a:spLocks noGrp="1"/>
          </p:cNvSpPr>
          <p:nvPr>
            <p:ph type="sldNum" sz="quarter" idx="12"/>
          </p:nvPr>
        </p:nvSpPr>
        <p:spPr/>
        <p:txBody>
          <a:bodyPr/>
          <a:lstStyle/>
          <a:p>
            <a:fld id="{D57F1E4F-1CFF-5643-939E-217C01CDF565}" type="slidenum">
              <a:rPr lang="en-US" smtClean="0"/>
              <a:pPr/>
              <a:t>78</a:t>
            </a:fld>
            <a:endParaRPr lang="en-US" dirty="0"/>
          </a:p>
        </p:txBody>
      </p:sp>
    </p:spTree>
    <p:extLst>
      <p:ext uri="{BB962C8B-B14F-4D97-AF65-F5344CB8AC3E}">
        <p14:creationId xmlns:p14="http://schemas.microsoft.com/office/powerpoint/2010/main" val="13937545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A099-4673-47E4-BCC9-A4817E50B019}"/>
              </a:ext>
            </a:extLst>
          </p:cNvPr>
          <p:cNvSpPr>
            <a:spLocks noGrp="1"/>
          </p:cNvSpPr>
          <p:nvPr>
            <p:ph type="title"/>
          </p:nvPr>
        </p:nvSpPr>
        <p:spPr/>
        <p:txBody>
          <a:bodyPr/>
          <a:lstStyle/>
          <a:p>
            <a:r>
              <a:rPr lang="en-US" dirty="0"/>
              <a:t>Dependent Day care fsa</a:t>
            </a:r>
          </a:p>
        </p:txBody>
      </p:sp>
      <p:sp>
        <p:nvSpPr>
          <p:cNvPr id="3" name="Content Placeholder 2">
            <a:extLst>
              <a:ext uri="{FF2B5EF4-FFF2-40B4-BE49-F238E27FC236}">
                <a16:creationId xmlns:a16="http://schemas.microsoft.com/office/drawing/2014/main" id="{4D054615-A5C6-437F-B878-2EE3DBA3341E}"/>
              </a:ext>
            </a:extLst>
          </p:cNvPr>
          <p:cNvSpPr>
            <a:spLocks noGrp="1"/>
          </p:cNvSpPr>
          <p:nvPr>
            <p:ph idx="1"/>
          </p:nvPr>
        </p:nvSpPr>
        <p:spPr>
          <a:xfrm>
            <a:off x="581192" y="1995055"/>
            <a:ext cx="11029615" cy="4160789"/>
          </a:xfrm>
        </p:spPr>
        <p:txBody>
          <a:bodyPr>
            <a:normAutofit fontScale="92500" lnSpcReduction="10000"/>
          </a:bodyPr>
          <a:lstStyle/>
          <a:p>
            <a:pPr>
              <a:buClrTx/>
              <a:buFont typeface="Arial" panose="020B0604020202020204" pitchFamily="34" charset="0"/>
              <a:buChar char="•"/>
            </a:pPr>
            <a:r>
              <a:rPr lang="en-US" sz="2000" dirty="0"/>
              <a:t>Used to pay for eligible day care expenses for your qualified dependents so you or your spouse can work, look for work, or attend school full-time</a:t>
            </a:r>
          </a:p>
          <a:p>
            <a:pPr>
              <a:buClrTx/>
              <a:buFont typeface="Arial" panose="020B0604020202020204" pitchFamily="34" charset="0"/>
              <a:buChar char="•"/>
            </a:pPr>
            <a:r>
              <a:rPr lang="en-US" sz="2000" dirty="0"/>
              <a:t>Can contribute up to $7,500 annually (Contribution limits are established by the IRS each year)</a:t>
            </a:r>
          </a:p>
          <a:p>
            <a:pPr>
              <a:buClrTx/>
              <a:buFont typeface="Arial" panose="020B0604020202020204" pitchFamily="34" charset="0"/>
              <a:buChar char="•"/>
            </a:pPr>
            <a:r>
              <a:rPr lang="en-US" sz="2000" dirty="0"/>
              <a:t>All expenses must be incurred between 01/01/XX – 12/31/XX</a:t>
            </a:r>
          </a:p>
          <a:p>
            <a:pPr>
              <a:buClrTx/>
              <a:buFont typeface="Arial" panose="020B0604020202020204" pitchFamily="34" charset="0"/>
              <a:buChar char="•"/>
            </a:pPr>
            <a:r>
              <a:rPr lang="en-US" sz="2000" dirty="0"/>
              <a:t>No carryover - unspent amounts are forfeited</a:t>
            </a:r>
          </a:p>
          <a:p>
            <a:pPr>
              <a:buClrTx/>
              <a:buFont typeface="Arial" panose="020B0604020202020204" pitchFamily="34" charset="0"/>
              <a:buChar char="•"/>
            </a:pPr>
            <a:r>
              <a:rPr lang="en-US" sz="2000" dirty="0"/>
              <a:t>You have access to your Dependent Day Care money as soon as the money is deposited into your account</a:t>
            </a:r>
          </a:p>
          <a:p>
            <a:pPr>
              <a:buClrTx/>
              <a:buFont typeface="Arial" panose="020B0604020202020204" pitchFamily="34" charset="0"/>
              <a:buChar char="•"/>
            </a:pPr>
            <a:r>
              <a:rPr lang="en-US" sz="2000" dirty="0"/>
              <a:t>Once annual election is made for the year, can only make changes if there is a qualifying event</a:t>
            </a:r>
          </a:p>
          <a:p>
            <a:pPr>
              <a:lnSpc>
                <a:spcPct val="120000"/>
              </a:lnSpc>
              <a:spcBef>
                <a:spcPts val="0"/>
              </a:spcBef>
              <a:buClrTx/>
              <a:buSzPct val="100000"/>
              <a:buFont typeface="Arial" panose="020B0604020202020204" pitchFamily="34" charset="0"/>
              <a:buChar char="•"/>
            </a:pPr>
            <a:r>
              <a:rPr lang="en-US" sz="2000" dirty="0"/>
              <a:t>See the </a:t>
            </a:r>
            <a:r>
              <a:rPr lang="en-US" sz="2000" dirty="0">
                <a:hlinkClick r:id="rId3"/>
              </a:rPr>
              <a:t>Dependent Day Care page </a:t>
            </a:r>
            <a:r>
              <a:rPr lang="en-US" sz="2000" dirty="0"/>
              <a:t>for full plan details and the </a:t>
            </a:r>
            <a:r>
              <a:rPr lang="en-US" sz="2000" dirty="0">
                <a:hlinkClick r:id="rId4"/>
              </a:rPr>
              <a:t>Dependent Daycare Account Brochure</a:t>
            </a:r>
            <a:r>
              <a:rPr lang="en-US" sz="2000" dirty="0"/>
              <a:t> for a breakdown on eligible costs.</a:t>
            </a:r>
          </a:p>
          <a:p>
            <a:pPr marL="0" indent="0">
              <a:buNone/>
            </a:pPr>
            <a:endParaRPr lang="en-US" sz="2000" b="1" dirty="0"/>
          </a:p>
          <a:p>
            <a:pPr marL="0" indent="0">
              <a:buNone/>
            </a:pPr>
            <a:r>
              <a:rPr lang="en-US" sz="2000" b="1" dirty="0"/>
              <a:t>Note:  </a:t>
            </a:r>
            <a:r>
              <a:rPr lang="en-US" sz="2000" dirty="0"/>
              <a:t>LTEs are NOT eligible to participate</a:t>
            </a:r>
          </a:p>
        </p:txBody>
      </p:sp>
      <p:pic>
        <p:nvPicPr>
          <p:cNvPr id="4" name="Picture 4" descr="Image result for dependent care account">
            <a:extLst>
              <a:ext uri="{FF2B5EF4-FFF2-40B4-BE49-F238E27FC236}">
                <a16:creationId xmlns:a16="http://schemas.microsoft.com/office/drawing/2014/main" id="{63D35498-EE02-4EDE-992F-9C2639B59E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414" y="4992025"/>
            <a:ext cx="2103120" cy="137686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F46EA5C-F47B-4421-A112-BA795B1691B4}"/>
              </a:ext>
            </a:extLst>
          </p:cNvPr>
          <p:cNvSpPr>
            <a:spLocks noGrp="1"/>
          </p:cNvSpPr>
          <p:nvPr>
            <p:ph type="sldNum" sz="quarter" idx="12"/>
          </p:nvPr>
        </p:nvSpPr>
        <p:spPr/>
        <p:txBody>
          <a:bodyPr/>
          <a:lstStyle/>
          <a:p>
            <a:fld id="{D57F1E4F-1CFF-5643-939E-217C01CDF565}" type="slidenum">
              <a:rPr lang="en-US" smtClean="0"/>
              <a:pPr/>
              <a:t>79</a:t>
            </a:fld>
            <a:endParaRPr lang="en-US" dirty="0"/>
          </a:p>
        </p:txBody>
      </p:sp>
    </p:spTree>
    <p:extLst>
      <p:ext uri="{BB962C8B-B14F-4D97-AF65-F5344CB8AC3E}">
        <p14:creationId xmlns:p14="http://schemas.microsoft.com/office/powerpoint/2010/main" val="52775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1FF9-26BF-409A-802D-2ADD661B4242}"/>
              </a:ext>
            </a:extLst>
          </p:cNvPr>
          <p:cNvSpPr>
            <a:spLocks noGrp="1"/>
          </p:cNvSpPr>
          <p:nvPr>
            <p:ph type="title"/>
          </p:nvPr>
        </p:nvSpPr>
        <p:spPr>
          <a:xfrm>
            <a:off x="581192" y="702156"/>
            <a:ext cx="11029616" cy="1013800"/>
          </a:xfrm>
        </p:spPr>
        <p:txBody>
          <a:bodyPr>
            <a:normAutofit/>
          </a:bodyPr>
          <a:lstStyle/>
          <a:p>
            <a:r>
              <a:rPr lang="en-US">
                <a:solidFill>
                  <a:srgbClr val="FFFEFF"/>
                </a:solidFill>
              </a:rPr>
              <a:t>Paid leave - vacation</a:t>
            </a:r>
          </a:p>
        </p:txBody>
      </p:sp>
      <p:sp>
        <p:nvSpPr>
          <p:cNvPr id="4" name="Slide Number Placeholder 3">
            <a:extLst>
              <a:ext uri="{FF2B5EF4-FFF2-40B4-BE49-F238E27FC236}">
                <a16:creationId xmlns:a16="http://schemas.microsoft.com/office/drawing/2014/main" id="{2A56EC36-34D1-4867-B850-42A35C336A9D}"/>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8</a:t>
            </a:fld>
            <a:endParaRPr lang="en-US"/>
          </a:p>
        </p:txBody>
      </p:sp>
      <p:graphicFrame>
        <p:nvGraphicFramePr>
          <p:cNvPr id="8" name="Content Placeholder 2">
            <a:extLst>
              <a:ext uri="{FF2B5EF4-FFF2-40B4-BE49-F238E27FC236}">
                <a16:creationId xmlns:a16="http://schemas.microsoft.com/office/drawing/2014/main" id="{88B3DF6E-16DF-41D5-B5E1-E1F79A75B466}"/>
              </a:ext>
            </a:extLst>
          </p:cNvPr>
          <p:cNvGraphicFramePr>
            <a:graphicFrameLocks noGrp="1"/>
          </p:cNvGraphicFramePr>
          <p:nvPr>
            <p:ph idx="1"/>
            <p:extLst>
              <p:ext uri="{D42A27DB-BD31-4B8C-83A1-F6EECF244321}">
                <p14:modId xmlns:p14="http://schemas.microsoft.com/office/powerpoint/2010/main" val="263374018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80142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6" name="Rectangle 15">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1F708-4983-4052-BD07-8ABFF057E5DD}"/>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Eligible dependent day care expenses</a:t>
            </a:r>
          </a:p>
        </p:txBody>
      </p:sp>
      <p:sp>
        <p:nvSpPr>
          <p:cNvPr id="18" name="Rectangle 17">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Content Placeholder 8">
            <a:extLst>
              <a:ext uri="{FF2B5EF4-FFF2-40B4-BE49-F238E27FC236}">
                <a16:creationId xmlns:a16="http://schemas.microsoft.com/office/drawing/2014/main" id="{8A84CE0D-947A-4DC9-A314-EF223D3EE37C}"/>
              </a:ext>
            </a:extLst>
          </p:cNvPr>
          <p:cNvSpPr>
            <a:spLocks noGrp="1"/>
          </p:cNvSpPr>
          <p:nvPr>
            <p:ph idx="1"/>
          </p:nvPr>
        </p:nvSpPr>
        <p:spPr>
          <a:xfrm>
            <a:off x="6755769" y="1033390"/>
            <a:ext cx="4855037" cy="5045863"/>
          </a:xfrm>
          <a:ln w="57150">
            <a:noFill/>
          </a:ln>
        </p:spPr>
        <p:txBody>
          <a:bodyPr anchor="ctr">
            <a:normAutofit/>
          </a:bodyPr>
          <a:lstStyle/>
          <a:p>
            <a:pPr marL="0" indent="0">
              <a:lnSpc>
                <a:spcPct val="90000"/>
              </a:lnSpc>
              <a:buNone/>
            </a:pPr>
            <a:r>
              <a:rPr lang="en-US" sz="1900" b="1" dirty="0">
                <a:solidFill>
                  <a:schemeClr val="accent2">
                    <a:lumMod val="50000"/>
                  </a:schemeClr>
                </a:solidFill>
                <a:cs typeface="Arial" panose="020B0604020202020204" pitchFamily="34" charset="0"/>
              </a:rPr>
              <a:t>If care provided enables you to work, look for work, or attend school:</a:t>
            </a:r>
          </a:p>
          <a:p>
            <a:pPr>
              <a:lnSpc>
                <a:spcPct val="90000"/>
              </a:lnSpc>
              <a:spcBef>
                <a:spcPts val="0"/>
              </a:spcBef>
              <a:buClrTx/>
              <a:buSzPct val="100000"/>
              <a:buFont typeface="Arial" panose="020B0604020202020204" pitchFamily="34" charset="0"/>
              <a:buChar char="•"/>
            </a:pPr>
            <a:r>
              <a:rPr lang="en-US" sz="1900" dirty="0">
                <a:solidFill>
                  <a:schemeClr val="accent2">
                    <a:lumMod val="50000"/>
                  </a:schemeClr>
                </a:solidFill>
                <a:cs typeface="Arial" panose="020B0604020202020204" pitchFamily="34" charset="0"/>
              </a:rPr>
              <a:t>Fees for licensed child daycare or adult care facilities</a:t>
            </a:r>
          </a:p>
          <a:p>
            <a:pPr>
              <a:lnSpc>
                <a:spcPct val="90000"/>
              </a:lnSpc>
              <a:spcBef>
                <a:spcPts val="0"/>
              </a:spcBef>
              <a:buClrTx/>
              <a:buSzPct val="100000"/>
              <a:buFont typeface="Arial" panose="020B0604020202020204" pitchFamily="34" charset="0"/>
              <a:buChar char="•"/>
            </a:pPr>
            <a:r>
              <a:rPr lang="en-US" sz="1900" dirty="0">
                <a:solidFill>
                  <a:schemeClr val="accent2">
                    <a:lumMod val="50000"/>
                  </a:schemeClr>
                </a:solidFill>
                <a:cs typeface="Arial" panose="020B0604020202020204" pitchFamily="34" charset="0"/>
              </a:rPr>
              <a:t>Before and after school care programs for dependents </a:t>
            </a:r>
            <a:r>
              <a:rPr lang="en-US" sz="1900" b="1" dirty="0">
                <a:solidFill>
                  <a:schemeClr val="accent2">
                    <a:lumMod val="50000"/>
                  </a:schemeClr>
                </a:solidFill>
                <a:cs typeface="Arial" panose="020B0604020202020204" pitchFamily="34" charset="0"/>
              </a:rPr>
              <a:t>under age 13</a:t>
            </a:r>
          </a:p>
          <a:p>
            <a:pPr>
              <a:lnSpc>
                <a:spcPct val="90000"/>
              </a:lnSpc>
              <a:spcBef>
                <a:spcPts val="0"/>
              </a:spcBef>
              <a:buClrTx/>
              <a:buSzPct val="100000"/>
              <a:buFont typeface="Arial" panose="020B0604020202020204" pitchFamily="34" charset="0"/>
              <a:buChar char="•"/>
            </a:pPr>
            <a:r>
              <a:rPr lang="en-US" sz="1900" dirty="0">
                <a:solidFill>
                  <a:schemeClr val="accent2">
                    <a:lumMod val="50000"/>
                  </a:schemeClr>
                </a:solidFill>
                <a:cs typeface="Arial" panose="020B0604020202020204" pitchFamily="34" charset="0"/>
              </a:rPr>
              <a:t>Amounts paid for services (including babysitters or nursery school) provided in or outside of your home while you are at work/school</a:t>
            </a:r>
          </a:p>
          <a:p>
            <a:pPr>
              <a:lnSpc>
                <a:spcPct val="90000"/>
              </a:lnSpc>
              <a:spcBef>
                <a:spcPts val="0"/>
              </a:spcBef>
              <a:buClrTx/>
              <a:buSzPct val="100000"/>
              <a:buFont typeface="Arial" panose="020B0604020202020204" pitchFamily="34" charset="0"/>
              <a:buChar char="•"/>
            </a:pPr>
            <a:r>
              <a:rPr lang="en-US" sz="1900" dirty="0">
                <a:solidFill>
                  <a:schemeClr val="accent2">
                    <a:lumMod val="50000"/>
                  </a:schemeClr>
                </a:solidFill>
                <a:cs typeface="Arial" panose="020B0604020202020204" pitchFamily="34" charset="0"/>
              </a:rPr>
              <a:t>Nanny expenses attributed to dependent care</a:t>
            </a:r>
          </a:p>
          <a:p>
            <a:pPr>
              <a:lnSpc>
                <a:spcPct val="90000"/>
              </a:lnSpc>
              <a:spcBef>
                <a:spcPts val="0"/>
              </a:spcBef>
              <a:buClrTx/>
              <a:buSzPct val="100000"/>
              <a:buFont typeface="Arial" panose="020B0604020202020204" pitchFamily="34" charset="0"/>
              <a:buChar char="•"/>
            </a:pPr>
            <a:r>
              <a:rPr lang="en-US" sz="1900" dirty="0">
                <a:solidFill>
                  <a:schemeClr val="accent2">
                    <a:lumMod val="50000"/>
                  </a:schemeClr>
                </a:solidFill>
                <a:cs typeface="Arial" panose="020B0604020202020204" pitchFamily="34" charset="0"/>
              </a:rPr>
              <a:t>Summer Day Camp (primary purpose must be custodial not educational) </a:t>
            </a:r>
          </a:p>
          <a:p>
            <a:pPr>
              <a:lnSpc>
                <a:spcPct val="90000"/>
              </a:lnSpc>
              <a:spcBef>
                <a:spcPts val="0"/>
              </a:spcBef>
              <a:buClrTx/>
              <a:buSzPct val="100000"/>
              <a:buFont typeface="Arial" panose="020B0604020202020204" pitchFamily="34" charset="0"/>
              <a:buChar char="•"/>
            </a:pPr>
            <a:r>
              <a:rPr lang="en-US" sz="1900" dirty="0">
                <a:solidFill>
                  <a:schemeClr val="accent2">
                    <a:lumMod val="50000"/>
                  </a:schemeClr>
                </a:solidFill>
                <a:cs typeface="Arial" panose="020B0604020202020204" pitchFamily="34" charset="0"/>
              </a:rPr>
              <a:t>Nursery school (preschool) fees</a:t>
            </a:r>
          </a:p>
          <a:p>
            <a:pPr>
              <a:lnSpc>
                <a:spcPct val="90000"/>
              </a:lnSpc>
              <a:spcBef>
                <a:spcPts val="0"/>
              </a:spcBef>
              <a:buClrTx/>
              <a:buSzPct val="100000"/>
              <a:buFont typeface="Arial" panose="020B0604020202020204" pitchFamily="34" charset="0"/>
              <a:buChar char="•"/>
            </a:pPr>
            <a:r>
              <a:rPr lang="en-US" sz="1900" dirty="0">
                <a:solidFill>
                  <a:schemeClr val="accent2">
                    <a:lumMod val="50000"/>
                  </a:schemeClr>
                </a:solidFill>
                <a:cs typeface="Arial" panose="020B0604020202020204" pitchFamily="34" charset="0"/>
              </a:rPr>
              <a:t>Late pick-up fees</a:t>
            </a:r>
          </a:p>
        </p:txBody>
      </p:sp>
      <p:sp>
        <p:nvSpPr>
          <p:cNvPr id="4" name="Slide Number Placeholder 3">
            <a:extLst>
              <a:ext uri="{FF2B5EF4-FFF2-40B4-BE49-F238E27FC236}">
                <a16:creationId xmlns:a16="http://schemas.microsoft.com/office/drawing/2014/main" id="{1464E408-5BBA-4380-867C-B82D1A3A7353}"/>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solidFill>
                  <a:srgbClr val="3D3D3D"/>
                </a:solidFill>
              </a:rPr>
              <a:pPr>
                <a:spcAft>
                  <a:spcPts val="600"/>
                </a:spcAft>
              </a:pPr>
              <a:t>80</a:t>
            </a:fld>
            <a:endParaRPr lang="en-US">
              <a:solidFill>
                <a:srgbClr val="3D3D3D"/>
              </a:solidFill>
            </a:endParaRPr>
          </a:p>
        </p:txBody>
      </p:sp>
    </p:spTree>
    <p:extLst>
      <p:ext uri="{BB962C8B-B14F-4D97-AF65-F5344CB8AC3E}">
        <p14:creationId xmlns:p14="http://schemas.microsoft.com/office/powerpoint/2010/main" val="25455664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30" name="Rectangle 2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4D15E-B95F-45E2-8FD5-C7235F06349A}"/>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Ineligible dependent day care expenses</a:t>
            </a:r>
          </a:p>
        </p:txBody>
      </p:sp>
      <p:sp>
        <p:nvSpPr>
          <p:cNvPr id="32" name="Rectangle 3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1CBC47B-6CEE-4075-B830-D71C70DD12FB}"/>
              </a:ext>
            </a:extLst>
          </p:cNvPr>
          <p:cNvSpPr>
            <a:spLocks noGrp="1"/>
          </p:cNvSpPr>
          <p:nvPr>
            <p:ph idx="1"/>
          </p:nvPr>
        </p:nvSpPr>
        <p:spPr>
          <a:xfrm>
            <a:off x="6755769" y="1033390"/>
            <a:ext cx="4855037" cy="5146346"/>
          </a:xfrm>
          <a:ln w="57150">
            <a:noFill/>
          </a:ln>
        </p:spPr>
        <p:txBody>
          <a:bodyPr anchor="ctr">
            <a:normAutofit/>
          </a:bodyPr>
          <a:lstStyle/>
          <a:p>
            <a:pPr marL="0" indent="0">
              <a:lnSpc>
                <a:spcPct val="90000"/>
              </a:lnSpc>
              <a:buNone/>
            </a:pPr>
            <a:r>
              <a:rPr lang="en-US" sz="1700" b="1" dirty="0">
                <a:solidFill>
                  <a:schemeClr val="accent2">
                    <a:lumMod val="50000"/>
                  </a:schemeClr>
                </a:solidFill>
                <a:cs typeface="Arial" panose="020B0604020202020204" pitchFamily="34" charset="0"/>
              </a:rPr>
              <a:t>These items </a:t>
            </a:r>
            <a:r>
              <a:rPr lang="en-US" sz="1700" b="1" i="1" u="sng" dirty="0">
                <a:solidFill>
                  <a:schemeClr val="accent2">
                    <a:lumMod val="50000"/>
                  </a:schemeClr>
                </a:solidFill>
                <a:cs typeface="Arial" panose="020B0604020202020204" pitchFamily="34" charset="0"/>
              </a:rPr>
              <a:t>cannot</a:t>
            </a:r>
            <a:r>
              <a:rPr lang="en-US" sz="1700" b="1" dirty="0">
                <a:solidFill>
                  <a:schemeClr val="accent2">
                    <a:lumMod val="50000"/>
                  </a:schemeClr>
                </a:solidFill>
                <a:cs typeface="Arial" panose="020B0604020202020204" pitchFamily="34" charset="0"/>
              </a:rPr>
              <a:t> be reimbursed through your Dependent Day Care account:</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Expenses for non-disabled children 13 and older</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Educational expenses including kindergarten or private school tuition fees</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Amounts paid for food, clothing, sports lessons, field trips, and entertainment</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Overnight camp expenses</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Registration fees</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Transportation expenses</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Late payment fees</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Payment for services not yet provided (payment in advance)</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Medical care</a:t>
            </a:r>
          </a:p>
        </p:txBody>
      </p:sp>
      <p:sp>
        <p:nvSpPr>
          <p:cNvPr id="4" name="Slide Number Placeholder 3">
            <a:extLst>
              <a:ext uri="{FF2B5EF4-FFF2-40B4-BE49-F238E27FC236}">
                <a16:creationId xmlns:a16="http://schemas.microsoft.com/office/drawing/2014/main" id="{B0E3387D-1207-41DC-BBA9-196962A80E0B}"/>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solidFill>
                  <a:srgbClr val="3D3D3D"/>
                </a:solidFill>
              </a:rPr>
              <a:pPr>
                <a:spcAft>
                  <a:spcPts val="600"/>
                </a:spcAft>
              </a:pPr>
              <a:t>81</a:t>
            </a:fld>
            <a:endParaRPr lang="en-US">
              <a:solidFill>
                <a:srgbClr val="3D3D3D"/>
              </a:solidFill>
            </a:endParaRPr>
          </a:p>
        </p:txBody>
      </p:sp>
    </p:spTree>
    <p:extLst>
      <p:ext uri="{BB962C8B-B14F-4D97-AF65-F5344CB8AC3E}">
        <p14:creationId xmlns:p14="http://schemas.microsoft.com/office/powerpoint/2010/main" val="6164013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4091-3DF5-45E5-9C38-889FBA53DA81}"/>
              </a:ext>
            </a:extLst>
          </p:cNvPr>
          <p:cNvSpPr>
            <a:spLocks noGrp="1"/>
          </p:cNvSpPr>
          <p:nvPr>
            <p:ph type="title"/>
          </p:nvPr>
        </p:nvSpPr>
        <p:spPr/>
        <p:txBody>
          <a:bodyPr/>
          <a:lstStyle/>
          <a:p>
            <a:r>
              <a:rPr lang="en-US" dirty="0"/>
              <a:t>Parking and transit accounts</a:t>
            </a:r>
          </a:p>
        </p:txBody>
      </p:sp>
      <p:sp>
        <p:nvSpPr>
          <p:cNvPr id="3" name="Content Placeholder 2">
            <a:extLst>
              <a:ext uri="{FF2B5EF4-FFF2-40B4-BE49-F238E27FC236}">
                <a16:creationId xmlns:a16="http://schemas.microsoft.com/office/drawing/2014/main" id="{19D2412D-E34C-4599-B69F-369D52BD4565}"/>
              </a:ext>
            </a:extLst>
          </p:cNvPr>
          <p:cNvSpPr>
            <a:spLocks noGrp="1"/>
          </p:cNvSpPr>
          <p:nvPr>
            <p:ph idx="1"/>
          </p:nvPr>
        </p:nvSpPr>
        <p:spPr/>
        <p:txBody>
          <a:bodyPr>
            <a:normAutofit fontScale="40000" lnSpcReduction="20000"/>
          </a:bodyPr>
          <a:lstStyle/>
          <a:p>
            <a:pPr>
              <a:lnSpc>
                <a:spcPct val="114000"/>
              </a:lnSpc>
              <a:spcBef>
                <a:spcPts val="600"/>
              </a:spcBef>
              <a:buClrTx/>
              <a:buSzPct val="100000"/>
              <a:buFont typeface="Arial" panose="020B0604020202020204" pitchFamily="34" charset="0"/>
              <a:buChar char="•"/>
            </a:pPr>
            <a:r>
              <a:rPr lang="en-US" sz="3300" dirty="0">
                <a:solidFill>
                  <a:schemeClr val="tx1"/>
                </a:solidFill>
              </a:rPr>
              <a:t>Parking and Transit accounts allow you to set aside money on a pre-tax basis to pay for eligible parking and transit expenses</a:t>
            </a:r>
          </a:p>
          <a:p>
            <a:pPr>
              <a:lnSpc>
                <a:spcPct val="114000"/>
              </a:lnSpc>
              <a:spcBef>
                <a:spcPts val="600"/>
              </a:spcBef>
              <a:buClrTx/>
              <a:buSzPct val="100000"/>
              <a:buFont typeface="Arial" panose="020B0604020202020204" pitchFamily="34" charset="0"/>
              <a:buChar char="•"/>
            </a:pPr>
            <a:r>
              <a:rPr lang="en-US" sz="3400" dirty="0"/>
              <a:t>Minimum $50.00 required to enroll in the plan</a:t>
            </a:r>
          </a:p>
          <a:p>
            <a:pPr>
              <a:lnSpc>
                <a:spcPct val="114000"/>
              </a:lnSpc>
              <a:spcBef>
                <a:spcPts val="600"/>
              </a:spcBef>
              <a:buClrTx/>
              <a:buSzPct val="100000"/>
              <a:buFont typeface="Arial" panose="020B0604020202020204" pitchFamily="34" charset="0"/>
              <a:buChar char="•"/>
            </a:pPr>
            <a:r>
              <a:rPr lang="en-US" sz="3300" dirty="0">
                <a:solidFill>
                  <a:schemeClr val="tx1"/>
                </a:solidFill>
              </a:rPr>
              <a:t>Funds are available as soon as payroll deductions are taken</a:t>
            </a:r>
          </a:p>
          <a:p>
            <a:pPr>
              <a:lnSpc>
                <a:spcPct val="114000"/>
              </a:lnSpc>
              <a:spcBef>
                <a:spcPts val="600"/>
              </a:spcBef>
              <a:buClrTx/>
              <a:buSzPct val="100000"/>
              <a:buFont typeface="Arial" panose="020B0604020202020204" pitchFamily="34" charset="0"/>
              <a:buChar char="•"/>
            </a:pPr>
            <a:r>
              <a:rPr lang="en-US" sz="3300" dirty="0">
                <a:solidFill>
                  <a:schemeClr val="tx1"/>
                </a:solidFill>
              </a:rPr>
              <a:t>Eligible for unlimited carryover (no use it or lose it provision)</a:t>
            </a:r>
          </a:p>
          <a:p>
            <a:pPr lvl="1">
              <a:lnSpc>
                <a:spcPct val="114000"/>
              </a:lnSpc>
              <a:spcBef>
                <a:spcPts val="600"/>
              </a:spcBef>
              <a:buClrTx/>
              <a:buSzPct val="100000"/>
              <a:buFont typeface="Arial" panose="020B0604020202020204" pitchFamily="34" charset="0"/>
              <a:buChar char="•"/>
            </a:pPr>
            <a:r>
              <a:rPr lang="en-US" sz="2900" dirty="0">
                <a:solidFill>
                  <a:schemeClr val="tx1"/>
                </a:solidFill>
              </a:rPr>
              <a:t>Must have a minimum balance of $50 at the end of the plan year; balances greater than $50 will automatically rollover with no enrollment for the following plan year</a:t>
            </a:r>
          </a:p>
          <a:p>
            <a:pPr>
              <a:lnSpc>
                <a:spcPct val="114000"/>
              </a:lnSpc>
              <a:spcBef>
                <a:spcPts val="600"/>
              </a:spcBef>
              <a:buClrTx/>
              <a:buSzPct val="100000"/>
              <a:buFont typeface="Arial" panose="020B0604020202020204" pitchFamily="34" charset="0"/>
              <a:buChar char="•"/>
            </a:pPr>
            <a:r>
              <a:rPr lang="en-US" sz="3300" dirty="0">
                <a:solidFill>
                  <a:schemeClr val="tx1"/>
                </a:solidFill>
              </a:rPr>
              <a:t>Enroll or make changes at any time during the year</a:t>
            </a:r>
          </a:p>
          <a:p>
            <a:pPr>
              <a:lnSpc>
                <a:spcPct val="114000"/>
              </a:lnSpc>
              <a:spcBef>
                <a:spcPts val="600"/>
              </a:spcBef>
              <a:buClrTx/>
              <a:buSzPct val="100000"/>
              <a:buFont typeface="Arial" panose="020B0604020202020204" pitchFamily="34" charset="0"/>
              <a:buChar char="•"/>
            </a:pPr>
            <a:r>
              <a:rPr lang="en-US" sz="3300" b="1" dirty="0">
                <a:solidFill>
                  <a:schemeClr val="tx1"/>
                </a:solidFill>
              </a:rPr>
              <a:t>If you already have pre-tax payroll deductions to directly pay for a state parking lot/garage, these expenses are NOT eligible for the Parking or Transit ERA program.</a:t>
            </a:r>
          </a:p>
          <a:p>
            <a:pPr>
              <a:lnSpc>
                <a:spcPct val="120000"/>
              </a:lnSpc>
              <a:spcBef>
                <a:spcPts val="0"/>
              </a:spcBef>
              <a:buClrTx/>
              <a:buSzPct val="100000"/>
              <a:buFont typeface="Arial" panose="020B0604020202020204" pitchFamily="34" charset="0"/>
              <a:buChar char="•"/>
            </a:pPr>
            <a:r>
              <a:rPr lang="en-US" sz="3300" dirty="0"/>
              <a:t>See the </a:t>
            </a:r>
            <a:r>
              <a:rPr lang="en-US" sz="3300" dirty="0">
                <a:hlinkClick r:id="rId3"/>
              </a:rPr>
              <a:t>Parking</a:t>
            </a:r>
            <a:r>
              <a:rPr lang="en-US" sz="3300" dirty="0"/>
              <a:t> and </a:t>
            </a:r>
            <a:r>
              <a:rPr lang="en-US" sz="3300" dirty="0">
                <a:hlinkClick r:id="rId4"/>
              </a:rPr>
              <a:t>Transit</a:t>
            </a:r>
            <a:r>
              <a:rPr lang="en-US" sz="3300" dirty="0"/>
              <a:t> pages for full plan details</a:t>
            </a:r>
          </a:p>
          <a:p>
            <a:pPr marL="0" indent="0">
              <a:lnSpc>
                <a:spcPct val="114000"/>
              </a:lnSpc>
              <a:spcBef>
                <a:spcPts val="600"/>
              </a:spcBef>
              <a:buNone/>
            </a:pPr>
            <a:endParaRPr lang="en-US" dirty="0"/>
          </a:p>
          <a:p>
            <a:pPr marL="0" indent="0">
              <a:lnSpc>
                <a:spcPct val="114000"/>
              </a:lnSpc>
              <a:spcBef>
                <a:spcPts val="600"/>
              </a:spcBef>
              <a:buNone/>
            </a:pPr>
            <a:r>
              <a:rPr lang="en-US" b="1" dirty="0">
                <a:solidFill>
                  <a:schemeClr val="tx1"/>
                </a:solidFill>
              </a:rPr>
              <a:t>Note:  </a:t>
            </a:r>
            <a:r>
              <a:rPr lang="en-US" dirty="0">
                <a:solidFill>
                  <a:schemeClr val="tx1"/>
                </a:solidFill>
              </a:rPr>
              <a:t>LTEs </a:t>
            </a:r>
            <a:r>
              <a:rPr lang="en-US" u="sng" dirty="0">
                <a:solidFill>
                  <a:schemeClr val="tx1"/>
                </a:solidFill>
              </a:rPr>
              <a:t>are</a:t>
            </a:r>
            <a:r>
              <a:rPr lang="en-US" dirty="0">
                <a:solidFill>
                  <a:schemeClr val="tx1"/>
                </a:solidFill>
              </a:rPr>
              <a:t> eligible to participate</a:t>
            </a:r>
          </a:p>
          <a:p>
            <a:pPr marL="0" indent="0">
              <a:lnSpc>
                <a:spcPct val="114000"/>
              </a:lnSpc>
              <a:spcBef>
                <a:spcPts val="600"/>
              </a:spcBef>
              <a:buNone/>
            </a:pPr>
            <a:r>
              <a:rPr lang="en-US" b="1" dirty="0">
                <a:solidFill>
                  <a:schemeClr val="tx1"/>
                </a:solidFill>
              </a:rPr>
              <a:t>Note</a:t>
            </a:r>
            <a:r>
              <a:rPr lang="en-US" dirty="0">
                <a:solidFill>
                  <a:schemeClr val="tx1"/>
                </a:solidFill>
              </a:rPr>
              <a:t>: Employees can utilize the </a:t>
            </a:r>
            <a:r>
              <a:rPr lang="en-US" b="1" dirty="0">
                <a:solidFill>
                  <a:schemeClr val="tx1"/>
                </a:solidFill>
              </a:rPr>
              <a:t>Commute with Enterprise </a:t>
            </a:r>
            <a:r>
              <a:rPr lang="en-US" dirty="0">
                <a:solidFill>
                  <a:schemeClr val="tx1"/>
                </a:solidFill>
              </a:rPr>
              <a:t>option which works like a van pool. You can find more information at this link: </a:t>
            </a:r>
            <a:r>
              <a:rPr lang="en-US" dirty="0">
                <a:hlinkClick r:id="rId5" tooltip="https://www.commutewithenterprise.com/en/partners/wisconsin.html"/>
              </a:rPr>
              <a:t>https://www.commutewithenterprise.com/en/partners/wisconsin.html</a:t>
            </a:r>
            <a:r>
              <a:rPr lang="en-US" dirty="0"/>
              <a:t> </a:t>
            </a:r>
            <a:r>
              <a:rPr lang="en-US" dirty="0">
                <a:solidFill>
                  <a:schemeClr val="tx1"/>
                </a:solidFill>
              </a:rPr>
              <a:t> </a:t>
            </a:r>
          </a:p>
        </p:txBody>
      </p:sp>
      <p:pic>
        <p:nvPicPr>
          <p:cNvPr id="4" name="Picture 2" descr="Image result for parking">
            <a:extLst>
              <a:ext uri="{FF2B5EF4-FFF2-40B4-BE49-F238E27FC236}">
                <a16:creationId xmlns:a16="http://schemas.microsoft.com/office/drawing/2014/main" id="{6862DD1C-8947-4866-B665-F1A2B0B5E2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0326" y="2180496"/>
            <a:ext cx="1280160" cy="108509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Image result for bus stop sign">
            <a:extLst>
              <a:ext uri="{FF2B5EF4-FFF2-40B4-BE49-F238E27FC236}">
                <a16:creationId xmlns:a16="http://schemas.microsoft.com/office/drawing/2014/main" id="{77318BC5-2622-429A-BC9B-3C1A3B88D7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0714" y="4845676"/>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3FE00A8-D4E4-4BBE-802A-513F07579C2F}"/>
              </a:ext>
            </a:extLst>
          </p:cNvPr>
          <p:cNvSpPr>
            <a:spLocks noGrp="1"/>
          </p:cNvSpPr>
          <p:nvPr>
            <p:ph type="sldNum" sz="quarter" idx="12"/>
          </p:nvPr>
        </p:nvSpPr>
        <p:spPr/>
        <p:txBody>
          <a:bodyPr/>
          <a:lstStyle/>
          <a:p>
            <a:fld id="{D57F1E4F-1CFF-5643-939E-217C01CDF565}" type="slidenum">
              <a:rPr lang="en-US" smtClean="0"/>
              <a:pPr/>
              <a:t>82</a:t>
            </a:fld>
            <a:endParaRPr lang="en-US" dirty="0"/>
          </a:p>
        </p:txBody>
      </p:sp>
    </p:spTree>
    <p:extLst>
      <p:ext uri="{BB962C8B-B14F-4D97-AF65-F5344CB8AC3E}">
        <p14:creationId xmlns:p14="http://schemas.microsoft.com/office/powerpoint/2010/main" val="5639978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A17B-6520-407F-88D7-084D669E1CB0}"/>
              </a:ext>
            </a:extLst>
          </p:cNvPr>
          <p:cNvSpPr>
            <a:spLocks noGrp="1"/>
          </p:cNvSpPr>
          <p:nvPr>
            <p:ph type="title"/>
          </p:nvPr>
        </p:nvSpPr>
        <p:spPr/>
        <p:txBody>
          <a:bodyPr/>
          <a:lstStyle/>
          <a:p>
            <a:r>
              <a:rPr lang="en-US" dirty="0"/>
              <a:t>Parking and transit Accounts</a:t>
            </a:r>
          </a:p>
        </p:txBody>
      </p:sp>
      <p:sp>
        <p:nvSpPr>
          <p:cNvPr id="3" name="Content Placeholder 2">
            <a:extLst>
              <a:ext uri="{FF2B5EF4-FFF2-40B4-BE49-F238E27FC236}">
                <a16:creationId xmlns:a16="http://schemas.microsoft.com/office/drawing/2014/main" id="{E1FD3F8F-2622-4F70-ABFF-D50FCDFCDFA7}"/>
              </a:ext>
            </a:extLst>
          </p:cNvPr>
          <p:cNvSpPr>
            <a:spLocks noGrp="1"/>
          </p:cNvSpPr>
          <p:nvPr>
            <p:ph sz="half" idx="1"/>
          </p:nvPr>
        </p:nvSpPr>
        <p:spPr/>
        <p:txBody>
          <a:bodyPr>
            <a:normAutofit fontScale="55000" lnSpcReduction="20000"/>
          </a:bodyPr>
          <a:lstStyle/>
          <a:p>
            <a:pPr marL="0" indent="0">
              <a:buNone/>
            </a:pPr>
            <a:r>
              <a:rPr lang="en-US" sz="3200" b="1" dirty="0">
                <a:solidFill>
                  <a:schemeClr val="tx1"/>
                </a:solidFill>
              </a:rPr>
              <a:t>Parking Account</a:t>
            </a:r>
          </a:p>
          <a:p>
            <a:pPr marL="0" indent="0">
              <a:lnSpc>
                <a:spcPct val="134000"/>
              </a:lnSpc>
              <a:spcBef>
                <a:spcPts val="0"/>
              </a:spcBef>
              <a:buNone/>
            </a:pPr>
            <a:r>
              <a:rPr lang="en-US" dirty="0">
                <a:solidFill>
                  <a:schemeClr val="tx1"/>
                </a:solidFill>
                <a:cs typeface="Arial" panose="020B0604020202020204" pitchFamily="34" charset="0"/>
              </a:rPr>
              <a:t>Annual Contribution Limit = $3,900 ($325/month; $162.50/biweekly)</a:t>
            </a:r>
          </a:p>
          <a:p>
            <a:pPr marL="0" indent="0">
              <a:lnSpc>
                <a:spcPct val="134000"/>
              </a:lnSpc>
              <a:spcBef>
                <a:spcPts val="0"/>
              </a:spcBef>
              <a:buNone/>
            </a:pPr>
            <a:r>
              <a:rPr lang="en-US" dirty="0">
                <a:solidFill>
                  <a:schemeClr val="tx1"/>
                </a:solidFill>
                <a:cs typeface="Arial" panose="020B0604020202020204" pitchFamily="34" charset="0"/>
              </a:rPr>
              <a:t>Minimum $50.00 required to enroll</a:t>
            </a:r>
          </a:p>
          <a:p>
            <a:pPr marL="0" indent="0">
              <a:lnSpc>
                <a:spcPct val="134000"/>
              </a:lnSpc>
              <a:spcBef>
                <a:spcPts val="0"/>
              </a:spcBef>
              <a:buNone/>
            </a:pPr>
            <a:r>
              <a:rPr lang="en-US" i="1" dirty="0">
                <a:cs typeface="Arial" panose="020B0604020202020204" pitchFamily="34" charset="0"/>
                <a:hlinkClick r:id="rId3"/>
              </a:rPr>
              <a:t>Eligible Parking Expenses </a:t>
            </a:r>
            <a:r>
              <a:rPr lang="en-US" i="1" dirty="0">
                <a:solidFill>
                  <a:schemeClr val="tx1"/>
                </a:solidFill>
                <a:cs typeface="Arial" panose="020B0604020202020204" pitchFamily="34" charset="0"/>
              </a:rPr>
              <a:t>include:</a:t>
            </a:r>
          </a:p>
          <a:p>
            <a:pPr>
              <a:lnSpc>
                <a:spcPct val="134000"/>
              </a:lnSpc>
              <a:spcBef>
                <a:spcPts val="0"/>
              </a:spcBef>
              <a:buClrTx/>
              <a:buSzPct val="100000"/>
              <a:buFont typeface="Arial" panose="020B0604020202020204" pitchFamily="34" charset="0"/>
              <a:buChar char="•"/>
            </a:pPr>
            <a:r>
              <a:rPr lang="en-US" dirty="0">
                <a:solidFill>
                  <a:schemeClr val="tx1"/>
                </a:solidFill>
                <a:cs typeface="Arial" panose="020B0604020202020204" pitchFamily="34" charset="0"/>
              </a:rPr>
              <a:t>Parking Lots</a:t>
            </a:r>
          </a:p>
          <a:p>
            <a:pPr>
              <a:lnSpc>
                <a:spcPct val="134000"/>
              </a:lnSpc>
              <a:spcBef>
                <a:spcPts val="0"/>
              </a:spcBef>
              <a:buClrTx/>
              <a:buSzPct val="100000"/>
              <a:buFont typeface="Arial" panose="020B0604020202020204" pitchFamily="34" charset="0"/>
              <a:buChar char="•"/>
            </a:pPr>
            <a:r>
              <a:rPr lang="en-US" dirty="0">
                <a:solidFill>
                  <a:schemeClr val="tx1"/>
                </a:solidFill>
                <a:cs typeface="Arial" panose="020B0604020202020204" pitchFamily="34" charset="0"/>
              </a:rPr>
              <a:t>Parking Ramps</a:t>
            </a:r>
          </a:p>
          <a:p>
            <a:pPr>
              <a:lnSpc>
                <a:spcPct val="134000"/>
              </a:lnSpc>
              <a:spcBef>
                <a:spcPts val="0"/>
              </a:spcBef>
              <a:buClrTx/>
              <a:buSzPct val="100000"/>
              <a:buFont typeface="Arial" panose="020B0604020202020204" pitchFamily="34" charset="0"/>
              <a:buChar char="•"/>
            </a:pPr>
            <a:r>
              <a:rPr lang="en-US" dirty="0">
                <a:solidFill>
                  <a:schemeClr val="tx1"/>
                </a:solidFill>
                <a:cs typeface="Arial" panose="020B0604020202020204" pitchFamily="34" charset="0"/>
              </a:rPr>
              <a:t>Park and Ride Lots</a:t>
            </a:r>
          </a:p>
          <a:p>
            <a:pPr marL="0" indent="0">
              <a:lnSpc>
                <a:spcPct val="134000"/>
              </a:lnSpc>
              <a:spcBef>
                <a:spcPts val="0"/>
              </a:spcBef>
              <a:buNone/>
            </a:pPr>
            <a:r>
              <a:rPr lang="en-US" dirty="0">
                <a:solidFill>
                  <a:schemeClr val="tx1"/>
                </a:solidFill>
                <a:cs typeface="Arial" panose="020B0604020202020204" pitchFamily="34" charset="0"/>
              </a:rPr>
              <a:t>Eligible parking expenses must take place at or near your place of employment, or at a location from which you commute to work </a:t>
            </a:r>
          </a:p>
        </p:txBody>
      </p:sp>
      <p:sp>
        <p:nvSpPr>
          <p:cNvPr id="4" name="Content Placeholder 3">
            <a:extLst>
              <a:ext uri="{FF2B5EF4-FFF2-40B4-BE49-F238E27FC236}">
                <a16:creationId xmlns:a16="http://schemas.microsoft.com/office/drawing/2014/main" id="{2583F429-E665-42BB-A808-0D028228CE8C}"/>
              </a:ext>
            </a:extLst>
          </p:cNvPr>
          <p:cNvSpPr>
            <a:spLocks noGrp="1"/>
          </p:cNvSpPr>
          <p:nvPr>
            <p:ph sz="half" idx="2"/>
          </p:nvPr>
        </p:nvSpPr>
        <p:spPr>
          <a:xfrm>
            <a:off x="6188419" y="2228002"/>
            <a:ext cx="5422392" cy="3633047"/>
          </a:xfrm>
        </p:spPr>
        <p:txBody>
          <a:bodyPr>
            <a:normAutofit fontScale="55000" lnSpcReduction="20000"/>
          </a:bodyPr>
          <a:lstStyle/>
          <a:p>
            <a:pPr marL="0" indent="0">
              <a:buNone/>
            </a:pPr>
            <a:r>
              <a:rPr lang="en-US" sz="3200" b="1" dirty="0"/>
              <a:t>Transit Account</a:t>
            </a:r>
          </a:p>
          <a:p>
            <a:pPr marL="0" indent="0">
              <a:lnSpc>
                <a:spcPct val="134000"/>
              </a:lnSpc>
              <a:spcBef>
                <a:spcPts val="0"/>
              </a:spcBef>
              <a:buNone/>
            </a:pPr>
            <a:r>
              <a:rPr lang="en-US" dirty="0">
                <a:solidFill>
                  <a:schemeClr val="tx1"/>
                </a:solidFill>
                <a:cs typeface="Arial" panose="020B0604020202020204" pitchFamily="34" charset="0"/>
              </a:rPr>
              <a:t>Annual Contribution Limit = $3,900 ($325/month; $162.50/biweekly)</a:t>
            </a:r>
          </a:p>
          <a:p>
            <a:pPr marL="0" indent="0">
              <a:lnSpc>
                <a:spcPct val="134000"/>
              </a:lnSpc>
              <a:spcBef>
                <a:spcPts val="0"/>
              </a:spcBef>
              <a:buNone/>
            </a:pPr>
            <a:r>
              <a:rPr lang="en-US" dirty="0">
                <a:solidFill>
                  <a:schemeClr val="tx1"/>
                </a:solidFill>
                <a:cs typeface="Arial" panose="020B0604020202020204" pitchFamily="34" charset="0"/>
              </a:rPr>
              <a:t>Minimum $50.00 required to enroll</a:t>
            </a:r>
          </a:p>
          <a:p>
            <a:pPr marL="0" indent="0">
              <a:lnSpc>
                <a:spcPct val="114000"/>
              </a:lnSpc>
              <a:spcBef>
                <a:spcPts val="0"/>
              </a:spcBef>
              <a:buNone/>
            </a:pPr>
            <a:r>
              <a:rPr lang="en-US" i="1" dirty="0">
                <a:cs typeface="Arial" panose="020B0604020202020204" pitchFamily="34" charset="0"/>
                <a:hlinkClick r:id="rId3"/>
              </a:rPr>
              <a:t>Eligible Transit Expenses </a:t>
            </a:r>
            <a:r>
              <a:rPr lang="en-US" i="1" dirty="0">
                <a:solidFill>
                  <a:schemeClr val="tx1"/>
                </a:solidFill>
                <a:cs typeface="Arial" panose="020B0604020202020204" pitchFamily="34" charset="0"/>
              </a:rPr>
              <a:t>include</a:t>
            </a:r>
            <a:r>
              <a:rPr lang="en-US" dirty="0">
                <a:solidFill>
                  <a:schemeClr val="tx1"/>
                </a:solidFill>
                <a:cs typeface="Arial" panose="020B0604020202020204" pitchFamily="34" charset="0"/>
              </a:rPr>
              <a:t>:</a:t>
            </a:r>
          </a:p>
          <a:p>
            <a:pPr>
              <a:lnSpc>
                <a:spcPct val="114000"/>
              </a:lnSpc>
              <a:spcBef>
                <a:spcPts val="0"/>
              </a:spcBef>
              <a:buClrTx/>
              <a:buSzPct val="100000"/>
              <a:buFont typeface="Arial" panose="020B0604020202020204" pitchFamily="34" charset="0"/>
              <a:buChar char="•"/>
            </a:pPr>
            <a:r>
              <a:rPr lang="en-US" dirty="0">
                <a:solidFill>
                  <a:schemeClr val="tx1"/>
                </a:solidFill>
                <a:cs typeface="Arial" panose="020B0604020202020204" pitchFamily="34" charset="0"/>
              </a:rPr>
              <a:t>Bus</a:t>
            </a:r>
          </a:p>
          <a:p>
            <a:pPr>
              <a:lnSpc>
                <a:spcPct val="114000"/>
              </a:lnSpc>
              <a:spcBef>
                <a:spcPts val="0"/>
              </a:spcBef>
              <a:buClrTx/>
              <a:buSzPct val="100000"/>
              <a:buFont typeface="Arial" panose="020B0604020202020204" pitchFamily="34" charset="0"/>
              <a:buChar char="•"/>
            </a:pPr>
            <a:r>
              <a:rPr lang="en-US" dirty="0">
                <a:solidFill>
                  <a:schemeClr val="tx1"/>
                </a:solidFill>
                <a:cs typeface="Arial" panose="020B0604020202020204" pitchFamily="34" charset="0"/>
              </a:rPr>
              <a:t>Train</a:t>
            </a:r>
          </a:p>
          <a:p>
            <a:pPr>
              <a:lnSpc>
                <a:spcPct val="114000"/>
              </a:lnSpc>
              <a:spcBef>
                <a:spcPts val="0"/>
              </a:spcBef>
              <a:buClrTx/>
              <a:buSzPct val="100000"/>
              <a:buFont typeface="Arial" panose="020B0604020202020204" pitchFamily="34" charset="0"/>
              <a:buChar char="•"/>
            </a:pPr>
            <a:r>
              <a:rPr lang="en-US" dirty="0">
                <a:solidFill>
                  <a:schemeClr val="tx1"/>
                </a:solidFill>
                <a:cs typeface="Arial" panose="020B0604020202020204" pitchFamily="34" charset="0"/>
              </a:rPr>
              <a:t>Ferry</a:t>
            </a:r>
          </a:p>
          <a:p>
            <a:pPr>
              <a:lnSpc>
                <a:spcPct val="114000"/>
              </a:lnSpc>
              <a:spcBef>
                <a:spcPts val="0"/>
              </a:spcBef>
              <a:buClrTx/>
              <a:buSzPct val="100000"/>
              <a:buFont typeface="Arial" panose="020B0604020202020204" pitchFamily="34" charset="0"/>
              <a:buChar char="•"/>
            </a:pPr>
            <a:r>
              <a:rPr lang="en-US" dirty="0">
                <a:solidFill>
                  <a:schemeClr val="tx1"/>
                </a:solidFill>
                <a:cs typeface="Arial" panose="020B0604020202020204" pitchFamily="34" charset="0"/>
              </a:rPr>
              <a:t>Subway</a:t>
            </a:r>
          </a:p>
          <a:p>
            <a:pPr marL="0" indent="0">
              <a:lnSpc>
                <a:spcPct val="114000"/>
              </a:lnSpc>
              <a:spcBef>
                <a:spcPts val="0"/>
              </a:spcBef>
              <a:buNone/>
            </a:pPr>
            <a:r>
              <a:rPr lang="en-US" dirty="0">
                <a:solidFill>
                  <a:schemeClr val="tx1"/>
                </a:solidFill>
                <a:cs typeface="Arial" panose="020B0604020202020204" pitchFamily="34" charset="0"/>
              </a:rPr>
              <a:t>Eligible commuter expenses must be work-related</a:t>
            </a:r>
            <a:endParaRPr lang="en-US" dirty="0">
              <a:solidFill>
                <a:schemeClr val="tx1"/>
              </a:solidFill>
            </a:endParaRPr>
          </a:p>
          <a:p>
            <a:pPr marL="0" indent="0">
              <a:buNone/>
            </a:pPr>
            <a:endParaRPr lang="en-US" dirty="0"/>
          </a:p>
        </p:txBody>
      </p:sp>
      <p:sp>
        <p:nvSpPr>
          <p:cNvPr id="5" name="Slide Number Placeholder 4">
            <a:extLst>
              <a:ext uri="{FF2B5EF4-FFF2-40B4-BE49-F238E27FC236}">
                <a16:creationId xmlns:a16="http://schemas.microsoft.com/office/drawing/2014/main" id="{0A48E1A1-6D7D-42B0-8826-4083D51CF4B4}"/>
              </a:ext>
            </a:extLst>
          </p:cNvPr>
          <p:cNvSpPr>
            <a:spLocks noGrp="1"/>
          </p:cNvSpPr>
          <p:nvPr>
            <p:ph type="sldNum" sz="quarter" idx="12"/>
          </p:nvPr>
        </p:nvSpPr>
        <p:spPr/>
        <p:txBody>
          <a:bodyPr/>
          <a:lstStyle/>
          <a:p>
            <a:fld id="{D57F1E4F-1CFF-5643-939E-217C01CDF565}" type="slidenum">
              <a:rPr lang="en-US" smtClean="0"/>
              <a:pPr/>
              <a:t>83</a:t>
            </a:fld>
            <a:endParaRPr lang="en-US" dirty="0"/>
          </a:p>
        </p:txBody>
      </p:sp>
    </p:spTree>
    <p:extLst>
      <p:ext uri="{BB962C8B-B14F-4D97-AF65-F5344CB8AC3E}">
        <p14:creationId xmlns:p14="http://schemas.microsoft.com/office/powerpoint/2010/main" val="40587555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5C8E0E-B297-4842-B70F-6FD0B07D06FE}"/>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Health savings Accounts (HSA)</a:t>
            </a:r>
          </a:p>
        </p:txBody>
      </p:sp>
      <p:sp>
        <p:nvSpPr>
          <p:cNvPr id="12" name="Rectangle 11">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E4EFAA83-0E77-45AA-87F2-E5B9F7422198}"/>
              </a:ext>
            </a:extLst>
          </p:cNvPr>
          <p:cNvSpPr>
            <a:spLocks noGrp="1"/>
          </p:cNvSpPr>
          <p:nvPr>
            <p:ph type="sldNum" sz="quarter" idx="12"/>
          </p:nvPr>
        </p:nvSpPr>
        <p:spPr>
          <a:xfrm>
            <a:off x="746426" y="5956137"/>
            <a:ext cx="673300" cy="365125"/>
          </a:xfrm>
        </p:spPr>
        <p:txBody>
          <a:bodyPr>
            <a:normAutofit/>
          </a:bodyPr>
          <a:lstStyle/>
          <a:p>
            <a:pPr algn="l">
              <a:spcAft>
                <a:spcPts val="600"/>
              </a:spcAft>
            </a:pPr>
            <a:fld id="{D57F1E4F-1CFF-5643-939E-217C01CDF565}" type="slidenum">
              <a:rPr lang="en-US" smtClean="0">
                <a:solidFill>
                  <a:schemeClr val="accent1">
                    <a:lumMod val="75000"/>
                    <a:lumOff val="25000"/>
                  </a:schemeClr>
                </a:solidFill>
              </a:rPr>
              <a:pPr algn="l">
                <a:spcAft>
                  <a:spcPts val="600"/>
                </a:spcAft>
              </a:pPr>
              <a:t>84</a:t>
            </a:fld>
            <a:endParaRPr lang="en-US">
              <a:solidFill>
                <a:schemeClr val="accent1">
                  <a:lumMod val="75000"/>
                  <a:lumOff val="25000"/>
                </a:schemeClr>
              </a:solidFill>
            </a:endParaRPr>
          </a:p>
        </p:txBody>
      </p:sp>
      <p:graphicFrame>
        <p:nvGraphicFramePr>
          <p:cNvPr id="6" name="Content Placeholder 2">
            <a:extLst>
              <a:ext uri="{FF2B5EF4-FFF2-40B4-BE49-F238E27FC236}">
                <a16:creationId xmlns:a16="http://schemas.microsoft.com/office/drawing/2014/main" id="{7D813048-BACF-411C-ACBE-70BDC4780538}"/>
              </a:ext>
            </a:extLst>
          </p:cNvPr>
          <p:cNvGraphicFramePr>
            <a:graphicFrameLocks noGrp="1"/>
          </p:cNvGraphicFramePr>
          <p:nvPr>
            <p:ph idx="1"/>
            <p:extLst>
              <p:ext uri="{D42A27DB-BD31-4B8C-83A1-F6EECF244321}">
                <p14:modId xmlns:p14="http://schemas.microsoft.com/office/powerpoint/2010/main" val="3149926603"/>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1442067"/>
      </p:ext>
    </p:extLst>
  </p:cSld>
  <p:clrMapOvr>
    <a:overrideClrMapping bg1="dk1" tx1="lt1" bg2="dk2" tx2="lt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98047-8032-4709-80F3-779C5A0E6EFA}"/>
              </a:ext>
            </a:extLst>
          </p:cNvPr>
          <p:cNvSpPr>
            <a:spLocks noGrp="1"/>
          </p:cNvSpPr>
          <p:nvPr>
            <p:ph type="title"/>
          </p:nvPr>
        </p:nvSpPr>
        <p:spPr/>
        <p:txBody>
          <a:bodyPr/>
          <a:lstStyle/>
          <a:p>
            <a:r>
              <a:rPr lang="en-US" dirty="0"/>
              <a:t>HSA Qualified expenses</a:t>
            </a:r>
          </a:p>
        </p:txBody>
      </p:sp>
      <p:sp>
        <p:nvSpPr>
          <p:cNvPr id="5" name="Text Placeholder 4">
            <a:extLst>
              <a:ext uri="{FF2B5EF4-FFF2-40B4-BE49-F238E27FC236}">
                <a16:creationId xmlns:a16="http://schemas.microsoft.com/office/drawing/2014/main" id="{784D2CC9-E8DD-486A-9B58-09F241BB3C28}"/>
              </a:ext>
            </a:extLst>
          </p:cNvPr>
          <p:cNvSpPr>
            <a:spLocks noGrp="1"/>
          </p:cNvSpPr>
          <p:nvPr>
            <p:ph type="body" idx="1"/>
          </p:nvPr>
        </p:nvSpPr>
        <p:spPr>
          <a:xfrm>
            <a:off x="855914" y="2074502"/>
            <a:ext cx="10723590" cy="536005"/>
          </a:xfrm>
        </p:spPr>
        <p:txBody>
          <a:bodyPr/>
          <a:lstStyle/>
          <a:p>
            <a:pPr algn="ctr"/>
            <a:r>
              <a:rPr lang="en-US" sz="2800" dirty="0">
                <a:solidFill>
                  <a:schemeClr val="tx1"/>
                </a:solidFill>
              </a:rPr>
              <a:t>HSA Qualified expenses include but are not limited to:</a:t>
            </a:r>
          </a:p>
        </p:txBody>
      </p:sp>
      <p:sp>
        <p:nvSpPr>
          <p:cNvPr id="6" name="Content Placeholder 5">
            <a:extLst>
              <a:ext uri="{FF2B5EF4-FFF2-40B4-BE49-F238E27FC236}">
                <a16:creationId xmlns:a16="http://schemas.microsoft.com/office/drawing/2014/main" id="{4935F34C-51EB-4BC8-8C0E-52DD552793C3}"/>
              </a:ext>
            </a:extLst>
          </p:cNvPr>
          <p:cNvSpPr>
            <a:spLocks noGrp="1"/>
          </p:cNvSpPr>
          <p:nvPr>
            <p:ph sz="half" idx="2"/>
          </p:nvPr>
        </p:nvSpPr>
        <p:spPr/>
        <p:txBody>
          <a:bodyPr>
            <a:normAutofit fontScale="70000" lnSpcReduction="20000"/>
          </a:bodyPr>
          <a:lstStyle/>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A medicine or drug </a:t>
            </a:r>
            <a:r>
              <a:rPr lang="en-US" u="sng" dirty="0">
                <a:solidFill>
                  <a:schemeClr val="tx1"/>
                </a:solidFill>
                <a:cs typeface="Arial" panose="020B0604020202020204" pitchFamily="34" charset="0"/>
              </a:rPr>
              <a:t>which </a:t>
            </a:r>
            <a:r>
              <a:rPr lang="en-US" b="1" i="1" u="sng" dirty="0">
                <a:solidFill>
                  <a:schemeClr val="tx1"/>
                </a:solidFill>
                <a:cs typeface="Arial" panose="020B0604020202020204" pitchFamily="34" charset="0"/>
              </a:rPr>
              <a:t>requires a prescription</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Insulin</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Co-payments, Deductible and Co-insurance</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Acupuncture</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Bandages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Crutches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Chiropractic visits</a:t>
            </a:r>
          </a:p>
          <a:p>
            <a:pPr marL="171450" indent="-171450">
              <a:buClrTx/>
              <a:buSzPct val="100000"/>
              <a:buFont typeface="Arial" panose="020B0604020202020204" pitchFamily="34" charset="0"/>
              <a:buChar char="•"/>
            </a:pPr>
            <a:endParaRPr lang="en-US" dirty="0">
              <a:solidFill>
                <a:schemeClr val="tx1"/>
              </a:solidFill>
              <a:cs typeface="Arial" panose="020B0604020202020204" pitchFamily="34" charset="0"/>
            </a:endParaRPr>
          </a:p>
        </p:txBody>
      </p:sp>
      <p:sp>
        <p:nvSpPr>
          <p:cNvPr id="8" name="Content Placeholder 7">
            <a:extLst>
              <a:ext uri="{FF2B5EF4-FFF2-40B4-BE49-F238E27FC236}">
                <a16:creationId xmlns:a16="http://schemas.microsoft.com/office/drawing/2014/main" id="{C13B2D81-CF78-4671-8E65-30FCAF1CDD16}"/>
              </a:ext>
            </a:extLst>
          </p:cNvPr>
          <p:cNvSpPr>
            <a:spLocks noGrp="1"/>
          </p:cNvSpPr>
          <p:nvPr>
            <p:ph sz="quarter" idx="4"/>
          </p:nvPr>
        </p:nvSpPr>
        <p:spPr>
          <a:xfrm>
            <a:off x="6186404" y="2925318"/>
            <a:ext cx="5393100" cy="2934999"/>
          </a:xfrm>
        </p:spPr>
        <p:txBody>
          <a:bodyPr>
            <a:normAutofit fontScale="70000" lnSpcReduction="20000"/>
          </a:bodyPr>
          <a:lstStyle/>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Dental Treatments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Infertility Treatments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Flu shots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Eyeglasses/exams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Menstrual Care Products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Psychotherapy, psychiatric, psychological services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See the </a:t>
            </a:r>
            <a:r>
              <a:rPr lang="en-US" dirty="0">
                <a:solidFill>
                  <a:schemeClr val="tx1"/>
                </a:solidFill>
                <a:cs typeface="Arial" panose="020B0604020202020204" pitchFamily="34" charset="0"/>
                <a:hlinkClick r:id="rId2"/>
              </a:rPr>
              <a:t>HSA page </a:t>
            </a:r>
            <a:r>
              <a:rPr lang="en-US" dirty="0">
                <a:solidFill>
                  <a:schemeClr val="tx1"/>
                </a:solidFill>
                <a:cs typeface="Arial" panose="020B0604020202020204" pitchFamily="34" charset="0"/>
              </a:rPr>
              <a:t>for more details</a:t>
            </a:r>
          </a:p>
        </p:txBody>
      </p:sp>
      <p:sp>
        <p:nvSpPr>
          <p:cNvPr id="4" name="Slide Number Placeholder 3">
            <a:extLst>
              <a:ext uri="{FF2B5EF4-FFF2-40B4-BE49-F238E27FC236}">
                <a16:creationId xmlns:a16="http://schemas.microsoft.com/office/drawing/2014/main" id="{8B7E56B3-D305-455F-83AE-8F998BFC07BE}"/>
              </a:ext>
            </a:extLst>
          </p:cNvPr>
          <p:cNvSpPr>
            <a:spLocks noGrp="1"/>
          </p:cNvSpPr>
          <p:nvPr>
            <p:ph type="sldNum" sz="quarter" idx="12"/>
          </p:nvPr>
        </p:nvSpPr>
        <p:spPr/>
        <p:txBody>
          <a:bodyPr/>
          <a:lstStyle/>
          <a:p>
            <a:fld id="{D57F1E4F-1CFF-5643-939E-217C01CDF565}" type="slidenum">
              <a:rPr lang="en-US" smtClean="0"/>
              <a:pPr/>
              <a:t>85</a:t>
            </a:fld>
            <a:endParaRPr lang="en-US" dirty="0"/>
          </a:p>
        </p:txBody>
      </p:sp>
    </p:spTree>
    <p:extLst>
      <p:ext uri="{BB962C8B-B14F-4D97-AF65-F5344CB8AC3E}">
        <p14:creationId xmlns:p14="http://schemas.microsoft.com/office/powerpoint/2010/main" val="10077911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D612-D12B-4ACC-B23B-2BB74E3F10F3}"/>
              </a:ext>
            </a:extLst>
          </p:cNvPr>
          <p:cNvSpPr>
            <a:spLocks noGrp="1"/>
          </p:cNvSpPr>
          <p:nvPr>
            <p:ph type="title"/>
          </p:nvPr>
        </p:nvSpPr>
        <p:spPr/>
        <p:txBody>
          <a:bodyPr/>
          <a:lstStyle/>
          <a:p>
            <a:r>
              <a:rPr lang="en-US" dirty="0">
                <a:cs typeface="Arial" panose="020B0604020202020204" pitchFamily="34" charset="0"/>
              </a:rPr>
              <a:t>Non-Qualified Expenses &amp; HSA</a:t>
            </a:r>
            <a:endParaRPr lang="en-US" dirty="0"/>
          </a:p>
        </p:txBody>
      </p:sp>
      <p:sp>
        <p:nvSpPr>
          <p:cNvPr id="3" name="Content Placeholder 2">
            <a:extLst>
              <a:ext uri="{FF2B5EF4-FFF2-40B4-BE49-F238E27FC236}">
                <a16:creationId xmlns:a16="http://schemas.microsoft.com/office/drawing/2014/main" id="{BF674B4D-4EA5-49E2-A32B-DDCCBBDE138B}"/>
              </a:ext>
            </a:extLst>
          </p:cNvPr>
          <p:cNvSpPr>
            <a:spLocks noGrp="1"/>
          </p:cNvSpPr>
          <p:nvPr>
            <p:ph idx="1"/>
          </p:nvPr>
        </p:nvSpPr>
        <p:spPr>
          <a:xfrm>
            <a:off x="581192" y="2180496"/>
            <a:ext cx="11029615" cy="2738637"/>
          </a:xfrm>
        </p:spPr>
        <p:txBody>
          <a:bodyPr>
            <a:normAutofit/>
          </a:bodyPr>
          <a:lstStyle/>
          <a:p>
            <a:pPr marL="0" indent="0">
              <a:lnSpc>
                <a:spcPct val="114000"/>
              </a:lnSpc>
              <a:buNone/>
            </a:pPr>
            <a:r>
              <a:rPr lang="en-US" sz="2400" dirty="0">
                <a:cs typeface="Arial" panose="020B0604020202020204" pitchFamily="34" charset="0"/>
              </a:rPr>
              <a:t>If you receive an HSA distribution for reasons other than qualified medical expenses:</a:t>
            </a:r>
          </a:p>
          <a:p>
            <a:pPr marL="571500">
              <a:lnSpc>
                <a:spcPct val="114000"/>
              </a:lnSpc>
            </a:pPr>
            <a:r>
              <a:rPr lang="en-US" sz="2400" dirty="0">
                <a:cs typeface="Arial" panose="020B0604020202020204" pitchFamily="34" charset="0"/>
              </a:rPr>
              <a:t>The amount is subject to income tax; and</a:t>
            </a:r>
          </a:p>
          <a:p>
            <a:pPr marL="571500">
              <a:lnSpc>
                <a:spcPct val="114000"/>
              </a:lnSpc>
            </a:pPr>
            <a:r>
              <a:rPr lang="en-US" sz="2400" dirty="0">
                <a:cs typeface="Arial" panose="020B0604020202020204" pitchFamily="34" charset="0"/>
              </a:rPr>
              <a:t>May be subject to an additional 20% penalty</a:t>
            </a:r>
          </a:p>
          <a:p>
            <a:pPr marL="0" indent="0">
              <a:lnSpc>
                <a:spcPct val="114000"/>
              </a:lnSpc>
              <a:buNone/>
            </a:pPr>
            <a:r>
              <a:rPr lang="en-US" sz="2400" b="1" dirty="0">
                <a:cs typeface="Arial" panose="020B0604020202020204" pitchFamily="34" charset="0"/>
              </a:rPr>
              <a:t>Learn more:  </a:t>
            </a:r>
            <a:r>
              <a:rPr lang="en-US" sz="2400" b="1" dirty="0">
                <a:cs typeface="Arial" panose="020B0604020202020204" pitchFamily="34" charset="0"/>
                <a:hlinkClick r:id="rId2"/>
              </a:rPr>
              <a:t>www.irs.gov</a:t>
            </a:r>
            <a:r>
              <a:rPr lang="en-US" sz="2400" b="1" dirty="0">
                <a:cs typeface="Arial" panose="020B0604020202020204" pitchFamily="34" charset="0"/>
              </a:rPr>
              <a:t> &gt; </a:t>
            </a:r>
            <a:r>
              <a:rPr lang="en-US" sz="2400" b="1" i="1" dirty="0">
                <a:cs typeface="Arial" panose="020B0604020202020204" pitchFamily="34" charset="0"/>
              </a:rPr>
              <a:t>Search:</a:t>
            </a:r>
            <a:r>
              <a:rPr lang="en-US" sz="2400" b="1" dirty="0">
                <a:cs typeface="Arial" panose="020B0604020202020204" pitchFamily="34" charset="0"/>
              </a:rPr>
              <a:t> IRS Publication 502 and 969</a:t>
            </a:r>
          </a:p>
        </p:txBody>
      </p:sp>
      <p:sp>
        <p:nvSpPr>
          <p:cNvPr id="4" name="Slide Number Placeholder 3">
            <a:extLst>
              <a:ext uri="{FF2B5EF4-FFF2-40B4-BE49-F238E27FC236}">
                <a16:creationId xmlns:a16="http://schemas.microsoft.com/office/drawing/2014/main" id="{C829CCE1-8165-4C19-9014-BE8D7D8C0FF3}"/>
              </a:ext>
            </a:extLst>
          </p:cNvPr>
          <p:cNvSpPr>
            <a:spLocks noGrp="1"/>
          </p:cNvSpPr>
          <p:nvPr>
            <p:ph type="sldNum" sz="quarter" idx="12"/>
          </p:nvPr>
        </p:nvSpPr>
        <p:spPr/>
        <p:txBody>
          <a:bodyPr/>
          <a:lstStyle/>
          <a:p>
            <a:fld id="{D57F1E4F-1CFF-5643-939E-217C01CDF565}" type="slidenum">
              <a:rPr lang="en-US" smtClean="0"/>
              <a:pPr/>
              <a:t>86</a:t>
            </a:fld>
            <a:endParaRPr lang="en-US" dirty="0"/>
          </a:p>
        </p:txBody>
      </p:sp>
      <p:pic>
        <p:nvPicPr>
          <p:cNvPr id="5" name="Picture 4">
            <a:extLst>
              <a:ext uri="{FF2B5EF4-FFF2-40B4-BE49-F238E27FC236}">
                <a16:creationId xmlns:a16="http://schemas.microsoft.com/office/drawing/2014/main" id="{59DC4BA4-42DB-4652-9422-A7C40E9F5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913" y="3429000"/>
            <a:ext cx="1809412" cy="12801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32376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0AC6-AB8E-4D71-B807-E152D9414D6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2026 HSA Limits</a:t>
            </a:r>
          </a:p>
        </p:txBody>
      </p:sp>
      <p:graphicFrame>
        <p:nvGraphicFramePr>
          <p:cNvPr id="4" name="Table 4">
            <a:extLst>
              <a:ext uri="{FF2B5EF4-FFF2-40B4-BE49-F238E27FC236}">
                <a16:creationId xmlns:a16="http://schemas.microsoft.com/office/drawing/2014/main" id="{634BA8C3-0308-4790-925A-50B2E1F191A2}"/>
              </a:ext>
            </a:extLst>
          </p:cNvPr>
          <p:cNvGraphicFramePr>
            <a:graphicFrameLocks noGrp="1"/>
          </p:cNvGraphicFramePr>
          <p:nvPr>
            <p:extLst>
              <p:ext uri="{D42A27DB-BD31-4B8C-83A1-F6EECF244321}">
                <p14:modId xmlns:p14="http://schemas.microsoft.com/office/powerpoint/2010/main" val="3590527198"/>
              </p:ext>
            </p:extLst>
          </p:nvPr>
        </p:nvGraphicFramePr>
        <p:xfrm>
          <a:off x="502352" y="2124418"/>
          <a:ext cx="11187294" cy="2609163"/>
        </p:xfrm>
        <a:graphic>
          <a:graphicData uri="http://schemas.openxmlformats.org/drawingml/2006/table">
            <a:tbl>
              <a:tblPr firstRow="1" bandRow="1">
                <a:tableStyleId>{5C22544A-7EE6-4342-B048-85BDC9FD1C3A}</a:tableStyleId>
              </a:tblPr>
              <a:tblGrid>
                <a:gridCol w="3089253">
                  <a:extLst>
                    <a:ext uri="{9D8B030D-6E8A-4147-A177-3AD203B41FA5}">
                      <a16:colId xmlns:a16="http://schemas.microsoft.com/office/drawing/2014/main" val="196594357"/>
                    </a:ext>
                  </a:extLst>
                </a:gridCol>
                <a:gridCol w="2509394">
                  <a:extLst>
                    <a:ext uri="{9D8B030D-6E8A-4147-A177-3AD203B41FA5}">
                      <a16:colId xmlns:a16="http://schemas.microsoft.com/office/drawing/2014/main" val="3597735525"/>
                    </a:ext>
                  </a:extLst>
                </a:gridCol>
                <a:gridCol w="2919710">
                  <a:extLst>
                    <a:ext uri="{9D8B030D-6E8A-4147-A177-3AD203B41FA5}">
                      <a16:colId xmlns:a16="http://schemas.microsoft.com/office/drawing/2014/main" val="1770426951"/>
                    </a:ext>
                  </a:extLst>
                </a:gridCol>
                <a:gridCol w="2668937">
                  <a:extLst>
                    <a:ext uri="{9D8B030D-6E8A-4147-A177-3AD203B41FA5}">
                      <a16:colId xmlns:a16="http://schemas.microsoft.com/office/drawing/2014/main" val="3191689356"/>
                    </a:ext>
                  </a:extLst>
                </a:gridCol>
              </a:tblGrid>
              <a:tr h="947065">
                <a:tc>
                  <a:txBody>
                    <a:bodyPr/>
                    <a:lstStyle/>
                    <a:p>
                      <a:pPr algn="ct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b="1" dirty="0">
                          <a:latin typeface="Arial" panose="020B0604020202020204" pitchFamily="34" charset="0"/>
                          <a:cs typeface="Arial" panose="020B0604020202020204" pitchFamily="34" charset="0"/>
                        </a:rPr>
                        <a:t>Total Annual Employer Contribution</a:t>
                      </a:r>
                    </a:p>
                    <a:p>
                      <a:pPr algn="ctr"/>
                      <a:r>
                        <a:rPr lang="en-US" sz="1600" b="1" dirty="0">
                          <a:latin typeface="Arial" panose="020B0604020202020204" pitchFamily="34" charset="0"/>
                          <a:cs typeface="Arial" panose="020B0604020202020204" pitchFamily="34" charset="0"/>
                        </a:rPr>
                        <a:t>(if covered all year)</a:t>
                      </a:r>
                    </a:p>
                  </a:txBody>
                  <a:tcPr anchor="ctr"/>
                </a:tc>
                <a:tc>
                  <a:txBody>
                    <a:bodyPr/>
                    <a:lstStyle/>
                    <a:p>
                      <a:pPr algn="ctr"/>
                      <a:r>
                        <a:rPr lang="en-US" sz="1600" b="1" dirty="0">
                          <a:latin typeface="Arial" panose="020B0604020202020204" pitchFamily="34" charset="0"/>
                          <a:cs typeface="Arial" panose="020B0604020202020204" pitchFamily="34" charset="0"/>
                        </a:rPr>
                        <a:t>Bi-Weekly Employer Contribution</a:t>
                      </a:r>
                    </a:p>
                    <a:p>
                      <a:pPr algn="ctr"/>
                      <a:r>
                        <a:rPr lang="en-US" sz="1600" b="1" dirty="0">
                          <a:latin typeface="Arial" panose="020B0604020202020204" pitchFamily="34" charset="0"/>
                          <a:cs typeface="Arial" panose="020B0604020202020204" pitchFamily="34" charset="0"/>
                        </a:rPr>
                        <a:t>(on 1</a:t>
                      </a:r>
                      <a:r>
                        <a:rPr lang="en-US" sz="1600" b="1" baseline="30000" dirty="0">
                          <a:latin typeface="Arial" panose="020B0604020202020204" pitchFamily="34" charset="0"/>
                          <a:cs typeface="Arial" panose="020B0604020202020204" pitchFamily="34" charset="0"/>
                        </a:rPr>
                        <a:t>st</a:t>
                      </a:r>
                      <a:r>
                        <a:rPr lang="en-US" sz="1600" b="1" dirty="0">
                          <a:latin typeface="Arial" panose="020B0604020202020204" pitchFamily="34" charset="0"/>
                          <a:cs typeface="Arial" panose="020B0604020202020204" pitchFamily="34" charset="0"/>
                        </a:rPr>
                        <a:t> two checks payable each month)</a:t>
                      </a:r>
                    </a:p>
                  </a:txBody>
                  <a:tcPr anchor="ctr"/>
                </a:tc>
                <a:tc>
                  <a:txBody>
                    <a:bodyPr/>
                    <a:lstStyle/>
                    <a:p>
                      <a:pPr algn="ctr"/>
                      <a:r>
                        <a:rPr lang="en-US" sz="1600" b="1" dirty="0">
                          <a:latin typeface="Arial" panose="020B0604020202020204" pitchFamily="34" charset="0"/>
                          <a:cs typeface="Arial" panose="020B0604020202020204" pitchFamily="34" charset="0"/>
                        </a:rPr>
                        <a:t>Total Annual Contribution Limit</a:t>
                      </a:r>
                    </a:p>
                    <a:p>
                      <a:pPr algn="ctr"/>
                      <a:r>
                        <a:rPr lang="en-US" sz="1600" b="1" dirty="0">
                          <a:latin typeface="Arial" panose="020B0604020202020204" pitchFamily="34" charset="0"/>
                          <a:cs typeface="Arial" panose="020B0604020202020204" pitchFamily="34" charset="0"/>
                        </a:rPr>
                        <a:t>(Employee + Employer)</a:t>
                      </a:r>
                    </a:p>
                  </a:txBody>
                  <a:tcPr anchor="ctr"/>
                </a:tc>
                <a:extLst>
                  <a:ext uri="{0D108BD9-81ED-4DB2-BD59-A6C34878D82A}">
                    <a16:rowId xmlns:a16="http://schemas.microsoft.com/office/drawing/2014/main" val="106763568"/>
                  </a:ext>
                </a:extLst>
              </a:tr>
              <a:tr h="514121">
                <a:tc>
                  <a:txBody>
                    <a:bodyPr/>
                    <a:lstStyle/>
                    <a:p>
                      <a:pPr algn="l"/>
                      <a:r>
                        <a:rPr lang="en-US" sz="1600" dirty="0">
                          <a:latin typeface="Arial" panose="020B0604020202020204" pitchFamily="34" charset="0"/>
                          <a:cs typeface="Arial" panose="020B0604020202020204" pitchFamily="34" charset="0"/>
                        </a:rPr>
                        <a:t>Single</a:t>
                      </a:r>
                    </a:p>
                  </a:txBody>
                  <a:tcPr anchor="ctr"/>
                </a:tc>
                <a:tc>
                  <a:txBody>
                    <a:bodyPr/>
                    <a:lstStyle/>
                    <a:p>
                      <a:pPr algn="ctr"/>
                      <a:r>
                        <a:rPr lang="en-US" sz="1600" dirty="0">
                          <a:latin typeface="Arial" panose="020B0604020202020204" pitchFamily="34" charset="0"/>
                          <a:cs typeface="Arial" panose="020B0604020202020204" pitchFamily="34" charset="0"/>
                        </a:rPr>
                        <a:t>$852</a:t>
                      </a:r>
                    </a:p>
                  </a:txBody>
                  <a:tcPr anchor="ctr"/>
                </a:tc>
                <a:tc>
                  <a:txBody>
                    <a:bodyPr/>
                    <a:lstStyle/>
                    <a:p>
                      <a:pPr algn="ctr"/>
                      <a:r>
                        <a:rPr lang="en-US" sz="1600" dirty="0">
                          <a:latin typeface="Arial" panose="020B0604020202020204" pitchFamily="34" charset="0"/>
                          <a:cs typeface="Arial" panose="020B0604020202020204" pitchFamily="34" charset="0"/>
                        </a:rPr>
                        <a:t>$35.50/check</a:t>
                      </a:r>
                    </a:p>
                  </a:txBody>
                  <a:tcPr anchor="ctr"/>
                </a:tc>
                <a:tc>
                  <a:txBody>
                    <a:bodyPr/>
                    <a:lstStyle/>
                    <a:p>
                      <a:pPr algn="ctr"/>
                      <a:r>
                        <a:rPr lang="en-US" sz="1600" dirty="0">
                          <a:latin typeface="Arial" panose="020B0604020202020204" pitchFamily="34" charset="0"/>
                          <a:cs typeface="Arial" panose="020B0604020202020204" pitchFamily="34" charset="0"/>
                        </a:rPr>
                        <a:t>$4,400</a:t>
                      </a:r>
                    </a:p>
                  </a:txBody>
                  <a:tcPr anchor="ctr"/>
                </a:tc>
                <a:extLst>
                  <a:ext uri="{0D108BD9-81ED-4DB2-BD59-A6C34878D82A}">
                    <a16:rowId xmlns:a16="http://schemas.microsoft.com/office/drawing/2014/main" val="2249751171"/>
                  </a:ext>
                </a:extLst>
              </a:tr>
              <a:tr h="514121">
                <a:tc>
                  <a:txBody>
                    <a:bodyPr/>
                    <a:lstStyle/>
                    <a:p>
                      <a:pPr algn="l"/>
                      <a:r>
                        <a:rPr lang="en-US" sz="1600" dirty="0">
                          <a:latin typeface="Arial" panose="020B0604020202020204" pitchFamily="34" charset="0"/>
                          <a:cs typeface="Arial" panose="020B0604020202020204" pitchFamily="34" charset="0"/>
                        </a:rPr>
                        <a:t>Family</a:t>
                      </a:r>
                    </a:p>
                  </a:txBody>
                  <a:tcPr anchor="ctr"/>
                </a:tc>
                <a:tc>
                  <a:txBody>
                    <a:bodyPr/>
                    <a:lstStyle/>
                    <a:p>
                      <a:pPr algn="ctr"/>
                      <a:r>
                        <a:rPr lang="en-US" sz="1600" dirty="0">
                          <a:latin typeface="Arial" panose="020B0604020202020204" pitchFamily="34" charset="0"/>
                          <a:cs typeface="Arial" panose="020B0604020202020204" pitchFamily="34" charset="0"/>
                        </a:rPr>
                        <a:t>$1,704</a:t>
                      </a:r>
                    </a:p>
                  </a:txBody>
                  <a:tcPr anchor="ctr"/>
                </a:tc>
                <a:tc>
                  <a:txBody>
                    <a:bodyPr/>
                    <a:lstStyle/>
                    <a:p>
                      <a:pPr algn="ctr"/>
                      <a:r>
                        <a:rPr lang="en-US" sz="1600" dirty="0">
                          <a:latin typeface="Arial" panose="020B0604020202020204" pitchFamily="34" charset="0"/>
                          <a:cs typeface="Arial" panose="020B0604020202020204" pitchFamily="34" charset="0"/>
                        </a:rPr>
                        <a:t>$71.00/check</a:t>
                      </a:r>
                    </a:p>
                  </a:txBody>
                  <a:tcPr anchor="ctr"/>
                </a:tc>
                <a:tc>
                  <a:txBody>
                    <a:bodyPr/>
                    <a:lstStyle/>
                    <a:p>
                      <a:pPr algn="ctr"/>
                      <a:r>
                        <a:rPr lang="en-US" sz="1600" dirty="0">
                          <a:latin typeface="Arial" panose="020B0604020202020204" pitchFamily="34" charset="0"/>
                          <a:cs typeface="Arial" panose="020B0604020202020204" pitchFamily="34" charset="0"/>
                        </a:rPr>
                        <a:t>$8,750</a:t>
                      </a:r>
                    </a:p>
                  </a:txBody>
                  <a:tcPr anchor="ctr"/>
                </a:tc>
                <a:extLst>
                  <a:ext uri="{0D108BD9-81ED-4DB2-BD59-A6C34878D82A}">
                    <a16:rowId xmlns:a16="http://schemas.microsoft.com/office/drawing/2014/main" val="2086944936"/>
                  </a:ext>
                </a:extLst>
              </a:tr>
              <a:tr h="514121">
                <a:tc>
                  <a:txBody>
                    <a:bodyPr/>
                    <a:lstStyle/>
                    <a:p>
                      <a:pPr algn="l"/>
                      <a:r>
                        <a:rPr lang="en-US" sz="1600" dirty="0">
                          <a:latin typeface="Arial" panose="020B0604020202020204" pitchFamily="34" charset="0"/>
                          <a:cs typeface="Arial" panose="020B0604020202020204" pitchFamily="34" charset="0"/>
                        </a:rPr>
                        <a:t>Catch-Up (age 55 or older)</a:t>
                      </a:r>
                    </a:p>
                  </a:txBody>
                  <a:tcPr anchor="ctr"/>
                </a:tc>
                <a:tc>
                  <a:txBody>
                    <a:bodyPr/>
                    <a:lstStyle/>
                    <a:p>
                      <a:pPr algn="ctr"/>
                      <a:endParaRPr lang="en-US" sz="1600" dirty="0">
                        <a:latin typeface="Arial" panose="020B0604020202020204" pitchFamily="34" charset="0"/>
                        <a:cs typeface="Arial" panose="020B0604020202020204" pitchFamily="34" charset="0"/>
                      </a:endParaRPr>
                    </a:p>
                  </a:txBody>
                  <a:tcPr anchor="ctr"/>
                </a:tc>
                <a:tc>
                  <a:txBody>
                    <a:bodyPr/>
                    <a:lstStyle/>
                    <a:p>
                      <a:pPr algn="ct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$1,000</a:t>
                      </a:r>
                    </a:p>
                  </a:txBody>
                  <a:tcPr anchor="ctr"/>
                </a:tc>
                <a:extLst>
                  <a:ext uri="{0D108BD9-81ED-4DB2-BD59-A6C34878D82A}">
                    <a16:rowId xmlns:a16="http://schemas.microsoft.com/office/drawing/2014/main" val="3450869313"/>
                  </a:ext>
                </a:extLst>
              </a:tr>
            </a:tbl>
          </a:graphicData>
        </a:graphic>
      </p:graphicFrame>
      <p:sp>
        <p:nvSpPr>
          <p:cNvPr id="6" name="Content Placeholder 5">
            <a:extLst>
              <a:ext uri="{FF2B5EF4-FFF2-40B4-BE49-F238E27FC236}">
                <a16:creationId xmlns:a16="http://schemas.microsoft.com/office/drawing/2014/main" id="{CCAEEE94-56D7-48F8-A105-71945593EDB6}"/>
              </a:ext>
            </a:extLst>
          </p:cNvPr>
          <p:cNvSpPr>
            <a:spLocks noGrp="1"/>
          </p:cNvSpPr>
          <p:nvPr>
            <p:ph idx="1"/>
          </p:nvPr>
        </p:nvSpPr>
        <p:spPr>
          <a:xfrm>
            <a:off x="581191" y="4985886"/>
            <a:ext cx="11029615" cy="622656"/>
          </a:xfrm>
        </p:spPr>
        <p:txBody>
          <a:bodyPr>
            <a:normAutofit fontScale="55000" lnSpcReduction="20000"/>
          </a:bodyPr>
          <a:lstStyle/>
          <a:p>
            <a:pPr>
              <a:buClrTx/>
              <a:buSzPct val="100000"/>
              <a:buFont typeface="Arial" panose="020B0604020202020204" pitchFamily="34" charset="0"/>
              <a:buChar char="•"/>
            </a:pPr>
            <a:r>
              <a:rPr lang="en-US" i="1" dirty="0">
                <a:solidFill>
                  <a:schemeClr val="tx1"/>
                </a:solidFill>
              </a:rPr>
              <a:t>Receive half the employer contribution if you pay the less than half time rates for health insurance</a:t>
            </a:r>
          </a:p>
          <a:p>
            <a:pPr>
              <a:buClrTx/>
              <a:buSzPct val="100000"/>
              <a:buFont typeface="Arial" panose="020B0604020202020204" pitchFamily="34" charset="0"/>
              <a:buChar char="•"/>
            </a:pPr>
            <a:r>
              <a:rPr lang="en-US" i="1" dirty="0">
                <a:solidFill>
                  <a:schemeClr val="tx1"/>
                </a:solidFill>
              </a:rPr>
              <a:t>Receive no employer contribution if you are not eligible for the employer contribution towards health insurance</a:t>
            </a:r>
          </a:p>
        </p:txBody>
      </p:sp>
    </p:spTree>
    <p:extLst>
      <p:ext uri="{BB962C8B-B14F-4D97-AF65-F5344CB8AC3E}">
        <p14:creationId xmlns:p14="http://schemas.microsoft.com/office/powerpoint/2010/main" val="42238056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E97FF61E-4BA9-4C8B-AD03-05E9B2A40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66425F-5B9E-47A4-9DDB-F86B87375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3749A9D-7D0A-4636-8900-E7549C4CD19F}"/>
              </a:ext>
            </a:extLst>
          </p:cNvPr>
          <p:cNvSpPr>
            <a:spLocks noGrp="1"/>
          </p:cNvSpPr>
          <p:nvPr>
            <p:ph type="title"/>
          </p:nvPr>
        </p:nvSpPr>
        <p:spPr>
          <a:xfrm>
            <a:off x="4401850" y="702156"/>
            <a:ext cx="7208958" cy="1013800"/>
          </a:xfrm>
        </p:spPr>
        <p:txBody>
          <a:bodyPr>
            <a:normAutofit/>
          </a:bodyPr>
          <a:lstStyle/>
          <a:p>
            <a:r>
              <a:rPr lang="en-US" dirty="0"/>
              <a:t>Growth of hsa account</a:t>
            </a:r>
          </a:p>
        </p:txBody>
      </p:sp>
      <p:pic>
        <p:nvPicPr>
          <p:cNvPr id="5" name="Picture 4">
            <a:extLst>
              <a:ext uri="{FF2B5EF4-FFF2-40B4-BE49-F238E27FC236}">
                <a16:creationId xmlns:a16="http://schemas.microsoft.com/office/drawing/2014/main" id="{04F2290F-C395-4EDC-B78E-7510D71F34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5547" y="2432103"/>
            <a:ext cx="2845090" cy="2055577"/>
          </a:xfrm>
          <a:prstGeom prst="rect">
            <a:avLst/>
          </a:prstGeom>
          <a:solidFill>
            <a:srgbClr val="FFFFFF">
              <a:shade val="85000"/>
            </a:srgbClr>
          </a:solidFill>
          <a:extLs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4A5E2211-7296-4E54-85C9-6CE3B01BF4F4}"/>
              </a:ext>
            </a:extLst>
          </p:cNvPr>
          <p:cNvSpPr>
            <a:spLocks noGrp="1"/>
          </p:cNvSpPr>
          <p:nvPr>
            <p:ph idx="1"/>
          </p:nvPr>
        </p:nvSpPr>
        <p:spPr>
          <a:xfrm>
            <a:off x="4401849" y="2180496"/>
            <a:ext cx="7208957" cy="4045683"/>
          </a:xfrm>
        </p:spPr>
        <p:txBody>
          <a:bodyPr>
            <a:normAutofit/>
          </a:bodyPr>
          <a:lstStyle/>
          <a:p>
            <a:pPr marL="342900" indent="-342900">
              <a:buClrTx/>
              <a:buSzPct val="100000"/>
              <a:buFont typeface="Arial" panose="020B0604020202020204" pitchFamily="34" charset="0"/>
              <a:buChar char="•"/>
            </a:pPr>
            <a:r>
              <a:rPr lang="en-US" dirty="0">
                <a:cs typeface="Arial" panose="020B0604020202020204" pitchFamily="34" charset="0"/>
              </a:rPr>
              <a:t>Interest </a:t>
            </a:r>
          </a:p>
          <a:p>
            <a:pPr lvl="1" indent="-342900">
              <a:buClrTx/>
              <a:buFont typeface="Courier New" panose="02070309020205020404" pitchFamily="49" charset="0"/>
              <a:buChar char="o"/>
            </a:pPr>
            <a:r>
              <a:rPr lang="en-US" dirty="0">
                <a:cs typeface="Arial" panose="020B0604020202020204" pitchFamily="34" charset="0"/>
              </a:rPr>
              <a:t>Funds earn interest over time</a:t>
            </a:r>
          </a:p>
          <a:p>
            <a:pPr lvl="1" indent="-342900">
              <a:buClrTx/>
              <a:buFont typeface="Courier New" panose="02070309020205020404" pitchFamily="49" charset="0"/>
              <a:buChar char="o"/>
            </a:pPr>
            <a:r>
              <a:rPr lang="en-US" dirty="0">
                <a:cs typeface="Arial" panose="020B0604020202020204" pitchFamily="34" charset="0"/>
              </a:rPr>
              <a:t>Once balance reaches $1,000, you may invest funds above that level in a variety of HSA investment options</a:t>
            </a:r>
          </a:p>
          <a:p>
            <a:pPr>
              <a:buClrTx/>
              <a:buSzPct val="100000"/>
              <a:buFont typeface="Arial" panose="020B0604020202020204" pitchFamily="34" charset="0"/>
              <a:buChar char="•"/>
            </a:pPr>
            <a:r>
              <a:rPr lang="en-US" dirty="0">
                <a:cs typeface="Arial" panose="020B0604020202020204" pitchFamily="34" charset="0"/>
              </a:rPr>
              <a:t>See the </a:t>
            </a:r>
            <a:r>
              <a:rPr lang="en-US" dirty="0">
                <a:cs typeface="Arial" panose="020B0604020202020204" pitchFamily="34" charset="0"/>
                <a:hlinkClick r:id="rId4"/>
              </a:rPr>
              <a:t>HSA page </a:t>
            </a:r>
            <a:r>
              <a:rPr lang="en-US" dirty="0">
                <a:cs typeface="Arial" panose="020B0604020202020204" pitchFamily="34" charset="0"/>
              </a:rPr>
              <a:t>on the TASC Financial website for more information about available investment options</a:t>
            </a:r>
            <a:endParaRPr lang="en-US" dirty="0">
              <a:highlight>
                <a:srgbClr val="FFFF00"/>
              </a:highlight>
              <a:cs typeface="Arial" panose="020B0604020202020204" pitchFamily="34" charset="0"/>
            </a:endParaRPr>
          </a:p>
        </p:txBody>
      </p:sp>
      <p:sp>
        <p:nvSpPr>
          <p:cNvPr id="4" name="Slide Number Placeholder 3">
            <a:extLst>
              <a:ext uri="{FF2B5EF4-FFF2-40B4-BE49-F238E27FC236}">
                <a16:creationId xmlns:a16="http://schemas.microsoft.com/office/drawing/2014/main" id="{A7952CA8-40B2-4DE5-8264-1B4D8961816E}"/>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88</a:t>
            </a:fld>
            <a:endParaRPr lang="en-US"/>
          </a:p>
        </p:txBody>
      </p:sp>
    </p:spTree>
    <p:extLst>
      <p:ext uri="{BB962C8B-B14F-4D97-AF65-F5344CB8AC3E}">
        <p14:creationId xmlns:p14="http://schemas.microsoft.com/office/powerpoint/2010/main" val="11052968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Rectangle 4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4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51">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54" name="Rectangle 53">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516AA98-9205-44DA-8CEF-EB75DD27EE66}"/>
              </a:ext>
            </a:extLst>
          </p:cNvPr>
          <p:cNvSpPr>
            <a:spLocks noGrp="1"/>
          </p:cNvSpPr>
          <p:nvPr>
            <p:ph type="title"/>
          </p:nvPr>
        </p:nvSpPr>
        <p:spPr>
          <a:xfrm>
            <a:off x="4579243" y="1419225"/>
            <a:ext cx="6798608" cy="2085869"/>
          </a:xfrm>
        </p:spPr>
        <p:txBody>
          <a:bodyPr vert="horz" lIns="91440" tIns="45720" rIns="91440" bIns="45720" rtlCol="0" anchor="b">
            <a:normAutofit/>
          </a:bodyPr>
          <a:lstStyle/>
          <a:p>
            <a:r>
              <a:rPr lang="en-US">
                <a:solidFill>
                  <a:srgbClr val="FFFFFF"/>
                </a:solidFill>
              </a:rPr>
              <a:t>Other benefits</a:t>
            </a:r>
          </a:p>
        </p:txBody>
      </p:sp>
      <p:sp>
        <p:nvSpPr>
          <p:cNvPr id="5" name="Text Placeholder 4">
            <a:extLst>
              <a:ext uri="{FF2B5EF4-FFF2-40B4-BE49-F238E27FC236}">
                <a16:creationId xmlns:a16="http://schemas.microsoft.com/office/drawing/2014/main" id="{04F64F47-0374-4800-B432-CEB4ACF06592}"/>
              </a:ext>
            </a:extLst>
          </p:cNvPr>
          <p:cNvSpPr>
            <a:spLocks noGrp="1"/>
          </p:cNvSpPr>
          <p:nvPr>
            <p:ph type="body" idx="1"/>
          </p:nvPr>
        </p:nvSpPr>
        <p:spPr>
          <a:xfrm>
            <a:off x="4579243" y="3505095"/>
            <a:ext cx="6798608" cy="1733655"/>
          </a:xfrm>
        </p:spPr>
        <p:txBody>
          <a:bodyPr vert="horz" lIns="91440" tIns="45720" rIns="91440" bIns="45720" rtlCol="0" anchor="t">
            <a:normAutofit/>
          </a:bodyPr>
          <a:lstStyle/>
          <a:p>
            <a:r>
              <a:rPr lang="en-US" sz="1600" dirty="0">
                <a:solidFill>
                  <a:schemeClr val="bg2"/>
                </a:solidFill>
              </a:rPr>
              <a:t>Wisconsin Deferred compensation – 457(b) Plan</a:t>
            </a:r>
          </a:p>
          <a:p>
            <a:r>
              <a:rPr lang="en-US" sz="1600" dirty="0">
                <a:solidFill>
                  <a:schemeClr val="bg2"/>
                </a:solidFill>
              </a:rPr>
              <a:t>Long Term Care Insurance</a:t>
            </a:r>
          </a:p>
          <a:p>
            <a:r>
              <a:rPr lang="en-US" sz="1600" dirty="0">
                <a:solidFill>
                  <a:schemeClr val="bg2"/>
                </a:solidFill>
              </a:rPr>
              <a:t>Employee assistance program (EAP)</a:t>
            </a:r>
          </a:p>
          <a:p>
            <a:r>
              <a:rPr lang="en-US" sz="1600" dirty="0">
                <a:solidFill>
                  <a:schemeClr val="bg2"/>
                </a:solidFill>
              </a:rPr>
              <a:t>Edvest</a:t>
            </a:r>
          </a:p>
        </p:txBody>
      </p:sp>
      <p:pic>
        <p:nvPicPr>
          <p:cNvPr id="6" name="Picture 5" descr="Athletic woman thumbs up smiling">
            <a:extLst>
              <a:ext uri="{FF2B5EF4-FFF2-40B4-BE49-F238E27FC236}">
                <a16:creationId xmlns:a16="http://schemas.microsoft.com/office/drawing/2014/main" id="{CE49D722-1BF4-4076-8A8D-3F20589CF66B}"/>
              </a:ext>
            </a:extLst>
          </p:cNvPr>
          <p:cNvPicPr>
            <a:picLocks noChangeAspect="1"/>
          </p:cNvPicPr>
          <p:nvPr/>
        </p:nvPicPr>
        <p:blipFill>
          <a:blip r:embed="rId3"/>
          <a:stretch>
            <a:fillRect/>
          </a:stretch>
        </p:blipFill>
        <p:spPr>
          <a:xfrm>
            <a:off x="1413634" y="1208531"/>
            <a:ext cx="1751975" cy="4735069"/>
          </a:xfrm>
          <a:prstGeom prst="rect">
            <a:avLst/>
          </a:prstGeom>
        </p:spPr>
      </p:pic>
      <p:sp>
        <p:nvSpPr>
          <p:cNvPr id="4" name="Slide Number Placeholder 3">
            <a:extLst>
              <a:ext uri="{FF2B5EF4-FFF2-40B4-BE49-F238E27FC236}">
                <a16:creationId xmlns:a16="http://schemas.microsoft.com/office/drawing/2014/main" id="{50324CE2-FAFA-47F6-936D-8C65D38CD781}"/>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a:pPr defTabSz="914400">
                <a:spcAft>
                  <a:spcPts val="600"/>
                </a:spcAft>
              </a:pPr>
              <a:t>89</a:t>
            </a:fld>
            <a:endParaRPr lang="en-US" sz="900"/>
          </a:p>
        </p:txBody>
      </p:sp>
    </p:spTree>
    <p:extLst>
      <p:ext uri="{BB962C8B-B14F-4D97-AF65-F5344CB8AC3E}">
        <p14:creationId xmlns:p14="http://schemas.microsoft.com/office/powerpoint/2010/main" val="3505613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1401-F24C-40BE-960C-3188AD7082F2}"/>
              </a:ext>
            </a:extLst>
          </p:cNvPr>
          <p:cNvSpPr>
            <a:spLocks noGrp="1"/>
          </p:cNvSpPr>
          <p:nvPr>
            <p:ph type="title"/>
          </p:nvPr>
        </p:nvSpPr>
        <p:spPr/>
        <p:txBody>
          <a:bodyPr/>
          <a:lstStyle/>
          <a:p>
            <a:r>
              <a:rPr lang="en-US" dirty="0"/>
              <a:t>Paid leave - vacation</a:t>
            </a:r>
          </a:p>
        </p:txBody>
      </p:sp>
      <p:graphicFrame>
        <p:nvGraphicFramePr>
          <p:cNvPr id="5" name="Content Placeholder 4">
            <a:extLst>
              <a:ext uri="{FF2B5EF4-FFF2-40B4-BE49-F238E27FC236}">
                <a16:creationId xmlns:a16="http://schemas.microsoft.com/office/drawing/2014/main" id="{C9D193B9-8DF8-4817-BE45-B45DE89F43AD}"/>
              </a:ext>
            </a:extLst>
          </p:cNvPr>
          <p:cNvGraphicFramePr>
            <a:graphicFrameLocks noGrp="1"/>
          </p:cNvGraphicFramePr>
          <p:nvPr>
            <p:ph idx="1"/>
            <p:extLst>
              <p:ext uri="{D42A27DB-BD31-4B8C-83A1-F6EECF244321}">
                <p14:modId xmlns:p14="http://schemas.microsoft.com/office/powerpoint/2010/main" val="3929338638"/>
              </p:ext>
            </p:extLst>
          </p:nvPr>
        </p:nvGraphicFramePr>
        <p:xfrm>
          <a:off x="581025" y="2181225"/>
          <a:ext cx="11029950" cy="2865120"/>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1668031262"/>
                    </a:ext>
                  </a:extLst>
                </a:gridCol>
                <a:gridCol w="3676650">
                  <a:extLst>
                    <a:ext uri="{9D8B030D-6E8A-4147-A177-3AD203B41FA5}">
                      <a16:colId xmlns:a16="http://schemas.microsoft.com/office/drawing/2014/main" val="2158704706"/>
                    </a:ext>
                  </a:extLst>
                </a:gridCol>
                <a:gridCol w="3676650">
                  <a:extLst>
                    <a:ext uri="{9D8B030D-6E8A-4147-A177-3AD203B41FA5}">
                      <a16:colId xmlns:a16="http://schemas.microsoft.com/office/drawing/2014/main" val="3568459688"/>
                    </a:ext>
                  </a:extLst>
                </a:gridCol>
              </a:tblGrid>
              <a:tr h="370840">
                <a:tc>
                  <a:txBody>
                    <a:bodyPr/>
                    <a:lstStyle/>
                    <a:p>
                      <a:pPr algn="ctr"/>
                      <a:r>
                        <a:rPr lang="en-US" dirty="0"/>
                        <a:t>Years of Service</a:t>
                      </a:r>
                    </a:p>
                  </a:txBody>
                  <a:tcPr anchor="ctr"/>
                </a:tc>
                <a:tc>
                  <a:txBody>
                    <a:bodyPr/>
                    <a:lstStyle/>
                    <a:p>
                      <a:pPr algn="ctr"/>
                      <a:r>
                        <a:rPr lang="en-US" dirty="0"/>
                        <a:t>Annual Vacation Hours</a:t>
                      </a:r>
                    </a:p>
                    <a:p>
                      <a:pPr algn="ctr"/>
                      <a:r>
                        <a:rPr lang="en-US" dirty="0"/>
                        <a:t>FLSA Non-Exempt</a:t>
                      </a:r>
                    </a:p>
                  </a:txBody>
                  <a:tcPr anchor="ctr"/>
                </a:tc>
                <a:tc>
                  <a:txBody>
                    <a:bodyPr/>
                    <a:lstStyle/>
                    <a:p>
                      <a:pPr algn="ctr"/>
                      <a:r>
                        <a:rPr lang="en-US" dirty="0"/>
                        <a:t>Annual Vacation Hours</a:t>
                      </a:r>
                    </a:p>
                    <a:p>
                      <a:pPr algn="ctr"/>
                      <a:r>
                        <a:rPr lang="en-US" dirty="0"/>
                        <a:t>FLSA Exempt</a:t>
                      </a:r>
                    </a:p>
                  </a:txBody>
                  <a:tcPr anchor="ctr"/>
                </a:tc>
                <a:extLst>
                  <a:ext uri="{0D108BD9-81ED-4DB2-BD59-A6C34878D82A}">
                    <a16:rowId xmlns:a16="http://schemas.microsoft.com/office/drawing/2014/main" val="1226200369"/>
                  </a:ext>
                </a:extLst>
              </a:tr>
              <a:tr h="370840">
                <a:tc>
                  <a:txBody>
                    <a:bodyPr/>
                    <a:lstStyle/>
                    <a:p>
                      <a:pPr algn="ctr"/>
                      <a:r>
                        <a:rPr lang="en-US" dirty="0"/>
                        <a:t>During First 5 Years</a:t>
                      </a:r>
                    </a:p>
                  </a:txBody>
                  <a:tcPr anchor="ctr"/>
                </a:tc>
                <a:tc>
                  <a:txBody>
                    <a:bodyPr/>
                    <a:lstStyle/>
                    <a:p>
                      <a:pPr algn="ctr"/>
                      <a:r>
                        <a:rPr lang="en-US" dirty="0"/>
                        <a:t>104</a:t>
                      </a:r>
                    </a:p>
                  </a:txBody>
                  <a:tcPr anchor="ctr"/>
                </a:tc>
                <a:tc>
                  <a:txBody>
                    <a:bodyPr/>
                    <a:lstStyle/>
                    <a:p>
                      <a:pPr algn="ctr"/>
                      <a:r>
                        <a:rPr lang="en-US" dirty="0"/>
                        <a:t>120</a:t>
                      </a:r>
                    </a:p>
                  </a:txBody>
                  <a:tcPr anchor="ctr"/>
                </a:tc>
                <a:extLst>
                  <a:ext uri="{0D108BD9-81ED-4DB2-BD59-A6C34878D82A}">
                    <a16:rowId xmlns:a16="http://schemas.microsoft.com/office/drawing/2014/main" val="3250865106"/>
                  </a:ext>
                </a:extLst>
              </a:tr>
              <a:tr h="370840">
                <a:tc>
                  <a:txBody>
                    <a:bodyPr/>
                    <a:lstStyle/>
                    <a:p>
                      <a:pPr algn="ctr"/>
                      <a:r>
                        <a:rPr lang="en-US" dirty="0"/>
                        <a:t>5+ to 10 years</a:t>
                      </a:r>
                    </a:p>
                  </a:txBody>
                  <a:tcPr anchor="ctr"/>
                </a:tc>
                <a:tc>
                  <a:txBody>
                    <a:bodyPr/>
                    <a:lstStyle/>
                    <a:p>
                      <a:pPr algn="ctr"/>
                      <a:r>
                        <a:rPr lang="en-US" dirty="0"/>
                        <a:t>144</a:t>
                      </a:r>
                    </a:p>
                  </a:txBody>
                  <a:tcPr anchor="ctr"/>
                </a:tc>
                <a:tc>
                  <a:txBody>
                    <a:bodyPr/>
                    <a:lstStyle/>
                    <a:p>
                      <a:pPr algn="ctr"/>
                      <a:r>
                        <a:rPr lang="en-US" dirty="0"/>
                        <a:t>160</a:t>
                      </a:r>
                    </a:p>
                  </a:txBody>
                  <a:tcPr anchor="ctr"/>
                </a:tc>
                <a:extLst>
                  <a:ext uri="{0D108BD9-81ED-4DB2-BD59-A6C34878D82A}">
                    <a16:rowId xmlns:a16="http://schemas.microsoft.com/office/drawing/2014/main" val="2477007350"/>
                  </a:ext>
                </a:extLst>
              </a:tr>
              <a:tr h="370840">
                <a:tc>
                  <a:txBody>
                    <a:bodyPr/>
                    <a:lstStyle/>
                    <a:p>
                      <a:pPr algn="ctr"/>
                      <a:r>
                        <a:rPr lang="en-US" dirty="0"/>
                        <a:t>10+ to 15 years</a:t>
                      </a:r>
                    </a:p>
                  </a:txBody>
                  <a:tcPr anchor="ctr"/>
                </a:tc>
                <a:tc>
                  <a:txBody>
                    <a:bodyPr/>
                    <a:lstStyle/>
                    <a:p>
                      <a:pPr algn="ctr"/>
                      <a:r>
                        <a:rPr lang="en-US" dirty="0"/>
                        <a:t>160</a:t>
                      </a:r>
                    </a:p>
                  </a:txBody>
                  <a:tcPr anchor="ctr"/>
                </a:tc>
                <a:tc>
                  <a:txBody>
                    <a:bodyPr/>
                    <a:lstStyle/>
                    <a:p>
                      <a:pPr algn="ctr"/>
                      <a:r>
                        <a:rPr lang="en-US" dirty="0"/>
                        <a:t>176</a:t>
                      </a:r>
                    </a:p>
                  </a:txBody>
                  <a:tcPr anchor="ctr"/>
                </a:tc>
                <a:extLst>
                  <a:ext uri="{0D108BD9-81ED-4DB2-BD59-A6C34878D82A}">
                    <a16:rowId xmlns:a16="http://schemas.microsoft.com/office/drawing/2014/main" val="3276764753"/>
                  </a:ext>
                </a:extLst>
              </a:tr>
              <a:tr h="370840">
                <a:tc>
                  <a:txBody>
                    <a:bodyPr/>
                    <a:lstStyle/>
                    <a:p>
                      <a:pPr algn="ctr"/>
                      <a:r>
                        <a:rPr lang="en-US" dirty="0"/>
                        <a:t>15+ to 20 years</a:t>
                      </a:r>
                    </a:p>
                  </a:txBody>
                  <a:tcPr anchor="ctr"/>
                </a:tc>
                <a:tc>
                  <a:txBody>
                    <a:bodyPr/>
                    <a:lstStyle/>
                    <a:p>
                      <a:pPr algn="ctr"/>
                      <a:r>
                        <a:rPr lang="en-US" dirty="0"/>
                        <a:t>184</a:t>
                      </a:r>
                    </a:p>
                  </a:txBody>
                  <a:tcPr anchor="ctr"/>
                </a:tc>
                <a:tc>
                  <a:txBody>
                    <a:bodyPr/>
                    <a:lstStyle/>
                    <a:p>
                      <a:pPr algn="ctr"/>
                      <a:r>
                        <a:rPr lang="en-US" dirty="0"/>
                        <a:t>200</a:t>
                      </a:r>
                    </a:p>
                  </a:txBody>
                  <a:tcPr anchor="ctr"/>
                </a:tc>
                <a:extLst>
                  <a:ext uri="{0D108BD9-81ED-4DB2-BD59-A6C34878D82A}">
                    <a16:rowId xmlns:a16="http://schemas.microsoft.com/office/drawing/2014/main" val="1037316023"/>
                  </a:ext>
                </a:extLst>
              </a:tr>
              <a:tr h="370840">
                <a:tc>
                  <a:txBody>
                    <a:bodyPr/>
                    <a:lstStyle/>
                    <a:p>
                      <a:pPr algn="ctr"/>
                      <a:r>
                        <a:rPr lang="en-US" dirty="0"/>
                        <a:t>20+ to 25 years</a:t>
                      </a:r>
                    </a:p>
                  </a:txBody>
                  <a:tcPr anchor="ctr"/>
                </a:tc>
                <a:tc>
                  <a:txBody>
                    <a:bodyPr/>
                    <a:lstStyle/>
                    <a:p>
                      <a:pPr algn="ctr"/>
                      <a:r>
                        <a:rPr lang="en-US" dirty="0"/>
                        <a:t>200</a:t>
                      </a:r>
                    </a:p>
                  </a:txBody>
                  <a:tcPr anchor="ctr"/>
                </a:tc>
                <a:tc>
                  <a:txBody>
                    <a:bodyPr/>
                    <a:lstStyle/>
                    <a:p>
                      <a:pPr algn="ctr"/>
                      <a:r>
                        <a:rPr lang="en-US" dirty="0"/>
                        <a:t>216</a:t>
                      </a:r>
                    </a:p>
                  </a:txBody>
                  <a:tcPr anchor="ctr"/>
                </a:tc>
                <a:extLst>
                  <a:ext uri="{0D108BD9-81ED-4DB2-BD59-A6C34878D82A}">
                    <a16:rowId xmlns:a16="http://schemas.microsoft.com/office/drawing/2014/main" val="510558085"/>
                  </a:ext>
                </a:extLst>
              </a:tr>
              <a:tr h="370840">
                <a:tc>
                  <a:txBody>
                    <a:bodyPr/>
                    <a:lstStyle/>
                    <a:p>
                      <a:pPr algn="ctr"/>
                      <a:r>
                        <a:rPr lang="en-US" dirty="0"/>
                        <a:t>25 and Over</a:t>
                      </a:r>
                    </a:p>
                  </a:txBody>
                  <a:tcPr anchor="ctr"/>
                </a:tc>
                <a:tc>
                  <a:txBody>
                    <a:bodyPr/>
                    <a:lstStyle/>
                    <a:p>
                      <a:pPr algn="ctr"/>
                      <a:r>
                        <a:rPr lang="en-US" dirty="0"/>
                        <a:t>216</a:t>
                      </a:r>
                    </a:p>
                  </a:txBody>
                  <a:tcPr anchor="ctr"/>
                </a:tc>
                <a:tc>
                  <a:txBody>
                    <a:bodyPr/>
                    <a:lstStyle/>
                    <a:p>
                      <a:pPr algn="ctr"/>
                      <a:r>
                        <a:rPr lang="en-US" dirty="0"/>
                        <a:t>216</a:t>
                      </a:r>
                    </a:p>
                  </a:txBody>
                  <a:tcPr anchor="ctr"/>
                </a:tc>
                <a:extLst>
                  <a:ext uri="{0D108BD9-81ED-4DB2-BD59-A6C34878D82A}">
                    <a16:rowId xmlns:a16="http://schemas.microsoft.com/office/drawing/2014/main" val="3856988910"/>
                  </a:ext>
                </a:extLst>
              </a:tr>
            </a:tbl>
          </a:graphicData>
        </a:graphic>
      </p:graphicFrame>
      <p:sp>
        <p:nvSpPr>
          <p:cNvPr id="4" name="Slide Number Placeholder 3">
            <a:extLst>
              <a:ext uri="{FF2B5EF4-FFF2-40B4-BE49-F238E27FC236}">
                <a16:creationId xmlns:a16="http://schemas.microsoft.com/office/drawing/2014/main" id="{D54818ED-DA6E-4D96-80DF-4B2B8683234F}"/>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3" name="TextBox 2">
            <a:extLst>
              <a:ext uri="{FF2B5EF4-FFF2-40B4-BE49-F238E27FC236}">
                <a16:creationId xmlns:a16="http://schemas.microsoft.com/office/drawing/2014/main" id="{F51F6ACE-27B5-4F4F-96BA-6BD611C1D8B5}"/>
              </a:ext>
            </a:extLst>
          </p:cNvPr>
          <p:cNvSpPr txBox="1"/>
          <p:nvPr/>
        </p:nvSpPr>
        <p:spPr>
          <a:xfrm>
            <a:off x="581024" y="5168550"/>
            <a:ext cx="11029783" cy="646331"/>
          </a:xfrm>
          <a:prstGeom prst="rect">
            <a:avLst/>
          </a:prstGeom>
          <a:noFill/>
        </p:spPr>
        <p:txBody>
          <a:bodyPr wrap="square" rtlCol="0">
            <a:spAutoFit/>
          </a:bodyPr>
          <a:lstStyle/>
          <a:p>
            <a:pPr algn="ctr"/>
            <a:r>
              <a:rPr lang="en-US" dirty="0"/>
              <a:t>Assumes 100% appointment percentage – prorated if part-time</a:t>
            </a:r>
          </a:p>
          <a:p>
            <a:pPr algn="ctr"/>
            <a:r>
              <a:rPr lang="en-US" dirty="0"/>
              <a:t>Prorated during 1</a:t>
            </a:r>
            <a:r>
              <a:rPr lang="en-US" baseline="30000" dirty="0"/>
              <a:t>st</a:t>
            </a:r>
            <a:r>
              <a:rPr lang="en-US" dirty="0"/>
              <a:t> year of employment based on hire date</a:t>
            </a:r>
          </a:p>
        </p:txBody>
      </p:sp>
    </p:spTree>
    <p:extLst>
      <p:ext uri="{BB962C8B-B14F-4D97-AF65-F5344CB8AC3E}">
        <p14:creationId xmlns:p14="http://schemas.microsoft.com/office/powerpoint/2010/main" val="19541716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A28C-CC7D-4B16-8713-941E45602550}"/>
              </a:ext>
            </a:extLst>
          </p:cNvPr>
          <p:cNvSpPr>
            <a:spLocks noGrp="1"/>
          </p:cNvSpPr>
          <p:nvPr>
            <p:ph type="title"/>
          </p:nvPr>
        </p:nvSpPr>
        <p:spPr/>
        <p:txBody>
          <a:bodyPr/>
          <a:lstStyle/>
          <a:p>
            <a:r>
              <a:rPr lang="en-US" dirty="0"/>
              <a:t>Wisconsin Deferred Compensation (WDC) – IRS 457(b) Plan</a:t>
            </a:r>
          </a:p>
        </p:txBody>
      </p:sp>
      <p:pic>
        <p:nvPicPr>
          <p:cNvPr id="5" name="Picture 4">
            <a:extLst>
              <a:ext uri="{FF2B5EF4-FFF2-40B4-BE49-F238E27FC236}">
                <a16:creationId xmlns:a16="http://schemas.microsoft.com/office/drawing/2014/main" id="{3DF348F3-3506-4C75-9BE1-FA6B62AF5463}"/>
              </a:ext>
            </a:extLst>
          </p:cNvPr>
          <p:cNvPicPr>
            <a:picLocks noChangeAspect="1"/>
          </p:cNvPicPr>
          <p:nvPr/>
        </p:nvPicPr>
        <p:blipFill>
          <a:blip r:embed="rId3"/>
          <a:stretch>
            <a:fillRect/>
          </a:stretch>
        </p:blipFill>
        <p:spPr>
          <a:xfrm>
            <a:off x="9004707" y="3074165"/>
            <a:ext cx="2085013" cy="14814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5">
            <a:extLst>
              <a:ext uri="{FF2B5EF4-FFF2-40B4-BE49-F238E27FC236}">
                <a16:creationId xmlns:a16="http://schemas.microsoft.com/office/drawing/2014/main" id="{B92E42F8-C769-41B6-BCD8-4AE8B277AB3E}"/>
              </a:ext>
            </a:extLst>
          </p:cNvPr>
          <p:cNvSpPr>
            <a:spLocks noGrp="1"/>
          </p:cNvSpPr>
          <p:nvPr>
            <p:ph idx="1"/>
          </p:nvPr>
        </p:nvSpPr>
        <p:spPr/>
        <p:txBody>
          <a:bodyPr>
            <a:normAutofit fontScale="92500" lnSpcReduction="20000"/>
          </a:bodyPr>
          <a:lstStyle/>
          <a:p>
            <a:pPr marL="228600" lvl="0" indent="-228600" defTabSz="914400">
              <a:lnSpc>
                <a:spcPct val="90000"/>
              </a:lnSpc>
              <a:spcBef>
                <a:spcPts val="1000"/>
              </a:spcBef>
              <a:spcAft>
                <a:spcPts val="0"/>
              </a:spcAft>
              <a:buClrTx/>
              <a:buSzTx/>
              <a:buFont typeface="Arial" panose="020B0604020202020204" pitchFamily="34" charset="0"/>
              <a:buChar char="•"/>
            </a:pPr>
            <a:endParaRPr lang="en-US" sz="1900" dirty="0">
              <a:solidFill>
                <a:prstClr val="black"/>
              </a:solidFill>
              <a:latin typeface="Calibri Light" panose="020F0302020204030204" pitchFamily="34" charset="0"/>
            </a:endParaRPr>
          </a:p>
          <a:p>
            <a:pPr marL="228600" lvl="0" indent="-228600"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Voluntary supplemental retirement savings program (no employer contribution)</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Contributions can be taken on a pre-tax or post-tax (Roth) basis</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Contribute flat dollar amount or % of earnings</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Can enroll in, change contribution or stop deductions at any time</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Can rollover eligible funds into WDC account</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Variety of investment options available</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Annual contribution limits (2026)</a:t>
            </a:r>
          </a:p>
          <a:p>
            <a:pPr marL="742950" lvl="1" indent="-285750" defTabSz="914400">
              <a:lnSpc>
                <a:spcPct val="90000"/>
              </a:lnSpc>
              <a:spcBef>
                <a:spcPts val="500"/>
              </a:spcBef>
              <a:spcAft>
                <a:spcPts val="0"/>
              </a:spcAft>
              <a:buClrTx/>
              <a:buSzTx/>
              <a:buFont typeface="Courier New" panose="02070309020205020404" pitchFamily="49" charset="0"/>
              <a:buChar char="o"/>
            </a:pPr>
            <a:r>
              <a:rPr lang="en-US" sz="1700" dirty="0">
                <a:solidFill>
                  <a:schemeClr val="tx1"/>
                </a:solidFill>
                <a:latin typeface="Calibri Light" panose="020F0302020204030204" pitchFamily="34" charset="0"/>
              </a:rPr>
              <a:t>If under age 50: $24,500</a:t>
            </a:r>
          </a:p>
          <a:p>
            <a:pPr marL="742950" lvl="1" indent="-285750" defTabSz="914400">
              <a:lnSpc>
                <a:spcPct val="90000"/>
              </a:lnSpc>
              <a:spcBef>
                <a:spcPts val="500"/>
              </a:spcBef>
              <a:spcAft>
                <a:spcPts val="0"/>
              </a:spcAft>
              <a:buClrTx/>
              <a:buSzTx/>
              <a:buFont typeface="Courier New" panose="02070309020205020404" pitchFamily="49" charset="0"/>
              <a:buChar char="o"/>
            </a:pPr>
            <a:r>
              <a:rPr lang="en-US" sz="1700" dirty="0">
                <a:solidFill>
                  <a:schemeClr val="tx1"/>
                </a:solidFill>
                <a:latin typeface="Calibri Light" panose="020F0302020204030204" pitchFamily="34" charset="0"/>
              </a:rPr>
              <a:t>If age 50 or older anytime during the year: $32,500</a:t>
            </a:r>
          </a:p>
          <a:p>
            <a:pPr marL="742950" lvl="1" indent="-285750" defTabSz="914400">
              <a:lnSpc>
                <a:spcPct val="90000"/>
              </a:lnSpc>
              <a:spcBef>
                <a:spcPts val="500"/>
              </a:spcBef>
              <a:spcAft>
                <a:spcPts val="0"/>
              </a:spcAft>
              <a:buClrTx/>
              <a:buSzTx/>
              <a:buFont typeface="Courier New" panose="02070309020205020404" pitchFamily="49" charset="0"/>
              <a:buChar char="o"/>
            </a:pPr>
            <a:r>
              <a:rPr lang="en-US" sz="1700" dirty="0">
                <a:solidFill>
                  <a:schemeClr val="tx1"/>
                </a:solidFill>
                <a:latin typeface="Calibri Light" panose="020F0302020204030204" pitchFamily="34" charset="0"/>
              </a:rPr>
              <a:t>If age 60-63, super catch-up limit: $11,250 (Total Annual Limit max = $35,750)</a:t>
            </a:r>
          </a:p>
          <a:p>
            <a:pPr marL="742950" lvl="1" indent="-285750" defTabSz="914400">
              <a:lnSpc>
                <a:spcPct val="90000"/>
              </a:lnSpc>
              <a:spcBef>
                <a:spcPts val="500"/>
              </a:spcBef>
              <a:spcAft>
                <a:spcPts val="0"/>
              </a:spcAft>
              <a:buClrTx/>
              <a:buSzTx/>
              <a:buFont typeface="Courier New" panose="02070309020205020404" pitchFamily="49" charset="0"/>
              <a:buChar char="o"/>
            </a:pPr>
            <a:r>
              <a:rPr lang="en-US" sz="1700" dirty="0">
                <a:solidFill>
                  <a:schemeClr val="tx1"/>
                </a:solidFill>
                <a:latin typeface="Calibri Light" panose="020F0302020204030204" pitchFamily="34" charset="0"/>
              </a:rPr>
              <a:t>If within 3 years of retirement and you apply for catch-up with WDC: $49,000</a:t>
            </a:r>
          </a:p>
          <a:p>
            <a:pPr marL="0" indent="0">
              <a:buNone/>
            </a:pPr>
            <a:endParaRPr lang="en-US" dirty="0"/>
          </a:p>
        </p:txBody>
      </p:sp>
      <p:sp>
        <p:nvSpPr>
          <p:cNvPr id="3" name="Slide Number Placeholder 2">
            <a:extLst>
              <a:ext uri="{FF2B5EF4-FFF2-40B4-BE49-F238E27FC236}">
                <a16:creationId xmlns:a16="http://schemas.microsoft.com/office/drawing/2014/main" id="{CAC8C91C-B758-409D-B987-C0A96903D697}"/>
              </a:ext>
            </a:extLst>
          </p:cNvPr>
          <p:cNvSpPr>
            <a:spLocks noGrp="1"/>
          </p:cNvSpPr>
          <p:nvPr>
            <p:ph type="sldNum" sz="quarter" idx="12"/>
          </p:nvPr>
        </p:nvSpPr>
        <p:spPr/>
        <p:txBody>
          <a:bodyPr/>
          <a:lstStyle/>
          <a:p>
            <a:fld id="{D57F1E4F-1CFF-5643-939E-217C01CDF565}" type="slidenum">
              <a:rPr lang="en-US" smtClean="0"/>
              <a:pPr/>
              <a:t>90</a:t>
            </a:fld>
            <a:endParaRPr lang="en-US" dirty="0"/>
          </a:p>
        </p:txBody>
      </p:sp>
    </p:spTree>
    <p:extLst>
      <p:ext uri="{BB962C8B-B14F-4D97-AF65-F5344CB8AC3E}">
        <p14:creationId xmlns:p14="http://schemas.microsoft.com/office/powerpoint/2010/main" val="6185777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9115B-00E8-429B-8408-CBBEEBEC8689}"/>
              </a:ext>
            </a:extLst>
          </p:cNvPr>
          <p:cNvSpPr>
            <a:spLocks noGrp="1"/>
          </p:cNvSpPr>
          <p:nvPr>
            <p:ph type="title"/>
          </p:nvPr>
        </p:nvSpPr>
        <p:spPr>
          <a:xfrm>
            <a:off x="581192" y="702156"/>
            <a:ext cx="11029616" cy="1013800"/>
          </a:xfrm>
        </p:spPr>
        <p:txBody>
          <a:bodyPr>
            <a:normAutofit/>
          </a:bodyPr>
          <a:lstStyle/>
          <a:p>
            <a:r>
              <a:rPr lang="en-US" dirty="0"/>
              <a:t>WISCONSIN DEFERRED COMPENSATION (</a:t>
            </a:r>
            <a:r>
              <a:rPr lang="en-US" dirty="0" err="1"/>
              <a:t>Wdc</a:t>
            </a:r>
            <a:r>
              <a:rPr lang="en-US" dirty="0"/>
              <a:t>)</a:t>
            </a:r>
          </a:p>
        </p:txBody>
      </p:sp>
      <p:sp>
        <p:nvSpPr>
          <p:cNvPr id="10" name="Rectangle 9">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0B1F71-F600-4DDF-A118-B304967DB703}"/>
              </a:ext>
            </a:extLst>
          </p:cNvPr>
          <p:cNvPicPr>
            <a:picLocks noChangeAspect="1"/>
          </p:cNvPicPr>
          <p:nvPr/>
        </p:nvPicPr>
        <p:blipFill>
          <a:blip r:embed="rId3"/>
          <a:stretch>
            <a:fillRect/>
          </a:stretch>
        </p:blipFill>
        <p:spPr>
          <a:xfrm>
            <a:off x="657225" y="3258843"/>
            <a:ext cx="3305175" cy="1853644"/>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3" name="Content Placeholder 2">
            <a:extLst>
              <a:ext uri="{FF2B5EF4-FFF2-40B4-BE49-F238E27FC236}">
                <a16:creationId xmlns:a16="http://schemas.microsoft.com/office/drawing/2014/main" id="{2D5DE2DA-C53E-4BC4-B890-698EEFFEC18D}"/>
              </a:ext>
            </a:extLst>
          </p:cNvPr>
          <p:cNvSpPr>
            <a:spLocks noGrp="1"/>
          </p:cNvSpPr>
          <p:nvPr>
            <p:ph idx="1"/>
          </p:nvPr>
        </p:nvSpPr>
        <p:spPr>
          <a:xfrm>
            <a:off x="4505325" y="2180496"/>
            <a:ext cx="7105481" cy="4045683"/>
          </a:xfrm>
        </p:spPr>
        <p:txBody>
          <a:bodyPr>
            <a:normAutofit/>
          </a:bodyPr>
          <a:lstStyle/>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Enroll and make changes directly with </a:t>
            </a:r>
            <a:r>
              <a:rPr lang="en-US" sz="1400" dirty="0">
                <a:latin typeface="Calibri Light" panose="020F0302020204030204" pitchFamily="34" charset="0"/>
                <a:hlinkClick r:id="rId4"/>
              </a:rPr>
              <a:t>Wisconsin Deferred Compensation</a:t>
            </a:r>
            <a:r>
              <a:rPr lang="en-US" sz="1400" dirty="0">
                <a:latin typeface="Calibri Light" panose="020F0302020204030204" pitchFamily="34" charset="0"/>
              </a:rPr>
              <a:t> or call 1-877-457-9327 (will need enrollment code from agency prior to initial enrollment)</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Administered by Empower Retirement</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Resources</a:t>
            </a:r>
          </a:p>
          <a:p>
            <a:pPr lvl="1" defTabSz="914400">
              <a:lnSpc>
                <a:spcPct val="90000"/>
              </a:lnSpc>
              <a:spcBef>
                <a:spcPts val="1000"/>
              </a:spcBef>
              <a:spcAft>
                <a:spcPts val="0"/>
              </a:spcAft>
              <a:buClrTx/>
              <a:buSzTx/>
              <a:buFont typeface="Courier New" panose="02070309020205020404" pitchFamily="49" charset="0"/>
              <a:buChar char="o"/>
            </a:pPr>
            <a:r>
              <a:rPr lang="en-US" sz="1400" dirty="0">
                <a:latin typeface="Calibri Light" panose="020F0302020204030204" pitchFamily="34" charset="0"/>
                <a:hlinkClick r:id="rId5"/>
              </a:rPr>
              <a:t>WDC Fact Sheet</a:t>
            </a:r>
            <a:endParaRPr lang="en-US" sz="1400" dirty="0">
              <a:latin typeface="Calibri Light" panose="020F0302020204030204" pitchFamily="34" charset="0"/>
            </a:endParaRPr>
          </a:p>
          <a:p>
            <a:pPr lvl="1" defTabSz="914400">
              <a:lnSpc>
                <a:spcPct val="90000"/>
              </a:lnSpc>
              <a:spcBef>
                <a:spcPts val="1000"/>
              </a:spcBef>
              <a:spcAft>
                <a:spcPts val="0"/>
              </a:spcAft>
              <a:buClrTx/>
              <a:buSzTx/>
              <a:buFont typeface="Courier New" panose="02070309020205020404" pitchFamily="49" charset="0"/>
              <a:buChar char="o"/>
            </a:pPr>
            <a:r>
              <a:rPr lang="en-US" sz="1400" dirty="0">
                <a:latin typeface="Calibri Light" panose="020F0302020204030204" pitchFamily="34" charset="0"/>
                <a:hlinkClick r:id="rId6"/>
              </a:rPr>
              <a:t>Program Highlights</a:t>
            </a:r>
            <a:endParaRPr lang="en-US" sz="1400" dirty="0">
              <a:latin typeface="Calibri Light" panose="020F0302020204030204" pitchFamily="34" charset="0"/>
            </a:endParaRPr>
          </a:p>
          <a:p>
            <a:pPr lvl="1" defTabSz="914400">
              <a:lnSpc>
                <a:spcPct val="90000"/>
              </a:lnSpc>
              <a:spcBef>
                <a:spcPts val="1000"/>
              </a:spcBef>
              <a:spcAft>
                <a:spcPts val="0"/>
              </a:spcAft>
              <a:buClrTx/>
              <a:buSzTx/>
              <a:buFont typeface="Courier New" panose="02070309020205020404" pitchFamily="49" charset="0"/>
              <a:buChar char="o"/>
            </a:pPr>
            <a:r>
              <a:rPr lang="en-US" sz="1400" dirty="0">
                <a:latin typeface="Calibri Light" panose="020F0302020204030204" pitchFamily="34" charset="0"/>
                <a:hlinkClick r:id="rId7"/>
              </a:rPr>
              <a:t>Investment Information</a:t>
            </a:r>
            <a:endParaRPr lang="en-US" sz="1400" dirty="0">
              <a:latin typeface="Calibri Light" panose="020F0302020204030204" pitchFamily="34" charset="0"/>
            </a:endParaRPr>
          </a:p>
          <a:p>
            <a:pPr lvl="1" defTabSz="914400">
              <a:lnSpc>
                <a:spcPct val="90000"/>
              </a:lnSpc>
              <a:spcBef>
                <a:spcPts val="1000"/>
              </a:spcBef>
              <a:spcAft>
                <a:spcPts val="0"/>
              </a:spcAft>
              <a:buClrTx/>
              <a:buSzTx/>
              <a:buFont typeface="Courier New" panose="02070309020205020404" pitchFamily="49" charset="0"/>
              <a:buChar char="o"/>
            </a:pPr>
            <a:r>
              <a:rPr lang="en-US" sz="1400" dirty="0">
                <a:latin typeface="Calibri Light" panose="020F0302020204030204" pitchFamily="34" charset="0"/>
                <a:hlinkClick r:id="rId8"/>
              </a:rPr>
              <a:t>Program Resources</a:t>
            </a:r>
            <a:endParaRPr lang="en-US" sz="1400" dirty="0">
              <a:latin typeface="Calibri Light" panose="020F0302020204030204" pitchFamily="34" charset="0"/>
            </a:endParaRPr>
          </a:p>
          <a:p>
            <a:pPr lvl="1" defTabSz="914400">
              <a:lnSpc>
                <a:spcPct val="90000"/>
              </a:lnSpc>
              <a:spcBef>
                <a:spcPts val="1000"/>
              </a:spcBef>
              <a:spcAft>
                <a:spcPts val="0"/>
              </a:spcAft>
              <a:buClrTx/>
              <a:buSzTx/>
              <a:buFont typeface="Courier New" panose="02070309020205020404" pitchFamily="49" charset="0"/>
              <a:buChar char="o"/>
            </a:pPr>
            <a:r>
              <a:rPr lang="en-US" sz="1400" dirty="0">
                <a:latin typeface="Calibri Light" panose="020F0302020204030204" pitchFamily="34" charset="0"/>
                <a:hlinkClick r:id="rId9"/>
              </a:rPr>
              <a:t>Wellness and Financial Resource Center</a:t>
            </a:r>
            <a:endParaRPr lang="en-US" sz="1400" dirty="0">
              <a:latin typeface="Calibri Light" panose="020F0302020204030204" pitchFamily="34" charset="0"/>
            </a:endParaRPr>
          </a:p>
        </p:txBody>
      </p:sp>
      <p:sp>
        <p:nvSpPr>
          <p:cNvPr id="4" name="Slide Number Placeholder 3">
            <a:extLst>
              <a:ext uri="{FF2B5EF4-FFF2-40B4-BE49-F238E27FC236}">
                <a16:creationId xmlns:a16="http://schemas.microsoft.com/office/drawing/2014/main" id="{D364246B-C4B3-467B-AE36-A9BCD357EDED}"/>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91</a:t>
            </a:fld>
            <a:endParaRPr lang="en-US"/>
          </a:p>
        </p:txBody>
      </p:sp>
    </p:spTree>
    <p:extLst>
      <p:ext uri="{BB962C8B-B14F-4D97-AF65-F5344CB8AC3E}">
        <p14:creationId xmlns:p14="http://schemas.microsoft.com/office/powerpoint/2010/main" val="18874294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A28C-CC7D-4B16-8713-941E45602550}"/>
              </a:ext>
            </a:extLst>
          </p:cNvPr>
          <p:cNvSpPr>
            <a:spLocks noGrp="1"/>
          </p:cNvSpPr>
          <p:nvPr>
            <p:ph type="title"/>
          </p:nvPr>
        </p:nvSpPr>
        <p:spPr/>
        <p:txBody>
          <a:bodyPr/>
          <a:lstStyle/>
          <a:p>
            <a:r>
              <a:rPr lang="en-US" dirty="0"/>
              <a:t>Wisconsin Deferred Compensation (WDC)</a:t>
            </a:r>
          </a:p>
        </p:txBody>
      </p:sp>
      <p:sp>
        <p:nvSpPr>
          <p:cNvPr id="6" name="Content Placeholder 5">
            <a:extLst>
              <a:ext uri="{FF2B5EF4-FFF2-40B4-BE49-F238E27FC236}">
                <a16:creationId xmlns:a16="http://schemas.microsoft.com/office/drawing/2014/main" id="{B92E42F8-C769-41B6-BCD8-4AE8B277AB3E}"/>
              </a:ext>
            </a:extLst>
          </p:cNvPr>
          <p:cNvSpPr>
            <a:spLocks noGrp="1"/>
          </p:cNvSpPr>
          <p:nvPr>
            <p:ph idx="1"/>
          </p:nvPr>
        </p:nvSpPr>
        <p:spPr>
          <a:xfrm>
            <a:off x="581192" y="2086077"/>
            <a:ext cx="7686508" cy="1013800"/>
          </a:xfrm>
        </p:spPr>
        <p:txBody>
          <a:bodyPr anchor="t">
            <a:normAutofit/>
          </a:bodyPr>
          <a:lstStyle/>
          <a:p>
            <a:pPr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Monthly fee based on total account balance </a:t>
            </a:r>
          </a:p>
          <a:p>
            <a:pPr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Used to cover cost of WDC recordkeeping and related plan services.</a:t>
            </a:r>
          </a:p>
          <a:p>
            <a:pPr marL="0" indent="0">
              <a:buNone/>
            </a:pPr>
            <a:endParaRPr lang="en-US" dirty="0"/>
          </a:p>
        </p:txBody>
      </p:sp>
      <p:sp>
        <p:nvSpPr>
          <p:cNvPr id="3" name="Slide Number Placeholder 2">
            <a:extLst>
              <a:ext uri="{FF2B5EF4-FFF2-40B4-BE49-F238E27FC236}">
                <a16:creationId xmlns:a16="http://schemas.microsoft.com/office/drawing/2014/main" id="{CAC8C91C-B758-409D-B987-C0A96903D697}"/>
              </a:ext>
            </a:extLst>
          </p:cNvPr>
          <p:cNvSpPr>
            <a:spLocks noGrp="1"/>
          </p:cNvSpPr>
          <p:nvPr>
            <p:ph type="sldNum" sz="quarter" idx="12"/>
          </p:nvPr>
        </p:nvSpPr>
        <p:spPr/>
        <p:txBody>
          <a:bodyPr/>
          <a:lstStyle/>
          <a:p>
            <a:fld id="{D57F1E4F-1CFF-5643-939E-217C01CDF565}" type="slidenum">
              <a:rPr lang="en-US" smtClean="0"/>
              <a:pPr/>
              <a:t>92</a:t>
            </a:fld>
            <a:endParaRPr lang="en-US" dirty="0"/>
          </a:p>
        </p:txBody>
      </p:sp>
      <p:graphicFrame>
        <p:nvGraphicFramePr>
          <p:cNvPr id="5" name="Table 6">
            <a:extLst>
              <a:ext uri="{FF2B5EF4-FFF2-40B4-BE49-F238E27FC236}">
                <a16:creationId xmlns:a16="http://schemas.microsoft.com/office/drawing/2014/main" id="{3E792DC5-1119-4D75-92E7-4AB13D19F7A6}"/>
              </a:ext>
            </a:extLst>
          </p:cNvPr>
          <p:cNvGraphicFramePr>
            <a:graphicFrameLocks noGrp="1"/>
          </p:cNvGraphicFramePr>
          <p:nvPr>
            <p:extLst>
              <p:ext uri="{D42A27DB-BD31-4B8C-83A1-F6EECF244321}">
                <p14:modId xmlns:p14="http://schemas.microsoft.com/office/powerpoint/2010/main" val="1118871451"/>
              </p:ext>
            </p:extLst>
          </p:nvPr>
        </p:nvGraphicFramePr>
        <p:xfrm>
          <a:off x="2515599" y="3547815"/>
          <a:ext cx="6443847" cy="1371600"/>
        </p:xfrm>
        <a:graphic>
          <a:graphicData uri="http://schemas.openxmlformats.org/drawingml/2006/table">
            <a:tbl>
              <a:tblPr firstRow="1" bandRow="1">
                <a:tableStyleId>{5C22544A-7EE6-4342-B048-85BDC9FD1C3A}</a:tableStyleId>
              </a:tblPr>
              <a:tblGrid>
                <a:gridCol w="2147949">
                  <a:extLst>
                    <a:ext uri="{9D8B030D-6E8A-4147-A177-3AD203B41FA5}">
                      <a16:colId xmlns:a16="http://schemas.microsoft.com/office/drawing/2014/main" val="1008235979"/>
                    </a:ext>
                  </a:extLst>
                </a:gridCol>
                <a:gridCol w="2147949">
                  <a:extLst>
                    <a:ext uri="{9D8B030D-6E8A-4147-A177-3AD203B41FA5}">
                      <a16:colId xmlns:a16="http://schemas.microsoft.com/office/drawing/2014/main" val="3828556222"/>
                    </a:ext>
                  </a:extLst>
                </a:gridCol>
                <a:gridCol w="2147949">
                  <a:extLst>
                    <a:ext uri="{9D8B030D-6E8A-4147-A177-3AD203B41FA5}">
                      <a16:colId xmlns:a16="http://schemas.microsoft.com/office/drawing/2014/main" val="232479637"/>
                    </a:ext>
                  </a:extLst>
                </a:gridCol>
              </a:tblGrid>
              <a:tr h="357634">
                <a:tc>
                  <a:txBody>
                    <a:bodyPr/>
                    <a:lstStyle/>
                    <a:p>
                      <a:pPr algn="ctr"/>
                      <a:r>
                        <a:rPr lang="en-US" dirty="0"/>
                        <a:t>Participant Account Balance</a:t>
                      </a:r>
                    </a:p>
                  </a:txBody>
                  <a:tcPr/>
                </a:tc>
                <a:tc>
                  <a:txBody>
                    <a:bodyPr/>
                    <a:lstStyle/>
                    <a:p>
                      <a:pPr algn="ctr"/>
                      <a:r>
                        <a:rPr lang="en-US" dirty="0"/>
                        <a:t>2026 Monthly Fee</a:t>
                      </a:r>
                    </a:p>
                  </a:txBody>
                  <a:tcPr/>
                </a:tc>
                <a:tc>
                  <a:txBody>
                    <a:bodyPr/>
                    <a:lstStyle/>
                    <a:p>
                      <a:pPr algn="ctr"/>
                      <a:r>
                        <a:rPr lang="en-US" dirty="0"/>
                        <a:t>Annual Fee</a:t>
                      </a:r>
                    </a:p>
                  </a:txBody>
                  <a:tcPr/>
                </a:tc>
                <a:extLst>
                  <a:ext uri="{0D108BD9-81ED-4DB2-BD59-A6C34878D82A}">
                    <a16:rowId xmlns:a16="http://schemas.microsoft.com/office/drawing/2014/main" val="1704850381"/>
                  </a:ext>
                </a:extLst>
              </a:tr>
              <a:tr h="357634">
                <a:tc>
                  <a:txBody>
                    <a:bodyPr/>
                    <a:lstStyle/>
                    <a:p>
                      <a:pPr algn="ctr"/>
                      <a:r>
                        <a:rPr lang="en-US" dirty="0"/>
                        <a:t>$0.00 to $5,000.00</a:t>
                      </a:r>
                    </a:p>
                  </a:txBody>
                  <a:tcPr/>
                </a:tc>
                <a:tc>
                  <a:txBody>
                    <a:bodyPr/>
                    <a:lstStyle/>
                    <a:p>
                      <a:pPr algn="ctr"/>
                      <a:r>
                        <a:rPr lang="en-US" dirty="0"/>
                        <a:t>$0.00</a:t>
                      </a:r>
                    </a:p>
                  </a:txBody>
                  <a:tcPr/>
                </a:tc>
                <a:tc>
                  <a:txBody>
                    <a:bodyPr/>
                    <a:lstStyle/>
                    <a:p>
                      <a:pPr algn="ctr"/>
                      <a:r>
                        <a:rPr lang="en-US" dirty="0"/>
                        <a:t>$0.00</a:t>
                      </a:r>
                    </a:p>
                  </a:txBody>
                  <a:tcPr/>
                </a:tc>
                <a:extLst>
                  <a:ext uri="{0D108BD9-81ED-4DB2-BD59-A6C34878D82A}">
                    <a16:rowId xmlns:a16="http://schemas.microsoft.com/office/drawing/2014/main" val="3832678680"/>
                  </a:ext>
                </a:extLst>
              </a:tr>
              <a:tr h="357634">
                <a:tc>
                  <a:txBody>
                    <a:bodyPr/>
                    <a:lstStyle/>
                    <a:p>
                      <a:pPr algn="ctr"/>
                      <a:r>
                        <a:rPr lang="en-US" dirty="0"/>
                        <a:t>$5,001 and over</a:t>
                      </a:r>
                    </a:p>
                  </a:txBody>
                  <a:tcPr/>
                </a:tc>
                <a:tc>
                  <a:txBody>
                    <a:bodyPr/>
                    <a:lstStyle/>
                    <a:p>
                      <a:pPr algn="ctr"/>
                      <a:r>
                        <a:rPr lang="en-US" dirty="0"/>
                        <a:t>$3.90</a:t>
                      </a:r>
                    </a:p>
                  </a:txBody>
                  <a:tcPr/>
                </a:tc>
                <a:tc>
                  <a:txBody>
                    <a:bodyPr/>
                    <a:lstStyle/>
                    <a:p>
                      <a:pPr algn="ctr"/>
                      <a:r>
                        <a:rPr lang="en-US" dirty="0"/>
                        <a:t>$46.80</a:t>
                      </a:r>
                    </a:p>
                  </a:txBody>
                  <a:tcPr/>
                </a:tc>
                <a:extLst>
                  <a:ext uri="{0D108BD9-81ED-4DB2-BD59-A6C34878D82A}">
                    <a16:rowId xmlns:a16="http://schemas.microsoft.com/office/drawing/2014/main" val="3355745240"/>
                  </a:ext>
                </a:extLst>
              </a:tr>
            </a:tbl>
          </a:graphicData>
        </a:graphic>
      </p:graphicFrame>
    </p:spTree>
    <p:extLst>
      <p:ext uri="{BB962C8B-B14F-4D97-AF65-F5344CB8AC3E}">
        <p14:creationId xmlns:p14="http://schemas.microsoft.com/office/powerpoint/2010/main" val="18632327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B6-DBCA-42B8-BCAB-A8D508F1F160}"/>
              </a:ext>
            </a:extLst>
          </p:cNvPr>
          <p:cNvSpPr>
            <a:spLocks noGrp="1"/>
          </p:cNvSpPr>
          <p:nvPr>
            <p:ph type="title"/>
          </p:nvPr>
        </p:nvSpPr>
        <p:spPr>
          <a:xfrm>
            <a:off x="581192" y="702156"/>
            <a:ext cx="11029616" cy="1013800"/>
          </a:xfrm>
        </p:spPr>
        <p:txBody>
          <a:bodyPr>
            <a:normAutofit/>
          </a:bodyPr>
          <a:lstStyle/>
          <a:p>
            <a:pPr>
              <a:lnSpc>
                <a:spcPct val="90000"/>
              </a:lnSpc>
            </a:pPr>
            <a:r>
              <a:rPr lang="en-US" sz="2200">
                <a:solidFill>
                  <a:srgbClr val="FFFEFF"/>
                </a:solidFill>
              </a:rPr>
              <a:t>Long Term Care Insurance</a:t>
            </a:r>
            <a:br>
              <a:rPr lang="en-US" sz="2200">
                <a:solidFill>
                  <a:srgbClr val="FFFEFF"/>
                </a:solidFill>
              </a:rPr>
            </a:br>
            <a:br>
              <a:rPr lang="en-US" sz="2200">
                <a:solidFill>
                  <a:srgbClr val="FFFEFF"/>
                </a:solidFill>
              </a:rPr>
            </a:br>
            <a:endParaRPr lang="en-US" sz="2200" cap="none">
              <a:solidFill>
                <a:srgbClr val="FFFEFF"/>
              </a:solidFill>
            </a:endParaRPr>
          </a:p>
        </p:txBody>
      </p:sp>
      <p:sp>
        <p:nvSpPr>
          <p:cNvPr id="4" name="Slide Number Placeholder 3">
            <a:extLst>
              <a:ext uri="{FF2B5EF4-FFF2-40B4-BE49-F238E27FC236}">
                <a16:creationId xmlns:a16="http://schemas.microsoft.com/office/drawing/2014/main" id="{1EE947AC-1432-4500-B2AC-83BA3A0F58DC}"/>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pPr>
                <a:spcAft>
                  <a:spcPts val="600"/>
                </a:spcAft>
              </a:pPr>
              <a:t>93</a:t>
            </a:fld>
            <a:endParaRPr lang="en-US"/>
          </a:p>
        </p:txBody>
      </p:sp>
      <p:graphicFrame>
        <p:nvGraphicFramePr>
          <p:cNvPr id="6" name="Content Placeholder 2">
            <a:extLst>
              <a:ext uri="{FF2B5EF4-FFF2-40B4-BE49-F238E27FC236}">
                <a16:creationId xmlns:a16="http://schemas.microsoft.com/office/drawing/2014/main" id="{092D7434-FC1C-4C47-B150-7A1B97A31DB1}"/>
              </a:ext>
            </a:extLst>
          </p:cNvPr>
          <p:cNvGraphicFramePr>
            <a:graphicFrameLocks noGrp="1"/>
          </p:cNvGraphicFramePr>
          <p:nvPr>
            <p:ph idx="1"/>
            <p:extLst>
              <p:ext uri="{D42A27DB-BD31-4B8C-83A1-F6EECF244321}">
                <p14:modId xmlns:p14="http://schemas.microsoft.com/office/powerpoint/2010/main" val="3623387815"/>
              </p:ext>
            </p:extLst>
          </p:nvPr>
        </p:nvGraphicFramePr>
        <p:xfrm>
          <a:off x="581025" y="2181224"/>
          <a:ext cx="11029950" cy="4547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79398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8DB4-7B57-4EDE-85E5-95FEE31B4198}"/>
              </a:ext>
            </a:extLst>
          </p:cNvPr>
          <p:cNvSpPr>
            <a:spLocks noGrp="1"/>
          </p:cNvSpPr>
          <p:nvPr>
            <p:ph type="title"/>
          </p:nvPr>
        </p:nvSpPr>
        <p:spPr/>
        <p:txBody>
          <a:bodyPr/>
          <a:lstStyle/>
          <a:p>
            <a:r>
              <a:rPr lang="en-US" dirty="0"/>
              <a:t>Employee Assistance Program (EAP) Partnership with </a:t>
            </a:r>
            <a:r>
              <a:rPr lang="en-US" dirty="0" err="1"/>
              <a:t>Acentra</a:t>
            </a:r>
            <a:r>
              <a:rPr lang="en-US" dirty="0"/>
              <a:t> Health</a:t>
            </a:r>
          </a:p>
        </p:txBody>
      </p:sp>
      <p:sp>
        <p:nvSpPr>
          <p:cNvPr id="3" name="Content Placeholder 2">
            <a:extLst>
              <a:ext uri="{FF2B5EF4-FFF2-40B4-BE49-F238E27FC236}">
                <a16:creationId xmlns:a16="http://schemas.microsoft.com/office/drawing/2014/main" id="{0517AB32-75F8-4933-A6B0-15310E71FADA}"/>
              </a:ext>
            </a:extLst>
          </p:cNvPr>
          <p:cNvSpPr>
            <a:spLocks noGrp="1"/>
          </p:cNvSpPr>
          <p:nvPr>
            <p:ph sz="half" idx="1"/>
          </p:nvPr>
        </p:nvSpPr>
        <p:spPr/>
        <p:txBody>
          <a:bodyPr>
            <a:normAutofit fontScale="85000" lnSpcReduction="20000"/>
          </a:bodyPr>
          <a:lstStyle/>
          <a:p>
            <a:pPr marL="285750" indent="-285750">
              <a:spcBef>
                <a:spcPts val="600"/>
              </a:spcBef>
              <a:buClrTx/>
              <a:buSzPct val="100000"/>
              <a:buFont typeface="Arial" panose="020B0604020202020204" pitchFamily="34" charset="0"/>
              <a:buChar char="•"/>
            </a:pPr>
            <a:r>
              <a:rPr lang="en-US" sz="2400" dirty="0"/>
              <a:t>Confidential, voluntary program to assist you and your family who may be experiencing personal and work-related issues, including:</a:t>
            </a:r>
          </a:p>
          <a:p>
            <a:pPr marL="609750" lvl="1" indent="-285750">
              <a:spcBef>
                <a:spcPts val="600"/>
              </a:spcBef>
              <a:buClrTx/>
              <a:buSzPct val="100000"/>
              <a:buFont typeface="Arial" panose="020B0604020202020204" pitchFamily="34" charset="0"/>
              <a:buChar char="•"/>
            </a:pPr>
            <a:r>
              <a:rPr lang="en-US" sz="2000" dirty="0"/>
              <a:t>Work-life stress</a:t>
            </a:r>
          </a:p>
          <a:p>
            <a:pPr marL="609750" lvl="1" indent="-285750">
              <a:spcBef>
                <a:spcPts val="600"/>
              </a:spcBef>
              <a:buClrTx/>
              <a:buSzPct val="100000"/>
              <a:buFont typeface="Arial" panose="020B0604020202020204" pitchFamily="34" charset="0"/>
              <a:buChar char="•"/>
            </a:pPr>
            <a:r>
              <a:rPr lang="en-US" sz="2000" dirty="0"/>
              <a:t>Anxiety, depression or other mood disorders</a:t>
            </a:r>
          </a:p>
          <a:p>
            <a:pPr marL="609750" lvl="1" indent="-285750">
              <a:spcBef>
                <a:spcPts val="600"/>
              </a:spcBef>
              <a:buClrTx/>
              <a:buSzPct val="100000"/>
              <a:buFont typeface="Arial" panose="020B0604020202020204" pitchFamily="34" charset="0"/>
              <a:buChar char="•"/>
            </a:pPr>
            <a:r>
              <a:rPr lang="en-US" sz="2000" dirty="0"/>
              <a:t>Relationship or other family problems, including divorce and abuse</a:t>
            </a:r>
          </a:p>
          <a:p>
            <a:pPr marL="609750" lvl="1" indent="-285750">
              <a:spcBef>
                <a:spcPts val="600"/>
              </a:spcBef>
              <a:buClrTx/>
              <a:buSzPct val="100000"/>
              <a:buFont typeface="Arial" panose="020B0604020202020204" pitchFamily="34" charset="0"/>
              <a:buChar char="•"/>
            </a:pPr>
            <a:r>
              <a:rPr lang="en-US" sz="2000" dirty="0"/>
              <a:t>Substance abuse</a:t>
            </a:r>
          </a:p>
          <a:p>
            <a:pPr marL="609750" lvl="1" indent="-285750">
              <a:spcBef>
                <a:spcPts val="600"/>
              </a:spcBef>
              <a:buClrTx/>
              <a:buSzPct val="100000"/>
              <a:buFont typeface="Arial" panose="020B0604020202020204" pitchFamily="34" charset="0"/>
              <a:buChar char="•"/>
            </a:pPr>
            <a:r>
              <a:rPr lang="en-US" sz="2000" dirty="0"/>
              <a:t>Parenting/caregiver support</a:t>
            </a:r>
          </a:p>
          <a:p>
            <a:pPr marL="609750" lvl="1" indent="-285750">
              <a:spcBef>
                <a:spcPts val="600"/>
              </a:spcBef>
              <a:buClrTx/>
              <a:buSzPct val="100000"/>
              <a:buFont typeface="Arial" panose="020B0604020202020204" pitchFamily="34" charset="0"/>
              <a:buChar char="•"/>
            </a:pPr>
            <a:r>
              <a:rPr lang="en-US" sz="2000" dirty="0"/>
              <a:t>Legal &amp; financial guidance</a:t>
            </a:r>
          </a:p>
          <a:p>
            <a:pPr marL="609750" lvl="1" indent="-285750">
              <a:spcBef>
                <a:spcPts val="600"/>
              </a:spcBef>
              <a:buClrTx/>
              <a:buSzPct val="100000"/>
              <a:buFont typeface="Arial" panose="020B0604020202020204" pitchFamily="34" charset="0"/>
              <a:buChar char="•"/>
            </a:pPr>
            <a:r>
              <a:rPr lang="en-US" sz="2000" dirty="0"/>
              <a:t>Convenience services</a:t>
            </a:r>
          </a:p>
        </p:txBody>
      </p:sp>
      <p:sp>
        <p:nvSpPr>
          <p:cNvPr id="5" name="Content Placeholder 4">
            <a:extLst>
              <a:ext uri="{FF2B5EF4-FFF2-40B4-BE49-F238E27FC236}">
                <a16:creationId xmlns:a16="http://schemas.microsoft.com/office/drawing/2014/main" id="{213E4B3E-7469-41E1-989D-BB32F3A1D99E}"/>
              </a:ext>
            </a:extLst>
          </p:cNvPr>
          <p:cNvSpPr>
            <a:spLocks noGrp="1"/>
          </p:cNvSpPr>
          <p:nvPr>
            <p:ph sz="half" idx="2"/>
          </p:nvPr>
        </p:nvSpPr>
        <p:spPr>
          <a:xfrm>
            <a:off x="6188417" y="1982805"/>
            <a:ext cx="5422392" cy="3878246"/>
          </a:xfrm>
        </p:spPr>
        <p:txBody>
          <a:bodyPr>
            <a:normAutofit fontScale="85000" lnSpcReduction="20000"/>
          </a:bodyPr>
          <a:lstStyle/>
          <a:p>
            <a:pPr marL="285750" indent="-285750">
              <a:spcBef>
                <a:spcPts val="600"/>
              </a:spcBef>
              <a:buClrTx/>
              <a:buSzPct val="100000"/>
              <a:buFont typeface="Arial" panose="020B0604020202020204" pitchFamily="34" charset="0"/>
              <a:buChar char="•"/>
            </a:pPr>
            <a:r>
              <a:rPr lang="en-US" sz="2400" dirty="0"/>
              <a:t>Can access a vast amount of information regarding </a:t>
            </a:r>
            <a:r>
              <a:rPr lang="en-US" sz="2400" dirty="0" err="1"/>
              <a:t>Acentra</a:t>
            </a:r>
            <a:r>
              <a:rPr lang="en-US" sz="2400" dirty="0"/>
              <a:t> Health and their services on their website at  </a:t>
            </a:r>
            <a:r>
              <a:rPr lang="en-US" sz="2400" b="0" i="0" u="none" strike="noStrike" baseline="0" dirty="0">
                <a:solidFill>
                  <a:srgbClr val="000000"/>
                </a:solidFill>
                <a:hlinkClick r:id="rId2"/>
              </a:rPr>
              <a:t>https://sowi.mylifeexpert.com</a:t>
            </a:r>
            <a:endParaRPr lang="en-US" sz="2400" b="0" i="0" u="none" strike="noStrike" baseline="0" dirty="0">
              <a:solidFill>
                <a:srgbClr val="000000"/>
              </a:solidFill>
            </a:endParaRPr>
          </a:p>
          <a:p>
            <a:pPr marL="742950" lvl="1" indent="-285750">
              <a:spcBef>
                <a:spcPts val="600"/>
              </a:spcBef>
              <a:buClrTx/>
              <a:buSzPct val="100000"/>
              <a:buFont typeface="Arial" panose="020B0604020202020204" pitchFamily="34" charset="0"/>
              <a:buChar char="•"/>
            </a:pPr>
            <a:r>
              <a:rPr lang="en-US" sz="2000" dirty="0"/>
              <a:t>All users will be required to create an account at first log in</a:t>
            </a:r>
          </a:p>
          <a:p>
            <a:pPr marL="742950" lvl="1" indent="-285750">
              <a:spcBef>
                <a:spcPts val="600"/>
              </a:spcBef>
              <a:buClrTx/>
              <a:buSzPct val="100000"/>
              <a:buFont typeface="Arial" panose="020B0604020202020204" pitchFamily="34" charset="0"/>
              <a:buChar char="•"/>
            </a:pPr>
            <a:r>
              <a:rPr lang="en-US" sz="2000" b="0" i="0" dirty="0">
                <a:solidFill>
                  <a:srgbClr val="222222"/>
                </a:solidFill>
                <a:effectLst/>
              </a:rPr>
              <a:t>To receive the company code please contact </a:t>
            </a:r>
            <a:r>
              <a:rPr lang="en-US" sz="2000" b="0" i="0" u="none" strike="noStrike" dirty="0">
                <a:solidFill>
                  <a:srgbClr val="114C86"/>
                </a:solidFill>
                <a:effectLst/>
                <a:hlinkClick r:id="rId3"/>
              </a:rPr>
              <a:t>doaeapprogram@wisconsin.gov</a:t>
            </a:r>
            <a:r>
              <a:rPr lang="en-US" sz="1300" b="0" i="0" dirty="0">
                <a:solidFill>
                  <a:srgbClr val="222222"/>
                </a:solidFill>
                <a:effectLst/>
              </a:rPr>
              <a:t>.</a:t>
            </a:r>
          </a:p>
          <a:p>
            <a:pPr marL="418950" indent="-285750">
              <a:spcBef>
                <a:spcPts val="600"/>
              </a:spcBef>
              <a:buClrTx/>
              <a:buSzPct val="100000"/>
              <a:buFont typeface="Arial" panose="020B0604020202020204" pitchFamily="34" charset="0"/>
              <a:buChar char="•"/>
            </a:pPr>
            <a:r>
              <a:rPr lang="en-US" sz="2400" dirty="0"/>
              <a:t>May contact </a:t>
            </a:r>
            <a:r>
              <a:rPr lang="en-US" sz="2400" dirty="0" err="1"/>
              <a:t>Acentra</a:t>
            </a:r>
            <a:r>
              <a:rPr lang="en-US" sz="2400" dirty="0"/>
              <a:t> Health 24/7 by phone at 833-539-7285 or 877-334-0489 (TTY)</a:t>
            </a:r>
          </a:p>
          <a:p>
            <a:pPr marL="0" indent="0">
              <a:spcBef>
                <a:spcPts val="600"/>
              </a:spcBef>
              <a:buClrTx/>
              <a:buSzPct val="100000"/>
              <a:buNone/>
            </a:pPr>
            <a:endParaRPr lang="en-US" dirty="0"/>
          </a:p>
        </p:txBody>
      </p:sp>
      <p:sp>
        <p:nvSpPr>
          <p:cNvPr id="4" name="Slide Number Placeholder 3">
            <a:extLst>
              <a:ext uri="{FF2B5EF4-FFF2-40B4-BE49-F238E27FC236}">
                <a16:creationId xmlns:a16="http://schemas.microsoft.com/office/drawing/2014/main" id="{AE2A8D07-C485-44BA-8A6E-53B0507E4D7B}"/>
              </a:ext>
            </a:extLst>
          </p:cNvPr>
          <p:cNvSpPr>
            <a:spLocks noGrp="1"/>
          </p:cNvSpPr>
          <p:nvPr>
            <p:ph type="sldNum" sz="quarter" idx="12"/>
          </p:nvPr>
        </p:nvSpPr>
        <p:spPr/>
        <p:txBody>
          <a:bodyPr/>
          <a:lstStyle/>
          <a:p>
            <a:fld id="{D57F1E4F-1CFF-5643-939E-217C01CDF565}" type="slidenum">
              <a:rPr lang="en-US" smtClean="0"/>
              <a:pPr/>
              <a:t>94</a:t>
            </a:fld>
            <a:endParaRPr lang="en-US" dirty="0"/>
          </a:p>
        </p:txBody>
      </p:sp>
    </p:spTree>
    <p:extLst>
      <p:ext uri="{BB962C8B-B14F-4D97-AF65-F5344CB8AC3E}">
        <p14:creationId xmlns:p14="http://schemas.microsoft.com/office/powerpoint/2010/main" val="36880663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2">
            <a:extLst>
              <a:ext uri="{FF2B5EF4-FFF2-40B4-BE49-F238E27FC236}">
                <a16:creationId xmlns:a16="http://schemas.microsoft.com/office/drawing/2014/main" id="{B871AE93-72B2-4545-989F-4B08DCD78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4">
            <a:extLst>
              <a:ext uri="{FF2B5EF4-FFF2-40B4-BE49-F238E27FC236}">
                <a16:creationId xmlns:a16="http://schemas.microsoft.com/office/drawing/2014/main" id="{C1B0F13F-C83B-4678-ABCC-5F6FB1D38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6">
            <a:extLst>
              <a:ext uri="{FF2B5EF4-FFF2-40B4-BE49-F238E27FC236}">
                <a16:creationId xmlns:a16="http://schemas.microsoft.com/office/drawing/2014/main" id="{02074ED4-9DB5-4D14-BDCF-BD7D0C145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8">
            <a:extLst>
              <a:ext uri="{FF2B5EF4-FFF2-40B4-BE49-F238E27FC236}">
                <a16:creationId xmlns:a16="http://schemas.microsoft.com/office/drawing/2014/main" id="{C48FF616-1F75-49FC-861B-7B794054A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0">
            <a:extLst>
              <a:ext uri="{FF2B5EF4-FFF2-40B4-BE49-F238E27FC236}">
                <a16:creationId xmlns:a16="http://schemas.microsoft.com/office/drawing/2014/main" id="{9184B385-16B6-44A9-9A47-1C765B376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Content Placeholder 4">
            <a:extLst>
              <a:ext uri="{FF2B5EF4-FFF2-40B4-BE49-F238E27FC236}">
                <a16:creationId xmlns:a16="http://schemas.microsoft.com/office/drawing/2014/main" id="{029242D0-9A59-4108-9F28-5422AB4F8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09" y="2490835"/>
            <a:ext cx="3397373" cy="1624183"/>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C1AE2E28-BAF8-44F3-A671-D98B619ACCE9}"/>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95</a:t>
            </a:fld>
            <a:endParaRPr lang="en-US"/>
          </a:p>
        </p:txBody>
      </p:sp>
      <p:graphicFrame>
        <p:nvGraphicFramePr>
          <p:cNvPr id="7" name="Content Placeholder 2">
            <a:extLst>
              <a:ext uri="{FF2B5EF4-FFF2-40B4-BE49-F238E27FC236}">
                <a16:creationId xmlns:a16="http://schemas.microsoft.com/office/drawing/2014/main" id="{24B0FFE6-1B03-4A20-B42B-1603E8742120}"/>
              </a:ext>
            </a:extLst>
          </p:cNvPr>
          <p:cNvGraphicFramePr>
            <a:graphicFrameLocks noGrp="1"/>
          </p:cNvGraphicFramePr>
          <p:nvPr>
            <p:ph idx="1"/>
            <p:extLst>
              <p:ext uri="{D42A27DB-BD31-4B8C-83A1-F6EECF244321}">
                <p14:modId xmlns:p14="http://schemas.microsoft.com/office/powerpoint/2010/main" val="2966957662"/>
              </p:ext>
            </p:extLst>
          </p:nvPr>
        </p:nvGraphicFramePr>
        <p:xfrm>
          <a:off x="4561870" y="723899"/>
          <a:ext cx="7403151" cy="56769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32126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Rectangle 7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7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7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9" name="Rectangle 78">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A7162D8-F172-420D-9D89-1DE377DE1F6F}"/>
              </a:ext>
            </a:extLst>
          </p:cNvPr>
          <p:cNvSpPr>
            <a:spLocks noGrp="1"/>
          </p:cNvSpPr>
          <p:nvPr>
            <p:ph type="title"/>
          </p:nvPr>
        </p:nvSpPr>
        <p:spPr>
          <a:xfrm>
            <a:off x="4579243" y="1419225"/>
            <a:ext cx="6798608" cy="2085869"/>
          </a:xfrm>
        </p:spPr>
        <p:txBody>
          <a:bodyPr vert="horz" lIns="91440" tIns="45720" rIns="91440" bIns="45720" rtlCol="0" anchor="b">
            <a:normAutofit/>
          </a:bodyPr>
          <a:lstStyle/>
          <a:p>
            <a:r>
              <a:rPr lang="en-US">
                <a:solidFill>
                  <a:srgbClr val="FFFFFF"/>
                </a:solidFill>
              </a:rPr>
              <a:t>Canceling your benefits</a:t>
            </a:r>
          </a:p>
        </p:txBody>
      </p:sp>
      <p:sp>
        <p:nvSpPr>
          <p:cNvPr id="3" name="Text Placeholder 2">
            <a:extLst>
              <a:ext uri="{FF2B5EF4-FFF2-40B4-BE49-F238E27FC236}">
                <a16:creationId xmlns:a16="http://schemas.microsoft.com/office/drawing/2014/main" id="{B294947A-7436-4065-8AA4-6E29C5EEF00D}"/>
              </a:ext>
            </a:extLst>
          </p:cNvPr>
          <p:cNvSpPr>
            <a:spLocks noGrp="1"/>
          </p:cNvSpPr>
          <p:nvPr>
            <p:ph type="body" idx="1"/>
          </p:nvPr>
        </p:nvSpPr>
        <p:spPr>
          <a:xfrm>
            <a:off x="4579243" y="3505095"/>
            <a:ext cx="6798608" cy="1733655"/>
          </a:xfrm>
        </p:spPr>
        <p:txBody>
          <a:bodyPr vert="horz" lIns="91440" tIns="45720" rIns="91440" bIns="45720" rtlCol="0" anchor="t">
            <a:normAutofit/>
          </a:bodyPr>
          <a:lstStyle/>
          <a:p>
            <a:r>
              <a:rPr lang="en-US" sz="1600">
                <a:solidFill>
                  <a:schemeClr val="bg2"/>
                </a:solidFill>
              </a:rPr>
              <a:t>Once enrolled, when and how can you cancel coverage</a:t>
            </a:r>
          </a:p>
        </p:txBody>
      </p:sp>
      <p:pic>
        <p:nvPicPr>
          <p:cNvPr id="68" name="Graphic 67" descr="Family">
            <a:extLst>
              <a:ext uri="{FF2B5EF4-FFF2-40B4-BE49-F238E27FC236}">
                <a16:creationId xmlns:a16="http://schemas.microsoft.com/office/drawing/2014/main" id="{235D9E42-9C8C-4E3A-AACB-E4CD9508093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31166" y="2217610"/>
            <a:ext cx="2716911" cy="2716911"/>
          </a:xfrm>
          <a:prstGeom prst="rect">
            <a:avLst/>
          </a:prstGeom>
        </p:spPr>
      </p:pic>
      <p:sp>
        <p:nvSpPr>
          <p:cNvPr id="4" name="Slide Number Placeholder 3">
            <a:extLst>
              <a:ext uri="{FF2B5EF4-FFF2-40B4-BE49-F238E27FC236}">
                <a16:creationId xmlns:a16="http://schemas.microsoft.com/office/drawing/2014/main" id="{B4B6B529-E14B-4565-BF4D-EF2BD0895490}"/>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a:pPr defTabSz="914400">
                <a:spcAft>
                  <a:spcPts val="600"/>
                </a:spcAft>
              </a:pPr>
              <a:t>96</a:t>
            </a:fld>
            <a:endParaRPr lang="en-US" sz="900"/>
          </a:p>
        </p:txBody>
      </p:sp>
    </p:spTree>
    <p:extLst>
      <p:ext uri="{BB962C8B-B14F-4D97-AF65-F5344CB8AC3E}">
        <p14:creationId xmlns:p14="http://schemas.microsoft.com/office/powerpoint/2010/main" val="21305523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71876FD-5830-405C-9ABD-AAC9B4E0C648}"/>
              </a:ext>
            </a:extLst>
          </p:cNvPr>
          <p:cNvSpPr>
            <a:spLocks noGrp="1"/>
          </p:cNvSpPr>
          <p:nvPr>
            <p:ph type="title"/>
          </p:nvPr>
        </p:nvSpPr>
        <p:spPr>
          <a:xfrm>
            <a:off x="591223" y="1457267"/>
            <a:ext cx="3409783" cy="1013800"/>
          </a:xfrm>
        </p:spPr>
        <p:txBody>
          <a:bodyPr vert="horz" lIns="91440" tIns="45720" rIns="91440" bIns="45720" rtlCol="0" anchor="b">
            <a:normAutofit/>
          </a:bodyPr>
          <a:lstStyle/>
          <a:p>
            <a:r>
              <a:rPr lang="en-US" sz="2600" dirty="0"/>
              <a:t>Cancelation rules (if no qualifying event)</a:t>
            </a:r>
          </a:p>
        </p:txBody>
      </p:sp>
      <p:sp>
        <p:nvSpPr>
          <p:cNvPr id="6" name="TextBox 5">
            <a:extLst>
              <a:ext uri="{FF2B5EF4-FFF2-40B4-BE49-F238E27FC236}">
                <a16:creationId xmlns:a16="http://schemas.microsoft.com/office/drawing/2014/main" id="{8D6423B9-4D79-4965-8A98-AB769ADAA2A0}"/>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pPr>
            <a:r>
              <a:rPr lang="en-US" dirty="0">
                <a:solidFill>
                  <a:schemeClr val="bg1"/>
                </a:solidFill>
              </a:rPr>
              <a:t>Once enrolled in a plan, there are limited opportunities during the year to cancel coverage if you do not have a qualifying event.  To the right is a chart of when you can cancel coverage OUTSIDE of a qualifying event.</a:t>
            </a:r>
          </a:p>
        </p:txBody>
      </p:sp>
      <p:sp>
        <p:nvSpPr>
          <p:cNvPr id="4" name="Slide Number Placeholder 3">
            <a:extLst>
              <a:ext uri="{FF2B5EF4-FFF2-40B4-BE49-F238E27FC236}">
                <a16:creationId xmlns:a16="http://schemas.microsoft.com/office/drawing/2014/main" id="{C10DF123-374F-407D-B0C4-E16B3B1C1B0F}"/>
              </a:ext>
            </a:extLst>
          </p:cNvPr>
          <p:cNvSpPr>
            <a:spLocks noGrp="1"/>
          </p:cNvSpPr>
          <p:nvPr>
            <p:ph type="sldNum" sz="quarter" idx="12"/>
          </p:nvPr>
        </p:nvSpPr>
        <p:spPr>
          <a:xfrm>
            <a:off x="10558300" y="6400800"/>
            <a:ext cx="1052508"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97</a:t>
            </a:fld>
            <a:endParaRPr lang="en-US" sz="900"/>
          </a:p>
        </p:txBody>
      </p:sp>
      <p:graphicFrame>
        <p:nvGraphicFramePr>
          <p:cNvPr id="5" name="Content Placeholder 4">
            <a:extLst>
              <a:ext uri="{FF2B5EF4-FFF2-40B4-BE49-F238E27FC236}">
                <a16:creationId xmlns:a16="http://schemas.microsoft.com/office/drawing/2014/main" id="{190E9F09-760B-4E14-BD31-FD3269C6C97A}"/>
              </a:ext>
            </a:extLst>
          </p:cNvPr>
          <p:cNvGraphicFramePr>
            <a:graphicFrameLocks noGrp="1"/>
          </p:cNvGraphicFramePr>
          <p:nvPr>
            <p:ph idx="1"/>
            <p:extLst>
              <p:ext uri="{D42A27DB-BD31-4B8C-83A1-F6EECF244321}">
                <p14:modId xmlns:p14="http://schemas.microsoft.com/office/powerpoint/2010/main" val="1959667474"/>
              </p:ext>
            </p:extLst>
          </p:nvPr>
        </p:nvGraphicFramePr>
        <p:xfrm>
          <a:off x="4791522" y="1468844"/>
          <a:ext cx="6489820" cy="3940947"/>
        </p:xfrm>
        <a:graphic>
          <a:graphicData uri="http://schemas.openxmlformats.org/drawingml/2006/table">
            <a:tbl>
              <a:tblPr firstRow="1" bandRow="1">
                <a:tableStyleId>{5C22544A-7EE6-4342-B048-85BDC9FD1C3A}</a:tableStyleId>
              </a:tblPr>
              <a:tblGrid>
                <a:gridCol w="2282792">
                  <a:extLst>
                    <a:ext uri="{9D8B030D-6E8A-4147-A177-3AD203B41FA5}">
                      <a16:colId xmlns:a16="http://schemas.microsoft.com/office/drawing/2014/main" val="2693148561"/>
                    </a:ext>
                  </a:extLst>
                </a:gridCol>
                <a:gridCol w="2202623">
                  <a:extLst>
                    <a:ext uri="{9D8B030D-6E8A-4147-A177-3AD203B41FA5}">
                      <a16:colId xmlns:a16="http://schemas.microsoft.com/office/drawing/2014/main" val="1040941054"/>
                    </a:ext>
                  </a:extLst>
                </a:gridCol>
                <a:gridCol w="2004405">
                  <a:extLst>
                    <a:ext uri="{9D8B030D-6E8A-4147-A177-3AD203B41FA5}">
                      <a16:colId xmlns:a16="http://schemas.microsoft.com/office/drawing/2014/main" val="1719717157"/>
                    </a:ext>
                  </a:extLst>
                </a:gridCol>
              </a:tblGrid>
              <a:tr h="1194567">
                <a:tc>
                  <a:txBody>
                    <a:bodyPr/>
                    <a:lstStyle/>
                    <a:p>
                      <a:pPr algn="ctr"/>
                      <a:r>
                        <a:rPr lang="en-US" sz="1400" dirty="0"/>
                        <a:t>Can Cancel Coverage at Any Time</a:t>
                      </a:r>
                    </a:p>
                  </a:txBody>
                  <a:tcPr marL="72152" marR="72152" marT="36075" marB="36075" anchor="ctr"/>
                </a:tc>
                <a:tc>
                  <a:txBody>
                    <a:bodyPr/>
                    <a:lstStyle/>
                    <a:p>
                      <a:pPr algn="ctr"/>
                      <a:r>
                        <a:rPr lang="en-US" sz="1400"/>
                        <a:t>Cancel During Open Enrollment</a:t>
                      </a:r>
                    </a:p>
                    <a:p>
                      <a:pPr algn="ctr"/>
                      <a:r>
                        <a:rPr lang="en-US" sz="1400"/>
                        <a:t>(cancelation effective January 1</a:t>
                      </a:r>
                      <a:r>
                        <a:rPr lang="en-US" sz="1400" baseline="30000"/>
                        <a:t>st</a:t>
                      </a:r>
                      <a:r>
                        <a:rPr lang="en-US" sz="1400"/>
                        <a:t>)</a:t>
                      </a:r>
                    </a:p>
                  </a:txBody>
                  <a:tcPr marL="72152" marR="72152" marT="36075" marB="36075" anchor="ctr"/>
                </a:tc>
                <a:tc>
                  <a:txBody>
                    <a:bodyPr/>
                    <a:lstStyle/>
                    <a:p>
                      <a:pPr algn="ctr"/>
                      <a:r>
                        <a:rPr lang="en-US" sz="1400"/>
                        <a:t>Must Re-Enroll Every Year (coverage ends if no election made during Open Enrollment)</a:t>
                      </a:r>
                    </a:p>
                  </a:txBody>
                  <a:tcPr marL="72152" marR="72152" marT="36075" marB="36075" anchor="ctr"/>
                </a:tc>
                <a:extLst>
                  <a:ext uri="{0D108BD9-81ED-4DB2-BD59-A6C34878D82A}">
                    <a16:rowId xmlns:a16="http://schemas.microsoft.com/office/drawing/2014/main" val="3578152035"/>
                  </a:ext>
                </a:extLst>
              </a:tr>
              <a:tr h="549276">
                <a:tc>
                  <a:txBody>
                    <a:bodyPr/>
                    <a:lstStyle/>
                    <a:p>
                      <a:r>
                        <a:rPr lang="en-US" sz="1400"/>
                        <a:t>Health Insurance (if premiums taken post-tax)</a:t>
                      </a:r>
                    </a:p>
                  </a:txBody>
                  <a:tcPr marL="72152" marR="72152" marT="36075" marB="36075" anchor="ctr"/>
                </a:tc>
                <a:tc>
                  <a:txBody>
                    <a:bodyPr/>
                    <a:lstStyle/>
                    <a:p>
                      <a:r>
                        <a:rPr lang="en-US" sz="1400"/>
                        <a:t>Health Insurance (if premiums taken pre-tax)</a:t>
                      </a:r>
                    </a:p>
                  </a:txBody>
                  <a:tcPr marL="72152" marR="72152" marT="36075" marB="36075" anchor="ctr"/>
                </a:tc>
                <a:tc>
                  <a:txBody>
                    <a:bodyPr/>
                    <a:lstStyle/>
                    <a:p>
                      <a:r>
                        <a:rPr lang="en-US" sz="1400"/>
                        <a:t>Health Savings Account</a:t>
                      </a:r>
                    </a:p>
                  </a:txBody>
                  <a:tcPr marL="72152" marR="72152" marT="36075" marB="36075" anchor="ctr"/>
                </a:tc>
                <a:extLst>
                  <a:ext uri="{0D108BD9-81ED-4DB2-BD59-A6C34878D82A}">
                    <a16:rowId xmlns:a16="http://schemas.microsoft.com/office/drawing/2014/main" val="3227761607"/>
                  </a:ext>
                </a:extLst>
              </a:tr>
              <a:tr h="549276">
                <a:tc>
                  <a:txBody>
                    <a:bodyPr/>
                    <a:lstStyle/>
                    <a:p>
                      <a:r>
                        <a:rPr lang="en-US" sz="1400"/>
                        <a:t>State Group Life</a:t>
                      </a:r>
                    </a:p>
                  </a:txBody>
                  <a:tcPr marL="72152" marR="72152" marT="36075" marB="36075" anchor="ctr"/>
                </a:tc>
                <a:tc>
                  <a:txBody>
                    <a:bodyPr/>
                    <a:lstStyle/>
                    <a:p>
                      <a:r>
                        <a:rPr lang="en-US" sz="1400" dirty="0"/>
                        <a:t>MetLife Vision</a:t>
                      </a:r>
                    </a:p>
                  </a:txBody>
                  <a:tcPr marL="72152" marR="72152" marT="36075" marB="36075" anchor="ctr"/>
                </a:tc>
                <a:tc>
                  <a:txBody>
                    <a:bodyPr/>
                    <a:lstStyle/>
                    <a:p>
                      <a:r>
                        <a:rPr lang="en-US" sz="1400"/>
                        <a:t>Healthcare FSA &amp; Limited Purpose FSA</a:t>
                      </a:r>
                    </a:p>
                  </a:txBody>
                  <a:tcPr marL="72152" marR="72152" marT="36075" marB="36075" anchor="ctr"/>
                </a:tc>
                <a:extLst>
                  <a:ext uri="{0D108BD9-81ED-4DB2-BD59-A6C34878D82A}">
                    <a16:rowId xmlns:a16="http://schemas.microsoft.com/office/drawing/2014/main" val="2578664691"/>
                  </a:ext>
                </a:extLst>
              </a:tr>
              <a:tr h="549276">
                <a:tc>
                  <a:txBody>
                    <a:bodyPr/>
                    <a:lstStyle/>
                    <a:p>
                      <a:r>
                        <a:rPr lang="en-US" sz="1400"/>
                        <a:t>Income Continuation Insurance</a:t>
                      </a:r>
                    </a:p>
                  </a:txBody>
                  <a:tcPr marL="72152" marR="72152" marT="36075" marB="36075" anchor="ctr"/>
                </a:tc>
                <a:tc>
                  <a:txBody>
                    <a:bodyPr/>
                    <a:lstStyle/>
                    <a:p>
                      <a:r>
                        <a:rPr lang="en-US" sz="1400"/>
                        <a:t>Delta Dental Preventive &amp; Supplemental Plans</a:t>
                      </a:r>
                    </a:p>
                  </a:txBody>
                  <a:tcPr marL="72152" marR="72152" marT="36075" marB="36075" anchor="ctr"/>
                </a:tc>
                <a:tc>
                  <a:txBody>
                    <a:bodyPr/>
                    <a:lstStyle/>
                    <a:p>
                      <a:r>
                        <a:rPr lang="en-US" sz="1400"/>
                        <a:t>Dependent Day Care FSA</a:t>
                      </a:r>
                    </a:p>
                  </a:txBody>
                  <a:tcPr marL="72152" marR="72152" marT="36075" marB="36075" anchor="ctr"/>
                </a:tc>
                <a:extLst>
                  <a:ext uri="{0D108BD9-81ED-4DB2-BD59-A6C34878D82A}">
                    <a16:rowId xmlns:a16="http://schemas.microsoft.com/office/drawing/2014/main" val="3254279168"/>
                  </a:ext>
                </a:extLst>
              </a:tr>
              <a:tr h="549276">
                <a:tc>
                  <a:txBody>
                    <a:bodyPr/>
                    <a:lstStyle/>
                    <a:p>
                      <a:r>
                        <a:rPr lang="en-US" sz="1400"/>
                        <a:t>Parking/Transit Accounts</a:t>
                      </a:r>
                    </a:p>
                  </a:txBody>
                  <a:tcPr marL="72152" marR="72152" marT="36075" marB="36075" anchor="ctr"/>
                </a:tc>
                <a:tc>
                  <a:txBody>
                    <a:bodyPr/>
                    <a:lstStyle/>
                    <a:p>
                      <a:r>
                        <a:rPr lang="en-US" sz="1400" dirty="0"/>
                        <a:t>Securian Accident Plan</a:t>
                      </a:r>
                    </a:p>
                  </a:txBody>
                  <a:tcPr marL="72152" marR="72152" marT="36075" marB="36075" anchor="ctr"/>
                </a:tc>
                <a:tc>
                  <a:txBody>
                    <a:bodyPr/>
                    <a:lstStyle/>
                    <a:p>
                      <a:r>
                        <a:rPr lang="en-US" sz="1400"/>
                        <a:t>Parking/Transit Accounts</a:t>
                      </a:r>
                    </a:p>
                  </a:txBody>
                  <a:tcPr marL="72152" marR="72152" marT="36075" marB="36075" anchor="ctr"/>
                </a:tc>
                <a:extLst>
                  <a:ext uri="{0D108BD9-81ED-4DB2-BD59-A6C34878D82A}">
                    <a16:rowId xmlns:a16="http://schemas.microsoft.com/office/drawing/2014/main" val="944234150"/>
                  </a:ext>
                </a:extLst>
              </a:tr>
              <a:tr h="549276">
                <a:tc>
                  <a:txBody>
                    <a:bodyPr/>
                    <a:lstStyle/>
                    <a:p>
                      <a:r>
                        <a:rPr lang="en-US" sz="1400"/>
                        <a:t>Wisconsin Deferred Compensation</a:t>
                      </a:r>
                    </a:p>
                  </a:txBody>
                  <a:tcPr marL="72152" marR="72152" marT="36075" marB="36075" anchor="ctr"/>
                </a:tc>
                <a:tc>
                  <a:txBody>
                    <a:bodyPr/>
                    <a:lstStyle/>
                    <a:p>
                      <a:endParaRPr lang="en-US" sz="1400"/>
                    </a:p>
                  </a:txBody>
                  <a:tcPr marL="72152" marR="72152" marT="36075" marB="36075" anchor="ctr"/>
                </a:tc>
                <a:tc>
                  <a:txBody>
                    <a:bodyPr/>
                    <a:lstStyle/>
                    <a:p>
                      <a:r>
                        <a:rPr lang="en-US" sz="1400" dirty="0"/>
                        <a:t>Medical Opt-Out Incentive</a:t>
                      </a:r>
                    </a:p>
                  </a:txBody>
                  <a:tcPr marL="72152" marR="72152" marT="36075" marB="36075" anchor="ctr"/>
                </a:tc>
                <a:extLst>
                  <a:ext uri="{0D108BD9-81ED-4DB2-BD59-A6C34878D82A}">
                    <a16:rowId xmlns:a16="http://schemas.microsoft.com/office/drawing/2014/main" val="3643892731"/>
                  </a:ext>
                </a:extLst>
              </a:tr>
            </a:tbl>
          </a:graphicData>
        </a:graphic>
      </p:graphicFrame>
    </p:spTree>
    <p:extLst>
      <p:ext uri="{BB962C8B-B14F-4D97-AF65-F5344CB8AC3E}">
        <p14:creationId xmlns:p14="http://schemas.microsoft.com/office/powerpoint/2010/main" val="39049776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Rectangle 7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7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7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9" name="Rectangle 78">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30k+ People Computer Pictures | Download Free Images on Unsplash">
            <a:extLst>
              <a:ext uri="{FF2B5EF4-FFF2-40B4-BE49-F238E27FC236}">
                <a16:creationId xmlns:a16="http://schemas.microsoft.com/office/drawing/2014/main" id="{F2B53C7B-5A73-49DF-A6E7-90A0D63D7E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03"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82" name="Rectangle 81">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Rectangle 82">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13F8CF7C-41AE-434B-9543-9FED6B38C415}"/>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a:solidFill>
                  <a:schemeClr val="bg1"/>
                </a:solidFill>
              </a:rPr>
              <a:t>Employee self service	</a:t>
            </a:r>
          </a:p>
        </p:txBody>
      </p:sp>
      <p:sp>
        <p:nvSpPr>
          <p:cNvPr id="3" name="Text Placeholder 2">
            <a:extLst>
              <a:ext uri="{FF2B5EF4-FFF2-40B4-BE49-F238E27FC236}">
                <a16:creationId xmlns:a16="http://schemas.microsoft.com/office/drawing/2014/main" id="{C09E53E0-1BDA-4CE0-A332-784C19214D41}"/>
              </a:ext>
            </a:extLst>
          </p:cNvPr>
          <p:cNvSpPr>
            <a:spLocks noGrp="1"/>
          </p:cNvSpPr>
          <p:nvPr>
            <p:ph type="body" idx="1"/>
          </p:nvPr>
        </p:nvSpPr>
        <p:spPr>
          <a:xfrm>
            <a:off x="584200" y="5145513"/>
            <a:ext cx="3412067" cy="738820"/>
          </a:xfrm>
        </p:spPr>
        <p:txBody>
          <a:bodyPr vert="horz" lIns="91440" tIns="45720" rIns="91440" bIns="45720" rtlCol="0" anchor="t">
            <a:normAutofit/>
          </a:bodyPr>
          <a:lstStyle/>
          <a:p>
            <a:r>
              <a:rPr lang="en-US" sz="1600">
                <a:solidFill>
                  <a:srgbClr val="5E87B4"/>
                </a:solidFill>
              </a:rPr>
              <a:t>STAR Peoplesoft system</a:t>
            </a:r>
          </a:p>
        </p:txBody>
      </p:sp>
      <p:sp>
        <p:nvSpPr>
          <p:cNvPr id="4" name="Slide Number Placeholder 3">
            <a:extLst>
              <a:ext uri="{FF2B5EF4-FFF2-40B4-BE49-F238E27FC236}">
                <a16:creationId xmlns:a16="http://schemas.microsoft.com/office/drawing/2014/main" id="{3C87FAA4-9123-4B88-BDAA-83CC55E1648F}"/>
              </a:ext>
            </a:extLst>
          </p:cNvPr>
          <p:cNvSpPr>
            <a:spLocks noGrp="1"/>
          </p:cNvSpPr>
          <p:nvPr>
            <p:ph type="sldNum" sz="quarter" idx="12"/>
          </p:nvPr>
        </p:nvSpPr>
        <p:spPr>
          <a:xfrm>
            <a:off x="3454399" y="766070"/>
            <a:ext cx="542673" cy="365125"/>
          </a:xfrm>
        </p:spPr>
        <p:txBody>
          <a:bodyPr vert="horz" lIns="91440" tIns="45720" rIns="91440" bIns="45720" rtlCol="0" anchor="ctr">
            <a:normAutofit/>
          </a:bodyPr>
          <a:lstStyle/>
          <a:p>
            <a:pPr>
              <a:spcAft>
                <a:spcPts val="600"/>
              </a:spcAft>
            </a:pPr>
            <a:fld id="{D57F1E4F-1CFF-5643-939E-217C01CDF565}" type="slidenum">
              <a:rPr lang="en-US" sz="900"/>
              <a:pPr>
                <a:spcAft>
                  <a:spcPts val="600"/>
                </a:spcAft>
              </a:pPr>
              <a:t>98</a:t>
            </a:fld>
            <a:endParaRPr lang="en-US" sz="900"/>
          </a:p>
        </p:txBody>
      </p:sp>
    </p:spTree>
    <p:extLst>
      <p:ext uri="{BB962C8B-B14F-4D97-AF65-F5344CB8AC3E}">
        <p14:creationId xmlns:p14="http://schemas.microsoft.com/office/powerpoint/2010/main" val="4199447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A21E-AF6D-466B-A12B-1EF142DEC933}"/>
              </a:ext>
            </a:extLst>
          </p:cNvPr>
          <p:cNvSpPr>
            <a:spLocks noGrp="1"/>
          </p:cNvSpPr>
          <p:nvPr>
            <p:ph type="title"/>
          </p:nvPr>
        </p:nvSpPr>
        <p:spPr/>
        <p:txBody>
          <a:bodyPr/>
          <a:lstStyle/>
          <a:p>
            <a:r>
              <a:rPr lang="en-US" dirty="0"/>
              <a:t>Employee self service</a:t>
            </a:r>
          </a:p>
        </p:txBody>
      </p:sp>
      <p:sp>
        <p:nvSpPr>
          <p:cNvPr id="3" name="Content Placeholder 2">
            <a:extLst>
              <a:ext uri="{FF2B5EF4-FFF2-40B4-BE49-F238E27FC236}">
                <a16:creationId xmlns:a16="http://schemas.microsoft.com/office/drawing/2014/main" id="{72D0ADC2-CE23-4F9E-B006-7893D475D98B}"/>
              </a:ext>
            </a:extLst>
          </p:cNvPr>
          <p:cNvSpPr>
            <a:spLocks noGrp="1"/>
          </p:cNvSpPr>
          <p:nvPr>
            <p:ph idx="1"/>
          </p:nvPr>
        </p:nvSpPr>
        <p:spPr>
          <a:xfrm>
            <a:off x="581192" y="2001803"/>
            <a:ext cx="11184088" cy="764988"/>
          </a:xfrm>
        </p:spPr>
        <p:txBody>
          <a:bodyPr>
            <a:normAutofit fontScale="92500" lnSpcReduction="20000"/>
          </a:bodyPr>
          <a:lstStyle/>
          <a:p>
            <a:pPr marL="0" indent="0">
              <a:buNone/>
            </a:pPr>
            <a:r>
              <a:rPr lang="en-US" dirty="0"/>
              <a:t>Employees enter payroll, timesheet, absence, and benefit information online through the State of Wisconsin STAR Human Resources System (</a:t>
            </a:r>
            <a:r>
              <a:rPr lang="en-US" dirty="0">
                <a:hlinkClick r:id="rId3"/>
              </a:rPr>
              <a:t>https://ess.wi.gov</a:t>
            </a:r>
            <a:r>
              <a:rPr lang="en-US" dirty="0"/>
              <a:t>) </a:t>
            </a:r>
          </a:p>
        </p:txBody>
      </p:sp>
      <p:sp>
        <p:nvSpPr>
          <p:cNvPr id="4" name="Slide Number Placeholder 3">
            <a:extLst>
              <a:ext uri="{FF2B5EF4-FFF2-40B4-BE49-F238E27FC236}">
                <a16:creationId xmlns:a16="http://schemas.microsoft.com/office/drawing/2014/main" id="{C94CB0F4-F8FB-42B3-87FB-FBAEF8D80021}"/>
              </a:ext>
            </a:extLst>
          </p:cNvPr>
          <p:cNvSpPr>
            <a:spLocks noGrp="1"/>
          </p:cNvSpPr>
          <p:nvPr>
            <p:ph type="sldNum" sz="quarter" idx="12"/>
          </p:nvPr>
        </p:nvSpPr>
        <p:spPr/>
        <p:txBody>
          <a:bodyPr/>
          <a:lstStyle/>
          <a:p>
            <a:fld id="{D57F1E4F-1CFF-5643-939E-217C01CDF565}" type="slidenum">
              <a:rPr lang="en-US" smtClean="0"/>
              <a:pPr/>
              <a:t>99</a:t>
            </a:fld>
            <a:endParaRPr lang="en-US" dirty="0"/>
          </a:p>
        </p:txBody>
      </p:sp>
      <p:sp>
        <p:nvSpPr>
          <p:cNvPr id="5" name="Rectangle 4">
            <a:extLst>
              <a:ext uri="{FF2B5EF4-FFF2-40B4-BE49-F238E27FC236}">
                <a16:creationId xmlns:a16="http://schemas.microsoft.com/office/drawing/2014/main" id="{9DEE9809-18FB-42B4-B9F8-D9D7DD8E97A8}"/>
              </a:ext>
            </a:extLst>
          </p:cNvPr>
          <p:cNvSpPr/>
          <p:nvPr/>
        </p:nvSpPr>
        <p:spPr>
          <a:xfrm>
            <a:off x="296660" y="3757050"/>
            <a:ext cx="3465715" cy="1384995"/>
          </a:xfrm>
          <a:prstGeom prst="rect">
            <a:avLst/>
          </a:prstGeom>
          <a:noFill/>
        </p:spPr>
        <p:txBody>
          <a:bodyPr wrap="square" lIns="91440" tIns="45720" rIns="91440" bIns="45720">
            <a:spAutoFit/>
            <a:scene3d>
              <a:camera prst="isometricOffAxis1Right"/>
              <a:lightRig rig="threePt" dir="t"/>
            </a:scene3d>
          </a:bodyPr>
          <a:lstStyle/>
          <a:p>
            <a:pPr algn="ctr"/>
            <a:r>
              <a:rPr lang="en-US" sz="2800" b="1" dirty="0">
                <a:ln w="22225">
                  <a:solidFill>
                    <a:schemeClr val="accent2"/>
                  </a:solidFill>
                  <a:prstDash val="solid"/>
                </a:ln>
                <a:solidFill>
                  <a:srgbClr val="0070C0"/>
                </a:solidFill>
              </a:rPr>
              <a:t>Available on all internet-enabled devices</a:t>
            </a:r>
          </a:p>
        </p:txBody>
      </p:sp>
      <p:pic>
        <p:nvPicPr>
          <p:cNvPr id="8" name="Picture 7" descr="Graphical user interface, application&#10;&#10;AI-generated content may be incorrect.">
            <a:extLst>
              <a:ext uri="{FF2B5EF4-FFF2-40B4-BE49-F238E27FC236}">
                <a16:creationId xmlns:a16="http://schemas.microsoft.com/office/drawing/2014/main" id="{B8762928-A4C4-7621-74B3-9A2AF7CBF405}"/>
              </a:ext>
            </a:extLst>
          </p:cNvPr>
          <p:cNvPicPr>
            <a:picLocks noChangeAspect="1"/>
          </p:cNvPicPr>
          <p:nvPr/>
        </p:nvPicPr>
        <p:blipFill>
          <a:blip r:embed="rId4"/>
          <a:stretch>
            <a:fillRect/>
          </a:stretch>
        </p:blipFill>
        <p:spPr>
          <a:xfrm>
            <a:off x="4416254" y="3112331"/>
            <a:ext cx="3359492" cy="3633593"/>
          </a:xfrm>
          <a:prstGeom prst="rect">
            <a:avLst/>
          </a:prstGeom>
        </p:spPr>
      </p:pic>
    </p:spTree>
    <p:extLst>
      <p:ext uri="{BB962C8B-B14F-4D97-AF65-F5344CB8AC3E}">
        <p14:creationId xmlns:p14="http://schemas.microsoft.com/office/powerpoint/2010/main" val="3197308651"/>
      </p:ext>
    </p:extLst>
  </p:cSld>
  <p:clrMapOvr>
    <a:masterClrMapping/>
  </p:clrMapOvr>
</p:sld>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3A5068"/>
      </a:accent1>
      <a:accent2>
        <a:srgbClr val="848D9A"/>
      </a:accent2>
      <a:accent3>
        <a:srgbClr val="45CBE8"/>
      </a:accent3>
      <a:accent4>
        <a:srgbClr val="F8DF88"/>
      </a:accent4>
      <a:accent5>
        <a:srgbClr val="A2C777"/>
      </a:accent5>
      <a:accent6>
        <a:srgbClr val="42955F"/>
      </a:accent6>
      <a:hlink>
        <a:srgbClr val="002060"/>
      </a:hlink>
      <a:folHlink>
        <a:srgbClr val="002060"/>
      </a:folHlink>
    </a:clrScheme>
    <a:fontScheme name="Nevis Headings">
      <a:majorFont>
        <a:latin typeface="Nevis"/>
        <a:ea typeface=""/>
        <a:cs typeface=""/>
      </a:majorFont>
      <a:minorFont>
        <a:latin typeface="Calibri Light"/>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Bureau xmlns="7a61c4ba-b021-40cd-af10-78a6188bfae5" xsi:nil="true"/>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4" ma:contentTypeDescription="Create a new document." ma:contentTypeScope="" ma:versionID="018701674a3a46eaad3ef3e9a0db0faa">
  <xsd:schema xmlns:xsd="http://www.w3.org/2001/XMLSchema" xmlns:xs="http://www.w3.org/2001/XMLSchema" xmlns:p="http://schemas.microsoft.com/office/2006/metadata/properties" xmlns:ns1="http://schemas.microsoft.com/sharepoint/v3" xmlns:ns2="10f2cb44-b37d-4693-a5c3-140ab663d372" xmlns:ns3="7a61c4ba-b021-40cd-af10-78a6188bfae5" xmlns:ns4="fb82bcdf-ea63-4554-99e3-e15ccd87b479" targetNamespace="http://schemas.microsoft.com/office/2006/metadata/properties" ma:root="true" ma:fieldsID="5b728d3dd2d4755b0983e569d490a3f7" ns1:_="" ns2:_="" ns3:_="" ns4:_="">
    <xsd:import namespace="http://schemas.microsoft.com/sharepoint/v3"/>
    <xsd:import namespace="10f2cb44-b37d-4693-a5c3-140ab663d372"/>
    <xsd:import namespace="7a61c4ba-b021-40cd-af10-78a6188bfae5"/>
    <xsd:import namespace="fb82bcdf-ea63-4554-99e3-e15ccd87b47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Bureau"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61c4ba-b021-40cd-af10-78a6188bfae5" elementFormDefault="qualified">
    <xsd:import namespace="http://schemas.microsoft.com/office/2006/documentManagement/types"/>
    <xsd:import namespace="http://schemas.microsoft.com/office/infopath/2007/PartnerControls"/>
    <xsd:element name="Bureau" ma:index="13" nillable="true" ma:displayName="Bureau" ma:internalName="Bureau">
      <xsd:simpleType>
        <xsd:restriction base="dms:Choice">
          <xsd:enumeration value="AO"/>
          <xsd:enumeration value="BCC"/>
          <xsd:enumeration value="BCER"/>
          <xsd:enumeration value="BEI"/>
          <xsd:enumeration value="BMRS"/>
          <xsd:enumeration value="BTD"/>
          <xsd:enumeration value="Central Benefits &amp; Payroll"/>
          <xsd:enumeration value="DIR"/>
          <xsd:enumeration value="DOA HR"/>
          <xsd:enumeration value="HR Services"/>
          <xsd:enumeration value="HRIS"/>
          <xsd:enumeration value="WRPA"/>
        </xsd:restrictio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F9A296-43EC-4A90-A6EA-512B613DD906}">
  <ds:schemaRefs>
    <ds:schemaRef ds:uri="http://schemas.microsoft.com/sharepoint/v3/contenttype/forms"/>
  </ds:schemaRefs>
</ds:datastoreItem>
</file>

<file path=customXml/itemProps2.xml><?xml version="1.0" encoding="utf-8"?>
<ds:datastoreItem xmlns:ds="http://schemas.openxmlformats.org/officeDocument/2006/customXml" ds:itemID="{29545CC4-B496-469A-906A-51D1C6519C5E}">
  <ds:schemaRefs>
    <ds:schemaRef ds:uri="http://schemas.microsoft.com/sharepoint/events"/>
  </ds:schemaRefs>
</ds:datastoreItem>
</file>

<file path=customXml/itemProps3.xml><?xml version="1.0" encoding="utf-8"?>
<ds:datastoreItem xmlns:ds="http://schemas.openxmlformats.org/officeDocument/2006/customXml" ds:itemID="{19C0C74E-D8E0-4775-959F-63C4C4CEE4B2}">
  <ds:schemaRefs>
    <ds:schemaRef ds:uri="http://purl.org/dc/dcmitype/"/>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metadata/properties"/>
    <ds:schemaRef ds:uri="http://purl.org/dc/elements/1.1/"/>
    <ds:schemaRef ds:uri="7a61c4ba-b021-40cd-af10-78a6188bfae5"/>
    <ds:schemaRef ds:uri="http://schemas.microsoft.com/sharepoint/v3"/>
  </ds:schemaRefs>
</ds:datastoreItem>
</file>

<file path=customXml/itemProps4.xml><?xml version="1.0" encoding="utf-8"?>
<ds:datastoreItem xmlns:ds="http://schemas.openxmlformats.org/officeDocument/2006/customXml" ds:itemID="{B45E497E-9064-4366-8E79-922D22F96981}"/>
</file>

<file path=docProps/app.xml><?xml version="1.0" encoding="utf-8"?>
<Properties xmlns="http://schemas.openxmlformats.org/officeDocument/2006/extended-properties" xmlns:vt="http://schemas.openxmlformats.org/officeDocument/2006/docPropsVTypes">
  <TotalTime>3830</TotalTime>
  <Words>10399</Words>
  <Application>Microsoft Office PowerPoint</Application>
  <PresentationFormat>Widescreen</PresentationFormat>
  <Paragraphs>1408</Paragraphs>
  <Slides>110</Slides>
  <Notes>73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110</vt:i4>
      </vt:variant>
    </vt:vector>
  </HeadingPairs>
  <TitlesOfParts>
    <vt:vector size="120" baseType="lpstr">
      <vt:lpstr>MS PGothic</vt:lpstr>
      <vt:lpstr>Arial</vt:lpstr>
      <vt:lpstr>Calibri</vt:lpstr>
      <vt:lpstr>Calibri Light</vt:lpstr>
      <vt:lpstr>Courier New</vt:lpstr>
      <vt:lpstr>Nevis</vt:lpstr>
      <vt:lpstr>Rockwell</vt:lpstr>
      <vt:lpstr>Wingdings</vt:lpstr>
      <vt:lpstr>Wingdings 2</vt:lpstr>
      <vt:lpstr>Dividend</vt:lpstr>
      <vt:lpstr>New Employee benefit orientation</vt:lpstr>
      <vt:lpstr>Payroll information</vt:lpstr>
      <vt:lpstr>Paychecks</vt:lpstr>
      <vt:lpstr>Payroll information</vt:lpstr>
      <vt:lpstr>Benefit Deductions</vt:lpstr>
      <vt:lpstr>Paid leave benefits</vt:lpstr>
      <vt:lpstr>Paid leave benefits</vt:lpstr>
      <vt:lpstr>Paid leave - vacation</vt:lpstr>
      <vt:lpstr>Paid leave - vacation</vt:lpstr>
      <vt:lpstr>Paid leave - vacation</vt:lpstr>
      <vt:lpstr>Paid leave – sabbatical and vacation cash-out eligibility</vt:lpstr>
      <vt:lpstr>Paid leave – sick leave</vt:lpstr>
      <vt:lpstr>Paid leave – personal holiday</vt:lpstr>
      <vt:lpstr>Paid leave – legal holidays</vt:lpstr>
      <vt:lpstr>Paid leave – legal holidays</vt:lpstr>
      <vt:lpstr>Other Leave benefits</vt:lpstr>
      <vt:lpstr>Employee benefit information</vt:lpstr>
      <vt:lpstr>Enrollment period and effective dates</vt:lpstr>
      <vt:lpstr>Enrollment period and effective dates for WRS-covered LTEs</vt:lpstr>
      <vt:lpstr>Ongoing Benefit Enrollment Opportunities</vt:lpstr>
      <vt:lpstr>Wisconsin Retirement System (WRS)</vt:lpstr>
      <vt:lpstr>Wisconsin Retirement System (WRS)   Overview</vt:lpstr>
      <vt:lpstr>Wisconsin Retirement System (WRS)   Overview</vt:lpstr>
      <vt:lpstr>Wisconsin Retirement System (WRS) Core vs. Variable Fund</vt:lpstr>
      <vt:lpstr>Wisconsin Retirement System (WRS)</vt:lpstr>
      <vt:lpstr>ETF Documentation requirements</vt:lpstr>
      <vt:lpstr>State Group Health insurance</vt:lpstr>
      <vt:lpstr>Deciding when to begin coverage </vt:lpstr>
      <vt:lpstr>Understanding out-of-pocket costs</vt:lpstr>
      <vt:lpstr>Understanding out-of-pocket costs</vt:lpstr>
      <vt:lpstr>Health Insurance Plan Designs</vt:lpstr>
      <vt:lpstr>Decision 1 – enroll in a Low or High-Deductible Health Plan?</vt:lpstr>
      <vt:lpstr>Are you eligible for a high-deductible health plan &amp; health savings account (HSA)?</vt:lpstr>
      <vt:lpstr>Decision 2 - It’s Your Choice (IYC) Health Plan or Access Plan?</vt:lpstr>
      <vt:lpstr>Decision 3 – select your health plan</vt:lpstr>
      <vt:lpstr>Decision 4 – do you need Uniform dental?</vt:lpstr>
      <vt:lpstr>Prescription Coverage</vt:lpstr>
      <vt:lpstr>Prescription coverage – vaccines at in-network pharmacies</vt:lpstr>
      <vt:lpstr>Prescription Coverage Summary</vt:lpstr>
      <vt:lpstr>2026 Employee Health Premiums Low Deductible (NON-HDHP) Health Plans</vt:lpstr>
      <vt:lpstr>2026 Employee Health Premiums High-Deductible Health Plans</vt:lpstr>
      <vt:lpstr>Health Savings Account (HSA) Contributions</vt:lpstr>
      <vt:lpstr>2026 HeaLth insurance resources</vt:lpstr>
      <vt:lpstr>medical Opt-Out Incentive</vt:lpstr>
      <vt:lpstr>Wellness Incentive</vt:lpstr>
      <vt:lpstr>State Group Life Insurance</vt:lpstr>
      <vt:lpstr>State Group Life Insurance Coverage Level and Premiums </vt:lpstr>
      <vt:lpstr>State group life insurance additional benefits</vt:lpstr>
      <vt:lpstr>State Group Life Insurance Other Enrollment Opportunities</vt:lpstr>
      <vt:lpstr>Lifestyle benefits provided by securian</vt:lpstr>
      <vt:lpstr>Income continuation insurance (ICI)</vt:lpstr>
      <vt:lpstr>ICI Summary</vt:lpstr>
      <vt:lpstr>Income Continuation Insurance Other Enrollment Opportunities</vt:lpstr>
      <vt:lpstr>Dental insurance</vt:lpstr>
      <vt:lpstr>Delta Dental Summary of Benefits</vt:lpstr>
      <vt:lpstr>PowerPoint Presentation</vt:lpstr>
      <vt:lpstr>Delta dental network differences</vt:lpstr>
      <vt:lpstr>Delta dental resources</vt:lpstr>
      <vt:lpstr>2026 Delta Dental Monthly Premiums</vt:lpstr>
      <vt:lpstr>METLIFE vision</vt:lpstr>
      <vt:lpstr>METLIFE vision insurance</vt:lpstr>
      <vt:lpstr>MetLIFE Vision Insurance – coverage summary</vt:lpstr>
      <vt:lpstr>2026 METLIFE Vision monthly premiums</vt:lpstr>
      <vt:lpstr>Securian accident plan</vt:lpstr>
      <vt:lpstr>Securian accident plan</vt:lpstr>
      <vt:lpstr>PowerPoint Presentation</vt:lpstr>
      <vt:lpstr>Accident Plan Resources</vt:lpstr>
      <vt:lpstr>2026 Accident Plan Premiums</vt:lpstr>
      <vt:lpstr>Beneficiary Designations</vt:lpstr>
      <vt:lpstr>Beneficiary Designations</vt:lpstr>
      <vt:lpstr>Pre-tax savings plans</vt:lpstr>
      <vt:lpstr>Pre-tax savings plans</vt:lpstr>
      <vt:lpstr>Tasc Payment Card</vt:lpstr>
      <vt:lpstr>Flexible spending accounts summary</vt:lpstr>
      <vt:lpstr>Health care &amp; limited purpose fsa</vt:lpstr>
      <vt:lpstr>Sample of eligible healthcare FSA expenses</vt:lpstr>
      <vt:lpstr>Ineligible Healthcare FSA Medical Expenses Items that cannot be reimbursed through Healthcare FSA</vt:lpstr>
      <vt:lpstr>Eligible LPFSA Expenses (HDHP Enrollees only)</vt:lpstr>
      <vt:lpstr>Dependent Day care fsa</vt:lpstr>
      <vt:lpstr>Eligible dependent day care expenses</vt:lpstr>
      <vt:lpstr>Ineligible dependent day care expenses</vt:lpstr>
      <vt:lpstr>Parking and transit accounts</vt:lpstr>
      <vt:lpstr>Parking and transit Accounts</vt:lpstr>
      <vt:lpstr>Health savings Accounts (HSA)</vt:lpstr>
      <vt:lpstr>HSA Qualified expenses</vt:lpstr>
      <vt:lpstr>Non-Qualified Expenses &amp; HSA</vt:lpstr>
      <vt:lpstr>2026 HSA Limits</vt:lpstr>
      <vt:lpstr>Growth of hsa account</vt:lpstr>
      <vt:lpstr>Other benefits</vt:lpstr>
      <vt:lpstr>Wisconsin Deferred Compensation (WDC) – IRS 457(b) Plan</vt:lpstr>
      <vt:lpstr>WISCONSIN DEFERRED COMPENSATION (Wdc)</vt:lpstr>
      <vt:lpstr>Wisconsin Deferred Compensation (WDC)</vt:lpstr>
      <vt:lpstr>Long Term Care Insurance  </vt:lpstr>
      <vt:lpstr>Employee Assistance Program (EAP) Partnership with Acentra Health</vt:lpstr>
      <vt:lpstr>PowerPoint Presentation</vt:lpstr>
      <vt:lpstr>Canceling your benefits</vt:lpstr>
      <vt:lpstr>Cancelation rules (if no qualifying event)</vt:lpstr>
      <vt:lpstr>Employee self service </vt:lpstr>
      <vt:lpstr>Employee self service</vt:lpstr>
      <vt:lpstr>Employee self-service</vt:lpstr>
      <vt:lpstr>Access self service pages through tiles</vt:lpstr>
      <vt:lpstr>Employee self service Tile summary</vt:lpstr>
      <vt:lpstr>Employee self service Tile summary, continued</vt:lpstr>
      <vt:lpstr>MYWISCONSIN ID AND MY INSURANCE BENEFITS</vt:lpstr>
      <vt:lpstr>MY INSURANCE BENEFITS Resources</vt:lpstr>
      <vt:lpstr>Welcome screen – my insurance benefits</vt:lpstr>
      <vt:lpstr>My insurance benefits Enrollment Workflow</vt:lpstr>
      <vt:lpstr>initial ENROLLMENT REMINDERS</vt:lpstr>
      <vt:lpstr>Employee self-service checklist</vt:lpstr>
      <vt:lpstr>Contact/resource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 benefit orientation</dc:title>
  <dc:creator>Zimm, Nicole - DOA</dc:creator>
  <cp:lastModifiedBy>Perry, Julie - DOA</cp:lastModifiedBy>
  <cp:revision>163</cp:revision>
  <dcterms:created xsi:type="dcterms:W3CDTF">2020-12-01T23:06:02Z</dcterms:created>
  <dcterms:modified xsi:type="dcterms:W3CDTF">2026-05-14T15:28:08Z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ies>
</file>