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diagrams/drawing4.xml" ContentType="application/vnd.ms-office.drawingml.diagramDrawing+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authors.xml" ContentType="application/vnd.ms-powerpoint.authors+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colors4.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7" r:id="rId4"/>
  </p:sldMasterIdLst>
  <p:notesMasterIdLst>
    <p:notesMasterId r:id="rId95"/>
  </p:notesMasterIdLst>
  <p:sldIdLst>
    <p:sldId id="272" r:id="rId5"/>
    <p:sldId id="273" r:id="rId6"/>
    <p:sldId id="274" r:id="rId7"/>
    <p:sldId id="275" r:id="rId8"/>
    <p:sldId id="276" r:id="rId9"/>
    <p:sldId id="277" r:id="rId10"/>
    <p:sldId id="278" r:id="rId11"/>
    <p:sldId id="279" r:id="rId12"/>
    <p:sldId id="360" r:id="rId13"/>
    <p:sldId id="280" r:id="rId14"/>
    <p:sldId id="281" r:id="rId15"/>
    <p:sldId id="282" r:id="rId16"/>
    <p:sldId id="283" r:id="rId17"/>
    <p:sldId id="284" r:id="rId18"/>
    <p:sldId id="285" r:id="rId19"/>
    <p:sldId id="286" r:id="rId20"/>
    <p:sldId id="364"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7" r:id="rId41"/>
    <p:sldId id="308" r:id="rId42"/>
    <p:sldId id="309" r:id="rId43"/>
    <p:sldId id="310" r:id="rId44"/>
    <p:sldId id="311" r:id="rId45"/>
    <p:sldId id="312" r:id="rId46"/>
    <p:sldId id="313" r:id="rId47"/>
    <p:sldId id="314" r:id="rId48"/>
    <p:sldId id="315" r:id="rId49"/>
    <p:sldId id="316" r:id="rId50"/>
    <p:sldId id="317" r:id="rId51"/>
    <p:sldId id="365"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F768EB-10B7-B1B8-84DC-00283279AB5D}" name="McKenna, Meghan - DOA" initials="MMD" userId="S::Meghan.McKenna@wisconsin.gov::12e20bb3-125a-47f9-88dd-9966ffa290a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cKenna, Meghan - DOA" initials="MD" lastIdx="4" clrIdx="0">
    <p:extLst>
      <p:ext uri="{19B8F6BF-5375-455C-9EA6-DF929625EA0E}">
        <p15:presenceInfo xmlns:p15="http://schemas.microsoft.com/office/powerpoint/2012/main" userId="S::meghan.mckenna@wisconsin.gov::12e20bb3-125a-47f9-88dd-9966ffa290a9" providerId="AD"/>
      </p:ext>
    </p:extLst>
  </p:cmAuthor>
  <p:cmAuthor id="2" name="Gehrmann, Dana - DOA" initials="GD" lastIdx="2" clrIdx="1">
    <p:extLst>
      <p:ext uri="{19B8F6BF-5375-455C-9EA6-DF929625EA0E}">
        <p15:presenceInfo xmlns:p15="http://schemas.microsoft.com/office/powerpoint/2012/main" userId="S::dana.gehrmann1@wisconsin.gov::c3e7488d-5d5c-47e3-a37c-348338c00d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customXml" Target="../customXml/item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10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hyperlink" Target="https://dpm.wi.gov/Documents/Central%20Benefits/OE2022_Agency_JobAid.pdf" TargetMode="Externa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diagrams/_rels/data6.xml.rels><?xml version="1.0" encoding="UTF-8" standalone="yes"?>
<Relationships xmlns="http://schemas.openxmlformats.org/package/2006/relationships"><Relationship Id="rId3" Type="http://schemas.openxmlformats.org/officeDocument/2006/relationships/hyperlink" Target="https://etf.wi.gov/its-your-choice/2023/state-employee-and-retiree-health-plan-supplemental-benefits" TargetMode="External"/><Relationship Id="rId7" Type="http://schemas.openxmlformats.org/officeDocument/2006/relationships/hyperlink" Target="https://etf.wi.gov/insurance/health-pharmacy/benefits-mentor" TargetMode="External"/><Relationship Id="rId2" Type="http://schemas.openxmlformats.org/officeDocument/2006/relationships/hyperlink" Target="https://etf.wi.gov/open-enrollment-health-webinars" TargetMode="External"/><Relationship Id="rId1" Type="http://schemas.openxmlformats.org/officeDocument/2006/relationships/hyperlink" Target="https://etf.wi.gov/insurance/health-pharmacy/2023-insurance-changes" TargetMode="External"/><Relationship Id="rId6" Type="http://schemas.openxmlformats.org/officeDocument/2006/relationships/hyperlink" Target="https://etf.wi.gov/resource/its-your-choice-2022-decision-guide-state-wisconsin-group-health-insurance-employees" TargetMode="External"/><Relationship Id="rId5" Type="http://schemas.openxmlformats.org/officeDocument/2006/relationships/hyperlink" Target="https://etf.wi.gov/resource/its-your-choice-2023-decision-guide-state-wisconsin-group-health-insurance-retirees" TargetMode="External"/><Relationship Id="rId4" Type="http://schemas.openxmlformats.org/officeDocument/2006/relationships/hyperlink" Target="https://etf.wi.gov/its-your-choice/2022/state-employee-retiree-health-plan" TargetMode="External"/></Relationships>
</file>

<file path=ppt/diagrams/_rels/data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dpm.wi.gov/Documents/Central%20Benefits/OE2022_Agency_JobAid.pdf" TargetMode="External"/><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6.xml.rels><?xml version="1.0" encoding="UTF-8" standalone="yes"?>
<Relationships xmlns="http://schemas.openxmlformats.org/package/2006/relationships"><Relationship Id="rId3" Type="http://schemas.openxmlformats.org/officeDocument/2006/relationships/hyperlink" Target="https://etf.wi.gov/its-your-choice/2023/state-employee-and-retiree-health-plan-supplemental-benefits" TargetMode="External"/><Relationship Id="rId7" Type="http://schemas.openxmlformats.org/officeDocument/2006/relationships/hyperlink" Target="https://etf.wi.gov/insurance/health-pharmacy/benefits-mentor" TargetMode="External"/><Relationship Id="rId2" Type="http://schemas.openxmlformats.org/officeDocument/2006/relationships/hyperlink" Target="https://etf.wi.gov/open-enrollment-health-webinars" TargetMode="External"/><Relationship Id="rId1" Type="http://schemas.openxmlformats.org/officeDocument/2006/relationships/hyperlink" Target="https://etf.wi.gov/insurance/health-pharmacy/2023-insurance-changes" TargetMode="External"/><Relationship Id="rId6" Type="http://schemas.openxmlformats.org/officeDocument/2006/relationships/hyperlink" Target="https://etf.wi.gov/resource/its-your-choice-2022-decision-guide-state-wisconsin-group-health-insurance-employees" TargetMode="External"/><Relationship Id="rId5" Type="http://schemas.openxmlformats.org/officeDocument/2006/relationships/hyperlink" Target="https://etf.wi.gov/resource/its-your-choice-2023-decision-guide-state-wisconsin-group-health-insurance-retirees" TargetMode="External"/><Relationship Id="rId4" Type="http://schemas.openxmlformats.org/officeDocument/2006/relationships/hyperlink" Target="https://etf.wi.gov/its-your-choice/2022/state-employee-retiree-health-plan" TargetMode="External"/></Relationships>
</file>

<file path=ppt/diagrams/_rels/drawing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0C13C9-F488-4E5B-8CA2-D10D062A69E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201F44D-36C3-476F-812B-69F3B690E422}">
      <dgm:prSet/>
      <dgm:spPr/>
      <dgm:t>
        <a:bodyPr/>
        <a:lstStyle/>
        <a:p>
          <a:r>
            <a:rPr lang="en-US">
              <a:latin typeface="Trebuchet MS" panose="020B0603020202020204"/>
            </a:rPr>
            <a:t>The</a:t>
          </a:r>
          <a:r>
            <a:rPr lang="en-US"/>
            <a:t> Delta Dental PPO- Preventive Plan is only available to employees who are not covered by State Group Health Insurance as either an employee or dependent, regardless of whether they are enrolled in Uniform Dental.  This plan has the same benefits as Uniform Dental, but the employee must pay the full cost (no employer contribution).</a:t>
          </a:r>
        </a:p>
      </dgm:t>
    </dgm:pt>
    <dgm:pt modelId="{40EBD103-5222-4AB8-9DC6-F07041B1DB04}" type="parTrans" cxnId="{D6F43CC2-EB7A-4383-A1AE-6B42F66A21B9}">
      <dgm:prSet/>
      <dgm:spPr/>
      <dgm:t>
        <a:bodyPr/>
        <a:lstStyle/>
        <a:p>
          <a:endParaRPr lang="en-US"/>
        </a:p>
      </dgm:t>
    </dgm:pt>
    <dgm:pt modelId="{537988B8-0445-49AC-8804-607D6B4625ED}" type="sibTrans" cxnId="{D6F43CC2-EB7A-4383-A1AE-6B42F66A21B9}">
      <dgm:prSet/>
      <dgm:spPr/>
      <dgm:t>
        <a:bodyPr/>
        <a:lstStyle/>
        <a:p>
          <a:endParaRPr lang="en-US"/>
        </a:p>
      </dgm:t>
    </dgm:pt>
    <dgm:pt modelId="{B2075FA5-9A32-4D2E-871F-40BEDD36850F}">
      <dgm:prSet/>
      <dgm:spPr/>
      <dgm:t>
        <a:bodyPr/>
        <a:lstStyle/>
        <a:p>
          <a:pPr rtl="0"/>
          <a:r>
            <a:rPr lang="en-US"/>
            <a:t>Anyone who is enrolling needs to answer a question to confirm they </a:t>
          </a:r>
          <a:r>
            <a:rPr lang="en-US">
              <a:latin typeface="Trebuchet MS" panose="020B0603020202020204"/>
            </a:rPr>
            <a:t>will not</a:t>
          </a:r>
          <a:r>
            <a:rPr lang="en-US"/>
            <a:t> have State Group health Coverage – had to add a question for those who want to waive coverage during Open Enrollment.</a:t>
          </a:r>
        </a:p>
      </dgm:t>
    </dgm:pt>
    <dgm:pt modelId="{E764B6C4-C9D9-4EAE-9725-66D83C57AAE4}" type="parTrans" cxnId="{210954E0-E112-411B-9DBA-99D2B053480E}">
      <dgm:prSet/>
      <dgm:spPr/>
      <dgm:t>
        <a:bodyPr/>
        <a:lstStyle/>
        <a:p>
          <a:endParaRPr lang="en-US"/>
        </a:p>
      </dgm:t>
    </dgm:pt>
    <dgm:pt modelId="{A3052732-29B5-4943-9DE0-58D17405244C}" type="sibTrans" cxnId="{210954E0-E112-411B-9DBA-99D2B053480E}">
      <dgm:prSet/>
      <dgm:spPr/>
      <dgm:t>
        <a:bodyPr/>
        <a:lstStyle/>
        <a:p>
          <a:endParaRPr lang="en-US"/>
        </a:p>
      </dgm:t>
    </dgm:pt>
    <dgm:pt modelId="{A3FB8612-2A36-4D43-AF88-974324BB2D0E}" type="pres">
      <dgm:prSet presAssocID="{4B0C13C9-F488-4E5B-8CA2-D10D062A69E1}" presName="linear" presStyleCnt="0">
        <dgm:presLayoutVars>
          <dgm:animLvl val="lvl"/>
          <dgm:resizeHandles val="exact"/>
        </dgm:presLayoutVars>
      </dgm:prSet>
      <dgm:spPr/>
    </dgm:pt>
    <dgm:pt modelId="{4724A9AB-EB23-4713-8B6C-483DAA7A37C8}" type="pres">
      <dgm:prSet presAssocID="{8201F44D-36C3-476F-812B-69F3B690E422}" presName="parentText" presStyleLbl="node1" presStyleIdx="0" presStyleCnt="2">
        <dgm:presLayoutVars>
          <dgm:chMax val="0"/>
          <dgm:bulletEnabled val="1"/>
        </dgm:presLayoutVars>
      </dgm:prSet>
      <dgm:spPr/>
    </dgm:pt>
    <dgm:pt modelId="{7BDF84E8-79FC-4407-8252-198E372E5B05}" type="pres">
      <dgm:prSet presAssocID="{537988B8-0445-49AC-8804-607D6B4625ED}" presName="spacer" presStyleCnt="0"/>
      <dgm:spPr/>
    </dgm:pt>
    <dgm:pt modelId="{57E4DB70-4A8A-4075-AEA8-CCFC41A7C1A9}" type="pres">
      <dgm:prSet presAssocID="{B2075FA5-9A32-4D2E-871F-40BEDD36850F}" presName="parentText" presStyleLbl="node1" presStyleIdx="1" presStyleCnt="2">
        <dgm:presLayoutVars>
          <dgm:chMax val="0"/>
          <dgm:bulletEnabled val="1"/>
        </dgm:presLayoutVars>
      </dgm:prSet>
      <dgm:spPr/>
    </dgm:pt>
  </dgm:ptLst>
  <dgm:cxnLst>
    <dgm:cxn modelId="{793F1323-0C74-4976-BDA5-E47B3BC45D34}" type="presOf" srcId="{4B0C13C9-F488-4E5B-8CA2-D10D062A69E1}" destId="{A3FB8612-2A36-4D43-AF88-974324BB2D0E}" srcOrd="0" destOrd="0" presId="urn:microsoft.com/office/officeart/2005/8/layout/vList2"/>
    <dgm:cxn modelId="{D6F43CC2-EB7A-4383-A1AE-6B42F66A21B9}" srcId="{4B0C13C9-F488-4E5B-8CA2-D10D062A69E1}" destId="{8201F44D-36C3-476F-812B-69F3B690E422}" srcOrd="0" destOrd="0" parTransId="{40EBD103-5222-4AB8-9DC6-F07041B1DB04}" sibTransId="{537988B8-0445-49AC-8804-607D6B4625ED}"/>
    <dgm:cxn modelId="{72BFF8C9-B95F-4261-9D42-E4AFEC2C23E1}" type="presOf" srcId="{B2075FA5-9A32-4D2E-871F-40BEDD36850F}" destId="{57E4DB70-4A8A-4075-AEA8-CCFC41A7C1A9}" srcOrd="0" destOrd="0" presId="urn:microsoft.com/office/officeart/2005/8/layout/vList2"/>
    <dgm:cxn modelId="{210954E0-E112-411B-9DBA-99D2B053480E}" srcId="{4B0C13C9-F488-4E5B-8CA2-D10D062A69E1}" destId="{B2075FA5-9A32-4D2E-871F-40BEDD36850F}" srcOrd="1" destOrd="0" parTransId="{E764B6C4-C9D9-4EAE-9725-66D83C57AAE4}" sibTransId="{A3052732-29B5-4943-9DE0-58D17405244C}"/>
    <dgm:cxn modelId="{5526B5E5-9A2D-41B8-8F35-DBADD41A5DF0}" type="presOf" srcId="{8201F44D-36C3-476F-812B-69F3B690E422}" destId="{4724A9AB-EB23-4713-8B6C-483DAA7A37C8}" srcOrd="0" destOrd="0" presId="urn:microsoft.com/office/officeart/2005/8/layout/vList2"/>
    <dgm:cxn modelId="{3F01664D-BFAF-4940-9DA8-56E1EEE9B2CC}" type="presParOf" srcId="{A3FB8612-2A36-4D43-AF88-974324BB2D0E}" destId="{4724A9AB-EB23-4713-8B6C-483DAA7A37C8}" srcOrd="0" destOrd="0" presId="urn:microsoft.com/office/officeart/2005/8/layout/vList2"/>
    <dgm:cxn modelId="{7D6731C5-340F-46BE-BB39-976C68251E40}" type="presParOf" srcId="{A3FB8612-2A36-4D43-AF88-974324BB2D0E}" destId="{7BDF84E8-79FC-4407-8252-198E372E5B05}" srcOrd="1" destOrd="0" presId="urn:microsoft.com/office/officeart/2005/8/layout/vList2"/>
    <dgm:cxn modelId="{B1591B51-FDC7-499D-906E-60F28CEA27A5}" type="presParOf" srcId="{A3FB8612-2A36-4D43-AF88-974324BB2D0E}" destId="{57E4DB70-4A8A-4075-AEA8-CCFC41A7C1A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3B4B23-36AE-4E0D-B68F-D968E127A2F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A6B8903-426E-4565-893B-91AE9D87A5BE}">
      <dgm:prSet/>
      <dgm:spPr/>
      <dgm:t>
        <a:bodyPr/>
        <a:lstStyle/>
        <a:p>
          <a:r>
            <a:rPr lang="en-US"/>
            <a:t>Once employee </a:t>
          </a:r>
          <a:r>
            <a:rPr lang="en-US">
              <a:latin typeface="Trebuchet MS" panose="020B0603020202020204"/>
            </a:rPr>
            <a:t>submits</a:t>
          </a:r>
          <a:r>
            <a:rPr lang="en-US"/>
            <a:t> OE election</a:t>
          </a:r>
          <a:r>
            <a:rPr lang="en-US">
              <a:latin typeface="Trebuchet MS" panose="020B0603020202020204"/>
            </a:rPr>
            <a:t>.....</a:t>
          </a:r>
          <a:endParaRPr lang="en-US"/>
        </a:p>
      </dgm:t>
    </dgm:pt>
    <dgm:pt modelId="{2865FD4F-4506-4BDF-89F7-5E63F9696E87}" type="parTrans" cxnId="{7E67BF6B-01DC-42C5-878D-EF7CD4BACBAC}">
      <dgm:prSet/>
      <dgm:spPr/>
      <dgm:t>
        <a:bodyPr/>
        <a:lstStyle/>
        <a:p>
          <a:endParaRPr lang="en-US"/>
        </a:p>
      </dgm:t>
    </dgm:pt>
    <dgm:pt modelId="{B5C856F7-BBCD-43DF-BC6F-A9AAE1AA6CF6}" type="sibTrans" cxnId="{7E67BF6B-01DC-42C5-878D-EF7CD4BACBAC}">
      <dgm:prSet/>
      <dgm:spPr/>
      <dgm:t>
        <a:bodyPr/>
        <a:lstStyle/>
        <a:p>
          <a:endParaRPr lang="en-US"/>
        </a:p>
      </dgm:t>
    </dgm:pt>
    <dgm:pt modelId="{DF32CA84-A7DE-4B1C-99A3-CEFFE6F9E4EA}">
      <dgm:prSet/>
      <dgm:spPr/>
      <dgm:t>
        <a:bodyPr/>
        <a:lstStyle/>
        <a:p>
          <a:r>
            <a:rPr lang="en-US"/>
            <a:t>Employee submits OE elections</a:t>
          </a:r>
        </a:p>
      </dgm:t>
    </dgm:pt>
    <dgm:pt modelId="{D3F197AD-A250-430E-BE4C-24F22A404A56}" type="parTrans" cxnId="{D84FB683-DB95-4748-8A64-432AA51240C7}">
      <dgm:prSet/>
      <dgm:spPr/>
      <dgm:t>
        <a:bodyPr/>
        <a:lstStyle/>
        <a:p>
          <a:endParaRPr lang="en-US"/>
        </a:p>
      </dgm:t>
    </dgm:pt>
    <dgm:pt modelId="{9F298352-7F23-488B-BFC4-F69E114A2565}" type="sibTrans" cxnId="{D84FB683-DB95-4748-8A64-432AA51240C7}">
      <dgm:prSet/>
      <dgm:spPr/>
      <dgm:t>
        <a:bodyPr/>
        <a:lstStyle/>
        <a:p>
          <a:endParaRPr lang="en-US"/>
        </a:p>
      </dgm:t>
    </dgm:pt>
    <dgm:pt modelId="{430D2177-6648-40EB-809B-A0AA35E0D030}">
      <dgm:prSet/>
      <dgm:spPr/>
      <dgm:t>
        <a:bodyPr/>
        <a:lstStyle/>
        <a:p>
          <a:r>
            <a:rPr lang="en-US"/>
            <a:t>OE event is finalized around 8pm</a:t>
          </a:r>
        </a:p>
      </dgm:t>
    </dgm:pt>
    <dgm:pt modelId="{94B7AA9E-6681-4CA6-A65E-8C39B62216BC}" type="parTrans" cxnId="{7BD67F29-07CB-461E-8EA1-C0983110CEBF}">
      <dgm:prSet/>
      <dgm:spPr/>
      <dgm:t>
        <a:bodyPr/>
        <a:lstStyle/>
        <a:p>
          <a:endParaRPr lang="en-US"/>
        </a:p>
      </dgm:t>
    </dgm:pt>
    <dgm:pt modelId="{DCB1D8A1-3A0F-4055-BA44-8226DDF75303}" type="sibTrans" cxnId="{7BD67F29-07CB-461E-8EA1-C0983110CEBF}">
      <dgm:prSet/>
      <dgm:spPr/>
      <dgm:t>
        <a:bodyPr/>
        <a:lstStyle/>
        <a:p>
          <a:endParaRPr lang="en-US"/>
        </a:p>
      </dgm:t>
    </dgm:pt>
    <dgm:pt modelId="{EB64FF1B-0A62-432A-A79A-2DCC23CA6211}">
      <dgm:prSet/>
      <dgm:spPr/>
      <dgm:t>
        <a:bodyPr/>
        <a:lstStyle/>
        <a:p>
          <a:r>
            <a:rPr lang="en-US"/>
            <a:t>Employee receives email that confirmation statement available</a:t>
          </a:r>
        </a:p>
      </dgm:t>
    </dgm:pt>
    <dgm:pt modelId="{EB919D79-26B2-4004-9806-0E4DE98282CC}" type="parTrans" cxnId="{DA7AB7B7-B46A-426B-A13D-45BD67F80C3D}">
      <dgm:prSet/>
      <dgm:spPr/>
      <dgm:t>
        <a:bodyPr/>
        <a:lstStyle/>
        <a:p>
          <a:endParaRPr lang="en-US"/>
        </a:p>
      </dgm:t>
    </dgm:pt>
    <dgm:pt modelId="{938363F9-6FD9-406B-976F-03371707647A}" type="sibTrans" cxnId="{DA7AB7B7-B46A-426B-A13D-45BD67F80C3D}">
      <dgm:prSet/>
      <dgm:spPr/>
      <dgm:t>
        <a:bodyPr/>
        <a:lstStyle/>
        <a:p>
          <a:endParaRPr lang="en-US"/>
        </a:p>
      </dgm:t>
    </dgm:pt>
    <dgm:pt modelId="{FEBFF72B-36A0-44D2-A0AD-5F9F4C0A7728}">
      <dgm:prSet/>
      <dgm:spPr/>
      <dgm:t>
        <a:bodyPr/>
        <a:lstStyle/>
        <a:p>
          <a:r>
            <a:rPr lang="en-US"/>
            <a:t>Confirmation statement loads to B-File</a:t>
          </a:r>
        </a:p>
      </dgm:t>
    </dgm:pt>
    <dgm:pt modelId="{48A749AB-B3E2-4237-95D5-DE42B9BB4C44}" type="parTrans" cxnId="{C803A75E-D67C-450D-8192-E8D70E3F280A}">
      <dgm:prSet/>
      <dgm:spPr/>
      <dgm:t>
        <a:bodyPr/>
        <a:lstStyle/>
        <a:p>
          <a:endParaRPr lang="en-US"/>
        </a:p>
      </dgm:t>
    </dgm:pt>
    <dgm:pt modelId="{0530FC34-67B4-4A6D-96AB-1D45BE2EE8F7}" type="sibTrans" cxnId="{C803A75E-D67C-450D-8192-E8D70E3F280A}">
      <dgm:prSet/>
      <dgm:spPr/>
      <dgm:t>
        <a:bodyPr/>
        <a:lstStyle/>
        <a:p>
          <a:endParaRPr lang="en-US"/>
        </a:p>
      </dgm:t>
    </dgm:pt>
    <dgm:pt modelId="{E0A7BEBD-525D-4875-BC9E-3E677322931C}" type="pres">
      <dgm:prSet presAssocID="{573B4B23-36AE-4E0D-B68F-D968E127A2F1}" presName="linear" presStyleCnt="0">
        <dgm:presLayoutVars>
          <dgm:animLvl val="lvl"/>
          <dgm:resizeHandles val="exact"/>
        </dgm:presLayoutVars>
      </dgm:prSet>
      <dgm:spPr/>
    </dgm:pt>
    <dgm:pt modelId="{0F1F603E-3F5B-4F20-A8CA-878DA7D5B02F}" type="pres">
      <dgm:prSet presAssocID="{9A6B8903-426E-4565-893B-91AE9D87A5BE}" presName="parentText" presStyleLbl="node1" presStyleIdx="0" presStyleCnt="1">
        <dgm:presLayoutVars>
          <dgm:chMax val="0"/>
          <dgm:bulletEnabled val="1"/>
        </dgm:presLayoutVars>
      </dgm:prSet>
      <dgm:spPr/>
    </dgm:pt>
    <dgm:pt modelId="{644A04F2-A0F0-4C06-BD01-C361739F0EB4}" type="pres">
      <dgm:prSet presAssocID="{9A6B8903-426E-4565-893B-91AE9D87A5BE}" presName="childText" presStyleLbl="revTx" presStyleIdx="0" presStyleCnt="1">
        <dgm:presLayoutVars>
          <dgm:bulletEnabled val="1"/>
        </dgm:presLayoutVars>
      </dgm:prSet>
      <dgm:spPr/>
    </dgm:pt>
  </dgm:ptLst>
  <dgm:cxnLst>
    <dgm:cxn modelId="{7BD67F29-07CB-461E-8EA1-C0983110CEBF}" srcId="{9A6B8903-426E-4565-893B-91AE9D87A5BE}" destId="{430D2177-6648-40EB-809B-A0AA35E0D030}" srcOrd="1" destOrd="0" parTransId="{94B7AA9E-6681-4CA6-A65E-8C39B62216BC}" sibTransId="{DCB1D8A1-3A0F-4055-BA44-8226DDF75303}"/>
    <dgm:cxn modelId="{C803A75E-D67C-450D-8192-E8D70E3F280A}" srcId="{9A6B8903-426E-4565-893B-91AE9D87A5BE}" destId="{FEBFF72B-36A0-44D2-A0AD-5F9F4C0A7728}" srcOrd="3" destOrd="0" parTransId="{48A749AB-B3E2-4237-95D5-DE42B9BB4C44}" sibTransId="{0530FC34-67B4-4A6D-96AB-1D45BE2EE8F7}"/>
    <dgm:cxn modelId="{4887D44A-FEB1-4188-9A75-C3FDA25E9879}" type="presOf" srcId="{FEBFF72B-36A0-44D2-A0AD-5F9F4C0A7728}" destId="{644A04F2-A0F0-4C06-BD01-C361739F0EB4}" srcOrd="0" destOrd="3" presId="urn:microsoft.com/office/officeart/2005/8/layout/vList2"/>
    <dgm:cxn modelId="{7E67BF6B-01DC-42C5-878D-EF7CD4BACBAC}" srcId="{573B4B23-36AE-4E0D-B68F-D968E127A2F1}" destId="{9A6B8903-426E-4565-893B-91AE9D87A5BE}" srcOrd="0" destOrd="0" parTransId="{2865FD4F-4506-4BDF-89F7-5E63F9696E87}" sibTransId="{B5C856F7-BBCD-43DF-BC6F-A9AAE1AA6CF6}"/>
    <dgm:cxn modelId="{603DF16F-A9F1-49AC-A852-262FB554A83F}" type="presOf" srcId="{EB64FF1B-0A62-432A-A79A-2DCC23CA6211}" destId="{644A04F2-A0F0-4C06-BD01-C361739F0EB4}" srcOrd="0" destOrd="2" presId="urn:microsoft.com/office/officeart/2005/8/layout/vList2"/>
    <dgm:cxn modelId="{D84FB683-DB95-4748-8A64-432AA51240C7}" srcId="{9A6B8903-426E-4565-893B-91AE9D87A5BE}" destId="{DF32CA84-A7DE-4B1C-99A3-CEFFE6F9E4EA}" srcOrd="0" destOrd="0" parTransId="{D3F197AD-A250-430E-BE4C-24F22A404A56}" sibTransId="{9F298352-7F23-488B-BFC4-F69E114A2565}"/>
    <dgm:cxn modelId="{6EFC28AB-60B3-4160-9856-A14BE7A00C3F}" type="presOf" srcId="{DF32CA84-A7DE-4B1C-99A3-CEFFE6F9E4EA}" destId="{644A04F2-A0F0-4C06-BD01-C361739F0EB4}" srcOrd="0" destOrd="0" presId="urn:microsoft.com/office/officeart/2005/8/layout/vList2"/>
    <dgm:cxn modelId="{DA7AB7B7-B46A-426B-A13D-45BD67F80C3D}" srcId="{9A6B8903-426E-4565-893B-91AE9D87A5BE}" destId="{EB64FF1B-0A62-432A-A79A-2DCC23CA6211}" srcOrd="2" destOrd="0" parTransId="{EB919D79-26B2-4004-9806-0E4DE98282CC}" sibTransId="{938363F9-6FD9-406B-976F-03371707647A}"/>
    <dgm:cxn modelId="{0E38F3B7-CDD1-4FAF-B6D2-0957E50090D8}" type="presOf" srcId="{9A6B8903-426E-4565-893B-91AE9D87A5BE}" destId="{0F1F603E-3F5B-4F20-A8CA-878DA7D5B02F}" srcOrd="0" destOrd="0" presId="urn:microsoft.com/office/officeart/2005/8/layout/vList2"/>
    <dgm:cxn modelId="{8A0DF8C1-843C-4C24-B1E1-500AF9C3211B}" type="presOf" srcId="{430D2177-6648-40EB-809B-A0AA35E0D030}" destId="{644A04F2-A0F0-4C06-BD01-C361739F0EB4}" srcOrd="0" destOrd="1" presId="urn:microsoft.com/office/officeart/2005/8/layout/vList2"/>
    <dgm:cxn modelId="{A2DEFAC7-B72F-4E95-919B-89ADBA0E12B3}" type="presOf" srcId="{573B4B23-36AE-4E0D-B68F-D968E127A2F1}" destId="{E0A7BEBD-525D-4875-BC9E-3E677322931C}" srcOrd="0" destOrd="0" presId="urn:microsoft.com/office/officeart/2005/8/layout/vList2"/>
    <dgm:cxn modelId="{3F0C080A-5223-4706-92A1-9899D5BBA0F2}" type="presParOf" srcId="{E0A7BEBD-525D-4875-BC9E-3E677322931C}" destId="{0F1F603E-3F5B-4F20-A8CA-878DA7D5B02F}" srcOrd="0" destOrd="0" presId="urn:microsoft.com/office/officeart/2005/8/layout/vList2"/>
    <dgm:cxn modelId="{D0AE12BD-3EE4-4745-847D-2654F9A31EDF}" type="presParOf" srcId="{E0A7BEBD-525D-4875-BC9E-3E677322931C}" destId="{644A04F2-A0F0-4C06-BD01-C361739F0EB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7F980F-966D-4D2D-AA23-B49058C1390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67BEC25-8FCB-452D-AE7E-8454B1DDC00A}">
      <dgm:prSet/>
      <dgm:spPr/>
      <dgm:t>
        <a:bodyPr/>
        <a:lstStyle/>
        <a:p>
          <a:pPr>
            <a:lnSpc>
              <a:spcPct val="100000"/>
            </a:lnSpc>
          </a:pPr>
          <a:r>
            <a:rPr lang="en-US"/>
            <a:t>Agencies can access an individual confirmation statement</a:t>
          </a:r>
        </a:p>
      </dgm:t>
    </dgm:pt>
    <dgm:pt modelId="{2AADF73E-0D78-4933-8091-5DB1F1E6423C}" type="parTrans" cxnId="{46406DF1-4E7A-4779-AD23-C21EE015B073}">
      <dgm:prSet/>
      <dgm:spPr/>
      <dgm:t>
        <a:bodyPr/>
        <a:lstStyle/>
        <a:p>
          <a:endParaRPr lang="en-US"/>
        </a:p>
      </dgm:t>
    </dgm:pt>
    <dgm:pt modelId="{C95899E7-3A7C-4ED7-B799-F3C930C4A01B}" type="sibTrans" cxnId="{46406DF1-4E7A-4779-AD23-C21EE015B073}">
      <dgm:prSet/>
      <dgm:spPr/>
      <dgm:t>
        <a:bodyPr/>
        <a:lstStyle/>
        <a:p>
          <a:endParaRPr lang="en-US"/>
        </a:p>
      </dgm:t>
    </dgm:pt>
    <dgm:pt modelId="{9AEBA5BF-5E67-4B34-A4E3-2A9BCFA10869}">
      <dgm:prSet/>
      <dgm:spPr/>
      <dgm:t>
        <a:bodyPr/>
        <a:lstStyle/>
        <a:p>
          <a:pPr>
            <a:lnSpc>
              <a:spcPct val="100000"/>
            </a:lnSpc>
          </a:pPr>
          <a:r>
            <a:rPr lang="en-US"/>
            <a:t>Go to Benefit </a:t>
          </a:r>
          <a:r>
            <a:rPr lang="en-US">
              <a:latin typeface="Trebuchet MS" panose="020B0603020202020204"/>
            </a:rPr>
            <a:t>Administration</a:t>
          </a:r>
          <a:r>
            <a:rPr lang="en-US"/>
            <a:t> Dashboard- Benefit Enrollment Tile – Review Employee Benefit Folder – Employee Benefit Documents</a:t>
          </a:r>
        </a:p>
      </dgm:t>
    </dgm:pt>
    <dgm:pt modelId="{3A2945EA-3432-46AC-9EF0-178F74A487C3}" type="parTrans" cxnId="{771F5451-E3EA-4409-8186-8EF6BCC9D710}">
      <dgm:prSet/>
      <dgm:spPr/>
      <dgm:t>
        <a:bodyPr/>
        <a:lstStyle/>
        <a:p>
          <a:endParaRPr lang="en-US"/>
        </a:p>
      </dgm:t>
    </dgm:pt>
    <dgm:pt modelId="{4644FE43-A72B-4682-B226-6184E9823835}" type="sibTrans" cxnId="{771F5451-E3EA-4409-8186-8EF6BCC9D710}">
      <dgm:prSet/>
      <dgm:spPr/>
      <dgm:t>
        <a:bodyPr/>
        <a:lstStyle/>
        <a:p>
          <a:endParaRPr lang="en-US"/>
        </a:p>
      </dgm:t>
    </dgm:pt>
    <dgm:pt modelId="{0A3DCE4A-1767-4D36-A001-D2C31738811F}">
      <dgm:prSet/>
      <dgm:spPr/>
      <dgm:t>
        <a:bodyPr/>
        <a:lstStyle/>
        <a:p>
          <a:pPr>
            <a:lnSpc>
              <a:spcPct val="100000"/>
            </a:lnSpc>
          </a:pPr>
          <a:r>
            <a:rPr lang="en-US"/>
            <a:t>Agencies can also access all confirmation statements for their agency</a:t>
          </a:r>
        </a:p>
      </dgm:t>
    </dgm:pt>
    <dgm:pt modelId="{4130A37D-2F73-4EE3-B109-E96DF3B4EF3B}" type="parTrans" cxnId="{48CA8F64-B045-41F3-8E45-9DB5218D2CD7}">
      <dgm:prSet/>
      <dgm:spPr/>
      <dgm:t>
        <a:bodyPr/>
        <a:lstStyle/>
        <a:p>
          <a:endParaRPr lang="en-US"/>
        </a:p>
      </dgm:t>
    </dgm:pt>
    <dgm:pt modelId="{0379FF03-8F16-437F-AB80-435E7465C1DE}" type="sibTrans" cxnId="{48CA8F64-B045-41F3-8E45-9DB5218D2CD7}">
      <dgm:prSet/>
      <dgm:spPr/>
      <dgm:t>
        <a:bodyPr/>
        <a:lstStyle/>
        <a:p>
          <a:endParaRPr lang="en-US"/>
        </a:p>
      </dgm:t>
    </dgm:pt>
    <dgm:pt modelId="{FD5801EC-6AF9-4B7A-A321-DE9D087DA84E}">
      <dgm:prSet/>
      <dgm:spPr/>
      <dgm:t>
        <a:bodyPr/>
        <a:lstStyle/>
        <a:p>
          <a:pPr>
            <a:lnSpc>
              <a:spcPct val="100000"/>
            </a:lnSpc>
          </a:pPr>
          <a:r>
            <a:rPr lang="en-US"/>
            <a:t>Go to the Navigator and go to – State of Wisconsin (STAR) - Benefits </a:t>
          </a:r>
          <a:r>
            <a:rPr lang="en-US">
              <a:latin typeface="Trebuchet MS" panose="020B0603020202020204"/>
            </a:rPr>
            <a:t>Administration</a:t>
          </a:r>
          <a:r>
            <a:rPr lang="en-US"/>
            <a:t> - Process – Print Confirmation Statements</a:t>
          </a:r>
        </a:p>
      </dgm:t>
    </dgm:pt>
    <dgm:pt modelId="{173806BC-98B4-43DE-9FCC-EC65A51209DC}" type="parTrans" cxnId="{F458990F-C329-447D-B445-CBDD203880D7}">
      <dgm:prSet/>
      <dgm:spPr/>
      <dgm:t>
        <a:bodyPr/>
        <a:lstStyle/>
        <a:p>
          <a:endParaRPr lang="en-US"/>
        </a:p>
      </dgm:t>
    </dgm:pt>
    <dgm:pt modelId="{97EB5656-BD54-4476-89FF-ECE6ACF0C461}" type="sibTrans" cxnId="{F458990F-C329-447D-B445-CBDD203880D7}">
      <dgm:prSet/>
      <dgm:spPr/>
      <dgm:t>
        <a:bodyPr/>
        <a:lstStyle/>
        <a:p>
          <a:endParaRPr lang="en-US"/>
        </a:p>
      </dgm:t>
    </dgm:pt>
    <dgm:pt modelId="{23FE5F09-7E51-45C5-B770-7E98B2E74508}">
      <dgm:prSet/>
      <dgm:spPr/>
      <dgm:t>
        <a:bodyPr/>
        <a:lstStyle/>
        <a:p>
          <a:pPr>
            <a:lnSpc>
              <a:spcPct val="100000"/>
            </a:lnSpc>
          </a:pPr>
          <a:r>
            <a:rPr lang="en-US" dirty="0">
              <a:latin typeface="Trebuchet MS" panose="020B0603020202020204"/>
            </a:rPr>
            <a:t>For</a:t>
          </a:r>
          <a:r>
            <a:rPr lang="en-US" dirty="0"/>
            <a:t> full details, see the </a:t>
          </a:r>
          <a:r>
            <a:rPr lang="en-US" dirty="0">
              <a:hlinkClick xmlns:r="http://schemas.openxmlformats.org/officeDocument/2006/relationships" r:id="rId1">
                <a:extLst>
                  <a:ext uri="{A12FA001-AC4F-418D-AE19-62706E023703}">
                    <ahyp:hlinkClr xmlns:ahyp="http://schemas.microsoft.com/office/drawing/2018/hyperlinkcolor" val="tx"/>
                  </a:ext>
                </a:extLst>
              </a:hlinkClick>
            </a:rPr>
            <a:t>OE </a:t>
          </a:r>
          <a:r>
            <a:rPr lang="en-US" dirty="0">
              <a:latin typeface="Trebuchet MS" panose="020B0603020202020204"/>
              <a:hlinkClick xmlns:r="http://schemas.openxmlformats.org/officeDocument/2006/relationships" r:id="rId1">
                <a:extLst>
                  <a:ext uri="{A12FA001-AC4F-418D-AE19-62706E023703}">
                    <ahyp:hlinkClr xmlns:ahyp="http://schemas.microsoft.com/office/drawing/2018/hyperlinkcolor" val="tx"/>
                  </a:ext>
                </a:extLst>
              </a:hlinkClick>
            </a:rPr>
            <a:t>Administrator</a:t>
          </a:r>
          <a:r>
            <a:rPr lang="en-US" dirty="0">
              <a:hlinkClick xmlns:r="http://schemas.openxmlformats.org/officeDocument/2006/relationships" r:id="rId1">
                <a:extLst>
                  <a:ext uri="{A12FA001-AC4F-418D-AE19-62706E023703}">
                    <ahyp:hlinkClr xmlns:ahyp="http://schemas.microsoft.com/office/drawing/2018/hyperlinkcolor" val="tx"/>
                  </a:ext>
                </a:extLst>
              </a:hlinkClick>
            </a:rPr>
            <a:t> Job Aid</a:t>
          </a:r>
          <a:r>
            <a:rPr lang="en-US" dirty="0"/>
            <a:t> </a:t>
          </a:r>
        </a:p>
      </dgm:t>
    </dgm:pt>
    <dgm:pt modelId="{BF5509C9-30FD-4C32-A8A5-86E6EABE384E}" type="parTrans" cxnId="{97CBE3E2-891F-4642-835A-B3A87D3ACC3B}">
      <dgm:prSet/>
      <dgm:spPr/>
      <dgm:t>
        <a:bodyPr/>
        <a:lstStyle/>
        <a:p>
          <a:endParaRPr lang="en-US"/>
        </a:p>
      </dgm:t>
    </dgm:pt>
    <dgm:pt modelId="{98365285-80DF-40B8-9778-792E6CBD574E}" type="sibTrans" cxnId="{97CBE3E2-891F-4642-835A-B3A87D3ACC3B}">
      <dgm:prSet/>
      <dgm:spPr/>
      <dgm:t>
        <a:bodyPr/>
        <a:lstStyle/>
        <a:p>
          <a:endParaRPr lang="en-US"/>
        </a:p>
      </dgm:t>
    </dgm:pt>
    <dgm:pt modelId="{5D1F240C-1563-4428-9E38-3E9F4FCCFE8E}" type="pres">
      <dgm:prSet presAssocID="{027F980F-966D-4D2D-AA23-B49058C13909}" presName="root" presStyleCnt="0">
        <dgm:presLayoutVars>
          <dgm:dir/>
          <dgm:resizeHandles val="exact"/>
        </dgm:presLayoutVars>
      </dgm:prSet>
      <dgm:spPr/>
    </dgm:pt>
    <dgm:pt modelId="{7105BFE1-5C89-433E-95C2-BA8D8A69BCCD}" type="pres">
      <dgm:prSet presAssocID="{267BEC25-8FCB-452D-AE7E-8454B1DDC00A}" presName="compNode" presStyleCnt="0"/>
      <dgm:spPr/>
    </dgm:pt>
    <dgm:pt modelId="{B0B97114-E632-47BA-8C58-C70E8F42DAC7}" type="pres">
      <dgm:prSet presAssocID="{267BEC25-8FCB-452D-AE7E-8454B1DDC00A}" presName="bgRect" presStyleLbl="bgShp" presStyleIdx="0" presStyleCnt="3"/>
      <dgm:spPr/>
    </dgm:pt>
    <dgm:pt modelId="{A684A9F6-7DBC-4093-A727-C636FD888E7A}" type="pres">
      <dgm:prSet presAssocID="{267BEC25-8FCB-452D-AE7E-8454B1DDC00A}"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Open Folder"/>
        </a:ext>
      </dgm:extLst>
    </dgm:pt>
    <dgm:pt modelId="{E13B9119-4547-4FE5-A280-BCDC5B4C1CAC}" type="pres">
      <dgm:prSet presAssocID="{267BEC25-8FCB-452D-AE7E-8454B1DDC00A}" presName="spaceRect" presStyleCnt="0"/>
      <dgm:spPr/>
    </dgm:pt>
    <dgm:pt modelId="{5373742C-673D-4A89-AB4E-4DE53ECA76FE}" type="pres">
      <dgm:prSet presAssocID="{267BEC25-8FCB-452D-AE7E-8454B1DDC00A}" presName="parTx" presStyleLbl="revTx" presStyleIdx="0" presStyleCnt="5">
        <dgm:presLayoutVars>
          <dgm:chMax val="0"/>
          <dgm:chPref val="0"/>
        </dgm:presLayoutVars>
      </dgm:prSet>
      <dgm:spPr/>
    </dgm:pt>
    <dgm:pt modelId="{DBEAB367-0F66-4FB1-BCC8-4C3F60D372F6}" type="pres">
      <dgm:prSet presAssocID="{267BEC25-8FCB-452D-AE7E-8454B1DDC00A}" presName="desTx" presStyleLbl="revTx" presStyleIdx="1" presStyleCnt="5">
        <dgm:presLayoutVars/>
      </dgm:prSet>
      <dgm:spPr/>
    </dgm:pt>
    <dgm:pt modelId="{476160F8-24BE-435B-B2E3-200086C2A6E7}" type="pres">
      <dgm:prSet presAssocID="{C95899E7-3A7C-4ED7-B799-F3C930C4A01B}" presName="sibTrans" presStyleCnt="0"/>
      <dgm:spPr/>
    </dgm:pt>
    <dgm:pt modelId="{E8DE351B-C19C-467D-8045-32C31749F1EE}" type="pres">
      <dgm:prSet presAssocID="{0A3DCE4A-1767-4D36-A001-D2C31738811F}" presName="compNode" presStyleCnt="0"/>
      <dgm:spPr/>
    </dgm:pt>
    <dgm:pt modelId="{EFF0C548-8AA2-4BEA-870F-71A282BC1E25}" type="pres">
      <dgm:prSet presAssocID="{0A3DCE4A-1767-4D36-A001-D2C31738811F}" presName="bgRect" presStyleLbl="bgShp" presStyleIdx="1" presStyleCnt="3"/>
      <dgm:spPr/>
    </dgm:pt>
    <dgm:pt modelId="{DB05D967-EA65-4A65-B013-87E9F7F3BBCE}" type="pres">
      <dgm:prSet presAssocID="{0A3DCE4A-1767-4D36-A001-D2C31738811F}"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tar"/>
        </a:ext>
      </dgm:extLst>
    </dgm:pt>
    <dgm:pt modelId="{BB5B8C16-1D3B-4751-B02F-9766DC8B9093}" type="pres">
      <dgm:prSet presAssocID="{0A3DCE4A-1767-4D36-A001-D2C31738811F}" presName="spaceRect" presStyleCnt="0"/>
      <dgm:spPr/>
    </dgm:pt>
    <dgm:pt modelId="{142B7BA0-A032-48A1-B937-A05EAA32636A}" type="pres">
      <dgm:prSet presAssocID="{0A3DCE4A-1767-4D36-A001-D2C31738811F}" presName="parTx" presStyleLbl="revTx" presStyleIdx="2" presStyleCnt="5">
        <dgm:presLayoutVars>
          <dgm:chMax val="0"/>
          <dgm:chPref val="0"/>
        </dgm:presLayoutVars>
      </dgm:prSet>
      <dgm:spPr/>
    </dgm:pt>
    <dgm:pt modelId="{F0EA9066-64DF-4ABD-8F03-16103A498604}" type="pres">
      <dgm:prSet presAssocID="{0A3DCE4A-1767-4D36-A001-D2C31738811F}" presName="desTx" presStyleLbl="revTx" presStyleIdx="3" presStyleCnt="5">
        <dgm:presLayoutVars/>
      </dgm:prSet>
      <dgm:spPr/>
    </dgm:pt>
    <dgm:pt modelId="{45241A84-F46A-4894-85CF-1E7233ACF3CF}" type="pres">
      <dgm:prSet presAssocID="{0379FF03-8F16-437F-AB80-435E7465C1DE}" presName="sibTrans" presStyleCnt="0"/>
      <dgm:spPr/>
    </dgm:pt>
    <dgm:pt modelId="{BDE987B5-0B6F-4FC4-A8E7-196D8302B053}" type="pres">
      <dgm:prSet presAssocID="{23FE5F09-7E51-45C5-B770-7E98B2E74508}" presName="compNode" presStyleCnt="0"/>
      <dgm:spPr/>
    </dgm:pt>
    <dgm:pt modelId="{7401C540-16B5-4967-B34D-96EF35114D65}" type="pres">
      <dgm:prSet presAssocID="{23FE5F09-7E51-45C5-B770-7E98B2E74508}" presName="bgRect" presStyleLbl="bgShp" presStyleIdx="2" presStyleCnt="3"/>
      <dgm:spPr/>
    </dgm:pt>
    <dgm:pt modelId="{47F43F28-A0C7-4781-9C45-ABEF8EDC2713}" type="pres">
      <dgm:prSet presAssocID="{23FE5F09-7E51-45C5-B770-7E98B2E74508}"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edical"/>
        </a:ext>
      </dgm:extLst>
    </dgm:pt>
    <dgm:pt modelId="{9E3F5CFE-145E-4373-98DB-6ACF5FA1C25E}" type="pres">
      <dgm:prSet presAssocID="{23FE5F09-7E51-45C5-B770-7E98B2E74508}" presName="spaceRect" presStyleCnt="0"/>
      <dgm:spPr/>
    </dgm:pt>
    <dgm:pt modelId="{70C2D07B-9B50-404A-A998-000E30E4B8D9}" type="pres">
      <dgm:prSet presAssocID="{23FE5F09-7E51-45C5-B770-7E98B2E74508}" presName="parTx" presStyleLbl="revTx" presStyleIdx="4" presStyleCnt="5">
        <dgm:presLayoutVars>
          <dgm:chMax val="0"/>
          <dgm:chPref val="0"/>
        </dgm:presLayoutVars>
      </dgm:prSet>
      <dgm:spPr/>
    </dgm:pt>
  </dgm:ptLst>
  <dgm:cxnLst>
    <dgm:cxn modelId="{84FFA609-B88D-4729-8F5E-E7C9DCA10F57}" type="presOf" srcId="{0A3DCE4A-1767-4D36-A001-D2C31738811F}" destId="{142B7BA0-A032-48A1-B937-A05EAA32636A}" srcOrd="0" destOrd="0" presId="urn:microsoft.com/office/officeart/2018/2/layout/IconVerticalSolidList"/>
    <dgm:cxn modelId="{F458990F-C329-447D-B445-CBDD203880D7}" srcId="{0A3DCE4A-1767-4D36-A001-D2C31738811F}" destId="{FD5801EC-6AF9-4B7A-A321-DE9D087DA84E}" srcOrd="0" destOrd="0" parTransId="{173806BC-98B4-43DE-9FCC-EC65A51209DC}" sibTransId="{97EB5656-BD54-4476-89FF-ECE6ACF0C461}"/>
    <dgm:cxn modelId="{54D0BA0F-3364-44CB-B785-C67459C0A8A8}" type="presOf" srcId="{027F980F-966D-4D2D-AA23-B49058C13909}" destId="{5D1F240C-1563-4428-9E38-3E9F4FCCFE8E}" srcOrd="0" destOrd="0" presId="urn:microsoft.com/office/officeart/2018/2/layout/IconVerticalSolidList"/>
    <dgm:cxn modelId="{36F2E243-2147-4BE5-844A-7A7B7E5BF1F7}" type="presOf" srcId="{267BEC25-8FCB-452D-AE7E-8454B1DDC00A}" destId="{5373742C-673D-4A89-AB4E-4DE53ECA76FE}" srcOrd="0" destOrd="0" presId="urn:microsoft.com/office/officeart/2018/2/layout/IconVerticalSolidList"/>
    <dgm:cxn modelId="{48CA8F64-B045-41F3-8E45-9DB5218D2CD7}" srcId="{027F980F-966D-4D2D-AA23-B49058C13909}" destId="{0A3DCE4A-1767-4D36-A001-D2C31738811F}" srcOrd="1" destOrd="0" parTransId="{4130A37D-2F73-4EE3-B109-E96DF3B4EF3B}" sibTransId="{0379FF03-8F16-437F-AB80-435E7465C1DE}"/>
    <dgm:cxn modelId="{771F5451-E3EA-4409-8186-8EF6BCC9D710}" srcId="{267BEC25-8FCB-452D-AE7E-8454B1DDC00A}" destId="{9AEBA5BF-5E67-4B34-A4E3-2A9BCFA10869}" srcOrd="0" destOrd="0" parTransId="{3A2945EA-3432-46AC-9EF0-178F74A487C3}" sibTransId="{4644FE43-A72B-4682-B226-6184E9823835}"/>
    <dgm:cxn modelId="{166E9796-E28F-4378-9B74-DB0F82CB68F4}" type="presOf" srcId="{23FE5F09-7E51-45C5-B770-7E98B2E74508}" destId="{70C2D07B-9B50-404A-A998-000E30E4B8D9}" srcOrd="0" destOrd="0" presId="urn:microsoft.com/office/officeart/2018/2/layout/IconVerticalSolidList"/>
    <dgm:cxn modelId="{0B7F22B3-6F83-4849-A289-888BD08E8E25}" type="presOf" srcId="{9AEBA5BF-5E67-4B34-A4E3-2A9BCFA10869}" destId="{DBEAB367-0F66-4FB1-BCC8-4C3F60D372F6}" srcOrd="0" destOrd="0" presId="urn:microsoft.com/office/officeart/2018/2/layout/IconVerticalSolidList"/>
    <dgm:cxn modelId="{3AC107CC-0992-49F3-AF04-70ACD4E0633A}" type="presOf" srcId="{FD5801EC-6AF9-4B7A-A321-DE9D087DA84E}" destId="{F0EA9066-64DF-4ABD-8F03-16103A498604}" srcOrd="0" destOrd="0" presId="urn:microsoft.com/office/officeart/2018/2/layout/IconVerticalSolidList"/>
    <dgm:cxn modelId="{97CBE3E2-891F-4642-835A-B3A87D3ACC3B}" srcId="{027F980F-966D-4D2D-AA23-B49058C13909}" destId="{23FE5F09-7E51-45C5-B770-7E98B2E74508}" srcOrd="2" destOrd="0" parTransId="{BF5509C9-30FD-4C32-A8A5-86E6EABE384E}" sibTransId="{98365285-80DF-40B8-9778-792E6CBD574E}"/>
    <dgm:cxn modelId="{46406DF1-4E7A-4779-AD23-C21EE015B073}" srcId="{027F980F-966D-4D2D-AA23-B49058C13909}" destId="{267BEC25-8FCB-452D-AE7E-8454B1DDC00A}" srcOrd="0" destOrd="0" parTransId="{2AADF73E-0D78-4933-8091-5DB1F1E6423C}" sibTransId="{C95899E7-3A7C-4ED7-B799-F3C930C4A01B}"/>
    <dgm:cxn modelId="{DE32D94F-BAFE-41BA-A706-D79636BE335D}" type="presParOf" srcId="{5D1F240C-1563-4428-9E38-3E9F4FCCFE8E}" destId="{7105BFE1-5C89-433E-95C2-BA8D8A69BCCD}" srcOrd="0" destOrd="0" presId="urn:microsoft.com/office/officeart/2018/2/layout/IconVerticalSolidList"/>
    <dgm:cxn modelId="{D0166011-803F-4029-BF67-F5B64B51D15D}" type="presParOf" srcId="{7105BFE1-5C89-433E-95C2-BA8D8A69BCCD}" destId="{B0B97114-E632-47BA-8C58-C70E8F42DAC7}" srcOrd="0" destOrd="0" presId="urn:microsoft.com/office/officeart/2018/2/layout/IconVerticalSolidList"/>
    <dgm:cxn modelId="{3127BC05-5D7D-47B2-9568-16D4F2E43517}" type="presParOf" srcId="{7105BFE1-5C89-433E-95C2-BA8D8A69BCCD}" destId="{A684A9F6-7DBC-4093-A727-C636FD888E7A}" srcOrd="1" destOrd="0" presId="urn:microsoft.com/office/officeart/2018/2/layout/IconVerticalSolidList"/>
    <dgm:cxn modelId="{360C9FDD-E991-47CC-88F3-8812E6D703A5}" type="presParOf" srcId="{7105BFE1-5C89-433E-95C2-BA8D8A69BCCD}" destId="{E13B9119-4547-4FE5-A280-BCDC5B4C1CAC}" srcOrd="2" destOrd="0" presId="urn:microsoft.com/office/officeart/2018/2/layout/IconVerticalSolidList"/>
    <dgm:cxn modelId="{F96A201B-42B8-4598-96F6-80B867B53811}" type="presParOf" srcId="{7105BFE1-5C89-433E-95C2-BA8D8A69BCCD}" destId="{5373742C-673D-4A89-AB4E-4DE53ECA76FE}" srcOrd="3" destOrd="0" presId="urn:microsoft.com/office/officeart/2018/2/layout/IconVerticalSolidList"/>
    <dgm:cxn modelId="{4CC2BA2C-25A1-45AF-9C76-D3FF60A9FAF3}" type="presParOf" srcId="{7105BFE1-5C89-433E-95C2-BA8D8A69BCCD}" destId="{DBEAB367-0F66-4FB1-BCC8-4C3F60D372F6}" srcOrd="4" destOrd="0" presId="urn:microsoft.com/office/officeart/2018/2/layout/IconVerticalSolidList"/>
    <dgm:cxn modelId="{95487260-D1B3-4C5B-8209-FF46584861D0}" type="presParOf" srcId="{5D1F240C-1563-4428-9E38-3E9F4FCCFE8E}" destId="{476160F8-24BE-435B-B2E3-200086C2A6E7}" srcOrd="1" destOrd="0" presId="urn:microsoft.com/office/officeart/2018/2/layout/IconVerticalSolidList"/>
    <dgm:cxn modelId="{B8B8F1CE-4294-43A7-8B56-94581D1E1D06}" type="presParOf" srcId="{5D1F240C-1563-4428-9E38-3E9F4FCCFE8E}" destId="{E8DE351B-C19C-467D-8045-32C31749F1EE}" srcOrd="2" destOrd="0" presId="urn:microsoft.com/office/officeart/2018/2/layout/IconVerticalSolidList"/>
    <dgm:cxn modelId="{DA1AE8C4-C5B0-40D2-9EE9-24CD87ADF680}" type="presParOf" srcId="{E8DE351B-C19C-467D-8045-32C31749F1EE}" destId="{EFF0C548-8AA2-4BEA-870F-71A282BC1E25}" srcOrd="0" destOrd="0" presId="urn:microsoft.com/office/officeart/2018/2/layout/IconVerticalSolidList"/>
    <dgm:cxn modelId="{96FB0ECC-EB2B-4E05-9206-BC11E1F2BB42}" type="presParOf" srcId="{E8DE351B-C19C-467D-8045-32C31749F1EE}" destId="{DB05D967-EA65-4A65-B013-87E9F7F3BBCE}" srcOrd="1" destOrd="0" presId="urn:microsoft.com/office/officeart/2018/2/layout/IconVerticalSolidList"/>
    <dgm:cxn modelId="{E1DFAD4F-146D-4B8B-84C5-6252D88B132F}" type="presParOf" srcId="{E8DE351B-C19C-467D-8045-32C31749F1EE}" destId="{BB5B8C16-1D3B-4751-B02F-9766DC8B9093}" srcOrd="2" destOrd="0" presId="urn:microsoft.com/office/officeart/2018/2/layout/IconVerticalSolidList"/>
    <dgm:cxn modelId="{C8102D9F-531C-4C07-B1A2-322F02A7CB51}" type="presParOf" srcId="{E8DE351B-C19C-467D-8045-32C31749F1EE}" destId="{142B7BA0-A032-48A1-B937-A05EAA32636A}" srcOrd="3" destOrd="0" presId="urn:microsoft.com/office/officeart/2018/2/layout/IconVerticalSolidList"/>
    <dgm:cxn modelId="{83DAEBC5-F3F0-467D-B6EC-5478AA256031}" type="presParOf" srcId="{E8DE351B-C19C-467D-8045-32C31749F1EE}" destId="{F0EA9066-64DF-4ABD-8F03-16103A498604}" srcOrd="4" destOrd="0" presId="urn:microsoft.com/office/officeart/2018/2/layout/IconVerticalSolidList"/>
    <dgm:cxn modelId="{92F4D01D-6D69-46C4-80E3-71627A6DC8E5}" type="presParOf" srcId="{5D1F240C-1563-4428-9E38-3E9F4FCCFE8E}" destId="{45241A84-F46A-4894-85CF-1E7233ACF3CF}" srcOrd="3" destOrd="0" presId="urn:microsoft.com/office/officeart/2018/2/layout/IconVerticalSolidList"/>
    <dgm:cxn modelId="{13F4C578-0460-4BB6-9098-7304063EE23A}" type="presParOf" srcId="{5D1F240C-1563-4428-9E38-3E9F4FCCFE8E}" destId="{BDE987B5-0B6F-4FC4-A8E7-196D8302B053}" srcOrd="4" destOrd="0" presId="urn:microsoft.com/office/officeart/2018/2/layout/IconVerticalSolidList"/>
    <dgm:cxn modelId="{92D9A3B3-63CA-4730-AFAB-2EEFB68D2355}" type="presParOf" srcId="{BDE987B5-0B6F-4FC4-A8E7-196D8302B053}" destId="{7401C540-16B5-4967-B34D-96EF35114D65}" srcOrd="0" destOrd="0" presId="urn:microsoft.com/office/officeart/2018/2/layout/IconVerticalSolidList"/>
    <dgm:cxn modelId="{2A3A1855-27AD-49F5-852F-F501855E9F68}" type="presParOf" srcId="{BDE987B5-0B6F-4FC4-A8E7-196D8302B053}" destId="{47F43F28-A0C7-4781-9C45-ABEF8EDC2713}" srcOrd="1" destOrd="0" presId="urn:microsoft.com/office/officeart/2018/2/layout/IconVerticalSolidList"/>
    <dgm:cxn modelId="{4655ACC2-123C-45FB-9BF2-19CA3BAA07EC}" type="presParOf" srcId="{BDE987B5-0B6F-4FC4-A8E7-196D8302B053}" destId="{9E3F5CFE-145E-4373-98DB-6ACF5FA1C25E}" srcOrd="2" destOrd="0" presId="urn:microsoft.com/office/officeart/2018/2/layout/IconVerticalSolidList"/>
    <dgm:cxn modelId="{997CFE77-EA40-4849-8168-199D6E51BA15}" type="presParOf" srcId="{BDE987B5-0B6F-4FC4-A8E7-196D8302B053}" destId="{70C2D07B-9B50-404A-A998-000E30E4B8D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908311-9FCE-42B3-8347-D9AD33C1C5DB}"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E1C51A6F-19F5-4A1A-9EC4-536FB68C023F}">
      <dgm:prSet/>
      <dgm:spPr/>
      <dgm:t>
        <a:bodyPr/>
        <a:lstStyle/>
        <a:p>
          <a:r>
            <a:rPr lang="en-US"/>
            <a:t>Enter 2022 election as soon as you receive them</a:t>
          </a:r>
        </a:p>
      </dgm:t>
    </dgm:pt>
    <dgm:pt modelId="{4CD6E3B4-B894-4777-BF44-F335F669BE0E}" type="parTrans" cxnId="{82BE425B-5165-4411-BF5C-940EECCCD9C1}">
      <dgm:prSet/>
      <dgm:spPr/>
      <dgm:t>
        <a:bodyPr/>
        <a:lstStyle/>
        <a:p>
          <a:endParaRPr lang="en-US"/>
        </a:p>
      </dgm:t>
    </dgm:pt>
    <dgm:pt modelId="{AA001582-F3C8-4F6E-8AA6-8B4EC90483AA}" type="sibTrans" cxnId="{82BE425B-5165-4411-BF5C-940EECCCD9C1}">
      <dgm:prSet/>
      <dgm:spPr/>
      <dgm:t>
        <a:bodyPr/>
        <a:lstStyle/>
        <a:p>
          <a:endParaRPr lang="en-US"/>
        </a:p>
      </dgm:t>
    </dgm:pt>
    <dgm:pt modelId="{2867FC99-CC80-4150-A20C-58ACF9FDEDD1}">
      <dgm:prSet/>
      <dgm:spPr/>
      <dgm:t>
        <a:bodyPr/>
        <a:lstStyle/>
        <a:p>
          <a:r>
            <a:rPr lang="en-US"/>
            <a:t>Any 2022 event in which a dependent is ADDED or REMOVED, will affect the OE event</a:t>
          </a:r>
        </a:p>
      </dgm:t>
    </dgm:pt>
    <dgm:pt modelId="{C17AD006-F3CC-4796-BE09-CE5625AD0F5C}" type="parTrans" cxnId="{386CCFDF-3640-4590-A7B8-5E2394BACE20}">
      <dgm:prSet/>
      <dgm:spPr/>
      <dgm:t>
        <a:bodyPr/>
        <a:lstStyle/>
        <a:p>
          <a:endParaRPr lang="en-US"/>
        </a:p>
      </dgm:t>
    </dgm:pt>
    <dgm:pt modelId="{5FF26073-0F46-43B2-820F-C7E67B165E91}" type="sibTrans" cxnId="{386CCFDF-3640-4590-A7B8-5E2394BACE20}">
      <dgm:prSet/>
      <dgm:spPr/>
      <dgm:t>
        <a:bodyPr/>
        <a:lstStyle/>
        <a:p>
          <a:endParaRPr lang="en-US"/>
        </a:p>
      </dgm:t>
    </dgm:pt>
    <dgm:pt modelId="{50615668-BFE8-40DD-9917-171463B6C6FB}">
      <dgm:prSet/>
      <dgm:spPr/>
      <dgm:t>
        <a:bodyPr/>
        <a:lstStyle/>
        <a:p>
          <a:r>
            <a:rPr lang="en-US"/>
            <a:t>Reminder – never delete a dependent – just remove dependent from plan</a:t>
          </a:r>
        </a:p>
      </dgm:t>
    </dgm:pt>
    <dgm:pt modelId="{22BFF329-F5F4-4BC5-88C5-D8E1A4943F91}" type="parTrans" cxnId="{0B338301-8161-4A1D-8EB4-169C02777753}">
      <dgm:prSet/>
      <dgm:spPr/>
      <dgm:t>
        <a:bodyPr/>
        <a:lstStyle/>
        <a:p>
          <a:endParaRPr lang="en-US"/>
        </a:p>
      </dgm:t>
    </dgm:pt>
    <dgm:pt modelId="{FD10D3CB-C972-450B-B776-BF53449884B9}" type="sibTrans" cxnId="{0B338301-8161-4A1D-8EB4-169C02777753}">
      <dgm:prSet/>
      <dgm:spPr/>
      <dgm:t>
        <a:bodyPr/>
        <a:lstStyle/>
        <a:p>
          <a:endParaRPr lang="en-US"/>
        </a:p>
      </dgm:t>
    </dgm:pt>
    <dgm:pt modelId="{5A0E148F-AE1C-46C3-96C7-F44A3AFDBD7C}">
      <dgm:prSet/>
      <dgm:spPr/>
      <dgm:t>
        <a:bodyPr/>
        <a:lstStyle/>
        <a:p>
          <a:r>
            <a:rPr lang="en-US"/>
            <a:t>Life event entry must be done and then OE event must be reprocessed to pull in dependent changes</a:t>
          </a:r>
        </a:p>
      </dgm:t>
    </dgm:pt>
    <dgm:pt modelId="{2D6C0BA9-353E-4B65-B276-A8BB760B5DA5}" type="parTrans" cxnId="{B343BAED-CFED-44B1-B646-4E062C09D91F}">
      <dgm:prSet/>
      <dgm:spPr/>
      <dgm:t>
        <a:bodyPr/>
        <a:lstStyle/>
        <a:p>
          <a:endParaRPr lang="en-US"/>
        </a:p>
      </dgm:t>
    </dgm:pt>
    <dgm:pt modelId="{76069B9F-ECFF-4BD0-A0CB-D5FD24A17F30}" type="sibTrans" cxnId="{B343BAED-CFED-44B1-B646-4E062C09D91F}">
      <dgm:prSet/>
      <dgm:spPr/>
      <dgm:t>
        <a:bodyPr/>
        <a:lstStyle/>
        <a:p>
          <a:endParaRPr lang="en-US"/>
        </a:p>
      </dgm:t>
    </dgm:pt>
    <dgm:pt modelId="{AA04E031-683E-44E2-BF44-DB04F88EA836}">
      <dgm:prSet/>
      <dgm:spPr/>
      <dgm:t>
        <a:bodyPr/>
        <a:lstStyle/>
        <a:p>
          <a:r>
            <a:rPr lang="en-US"/>
            <a:t>BENEFIT PROGRAM (FTB, DEF, LTE...) and Elig Config Field changes that occur After the OE event is created – OE event must be reprocessed</a:t>
          </a:r>
        </a:p>
      </dgm:t>
    </dgm:pt>
    <dgm:pt modelId="{976138B2-5D6E-4BA1-8E52-FF93392C837A}" type="parTrans" cxnId="{8D311497-B21B-4E0B-85FF-6DF89DA9D7F2}">
      <dgm:prSet/>
      <dgm:spPr/>
      <dgm:t>
        <a:bodyPr/>
        <a:lstStyle/>
        <a:p>
          <a:endParaRPr lang="en-US"/>
        </a:p>
      </dgm:t>
    </dgm:pt>
    <dgm:pt modelId="{41240E03-ED15-4AD8-B802-49AD0CC925BF}" type="sibTrans" cxnId="{8D311497-B21B-4E0B-85FF-6DF89DA9D7F2}">
      <dgm:prSet/>
      <dgm:spPr/>
      <dgm:t>
        <a:bodyPr/>
        <a:lstStyle/>
        <a:p>
          <a:endParaRPr lang="en-US"/>
        </a:p>
      </dgm:t>
    </dgm:pt>
    <dgm:pt modelId="{E1792006-F218-4154-939C-68BE266B8BBB}">
      <dgm:prSet/>
      <dgm:spPr/>
      <dgm:t>
        <a:bodyPr/>
        <a:lstStyle/>
        <a:p>
          <a:r>
            <a:rPr lang="en-US" dirty="0"/>
            <a:t>OE event will be attached to the old benefit program/eligibility and benefit options available under that benefit program</a:t>
          </a:r>
        </a:p>
      </dgm:t>
    </dgm:pt>
    <dgm:pt modelId="{05DA2665-121E-4955-BF65-098404A17853}" type="parTrans" cxnId="{29790E54-92F4-47F7-90DD-A224B29F2DDC}">
      <dgm:prSet/>
      <dgm:spPr/>
      <dgm:t>
        <a:bodyPr/>
        <a:lstStyle/>
        <a:p>
          <a:endParaRPr lang="en-US"/>
        </a:p>
      </dgm:t>
    </dgm:pt>
    <dgm:pt modelId="{7BAD5D8A-4C4E-4FE0-8A74-167BAD49227E}" type="sibTrans" cxnId="{29790E54-92F4-47F7-90DD-A224B29F2DDC}">
      <dgm:prSet/>
      <dgm:spPr/>
      <dgm:t>
        <a:bodyPr/>
        <a:lstStyle/>
        <a:p>
          <a:endParaRPr lang="en-US"/>
        </a:p>
      </dgm:t>
    </dgm:pt>
    <dgm:pt modelId="{A11CA1A2-2744-4C1B-86AB-FB53DC409D2C}" type="pres">
      <dgm:prSet presAssocID="{F0908311-9FCE-42B3-8347-D9AD33C1C5DB}" presName="Name0" presStyleCnt="0">
        <dgm:presLayoutVars>
          <dgm:dir/>
          <dgm:animLvl val="lvl"/>
          <dgm:resizeHandles val="exact"/>
        </dgm:presLayoutVars>
      </dgm:prSet>
      <dgm:spPr/>
    </dgm:pt>
    <dgm:pt modelId="{CADD6F7C-7BE8-4BC0-8550-98B8779831E7}" type="pres">
      <dgm:prSet presAssocID="{E1C51A6F-19F5-4A1A-9EC4-536FB68C023F}" presName="composite" presStyleCnt="0"/>
      <dgm:spPr/>
    </dgm:pt>
    <dgm:pt modelId="{9EDA7798-DAFC-469D-88CD-0A9F2068480B}" type="pres">
      <dgm:prSet presAssocID="{E1C51A6F-19F5-4A1A-9EC4-536FB68C023F}" presName="parTx" presStyleLbl="alignNode1" presStyleIdx="0" presStyleCnt="2">
        <dgm:presLayoutVars>
          <dgm:chMax val="0"/>
          <dgm:chPref val="0"/>
          <dgm:bulletEnabled val="1"/>
        </dgm:presLayoutVars>
      </dgm:prSet>
      <dgm:spPr/>
    </dgm:pt>
    <dgm:pt modelId="{A0E5E895-8F06-4952-8362-52CF02C0A226}" type="pres">
      <dgm:prSet presAssocID="{E1C51A6F-19F5-4A1A-9EC4-536FB68C023F}" presName="desTx" presStyleLbl="alignAccFollowNode1" presStyleIdx="0" presStyleCnt="2">
        <dgm:presLayoutVars>
          <dgm:bulletEnabled val="1"/>
        </dgm:presLayoutVars>
      </dgm:prSet>
      <dgm:spPr/>
    </dgm:pt>
    <dgm:pt modelId="{64A5F791-3540-46B9-A84E-9D714EF153EC}" type="pres">
      <dgm:prSet presAssocID="{AA001582-F3C8-4F6E-8AA6-8B4EC90483AA}" presName="space" presStyleCnt="0"/>
      <dgm:spPr/>
    </dgm:pt>
    <dgm:pt modelId="{7CBC8739-FB6F-445C-93FC-13E7C44EEF86}" type="pres">
      <dgm:prSet presAssocID="{AA04E031-683E-44E2-BF44-DB04F88EA836}" presName="composite" presStyleCnt="0"/>
      <dgm:spPr/>
    </dgm:pt>
    <dgm:pt modelId="{DD542F36-0399-41DE-9E79-D478B6BC8959}" type="pres">
      <dgm:prSet presAssocID="{AA04E031-683E-44E2-BF44-DB04F88EA836}" presName="parTx" presStyleLbl="alignNode1" presStyleIdx="1" presStyleCnt="2">
        <dgm:presLayoutVars>
          <dgm:chMax val="0"/>
          <dgm:chPref val="0"/>
          <dgm:bulletEnabled val="1"/>
        </dgm:presLayoutVars>
      </dgm:prSet>
      <dgm:spPr/>
    </dgm:pt>
    <dgm:pt modelId="{100994CA-B36E-4F84-860B-65D193050338}" type="pres">
      <dgm:prSet presAssocID="{AA04E031-683E-44E2-BF44-DB04F88EA836}" presName="desTx" presStyleLbl="alignAccFollowNode1" presStyleIdx="1" presStyleCnt="2">
        <dgm:presLayoutVars>
          <dgm:bulletEnabled val="1"/>
        </dgm:presLayoutVars>
      </dgm:prSet>
      <dgm:spPr/>
    </dgm:pt>
  </dgm:ptLst>
  <dgm:cxnLst>
    <dgm:cxn modelId="{0B338301-8161-4A1D-8EB4-169C02777753}" srcId="{2867FC99-CC80-4150-A20C-58ACF9FDEDD1}" destId="{50615668-BFE8-40DD-9917-171463B6C6FB}" srcOrd="0" destOrd="0" parTransId="{22BFF329-F5F4-4BC5-88C5-D8E1A4943F91}" sibTransId="{FD10D3CB-C972-450B-B776-BF53449884B9}"/>
    <dgm:cxn modelId="{82BE425B-5165-4411-BF5C-940EECCCD9C1}" srcId="{F0908311-9FCE-42B3-8347-D9AD33C1C5DB}" destId="{E1C51A6F-19F5-4A1A-9EC4-536FB68C023F}" srcOrd="0" destOrd="0" parTransId="{4CD6E3B4-B894-4777-BF44-F335F669BE0E}" sibTransId="{AA001582-F3C8-4F6E-8AA6-8B4EC90483AA}"/>
    <dgm:cxn modelId="{532C5D4E-9B45-4221-B4F1-02305B005911}" type="presOf" srcId="{F0908311-9FCE-42B3-8347-D9AD33C1C5DB}" destId="{A11CA1A2-2744-4C1B-86AB-FB53DC409D2C}" srcOrd="0" destOrd="0" presId="urn:microsoft.com/office/officeart/2005/8/layout/hList1"/>
    <dgm:cxn modelId="{29790E54-92F4-47F7-90DD-A224B29F2DDC}" srcId="{AA04E031-683E-44E2-BF44-DB04F88EA836}" destId="{E1792006-F218-4154-939C-68BE266B8BBB}" srcOrd="0" destOrd="0" parTransId="{05DA2665-121E-4955-BF65-098404A17853}" sibTransId="{7BAD5D8A-4C4E-4FE0-8A74-167BAD49227E}"/>
    <dgm:cxn modelId="{847B8A8A-5AFE-43CF-9592-77E4EB569BE6}" type="presOf" srcId="{E1792006-F218-4154-939C-68BE266B8BBB}" destId="{100994CA-B36E-4F84-860B-65D193050338}" srcOrd="0" destOrd="0" presId="urn:microsoft.com/office/officeart/2005/8/layout/hList1"/>
    <dgm:cxn modelId="{8D311497-B21B-4E0B-85FF-6DF89DA9D7F2}" srcId="{F0908311-9FCE-42B3-8347-D9AD33C1C5DB}" destId="{AA04E031-683E-44E2-BF44-DB04F88EA836}" srcOrd="1" destOrd="0" parTransId="{976138B2-5D6E-4BA1-8E52-FF93392C837A}" sibTransId="{41240E03-ED15-4AD8-B802-49AD0CC925BF}"/>
    <dgm:cxn modelId="{0A3B239A-A37A-43D6-B419-005D4E4A7377}" type="presOf" srcId="{5A0E148F-AE1C-46C3-96C7-F44A3AFDBD7C}" destId="{A0E5E895-8F06-4952-8362-52CF02C0A226}" srcOrd="0" destOrd="2" presId="urn:microsoft.com/office/officeart/2005/8/layout/hList1"/>
    <dgm:cxn modelId="{D129E2A0-D548-4560-999C-559713ED0FDC}" type="presOf" srcId="{AA04E031-683E-44E2-BF44-DB04F88EA836}" destId="{DD542F36-0399-41DE-9E79-D478B6BC8959}" srcOrd="0" destOrd="0" presId="urn:microsoft.com/office/officeart/2005/8/layout/hList1"/>
    <dgm:cxn modelId="{020BC1D4-541A-41C2-981A-5BE0FF629C9F}" type="presOf" srcId="{50615668-BFE8-40DD-9917-171463B6C6FB}" destId="{A0E5E895-8F06-4952-8362-52CF02C0A226}" srcOrd="0" destOrd="1" presId="urn:microsoft.com/office/officeart/2005/8/layout/hList1"/>
    <dgm:cxn modelId="{386CCFDF-3640-4590-A7B8-5E2394BACE20}" srcId="{E1C51A6F-19F5-4A1A-9EC4-536FB68C023F}" destId="{2867FC99-CC80-4150-A20C-58ACF9FDEDD1}" srcOrd="0" destOrd="0" parTransId="{C17AD006-F3CC-4796-BE09-CE5625AD0F5C}" sibTransId="{5FF26073-0F46-43B2-820F-C7E67B165E91}"/>
    <dgm:cxn modelId="{B343BAED-CFED-44B1-B646-4E062C09D91F}" srcId="{E1C51A6F-19F5-4A1A-9EC4-536FB68C023F}" destId="{5A0E148F-AE1C-46C3-96C7-F44A3AFDBD7C}" srcOrd="1" destOrd="0" parTransId="{2D6C0BA9-353E-4B65-B276-A8BB760B5DA5}" sibTransId="{76069B9F-ECFF-4BD0-A0CB-D5FD24A17F30}"/>
    <dgm:cxn modelId="{1121B7F5-9F3D-4A33-8AF1-93C7C0830560}" type="presOf" srcId="{2867FC99-CC80-4150-A20C-58ACF9FDEDD1}" destId="{A0E5E895-8F06-4952-8362-52CF02C0A226}" srcOrd="0" destOrd="0" presId="urn:microsoft.com/office/officeart/2005/8/layout/hList1"/>
    <dgm:cxn modelId="{76818AF9-C4ED-42FA-B03B-7E92D6EC0653}" type="presOf" srcId="{E1C51A6F-19F5-4A1A-9EC4-536FB68C023F}" destId="{9EDA7798-DAFC-469D-88CD-0A9F2068480B}" srcOrd="0" destOrd="0" presId="urn:microsoft.com/office/officeart/2005/8/layout/hList1"/>
    <dgm:cxn modelId="{3B1E399F-2A01-4D1B-8418-D0D15F6C1281}" type="presParOf" srcId="{A11CA1A2-2744-4C1B-86AB-FB53DC409D2C}" destId="{CADD6F7C-7BE8-4BC0-8550-98B8779831E7}" srcOrd="0" destOrd="0" presId="urn:microsoft.com/office/officeart/2005/8/layout/hList1"/>
    <dgm:cxn modelId="{BBE942BE-9F3D-4FC1-AF8B-DC36011C4F34}" type="presParOf" srcId="{CADD6F7C-7BE8-4BC0-8550-98B8779831E7}" destId="{9EDA7798-DAFC-469D-88CD-0A9F2068480B}" srcOrd="0" destOrd="0" presId="urn:microsoft.com/office/officeart/2005/8/layout/hList1"/>
    <dgm:cxn modelId="{77F972FC-37D5-493A-9472-7402E068C89B}" type="presParOf" srcId="{CADD6F7C-7BE8-4BC0-8550-98B8779831E7}" destId="{A0E5E895-8F06-4952-8362-52CF02C0A226}" srcOrd="1" destOrd="0" presId="urn:microsoft.com/office/officeart/2005/8/layout/hList1"/>
    <dgm:cxn modelId="{C1EC63EC-350C-49EC-A08B-94247ABE561A}" type="presParOf" srcId="{A11CA1A2-2744-4C1B-86AB-FB53DC409D2C}" destId="{64A5F791-3540-46B9-A84E-9D714EF153EC}" srcOrd="1" destOrd="0" presId="urn:microsoft.com/office/officeart/2005/8/layout/hList1"/>
    <dgm:cxn modelId="{5121E8D1-1A65-43BB-BC28-1D935E43E5D7}" type="presParOf" srcId="{A11CA1A2-2744-4C1B-86AB-FB53DC409D2C}" destId="{7CBC8739-FB6F-445C-93FC-13E7C44EEF86}" srcOrd="2" destOrd="0" presId="urn:microsoft.com/office/officeart/2005/8/layout/hList1"/>
    <dgm:cxn modelId="{57FCBD67-6972-45A1-B28C-2DCE3BBB5D28}" type="presParOf" srcId="{7CBC8739-FB6F-445C-93FC-13E7C44EEF86}" destId="{DD542F36-0399-41DE-9E79-D478B6BC8959}" srcOrd="0" destOrd="0" presId="urn:microsoft.com/office/officeart/2005/8/layout/hList1"/>
    <dgm:cxn modelId="{702DB46A-EEDD-4956-AF57-29493639568A}" type="presParOf" srcId="{7CBC8739-FB6F-445C-93FC-13E7C44EEF86}" destId="{100994CA-B36E-4F84-860B-65D19305033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34E06A-6193-4FC6-A0E5-007A035C4D9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A4B029D-9DA0-4382-92B2-56D2BE33FCF2}">
      <dgm:prSet/>
      <dgm:spPr/>
      <dgm:t>
        <a:bodyPr/>
        <a:lstStyle/>
        <a:p>
          <a:r>
            <a:rPr lang="en-US"/>
            <a:t>Enrolled in HDHP but has other coverage (including Medicare) or is 65 years or will be turning 65 next year</a:t>
          </a:r>
        </a:p>
      </dgm:t>
    </dgm:pt>
    <dgm:pt modelId="{1AB899FD-E7F1-461C-ACA0-325CB8C64A64}" type="parTrans" cxnId="{FA9A2B1E-8A65-49EC-86FD-E995864CA50A}">
      <dgm:prSet/>
      <dgm:spPr/>
      <dgm:t>
        <a:bodyPr/>
        <a:lstStyle/>
        <a:p>
          <a:endParaRPr lang="en-US"/>
        </a:p>
      </dgm:t>
    </dgm:pt>
    <dgm:pt modelId="{DD12EF22-E0CB-4B27-B2A8-EB6DBE4D94C8}" type="sibTrans" cxnId="{FA9A2B1E-8A65-49EC-86FD-E995864CA50A}">
      <dgm:prSet/>
      <dgm:spPr/>
      <dgm:t>
        <a:bodyPr/>
        <a:lstStyle/>
        <a:p>
          <a:endParaRPr lang="en-US"/>
        </a:p>
      </dgm:t>
    </dgm:pt>
    <dgm:pt modelId="{CD68FD1B-5CB6-47D2-BA13-11BF8C99808B}">
      <dgm:prSet/>
      <dgm:spPr/>
      <dgm:t>
        <a:bodyPr/>
        <a:lstStyle/>
        <a:p>
          <a:r>
            <a:rPr lang="en-US"/>
            <a:t>Enrolled OOS + health insurance</a:t>
          </a:r>
        </a:p>
      </dgm:t>
    </dgm:pt>
    <dgm:pt modelId="{FB7F6EE4-9947-4E32-9AE5-C22003B0340F}" type="parTrans" cxnId="{24F4FA53-A4A1-4A1A-92EE-C13FBC3A52FC}">
      <dgm:prSet/>
      <dgm:spPr/>
      <dgm:t>
        <a:bodyPr/>
        <a:lstStyle/>
        <a:p>
          <a:endParaRPr lang="en-US"/>
        </a:p>
      </dgm:t>
    </dgm:pt>
    <dgm:pt modelId="{8292216B-3C48-4007-9BA8-E61835932250}" type="sibTrans" cxnId="{24F4FA53-A4A1-4A1A-92EE-C13FBC3A52FC}">
      <dgm:prSet/>
      <dgm:spPr/>
      <dgm:t>
        <a:bodyPr/>
        <a:lstStyle/>
        <a:p>
          <a:endParaRPr lang="en-US"/>
        </a:p>
      </dgm:t>
    </dgm:pt>
    <dgm:pt modelId="{06145ADD-5F47-498E-A321-531082879622}">
      <dgm:prSet/>
      <dgm:spPr/>
      <dgm:t>
        <a:bodyPr/>
        <a:lstStyle/>
        <a:p>
          <a:r>
            <a:rPr lang="en-US"/>
            <a:t>Enrolled in health + preventive dental</a:t>
          </a:r>
        </a:p>
      </dgm:t>
    </dgm:pt>
    <dgm:pt modelId="{64A20A42-2722-40D0-B867-2DA0958C7EF9}" type="parTrans" cxnId="{5AC19FB1-D842-4DB8-A74D-568123ED6548}">
      <dgm:prSet/>
      <dgm:spPr/>
      <dgm:t>
        <a:bodyPr/>
        <a:lstStyle/>
        <a:p>
          <a:endParaRPr lang="en-US"/>
        </a:p>
      </dgm:t>
    </dgm:pt>
    <dgm:pt modelId="{2A6F7EC8-868F-4DC6-9CFA-5536F22838BC}" type="sibTrans" cxnId="{5AC19FB1-D842-4DB8-A74D-568123ED6548}">
      <dgm:prSet/>
      <dgm:spPr/>
      <dgm:t>
        <a:bodyPr/>
        <a:lstStyle/>
        <a:p>
          <a:endParaRPr lang="en-US"/>
        </a:p>
      </dgm:t>
    </dgm:pt>
    <dgm:pt modelId="{6DC96A9A-AC71-46A8-8731-022695D199BB}">
      <dgm:prSet/>
      <dgm:spPr/>
      <dgm:t>
        <a:bodyPr/>
        <a:lstStyle/>
        <a:p>
          <a:r>
            <a:rPr lang="en-US"/>
            <a:t>Missing marital status and dependent information</a:t>
          </a:r>
        </a:p>
      </dgm:t>
    </dgm:pt>
    <dgm:pt modelId="{E1DD68DE-B64D-487D-BCFD-FB1F61D68E97}" type="parTrans" cxnId="{0CE80C62-742F-4765-A8A0-4A828DC1CA93}">
      <dgm:prSet/>
      <dgm:spPr/>
      <dgm:t>
        <a:bodyPr/>
        <a:lstStyle/>
        <a:p>
          <a:endParaRPr lang="en-US"/>
        </a:p>
      </dgm:t>
    </dgm:pt>
    <dgm:pt modelId="{4FB4407C-C8AB-48C9-8966-B191BBFCB748}" type="sibTrans" cxnId="{0CE80C62-742F-4765-A8A0-4A828DC1CA93}">
      <dgm:prSet/>
      <dgm:spPr/>
      <dgm:t>
        <a:bodyPr/>
        <a:lstStyle/>
        <a:p>
          <a:endParaRPr lang="en-US"/>
        </a:p>
      </dgm:t>
    </dgm:pt>
    <dgm:pt modelId="{68A090B0-0319-422C-9A94-177653D05072}">
      <dgm:prSet/>
      <dgm:spPr/>
      <dgm:t>
        <a:bodyPr/>
        <a:lstStyle/>
        <a:p>
          <a:r>
            <a:rPr lang="en-US" dirty="0"/>
            <a:t>Enrolled in Access Out of State for 2023</a:t>
          </a:r>
        </a:p>
      </dgm:t>
    </dgm:pt>
    <dgm:pt modelId="{6DEE9012-66D8-4FAA-A72F-87554B30CE02}" type="parTrans" cxnId="{8E76C530-5444-4F9E-A358-C55065C32BA2}">
      <dgm:prSet/>
      <dgm:spPr/>
      <dgm:t>
        <a:bodyPr/>
        <a:lstStyle/>
        <a:p>
          <a:endParaRPr lang="en-US"/>
        </a:p>
      </dgm:t>
    </dgm:pt>
    <dgm:pt modelId="{81BFE73A-FFE9-4D00-9E4D-44E35E50F8A8}" type="sibTrans" cxnId="{8E76C530-5444-4F9E-A358-C55065C32BA2}">
      <dgm:prSet/>
      <dgm:spPr/>
      <dgm:t>
        <a:bodyPr/>
        <a:lstStyle/>
        <a:p>
          <a:endParaRPr lang="en-US"/>
        </a:p>
      </dgm:t>
    </dgm:pt>
    <dgm:pt modelId="{B55F2123-ABFC-4E09-B903-E3FC0E5EADF1}">
      <dgm:prSet/>
      <dgm:spPr/>
      <dgm:t>
        <a:bodyPr/>
        <a:lstStyle/>
        <a:p>
          <a:r>
            <a:rPr lang="en-US" dirty="0"/>
            <a:t>Very low FSA elections (under $50)</a:t>
          </a:r>
        </a:p>
      </dgm:t>
    </dgm:pt>
    <dgm:pt modelId="{FEBFC37B-C939-41CF-A739-0AA50ADB5AB0}" type="parTrans" cxnId="{7AF6F184-72FE-4802-8E7B-1A0595146901}">
      <dgm:prSet/>
      <dgm:spPr/>
      <dgm:t>
        <a:bodyPr/>
        <a:lstStyle/>
        <a:p>
          <a:endParaRPr lang="en-US"/>
        </a:p>
      </dgm:t>
    </dgm:pt>
    <dgm:pt modelId="{11BB3435-7EEB-49CA-B47F-26173D72A00D}" type="sibTrans" cxnId="{7AF6F184-72FE-4802-8E7B-1A0595146901}">
      <dgm:prSet/>
      <dgm:spPr/>
      <dgm:t>
        <a:bodyPr/>
        <a:lstStyle/>
        <a:p>
          <a:endParaRPr lang="en-US"/>
        </a:p>
      </dgm:t>
    </dgm:pt>
    <dgm:pt modelId="{BC1592D6-E0A9-4B5D-B128-C47EE2748E77}">
      <dgm:prSet/>
      <dgm:spPr/>
      <dgm:t>
        <a:bodyPr/>
        <a:lstStyle/>
        <a:p>
          <a:r>
            <a:rPr lang="en-US"/>
            <a:t>Enrolled in LPFSA + non-HDHP </a:t>
          </a:r>
        </a:p>
      </dgm:t>
    </dgm:pt>
    <dgm:pt modelId="{5A50AA60-3051-47E8-939D-4223FB9B0A1B}" type="parTrans" cxnId="{B906E839-4A2D-4B4A-B82E-153A51B610FA}">
      <dgm:prSet/>
      <dgm:spPr/>
      <dgm:t>
        <a:bodyPr/>
        <a:lstStyle/>
        <a:p>
          <a:endParaRPr lang="en-US"/>
        </a:p>
      </dgm:t>
    </dgm:pt>
    <dgm:pt modelId="{4FBCE851-9DC3-4EC8-8D37-7D0C892D9EB7}" type="sibTrans" cxnId="{B906E839-4A2D-4B4A-B82E-153A51B610FA}">
      <dgm:prSet/>
      <dgm:spPr/>
      <dgm:t>
        <a:bodyPr/>
        <a:lstStyle/>
        <a:p>
          <a:endParaRPr lang="en-US"/>
        </a:p>
      </dgm:t>
    </dgm:pt>
    <dgm:pt modelId="{93E15BFD-F6DF-41AC-878D-9177C8B572B3}">
      <dgm:prSet/>
      <dgm:spPr/>
      <dgm:t>
        <a:bodyPr/>
        <a:lstStyle/>
        <a:p>
          <a:r>
            <a:rPr lang="en-US"/>
            <a:t>Enrolled in HDHP + regular healthcare FSA</a:t>
          </a:r>
        </a:p>
      </dgm:t>
    </dgm:pt>
    <dgm:pt modelId="{0FBC4056-EADF-4A43-B87F-A1DCC79C63B0}" type="parTrans" cxnId="{2B9573B2-0E65-4518-810F-09F3851D0F45}">
      <dgm:prSet/>
      <dgm:spPr/>
      <dgm:t>
        <a:bodyPr/>
        <a:lstStyle/>
        <a:p>
          <a:endParaRPr lang="en-US"/>
        </a:p>
      </dgm:t>
    </dgm:pt>
    <dgm:pt modelId="{4839B2AB-BE8E-4B11-B3B4-4B1FF9C7CCE3}" type="sibTrans" cxnId="{2B9573B2-0E65-4518-810F-09F3851D0F45}">
      <dgm:prSet/>
      <dgm:spPr/>
      <dgm:t>
        <a:bodyPr/>
        <a:lstStyle/>
        <a:p>
          <a:endParaRPr lang="en-US"/>
        </a:p>
      </dgm:t>
    </dgm:pt>
    <dgm:pt modelId="{E26B28F6-CEAB-4CB7-B3B1-F48529909904}">
      <dgm:prSet/>
      <dgm:spPr/>
      <dgm:t>
        <a:bodyPr/>
        <a:lstStyle/>
        <a:p>
          <a:r>
            <a:rPr lang="en-US"/>
            <a:t>Removing dependents under 19 or a spouse but kept family </a:t>
          </a:r>
          <a:r>
            <a:rPr lang="en-US">
              <a:latin typeface="Trebuchet MS" panose="020B0603020202020204"/>
            </a:rPr>
            <a:t>coverage</a:t>
          </a:r>
          <a:endParaRPr lang="en-US" dirty="0"/>
        </a:p>
      </dgm:t>
    </dgm:pt>
    <dgm:pt modelId="{8B171169-B24B-4BE7-84AD-F62AB9C1FE4C}" type="parTrans" cxnId="{54E8F744-30F2-489F-B40C-43F5295C1845}">
      <dgm:prSet/>
      <dgm:spPr/>
      <dgm:t>
        <a:bodyPr/>
        <a:lstStyle/>
        <a:p>
          <a:endParaRPr lang="en-US"/>
        </a:p>
      </dgm:t>
    </dgm:pt>
    <dgm:pt modelId="{13630033-C648-41F9-8D1E-4371380FE0B4}" type="sibTrans" cxnId="{54E8F744-30F2-489F-B40C-43F5295C1845}">
      <dgm:prSet/>
      <dgm:spPr/>
      <dgm:t>
        <a:bodyPr/>
        <a:lstStyle/>
        <a:p>
          <a:endParaRPr lang="en-US"/>
        </a:p>
      </dgm:t>
    </dgm:pt>
    <dgm:pt modelId="{F534DC0C-E09F-4B57-BB39-34E2BDBDC88A}">
      <dgm:prSet/>
      <dgm:spPr/>
      <dgm:t>
        <a:bodyPr/>
        <a:lstStyle/>
        <a:p>
          <a:r>
            <a:rPr lang="en-US"/>
            <a:t>Late year FSA elections</a:t>
          </a:r>
        </a:p>
      </dgm:t>
    </dgm:pt>
    <dgm:pt modelId="{878CBDDD-0F49-4A23-AF9F-4158983CAFEA}" type="parTrans" cxnId="{27872FB9-8B30-4ED7-9902-C9318EF59AD8}">
      <dgm:prSet/>
      <dgm:spPr/>
      <dgm:t>
        <a:bodyPr/>
        <a:lstStyle/>
        <a:p>
          <a:endParaRPr lang="en-US"/>
        </a:p>
      </dgm:t>
    </dgm:pt>
    <dgm:pt modelId="{E7F9D155-7321-4EAF-A9C4-6E25F3B169D7}" type="sibTrans" cxnId="{27872FB9-8B30-4ED7-9902-C9318EF59AD8}">
      <dgm:prSet/>
      <dgm:spPr/>
      <dgm:t>
        <a:bodyPr/>
        <a:lstStyle/>
        <a:p>
          <a:endParaRPr lang="en-US"/>
        </a:p>
      </dgm:t>
    </dgm:pt>
    <dgm:pt modelId="{DF4B47A4-B72A-4C1B-B480-715EC7DF4E09}" type="pres">
      <dgm:prSet presAssocID="{AB34E06A-6193-4FC6-A0E5-007A035C4D96}" presName="diagram" presStyleCnt="0">
        <dgm:presLayoutVars>
          <dgm:dir/>
          <dgm:resizeHandles val="exact"/>
        </dgm:presLayoutVars>
      </dgm:prSet>
      <dgm:spPr/>
    </dgm:pt>
    <dgm:pt modelId="{6FFA7C00-430B-4154-88B4-A481A47A35D0}" type="pres">
      <dgm:prSet presAssocID="{DA4B029D-9DA0-4382-92B2-56D2BE33FCF2}" presName="node" presStyleLbl="node1" presStyleIdx="0" presStyleCnt="10">
        <dgm:presLayoutVars>
          <dgm:bulletEnabled val="1"/>
        </dgm:presLayoutVars>
      </dgm:prSet>
      <dgm:spPr/>
    </dgm:pt>
    <dgm:pt modelId="{699DB5FB-A5A3-40D6-BEB2-924EE7CFAC25}" type="pres">
      <dgm:prSet presAssocID="{DD12EF22-E0CB-4B27-B2A8-EB6DBE4D94C8}" presName="sibTrans" presStyleCnt="0"/>
      <dgm:spPr/>
    </dgm:pt>
    <dgm:pt modelId="{7B3BFEEA-5687-4C0A-9A93-74E21DE93AE8}" type="pres">
      <dgm:prSet presAssocID="{CD68FD1B-5CB6-47D2-BA13-11BF8C99808B}" presName="node" presStyleLbl="node1" presStyleIdx="1" presStyleCnt="10">
        <dgm:presLayoutVars>
          <dgm:bulletEnabled val="1"/>
        </dgm:presLayoutVars>
      </dgm:prSet>
      <dgm:spPr/>
    </dgm:pt>
    <dgm:pt modelId="{7A429B29-B2FF-40D5-A7AE-CA299803F170}" type="pres">
      <dgm:prSet presAssocID="{8292216B-3C48-4007-9BA8-E61835932250}" presName="sibTrans" presStyleCnt="0"/>
      <dgm:spPr/>
    </dgm:pt>
    <dgm:pt modelId="{86D27A0A-5630-40BD-B645-1052AA38B932}" type="pres">
      <dgm:prSet presAssocID="{06145ADD-5F47-498E-A321-531082879622}" presName="node" presStyleLbl="node1" presStyleIdx="2" presStyleCnt="10">
        <dgm:presLayoutVars>
          <dgm:bulletEnabled val="1"/>
        </dgm:presLayoutVars>
      </dgm:prSet>
      <dgm:spPr/>
    </dgm:pt>
    <dgm:pt modelId="{F5893B08-404B-4516-BDD6-57E4C1AEB16D}" type="pres">
      <dgm:prSet presAssocID="{2A6F7EC8-868F-4DC6-9CFA-5536F22838BC}" presName="sibTrans" presStyleCnt="0"/>
      <dgm:spPr/>
    </dgm:pt>
    <dgm:pt modelId="{BE2431AA-C60E-4A34-9267-AD28DA298D02}" type="pres">
      <dgm:prSet presAssocID="{6DC96A9A-AC71-46A8-8731-022695D199BB}" presName="node" presStyleLbl="node1" presStyleIdx="3" presStyleCnt="10">
        <dgm:presLayoutVars>
          <dgm:bulletEnabled val="1"/>
        </dgm:presLayoutVars>
      </dgm:prSet>
      <dgm:spPr/>
    </dgm:pt>
    <dgm:pt modelId="{16FE7A6B-5718-4359-A239-53522D0A3173}" type="pres">
      <dgm:prSet presAssocID="{4FB4407C-C8AB-48C9-8966-B191BBFCB748}" presName="sibTrans" presStyleCnt="0"/>
      <dgm:spPr/>
    </dgm:pt>
    <dgm:pt modelId="{D9E5DFDE-5B02-4D65-8317-2B313523B837}" type="pres">
      <dgm:prSet presAssocID="{68A090B0-0319-422C-9A94-177653D05072}" presName="node" presStyleLbl="node1" presStyleIdx="4" presStyleCnt="10">
        <dgm:presLayoutVars>
          <dgm:bulletEnabled val="1"/>
        </dgm:presLayoutVars>
      </dgm:prSet>
      <dgm:spPr/>
    </dgm:pt>
    <dgm:pt modelId="{2292B965-55A2-4C7D-A42F-843598969AD2}" type="pres">
      <dgm:prSet presAssocID="{81BFE73A-FFE9-4D00-9E4D-44E35E50F8A8}" presName="sibTrans" presStyleCnt="0"/>
      <dgm:spPr/>
    </dgm:pt>
    <dgm:pt modelId="{A25D80A6-93A4-4CBB-BDBC-53C27A802CDD}" type="pres">
      <dgm:prSet presAssocID="{B55F2123-ABFC-4E09-B903-E3FC0E5EADF1}" presName="node" presStyleLbl="node1" presStyleIdx="5" presStyleCnt="10">
        <dgm:presLayoutVars>
          <dgm:bulletEnabled val="1"/>
        </dgm:presLayoutVars>
      </dgm:prSet>
      <dgm:spPr/>
    </dgm:pt>
    <dgm:pt modelId="{EF47EA4B-7BF5-44F4-801B-8A9B60A2380A}" type="pres">
      <dgm:prSet presAssocID="{11BB3435-7EEB-49CA-B47F-26173D72A00D}" presName="sibTrans" presStyleCnt="0"/>
      <dgm:spPr/>
    </dgm:pt>
    <dgm:pt modelId="{47D38E25-4749-4186-B286-4C4F1B1CA793}" type="pres">
      <dgm:prSet presAssocID="{BC1592D6-E0A9-4B5D-B128-C47EE2748E77}" presName="node" presStyleLbl="node1" presStyleIdx="6" presStyleCnt="10">
        <dgm:presLayoutVars>
          <dgm:bulletEnabled val="1"/>
        </dgm:presLayoutVars>
      </dgm:prSet>
      <dgm:spPr/>
    </dgm:pt>
    <dgm:pt modelId="{BB232AE2-A474-445F-8FA4-518B08C27960}" type="pres">
      <dgm:prSet presAssocID="{4FBCE851-9DC3-4EC8-8D37-7D0C892D9EB7}" presName="sibTrans" presStyleCnt="0"/>
      <dgm:spPr/>
    </dgm:pt>
    <dgm:pt modelId="{666DC1F6-F56F-4DAF-BDE1-F72B40332727}" type="pres">
      <dgm:prSet presAssocID="{93E15BFD-F6DF-41AC-878D-9177C8B572B3}" presName="node" presStyleLbl="node1" presStyleIdx="7" presStyleCnt="10">
        <dgm:presLayoutVars>
          <dgm:bulletEnabled val="1"/>
        </dgm:presLayoutVars>
      </dgm:prSet>
      <dgm:spPr/>
    </dgm:pt>
    <dgm:pt modelId="{A7B7A219-0195-483E-8966-1F497CA24471}" type="pres">
      <dgm:prSet presAssocID="{4839B2AB-BE8E-4B11-B3B4-4B1FF9C7CCE3}" presName="sibTrans" presStyleCnt="0"/>
      <dgm:spPr/>
    </dgm:pt>
    <dgm:pt modelId="{2D562BB1-DD04-488B-94BD-BAD41D21ED90}" type="pres">
      <dgm:prSet presAssocID="{E26B28F6-CEAB-4CB7-B3B1-F48529909904}" presName="node" presStyleLbl="node1" presStyleIdx="8" presStyleCnt="10">
        <dgm:presLayoutVars>
          <dgm:bulletEnabled val="1"/>
        </dgm:presLayoutVars>
      </dgm:prSet>
      <dgm:spPr/>
    </dgm:pt>
    <dgm:pt modelId="{4BCDDA2E-2C33-4DB1-8499-28FF3F391AD6}" type="pres">
      <dgm:prSet presAssocID="{13630033-C648-41F9-8D1E-4371380FE0B4}" presName="sibTrans" presStyleCnt="0"/>
      <dgm:spPr/>
    </dgm:pt>
    <dgm:pt modelId="{B94FFA21-AEC8-4378-AA0C-F98651C4F661}" type="pres">
      <dgm:prSet presAssocID="{F534DC0C-E09F-4B57-BB39-34E2BDBDC88A}" presName="node" presStyleLbl="node1" presStyleIdx="9" presStyleCnt="10">
        <dgm:presLayoutVars>
          <dgm:bulletEnabled val="1"/>
        </dgm:presLayoutVars>
      </dgm:prSet>
      <dgm:spPr/>
    </dgm:pt>
  </dgm:ptLst>
  <dgm:cxnLst>
    <dgm:cxn modelId="{0610A409-F966-490A-AF46-D9CB358EB797}" type="presOf" srcId="{AB34E06A-6193-4FC6-A0E5-007A035C4D96}" destId="{DF4B47A4-B72A-4C1B-B480-715EC7DF4E09}" srcOrd="0" destOrd="0" presId="urn:microsoft.com/office/officeart/2005/8/layout/default"/>
    <dgm:cxn modelId="{76CBC309-2EC1-45F9-A889-FF226E873AE7}" type="presOf" srcId="{CD68FD1B-5CB6-47D2-BA13-11BF8C99808B}" destId="{7B3BFEEA-5687-4C0A-9A93-74E21DE93AE8}" srcOrd="0" destOrd="0" presId="urn:microsoft.com/office/officeart/2005/8/layout/default"/>
    <dgm:cxn modelId="{FA9A2B1E-8A65-49EC-86FD-E995864CA50A}" srcId="{AB34E06A-6193-4FC6-A0E5-007A035C4D96}" destId="{DA4B029D-9DA0-4382-92B2-56D2BE33FCF2}" srcOrd="0" destOrd="0" parTransId="{1AB899FD-E7F1-461C-ACA0-325CB8C64A64}" sibTransId="{DD12EF22-E0CB-4B27-B2A8-EB6DBE4D94C8}"/>
    <dgm:cxn modelId="{627DB52D-BFEC-40CE-A633-7476329CB13D}" type="presOf" srcId="{06145ADD-5F47-498E-A321-531082879622}" destId="{86D27A0A-5630-40BD-B645-1052AA38B932}" srcOrd="0" destOrd="0" presId="urn:microsoft.com/office/officeart/2005/8/layout/default"/>
    <dgm:cxn modelId="{8E76C530-5444-4F9E-A358-C55065C32BA2}" srcId="{AB34E06A-6193-4FC6-A0E5-007A035C4D96}" destId="{68A090B0-0319-422C-9A94-177653D05072}" srcOrd="4" destOrd="0" parTransId="{6DEE9012-66D8-4FAA-A72F-87554B30CE02}" sibTransId="{81BFE73A-FFE9-4D00-9E4D-44E35E50F8A8}"/>
    <dgm:cxn modelId="{B77E3339-CE07-4CDE-BDF8-D342F06CACD5}" type="presOf" srcId="{F534DC0C-E09F-4B57-BB39-34E2BDBDC88A}" destId="{B94FFA21-AEC8-4378-AA0C-F98651C4F661}" srcOrd="0" destOrd="0" presId="urn:microsoft.com/office/officeart/2005/8/layout/default"/>
    <dgm:cxn modelId="{B906E839-4A2D-4B4A-B82E-153A51B610FA}" srcId="{AB34E06A-6193-4FC6-A0E5-007A035C4D96}" destId="{BC1592D6-E0A9-4B5D-B128-C47EE2748E77}" srcOrd="6" destOrd="0" parTransId="{5A50AA60-3051-47E8-939D-4223FB9B0A1B}" sibTransId="{4FBCE851-9DC3-4EC8-8D37-7D0C892D9EB7}"/>
    <dgm:cxn modelId="{9D13C85E-C22A-4748-9F9F-FFF115174375}" type="presOf" srcId="{B55F2123-ABFC-4E09-B903-E3FC0E5EADF1}" destId="{A25D80A6-93A4-4CBB-BDBC-53C27A802CDD}" srcOrd="0" destOrd="0" presId="urn:microsoft.com/office/officeart/2005/8/layout/default"/>
    <dgm:cxn modelId="{0CE80C62-742F-4765-A8A0-4A828DC1CA93}" srcId="{AB34E06A-6193-4FC6-A0E5-007A035C4D96}" destId="{6DC96A9A-AC71-46A8-8731-022695D199BB}" srcOrd="3" destOrd="0" parTransId="{E1DD68DE-B64D-487D-BCFD-FB1F61D68E97}" sibTransId="{4FB4407C-C8AB-48C9-8966-B191BBFCB748}"/>
    <dgm:cxn modelId="{54E8F744-30F2-489F-B40C-43F5295C1845}" srcId="{AB34E06A-6193-4FC6-A0E5-007A035C4D96}" destId="{E26B28F6-CEAB-4CB7-B3B1-F48529909904}" srcOrd="8" destOrd="0" parTransId="{8B171169-B24B-4BE7-84AD-F62AB9C1FE4C}" sibTransId="{13630033-C648-41F9-8D1E-4371380FE0B4}"/>
    <dgm:cxn modelId="{24F4FA53-A4A1-4A1A-92EE-C13FBC3A52FC}" srcId="{AB34E06A-6193-4FC6-A0E5-007A035C4D96}" destId="{CD68FD1B-5CB6-47D2-BA13-11BF8C99808B}" srcOrd="1" destOrd="0" parTransId="{FB7F6EE4-9947-4E32-9AE5-C22003B0340F}" sibTransId="{8292216B-3C48-4007-9BA8-E61835932250}"/>
    <dgm:cxn modelId="{7AF6F184-72FE-4802-8E7B-1A0595146901}" srcId="{AB34E06A-6193-4FC6-A0E5-007A035C4D96}" destId="{B55F2123-ABFC-4E09-B903-E3FC0E5EADF1}" srcOrd="5" destOrd="0" parTransId="{FEBFC37B-C939-41CF-A739-0AA50ADB5AB0}" sibTransId="{11BB3435-7EEB-49CA-B47F-26173D72A00D}"/>
    <dgm:cxn modelId="{8F216B8D-D9CF-4982-B28E-7BA536419FF7}" type="presOf" srcId="{DA4B029D-9DA0-4382-92B2-56D2BE33FCF2}" destId="{6FFA7C00-430B-4154-88B4-A481A47A35D0}" srcOrd="0" destOrd="0" presId="urn:microsoft.com/office/officeart/2005/8/layout/default"/>
    <dgm:cxn modelId="{A7B6F8AF-3DE7-4CE6-9EA2-CD57005F31BF}" type="presOf" srcId="{E26B28F6-CEAB-4CB7-B3B1-F48529909904}" destId="{2D562BB1-DD04-488B-94BD-BAD41D21ED90}" srcOrd="0" destOrd="0" presId="urn:microsoft.com/office/officeart/2005/8/layout/default"/>
    <dgm:cxn modelId="{5AC19FB1-D842-4DB8-A74D-568123ED6548}" srcId="{AB34E06A-6193-4FC6-A0E5-007A035C4D96}" destId="{06145ADD-5F47-498E-A321-531082879622}" srcOrd="2" destOrd="0" parTransId="{64A20A42-2722-40D0-B867-2DA0958C7EF9}" sibTransId="{2A6F7EC8-868F-4DC6-9CFA-5536F22838BC}"/>
    <dgm:cxn modelId="{2B9573B2-0E65-4518-810F-09F3851D0F45}" srcId="{AB34E06A-6193-4FC6-A0E5-007A035C4D96}" destId="{93E15BFD-F6DF-41AC-878D-9177C8B572B3}" srcOrd="7" destOrd="0" parTransId="{0FBC4056-EADF-4A43-B87F-A1DCC79C63B0}" sibTransId="{4839B2AB-BE8E-4B11-B3B4-4B1FF9C7CCE3}"/>
    <dgm:cxn modelId="{E0A27FB5-E72F-4633-880B-F8EB06D9F438}" type="presOf" srcId="{BC1592D6-E0A9-4B5D-B128-C47EE2748E77}" destId="{47D38E25-4749-4186-B286-4C4F1B1CA793}" srcOrd="0" destOrd="0" presId="urn:microsoft.com/office/officeart/2005/8/layout/default"/>
    <dgm:cxn modelId="{27872FB9-8B30-4ED7-9902-C9318EF59AD8}" srcId="{AB34E06A-6193-4FC6-A0E5-007A035C4D96}" destId="{F534DC0C-E09F-4B57-BB39-34E2BDBDC88A}" srcOrd="9" destOrd="0" parTransId="{878CBDDD-0F49-4A23-AF9F-4158983CAFEA}" sibTransId="{E7F9D155-7321-4EAF-A9C4-6E25F3B169D7}"/>
    <dgm:cxn modelId="{E7147CCC-F775-447F-BB94-C5D8CB33232D}" type="presOf" srcId="{93E15BFD-F6DF-41AC-878D-9177C8B572B3}" destId="{666DC1F6-F56F-4DAF-BDE1-F72B40332727}" srcOrd="0" destOrd="0" presId="urn:microsoft.com/office/officeart/2005/8/layout/default"/>
    <dgm:cxn modelId="{9AECA3E2-A317-4601-8CC3-D893B1553142}" type="presOf" srcId="{6DC96A9A-AC71-46A8-8731-022695D199BB}" destId="{BE2431AA-C60E-4A34-9267-AD28DA298D02}" srcOrd="0" destOrd="0" presId="urn:microsoft.com/office/officeart/2005/8/layout/default"/>
    <dgm:cxn modelId="{0BA5DAEB-F690-45B9-95C3-80B13E161ECC}" type="presOf" srcId="{68A090B0-0319-422C-9A94-177653D05072}" destId="{D9E5DFDE-5B02-4D65-8317-2B313523B837}" srcOrd="0" destOrd="0" presId="urn:microsoft.com/office/officeart/2005/8/layout/default"/>
    <dgm:cxn modelId="{B1E40C7D-CC42-437C-8F65-CA92A8356315}" type="presParOf" srcId="{DF4B47A4-B72A-4C1B-B480-715EC7DF4E09}" destId="{6FFA7C00-430B-4154-88B4-A481A47A35D0}" srcOrd="0" destOrd="0" presId="urn:microsoft.com/office/officeart/2005/8/layout/default"/>
    <dgm:cxn modelId="{BA81BACB-347A-4C23-A5DF-3085F0E905F6}" type="presParOf" srcId="{DF4B47A4-B72A-4C1B-B480-715EC7DF4E09}" destId="{699DB5FB-A5A3-40D6-BEB2-924EE7CFAC25}" srcOrd="1" destOrd="0" presId="urn:microsoft.com/office/officeart/2005/8/layout/default"/>
    <dgm:cxn modelId="{27A48ACF-C755-47D7-8C3F-22B5574AC769}" type="presParOf" srcId="{DF4B47A4-B72A-4C1B-B480-715EC7DF4E09}" destId="{7B3BFEEA-5687-4C0A-9A93-74E21DE93AE8}" srcOrd="2" destOrd="0" presId="urn:microsoft.com/office/officeart/2005/8/layout/default"/>
    <dgm:cxn modelId="{FA8519BE-708C-4E0D-9832-B253A0ABB315}" type="presParOf" srcId="{DF4B47A4-B72A-4C1B-B480-715EC7DF4E09}" destId="{7A429B29-B2FF-40D5-A7AE-CA299803F170}" srcOrd="3" destOrd="0" presId="urn:microsoft.com/office/officeart/2005/8/layout/default"/>
    <dgm:cxn modelId="{E5DCF1C5-BD68-43C2-8498-AF08A8E5F3C1}" type="presParOf" srcId="{DF4B47A4-B72A-4C1B-B480-715EC7DF4E09}" destId="{86D27A0A-5630-40BD-B645-1052AA38B932}" srcOrd="4" destOrd="0" presId="urn:microsoft.com/office/officeart/2005/8/layout/default"/>
    <dgm:cxn modelId="{8EAEC54F-0F14-4FFB-A194-6069E8A4B80A}" type="presParOf" srcId="{DF4B47A4-B72A-4C1B-B480-715EC7DF4E09}" destId="{F5893B08-404B-4516-BDD6-57E4C1AEB16D}" srcOrd="5" destOrd="0" presId="urn:microsoft.com/office/officeart/2005/8/layout/default"/>
    <dgm:cxn modelId="{F303EBA0-2271-4D41-BA04-01F0F85DF33B}" type="presParOf" srcId="{DF4B47A4-B72A-4C1B-B480-715EC7DF4E09}" destId="{BE2431AA-C60E-4A34-9267-AD28DA298D02}" srcOrd="6" destOrd="0" presId="urn:microsoft.com/office/officeart/2005/8/layout/default"/>
    <dgm:cxn modelId="{874702E9-FC41-4ED8-A2F4-F85FB96D8018}" type="presParOf" srcId="{DF4B47A4-B72A-4C1B-B480-715EC7DF4E09}" destId="{16FE7A6B-5718-4359-A239-53522D0A3173}" srcOrd="7" destOrd="0" presId="urn:microsoft.com/office/officeart/2005/8/layout/default"/>
    <dgm:cxn modelId="{3EF5BD0A-FBC8-4679-8F0A-F0B520E2CBCA}" type="presParOf" srcId="{DF4B47A4-B72A-4C1B-B480-715EC7DF4E09}" destId="{D9E5DFDE-5B02-4D65-8317-2B313523B837}" srcOrd="8" destOrd="0" presId="urn:microsoft.com/office/officeart/2005/8/layout/default"/>
    <dgm:cxn modelId="{E6BC921E-B142-4EC5-BE8D-3052079E62EA}" type="presParOf" srcId="{DF4B47A4-B72A-4C1B-B480-715EC7DF4E09}" destId="{2292B965-55A2-4C7D-A42F-843598969AD2}" srcOrd="9" destOrd="0" presId="urn:microsoft.com/office/officeart/2005/8/layout/default"/>
    <dgm:cxn modelId="{99E6D7AD-7D38-442B-B55A-12522CEB4BEF}" type="presParOf" srcId="{DF4B47A4-B72A-4C1B-B480-715EC7DF4E09}" destId="{A25D80A6-93A4-4CBB-BDBC-53C27A802CDD}" srcOrd="10" destOrd="0" presId="urn:microsoft.com/office/officeart/2005/8/layout/default"/>
    <dgm:cxn modelId="{E2941F1D-3170-4662-AE3A-067A9A1F8A71}" type="presParOf" srcId="{DF4B47A4-B72A-4C1B-B480-715EC7DF4E09}" destId="{EF47EA4B-7BF5-44F4-801B-8A9B60A2380A}" srcOrd="11" destOrd="0" presId="urn:microsoft.com/office/officeart/2005/8/layout/default"/>
    <dgm:cxn modelId="{CF140A4C-C579-468D-94C2-8C3F0B51EA25}" type="presParOf" srcId="{DF4B47A4-B72A-4C1B-B480-715EC7DF4E09}" destId="{47D38E25-4749-4186-B286-4C4F1B1CA793}" srcOrd="12" destOrd="0" presId="urn:microsoft.com/office/officeart/2005/8/layout/default"/>
    <dgm:cxn modelId="{82174CEA-BAFE-4354-BF23-C5366EF4124B}" type="presParOf" srcId="{DF4B47A4-B72A-4C1B-B480-715EC7DF4E09}" destId="{BB232AE2-A474-445F-8FA4-518B08C27960}" srcOrd="13" destOrd="0" presId="urn:microsoft.com/office/officeart/2005/8/layout/default"/>
    <dgm:cxn modelId="{84822593-BD37-4C10-AD98-BEAB35996F96}" type="presParOf" srcId="{DF4B47A4-B72A-4C1B-B480-715EC7DF4E09}" destId="{666DC1F6-F56F-4DAF-BDE1-F72B40332727}" srcOrd="14" destOrd="0" presId="urn:microsoft.com/office/officeart/2005/8/layout/default"/>
    <dgm:cxn modelId="{46BE7067-38F3-4B6C-9CCE-367D724CB1F1}" type="presParOf" srcId="{DF4B47A4-B72A-4C1B-B480-715EC7DF4E09}" destId="{A7B7A219-0195-483E-8966-1F497CA24471}" srcOrd="15" destOrd="0" presId="urn:microsoft.com/office/officeart/2005/8/layout/default"/>
    <dgm:cxn modelId="{9B08F14B-256D-44C4-BC3A-B62BCA11A6B8}" type="presParOf" srcId="{DF4B47A4-B72A-4C1B-B480-715EC7DF4E09}" destId="{2D562BB1-DD04-488B-94BD-BAD41D21ED90}" srcOrd="16" destOrd="0" presId="urn:microsoft.com/office/officeart/2005/8/layout/default"/>
    <dgm:cxn modelId="{8A8C44E4-739D-48A0-8C64-889F99E46439}" type="presParOf" srcId="{DF4B47A4-B72A-4C1B-B480-715EC7DF4E09}" destId="{4BCDDA2E-2C33-4DB1-8499-28FF3F391AD6}" srcOrd="17" destOrd="0" presId="urn:microsoft.com/office/officeart/2005/8/layout/default"/>
    <dgm:cxn modelId="{E268F6E3-3CD9-4844-BF6E-82FA44B84E01}" type="presParOf" srcId="{DF4B47A4-B72A-4C1B-B480-715EC7DF4E09}" destId="{B94FFA21-AEC8-4378-AA0C-F98651C4F661}"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009F27-753D-4A20-9D26-D0D739AFE7FA}"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AD710301-7E09-4C7C-B030-0E5BFD7C8957}">
      <dgm:prSet/>
      <dgm:spPr/>
      <dgm:t>
        <a:bodyPr/>
        <a:lstStyle/>
        <a:p>
          <a:r>
            <a:rPr lang="en-US"/>
            <a:t>eBenefits </a:t>
          </a:r>
        </a:p>
      </dgm:t>
    </dgm:pt>
    <dgm:pt modelId="{8D7482CF-9191-4DCD-BFC3-2F774874E56B}" type="parTrans" cxnId="{3BE202F6-911A-420D-8C4F-160487B4E9D2}">
      <dgm:prSet/>
      <dgm:spPr/>
      <dgm:t>
        <a:bodyPr/>
        <a:lstStyle/>
        <a:p>
          <a:endParaRPr lang="en-US"/>
        </a:p>
      </dgm:t>
    </dgm:pt>
    <dgm:pt modelId="{1D4EDD1B-8DDF-4E5E-BA02-6FDC29966B53}" type="sibTrans" cxnId="{3BE202F6-911A-420D-8C4F-160487B4E9D2}">
      <dgm:prSet/>
      <dgm:spPr/>
      <dgm:t>
        <a:bodyPr/>
        <a:lstStyle/>
        <a:p>
          <a:endParaRPr lang="en-US"/>
        </a:p>
      </dgm:t>
    </dgm:pt>
    <dgm:pt modelId="{861BF7BB-20E7-40C5-A340-1A728A0D1C8D}">
      <dgm:prSet/>
      <dgm:spPr/>
      <dgm:t>
        <a:bodyPr/>
        <a:lstStyle/>
        <a:p>
          <a:r>
            <a:rPr lang="en-US" dirty="0">
              <a:solidFill>
                <a:schemeClr val="bg1"/>
              </a:solidFill>
              <a:hlinkClick xmlns:r="http://schemas.openxmlformats.org/officeDocument/2006/relationships" r:id="rId1"/>
            </a:rPr>
            <a:t>ETF Virtual Q &amp; A Sessions</a:t>
          </a:r>
          <a:endParaRPr lang="en-US"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endParaRPr>
        </a:p>
      </dgm:t>
    </dgm:pt>
    <dgm:pt modelId="{A1524593-E761-4974-A56B-317A9227ACF3}" type="parTrans" cxnId="{DDAE61D6-1D31-40F1-849E-D51134CA17EB}">
      <dgm:prSet/>
      <dgm:spPr/>
      <dgm:t>
        <a:bodyPr/>
        <a:lstStyle/>
        <a:p>
          <a:endParaRPr lang="en-US"/>
        </a:p>
      </dgm:t>
    </dgm:pt>
    <dgm:pt modelId="{CB7BAEF3-A5A8-4C63-B0F4-95D90FC9B91F}" type="sibTrans" cxnId="{DDAE61D6-1D31-40F1-849E-D51134CA17EB}">
      <dgm:prSet/>
      <dgm:spPr/>
      <dgm:t>
        <a:bodyPr/>
        <a:lstStyle/>
        <a:p>
          <a:endParaRPr lang="en-US"/>
        </a:p>
      </dgm:t>
    </dgm:pt>
    <dgm:pt modelId="{1A401459-157B-40FF-A585-81B419C416B6}">
      <dgm:prSet/>
      <dgm:spPr/>
      <dgm:t>
        <a:bodyPr/>
        <a:lstStyle/>
        <a:p>
          <a:r>
            <a:rPr lang="en-US" dirty="0">
              <a:solidFill>
                <a:schemeClr val="bg1"/>
              </a:solidFill>
              <a:hlinkClick xmlns:r="http://schemas.openxmlformats.org/officeDocument/2006/relationships" r:id="rId3"/>
            </a:rPr>
            <a:t>ETF Website</a:t>
          </a:r>
          <a:endParaRPr lang="en-US"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endParaRPr>
        </a:p>
      </dgm:t>
    </dgm:pt>
    <dgm:pt modelId="{212DE33A-817B-46A5-8EB6-EA48C4F745F0}" type="parTrans" cxnId="{D8DEE2D3-EC62-4A46-B2E6-D6EB845F6438}">
      <dgm:prSet/>
      <dgm:spPr/>
      <dgm:t>
        <a:bodyPr/>
        <a:lstStyle/>
        <a:p>
          <a:endParaRPr lang="en-US"/>
        </a:p>
      </dgm:t>
    </dgm:pt>
    <dgm:pt modelId="{F1A71B8E-E0C7-414B-96D7-DCD12193E130}" type="sibTrans" cxnId="{D8DEE2D3-EC62-4A46-B2E6-D6EB845F6438}">
      <dgm:prSet/>
      <dgm:spPr/>
      <dgm:t>
        <a:bodyPr/>
        <a:lstStyle/>
        <a:p>
          <a:endParaRPr lang="en-US"/>
        </a:p>
      </dgm:t>
    </dgm:pt>
    <dgm:pt modelId="{3B2E5A33-ADB9-4CA0-9EAD-70BCF129443D}">
      <dgm:prSet/>
      <dgm:spPr/>
      <dgm:t>
        <a:bodyPr/>
        <a:lstStyle/>
        <a:p>
          <a:r>
            <a:rPr lang="en-US" dirty="0">
              <a:solidFill>
                <a:schemeClr val="bg1"/>
              </a:solidFill>
              <a:hlinkClick xmlns:r="http://schemas.openxmlformats.org/officeDocument/2006/relationships" r:id="rId5"/>
            </a:rPr>
            <a:t>2023 Health Decision Guide</a:t>
          </a:r>
          <a:endParaRPr lang="en-US"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endParaRPr>
        </a:p>
      </dgm:t>
    </dgm:pt>
    <dgm:pt modelId="{1CC4CC52-7A99-4141-A2A3-004D3C274AEC}" type="parTrans" cxnId="{EFCC1EB0-CD37-4042-B062-1E5F9192DDD8}">
      <dgm:prSet/>
      <dgm:spPr/>
      <dgm:t>
        <a:bodyPr/>
        <a:lstStyle/>
        <a:p>
          <a:endParaRPr lang="en-US"/>
        </a:p>
      </dgm:t>
    </dgm:pt>
    <dgm:pt modelId="{EDD7F94F-4FED-4C9A-A582-DAF210989CC6}" type="sibTrans" cxnId="{EFCC1EB0-CD37-4042-B062-1E5F9192DDD8}">
      <dgm:prSet/>
      <dgm:spPr/>
      <dgm:t>
        <a:bodyPr/>
        <a:lstStyle/>
        <a:p>
          <a:endParaRPr lang="en-US"/>
        </a:p>
      </dgm:t>
    </dgm:pt>
    <dgm:pt modelId="{EEBBEB93-A7A5-4E1D-BDE3-045E6717F937}">
      <dgm:prSet/>
      <dgm:spPr/>
      <dgm:t>
        <a:bodyPr/>
        <a:lstStyle/>
        <a:p>
          <a:r>
            <a:rPr lang="en-US" dirty="0"/>
            <a:t>Agency benefit fairs</a:t>
          </a:r>
        </a:p>
      </dgm:t>
    </dgm:pt>
    <dgm:pt modelId="{6C7F752C-2794-453F-A641-64D903E617BB}" type="parTrans" cxnId="{FB6E9F38-EBC0-413D-BE26-1E8B5357BA28}">
      <dgm:prSet/>
      <dgm:spPr/>
      <dgm:t>
        <a:bodyPr/>
        <a:lstStyle/>
        <a:p>
          <a:endParaRPr lang="en-US"/>
        </a:p>
      </dgm:t>
    </dgm:pt>
    <dgm:pt modelId="{84239D14-0693-4498-84AE-91213C25145C}" type="sibTrans" cxnId="{FB6E9F38-EBC0-413D-BE26-1E8B5357BA28}">
      <dgm:prSet/>
      <dgm:spPr/>
      <dgm:t>
        <a:bodyPr/>
        <a:lstStyle/>
        <a:p>
          <a:endParaRPr lang="en-US"/>
        </a:p>
      </dgm:t>
    </dgm:pt>
    <dgm:pt modelId="{E259D502-1DF4-4CCD-A45C-3AA691B9E8B8}">
      <dgm:prSet/>
      <dgm:spPr/>
      <dgm:t>
        <a:bodyPr/>
        <a:lstStyle/>
        <a:p>
          <a:r>
            <a:rPr lang="en-US"/>
            <a:t>Open enrollment Toolkit</a:t>
          </a:r>
        </a:p>
      </dgm:t>
    </dgm:pt>
    <dgm:pt modelId="{3276F573-352A-4AE5-A4E7-E34A28C8AE7E}" type="parTrans" cxnId="{063ED402-4B09-44CA-9A81-346CEF403EC4}">
      <dgm:prSet/>
      <dgm:spPr/>
      <dgm:t>
        <a:bodyPr/>
        <a:lstStyle/>
        <a:p>
          <a:endParaRPr lang="en-US"/>
        </a:p>
      </dgm:t>
    </dgm:pt>
    <dgm:pt modelId="{2F2818E1-9139-46EF-9338-BBAC5179DD08}" type="sibTrans" cxnId="{063ED402-4B09-44CA-9A81-346CEF403EC4}">
      <dgm:prSet/>
      <dgm:spPr/>
      <dgm:t>
        <a:bodyPr/>
        <a:lstStyle/>
        <a:p>
          <a:endParaRPr lang="en-US"/>
        </a:p>
      </dgm:t>
    </dgm:pt>
    <dgm:pt modelId="{93B2241B-F056-41EE-8FC0-0D4DB9B61D6F}">
      <dgm:prSet/>
      <dgm:spPr/>
      <dgm:t>
        <a:bodyPr/>
        <a:lstStyle/>
        <a:p>
          <a:r>
            <a:rPr lang="en-US"/>
            <a:t>EBenefits Quick Start Guide</a:t>
          </a:r>
        </a:p>
      </dgm:t>
    </dgm:pt>
    <dgm:pt modelId="{70D300CD-ACB6-4159-98AF-112C84CC73A2}" type="parTrans" cxnId="{33640725-D130-4773-886A-6FFD802ED71E}">
      <dgm:prSet/>
      <dgm:spPr/>
      <dgm:t>
        <a:bodyPr/>
        <a:lstStyle/>
        <a:p>
          <a:endParaRPr lang="en-US"/>
        </a:p>
      </dgm:t>
    </dgm:pt>
    <dgm:pt modelId="{19F19B05-F656-4936-AB76-23F6F8481E06}" type="sibTrans" cxnId="{33640725-D130-4773-886A-6FFD802ED71E}">
      <dgm:prSet/>
      <dgm:spPr/>
      <dgm:t>
        <a:bodyPr/>
        <a:lstStyle/>
        <a:p>
          <a:endParaRPr lang="en-US"/>
        </a:p>
      </dgm:t>
    </dgm:pt>
    <dgm:pt modelId="{A187A68F-7FA8-486C-BFEF-C728AC5601A3}">
      <dgm:prSet/>
      <dgm:spPr/>
      <dgm:t>
        <a:bodyPr/>
        <a:lstStyle/>
        <a:p>
          <a:r>
            <a:rPr lang="en-US"/>
            <a:t>Open Enrollment Summary Brochure</a:t>
          </a:r>
        </a:p>
      </dgm:t>
    </dgm:pt>
    <dgm:pt modelId="{BDB280BA-CB39-459C-828B-DB053E437DA9}" type="parTrans" cxnId="{61555337-A6F0-49E2-8DA9-00FB83A00574}">
      <dgm:prSet/>
      <dgm:spPr/>
      <dgm:t>
        <a:bodyPr/>
        <a:lstStyle/>
        <a:p>
          <a:endParaRPr lang="en-US"/>
        </a:p>
      </dgm:t>
    </dgm:pt>
    <dgm:pt modelId="{FBAFE6F0-F9A3-456B-AD9D-4463E050072C}" type="sibTrans" cxnId="{61555337-A6F0-49E2-8DA9-00FB83A00574}">
      <dgm:prSet/>
      <dgm:spPr/>
      <dgm:t>
        <a:bodyPr/>
        <a:lstStyle/>
        <a:p>
          <a:endParaRPr lang="en-US"/>
        </a:p>
      </dgm:t>
    </dgm:pt>
    <dgm:pt modelId="{B71A8C5D-C852-4114-9031-7FFEEFA1F75B}">
      <dgm:prSet/>
      <dgm:spPr/>
      <dgm:t>
        <a:bodyPr/>
        <a:lstStyle/>
        <a:p>
          <a:r>
            <a:rPr lang="en-US"/>
            <a:t>Open Enrollment PPT</a:t>
          </a:r>
        </a:p>
      </dgm:t>
    </dgm:pt>
    <dgm:pt modelId="{DD277EFC-658E-4CA0-96C3-AA5C4A342C7D}" type="parTrans" cxnId="{034B1516-D09E-4C81-819B-53D9AE93BC6A}">
      <dgm:prSet/>
      <dgm:spPr/>
      <dgm:t>
        <a:bodyPr/>
        <a:lstStyle/>
        <a:p>
          <a:endParaRPr lang="en-US"/>
        </a:p>
      </dgm:t>
    </dgm:pt>
    <dgm:pt modelId="{14CAF8D8-7717-411C-BD7A-50636EAD6177}" type="sibTrans" cxnId="{034B1516-D09E-4C81-819B-53D9AE93BC6A}">
      <dgm:prSet/>
      <dgm:spPr/>
      <dgm:t>
        <a:bodyPr/>
        <a:lstStyle/>
        <a:p>
          <a:endParaRPr lang="en-US"/>
        </a:p>
      </dgm:t>
    </dgm:pt>
    <dgm:pt modelId="{51E3157B-1675-4B8A-8063-F4645DCDAD31}">
      <dgm:prSet/>
      <dgm:spPr/>
      <dgm:t>
        <a:bodyPr/>
        <a:lstStyle/>
        <a:p>
          <a:r>
            <a:rPr lang="en-US"/>
            <a:t>Confirmation statement</a:t>
          </a:r>
        </a:p>
      </dgm:t>
    </dgm:pt>
    <dgm:pt modelId="{3C89196E-2677-434D-91CD-FA34F0E37E5D}" type="parTrans" cxnId="{D9EFD2BA-53DC-4DAE-AC2A-6985B5231FDF}">
      <dgm:prSet/>
      <dgm:spPr/>
      <dgm:t>
        <a:bodyPr/>
        <a:lstStyle/>
        <a:p>
          <a:endParaRPr lang="en-US"/>
        </a:p>
      </dgm:t>
    </dgm:pt>
    <dgm:pt modelId="{DF2C4432-6F06-41BC-B6B7-7D2F91411DFF}" type="sibTrans" cxnId="{D9EFD2BA-53DC-4DAE-AC2A-6985B5231FDF}">
      <dgm:prSet/>
      <dgm:spPr/>
      <dgm:t>
        <a:bodyPr/>
        <a:lstStyle/>
        <a:p>
          <a:endParaRPr lang="en-US"/>
        </a:p>
      </dgm:t>
    </dgm:pt>
    <dgm:pt modelId="{781C2F58-1302-4DF2-81A7-40B4E0747278}">
      <dgm:prSet/>
      <dgm:spPr/>
      <dgm:t>
        <a:bodyPr/>
        <a:lstStyle/>
        <a:p>
          <a:r>
            <a:rPr lang="en-US" dirty="0">
              <a:hlinkClick xmlns:r="http://schemas.openxmlformats.org/officeDocument/2006/relationships" r:id="rId7"/>
            </a:rPr>
            <a:t>Benefits Mentor </a:t>
          </a:r>
          <a:r>
            <a:rPr lang="en-US" dirty="0"/>
            <a:t>– Your Interactive Benefits Counselor</a:t>
          </a:r>
        </a:p>
      </dgm:t>
    </dgm:pt>
    <dgm:pt modelId="{2CB51809-651E-418D-BC25-CC253021ABD3}" type="parTrans" cxnId="{86CD9E91-3F26-4742-9A98-FECBC15B9CB7}">
      <dgm:prSet/>
      <dgm:spPr/>
      <dgm:t>
        <a:bodyPr/>
        <a:lstStyle/>
        <a:p>
          <a:endParaRPr lang="en-US"/>
        </a:p>
      </dgm:t>
    </dgm:pt>
    <dgm:pt modelId="{0FB45AD2-B822-4CEE-AF6A-509FECCF210C}" type="sibTrans" cxnId="{86CD9E91-3F26-4742-9A98-FECBC15B9CB7}">
      <dgm:prSet/>
      <dgm:spPr/>
      <dgm:t>
        <a:bodyPr/>
        <a:lstStyle/>
        <a:p>
          <a:endParaRPr lang="en-US"/>
        </a:p>
      </dgm:t>
    </dgm:pt>
    <dgm:pt modelId="{8026E9DA-78DB-46AA-9D06-4B889B084753}" type="pres">
      <dgm:prSet presAssocID="{51009F27-753D-4A20-9D26-D0D739AFE7FA}" presName="linear" presStyleCnt="0">
        <dgm:presLayoutVars>
          <dgm:dir/>
          <dgm:animLvl val="lvl"/>
          <dgm:resizeHandles val="exact"/>
        </dgm:presLayoutVars>
      </dgm:prSet>
      <dgm:spPr/>
    </dgm:pt>
    <dgm:pt modelId="{665C52B0-2C02-410E-AAF0-33D2F4A4BA83}" type="pres">
      <dgm:prSet presAssocID="{AD710301-7E09-4C7C-B030-0E5BFD7C8957}" presName="parentLin" presStyleCnt="0"/>
      <dgm:spPr/>
    </dgm:pt>
    <dgm:pt modelId="{3D66FD0D-5206-4A0E-895E-48B6C79AB153}" type="pres">
      <dgm:prSet presAssocID="{AD710301-7E09-4C7C-B030-0E5BFD7C8957}" presName="parentLeftMargin" presStyleLbl="node1" presStyleIdx="0" presStyleCnt="6"/>
      <dgm:spPr/>
    </dgm:pt>
    <dgm:pt modelId="{DE7D9796-F40F-4D62-9B7B-1DF90F6F2668}" type="pres">
      <dgm:prSet presAssocID="{AD710301-7E09-4C7C-B030-0E5BFD7C8957}" presName="parentText" presStyleLbl="node1" presStyleIdx="0" presStyleCnt="6">
        <dgm:presLayoutVars>
          <dgm:chMax val="0"/>
          <dgm:bulletEnabled val="1"/>
        </dgm:presLayoutVars>
      </dgm:prSet>
      <dgm:spPr/>
    </dgm:pt>
    <dgm:pt modelId="{CED5881D-BBDC-4E5C-867A-6CE38907FE94}" type="pres">
      <dgm:prSet presAssocID="{AD710301-7E09-4C7C-B030-0E5BFD7C8957}" presName="negativeSpace" presStyleCnt="0"/>
      <dgm:spPr/>
    </dgm:pt>
    <dgm:pt modelId="{760726B4-0146-46DC-AEE6-A9864654D79E}" type="pres">
      <dgm:prSet presAssocID="{AD710301-7E09-4C7C-B030-0E5BFD7C8957}" presName="childText" presStyleLbl="conFgAcc1" presStyleIdx="0" presStyleCnt="6">
        <dgm:presLayoutVars>
          <dgm:bulletEnabled val="1"/>
        </dgm:presLayoutVars>
      </dgm:prSet>
      <dgm:spPr/>
    </dgm:pt>
    <dgm:pt modelId="{A45473B1-A801-4F43-9D31-EEBE6356116E}" type="pres">
      <dgm:prSet presAssocID="{1D4EDD1B-8DDF-4E5E-BA02-6FDC29966B53}" presName="spaceBetweenRectangles" presStyleCnt="0"/>
      <dgm:spPr/>
    </dgm:pt>
    <dgm:pt modelId="{B45D4112-CC5B-42DB-A2E8-7A6E8C1DFF4A}" type="pres">
      <dgm:prSet presAssocID="{861BF7BB-20E7-40C5-A340-1A728A0D1C8D}" presName="parentLin" presStyleCnt="0"/>
      <dgm:spPr/>
    </dgm:pt>
    <dgm:pt modelId="{C29EA744-ECCB-43E0-B781-CAB95103CD71}" type="pres">
      <dgm:prSet presAssocID="{861BF7BB-20E7-40C5-A340-1A728A0D1C8D}" presName="parentLeftMargin" presStyleLbl="node1" presStyleIdx="0" presStyleCnt="6"/>
      <dgm:spPr/>
    </dgm:pt>
    <dgm:pt modelId="{04047496-0C5C-410E-8F92-CE7C80F97BC1}" type="pres">
      <dgm:prSet presAssocID="{861BF7BB-20E7-40C5-A340-1A728A0D1C8D}" presName="parentText" presStyleLbl="node1" presStyleIdx="1" presStyleCnt="6">
        <dgm:presLayoutVars>
          <dgm:chMax val="0"/>
          <dgm:bulletEnabled val="1"/>
        </dgm:presLayoutVars>
      </dgm:prSet>
      <dgm:spPr/>
    </dgm:pt>
    <dgm:pt modelId="{24AA06FB-F3C8-4957-AA70-4D7A06181D3C}" type="pres">
      <dgm:prSet presAssocID="{861BF7BB-20E7-40C5-A340-1A728A0D1C8D}" presName="negativeSpace" presStyleCnt="0"/>
      <dgm:spPr/>
    </dgm:pt>
    <dgm:pt modelId="{58CE7C47-4FCE-4C78-B666-281634CBBDAF}" type="pres">
      <dgm:prSet presAssocID="{861BF7BB-20E7-40C5-A340-1A728A0D1C8D}" presName="childText" presStyleLbl="conFgAcc1" presStyleIdx="1" presStyleCnt="6">
        <dgm:presLayoutVars>
          <dgm:bulletEnabled val="1"/>
        </dgm:presLayoutVars>
      </dgm:prSet>
      <dgm:spPr/>
    </dgm:pt>
    <dgm:pt modelId="{76D41C1E-1DF6-43BC-B1A1-BE4A1DB793B4}" type="pres">
      <dgm:prSet presAssocID="{CB7BAEF3-A5A8-4C63-B0F4-95D90FC9B91F}" presName="spaceBetweenRectangles" presStyleCnt="0"/>
      <dgm:spPr/>
    </dgm:pt>
    <dgm:pt modelId="{82AB51EF-AA26-43D9-AD41-EAA0AD02C259}" type="pres">
      <dgm:prSet presAssocID="{1A401459-157B-40FF-A585-81B419C416B6}" presName="parentLin" presStyleCnt="0"/>
      <dgm:spPr/>
    </dgm:pt>
    <dgm:pt modelId="{376C9B05-D0FD-481E-929C-2DC14A619320}" type="pres">
      <dgm:prSet presAssocID="{1A401459-157B-40FF-A585-81B419C416B6}" presName="parentLeftMargin" presStyleLbl="node1" presStyleIdx="1" presStyleCnt="6"/>
      <dgm:spPr/>
    </dgm:pt>
    <dgm:pt modelId="{1A773BC6-285E-4C34-AE7E-B6AB7A36F0F0}" type="pres">
      <dgm:prSet presAssocID="{1A401459-157B-40FF-A585-81B419C416B6}" presName="parentText" presStyleLbl="node1" presStyleIdx="2" presStyleCnt="6">
        <dgm:presLayoutVars>
          <dgm:chMax val="0"/>
          <dgm:bulletEnabled val="1"/>
        </dgm:presLayoutVars>
      </dgm:prSet>
      <dgm:spPr/>
    </dgm:pt>
    <dgm:pt modelId="{D249424B-0529-44CB-B3E7-94C23C91247C}" type="pres">
      <dgm:prSet presAssocID="{1A401459-157B-40FF-A585-81B419C416B6}" presName="negativeSpace" presStyleCnt="0"/>
      <dgm:spPr/>
    </dgm:pt>
    <dgm:pt modelId="{53C66825-566F-468E-B5CE-A99C1CCE5091}" type="pres">
      <dgm:prSet presAssocID="{1A401459-157B-40FF-A585-81B419C416B6}" presName="childText" presStyleLbl="conFgAcc1" presStyleIdx="2" presStyleCnt="6">
        <dgm:presLayoutVars>
          <dgm:bulletEnabled val="1"/>
        </dgm:presLayoutVars>
      </dgm:prSet>
      <dgm:spPr/>
    </dgm:pt>
    <dgm:pt modelId="{37FD8646-E92A-4896-9057-24B696151685}" type="pres">
      <dgm:prSet presAssocID="{F1A71B8E-E0C7-414B-96D7-DCD12193E130}" presName="spaceBetweenRectangles" presStyleCnt="0"/>
      <dgm:spPr/>
    </dgm:pt>
    <dgm:pt modelId="{30BEA52E-A8DC-46AF-B3B0-A5668A216EC4}" type="pres">
      <dgm:prSet presAssocID="{3B2E5A33-ADB9-4CA0-9EAD-70BCF129443D}" presName="parentLin" presStyleCnt="0"/>
      <dgm:spPr/>
    </dgm:pt>
    <dgm:pt modelId="{810EAD58-6001-454D-88A3-6ED1972DF639}" type="pres">
      <dgm:prSet presAssocID="{3B2E5A33-ADB9-4CA0-9EAD-70BCF129443D}" presName="parentLeftMargin" presStyleLbl="node1" presStyleIdx="2" presStyleCnt="6"/>
      <dgm:spPr/>
    </dgm:pt>
    <dgm:pt modelId="{161BBEDB-CC6E-409F-BBBB-2B20CA8631C4}" type="pres">
      <dgm:prSet presAssocID="{3B2E5A33-ADB9-4CA0-9EAD-70BCF129443D}" presName="parentText" presStyleLbl="node1" presStyleIdx="3" presStyleCnt="6">
        <dgm:presLayoutVars>
          <dgm:chMax val="0"/>
          <dgm:bulletEnabled val="1"/>
        </dgm:presLayoutVars>
      </dgm:prSet>
      <dgm:spPr/>
    </dgm:pt>
    <dgm:pt modelId="{B73302A0-53BB-45A0-89E0-73E60A45E716}" type="pres">
      <dgm:prSet presAssocID="{3B2E5A33-ADB9-4CA0-9EAD-70BCF129443D}" presName="negativeSpace" presStyleCnt="0"/>
      <dgm:spPr/>
    </dgm:pt>
    <dgm:pt modelId="{ED828FF0-8E2B-46EE-8EF8-8505C1F02811}" type="pres">
      <dgm:prSet presAssocID="{3B2E5A33-ADB9-4CA0-9EAD-70BCF129443D}" presName="childText" presStyleLbl="conFgAcc1" presStyleIdx="3" presStyleCnt="6">
        <dgm:presLayoutVars>
          <dgm:bulletEnabled val="1"/>
        </dgm:presLayoutVars>
      </dgm:prSet>
      <dgm:spPr/>
    </dgm:pt>
    <dgm:pt modelId="{768E749E-D3CA-4591-8424-A91571E9BCA1}" type="pres">
      <dgm:prSet presAssocID="{EDD7F94F-4FED-4C9A-A582-DAF210989CC6}" presName="spaceBetweenRectangles" presStyleCnt="0"/>
      <dgm:spPr/>
    </dgm:pt>
    <dgm:pt modelId="{EAFDD881-5C57-4078-BF30-FBD672E97F8F}" type="pres">
      <dgm:prSet presAssocID="{EEBBEB93-A7A5-4E1D-BDE3-045E6717F937}" presName="parentLin" presStyleCnt="0"/>
      <dgm:spPr/>
    </dgm:pt>
    <dgm:pt modelId="{743314BC-1614-4A4F-861C-8DA695798BAA}" type="pres">
      <dgm:prSet presAssocID="{EEBBEB93-A7A5-4E1D-BDE3-045E6717F937}" presName="parentLeftMargin" presStyleLbl="node1" presStyleIdx="3" presStyleCnt="6"/>
      <dgm:spPr/>
    </dgm:pt>
    <dgm:pt modelId="{45D2D9D6-70C1-466F-91EB-59944EEF531B}" type="pres">
      <dgm:prSet presAssocID="{EEBBEB93-A7A5-4E1D-BDE3-045E6717F937}" presName="parentText" presStyleLbl="node1" presStyleIdx="4" presStyleCnt="6">
        <dgm:presLayoutVars>
          <dgm:chMax val="0"/>
          <dgm:bulletEnabled val="1"/>
        </dgm:presLayoutVars>
      </dgm:prSet>
      <dgm:spPr/>
    </dgm:pt>
    <dgm:pt modelId="{8343F3E5-11B5-451F-8D39-6668F1E85664}" type="pres">
      <dgm:prSet presAssocID="{EEBBEB93-A7A5-4E1D-BDE3-045E6717F937}" presName="negativeSpace" presStyleCnt="0"/>
      <dgm:spPr/>
    </dgm:pt>
    <dgm:pt modelId="{0A1B6E90-CF41-4CB4-9052-0A0118C24668}" type="pres">
      <dgm:prSet presAssocID="{EEBBEB93-A7A5-4E1D-BDE3-045E6717F937}" presName="childText" presStyleLbl="conFgAcc1" presStyleIdx="4" presStyleCnt="6">
        <dgm:presLayoutVars>
          <dgm:bulletEnabled val="1"/>
        </dgm:presLayoutVars>
      </dgm:prSet>
      <dgm:spPr/>
    </dgm:pt>
    <dgm:pt modelId="{AD6CBB8C-666B-4451-AFB5-463EA93A9316}" type="pres">
      <dgm:prSet presAssocID="{84239D14-0693-4498-84AE-91213C25145C}" presName="spaceBetweenRectangles" presStyleCnt="0"/>
      <dgm:spPr/>
    </dgm:pt>
    <dgm:pt modelId="{BF8CBBFE-D080-479F-A05D-B589F6B06E86}" type="pres">
      <dgm:prSet presAssocID="{E259D502-1DF4-4CCD-A45C-3AA691B9E8B8}" presName="parentLin" presStyleCnt="0"/>
      <dgm:spPr/>
    </dgm:pt>
    <dgm:pt modelId="{40838DCA-E69E-420B-944B-E481C2D7AD5A}" type="pres">
      <dgm:prSet presAssocID="{E259D502-1DF4-4CCD-A45C-3AA691B9E8B8}" presName="parentLeftMargin" presStyleLbl="node1" presStyleIdx="4" presStyleCnt="6"/>
      <dgm:spPr/>
    </dgm:pt>
    <dgm:pt modelId="{BC2FC922-004D-4B35-A641-9CB7A8C323CD}" type="pres">
      <dgm:prSet presAssocID="{E259D502-1DF4-4CCD-A45C-3AA691B9E8B8}" presName="parentText" presStyleLbl="node1" presStyleIdx="5" presStyleCnt="6">
        <dgm:presLayoutVars>
          <dgm:chMax val="0"/>
          <dgm:bulletEnabled val="1"/>
        </dgm:presLayoutVars>
      </dgm:prSet>
      <dgm:spPr/>
    </dgm:pt>
    <dgm:pt modelId="{C0F7F9EC-C984-46DF-96E8-46D26ABF0A4B}" type="pres">
      <dgm:prSet presAssocID="{E259D502-1DF4-4CCD-A45C-3AA691B9E8B8}" presName="negativeSpace" presStyleCnt="0"/>
      <dgm:spPr/>
    </dgm:pt>
    <dgm:pt modelId="{BC73311C-D3CB-400F-A98D-9CF871835731}" type="pres">
      <dgm:prSet presAssocID="{E259D502-1DF4-4CCD-A45C-3AA691B9E8B8}" presName="childText" presStyleLbl="conFgAcc1" presStyleIdx="5" presStyleCnt="6">
        <dgm:presLayoutVars>
          <dgm:bulletEnabled val="1"/>
        </dgm:presLayoutVars>
      </dgm:prSet>
      <dgm:spPr/>
    </dgm:pt>
  </dgm:ptLst>
  <dgm:cxnLst>
    <dgm:cxn modelId="{063ED402-4B09-44CA-9A81-346CEF403EC4}" srcId="{51009F27-753D-4A20-9D26-D0D739AFE7FA}" destId="{E259D502-1DF4-4CCD-A45C-3AA691B9E8B8}" srcOrd="5" destOrd="0" parTransId="{3276F573-352A-4AE5-A4E7-E34A28C8AE7E}" sibTransId="{2F2818E1-9139-46EF-9338-BBAC5179DD08}"/>
    <dgm:cxn modelId="{034B1516-D09E-4C81-819B-53D9AE93BC6A}" srcId="{E259D502-1DF4-4CCD-A45C-3AA691B9E8B8}" destId="{B71A8C5D-C852-4114-9031-7FFEEFA1F75B}" srcOrd="2" destOrd="0" parTransId="{DD277EFC-658E-4CA0-96C3-AA5C4A342C7D}" sibTransId="{14CAF8D8-7717-411C-BD7A-50636EAD6177}"/>
    <dgm:cxn modelId="{7061CB19-805F-4B25-B1E2-42A226B818CB}" type="presOf" srcId="{781C2F58-1302-4DF2-81A7-40B4E0747278}" destId="{BC73311C-D3CB-400F-A98D-9CF871835731}" srcOrd="0" destOrd="4" presId="urn:microsoft.com/office/officeart/2005/8/layout/list1"/>
    <dgm:cxn modelId="{0C82371A-2C9B-4BCB-A9B8-CF1E4FE1EF3B}" type="presOf" srcId="{E259D502-1DF4-4CCD-A45C-3AA691B9E8B8}" destId="{40838DCA-E69E-420B-944B-E481C2D7AD5A}" srcOrd="0" destOrd="0" presId="urn:microsoft.com/office/officeart/2005/8/layout/list1"/>
    <dgm:cxn modelId="{4A485B1B-876F-4FB8-B2A6-390FF6637853}" type="presOf" srcId="{AD710301-7E09-4C7C-B030-0E5BFD7C8957}" destId="{3D66FD0D-5206-4A0E-895E-48B6C79AB153}" srcOrd="0" destOrd="0" presId="urn:microsoft.com/office/officeart/2005/8/layout/list1"/>
    <dgm:cxn modelId="{33640725-D130-4773-886A-6FFD802ED71E}" srcId="{E259D502-1DF4-4CCD-A45C-3AA691B9E8B8}" destId="{93B2241B-F056-41EE-8FC0-0D4DB9B61D6F}" srcOrd="0" destOrd="0" parTransId="{70D300CD-ACB6-4159-98AF-112C84CC73A2}" sibTransId="{19F19B05-F656-4936-AB76-23F6F8481E06}"/>
    <dgm:cxn modelId="{57E7F12F-C161-4E76-871C-716A72843474}" type="presOf" srcId="{EEBBEB93-A7A5-4E1D-BDE3-045E6717F937}" destId="{743314BC-1614-4A4F-861C-8DA695798BAA}" srcOrd="0" destOrd="0" presId="urn:microsoft.com/office/officeart/2005/8/layout/list1"/>
    <dgm:cxn modelId="{61555337-A6F0-49E2-8DA9-00FB83A00574}" srcId="{E259D502-1DF4-4CCD-A45C-3AA691B9E8B8}" destId="{A187A68F-7FA8-486C-BFEF-C728AC5601A3}" srcOrd="1" destOrd="0" parTransId="{BDB280BA-CB39-459C-828B-DB053E437DA9}" sibTransId="{FBAFE6F0-F9A3-456B-AD9D-4463E050072C}"/>
    <dgm:cxn modelId="{FB6E9F38-EBC0-413D-BE26-1E8B5357BA28}" srcId="{51009F27-753D-4A20-9D26-D0D739AFE7FA}" destId="{EEBBEB93-A7A5-4E1D-BDE3-045E6717F937}" srcOrd="4" destOrd="0" parTransId="{6C7F752C-2794-453F-A641-64D903E617BB}" sibTransId="{84239D14-0693-4498-84AE-91213C25145C}"/>
    <dgm:cxn modelId="{04839D61-DD1F-43E9-B747-6CEDB5A9A88E}" type="presOf" srcId="{E259D502-1DF4-4CCD-A45C-3AA691B9E8B8}" destId="{BC2FC922-004D-4B35-A641-9CB7A8C323CD}" srcOrd="1" destOrd="0" presId="urn:microsoft.com/office/officeart/2005/8/layout/list1"/>
    <dgm:cxn modelId="{06517B43-F990-4D1A-BE4E-B277B78B6A63}" type="presOf" srcId="{1A401459-157B-40FF-A585-81B419C416B6}" destId="{1A773BC6-285E-4C34-AE7E-B6AB7A36F0F0}" srcOrd="1" destOrd="0" presId="urn:microsoft.com/office/officeart/2005/8/layout/list1"/>
    <dgm:cxn modelId="{1F2AF44E-B1F8-40B5-824C-042550269A8A}" type="presOf" srcId="{3B2E5A33-ADB9-4CA0-9EAD-70BCF129443D}" destId="{810EAD58-6001-454D-88A3-6ED1972DF639}" srcOrd="0" destOrd="0" presId="urn:microsoft.com/office/officeart/2005/8/layout/list1"/>
    <dgm:cxn modelId="{F3D2BA72-543A-4751-A61C-EC0185A3648B}" type="presOf" srcId="{93B2241B-F056-41EE-8FC0-0D4DB9B61D6F}" destId="{BC73311C-D3CB-400F-A98D-9CF871835731}" srcOrd="0" destOrd="0" presId="urn:microsoft.com/office/officeart/2005/8/layout/list1"/>
    <dgm:cxn modelId="{B4900D73-AE3D-4B2C-8E9E-087A13DD3775}" type="presOf" srcId="{A187A68F-7FA8-486C-BFEF-C728AC5601A3}" destId="{BC73311C-D3CB-400F-A98D-9CF871835731}" srcOrd="0" destOrd="1" presId="urn:microsoft.com/office/officeart/2005/8/layout/list1"/>
    <dgm:cxn modelId="{46209074-2879-47E6-A5FC-54B561E4FDAE}" type="presOf" srcId="{3B2E5A33-ADB9-4CA0-9EAD-70BCF129443D}" destId="{161BBEDB-CC6E-409F-BBBB-2B20CA8631C4}" srcOrd="1" destOrd="0" presId="urn:microsoft.com/office/officeart/2005/8/layout/list1"/>
    <dgm:cxn modelId="{938ACB87-3B48-4CCE-A4A3-82989D41455B}" type="presOf" srcId="{1A401459-157B-40FF-A585-81B419C416B6}" destId="{376C9B05-D0FD-481E-929C-2DC14A619320}" srcOrd="0" destOrd="0" presId="urn:microsoft.com/office/officeart/2005/8/layout/list1"/>
    <dgm:cxn modelId="{65B4E18F-7889-4F14-B543-C627236E4A42}" type="presOf" srcId="{EEBBEB93-A7A5-4E1D-BDE3-045E6717F937}" destId="{45D2D9D6-70C1-466F-91EB-59944EEF531B}" srcOrd="1" destOrd="0" presId="urn:microsoft.com/office/officeart/2005/8/layout/list1"/>
    <dgm:cxn modelId="{86CD9E91-3F26-4742-9A98-FECBC15B9CB7}" srcId="{E259D502-1DF4-4CCD-A45C-3AA691B9E8B8}" destId="{781C2F58-1302-4DF2-81A7-40B4E0747278}" srcOrd="4" destOrd="0" parTransId="{2CB51809-651E-418D-BC25-CC253021ABD3}" sibTransId="{0FB45AD2-B822-4CEE-AF6A-509FECCF210C}"/>
    <dgm:cxn modelId="{EFCC1EB0-CD37-4042-B062-1E5F9192DDD8}" srcId="{51009F27-753D-4A20-9D26-D0D739AFE7FA}" destId="{3B2E5A33-ADB9-4CA0-9EAD-70BCF129443D}" srcOrd="3" destOrd="0" parTransId="{1CC4CC52-7A99-4141-A2A3-004D3C274AEC}" sibTransId="{EDD7F94F-4FED-4C9A-A582-DAF210989CC6}"/>
    <dgm:cxn modelId="{9853FAB3-3137-4CF5-80F9-32FF3F3845ED}" type="presOf" srcId="{861BF7BB-20E7-40C5-A340-1A728A0D1C8D}" destId="{04047496-0C5C-410E-8F92-CE7C80F97BC1}" srcOrd="1" destOrd="0" presId="urn:microsoft.com/office/officeart/2005/8/layout/list1"/>
    <dgm:cxn modelId="{97B1D5B8-F862-4416-8F8C-2C07E64E4D4C}" type="presOf" srcId="{51009F27-753D-4A20-9D26-D0D739AFE7FA}" destId="{8026E9DA-78DB-46AA-9D06-4B889B084753}" srcOrd="0" destOrd="0" presId="urn:microsoft.com/office/officeart/2005/8/layout/list1"/>
    <dgm:cxn modelId="{D9EFD2BA-53DC-4DAE-AC2A-6985B5231FDF}" srcId="{E259D502-1DF4-4CCD-A45C-3AA691B9E8B8}" destId="{51E3157B-1675-4B8A-8063-F4645DCDAD31}" srcOrd="3" destOrd="0" parTransId="{3C89196E-2677-434D-91CD-FA34F0E37E5D}" sibTransId="{DF2C4432-6F06-41BC-B6B7-7D2F91411DFF}"/>
    <dgm:cxn modelId="{4711F9CE-3C07-4949-B426-8B45C0AC0769}" type="presOf" srcId="{861BF7BB-20E7-40C5-A340-1A728A0D1C8D}" destId="{C29EA744-ECCB-43E0-B781-CAB95103CD71}" srcOrd="0" destOrd="0" presId="urn:microsoft.com/office/officeart/2005/8/layout/list1"/>
    <dgm:cxn modelId="{D8DEE2D3-EC62-4A46-B2E6-D6EB845F6438}" srcId="{51009F27-753D-4A20-9D26-D0D739AFE7FA}" destId="{1A401459-157B-40FF-A585-81B419C416B6}" srcOrd="2" destOrd="0" parTransId="{212DE33A-817B-46A5-8EB6-EA48C4F745F0}" sibTransId="{F1A71B8E-E0C7-414B-96D7-DCD12193E130}"/>
    <dgm:cxn modelId="{04193AD4-2BFE-4745-AF96-4C932F392F0A}" type="presOf" srcId="{B71A8C5D-C852-4114-9031-7FFEEFA1F75B}" destId="{BC73311C-D3CB-400F-A98D-9CF871835731}" srcOrd="0" destOrd="2" presId="urn:microsoft.com/office/officeart/2005/8/layout/list1"/>
    <dgm:cxn modelId="{DDAE61D6-1D31-40F1-849E-D51134CA17EB}" srcId="{51009F27-753D-4A20-9D26-D0D739AFE7FA}" destId="{861BF7BB-20E7-40C5-A340-1A728A0D1C8D}" srcOrd="1" destOrd="0" parTransId="{A1524593-E761-4974-A56B-317A9227ACF3}" sibTransId="{CB7BAEF3-A5A8-4C63-B0F4-95D90FC9B91F}"/>
    <dgm:cxn modelId="{C978D6F2-B94C-4C34-817E-16ED06EB7C09}" type="presOf" srcId="{51E3157B-1675-4B8A-8063-F4645DCDAD31}" destId="{BC73311C-D3CB-400F-A98D-9CF871835731}" srcOrd="0" destOrd="3" presId="urn:microsoft.com/office/officeart/2005/8/layout/list1"/>
    <dgm:cxn modelId="{3BE202F6-911A-420D-8C4F-160487B4E9D2}" srcId="{51009F27-753D-4A20-9D26-D0D739AFE7FA}" destId="{AD710301-7E09-4C7C-B030-0E5BFD7C8957}" srcOrd="0" destOrd="0" parTransId="{8D7482CF-9191-4DCD-BFC3-2F774874E56B}" sibTransId="{1D4EDD1B-8DDF-4E5E-BA02-6FDC29966B53}"/>
    <dgm:cxn modelId="{53C8F4FB-3451-411A-9077-AA5E04047B0D}" type="presOf" srcId="{AD710301-7E09-4C7C-B030-0E5BFD7C8957}" destId="{DE7D9796-F40F-4D62-9B7B-1DF90F6F2668}" srcOrd="1" destOrd="0" presId="urn:microsoft.com/office/officeart/2005/8/layout/list1"/>
    <dgm:cxn modelId="{A5104983-26F7-4F94-A4C0-85CCD29B9268}" type="presParOf" srcId="{8026E9DA-78DB-46AA-9D06-4B889B084753}" destId="{665C52B0-2C02-410E-AAF0-33D2F4A4BA83}" srcOrd="0" destOrd="0" presId="urn:microsoft.com/office/officeart/2005/8/layout/list1"/>
    <dgm:cxn modelId="{48D686FA-E342-4805-96D5-9EF6F8140D88}" type="presParOf" srcId="{665C52B0-2C02-410E-AAF0-33D2F4A4BA83}" destId="{3D66FD0D-5206-4A0E-895E-48B6C79AB153}" srcOrd="0" destOrd="0" presId="urn:microsoft.com/office/officeart/2005/8/layout/list1"/>
    <dgm:cxn modelId="{5DFE439F-37AA-4CDD-B555-3FA09760452E}" type="presParOf" srcId="{665C52B0-2C02-410E-AAF0-33D2F4A4BA83}" destId="{DE7D9796-F40F-4D62-9B7B-1DF90F6F2668}" srcOrd="1" destOrd="0" presId="urn:microsoft.com/office/officeart/2005/8/layout/list1"/>
    <dgm:cxn modelId="{84B3E2D2-6CDD-4A8B-B629-3C06146C68F8}" type="presParOf" srcId="{8026E9DA-78DB-46AA-9D06-4B889B084753}" destId="{CED5881D-BBDC-4E5C-867A-6CE38907FE94}" srcOrd="1" destOrd="0" presId="urn:microsoft.com/office/officeart/2005/8/layout/list1"/>
    <dgm:cxn modelId="{A2B6B75C-4F0F-4CED-ACFA-0F1DE129964E}" type="presParOf" srcId="{8026E9DA-78DB-46AA-9D06-4B889B084753}" destId="{760726B4-0146-46DC-AEE6-A9864654D79E}" srcOrd="2" destOrd="0" presId="urn:microsoft.com/office/officeart/2005/8/layout/list1"/>
    <dgm:cxn modelId="{3E0174D0-E544-4C6E-8C05-8A2CDFE055AD}" type="presParOf" srcId="{8026E9DA-78DB-46AA-9D06-4B889B084753}" destId="{A45473B1-A801-4F43-9D31-EEBE6356116E}" srcOrd="3" destOrd="0" presId="urn:microsoft.com/office/officeart/2005/8/layout/list1"/>
    <dgm:cxn modelId="{D720434B-DA8A-4E9E-8F0F-341AAC83F89C}" type="presParOf" srcId="{8026E9DA-78DB-46AA-9D06-4B889B084753}" destId="{B45D4112-CC5B-42DB-A2E8-7A6E8C1DFF4A}" srcOrd="4" destOrd="0" presId="urn:microsoft.com/office/officeart/2005/8/layout/list1"/>
    <dgm:cxn modelId="{73606493-E5A6-44FD-9773-37D120D44220}" type="presParOf" srcId="{B45D4112-CC5B-42DB-A2E8-7A6E8C1DFF4A}" destId="{C29EA744-ECCB-43E0-B781-CAB95103CD71}" srcOrd="0" destOrd="0" presId="urn:microsoft.com/office/officeart/2005/8/layout/list1"/>
    <dgm:cxn modelId="{A5C59276-87D9-49FC-B77D-3EF29F950CDE}" type="presParOf" srcId="{B45D4112-CC5B-42DB-A2E8-7A6E8C1DFF4A}" destId="{04047496-0C5C-410E-8F92-CE7C80F97BC1}" srcOrd="1" destOrd="0" presId="urn:microsoft.com/office/officeart/2005/8/layout/list1"/>
    <dgm:cxn modelId="{280A5C0A-2663-4F16-A159-74A180B7A0C9}" type="presParOf" srcId="{8026E9DA-78DB-46AA-9D06-4B889B084753}" destId="{24AA06FB-F3C8-4957-AA70-4D7A06181D3C}" srcOrd="5" destOrd="0" presId="urn:microsoft.com/office/officeart/2005/8/layout/list1"/>
    <dgm:cxn modelId="{EAE90B95-C1C5-4EA2-9D14-C049AE334E0E}" type="presParOf" srcId="{8026E9DA-78DB-46AA-9D06-4B889B084753}" destId="{58CE7C47-4FCE-4C78-B666-281634CBBDAF}" srcOrd="6" destOrd="0" presId="urn:microsoft.com/office/officeart/2005/8/layout/list1"/>
    <dgm:cxn modelId="{D80E607F-F48F-4450-B387-E95CAF356021}" type="presParOf" srcId="{8026E9DA-78DB-46AA-9D06-4B889B084753}" destId="{76D41C1E-1DF6-43BC-B1A1-BE4A1DB793B4}" srcOrd="7" destOrd="0" presId="urn:microsoft.com/office/officeart/2005/8/layout/list1"/>
    <dgm:cxn modelId="{6ABA3671-C5A7-4C95-B226-3948786CBFD9}" type="presParOf" srcId="{8026E9DA-78DB-46AA-9D06-4B889B084753}" destId="{82AB51EF-AA26-43D9-AD41-EAA0AD02C259}" srcOrd="8" destOrd="0" presId="urn:microsoft.com/office/officeart/2005/8/layout/list1"/>
    <dgm:cxn modelId="{29FA7D55-AC1F-4FCD-B3B6-40A42B2A088E}" type="presParOf" srcId="{82AB51EF-AA26-43D9-AD41-EAA0AD02C259}" destId="{376C9B05-D0FD-481E-929C-2DC14A619320}" srcOrd="0" destOrd="0" presId="urn:microsoft.com/office/officeart/2005/8/layout/list1"/>
    <dgm:cxn modelId="{FF241DCD-8BCB-47A5-8A87-8DD67C43C579}" type="presParOf" srcId="{82AB51EF-AA26-43D9-AD41-EAA0AD02C259}" destId="{1A773BC6-285E-4C34-AE7E-B6AB7A36F0F0}" srcOrd="1" destOrd="0" presId="urn:microsoft.com/office/officeart/2005/8/layout/list1"/>
    <dgm:cxn modelId="{B9449F42-A8BA-42B0-80BD-07FC26F7CECB}" type="presParOf" srcId="{8026E9DA-78DB-46AA-9D06-4B889B084753}" destId="{D249424B-0529-44CB-B3E7-94C23C91247C}" srcOrd="9" destOrd="0" presId="urn:microsoft.com/office/officeart/2005/8/layout/list1"/>
    <dgm:cxn modelId="{6C180481-4987-4E2A-8695-BFD2AF46D33E}" type="presParOf" srcId="{8026E9DA-78DB-46AA-9D06-4B889B084753}" destId="{53C66825-566F-468E-B5CE-A99C1CCE5091}" srcOrd="10" destOrd="0" presId="urn:microsoft.com/office/officeart/2005/8/layout/list1"/>
    <dgm:cxn modelId="{EF1096F8-3BA5-42D6-8CE5-62CC96FC954E}" type="presParOf" srcId="{8026E9DA-78DB-46AA-9D06-4B889B084753}" destId="{37FD8646-E92A-4896-9057-24B696151685}" srcOrd="11" destOrd="0" presId="urn:microsoft.com/office/officeart/2005/8/layout/list1"/>
    <dgm:cxn modelId="{FEBF0797-D8D1-4D96-A562-3D97CB3C40D0}" type="presParOf" srcId="{8026E9DA-78DB-46AA-9D06-4B889B084753}" destId="{30BEA52E-A8DC-46AF-B3B0-A5668A216EC4}" srcOrd="12" destOrd="0" presId="urn:microsoft.com/office/officeart/2005/8/layout/list1"/>
    <dgm:cxn modelId="{9253C6E4-FA1D-4B92-A95E-4D7C7E4340AA}" type="presParOf" srcId="{30BEA52E-A8DC-46AF-B3B0-A5668A216EC4}" destId="{810EAD58-6001-454D-88A3-6ED1972DF639}" srcOrd="0" destOrd="0" presId="urn:microsoft.com/office/officeart/2005/8/layout/list1"/>
    <dgm:cxn modelId="{5F5E6A6A-EFA3-4D7C-BF81-49A3A56B960F}" type="presParOf" srcId="{30BEA52E-A8DC-46AF-B3B0-A5668A216EC4}" destId="{161BBEDB-CC6E-409F-BBBB-2B20CA8631C4}" srcOrd="1" destOrd="0" presId="urn:microsoft.com/office/officeart/2005/8/layout/list1"/>
    <dgm:cxn modelId="{50A98A76-1DCB-4948-82A5-B2D55790B4A7}" type="presParOf" srcId="{8026E9DA-78DB-46AA-9D06-4B889B084753}" destId="{B73302A0-53BB-45A0-89E0-73E60A45E716}" srcOrd="13" destOrd="0" presId="urn:microsoft.com/office/officeart/2005/8/layout/list1"/>
    <dgm:cxn modelId="{78A4529C-A49C-4B09-AB97-81AFF8664625}" type="presParOf" srcId="{8026E9DA-78DB-46AA-9D06-4B889B084753}" destId="{ED828FF0-8E2B-46EE-8EF8-8505C1F02811}" srcOrd="14" destOrd="0" presId="urn:microsoft.com/office/officeart/2005/8/layout/list1"/>
    <dgm:cxn modelId="{5C2DE4E4-3E2A-4EE5-A726-025B8192746A}" type="presParOf" srcId="{8026E9DA-78DB-46AA-9D06-4B889B084753}" destId="{768E749E-D3CA-4591-8424-A91571E9BCA1}" srcOrd="15" destOrd="0" presId="urn:microsoft.com/office/officeart/2005/8/layout/list1"/>
    <dgm:cxn modelId="{06A6F14F-C270-4BEC-B498-02266DC98908}" type="presParOf" srcId="{8026E9DA-78DB-46AA-9D06-4B889B084753}" destId="{EAFDD881-5C57-4078-BF30-FBD672E97F8F}" srcOrd="16" destOrd="0" presId="urn:microsoft.com/office/officeart/2005/8/layout/list1"/>
    <dgm:cxn modelId="{F9589EDF-AEFA-461B-A324-3252B861D394}" type="presParOf" srcId="{EAFDD881-5C57-4078-BF30-FBD672E97F8F}" destId="{743314BC-1614-4A4F-861C-8DA695798BAA}" srcOrd="0" destOrd="0" presId="urn:microsoft.com/office/officeart/2005/8/layout/list1"/>
    <dgm:cxn modelId="{3C6818B0-D245-4AD5-AEE1-0499E508C067}" type="presParOf" srcId="{EAFDD881-5C57-4078-BF30-FBD672E97F8F}" destId="{45D2D9D6-70C1-466F-91EB-59944EEF531B}" srcOrd="1" destOrd="0" presId="urn:microsoft.com/office/officeart/2005/8/layout/list1"/>
    <dgm:cxn modelId="{BD21050A-92F0-4965-96B6-7295E9E191DD}" type="presParOf" srcId="{8026E9DA-78DB-46AA-9D06-4B889B084753}" destId="{8343F3E5-11B5-451F-8D39-6668F1E85664}" srcOrd="17" destOrd="0" presId="urn:microsoft.com/office/officeart/2005/8/layout/list1"/>
    <dgm:cxn modelId="{5AAF4C04-D5A0-4D70-BAF7-7142B6BFD669}" type="presParOf" srcId="{8026E9DA-78DB-46AA-9D06-4B889B084753}" destId="{0A1B6E90-CF41-4CB4-9052-0A0118C24668}" srcOrd="18" destOrd="0" presId="urn:microsoft.com/office/officeart/2005/8/layout/list1"/>
    <dgm:cxn modelId="{E7A769DB-4F20-4232-99FD-1AE298EC444A}" type="presParOf" srcId="{8026E9DA-78DB-46AA-9D06-4B889B084753}" destId="{AD6CBB8C-666B-4451-AFB5-463EA93A9316}" srcOrd="19" destOrd="0" presId="urn:microsoft.com/office/officeart/2005/8/layout/list1"/>
    <dgm:cxn modelId="{FBDA706A-0FE9-4AC1-A832-233ABF75B224}" type="presParOf" srcId="{8026E9DA-78DB-46AA-9D06-4B889B084753}" destId="{BF8CBBFE-D080-479F-A05D-B589F6B06E86}" srcOrd="20" destOrd="0" presId="urn:microsoft.com/office/officeart/2005/8/layout/list1"/>
    <dgm:cxn modelId="{0370ABB4-36FD-4D04-B76B-4495D350E308}" type="presParOf" srcId="{BF8CBBFE-D080-479F-A05D-B589F6B06E86}" destId="{40838DCA-E69E-420B-944B-E481C2D7AD5A}" srcOrd="0" destOrd="0" presId="urn:microsoft.com/office/officeart/2005/8/layout/list1"/>
    <dgm:cxn modelId="{7C74C597-5711-4A60-9DBE-A539CC61933F}" type="presParOf" srcId="{BF8CBBFE-D080-479F-A05D-B589F6B06E86}" destId="{BC2FC922-004D-4B35-A641-9CB7A8C323CD}" srcOrd="1" destOrd="0" presId="urn:microsoft.com/office/officeart/2005/8/layout/list1"/>
    <dgm:cxn modelId="{6B1F7035-A6A0-4664-B353-52C42FC75892}" type="presParOf" srcId="{8026E9DA-78DB-46AA-9D06-4B889B084753}" destId="{C0F7F9EC-C984-46DF-96E8-46D26ABF0A4B}" srcOrd="21" destOrd="0" presId="urn:microsoft.com/office/officeart/2005/8/layout/list1"/>
    <dgm:cxn modelId="{830A9045-D761-48C0-8293-954015AE679B}" type="presParOf" srcId="{8026E9DA-78DB-46AA-9D06-4B889B084753}" destId="{BC73311C-D3CB-400F-A98D-9CF871835731}"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667425-65FA-430F-8C06-6AB260BD96B0}"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1411560D-4B09-406D-8822-7C1F9609E903}">
      <dgm:prSet/>
      <dgm:spPr/>
      <dgm:t>
        <a:bodyPr/>
        <a:lstStyle/>
        <a:p>
          <a:r>
            <a:rPr lang="en-US" dirty="0"/>
            <a:t>For employees hired 12/2 - 12/31, the 2022 HSA limits connect to their enrollments event though coverage is effective 1-1-23</a:t>
          </a:r>
        </a:p>
      </dgm:t>
    </dgm:pt>
    <dgm:pt modelId="{9C296F70-C3FC-447B-9921-630389189BE5}" type="parTrans" cxnId="{D61BE816-0224-4D94-A282-DD22F51FC3DC}">
      <dgm:prSet/>
      <dgm:spPr/>
      <dgm:t>
        <a:bodyPr/>
        <a:lstStyle/>
        <a:p>
          <a:endParaRPr lang="en-US"/>
        </a:p>
      </dgm:t>
    </dgm:pt>
    <dgm:pt modelId="{3338F0DF-B680-448C-A09E-9F75CC80A866}" type="sibTrans" cxnId="{D61BE816-0224-4D94-A282-DD22F51FC3DC}">
      <dgm:prSet/>
      <dgm:spPr/>
      <dgm:t>
        <a:bodyPr/>
        <a:lstStyle/>
        <a:p>
          <a:endParaRPr lang="en-US"/>
        </a:p>
      </dgm:t>
    </dgm:pt>
    <dgm:pt modelId="{7CB545D8-CE19-4A53-9372-91CEB148D756}">
      <dgm:prSet/>
      <dgm:spPr/>
      <dgm:t>
        <a:bodyPr/>
        <a:lstStyle/>
        <a:p>
          <a:r>
            <a:rPr lang="en-US"/>
            <a:t>Solution:</a:t>
          </a:r>
        </a:p>
      </dgm:t>
    </dgm:pt>
    <dgm:pt modelId="{FD1A804B-8253-45CF-AB4B-032DBFDAFD7B}" type="parTrans" cxnId="{BB98D43A-F949-4A3C-A054-D2456F64EB5E}">
      <dgm:prSet/>
      <dgm:spPr/>
      <dgm:t>
        <a:bodyPr/>
        <a:lstStyle/>
        <a:p>
          <a:endParaRPr lang="en-US"/>
        </a:p>
      </dgm:t>
    </dgm:pt>
    <dgm:pt modelId="{EBF7B205-CE45-40AA-B49B-119511D2A520}" type="sibTrans" cxnId="{BB98D43A-F949-4A3C-A054-D2456F64EB5E}">
      <dgm:prSet/>
      <dgm:spPr/>
      <dgm:t>
        <a:bodyPr/>
        <a:lstStyle/>
        <a:p>
          <a:endParaRPr lang="en-US"/>
        </a:p>
      </dgm:t>
    </dgm:pt>
    <dgm:pt modelId="{DE9486C7-9A1D-4871-A887-CB7498FB7F56}">
      <dgm:prSet/>
      <dgm:spPr/>
      <dgm:t>
        <a:bodyPr/>
        <a:lstStyle/>
        <a:p>
          <a:r>
            <a:rPr lang="en-US" dirty="0"/>
            <a:t>HSA -  can change at any time so if the employee wants to maximize, can create an HSA event to increase annual elections (event date = 1-1-23 or later)</a:t>
          </a:r>
        </a:p>
      </dgm:t>
    </dgm:pt>
    <dgm:pt modelId="{757ECC45-971F-43EA-9E9C-D360486E0457}" type="parTrans" cxnId="{D64CBB44-535F-4389-B5FA-F331A885236E}">
      <dgm:prSet/>
      <dgm:spPr/>
      <dgm:t>
        <a:bodyPr/>
        <a:lstStyle/>
        <a:p>
          <a:endParaRPr lang="en-US"/>
        </a:p>
      </dgm:t>
    </dgm:pt>
    <dgm:pt modelId="{413EA746-3104-41A1-91EA-7FCED38B918B}" type="sibTrans" cxnId="{D64CBB44-535F-4389-B5FA-F331A885236E}">
      <dgm:prSet/>
      <dgm:spPr/>
      <dgm:t>
        <a:bodyPr/>
        <a:lstStyle/>
        <a:p>
          <a:endParaRPr lang="en-US"/>
        </a:p>
      </dgm:t>
    </dgm:pt>
    <dgm:pt modelId="{679ACEE3-302F-428D-800B-7608A6405D05}" type="pres">
      <dgm:prSet presAssocID="{59667425-65FA-430F-8C06-6AB260BD96B0}" presName="Name0" presStyleCnt="0">
        <dgm:presLayoutVars>
          <dgm:dir/>
          <dgm:animLvl val="lvl"/>
          <dgm:resizeHandles val="exact"/>
        </dgm:presLayoutVars>
      </dgm:prSet>
      <dgm:spPr/>
    </dgm:pt>
    <dgm:pt modelId="{11BF2702-BF59-4149-9023-82D8DF9BAE0A}" type="pres">
      <dgm:prSet presAssocID="{7CB545D8-CE19-4A53-9372-91CEB148D756}" presName="boxAndChildren" presStyleCnt="0"/>
      <dgm:spPr/>
    </dgm:pt>
    <dgm:pt modelId="{B9E2A887-2196-4DF1-AFF6-B78091AE2CA1}" type="pres">
      <dgm:prSet presAssocID="{7CB545D8-CE19-4A53-9372-91CEB148D756}" presName="parentTextBox" presStyleLbl="node1" presStyleIdx="0" presStyleCnt="2"/>
      <dgm:spPr/>
    </dgm:pt>
    <dgm:pt modelId="{C4614465-08D4-4952-A181-DDE7A4C2DEB2}" type="pres">
      <dgm:prSet presAssocID="{7CB545D8-CE19-4A53-9372-91CEB148D756}" presName="entireBox" presStyleLbl="node1" presStyleIdx="0" presStyleCnt="2"/>
      <dgm:spPr/>
    </dgm:pt>
    <dgm:pt modelId="{F323C38B-8346-46D4-BB9D-8EC92645452E}" type="pres">
      <dgm:prSet presAssocID="{7CB545D8-CE19-4A53-9372-91CEB148D756}" presName="descendantBox" presStyleCnt="0"/>
      <dgm:spPr/>
    </dgm:pt>
    <dgm:pt modelId="{C14DAE1D-5044-4F5B-AFEB-8462DD1B352A}" type="pres">
      <dgm:prSet presAssocID="{DE9486C7-9A1D-4871-A887-CB7498FB7F56}" presName="childTextBox" presStyleLbl="fgAccFollowNode1" presStyleIdx="0" presStyleCnt="1">
        <dgm:presLayoutVars>
          <dgm:bulletEnabled val="1"/>
        </dgm:presLayoutVars>
      </dgm:prSet>
      <dgm:spPr/>
    </dgm:pt>
    <dgm:pt modelId="{67CEBA38-A949-47A0-9F7E-0EF2FD734662}" type="pres">
      <dgm:prSet presAssocID="{3338F0DF-B680-448C-A09E-9F75CC80A866}" presName="sp" presStyleCnt="0"/>
      <dgm:spPr/>
    </dgm:pt>
    <dgm:pt modelId="{A62E2A5B-22F8-48BA-8096-4CECA9B01479}" type="pres">
      <dgm:prSet presAssocID="{1411560D-4B09-406D-8822-7C1F9609E903}" presName="arrowAndChildren" presStyleCnt="0"/>
      <dgm:spPr/>
    </dgm:pt>
    <dgm:pt modelId="{C7940955-1ACE-49D9-A45D-A16567984AF9}" type="pres">
      <dgm:prSet presAssocID="{1411560D-4B09-406D-8822-7C1F9609E903}" presName="parentTextArrow" presStyleLbl="node1" presStyleIdx="1" presStyleCnt="2"/>
      <dgm:spPr/>
    </dgm:pt>
  </dgm:ptLst>
  <dgm:cxnLst>
    <dgm:cxn modelId="{D61BE816-0224-4D94-A282-DD22F51FC3DC}" srcId="{59667425-65FA-430F-8C06-6AB260BD96B0}" destId="{1411560D-4B09-406D-8822-7C1F9609E903}" srcOrd="0" destOrd="0" parTransId="{9C296F70-C3FC-447B-9921-630389189BE5}" sibTransId="{3338F0DF-B680-448C-A09E-9F75CC80A866}"/>
    <dgm:cxn modelId="{BB98D43A-F949-4A3C-A054-D2456F64EB5E}" srcId="{59667425-65FA-430F-8C06-6AB260BD96B0}" destId="{7CB545D8-CE19-4A53-9372-91CEB148D756}" srcOrd="1" destOrd="0" parTransId="{FD1A804B-8253-45CF-AB4B-032DBFDAFD7B}" sibTransId="{EBF7B205-CE45-40AA-B49B-119511D2A520}"/>
    <dgm:cxn modelId="{AE6A0A42-19B8-47A5-930C-EABCA9AC5497}" type="presOf" srcId="{DE9486C7-9A1D-4871-A887-CB7498FB7F56}" destId="{C14DAE1D-5044-4F5B-AFEB-8462DD1B352A}" srcOrd="0" destOrd="0" presId="urn:microsoft.com/office/officeart/2005/8/layout/process4"/>
    <dgm:cxn modelId="{D64CBB44-535F-4389-B5FA-F331A885236E}" srcId="{7CB545D8-CE19-4A53-9372-91CEB148D756}" destId="{DE9486C7-9A1D-4871-A887-CB7498FB7F56}" srcOrd="0" destOrd="0" parTransId="{757ECC45-971F-43EA-9E9C-D360486E0457}" sibTransId="{413EA746-3104-41A1-91EA-7FCED38B918B}"/>
    <dgm:cxn modelId="{4233906A-8623-4534-9948-D15DD90D3236}" type="presOf" srcId="{59667425-65FA-430F-8C06-6AB260BD96B0}" destId="{679ACEE3-302F-428D-800B-7608A6405D05}" srcOrd="0" destOrd="0" presId="urn:microsoft.com/office/officeart/2005/8/layout/process4"/>
    <dgm:cxn modelId="{148B25BA-6E1A-4E92-99B4-08EF21FC4637}" type="presOf" srcId="{7CB545D8-CE19-4A53-9372-91CEB148D756}" destId="{C4614465-08D4-4952-A181-DDE7A4C2DEB2}" srcOrd="1" destOrd="0" presId="urn:microsoft.com/office/officeart/2005/8/layout/process4"/>
    <dgm:cxn modelId="{71C2AABC-0C54-4217-9F06-A751714269D2}" type="presOf" srcId="{1411560D-4B09-406D-8822-7C1F9609E903}" destId="{C7940955-1ACE-49D9-A45D-A16567984AF9}" srcOrd="0" destOrd="0" presId="urn:microsoft.com/office/officeart/2005/8/layout/process4"/>
    <dgm:cxn modelId="{77C93AF4-AC10-4FDC-891F-1287DDB7A6D0}" type="presOf" srcId="{7CB545D8-CE19-4A53-9372-91CEB148D756}" destId="{B9E2A887-2196-4DF1-AFF6-B78091AE2CA1}" srcOrd="0" destOrd="0" presId="urn:microsoft.com/office/officeart/2005/8/layout/process4"/>
    <dgm:cxn modelId="{DFEA9517-5AFD-4CD9-A9C8-160530276D73}" type="presParOf" srcId="{679ACEE3-302F-428D-800B-7608A6405D05}" destId="{11BF2702-BF59-4149-9023-82D8DF9BAE0A}" srcOrd="0" destOrd="0" presId="urn:microsoft.com/office/officeart/2005/8/layout/process4"/>
    <dgm:cxn modelId="{70BCAAC0-74DC-4EB2-9C8C-1D85C526B13B}" type="presParOf" srcId="{11BF2702-BF59-4149-9023-82D8DF9BAE0A}" destId="{B9E2A887-2196-4DF1-AFF6-B78091AE2CA1}" srcOrd="0" destOrd="0" presId="urn:microsoft.com/office/officeart/2005/8/layout/process4"/>
    <dgm:cxn modelId="{C3D7DCE2-B75A-4404-9002-33B091345D32}" type="presParOf" srcId="{11BF2702-BF59-4149-9023-82D8DF9BAE0A}" destId="{C4614465-08D4-4952-A181-DDE7A4C2DEB2}" srcOrd="1" destOrd="0" presId="urn:microsoft.com/office/officeart/2005/8/layout/process4"/>
    <dgm:cxn modelId="{DCDC4A7E-F8CF-4466-A01F-92B2F55CF316}" type="presParOf" srcId="{11BF2702-BF59-4149-9023-82D8DF9BAE0A}" destId="{F323C38B-8346-46D4-BB9D-8EC92645452E}" srcOrd="2" destOrd="0" presId="urn:microsoft.com/office/officeart/2005/8/layout/process4"/>
    <dgm:cxn modelId="{DF0D8C1D-6757-45A5-9413-71858CCE74A7}" type="presParOf" srcId="{F323C38B-8346-46D4-BB9D-8EC92645452E}" destId="{C14DAE1D-5044-4F5B-AFEB-8462DD1B352A}" srcOrd="0" destOrd="0" presId="urn:microsoft.com/office/officeart/2005/8/layout/process4"/>
    <dgm:cxn modelId="{4A32A08A-89A2-4109-8BA9-4D6FA944548C}" type="presParOf" srcId="{679ACEE3-302F-428D-800B-7608A6405D05}" destId="{67CEBA38-A949-47A0-9F7E-0EF2FD734662}" srcOrd="1" destOrd="0" presId="urn:microsoft.com/office/officeart/2005/8/layout/process4"/>
    <dgm:cxn modelId="{D31C8FBA-CECE-4965-99C2-EDA5439C5185}" type="presParOf" srcId="{679ACEE3-302F-428D-800B-7608A6405D05}" destId="{A62E2A5B-22F8-48BA-8096-4CECA9B01479}" srcOrd="2" destOrd="0" presId="urn:microsoft.com/office/officeart/2005/8/layout/process4"/>
    <dgm:cxn modelId="{3EE9FC37-7BEA-4B37-81CE-65ADBEA8126F}" type="presParOf" srcId="{A62E2A5B-22F8-48BA-8096-4CECA9B01479}" destId="{C7940955-1ACE-49D9-A45D-A16567984AF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2DDC35-D832-493E-B4FE-7507EC549B9D}" type="doc">
      <dgm:prSet loTypeId="urn:microsoft.com/office/officeart/2018/5/layout/IconCircleLabelList" loCatId="icon" qsTypeId="urn:microsoft.com/office/officeart/2005/8/quickstyle/simple1" qsCatId="simple" csTypeId="urn:microsoft.com/office/officeart/2018/5/colors/Iconchunking_neutralicon_accent3_2" csCatId="accent3" phldr="1"/>
      <dgm:spPr/>
      <dgm:t>
        <a:bodyPr/>
        <a:lstStyle/>
        <a:p>
          <a:endParaRPr lang="en-US"/>
        </a:p>
      </dgm:t>
    </dgm:pt>
    <dgm:pt modelId="{C40B2E67-BD90-49C1-94EF-039EE963FE90}">
      <dgm:prSet/>
      <dgm:spPr/>
      <dgm:t>
        <a:bodyPr/>
        <a:lstStyle/>
        <a:p>
          <a:pPr>
            <a:defRPr cap="all"/>
          </a:pPr>
          <a:r>
            <a:rPr lang="en-US" dirty="0">
              <a:latin typeface="Calibri" panose="020F0502020204030204" pitchFamily="34" charset="0"/>
              <a:cs typeface="Calibri" panose="020F0502020204030204" pitchFamily="34" charset="0"/>
            </a:rPr>
            <a:t>CB will send OE updates through payroll and benefits email distribution list</a:t>
          </a:r>
        </a:p>
      </dgm:t>
    </dgm:pt>
    <dgm:pt modelId="{4BEE1553-3EC0-42E0-9078-A6E0D0B583C9}" type="parTrans" cxnId="{A0A20A43-4F0E-42FA-8A34-0A8C8EAD0729}">
      <dgm:prSet/>
      <dgm:spPr/>
      <dgm:t>
        <a:bodyPr/>
        <a:lstStyle/>
        <a:p>
          <a:endParaRPr lang="en-US"/>
        </a:p>
      </dgm:t>
    </dgm:pt>
    <dgm:pt modelId="{8EA55B89-0465-4275-B8BF-83C0DED46E87}" type="sibTrans" cxnId="{A0A20A43-4F0E-42FA-8A34-0A8C8EAD0729}">
      <dgm:prSet/>
      <dgm:spPr/>
      <dgm:t>
        <a:bodyPr/>
        <a:lstStyle/>
        <a:p>
          <a:endParaRPr lang="en-US"/>
        </a:p>
      </dgm:t>
    </dgm:pt>
    <dgm:pt modelId="{55E83157-48CF-43BB-B3A0-2A0E0A261106}">
      <dgm:prSet/>
      <dgm:spPr/>
      <dgm:t>
        <a:bodyPr/>
        <a:lstStyle/>
        <a:p>
          <a:pPr>
            <a:defRPr cap="all"/>
          </a:pPr>
          <a:r>
            <a:rPr lang="en-US" dirty="0">
              <a:latin typeface="Calibri" panose="020F0502020204030204" pitchFamily="34" charset="0"/>
              <a:cs typeface="Calibri" panose="020F0502020204030204" pitchFamily="34" charset="0"/>
            </a:rPr>
            <a:t>Working to finalize all employee and agency resources by end of week</a:t>
          </a:r>
        </a:p>
      </dgm:t>
    </dgm:pt>
    <dgm:pt modelId="{7FEB5C91-46FA-432E-8131-6849BC329923}" type="parTrans" cxnId="{476ACCCA-FA58-4562-A1D4-4241DC401092}">
      <dgm:prSet/>
      <dgm:spPr/>
      <dgm:t>
        <a:bodyPr/>
        <a:lstStyle/>
        <a:p>
          <a:endParaRPr lang="en-US"/>
        </a:p>
      </dgm:t>
    </dgm:pt>
    <dgm:pt modelId="{5B90F951-FF1B-4A03-BBA8-B95895304236}" type="sibTrans" cxnId="{476ACCCA-FA58-4562-A1D4-4241DC401092}">
      <dgm:prSet/>
      <dgm:spPr/>
      <dgm:t>
        <a:bodyPr/>
        <a:lstStyle/>
        <a:p>
          <a:endParaRPr lang="en-US"/>
        </a:p>
      </dgm:t>
    </dgm:pt>
    <dgm:pt modelId="{CB4EF188-D0A7-483F-A751-05D4A1228150}">
      <dgm:prSet/>
      <dgm:spPr/>
      <dgm:t>
        <a:bodyPr/>
        <a:lstStyle/>
        <a:p>
          <a:pPr>
            <a:defRPr cap="all"/>
          </a:pPr>
          <a:r>
            <a:rPr lang="en-US" dirty="0">
              <a:latin typeface="Calibri" panose="020F0502020204030204" pitchFamily="34" charset="0"/>
              <a:cs typeface="Calibri" panose="020F0502020204030204" pitchFamily="34" charset="0"/>
            </a:rPr>
            <a:t>Agencies should keep working to finalize as many events as possible</a:t>
          </a:r>
        </a:p>
      </dgm:t>
    </dgm:pt>
    <dgm:pt modelId="{43D7D7B3-E8CF-400B-A561-9491B8CBEA01}" type="parTrans" cxnId="{684FC06F-5652-48DA-9873-9A7DE7D56D64}">
      <dgm:prSet/>
      <dgm:spPr/>
      <dgm:t>
        <a:bodyPr/>
        <a:lstStyle/>
        <a:p>
          <a:endParaRPr lang="en-US"/>
        </a:p>
      </dgm:t>
    </dgm:pt>
    <dgm:pt modelId="{EB83B58D-F5CD-41EC-B629-01D9227C9AFB}" type="sibTrans" cxnId="{684FC06F-5652-48DA-9873-9A7DE7D56D64}">
      <dgm:prSet/>
      <dgm:spPr/>
      <dgm:t>
        <a:bodyPr/>
        <a:lstStyle/>
        <a:p>
          <a:endParaRPr lang="en-US"/>
        </a:p>
      </dgm:t>
    </dgm:pt>
    <dgm:pt modelId="{6C2C5D78-C733-42D9-AF61-5BF2631F984D}">
      <dgm:prSet/>
      <dgm:spPr/>
      <dgm:t>
        <a:bodyPr/>
        <a:lstStyle/>
        <a:p>
          <a:pPr>
            <a:defRPr cap="all"/>
          </a:pPr>
          <a:r>
            <a:rPr lang="en-US" dirty="0">
              <a:latin typeface="Calibri" panose="020F0502020204030204" pitchFamily="34" charset="0"/>
              <a:cs typeface="Calibri" panose="020F0502020204030204" pitchFamily="34" charset="0"/>
            </a:rPr>
            <a:t>Reminder: All users will be locked out of HCM at 5pm on Friday</a:t>
          </a:r>
        </a:p>
      </dgm:t>
    </dgm:pt>
    <dgm:pt modelId="{CA93ED13-953B-475B-8C8A-CD689D2943E3}" type="parTrans" cxnId="{485B1BEF-E347-4427-B843-0BCC9C4CBF6F}">
      <dgm:prSet/>
      <dgm:spPr/>
      <dgm:t>
        <a:bodyPr/>
        <a:lstStyle/>
        <a:p>
          <a:endParaRPr lang="en-US"/>
        </a:p>
      </dgm:t>
    </dgm:pt>
    <dgm:pt modelId="{1EE4D3BB-16FF-40D0-B1E0-6FFA41165842}" type="sibTrans" cxnId="{485B1BEF-E347-4427-B843-0BCC9C4CBF6F}">
      <dgm:prSet/>
      <dgm:spPr/>
      <dgm:t>
        <a:bodyPr/>
        <a:lstStyle/>
        <a:p>
          <a:endParaRPr lang="en-US"/>
        </a:p>
      </dgm:t>
    </dgm:pt>
    <dgm:pt modelId="{C84FBA38-B6B3-4AF3-8769-B5F49F49D9AF}">
      <dgm:prSet/>
      <dgm:spPr/>
      <dgm:t>
        <a:bodyPr/>
        <a:lstStyle/>
        <a:p>
          <a:pPr>
            <a:defRPr cap="all"/>
          </a:pPr>
          <a:r>
            <a:rPr lang="en-US" dirty="0">
              <a:latin typeface="Calibri" panose="020F0502020204030204" pitchFamily="34" charset="0"/>
              <a:cs typeface="Calibri" panose="020F0502020204030204" pitchFamily="34" charset="0"/>
            </a:rPr>
            <a:t>In process of updating DPM benefits pages with 2023 benefit information, forms and brochures</a:t>
          </a:r>
        </a:p>
      </dgm:t>
    </dgm:pt>
    <dgm:pt modelId="{CA4DA050-C80A-46B4-ACF8-2E81B32EEF3D}" type="parTrans" cxnId="{58CC2563-6608-4C26-B90B-B2994BCD8473}">
      <dgm:prSet/>
      <dgm:spPr/>
      <dgm:t>
        <a:bodyPr/>
        <a:lstStyle/>
        <a:p>
          <a:endParaRPr lang="en-US"/>
        </a:p>
      </dgm:t>
    </dgm:pt>
    <dgm:pt modelId="{87C371DE-3046-42ED-9192-41F9A8D12C70}" type="sibTrans" cxnId="{58CC2563-6608-4C26-B90B-B2994BCD8473}">
      <dgm:prSet/>
      <dgm:spPr/>
      <dgm:t>
        <a:bodyPr/>
        <a:lstStyle/>
        <a:p>
          <a:endParaRPr lang="en-US"/>
        </a:p>
      </dgm:t>
    </dgm:pt>
    <dgm:pt modelId="{9BC61F07-2C4F-45C2-BDEE-D802F5670A05}" type="pres">
      <dgm:prSet presAssocID="{8D2DDC35-D832-493E-B4FE-7507EC549B9D}" presName="root" presStyleCnt="0">
        <dgm:presLayoutVars>
          <dgm:dir/>
          <dgm:resizeHandles val="exact"/>
        </dgm:presLayoutVars>
      </dgm:prSet>
      <dgm:spPr/>
    </dgm:pt>
    <dgm:pt modelId="{3272FCC5-94B6-4644-B9A7-BCA0DBF94BAF}" type="pres">
      <dgm:prSet presAssocID="{C40B2E67-BD90-49C1-94EF-039EE963FE90}" presName="compNode" presStyleCnt="0"/>
      <dgm:spPr/>
    </dgm:pt>
    <dgm:pt modelId="{27ED44CD-4FC6-4F42-BBD6-CCD2A62AC138}" type="pres">
      <dgm:prSet presAssocID="{C40B2E67-BD90-49C1-94EF-039EE963FE90}" presName="iconBgRect" presStyleLbl="bgShp" presStyleIdx="0" presStyleCnt="5"/>
      <dgm:spPr/>
    </dgm:pt>
    <dgm:pt modelId="{1735B5A3-FC39-44E6-9721-640F02547BE6}" type="pres">
      <dgm:prSet presAssocID="{C40B2E67-BD90-49C1-94EF-039EE963FE9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56AF3A95-C482-4A04-ABF6-5163787CEEBE}" type="pres">
      <dgm:prSet presAssocID="{C40B2E67-BD90-49C1-94EF-039EE963FE90}" presName="spaceRect" presStyleCnt="0"/>
      <dgm:spPr/>
    </dgm:pt>
    <dgm:pt modelId="{64CBC63F-7BAB-42DB-8B8C-94445E112C4C}" type="pres">
      <dgm:prSet presAssocID="{C40B2E67-BD90-49C1-94EF-039EE963FE90}" presName="textRect" presStyleLbl="revTx" presStyleIdx="0" presStyleCnt="5">
        <dgm:presLayoutVars>
          <dgm:chMax val="1"/>
          <dgm:chPref val="1"/>
        </dgm:presLayoutVars>
      </dgm:prSet>
      <dgm:spPr/>
    </dgm:pt>
    <dgm:pt modelId="{8626CE64-83F2-448C-BF3B-CC4EE39D5858}" type="pres">
      <dgm:prSet presAssocID="{8EA55B89-0465-4275-B8BF-83C0DED46E87}" presName="sibTrans" presStyleCnt="0"/>
      <dgm:spPr/>
    </dgm:pt>
    <dgm:pt modelId="{340DD852-8192-4A8E-BAD9-EEB076C612C3}" type="pres">
      <dgm:prSet presAssocID="{55E83157-48CF-43BB-B3A0-2A0E0A261106}" presName="compNode" presStyleCnt="0"/>
      <dgm:spPr/>
    </dgm:pt>
    <dgm:pt modelId="{677E396D-A540-4326-8FE2-8F884935CB12}" type="pres">
      <dgm:prSet presAssocID="{55E83157-48CF-43BB-B3A0-2A0E0A261106}" presName="iconBgRect" presStyleLbl="bgShp" presStyleIdx="1" presStyleCnt="5"/>
      <dgm:spPr/>
    </dgm:pt>
    <dgm:pt modelId="{A8568012-20B2-4F74-A3D1-1C778B3A8A3C}" type="pres">
      <dgm:prSet presAssocID="{55E83157-48CF-43BB-B3A0-2A0E0A26110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A2DCD6FF-7CB3-4438-B5CC-2B9445221D41}" type="pres">
      <dgm:prSet presAssocID="{55E83157-48CF-43BB-B3A0-2A0E0A261106}" presName="spaceRect" presStyleCnt="0"/>
      <dgm:spPr/>
    </dgm:pt>
    <dgm:pt modelId="{6C25907F-2E09-4089-891F-D148205CD301}" type="pres">
      <dgm:prSet presAssocID="{55E83157-48CF-43BB-B3A0-2A0E0A261106}" presName="textRect" presStyleLbl="revTx" presStyleIdx="1" presStyleCnt="5">
        <dgm:presLayoutVars>
          <dgm:chMax val="1"/>
          <dgm:chPref val="1"/>
        </dgm:presLayoutVars>
      </dgm:prSet>
      <dgm:spPr/>
    </dgm:pt>
    <dgm:pt modelId="{78B031D6-00A9-4E41-B067-8266D3862222}" type="pres">
      <dgm:prSet presAssocID="{5B90F951-FF1B-4A03-BBA8-B95895304236}" presName="sibTrans" presStyleCnt="0"/>
      <dgm:spPr/>
    </dgm:pt>
    <dgm:pt modelId="{103ABB4A-928D-4ED1-87CA-7398C1344BF4}" type="pres">
      <dgm:prSet presAssocID="{CB4EF188-D0A7-483F-A751-05D4A1228150}" presName="compNode" presStyleCnt="0"/>
      <dgm:spPr/>
    </dgm:pt>
    <dgm:pt modelId="{37034945-0C5C-4623-A17C-90ACC4B92DAB}" type="pres">
      <dgm:prSet presAssocID="{CB4EF188-D0A7-483F-A751-05D4A1228150}" presName="iconBgRect" presStyleLbl="bgShp" presStyleIdx="2" presStyleCnt="5"/>
      <dgm:spPr/>
    </dgm:pt>
    <dgm:pt modelId="{A6DBB8BA-4435-4485-8885-65C76656873A}" type="pres">
      <dgm:prSet presAssocID="{CB4EF188-D0A7-483F-A751-05D4A122815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0AB89E74-5CD3-468C-B2EA-523122B35BBE}" type="pres">
      <dgm:prSet presAssocID="{CB4EF188-D0A7-483F-A751-05D4A1228150}" presName="spaceRect" presStyleCnt="0"/>
      <dgm:spPr/>
    </dgm:pt>
    <dgm:pt modelId="{178F9C70-BC17-4147-A8C9-CCB49C93487B}" type="pres">
      <dgm:prSet presAssocID="{CB4EF188-D0A7-483F-A751-05D4A1228150}" presName="textRect" presStyleLbl="revTx" presStyleIdx="2" presStyleCnt="5">
        <dgm:presLayoutVars>
          <dgm:chMax val="1"/>
          <dgm:chPref val="1"/>
        </dgm:presLayoutVars>
      </dgm:prSet>
      <dgm:spPr/>
    </dgm:pt>
    <dgm:pt modelId="{3FD06F1E-6E71-475E-8D6B-4719246C23DD}" type="pres">
      <dgm:prSet presAssocID="{EB83B58D-F5CD-41EC-B629-01D9227C9AFB}" presName="sibTrans" presStyleCnt="0"/>
      <dgm:spPr/>
    </dgm:pt>
    <dgm:pt modelId="{805B6938-6630-43ED-ADC8-0CF3A9C8268E}" type="pres">
      <dgm:prSet presAssocID="{6C2C5D78-C733-42D9-AF61-5BF2631F984D}" presName="compNode" presStyleCnt="0"/>
      <dgm:spPr/>
    </dgm:pt>
    <dgm:pt modelId="{D7D4A299-2350-4974-A809-3ACEBB42F414}" type="pres">
      <dgm:prSet presAssocID="{6C2C5D78-C733-42D9-AF61-5BF2631F984D}" presName="iconBgRect" presStyleLbl="bgShp" presStyleIdx="3" presStyleCnt="5"/>
      <dgm:spPr/>
    </dgm:pt>
    <dgm:pt modelId="{8E8CAE02-7EDD-4DD1-B0B6-9FC6F5F4CB44}" type="pres">
      <dgm:prSet presAssocID="{6C2C5D78-C733-42D9-AF61-5BF2631F984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ell"/>
        </a:ext>
      </dgm:extLst>
    </dgm:pt>
    <dgm:pt modelId="{B3758BEE-229F-479A-ACB1-86C4FF5F0865}" type="pres">
      <dgm:prSet presAssocID="{6C2C5D78-C733-42D9-AF61-5BF2631F984D}" presName="spaceRect" presStyleCnt="0"/>
      <dgm:spPr/>
    </dgm:pt>
    <dgm:pt modelId="{735001A5-4683-40FC-8358-26A41F084ABC}" type="pres">
      <dgm:prSet presAssocID="{6C2C5D78-C733-42D9-AF61-5BF2631F984D}" presName="textRect" presStyleLbl="revTx" presStyleIdx="3" presStyleCnt="5">
        <dgm:presLayoutVars>
          <dgm:chMax val="1"/>
          <dgm:chPref val="1"/>
        </dgm:presLayoutVars>
      </dgm:prSet>
      <dgm:spPr/>
    </dgm:pt>
    <dgm:pt modelId="{5430C840-5629-4907-8158-70D6A54CD7E6}" type="pres">
      <dgm:prSet presAssocID="{1EE4D3BB-16FF-40D0-B1E0-6FFA41165842}" presName="sibTrans" presStyleCnt="0"/>
      <dgm:spPr/>
    </dgm:pt>
    <dgm:pt modelId="{CCE02801-D9EE-43F6-A6F3-0EF1F6A77A13}" type="pres">
      <dgm:prSet presAssocID="{C84FBA38-B6B3-4AF3-8769-B5F49F49D9AF}" presName="compNode" presStyleCnt="0"/>
      <dgm:spPr/>
    </dgm:pt>
    <dgm:pt modelId="{9017269E-9415-4965-A728-172E9C929529}" type="pres">
      <dgm:prSet presAssocID="{C84FBA38-B6B3-4AF3-8769-B5F49F49D9AF}" presName="iconBgRect" presStyleLbl="bgShp" presStyleIdx="4" presStyleCnt="5"/>
      <dgm:spPr/>
    </dgm:pt>
    <dgm:pt modelId="{726921DF-DEC0-46BE-91F9-C832390C4C23}" type="pres">
      <dgm:prSet presAssocID="{C84FBA38-B6B3-4AF3-8769-B5F49F49D9A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E4763BD4-D5B6-48FD-A5C0-136ABC8B3E22}" type="pres">
      <dgm:prSet presAssocID="{C84FBA38-B6B3-4AF3-8769-B5F49F49D9AF}" presName="spaceRect" presStyleCnt="0"/>
      <dgm:spPr/>
    </dgm:pt>
    <dgm:pt modelId="{8868A9AB-DF75-47AC-841A-F3FA2FAEFFD7}" type="pres">
      <dgm:prSet presAssocID="{C84FBA38-B6B3-4AF3-8769-B5F49F49D9AF}" presName="textRect" presStyleLbl="revTx" presStyleIdx="4" presStyleCnt="5">
        <dgm:presLayoutVars>
          <dgm:chMax val="1"/>
          <dgm:chPref val="1"/>
        </dgm:presLayoutVars>
      </dgm:prSet>
      <dgm:spPr/>
    </dgm:pt>
  </dgm:ptLst>
  <dgm:cxnLst>
    <dgm:cxn modelId="{F998FA04-4DB0-4F76-9AA4-1359ADEE0A63}" type="presOf" srcId="{8D2DDC35-D832-493E-B4FE-7507EC549B9D}" destId="{9BC61F07-2C4F-45C2-BDEE-D802F5670A05}" srcOrd="0" destOrd="0" presId="urn:microsoft.com/office/officeart/2018/5/layout/IconCircleLabelList"/>
    <dgm:cxn modelId="{A0A20A43-4F0E-42FA-8A34-0A8C8EAD0729}" srcId="{8D2DDC35-D832-493E-B4FE-7507EC549B9D}" destId="{C40B2E67-BD90-49C1-94EF-039EE963FE90}" srcOrd="0" destOrd="0" parTransId="{4BEE1553-3EC0-42E0-9078-A6E0D0B583C9}" sibTransId="{8EA55B89-0465-4275-B8BF-83C0DED46E87}"/>
    <dgm:cxn modelId="{58CC2563-6608-4C26-B90B-B2994BCD8473}" srcId="{8D2DDC35-D832-493E-B4FE-7507EC549B9D}" destId="{C84FBA38-B6B3-4AF3-8769-B5F49F49D9AF}" srcOrd="4" destOrd="0" parTransId="{CA4DA050-C80A-46B4-ACF8-2E81B32EEF3D}" sibTransId="{87C371DE-3046-42ED-9192-41F9A8D12C70}"/>
    <dgm:cxn modelId="{84EA3948-B866-449E-90C1-C1FFA63E75DC}" type="presOf" srcId="{CB4EF188-D0A7-483F-A751-05D4A1228150}" destId="{178F9C70-BC17-4147-A8C9-CCB49C93487B}" srcOrd="0" destOrd="0" presId="urn:microsoft.com/office/officeart/2018/5/layout/IconCircleLabelList"/>
    <dgm:cxn modelId="{684FC06F-5652-48DA-9873-9A7DE7D56D64}" srcId="{8D2DDC35-D832-493E-B4FE-7507EC549B9D}" destId="{CB4EF188-D0A7-483F-A751-05D4A1228150}" srcOrd="2" destOrd="0" parTransId="{43D7D7B3-E8CF-400B-A561-9491B8CBEA01}" sibTransId="{EB83B58D-F5CD-41EC-B629-01D9227C9AFB}"/>
    <dgm:cxn modelId="{415C58AF-4B89-41F2-A8FB-6A3F2D968EF4}" type="presOf" srcId="{C84FBA38-B6B3-4AF3-8769-B5F49F49D9AF}" destId="{8868A9AB-DF75-47AC-841A-F3FA2FAEFFD7}" srcOrd="0" destOrd="0" presId="urn:microsoft.com/office/officeart/2018/5/layout/IconCircleLabelList"/>
    <dgm:cxn modelId="{476ACCCA-FA58-4562-A1D4-4241DC401092}" srcId="{8D2DDC35-D832-493E-B4FE-7507EC549B9D}" destId="{55E83157-48CF-43BB-B3A0-2A0E0A261106}" srcOrd="1" destOrd="0" parTransId="{7FEB5C91-46FA-432E-8131-6849BC329923}" sibTransId="{5B90F951-FF1B-4A03-BBA8-B95895304236}"/>
    <dgm:cxn modelId="{446D0FE2-E001-49DD-B4B8-4660C663BB8E}" type="presOf" srcId="{55E83157-48CF-43BB-B3A0-2A0E0A261106}" destId="{6C25907F-2E09-4089-891F-D148205CD301}" srcOrd="0" destOrd="0" presId="urn:microsoft.com/office/officeart/2018/5/layout/IconCircleLabelList"/>
    <dgm:cxn modelId="{E6AC0FE5-AE76-4AE5-913B-6DE40D859EBB}" type="presOf" srcId="{C40B2E67-BD90-49C1-94EF-039EE963FE90}" destId="{64CBC63F-7BAB-42DB-8B8C-94445E112C4C}" srcOrd="0" destOrd="0" presId="urn:microsoft.com/office/officeart/2018/5/layout/IconCircleLabelList"/>
    <dgm:cxn modelId="{485B1BEF-E347-4427-B843-0BCC9C4CBF6F}" srcId="{8D2DDC35-D832-493E-B4FE-7507EC549B9D}" destId="{6C2C5D78-C733-42D9-AF61-5BF2631F984D}" srcOrd="3" destOrd="0" parTransId="{CA93ED13-953B-475B-8C8A-CD689D2943E3}" sibTransId="{1EE4D3BB-16FF-40D0-B1E0-6FFA41165842}"/>
    <dgm:cxn modelId="{1F0FA5F1-7D13-4D1B-9D32-7E5F4A52212F}" type="presOf" srcId="{6C2C5D78-C733-42D9-AF61-5BF2631F984D}" destId="{735001A5-4683-40FC-8358-26A41F084ABC}" srcOrd="0" destOrd="0" presId="urn:microsoft.com/office/officeart/2018/5/layout/IconCircleLabelList"/>
    <dgm:cxn modelId="{FB8D8EF1-7296-4887-B6A9-BC5944E41D6B}" type="presParOf" srcId="{9BC61F07-2C4F-45C2-BDEE-D802F5670A05}" destId="{3272FCC5-94B6-4644-B9A7-BCA0DBF94BAF}" srcOrd="0" destOrd="0" presId="urn:microsoft.com/office/officeart/2018/5/layout/IconCircleLabelList"/>
    <dgm:cxn modelId="{525ACB96-70A8-4C4A-8DEE-42F3254FEAB2}" type="presParOf" srcId="{3272FCC5-94B6-4644-B9A7-BCA0DBF94BAF}" destId="{27ED44CD-4FC6-4F42-BBD6-CCD2A62AC138}" srcOrd="0" destOrd="0" presId="urn:microsoft.com/office/officeart/2018/5/layout/IconCircleLabelList"/>
    <dgm:cxn modelId="{E20ED130-D7A5-4079-85CB-D3B5A6B3EF41}" type="presParOf" srcId="{3272FCC5-94B6-4644-B9A7-BCA0DBF94BAF}" destId="{1735B5A3-FC39-44E6-9721-640F02547BE6}" srcOrd="1" destOrd="0" presId="urn:microsoft.com/office/officeart/2018/5/layout/IconCircleLabelList"/>
    <dgm:cxn modelId="{4F9D6AC4-C214-4971-B6A4-865D74590FA4}" type="presParOf" srcId="{3272FCC5-94B6-4644-B9A7-BCA0DBF94BAF}" destId="{56AF3A95-C482-4A04-ABF6-5163787CEEBE}" srcOrd="2" destOrd="0" presId="urn:microsoft.com/office/officeart/2018/5/layout/IconCircleLabelList"/>
    <dgm:cxn modelId="{EEAF8290-7681-42E6-AA57-4A4DE03B2FF1}" type="presParOf" srcId="{3272FCC5-94B6-4644-B9A7-BCA0DBF94BAF}" destId="{64CBC63F-7BAB-42DB-8B8C-94445E112C4C}" srcOrd="3" destOrd="0" presId="urn:microsoft.com/office/officeart/2018/5/layout/IconCircleLabelList"/>
    <dgm:cxn modelId="{848A2B4C-141D-44F9-A569-DBF070E54F06}" type="presParOf" srcId="{9BC61F07-2C4F-45C2-BDEE-D802F5670A05}" destId="{8626CE64-83F2-448C-BF3B-CC4EE39D5858}" srcOrd="1" destOrd="0" presId="urn:microsoft.com/office/officeart/2018/5/layout/IconCircleLabelList"/>
    <dgm:cxn modelId="{FC08B624-87DC-49D1-B493-1C0DE6B06B59}" type="presParOf" srcId="{9BC61F07-2C4F-45C2-BDEE-D802F5670A05}" destId="{340DD852-8192-4A8E-BAD9-EEB076C612C3}" srcOrd="2" destOrd="0" presId="urn:microsoft.com/office/officeart/2018/5/layout/IconCircleLabelList"/>
    <dgm:cxn modelId="{C0F32AC5-C87B-4B41-B388-61CAB5E84D6C}" type="presParOf" srcId="{340DD852-8192-4A8E-BAD9-EEB076C612C3}" destId="{677E396D-A540-4326-8FE2-8F884935CB12}" srcOrd="0" destOrd="0" presId="urn:microsoft.com/office/officeart/2018/5/layout/IconCircleLabelList"/>
    <dgm:cxn modelId="{D724D117-EDFB-473A-AC46-4C504B6D2629}" type="presParOf" srcId="{340DD852-8192-4A8E-BAD9-EEB076C612C3}" destId="{A8568012-20B2-4F74-A3D1-1C778B3A8A3C}" srcOrd="1" destOrd="0" presId="urn:microsoft.com/office/officeart/2018/5/layout/IconCircleLabelList"/>
    <dgm:cxn modelId="{3BD1E141-48B5-4EF1-947E-C7D7AF6913ED}" type="presParOf" srcId="{340DD852-8192-4A8E-BAD9-EEB076C612C3}" destId="{A2DCD6FF-7CB3-4438-B5CC-2B9445221D41}" srcOrd="2" destOrd="0" presId="urn:microsoft.com/office/officeart/2018/5/layout/IconCircleLabelList"/>
    <dgm:cxn modelId="{B490D2BC-1A81-482F-AB04-514CBD4569EB}" type="presParOf" srcId="{340DD852-8192-4A8E-BAD9-EEB076C612C3}" destId="{6C25907F-2E09-4089-891F-D148205CD301}" srcOrd="3" destOrd="0" presId="urn:microsoft.com/office/officeart/2018/5/layout/IconCircleLabelList"/>
    <dgm:cxn modelId="{AE3FEFF4-DDFC-4328-99C7-A6DDAB193D4E}" type="presParOf" srcId="{9BC61F07-2C4F-45C2-BDEE-D802F5670A05}" destId="{78B031D6-00A9-4E41-B067-8266D3862222}" srcOrd="3" destOrd="0" presId="urn:microsoft.com/office/officeart/2018/5/layout/IconCircleLabelList"/>
    <dgm:cxn modelId="{2537E9DD-2459-4FCF-B53C-1E92A9D041F9}" type="presParOf" srcId="{9BC61F07-2C4F-45C2-BDEE-D802F5670A05}" destId="{103ABB4A-928D-4ED1-87CA-7398C1344BF4}" srcOrd="4" destOrd="0" presId="urn:microsoft.com/office/officeart/2018/5/layout/IconCircleLabelList"/>
    <dgm:cxn modelId="{57AB4DE1-399B-4189-A0AC-90B57876B6BC}" type="presParOf" srcId="{103ABB4A-928D-4ED1-87CA-7398C1344BF4}" destId="{37034945-0C5C-4623-A17C-90ACC4B92DAB}" srcOrd="0" destOrd="0" presId="urn:microsoft.com/office/officeart/2018/5/layout/IconCircleLabelList"/>
    <dgm:cxn modelId="{63886BA8-4CEA-4222-B8DF-9B631757D2EB}" type="presParOf" srcId="{103ABB4A-928D-4ED1-87CA-7398C1344BF4}" destId="{A6DBB8BA-4435-4485-8885-65C76656873A}" srcOrd="1" destOrd="0" presId="urn:microsoft.com/office/officeart/2018/5/layout/IconCircleLabelList"/>
    <dgm:cxn modelId="{881D37DE-7F85-4CB2-8907-23B261DB141D}" type="presParOf" srcId="{103ABB4A-928D-4ED1-87CA-7398C1344BF4}" destId="{0AB89E74-5CD3-468C-B2EA-523122B35BBE}" srcOrd="2" destOrd="0" presId="urn:microsoft.com/office/officeart/2018/5/layout/IconCircleLabelList"/>
    <dgm:cxn modelId="{C288AB02-8768-4868-ACA5-6D587580BF2E}" type="presParOf" srcId="{103ABB4A-928D-4ED1-87CA-7398C1344BF4}" destId="{178F9C70-BC17-4147-A8C9-CCB49C93487B}" srcOrd="3" destOrd="0" presId="urn:microsoft.com/office/officeart/2018/5/layout/IconCircleLabelList"/>
    <dgm:cxn modelId="{094F0193-394D-41F3-B957-A907DF0214E2}" type="presParOf" srcId="{9BC61F07-2C4F-45C2-BDEE-D802F5670A05}" destId="{3FD06F1E-6E71-475E-8D6B-4719246C23DD}" srcOrd="5" destOrd="0" presId="urn:microsoft.com/office/officeart/2018/5/layout/IconCircleLabelList"/>
    <dgm:cxn modelId="{C646A885-AA84-49CB-916B-8C3ADA152527}" type="presParOf" srcId="{9BC61F07-2C4F-45C2-BDEE-D802F5670A05}" destId="{805B6938-6630-43ED-ADC8-0CF3A9C8268E}" srcOrd="6" destOrd="0" presId="urn:microsoft.com/office/officeart/2018/5/layout/IconCircleLabelList"/>
    <dgm:cxn modelId="{0FC50B10-49F4-4768-8DFB-4C0B39D404D9}" type="presParOf" srcId="{805B6938-6630-43ED-ADC8-0CF3A9C8268E}" destId="{D7D4A299-2350-4974-A809-3ACEBB42F414}" srcOrd="0" destOrd="0" presId="urn:microsoft.com/office/officeart/2018/5/layout/IconCircleLabelList"/>
    <dgm:cxn modelId="{1E123856-86A2-4560-BD5B-0F55FBA315C4}" type="presParOf" srcId="{805B6938-6630-43ED-ADC8-0CF3A9C8268E}" destId="{8E8CAE02-7EDD-4DD1-B0B6-9FC6F5F4CB44}" srcOrd="1" destOrd="0" presId="urn:microsoft.com/office/officeart/2018/5/layout/IconCircleLabelList"/>
    <dgm:cxn modelId="{D82D9260-8957-4176-BFFC-8331B9803C46}" type="presParOf" srcId="{805B6938-6630-43ED-ADC8-0CF3A9C8268E}" destId="{B3758BEE-229F-479A-ACB1-86C4FF5F0865}" srcOrd="2" destOrd="0" presId="urn:microsoft.com/office/officeart/2018/5/layout/IconCircleLabelList"/>
    <dgm:cxn modelId="{53BD1920-F109-4B71-AA11-65946DEAFA36}" type="presParOf" srcId="{805B6938-6630-43ED-ADC8-0CF3A9C8268E}" destId="{735001A5-4683-40FC-8358-26A41F084ABC}" srcOrd="3" destOrd="0" presId="urn:microsoft.com/office/officeart/2018/5/layout/IconCircleLabelList"/>
    <dgm:cxn modelId="{2EC137A5-5996-4A3C-AB3D-BD90135DB5F3}" type="presParOf" srcId="{9BC61F07-2C4F-45C2-BDEE-D802F5670A05}" destId="{5430C840-5629-4907-8158-70D6A54CD7E6}" srcOrd="7" destOrd="0" presId="urn:microsoft.com/office/officeart/2018/5/layout/IconCircleLabelList"/>
    <dgm:cxn modelId="{D407E764-1241-49B6-A45D-202A19C0890F}" type="presParOf" srcId="{9BC61F07-2C4F-45C2-BDEE-D802F5670A05}" destId="{CCE02801-D9EE-43F6-A6F3-0EF1F6A77A13}" srcOrd="8" destOrd="0" presId="urn:microsoft.com/office/officeart/2018/5/layout/IconCircleLabelList"/>
    <dgm:cxn modelId="{8A01F496-0C54-4872-9D84-57984EA15909}" type="presParOf" srcId="{CCE02801-D9EE-43F6-A6F3-0EF1F6A77A13}" destId="{9017269E-9415-4965-A728-172E9C929529}" srcOrd="0" destOrd="0" presId="urn:microsoft.com/office/officeart/2018/5/layout/IconCircleLabelList"/>
    <dgm:cxn modelId="{A372D946-1EB3-4B5D-8A10-6887D59ADD07}" type="presParOf" srcId="{CCE02801-D9EE-43F6-A6F3-0EF1F6A77A13}" destId="{726921DF-DEC0-46BE-91F9-C832390C4C23}" srcOrd="1" destOrd="0" presId="urn:microsoft.com/office/officeart/2018/5/layout/IconCircleLabelList"/>
    <dgm:cxn modelId="{BDD91618-3D48-4662-829F-0A40B7895655}" type="presParOf" srcId="{CCE02801-D9EE-43F6-A6F3-0EF1F6A77A13}" destId="{E4763BD4-D5B6-48FD-A5C0-136ABC8B3E22}" srcOrd="2" destOrd="0" presId="urn:microsoft.com/office/officeart/2018/5/layout/IconCircleLabelList"/>
    <dgm:cxn modelId="{677DF81D-3B4B-4DEB-8147-5106AD0F59A5}" type="presParOf" srcId="{CCE02801-D9EE-43F6-A6F3-0EF1F6A77A13}" destId="{8868A9AB-DF75-47AC-841A-F3FA2FAEFFD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4A9AB-EB23-4713-8B6C-483DAA7A37C8}">
      <dsp:nvSpPr>
        <dsp:cNvPr id="0" name=""/>
        <dsp:cNvSpPr/>
      </dsp:nvSpPr>
      <dsp:spPr>
        <a:xfrm>
          <a:off x="0" y="22634"/>
          <a:ext cx="6692813" cy="235872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Trebuchet MS" panose="020B0603020202020204"/>
            </a:rPr>
            <a:t>The</a:t>
          </a:r>
          <a:r>
            <a:rPr lang="en-US" sz="2100" kern="1200"/>
            <a:t> Delta Dental PPO- Preventive Plan is only available to employees who are not covered by State Group Health Insurance as either an employee or dependent, regardless of whether they are enrolled in Uniform Dental.  This plan has the same benefits as Uniform Dental, but the employee must pay the full cost (no employer contribution).</a:t>
          </a:r>
        </a:p>
      </dsp:txBody>
      <dsp:txXfrm>
        <a:off x="115143" y="137777"/>
        <a:ext cx="6462527" cy="2128434"/>
      </dsp:txXfrm>
    </dsp:sp>
    <dsp:sp modelId="{57E4DB70-4A8A-4075-AEA8-CCFC41A7C1A9}">
      <dsp:nvSpPr>
        <dsp:cNvPr id="0" name=""/>
        <dsp:cNvSpPr/>
      </dsp:nvSpPr>
      <dsp:spPr>
        <a:xfrm>
          <a:off x="0" y="2441835"/>
          <a:ext cx="6692813" cy="2358720"/>
        </a:xfrm>
        <a:prstGeom prst="roundRect">
          <a:avLst/>
        </a:prstGeom>
        <a:gradFill rotWithShape="0">
          <a:gsLst>
            <a:gs pos="0">
              <a:schemeClr val="accent2">
                <a:hueOff val="-1446200"/>
                <a:satOff val="-9924"/>
                <a:lumOff val="5098"/>
                <a:alphaOff val="0"/>
                <a:tint val="96000"/>
                <a:lumMod val="100000"/>
              </a:schemeClr>
            </a:gs>
            <a:gs pos="78000">
              <a:schemeClr val="accent2">
                <a:hueOff val="-1446200"/>
                <a:satOff val="-9924"/>
                <a:lumOff val="509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t>Anyone who is enrolling needs to answer a question to confirm they </a:t>
          </a:r>
          <a:r>
            <a:rPr lang="en-US" sz="2100" kern="1200">
              <a:latin typeface="Trebuchet MS" panose="020B0603020202020204"/>
            </a:rPr>
            <a:t>will not</a:t>
          </a:r>
          <a:r>
            <a:rPr lang="en-US" sz="2100" kern="1200"/>
            <a:t> have State Group health Coverage – had to add a question for those who want to waive coverage during Open Enrollment.</a:t>
          </a:r>
        </a:p>
      </dsp:txBody>
      <dsp:txXfrm>
        <a:off x="115143" y="2556978"/>
        <a:ext cx="6462527" cy="2128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F603E-3F5B-4F20-A8CA-878DA7D5B02F}">
      <dsp:nvSpPr>
        <dsp:cNvPr id="0" name=""/>
        <dsp:cNvSpPr/>
      </dsp:nvSpPr>
      <dsp:spPr>
        <a:xfrm>
          <a:off x="0" y="14144"/>
          <a:ext cx="8642216" cy="72539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Once employee </a:t>
          </a:r>
          <a:r>
            <a:rPr lang="en-US" sz="3100" kern="1200">
              <a:latin typeface="Trebuchet MS" panose="020B0603020202020204"/>
            </a:rPr>
            <a:t>submits</a:t>
          </a:r>
          <a:r>
            <a:rPr lang="en-US" sz="3100" kern="1200"/>
            <a:t> OE election</a:t>
          </a:r>
          <a:r>
            <a:rPr lang="en-US" sz="3100" kern="1200">
              <a:latin typeface="Trebuchet MS" panose="020B0603020202020204"/>
            </a:rPr>
            <a:t>.....</a:t>
          </a:r>
          <a:endParaRPr lang="en-US" sz="3100" kern="1200"/>
        </a:p>
      </dsp:txBody>
      <dsp:txXfrm>
        <a:off x="35411" y="49555"/>
        <a:ext cx="8571394" cy="654577"/>
      </dsp:txXfrm>
    </dsp:sp>
    <dsp:sp modelId="{644A04F2-A0F0-4C06-BD01-C361739F0EB4}">
      <dsp:nvSpPr>
        <dsp:cNvPr id="0" name=""/>
        <dsp:cNvSpPr/>
      </dsp:nvSpPr>
      <dsp:spPr>
        <a:xfrm>
          <a:off x="0" y="739544"/>
          <a:ext cx="8642216" cy="1893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Employee submits OE elections</a:t>
          </a:r>
        </a:p>
        <a:p>
          <a:pPr marL="228600" lvl="1" indent="-228600" algn="l" defTabSz="1066800">
            <a:lnSpc>
              <a:spcPct val="90000"/>
            </a:lnSpc>
            <a:spcBef>
              <a:spcPct val="0"/>
            </a:spcBef>
            <a:spcAft>
              <a:spcPct val="20000"/>
            </a:spcAft>
            <a:buChar char="•"/>
          </a:pPr>
          <a:r>
            <a:rPr lang="en-US" sz="2400" kern="1200"/>
            <a:t>OE event is finalized around 8pm</a:t>
          </a:r>
        </a:p>
        <a:p>
          <a:pPr marL="228600" lvl="1" indent="-228600" algn="l" defTabSz="1066800">
            <a:lnSpc>
              <a:spcPct val="90000"/>
            </a:lnSpc>
            <a:spcBef>
              <a:spcPct val="0"/>
            </a:spcBef>
            <a:spcAft>
              <a:spcPct val="20000"/>
            </a:spcAft>
            <a:buChar char="•"/>
          </a:pPr>
          <a:r>
            <a:rPr lang="en-US" sz="2400" kern="1200"/>
            <a:t>Employee receives email that confirmation statement available</a:t>
          </a:r>
        </a:p>
        <a:p>
          <a:pPr marL="228600" lvl="1" indent="-228600" algn="l" defTabSz="1066800">
            <a:lnSpc>
              <a:spcPct val="90000"/>
            </a:lnSpc>
            <a:spcBef>
              <a:spcPct val="0"/>
            </a:spcBef>
            <a:spcAft>
              <a:spcPct val="20000"/>
            </a:spcAft>
            <a:buChar char="•"/>
          </a:pPr>
          <a:r>
            <a:rPr lang="en-US" sz="2400" kern="1200"/>
            <a:t>Confirmation statement loads to B-File</a:t>
          </a:r>
        </a:p>
      </dsp:txBody>
      <dsp:txXfrm>
        <a:off x="0" y="739544"/>
        <a:ext cx="8642216" cy="18930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97114-E632-47BA-8C58-C70E8F42DAC7}">
      <dsp:nvSpPr>
        <dsp:cNvPr id="0" name=""/>
        <dsp:cNvSpPr/>
      </dsp:nvSpPr>
      <dsp:spPr>
        <a:xfrm>
          <a:off x="0" y="473"/>
          <a:ext cx="9085142" cy="11087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84A9F6-7DBC-4093-A727-C636FD888E7A}">
      <dsp:nvSpPr>
        <dsp:cNvPr id="0" name=""/>
        <dsp:cNvSpPr/>
      </dsp:nvSpPr>
      <dsp:spPr>
        <a:xfrm>
          <a:off x="335385" y="249933"/>
          <a:ext cx="609791" cy="609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373742C-673D-4A89-AB4E-4DE53ECA76FE}">
      <dsp:nvSpPr>
        <dsp:cNvPr id="0" name=""/>
        <dsp:cNvSpPr/>
      </dsp:nvSpPr>
      <dsp:spPr>
        <a:xfrm>
          <a:off x="1280561" y="473"/>
          <a:ext cx="4088313" cy="1108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9" tIns="117339" rIns="117339" bIns="117339" numCol="1" spcCol="1270" anchor="ctr" anchorCtr="0">
          <a:noAutofit/>
        </a:bodyPr>
        <a:lstStyle/>
        <a:p>
          <a:pPr marL="0" lvl="0" indent="0" algn="l" defTabSz="844550">
            <a:lnSpc>
              <a:spcPct val="100000"/>
            </a:lnSpc>
            <a:spcBef>
              <a:spcPct val="0"/>
            </a:spcBef>
            <a:spcAft>
              <a:spcPct val="35000"/>
            </a:spcAft>
            <a:buNone/>
          </a:pPr>
          <a:r>
            <a:rPr lang="en-US" sz="1900" kern="1200"/>
            <a:t>Agencies can access an individual confirmation statement</a:t>
          </a:r>
        </a:p>
      </dsp:txBody>
      <dsp:txXfrm>
        <a:off x="1280561" y="473"/>
        <a:ext cx="4088313" cy="1108711"/>
      </dsp:txXfrm>
    </dsp:sp>
    <dsp:sp modelId="{DBEAB367-0F66-4FB1-BCC8-4C3F60D372F6}">
      <dsp:nvSpPr>
        <dsp:cNvPr id="0" name=""/>
        <dsp:cNvSpPr/>
      </dsp:nvSpPr>
      <dsp:spPr>
        <a:xfrm>
          <a:off x="5368875" y="473"/>
          <a:ext cx="3716266" cy="1108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9" tIns="117339" rIns="117339" bIns="117339" numCol="1" spcCol="1270" anchor="ctr" anchorCtr="0">
          <a:noAutofit/>
        </a:bodyPr>
        <a:lstStyle/>
        <a:p>
          <a:pPr marL="0" lvl="0" indent="0" algn="l" defTabSz="622300">
            <a:lnSpc>
              <a:spcPct val="100000"/>
            </a:lnSpc>
            <a:spcBef>
              <a:spcPct val="0"/>
            </a:spcBef>
            <a:spcAft>
              <a:spcPct val="35000"/>
            </a:spcAft>
            <a:buNone/>
          </a:pPr>
          <a:r>
            <a:rPr lang="en-US" sz="1400" kern="1200"/>
            <a:t>Go to Benefit </a:t>
          </a:r>
          <a:r>
            <a:rPr lang="en-US" sz="1400" kern="1200">
              <a:latin typeface="Trebuchet MS" panose="020B0603020202020204"/>
            </a:rPr>
            <a:t>Administration</a:t>
          </a:r>
          <a:r>
            <a:rPr lang="en-US" sz="1400" kern="1200"/>
            <a:t> Dashboard- Benefit Enrollment Tile – Review Employee Benefit Folder – Employee Benefit Documents</a:t>
          </a:r>
        </a:p>
      </dsp:txBody>
      <dsp:txXfrm>
        <a:off x="5368875" y="473"/>
        <a:ext cx="3716266" cy="1108711"/>
      </dsp:txXfrm>
    </dsp:sp>
    <dsp:sp modelId="{EFF0C548-8AA2-4BEA-870F-71A282BC1E25}">
      <dsp:nvSpPr>
        <dsp:cNvPr id="0" name=""/>
        <dsp:cNvSpPr/>
      </dsp:nvSpPr>
      <dsp:spPr>
        <a:xfrm>
          <a:off x="0" y="1386362"/>
          <a:ext cx="9085142" cy="11087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05D967-EA65-4A65-B013-87E9F7F3BBCE}">
      <dsp:nvSpPr>
        <dsp:cNvPr id="0" name=""/>
        <dsp:cNvSpPr/>
      </dsp:nvSpPr>
      <dsp:spPr>
        <a:xfrm>
          <a:off x="335385" y="1635822"/>
          <a:ext cx="609791" cy="6097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42B7BA0-A032-48A1-B937-A05EAA32636A}">
      <dsp:nvSpPr>
        <dsp:cNvPr id="0" name=""/>
        <dsp:cNvSpPr/>
      </dsp:nvSpPr>
      <dsp:spPr>
        <a:xfrm>
          <a:off x="1280561" y="1386362"/>
          <a:ext cx="4088313" cy="1108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9" tIns="117339" rIns="117339" bIns="117339" numCol="1" spcCol="1270" anchor="ctr" anchorCtr="0">
          <a:noAutofit/>
        </a:bodyPr>
        <a:lstStyle/>
        <a:p>
          <a:pPr marL="0" lvl="0" indent="0" algn="l" defTabSz="844550">
            <a:lnSpc>
              <a:spcPct val="100000"/>
            </a:lnSpc>
            <a:spcBef>
              <a:spcPct val="0"/>
            </a:spcBef>
            <a:spcAft>
              <a:spcPct val="35000"/>
            </a:spcAft>
            <a:buNone/>
          </a:pPr>
          <a:r>
            <a:rPr lang="en-US" sz="1900" kern="1200"/>
            <a:t>Agencies can also access all confirmation statements for their agency</a:t>
          </a:r>
        </a:p>
      </dsp:txBody>
      <dsp:txXfrm>
        <a:off x="1280561" y="1386362"/>
        <a:ext cx="4088313" cy="1108711"/>
      </dsp:txXfrm>
    </dsp:sp>
    <dsp:sp modelId="{F0EA9066-64DF-4ABD-8F03-16103A498604}">
      <dsp:nvSpPr>
        <dsp:cNvPr id="0" name=""/>
        <dsp:cNvSpPr/>
      </dsp:nvSpPr>
      <dsp:spPr>
        <a:xfrm>
          <a:off x="5368875" y="1386362"/>
          <a:ext cx="3716266" cy="1108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9" tIns="117339" rIns="117339" bIns="117339" numCol="1" spcCol="1270" anchor="ctr" anchorCtr="0">
          <a:noAutofit/>
        </a:bodyPr>
        <a:lstStyle/>
        <a:p>
          <a:pPr marL="0" lvl="0" indent="0" algn="l" defTabSz="622300">
            <a:lnSpc>
              <a:spcPct val="100000"/>
            </a:lnSpc>
            <a:spcBef>
              <a:spcPct val="0"/>
            </a:spcBef>
            <a:spcAft>
              <a:spcPct val="35000"/>
            </a:spcAft>
            <a:buNone/>
          </a:pPr>
          <a:r>
            <a:rPr lang="en-US" sz="1400" kern="1200"/>
            <a:t>Go to the Navigator and go to – State of Wisconsin (STAR) - Benefits </a:t>
          </a:r>
          <a:r>
            <a:rPr lang="en-US" sz="1400" kern="1200">
              <a:latin typeface="Trebuchet MS" panose="020B0603020202020204"/>
            </a:rPr>
            <a:t>Administration</a:t>
          </a:r>
          <a:r>
            <a:rPr lang="en-US" sz="1400" kern="1200"/>
            <a:t> - Process – Print Confirmation Statements</a:t>
          </a:r>
        </a:p>
      </dsp:txBody>
      <dsp:txXfrm>
        <a:off x="5368875" y="1386362"/>
        <a:ext cx="3716266" cy="1108711"/>
      </dsp:txXfrm>
    </dsp:sp>
    <dsp:sp modelId="{7401C540-16B5-4967-B34D-96EF35114D65}">
      <dsp:nvSpPr>
        <dsp:cNvPr id="0" name=""/>
        <dsp:cNvSpPr/>
      </dsp:nvSpPr>
      <dsp:spPr>
        <a:xfrm>
          <a:off x="0" y="2772251"/>
          <a:ext cx="9085142" cy="11087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F43F28-A0C7-4781-9C45-ABEF8EDC2713}">
      <dsp:nvSpPr>
        <dsp:cNvPr id="0" name=""/>
        <dsp:cNvSpPr/>
      </dsp:nvSpPr>
      <dsp:spPr>
        <a:xfrm>
          <a:off x="335385" y="3021711"/>
          <a:ext cx="609791" cy="6097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0C2D07B-9B50-404A-A998-000E30E4B8D9}">
      <dsp:nvSpPr>
        <dsp:cNvPr id="0" name=""/>
        <dsp:cNvSpPr/>
      </dsp:nvSpPr>
      <dsp:spPr>
        <a:xfrm>
          <a:off x="1280561" y="2772251"/>
          <a:ext cx="7804580" cy="1108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9" tIns="117339" rIns="117339" bIns="117339"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Trebuchet MS" panose="020B0603020202020204"/>
            </a:rPr>
            <a:t>For</a:t>
          </a:r>
          <a:r>
            <a:rPr lang="en-US" sz="1900" kern="1200" dirty="0"/>
            <a:t> full details, see the </a:t>
          </a:r>
          <a:r>
            <a:rPr lang="en-US" sz="1900" kern="1200" dirty="0">
              <a:hlinkClick xmlns:r="http://schemas.openxmlformats.org/officeDocument/2006/relationships" r:id="rId7">
                <a:extLst>
                  <a:ext uri="{A12FA001-AC4F-418D-AE19-62706E023703}">
                    <ahyp:hlinkClr xmlns:ahyp="http://schemas.microsoft.com/office/drawing/2018/hyperlinkcolor" val="tx"/>
                  </a:ext>
                </a:extLst>
              </a:hlinkClick>
            </a:rPr>
            <a:t>OE </a:t>
          </a:r>
          <a:r>
            <a:rPr lang="en-US" sz="1900" kern="1200" dirty="0">
              <a:latin typeface="Trebuchet MS" panose="020B0603020202020204"/>
              <a:hlinkClick xmlns:r="http://schemas.openxmlformats.org/officeDocument/2006/relationships" r:id="rId7">
                <a:extLst>
                  <a:ext uri="{A12FA001-AC4F-418D-AE19-62706E023703}">
                    <ahyp:hlinkClr xmlns:ahyp="http://schemas.microsoft.com/office/drawing/2018/hyperlinkcolor" val="tx"/>
                  </a:ext>
                </a:extLst>
              </a:hlinkClick>
            </a:rPr>
            <a:t>Administrator</a:t>
          </a:r>
          <a:r>
            <a:rPr lang="en-US" sz="1900" kern="1200" dirty="0">
              <a:hlinkClick xmlns:r="http://schemas.openxmlformats.org/officeDocument/2006/relationships" r:id="rId7">
                <a:extLst>
                  <a:ext uri="{A12FA001-AC4F-418D-AE19-62706E023703}">
                    <ahyp:hlinkClr xmlns:ahyp="http://schemas.microsoft.com/office/drawing/2018/hyperlinkcolor" val="tx"/>
                  </a:ext>
                </a:extLst>
              </a:hlinkClick>
            </a:rPr>
            <a:t> Job Aid</a:t>
          </a:r>
          <a:r>
            <a:rPr lang="en-US" sz="1900" kern="1200" dirty="0"/>
            <a:t> </a:t>
          </a:r>
        </a:p>
      </dsp:txBody>
      <dsp:txXfrm>
        <a:off x="1280561" y="2772251"/>
        <a:ext cx="7804580" cy="11087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A7798-DAFC-469D-88CD-0A9F2068480B}">
      <dsp:nvSpPr>
        <dsp:cNvPr id="0" name=""/>
        <dsp:cNvSpPr/>
      </dsp:nvSpPr>
      <dsp:spPr>
        <a:xfrm>
          <a:off x="46" y="145023"/>
          <a:ext cx="4494410" cy="1195685"/>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Enter 2022 election as soon as you receive them</a:t>
          </a:r>
        </a:p>
      </dsp:txBody>
      <dsp:txXfrm>
        <a:off x="46" y="145023"/>
        <a:ext cx="4494410" cy="1195685"/>
      </dsp:txXfrm>
    </dsp:sp>
    <dsp:sp modelId="{A0E5E895-8F06-4952-8362-52CF02C0A226}">
      <dsp:nvSpPr>
        <dsp:cNvPr id="0" name=""/>
        <dsp:cNvSpPr/>
      </dsp:nvSpPr>
      <dsp:spPr>
        <a:xfrm>
          <a:off x="46" y="1340708"/>
          <a:ext cx="4494410" cy="260775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Any 2022 event in which a dependent is ADDED or REMOVED, will affect the OE event</a:t>
          </a:r>
        </a:p>
        <a:p>
          <a:pPr marL="342900" lvl="2" indent="-171450" algn="l" defTabSz="844550">
            <a:lnSpc>
              <a:spcPct val="90000"/>
            </a:lnSpc>
            <a:spcBef>
              <a:spcPct val="0"/>
            </a:spcBef>
            <a:spcAft>
              <a:spcPct val="15000"/>
            </a:spcAft>
            <a:buChar char="•"/>
          </a:pPr>
          <a:r>
            <a:rPr lang="en-US" sz="1900" kern="1200"/>
            <a:t>Reminder – never delete a dependent – just remove dependent from plan</a:t>
          </a:r>
        </a:p>
        <a:p>
          <a:pPr marL="171450" lvl="1" indent="-171450" algn="l" defTabSz="844550">
            <a:lnSpc>
              <a:spcPct val="90000"/>
            </a:lnSpc>
            <a:spcBef>
              <a:spcPct val="0"/>
            </a:spcBef>
            <a:spcAft>
              <a:spcPct val="15000"/>
            </a:spcAft>
            <a:buChar char="•"/>
          </a:pPr>
          <a:r>
            <a:rPr lang="en-US" sz="1900" kern="1200"/>
            <a:t>Life event entry must be done and then OE event must be reprocessed to pull in dependent changes</a:t>
          </a:r>
        </a:p>
      </dsp:txBody>
      <dsp:txXfrm>
        <a:off x="46" y="1340708"/>
        <a:ext cx="4494410" cy="2607750"/>
      </dsp:txXfrm>
    </dsp:sp>
    <dsp:sp modelId="{DD542F36-0399-41DE-9E79-D478B6BC8959}">
      <dsp:nvSpPr>
        <dsp:cNvPr id="0" name=""/>
        <dsp:cNvSpPr/>
      </dsp:nvSpPr>
      <dsp:spPr>
        <a:xfrm>
          <a:off x="5123675" y="145023"/>
          <a:ext cx="4494410" cy="1195685"/>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BENEFIT PROGRAM (FTB, DEF, LTE...) and Elig Config Field changes that occur After the OE event is created – OE event must be reprocessed</a:t>
          </a:r>
        </a:p>
      </dsp:txBody>
      <dsp:txXfrm>
        <a:off x="5123675" y="145023"/>
        <a:ext cx="4494410" cy="1195685"/>
      </dsp:txXfrm>
    </dsp:sp>
    <dsp:sp modelId="{100994CA-B36E-4F84-860B-65D193050338}">
      <dsp:nvSpPr>
        <dsp:cNvPr id="0" name=""/>
        <dsp:cNvSpPr/>
      </dsp:nvSpPr>
      <dsp:spPr>
        <a:xfrm>
          <a:off x="5123675" y="1340708"/>
          <a:ext cx="4494410" cy="2607750"/>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OE event will be attached to the old benefit program/eligibility and benefit options available under that benefit program</a:t>
          </a:r>
        </a:p>
      </dsp:txBody>
      <dsp:txXfrm>
        <a:off x="5123675" y="1340708"/>
        <a:ext cx="4494410" cy="26077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A7C00-430B-4154-88B4-A481A47A35D0}">
      <dsp:nvSpPr>
        <dsp:cNvPr id="0" name=""/>
        <dsp:cNvSpPr/>
      </dsp:nvSpPr>
      <dsp:spPr>
        <a:xfrm>
          <a:off x="411752" y="1478"/>
          <a:ext cx="2045262" cy="122715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Enrolled in HDHP but has other coverage (including Medicare) or is 65 years or will be turning 65 next year</a:t>
          </a:r>
        </a:p>
      </dsp:txBody>
      <dsp:txXfrm>
        <a:off x="411752" y="1478"/>
        <a:ext cx="2045262" cy="1227157"/>
      </dsp:txXfrm>
    </dsp:sp>
    <dsp:sp modelId="{7B3BFEEA-5687-4C0A-9A93-74E21DE93AE8}">
      <dsp:nvSpPr>
        <dsp:cNvPr id="0" name=""/>
        <dsp:cNvSpPr/>
      </dsp:nvSpPr>
      <dsp:spPr>
        <a:xfrm>
          <a:off x="2661541" y="1478"/>
          <a:ext cx="2045262" cy="122715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Enrolled OOS + health insurance</a:t>
          </a:r>
        </a:p>
      </dsp:txBody>
      <dsp:txXfrm>
        <a:off x="2661541" y="1478"/>
        <a:ext cx="2045262" cy="1227157"/>
      </dsp:txXfrm>
    </dsp:sp>
    <dsp:sp modelId="{86D27A0A-5630-40BD-B645-1052AA38B932}">
      <dsp:nvSpPr>
        <dsp:cNvPr id="0" name=""/>
        <dsp:cNvSpPr/>
      </dsp:nvSpPr>
      <dsp:spPr>
        <a:xfrm>
          <a:off x="4911329" y="1478"/>
          <a:ext cx="2045262" cy="122715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Enrolled in health + preventive dental</a:t>
          </a:r>
        </a:p>
      </dsp:txBody>
      <dsp:txXfrm>
        <a:off x="4911329" y="1478"/>
        <a:ext cx="2045262" cy="1227157"/>
      </dsp:txXfrm>
    </dsp:sp>
    <dsp:sp modelId="{BE2431AA-C60E-4A34-9267-AD28DA298D02}">
      <dsp:nvSpPr>
        <dsp:cNvPr id="0" name=""/>
        <dsp:cNvSpPr/>
      </dsp:nvSpPr>
      <dsp:spPr>
        <a:xfrm>
          <a:off x="7161117" y="1478"/>
          <a:ext cx="2045262" cy="122715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Missing marital status and dependent information</a:t>
          </a:r>
        </a:p>
      </dsp:txBody>
      <dsp:txXfrm>
        <a:off x="7161117" y="1478"/>
        <a:ext cx="2045262" cy="1227157"/>
      </dsp:txXfrm>
    </dsp:sp>
    <dsp:sp modelId="{D9E5DFDE-5B02-4D65-8317-2B313523B837}">
      <dsp:nvSpPr>
        <dsp:cNvPr id="0" name=""/>
        <dsp:cNvSpPr/>
      </dsp:nvSpPr>
      <dsp:spPr>
        <a:xfrm>
          <a:off x="411752" y="1433162"/>
          <a:ext cx="2045262" cy="1227157"/>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Enrolled in Access Out of State for 2023</a:t>
          </a:r>
        </a:p>
      </dsp:txBody>
      <dsp:txXfrm>
        <a:off x="411752" y="1433162"/>
        <a:ext cx="2045262" cy="1227157"/>
      </dsp:txXfrm>
    </dsp:sp>
    <dsp:sp modelId="{A25D80A6-93A4-4CBB-BDBC-53C27A802CDD}">
      <dsp:nvSpPr>
        <dsp:cNvPr id="0" name=""/>
        <dsp:cNvSpPr/>
      </dsp:nvSpPr>
      <dsp:spPr>
        <a:xfrm>
          <a:off x="2661541" y="1433162"/>
          <a:ext cx="2045262" cy="122715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Very low FSA elections (under $50)</a:t>
          </a:r>
        </a:p>
      </dsp:txBody>
      <dsp:txXfrm>
        <a:off x="2661541" y="1433162"/>
        <a:ext cx="2045262" cy="1227157"/>
      </dsp:txXfrm>
    </dsp:sp>
    <dsp:sp modelId="{47D38E25-4749-4186-B286-4C4F1B1CA793}">
      <dsp:nvSpPr>
        <dsp:cNvPr id="0" name=""/>
        <dsp:cNvSpPr/>
      </dsp:nvSpPr>
      <dsp:spPr>
        <a:xfrm>
          <a:off x="4911329" y="1433162"/>
          <a:ext cx="2045262" cy="122715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Enrolled in LPFSA + non-HDHP </a:t>
          </a:r>
        </a:p>
      </dsp:txBody>
      <dsp:txXfrm>
        <a:off x="4911329" y="1433162"/>
        <a:ext cx="2045262" cy="1227157"/>
      </dsp:txXfrm>
    </dsp:sp>
    <dsp:sp modelId="{666DC1F6-F56F-4DAF-BDE1-F72B40332727}">
      <dsp:nvSpPr>
        <dsp:cNvPr id="0" name=""/>
        <dsp:cNvSpPr/>
      </dsp:nvSpPr>
      <dsp:spPr>
        <a:xfrm>
          <a:off x="7161117" y="1433162"/>
          <a:ext cx="2045262" cy="122715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Enrolled in HDHP + regular healthcare FSA</a:t>
          </a:r>
        </a:p>
      </dsp:txBody>
      <dsp:txXfrm>
        <a:off x="7161117" y="1433162"/>
        <a:ext cx="2045262" cy="1227157"/>
      </dsp:txXfrm>
    </dsp:sp>
    <dsp:sp modelId="{2D562BB1-DD04-488B-94BD-BAD41D21ED90}">
      <dsp:nvSpPr>
        <dsp:cNvPr id="0" name=""/>
        <dsp:cNvSpPr/>
      </dsp:nvSpPr>
      <dsp:spPr>
        <a:xfrm>
          <a:off x="2661541" y="2864845"/>
          <a:ext cx="2045262" cy="122715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Removing dependents under 19 or a spouse but kept family </a:t>
          </a:r>
          <a:r>
            <a:rPr lang="en-US" sz="1400" kern="1200">
              <a:latin typeface="Trebuchet MS" panose="020B0603020202020204"/>
            </a:rPr>
            <a:t>coverage</a:t>
          </a:r>
          <a:endParaRPr lang="en-US" sz="1400" kern="1200" dirty="0"/>
        </a:p>
      </dsp:txBody>
      <dsp:txXfrm>
        <a:off x="2661541" y="2864845"/>
        <a:ext cx="2045262" cy="1227157"/>
      </dsp:txXfrm>
    </dsp:sp>
    <dsp:sp modelId="{B94FFA21-AEC8-4378-AA0C-F98651C4F661}">
      <dsp:nvSpPr>
        <dsp:cNvPr id="0" name=""/>
        <dsp:cNvSpPr/>
      </dsp:nvSpPr>
      <dsp:spPr>
        <a:xfrm>
          <a:off x="4911329" y="2864845"/>
          <a:ext cx="2045262" cy="1227157"/>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Late year FSA elections</a:t>
          </a:r>
        </a:p>
      </dsp:txBody>
      <dsp:txXfrm>
        <a:off x="4911329" y="2864845"/>
        <a:ext cx="2045262" cy="12271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726B4-0146-46DC-AEE6-A9864654D79E}">
      <dsp:nvSpPr>
        <dsp:cNvPr id="0" name=""/>
        <dsp:cNvSpPr/>
      </dsp:nvSpPr>
      <dsp:spPr>
        <a:xfrm>
          <a:off x="0" y="357659"/>
          <a:ext cx="6692813" cy="3276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E7D9796-F40F-4D62-9B7B-1DF90F6F2668}">
      <dsp:nvSpPr>
        <dsp:cNvPr id="0" name=""/>
        <dsp:cNvSpPr/>
      </dsp:nvSpPr>
      <dsp:spPr>
        <a:xfrm>
          <a:off x="334640" y="165779"/>
          <a:ext cx="4684969" cy="38376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081" tIns="0" rIns="177081" bIns="0" numCol="1" spcCol="1270" anchor="ctr" anchorCtr="0">
          <a:noAutofit/>
        </a:bodyPr>
        <a:lstStyle/>
        <a:p>
          <a:pPr marL="0" lvl="0" indent="0" algn="l" defTabSz="577850">
            <a:lnSpc>
              <a:spcPct val="90000"/>
            </a:lnSpc>
            <a:spcBef>
              <a:spcPct val="0"/>
            </a:spcBef>
            <a:spcAft>
              <a:spcPct val="35000"/>
            </a:spcAft>
            <a:buNone/>
          </a:pPr>
          <a:r>
            <a:rPr lang="en-US" sz="1300" kern="1200"/>
            <a:t>eBenefits </a:t>
          </a:r>
        </a:p>
      </dsp:txBody>
      <dsp:txXfrm>
        <a:off x="353374" y="184513"/>
        <a:ext cx="4647501" cy="346292"/>
      </dsp:txXfrm>
    </dsp:sp>
    <dsp:sp modelId="{58CE7C47-4FCE-4C78-B666-281634CBBDAF}">
      <dsp:nvSpPr>
        <dsp:cNvPr id="0" name=""/>
        <dsp:cNvSpPr/>
      </dsp:nvSpPr>
      <dsp:spPr>
        <a:xfrm>
          <a:off x="0" y="947339"/>
          <a:ext cx="6692813" cy="327600"/>
        </a:xfrm>
        <a:prstGeom prst="rect">
          <a:avLst/>
        </a:prstGeom>
        <a:solidFill>
          <a:schemeClr val="lt1">
            <a:alpha val="90000"/>
            <a:hueOff val="0"/>
            <a:satOff val="0"/>
            <a:lumOff val="0"/>
            <a:alphaOff val="0"/>
          </a:schemeClr>
        </a:solidFill>
        <a:ln w="12700" cap="rnd" cmpd="sng" algn="ctr">
          <a:solidFill>
            <a:schemeClr val="accent2">
              <a:hueOff val="-289240"/>
              <a:satOff val="-1985"/>
              <a:lumOff val="1020"/>
              <a:alphaOff val="0"/>
            </a:schemeClr>
          </a:solidFill>
          <a:prstDash val="solid"/>
        </a:ln>
        <a:effectLst/>
      </dsp:spPr>
      <dsp:style>
        <a:lnRef idx="1">
          <a:scrgbClr r="0" g="0" b="0"/>
        </a:lnRef>
        <a:fillRef idx="1">
          <a:scrgbClr r="0" g="0" b="0"/>
        </a:fillRef>
        <a:effectRef idx="0">
          <a:scrgbClr r="0" g="0" b="0"/>
        </a:effectRef>
        <a:fontRef idx="minor"/>
      </dsp:style>
    </dsp:sp>
    <dsp:sp modelId="{04047496-0C5C-410E-8F92-CE7C80F97BC1}">
      <dsp:nvSpPr>
        <dsp:cNvPr id="0" name=""/>
        <dsp:cNvSpPr/>
      </dsp:nvSpPr>
      <dsp:spPr>
        <a:xfrm>
          <a:off x="334640" y="755459"/>
          <a:ext cx="4684969" cy="383760"/>
        </a:xfrm>
        <a:prstGeom prst="roundRect">
          <a:avLst/>
        </a:prstGeom>
        <a:gradFill rotWithShape="0">
          <a:gsLst>
            <a:gs pos="0">
              <a:schemeClr val="accent2">
                <a:hueOff val="-289240"/>
                <a:satOff val="-1985"/>
                <a:lumOff val="1020"/>
                <a:alphaOff val="0"/>
                <a:tint val="96000"/>
                <a:lumMod val="100000"/>
              </a:schemeClr>
            </a:gs>
            <a:gs pos="78000">
              <a:schemeClr val="accent2">
                <a:hueOff val="-289240"/>
                <a:satOff val="-1985"/>
                <a:lumOff val="102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081" tIns="0" rIns="177081" bIns="0" numCol="1" spcCol="1270" anchor="ctr" anchorCtr="0">
          <a:noAutofit/>
        </a:bodyPr>
        <a:lstStyle/>
        <a:p>
          <a:pPr marL="0" lvl="0" indent="0" algn="l" defTabSz="577850">
            <a:lnSpc>
              <a:spcPct val="90000"/>
            </a:lnSpc>
            <a:spcBef>
              <a:spcPct val="0"/>
            </a:spcBef>
            <a:spcAft>
              <a:spcPct val="35000"/>
            </a:spcAft>
            <a:buNone/>
          </a:pPr>
          <a:r>
            <a:rPr lang="en-US" sz="1300" kern="1200" dirty="0">
              <a:solidFill>
                <a:schemeClr val="bg1"/>
              </a:solidFill>
              <a:hlinkClick xmlns:r="http://schemas.openxmlformats.org/officeDocument/2006/relationships" r:id="rId1"/>
            </a:rPr>
            <a:t>ETF Virtual Q &amp; A Sessions</a:t>
          </a:r>
          <a:endParaRPr lang="en-US" sz="13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endParaRPr>
        </a:p>
      </dsp:txBody>
      <dsp:txXfrm>
        <a:off x="353374" y="774193"/>
        <a:ext cx="4647501" cy="346292"/>
      </dsp:txXfrm>
    </dsp:sp>
    <dsp:sp modelId="{53C66825-566F-468E-B5CE-A99C1CCE5091}">
      <dsp:nvSpPr>
        <dsp:cNvPr id="0" name=""/>
        <dsp:cNvSpPr/>
      </dsp:nvSpPr>
      <dsp:spPr>
        <a:xfrm>
          <a:off x="0" y="1537019"/>
          <a:ext cx="6692813" cy="327600"/>
        </a:xfrm>
        <a:prstGeom prst="rect">
          <a:avLst/>
        </a:prstGeom>
        <a:solidFill>
          <a:schemeClr val="lt1">
            <a:alpha val="90000"/>
            <a:hueOff val="0"/>
            <a:satOff val="0"/>
            <a:lumOff val="0"/>
            <a:alphaOff val="0"/>
          </a:schemeClr>
        </a:solidFill>
        <a:ln w="12700" cap="rnd" cmpd="sng" algn="ctr">
          <a:solidFill>
            <a:schemeClr val="accent2">
              <a:hueOff val="-578480"/>
              <a:satOff val="-3970"/>
              <a:lumOff val="2039"/>
              <a:alphaOff val="0"/>
            </a:schemeClr>
          </a:solidFill>
          <a:prstDash val="solid"/>
        </a:ln>
        <a:effectLst/>
      </dsp:spPr>
      <dsp:style>
        <a:lnRef idx="1">
          <a:scrgbClr r="0" g="0" b="0"/>
        </a:lnRef>
        <a:fillRef idx="1">
          <a:scrgbClr r="0" g="0" b="0"/>
        </a:fillRef>
        <a:effectRef idx="0">
          <a:scrgbClr r="0" g="0" b="0"/>
        </a:effectRef>
        <a:fontRef idx="minor"/>
      </dsp:style>
    </dsp:sp>
    <dsp:sp modelId="{1A773BC6-285E-4C34-AE7E-B6AB7A36F0F0}">
      <dsp:nvSpPr>
        <dsp:cNvPr id="0" name=""/>
        <dsp:cNvSpPr/>
      </dsp:nvSpPr>
      <dsp:spPr>
        <a:xfrm>
          <a:off x="334640" y="1345139"/>
          <a:ext cx="4684969" cy="383760"/>
        </a:xfrm>
        <a:prstGeom prst="roundRect">
          <a:avLst/>
        </a:prstGeom>
        <a:gradFill rotWithShape="0">
          <a:gsLst>
            <a:gs pos="0">
              <a:schemeClr val="accent2">
                <a:hueOff val="-578480"/>
                <a:satOff val="-3970"/>
                <a:lumOff val="2039"/>
                <a:alphaOff val="0"/>
                <a:tint val="96000"/>
                <a:lumMod val="100000"/>
              </a:schemeClr>
            </a:gs>
            <a:gs pos="78000">
              <a:schemeClr val="accent2">
                <a:hueOff val="-578480"/>
                <a:satOff val="-3970"/>
                <a:lumOff val="203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081" tIns="0" rIns="177081" bIns="0" numCol="1" spcCol="1270" anchor="ctr" anchorCtr="0">
          <a:noAutofit/>
        </a:bodyPr>
        <a:lstStyle/>
        <a:p>
          <a:pPr marL="0" lvl="0" indent="0" algn="l" defTabSz="577850">
            <a:lnSpc>
              <a:spcPct val="90000"/>
            </a:lnSpc>
            <a:spcBef>
              <a:spcPct val="0"/>
            </a:spcBef>
            <a:spcAft>
              <a:spcPct val="35000"/>
            </a:spcAft>
            <a:buNone/>
          </a:pPr>
          <a:r>
            <a:rPr lang="en-US" sz="1300" kern="1200" dirty="0">
              <a:solidFill>
                <a:schemeClr val="bg1"/>
              </a:solidFill>
              <a:hlinkClick xmlns:r="http://schemas.openxmlformats.org/officeDocument/2006/relationships" r:id="rId3"/>
            </a:rPr>
            <a:t>ETF Website</a:t>
          </a:r>
          <a:endParaRPr lang="en-US" sz="13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endParaRPr>
        </a:p>
      </dsp:txBody>
      <dsp:txXfrm>
        <a:off x="353374" y="1363873"/>
        <a:ext cx="4647501" cy="346292"/>
      </dsp:txXfrm>
    </dsp:sp>
    <dsp:sp modelId="{ED828FF0-8E2B-46EE-8EF8-8505C1F02811}">
      <dsp:nvSpPr>
        <dsp:cNvPr id="0" name=""/>
        <dsp:cNvSpPr/>
      </dsp:nvSpPr>
      <dsp:spPr>
        <a:xfrm>
          <a:off x="0" y="2126700"/>
          <a:ext cx="6692813" cy="327600"/>
        </a:xfrm>
        <a:prstGeom prst="rect">
          <a:avLst/>
        </a:prstGeom>
        <a:solidFill>
          <a:schemeClr val="lt1">
            <a:alpha val="90000"/>
            <a:hueOff val="0"/>
            <a:satOff val="0"/>
            <a:lumOff val="0"/>
            <a:alphaOff val="0"/>
          </a:schemeClr>
        </a:solidFill>
        <a:ln w="12700" cap="rnd" cmpd="sng" algn="ctr">
          <a:solidFill>
            <a:schemeClr val="accent2">
              <a:hueOff val="-867720"/>
              <a:satOff val="-5954"/>
              <a:lumOff val="3059"/>
              <a:alphaOff val="0"/>
            </a:schemeClr>
          </a:solidFill>
          <a:prstDash val="solid"/>
        </a:ln>
        <a:effectLst/>
      </dsp:spPr>
      <dsp:style>
        <a:lnRef idx="1">
          <a:scrgbClr r="0" g="0" b="0"/>
        </a:lnRef>
        <a:fillRef idx="1">
          <a:scrgbClr r="0" g="0" b="0"/>
        </a:fillRef>
        <a:effectRef idx="0">
          <a:scrgbClr r="0" g="0" b="0"/>
        </a:effectRef>
        <a:fontRef idx="minor"/>
      </dsp:style>
    </dsp:sp>
    <dsp:sp modelId="{161BBEDB-CC6E-409F-BBBB-2B20CA8631C4}">
      <dsp:nvSpPr>
        <dsp:cNvPr id="0" name=""/>
        <dsp:cNvSpPr/>
      </dsp:nvSpPr>
      <dsp:spPr>
        <a:xfrm>
          <a:off x="334640" y="1934820"/>
          <a:ext cx="4684969" cy="383760"/>
        </a:xfrm>
        <a:prstGeom prst="roundRect">
          <a:avLst/>
        </a:prstGeom>
        <a:gradFill rotWithShape="0">
          <a:gsLst>
            <a:gs pos="0">
              <a:schemeClr val="accent2">
                <a:hueOff val="-867720"/>
                <a:satOff val="-5954"/>
                <a:lumOff val="3059"/>
                <a:alphaOff val="0"/>
                <a:tint val="96000"/>
                <a:lumMod val="100000"/>
              </a:schemeClr>
            </a:gs>
            <a:gs pos="78000">
              <a:schemeClr val="accent2">
                <a:hueOff val="-867720"/>
                <a:satOff val="-5954"/>
                <a:lumOff val="305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081" tIns="0" rIns="177081" bIns="0" numCol="1" spcCol="1270" anchor="ctr" anchorCtr="0">
          <a:noAutofit/>
        </a:bodyPr>
        <a:lstStyle/>
        <a:p>
          <a:pPr marL="0" lvl="0" indent="0" algn="l" defTabSz="577850">
            <a:lnSpc>
              <a:spcPct val="90000"/>
            </a:lnSpc>
            <a:spcBef>
              <a:spcPct val="0"/>
            </a:spcBef>
            <a:spcAft>
              <a:spcPct val="35000"/>
            </a:spcAft>
            <a:buNone/>
          </a:pPr>
          <a:r>
            <a:rPr lang="en-US" sz="1300" kern="1200" dirty="0">
              <a:solidFill>
                <a:schemeClr val="bg1"/>
              </a:solidFill>
              <a:hlinkClick xmlns:r="http://schemas.openxmlformats.org/officeDocument/2006/relationships" r:id="rId5"/>
            </a:rPr>
            <a:t>2023 Health Decision Guide</a:t>
          </a:r>
          <a:endParaRPr lang="en-US" sz="1300"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endParaRPr>
        </a:p>
      </dsp:txBody>
      <dsp:txXfrm>
        <a:off x="353374" y="1953554"/>
        <a:ext cx="4647501" cy="346292"/>
      </dsp:txXfrm>
    </dsp:sp>
    <dsp:sp modelId="{0A1B6E90-CF41-4CB4-9052-0A0118C24668}">
      <dsp:nvSpPr>
        <dsp:cNvPr id="0" name=""/>
        <dsp:cNvSpPr/>
      </dsp:nvSpPr>
      <dsp:spPr>
        <a:xfrm>
          <a:off x="0" y="2716380"/>
          <a:ext cx="6692813" cy="327600"/>
        </a:xfrm>
        <a:prstGeom prst="rect">
          <a:avLst/>
        </a:prstGeom>
        <a:solidFill>
          <a:schemeClr val="lt1">
            <a:alpha val="90000"/>
            <a:hueOff val="0"/>
            <a:satOff val="0"/>
            <a:lumOff val="0"/>
            <a:alphaOff val="0"/>
          </a:schemeClr>
        </a:solidFill>
        <a:ln w="12700" cap="rnd" cmpd="sng" algn="ctr">
          <a:solidFill>
            <a:schemeClr val="accent2">
              <a:hueOff val="-1156960"/>
              <a:satOff val="-7939"/>
              <a:lumOff val="4078"/>
              <a:alphaOff val="0"/>
            </a:schemeClr>
          </a:solidFill>
          <a:prstDash val="solid"/>
        </a:ln>
        <a:effectLst/>
      </dsp:spPr>
      <dsp:style>
        <a:lnRef idx="1">
          <a:scrgbClr r="0" g="0" b="0"/>
        </a:lnRef>
        <a:fillRef idx="1">
          <a:scrgbClr r="0" g="0" b="0"/>
        </a:fillRef>
        <a:effectRef idx="0">
          <a:scrgbClr r="0" g="0" b="0"/>
        </a:effectRef>
        <a:fontRef idx="minor"/>
      </dsp:style>
    </dsp:sp>
    <dsp:sp modelId="{45D2D9D6-70C1-466F-91EB-59944EEF531B}">
      <dsp:nvSpPr>
        <dsp:cNvPr id="0" name=""/>
        <dsp:cNvSpPr/>
      </dsp:nvSpPr>
      <dsp:spPr>
        <a:xfrm>
          <a:off x="334640" y="2524500"/>
          <a:ext cx="4684969" cy="383760"/>
        </a:xfrm>
        <a:prstGeom prst="roundRect">
          <a:avLst/>
        </a:prstGeom>
        <a:gradFill rotWithShape="0">
          <a:gsLst>
            <a:gs pos="0">
              <a:schemeClr val="accent2">
                <a:hueOff val="-1156960"/>
                <a:satOff val="-7939"/>
                <a:lumOff val="4078"/>
                <a:alphaOff val="0"/>
                <a:tint val="96000"/>
                <a:lumMod val="100000"/>
              </a:schemeClr>
            </a:gs>
            <a:gs pos="78000">
              <a:schemeClr val="accent2">
                <a:hueOff val="-1156960"/>
                <a:satOff val="-7939"/>
                <a:lumOff val="407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081" tIns="0" rIns="177081" bIns="0" numCol="1" spcCol="1270" anchor="ctr" anchorCtr="0">
          <a:noAutofit/>
        </a:bodyPr>
        <a:lstStyle/>
        <a:p>
          <a:pPr marL="0" lvl="0" indent="0" algn="l" defTabSz="577850">
            <a:lnSpc>
              <a:spcPct val="90000"/>
            </a:lnSpc>
            <a:spcBef>
              <a:spcPct val="0"/>
            </a:spcBef>
            <a:spcAft>
              <a:spcPct val="35000"/>
            </a:spcAft>
            <a:buNone/>
          </a:pPr>
          <a:r>
            <a:rPr lang="en-US" sz="1300" kern="1200" dirty="0"/>
            <a:t>Agency benefit fairs</a:t>
          </a:r>
        </a:p>
      </dsp:txBody>
      <dsp:txXfrm>
        <a:off x="353374" y="2543234"/>
        <a:ext cx="4647501" cy="346292"/>
      </dsp:txXfrm>
    </dsp:sp>
    <dsp:sp modelId="{BC73311C-D3CB-400F-A98D-9CF871835731}">
      <dsp:nvSpPr>
        <dsp:cNvPr id="0" name=""/>
        <dsp:cNvSpPr/>
      </dsp:nvSpPr>
      <dsp:spPr>
        <a:xfrm>
          <a:off x="0" y="3306060"/>
          <a:ext cx="6692813" cy="1351350"/>
        </a:xfrm>
        <a:prstGeom prst="rect">
          <a:avLst/>
        </a:prstGeom>
        <a:solidFill>
          <a:schemeClr val="lt1">
            <a:alpha val="90000"/>
            <a:hueOff val="0"/>
            <a:satOff val="0"/>
            <a:lumOff val="0"/>
            <a:alphaOff val="0"/>
          </a:schemeClr>
        </a:solidFill>
        <a:ln w="12700" cap="rnd" cmpd="sng" algn="ctr">
          <a:solidFill>
            <a:schemeClr val="accent2">
              <a:hueOff val="-1446200"/>
              <a:satOff val="-9924"/>
              <a:lumOff val="50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9437" tIns="270764" rIns="51943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EBenefits Quick Start Guide</a:t>
          </a:r>
        </a:p>
        <a:p>
          <a:pPr marL="114300" lvl="1" indent="-114300" algn="l" defTabSz="577850">
            <a:lnSpc>
              <a:spcPct val="90000"/>
            </a:lnSpc>
            <a:spcBef>
              <a:spcPct val="0"/>
            </a:spcBef>
            <a:spcAft>
              <a:spcPct val="15000"/>
            </a:spcAft>
            <a:buChar char="•"/>
          </a:pPr>
          <a:r>
            <a:rPr lang="en-US" sz="1300" kern="1200"/>
            <a:t>Open Enrollment Summary Brochure</a:t>
          </a:r>
        </a:p>
        <a:p>
          <a:pPr marL="114300" lvl="1" indent="-114300" algn="l" defTabSz="577850">
            <a:lnSpc>
              <a:spcPct val="90000"/>
            </a:lnSpc>
            <a:spcBef>
              <a:spcPct val="0"/>
            </a:spcBef>
            <a:spcAft>
              <a:spcPct val="15000"/>
            </a:spcAft>
            <a:buChar char="•"/>
          </a:pPr>
          <a:r>
            <a:rPr lang="en-US" sz="1300" kern="1200"/>
            <a:t>Open Enrollment PPT</a:t>
          </a:r>
        </a:p>
        <a:p>
          <a:pPr marL="114300" lvl="1" indent="-114300" algn="l" defTabSz="577850">
            <a:lnSpc>
              <a:spcPct val="90000"/>
            </a:lnSpc>
            <a:spcBef>
              <a:spcPct val="0"/>
            </a:spcBef>
            <a:spcAft>
              <a:spcPct val="15000"/>
            </a:spcAft>
            <a:buChar char="•"/>
          </a:pPr>
          <a:r>
            <a:rPr lang="en-US" sz="1300" kern="1200"/>
            <a:t>Confirmation statement</a:t>
          </a:r>
        </a:p>
        <a:p>
          <a:pPr marL="114300" lvl="1" indent="-114300" algn="l" defTabSz="577850">
            <a:lnSpc>
              <a:spcPct val="90000"/>
            </a:lnSpc>
            <a:spcBef>
              <a:spcPct val="0"/>
            </a:spcBef>
            <a:spcAft>
              <a:spcPct val="15000"/>
            </a:spcAft>
            <a:buChar char="•"/>
          </a:pPr>
          <a:r>
            <a:rPr lang="en-US" sz="1300" kern="1200" dirty="0">
              <a:hlinkClick xmlns:r="http://schemas.openxmlformats.org/officeDocument/2006/relationships" r:id="rId7"/>
            </a:rPr>
            <a:t>Benefits Mentor </a:t>
          </a:r>
          <a:r>
            <a:rPr lang="en-US" sz="1300" kern="1200" dirty="0"/>
            <a:t>– Your Interactive Benefits Counselor</a:t>
          </a:r>
        </a:p>
      </dsp:txBody>
      <dsp:txXfrm>
        <a:off x="0" y="3306060"/>
        <a:ext cx="6692813" cy="1351350"/>
      </dsp:txXfrm>
    </dsp:sp>
    <dsp:sp modelId="{BC2FC922-004D-4B35-A641-9CB7A8C323CD}">
      <dsp:nvSpPr>
        <dsp:cNvPr id="0" name=""/>
        <dsp:cNvSpPr/>
      </dsp:nvSpPr>
      <dsp:spPr>
        <a:xfrm>
          <a:off x="334640" y="3114180"/>
          <a:ext cx="4684969" cy="383760"/>
        </a:xfrm>
        <a:prstGeom prst="roundRect">
          <a:avLst/>
        </a:prstGeom>
        <a:gradFill rotWithShape="0">
          <a:gsLst>
            <a:gs pos="0">
              <a:schemeClr val="accent2">
                <a:hueOff val="-1446200"/>
                <a:satOff val="-9924"/>
                <a:lumOff val="5098"/>
                <a:alphaOff val="0"/>
                <a:tint val="96000"/>
                <a:lumMod val="100000"/>
              </a:schemeClr>
            </a:gs>
            <a:gs pos="78000">
              <a:schemeClr val="accent2">
                <a:hueOff val="-1446200"/>
                <a:satOff val="-9924"/>
                <a:lumOff val="509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081" tIns="0" rIns="177081" bIns="0" numCol="1" spcCol="1270" anchor="ctr" anchorCtr="0">
          <a:noAutofit/>
        </a:bodyPr>
        <a:lstStyle/>
        <a:p>
          <a:pPr marL="0" lvl="0" indent="0" algn="l" defTabSz="577850">
            <a:lnSpc>
              <a:spcPct val="90000"/>
            </a:lnSpc>
            <a:spcBef>
              <a:spcPct val="0"/>
            </a:spcBef>
            <a:spcAft>
              <a:spcPct val="35000"/>
            </a:spcAft>
            <a:buNone/>
          </a:pPr>
          <a:r>
            <a:rPr lang="en-US" sz="1300" kern="1200"/>
            <a:t>Open enrollment Toolkit</a:t>
          </a:r>
        </a:p>
      </dsp:txBody>
      <dsp:txXfrm>
        <a:off x="353374" y="3132914"/>
        <a:ext cx="4647501" cy="346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14465-08D4-4952-A181-DDE7A4C2DEB2}">
      <dsp:nvSpPr>
        <dsp:cNvPr id="0" name=""/>
        <dsp:cNvSpPr/>
      </dsp:nvSpPr>
      <dsp:spPr>
        <a:xfrm>
          <a:off x="0" y="2911050"/>
          <a:ext cx="6692813" cy="1909964"/>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Solution:</a:t>
          </a:r>
        </a:p>
      </dsp:txBody>
      <dsp:txXfrm>
        <a:off x="0" y="2911050"/>
        <a:ext cx="6692813" cy="1031380"/>
      </dsp:txXfrm>
    </dsp:sp>
    <dsp:sp modelId="{C14DAE1D-5044-4F5B-AFEB-8462DD1B352A}">
      <dsp:nvSpPr>
        <dsp:cNvPr id="0" name=""/>
        <dsp:cNvSpPr/>
      </dsp:nvSpPr>
      <dsp:spPr>
        <a:xfrm>
          <a:off x="0" y="3904232"/>
          <a:ext cx="6692813" cy="878583"/>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HSA -  can change at any time so if the employee wants to maximize, can create an HSA event to increase annual elections (event date = 1-1-23 or later)</a:t>
          </a:r>
        </a:p>
      </dsp:txBody>
      <dsp:txXfrm>
        <a:off x="0" y="3904232"/>
        <a:ext cx="6692813" cy="878583"/>
      </dsp:txXfrm>
    </dsp:sp>
    <dsp:sp modelId="{C7940955-1ACE-49D9-A45D-A16567984AF9}">
      <dsp:nvSpPr>
        <dsp:cNvPr id="0" name=""/>
        <dsp:cNvSpPr/>
      </dsp:nvSpPr>
      <dsp:spPr>
        <a:xfrm rot="10800000">
          <a:off x="0" y="2174"/>
          <a:ext cx="6692813" cy="2937525"/>
        </a:xfrm>
        <a:prstGeom prst="upArrowCallou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For employees hired 12/2 - 12/31, the 2022 HSA limits connect to their enrollments event though coverage is effective 1-1-23</a:t>
          </a:r>
        </a:p>
      </dsp:txBody>
      <dsp:txXfrm rot="10800000">
        <a:off x="0" y="2174"/>
        <a:ext cx="6692813" cy="19087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D44CD-4FC6-4F42-BBD6-CCD2A62AC138}">
      <dsp:nvSpPr>
        <dsp:cNvPr id="0" name=""/>
        <dsp:cNvSpPr/>
      </dsp:nvSpPr>
      <dsp:spPr>
        <a:xfrm>
          <a:off x="333420" y="1035295"/>
          <a:ext cx="1028302" cy="102830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35B5A3-FC39-44E6-9721-640F02547BE6}">
      <dsp:nvSpPr>
        <dsp:cNvPr id="0" name=""/>
        <dsp:cNvSpPr/>
      </dsp:nvSpPr>
      <dsp:spPr>
        <a:xfrm>
          <a:off x="552567" y="1254442"/>
          <a:ext cx="590009" cy="5900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CBC63F-7BAB-42DB-8B8C-94445E112C4C}">
      <dsp:nvSpPr>
        <dsp:cNvPr id="0" name=""/>
        <dsp:cNvSpPr/>
      </dsp:nvSpPr>
      <dsp:spPr>
        <a:xfrm>
          <a:off x="4701" y="2383889"/>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latin typeface="Calibri" panose="020F0502020204030204" pitchFamily="34" charset="0"/>
              <a:cs typeface="Calibri" panose="020F0502020204030204" pitchFamily="34" charset="0"/>
            </a:rPr>
            <a:t>CB will send OE updates through payroll and benefits email distribution list</a:t>
          </a:r>
        </a:p>
      </dsp:txBody>
      <dsp:txXfrm>
        <a:off x="4701" y="2383889"/>
        <a:ext cx="1685742" cy="674296"/>
      </dsp:txXfrm>
    </dsp:sp>
    <dsp:sp modelId="{677E396D-A540-4326-8FE2-8F884935CB12}">
      <dsp:nvSpPr>
        <dsp:cNvPr id="0" name=""/>
        <dsp:cNvSpPr/>
      </dsp:nvSpPr>
      <dsp:spPr>
        <a:xfrm>
          <a:off x="2314168" y="1035295"/>
          <a:ext cx="1028302" cy="102830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568012-20B2-4F74-A3D1-1C778B3A8A3C}">
      <dsp:nvSpPr>
        <dsp:cNvPr id="0" name=""/>
        <dsp:cNvSpPr/>
      </dsp:nvSpPr>
      <dsp:spPr>
        <a:xfrm>
          <a:off x="2533314" y="1254442"/>
          <a:ext cx="590009" cy="5900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25907F-2E09-4089-891F-D148205CD301}">
      <dsp:nvSpPr>
        <dsp:cNvPr id="0" name=""/>
        <dsp:cNvSpPr/>
      </dsp:nvSpPr>
      <dsp:spPr>
        <a:xfrm>
          <a:off x="1985448" y="2383889"/>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latin typeface="Calibri" panose="020F0502020204030204" pitchFamily="34" charset="0"/>
              <a:cs typeface="Calibri" panose="020F0502020204030204" pitchFamily="34" charset="0"/>
            </a:rPr>
            <a:t>Working to finalize all employee and agency resources by end of week</a:t>
          </a:r>
        </a:p>
      </dsp:txBody>
      <dsp:txXfrm>
        <a:off x="1985448" y="2383889"/>
        <a:ext cx="1685742" cy="674296"/>
      </dsp:txXfrm>
    </dsp:sp>
    <dsp:sp modelId="{37034945-0C5C-4623-A17C-90ACC4B92DAB}">
      <dsp:nvSpPr>
        <dsp:cNvPr id="0" name=""/>
        <dsp:cNvSpPr/>
      </dsp:nvSpPr>
      <dsp:spPr>
        <a:xfrm>
          <a:off x="4294915" y="1035295"/>
          <a:ext cx="1028302" cy="102830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DBB8BA-4435-4485-8885-65C76656873A}">
      <dsp:nvSpPr>
        <dsp:cNvPr id="0" name=""/>
        <dsp:cNvSpPr/>
      </dsp:nvSpPr>
      <dsp:spPr>
        <a:xfrm>
          <a:off x="4514061" y="1254442"/>
          <a:ext cx="590009" cy="5900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8F9C70-BC17-4147-A8C9-CCB49C93487B}">
      <dsp:nvSpPr>
        <dsp:cNvPr id="0" name=""/>
        <dsp:cNvSpPr/>
      </dsp:nvSpPr>
      <dsp:spPr>
        <a:xfrm>
          <a:off x="3966195" y="2383889"/>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latin typeface="Calibri" panose="020F0502020204030204" pitchFamily="34" charset="0"/>
              <a:cs typeface="Calibri" panose="020F0502020204030204" pitchFamily="34" charset="0"/>
            </a:rPr>
            <a:t>Agencies should keep working to finalize as many events as possible</a:t>
          </a:r>
        </a:p>
      </dsp:txBody>
      <dsp:txXfrm>
        <a:off x="3966195" y="2383889"/>
        <a:ext cx="1685742" cy="674296"/>
      </dsp:txXfrm>
    </dsp:sp>
    <dsp:sp modelId="{D7D4A299-2350-4974-A809-3ACEBB42F414}">
      <dsp:nvSpPr>
        <dsp:cNvPr id="0" name=""/>
        <dsp:cNvSpPr/>
      </dsp:nvSpPr>
      <dsp:spPr>
        <a:xfrm>
          <a:off x="6275662" y="1035295"/>
          <a:ext cx="1028302" cy="102830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8CAE02-7EDD-4DD1-B0B6-9FC6F5F4CB44}">
      <dsp:nvSpPr>
        <dsp:cNvPr id="0" name=""/>
        <dsp:cNvSpPr/>
      </dsp:nvSpPr>
      <dsp:spPr>
        <a:xfrm>
          <a:off x="6494808" y="1254442"/>
          <a:ext cx="590009" cy="5900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35001A5-4683-40FC-8358-26A41F084ABC}">
      <dsp:nvSpPr>
        <dsp:cNvPr id="0" name=""/>
        <dsp:cNvSpPr/>
      </dsp:nvSpPr>
      <dsp:spPr>
        <a:xfrm>
          <a:off x="5946942" y="2383889"/>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latin typeface="Calibri" panose="020F0502020204030204" pitchFamily="34" charset="0"/>
              <a:cs typeface="Calibri" panose="020F0502020204030204" pitchFamily="34" charset="0"/>
            </a:rPr>
            <a:t>Reminder: All users will be locked out of HCM at 5pm on Friday</a:t>
          </a:r>
        </a:p>
      </dsp:txBody>
      <dsp:txXfrm>
        <a:off x="5946942" y="2383889"/>
        <a:ext cx="1685742" cy="674296"/>
      </dsp:txXfrm>
    </dsp:sp>
    <dsp:sp modelId="{9017269E-9415-4965-A728-172E9C929529}">
      <dsp:nvSpPr>
        <dsp:cNvPr id="0" name=""/>
        <dsp:cNvSpPr/>
      </dsp:nvSpPr>
      <dsp:spPr>
        <a:xfrm>
          <a:off x="8256409" y="1035295"/>
          <a:ext cx="1028302" cy="102830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6921DF-DEC0-46BE-91F9-C832390C4C23}">
      <dsp:nvSpPr>
        <dsp:cNvPr id="0" name=""/>
        <dsp:cNvSpPr/>
      </dsp:nvSpPr>
      <dsp:spPr>
        <a:xfrm>
          <a:off x="8475555" y="1254442"/>
          <a:ext cx="590009" cy="5900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868A9AB-DF75-47AC-841A-F3FA2FAEFFD7}">
      <dsp:nvSpPr>
        <dsp:cNvPr id="0" name=""/>
        <dsp:cNvSpPr/>
      </dsp:nvSpPr>
      <dsp:spPr>
        <a:xfrm>
          <a:off x="7927689" y="2383889"/>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latin typeface="Calibri" panose="020F0502020204030204" pitchFamily="34" charset="0"/>
              <a:cs typeface="Calibri" panose="020F0502020204030204" pitchFamily="34" charset="0"/>
            </a:rPr>
            <a:t>In process of updating DPM benefits pages with 2023 benefit information, forms and brochures</a:t>
          </a:r>
        </a:p>
      </dsp:txBody>
      <dsp:txXfrm>
        <a:off x="7927689" y="2383889"/>
        <a:ext cx="1685742" cy="6742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9/20/2022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47</a:t>
            </a:fld>
            <a:endParaRPr lang="en-US"/>
          </a:p>
        </p:txBody>
      </p:sp>
    </p:spTree>
    <p:extLst>
      <p:ext uri="{BB962C8B-B14F-4D97-AF65-F5344CB8AC3E}">
        <p14:creationId xmlns:p14="http://schemas.microsoft.com/office/powerpoint/2010/main" val="2316600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49</a:t>
            </a:fld>
            <a:endParaRPr lang="en-US"/>
          </a:p>
        </p:txBody>
      </p:sp>
    </p:spTree>
    <p:extLst>
      <p:ext uri="{BB962C8B-B14F-4D97-AF65-F5344CB8AC3E}">
        <p14:creationId xmlns:p14="http://schemas.microsoft.com/office/powerpoint/2010/main" val="1521752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53</a:t>
            </a:fld>
            <a:endParaRPr lang="en-US"/>
          </a:p>
        </p:txBody>
      </p:sp>
    </p:spTree>
    <p:extLst>
      <p:ext uri="{BB962C8B-B14F-4D97-AF65-F5344CB8AC3E}">
        <p14:creationId xmlns:p14="http://schemas.microsoft.com/office/powerpoint/2010/main" val="2289087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54</a:t>
            </a:fld>
            <a:endParaRPr lang="en-US"/>
          </a:p>
        </p:txBody>
      </p:sp>
    </p:spTree>
    <p:extLst>
      <p:ext uri="{BB962C8B-B14F-4D97-AF65-F5344CB8AC3E}">
        <p14:creationId xmlns:p14="http://schemas.microsoft.com/office/powerpoint/2010/main" val="821784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55</a:t>
            </a:fld>
            <a:endParaRPr lang="en-US"/>
          </a:p>
        </p:txBody>
      </p:sp>
    </p:spTree>
    <p:extLst>
      <p:ext uri="{BB962C8B-B14F-4D97-AF65-F5344CB8AC3E}">
        <p14:creationId xmlns:p14="http://schemas.microsoft.com/office/powerpoint/2010/main" val="107047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57</a:t>
            </a:fld>
            <a:endParaRPr lang="en-US"/>
          </a:p>
        </p:txBody>
      </p:sp>
    </p:spTree>
    <p:extLst>
      <p:ext uri="{BB962C8B-B14F-4D97-AF65-F5344CB8AC3E}">
        <p14:creationId xmlns:p14="http://schemas.microsoft.com/office/powerpoint/2010/main" val="3769431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Update hyperlink</a:t>
            </a:r>
          </a:p>
        </p:txBody>
      </p:sp>
      <p:sp>
        <p:nvSpPr>
          <p:cNvPr id="4" name="Slide Number Placeholder 3"/>
          <p:cNvSpPr>
            <a:spLocks noGrp="1"/>
          </p:cNvSpPr>
          <p:nvPr>
            <p:ph type="sldNum" sz="quarter" idx="5"/>
          </p:nvPr>
        </p:nvSpPr>
        <p:spPr/>
        <p:txBody>
          <a:bodyPr/>
          <a:lstStyle/>
          <a:p>
            <a:fld id="{893B0CF2-7F87-4E02-A248-870047730F99}" type="slidenum">
              <a:rPr lang="en-US" smtClean="0"/>
              <a:t>58</a:t>
            </a:fld>
            <a:endParaRPr lang="en-US"/>
          </a:p>
        </p:txBody>
      </p:sp>
    </p:spTree>
    <p:extLst>
      <p:ext uri="{BB962C8B-B14F-4D97-AF65-F5344CB8AC3E}">
        <p14:creationId xmlns:p14="http://schemas.microsoft.com/office/powerpoint/2010/main" val="592861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60</a:t>
            </a:fld>
            <a:endParaRPr lang="en-US"/>
          </a:p>
        </p:txBody>
      </p:sp>
    </p:spTree>
    <p:extLst>
      <p:ext uri="{BB962C8B-B14F-4D97-AF65-F5344CB8AC3E}">
        <p14:creationId xmlns:p14="http://schemas.microsoft.com/office/powerpoint/2010/main" val="3578733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75</a:t>
            </a:fld>
            <a:endParaRPr lang="en-US"/>
          </a:p>
        </p:txBody>
      </p:sp>
    </p:spTree>
    <p:extLst>
      <p:ext uri="{BB962C8B-B14F-4D97-AF65-F5344CB8AC3E}">
        <p14:creationId xmlns:p14="http://schemas.microsoft.com/office/powerpoint/2010/main" val="2316767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76</a:t>
            </a:fld>
            <a:endParaRPr lang="en-US"/>
          </a:p>
        </p:txBody>
      </p:sp>
    </p:spTree>
    <p:extLst>
      <p:ext uri="{BB962C8B-B14F-4D97-AF65-F5344CB8AC3E}">
        <p14:creationId xmlns:p14="http://schemas.microsoft.com/office/powerpoint/2010/main" val="344494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16</a:t>
            </a:fld>
            <a:endParaRPr lang="en-US"/>
          </a:p>
        </p:txBody>
      </p:sp>
    </p:spTree>
    <p:extLst>
      <p:ext uri="{BB962C8B-B14F-4D97-AF65-F5344CB8AC3E}">
        <p14:creationId xmlns:p14="http://schemas.microsoft.com/office/powerpoint/2010/main" val="3162262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79</a:t>
            </a:fld>
            <a:endParaRPr lang="en-US"/>
          </a:p>
        </p:txBody>
      </p:sp>
    </p:spTree>
    <p:extLst>
      <p:ext uri="{BB962C8B-B14F-4D97-AF65-F5344CB8AC3E}">
        <p14:creationId xmlns:p14="http://schemas.microsoft.com/office/powerpoint/2010/main" val="1627833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83</a:t>
            </a:fld>
            <a:endParaRPr lang="en-US"/>
          </a:p>
        </p:txBody>
      </p:sp>
    </p:spTree>
    <p:extLst>
      <p:ext uri="{BB962C8B-B14F-4D97-AF65-F5344CB8AC3E}">
        <p14:creationId xmlns:p14="http://schemas.microsoft.com/office/powerpoint/2010/main" val="2111385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17</a:t>
            </a:fld>
            <a:endParaRPr lang="en-US"/>
          </a:p>
        </p:txBody>
      </p:sp>
    </p:spTree>
    <p:extLst>
      <p:ext uri="{BB962C8B-B14F-4D97-AF65-F5344CB8AC3E}">
        <p14:creationId xmlns:p14="http://schemas.microsoft.com/office/powerpoint/2010/main" val="56735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38</a:t>
            </a:fld>
            <a:endParaRPr lang="en-US"/>
          </a:p>
        </p:txBody>
      </p:sp>
    </p:spTree>
    <p:extLst>
      <p:ext uri="{BB962C8B-B14F-4D97-AF65-F5344CB8AC3E}">
        <p14:creationId xmlns:p14="http://schemas.microsoft.com/office/powerpoint/2010/main" val="2353657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39</a:t>
            </a:fld>
            <a:endParaRPr lang="en-US"/>
          </a:p>
        </p:txBody>
      </p:sp>
    </p:spTree>
    <p:extLst>
      <p:ext uri="{BB962C8B-B14F-4D97-AF65-F5344CB8AC3E}">
        <p14:creationId xmlns:p14="http://schemas.microsoft.com/office/powerpoint/2010/main" val="2704617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40</a:t>
            </a:fld>
            <a:endParaRPr lang="en-US"/>
          </a:p>
        </p:txBody>
      </p:sp>
    </p:spTree>
    <p:extLst>
      <p:ext uri="{BB962C8B-B14F-4D97-AF65-F5344CB8AC3E}">
        <p14:creationId xmlns:p14="http://schemas.microsoft.com/office/powerpoint/2010/main" val="1628479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41</a:t>
            </a:fld>
            <a:endParaRPr lang="en-US"/>
          </a:p>
        </p:txBody>
      </p:sp>
    </p:spTree>
    <p:extLst>
      <p:ext uri="{BB962C8B-B14F-4D97-AF65-F5344CB8AC3E}">
        <p14:creationId xmlns:p14="http://schemas.microsoft.com/office/powerpoint/2010/main" val="755501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42</a:t>
            </a:fld>
            <a:endParaRPr lang="en-US"/>
          </a:p>
        </p:txBody>
      </p:sp>
    </p:spTree>
    <p:extLst>
      <p:ext uri="{BB962C8B-B14F-4D97-AF65-F5344CB8AC3E}">
        <p14:creationId xmlns:p14="http://schemas.microsoft.com/office/powerpoint/2010/main" val="3992101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job aid is up to date/check link</a:t>
            </a:r>
          </a:p>
        </p:txBody>
      </p:sp>
      <p:sp>
        <p:nvSpPr>
          <p:cNvPr id="4" name="Slide Number Placeholder 3"/>
          <p:cNvSpPr>
            <a:spLocks noGrp="1"/>
          </p:cNvSpPr>
          <p:nvPr>
            <p:ph type="sldNum" sz="quarter" idx="5"/>
          </p:nvPr>
        </p:nvSpPr>
        <p:spPr/>
        <p:txBody>
          <a:bodyPr/>
          <a:lstStyle/>
          <a:p>
            <a:fld id="{893B0CF2-7F87-4E02-A248-870047730F99}" type="slidenum">
              <a:rPr lang="en-US" smtClean="0"/>
              <a:t>43</a:t>
            </a:fld>
            <a:endParaRPr lang="en-US"/>
          </a:p>
        </p:txBody>
      </p:sp>
    </p:spTree>
    <p:extLst>
      <p:ext uri="{BB962C8B-B14F-4D97-AF65-F5344CB8AC3E}">
        <p14:creationId xmlns:p14="http://schemas.microsoft.com/office/powerpoint/2010/main" val="224177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1A1D30-C0A0-4124-A783-34D9F15FA0FE}" type="datetime1">
              <a:rPr lang="en-US" smtClean="0"/>
              <a:t>9/20/2022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18" name="Straight Connector 17">
            <a:extLst>
              <a:ext uri="{FF2B5EF4-FFF2-40B4-BE49-F238E27FC236}">
                <a16:creationId xmlns:a16="http://schemas.microsoft.com/office/drawing/2014/main" id="{9D56C82B-291C-4831-912D-51DD53660CF6}"/>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D8A3574-767E-4381-8DED-D2A91D086D50}"/>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77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146459-E3C3-4969-9224-5ED50B492D17}" type="datetime1">
              <a:rPr lang="en-US" smtClean="0"/>
              <a:pPr/>
              <a:t>9/20/2022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94206523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146459-E3C3-4969-9224-5ED50B492D17}" type="datetime1">
              <a:rPr lang="en-US" smtClean="0"/>
              <a:pPr/>
              <a:t>9/20/2022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4343997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146459-E3C3-4969-9224-5ED50B492D17}" type="datetime1">
              <a:rPr lang="en-US" smtClean="0"/>
              <a:pPr/>
              <a:t>9/20/2022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82798449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146459-E3C3-4969-9224-5ED50B492D17}" type="datetime1">
              <a:rPr lang="en-US" smtClean="0"/>
              <a:pPr/>
              <a:t>9/20/2022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57294887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146459-E3C3-4969-9224-5ED50B492D17}" type="datetime1">
              <a:rPr lang="en-US" smtClean="0"/>
              <a:pPr/>
              <a:t>9/20/2022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4954523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2D5871-AB0F-4B3D-8861-97E78CB7B47E}" type="datetime1">
              <a:rPr lang="en-US" smtClean="0"/>
              <a:t>9/20/2022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6187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418406-4C3F-4F3E-80BD-A22568EA37EB}" type="datetime1">
              <a:rPr lang="en-US" smtClean="0"/>
              <a:t>9/20/2022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1066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F28077-7188-48C5-8679-2287FAC952E9}" type="datetime1">
              <a:rPr lang="en-US" smtClean="0"/>
              <a:t>9/20/2022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0301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9/20/2022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8326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F6BD99-6FFD-46C5-B5E2-43A34BDA2566}" type="datetime1">
              <a:rPr lang="en-US" smtClean="0"/>
              <a:t>9/20/2022</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3774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22678E-214C-4CF8-97C7-95015FB02960}" type="datetime1">
              <a:rPr lang="en-US" smtClean="0"/>
              <a:t>9/20/2022</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4748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9/20/2022</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6010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9/20/2022</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7524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9/20/2022</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217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9/20/2022</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0652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146459-E3C3-4969-9224-5ED50B492D17}" type="datetime1">
              <a:rPr lang="en-US" smtClean="0"/>
              <a:pPr/>
              <a:t>9/20/2022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Add a footer</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682242346"/>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 id="2147484171" r:id="rId14"/>
    <p:sldLayoutId id="2147484172" r:id="rId15"/>
    <p:sldLayoutId id="214748417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tf.wi.gov/insurance/health-pharmacy/2023-insurance-chang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dpm.wi.gov/Documents/Central%20Benefits/OE2022_Agency_JobAid.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dpm.wi.gov/Documents/Central%20Benefits/OE2021_Agency_JobAid.pdf"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dpm.wi.gov/Documents/Central%20Benefits/OE2021_Agency_JobAid.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8" Type="http://schemas.openxmlformats.org/officeDocument/2006/relationships/hyperlink" Target="https://dpm.wi.gov/Documents/Central%20Benefits/OE2022_Agency_JobAid.pdf" TargetMode="External"/><Relationship Id="rId3" Type="http://schemas.openxmlformats.org/officeDocument/2006/relationships/hyperlink" Target="https://dpm.wi.gov/Pages/HR_Admin/OE_Admin.aspx" TargetMode="External"/><Relationship Id="rId7" Type="http://schemas.openxmlformats.org/officeDocument/2006/relationships/hyperlink" Target="https://etf.wi.gov/its-your-choice/health-benefits/health-plan-and-vendor-contact-informatio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etf.wi.gov/open-enrollment-health-webinars" TargetMode="External"/><Relationship Id="rId5" Type="http://schemas.openxmlformats.org/officeDocument/2006/relationships/hyperlink" Target="https://etf.wi.gov/insurance/health-pharmacy/2023-insurance-changes" TargetMode="External"/><Relationship Id="rId4" Type="http://schemas.openxmlformats.org/officeDocument/2006/relationships/hyperlink" Target="https://dpm.wi.gov/Pages/HR_Admin/OE_Communications.aspx"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dpm.wi.gov/Pages/Employees/BnForms.asp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dpm.wi.gov/Pages/Employees/BnForms.asp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etf.wi.gov/resource/group-health-insurance-applicationchange-form" TargetMode="Externa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17630" y="1397000"/>
            <a:ext cx="9028254" cy="2653836"/>
          </a:xfrm>
        </p:spPr>
        <p:txBody>
          <a:bodyPr>
            <a:normAutofit/>
          </a:bodyPr>
          <a:lstStyle/>
          <a:p>
            <a:r>
              <a:rPr lang="en-US" dirty="0"/>
              <a:t>Open Enrollment Training</a:t>
            </a:r>
            <a:endParaRPr lang="en-US" sz="2000" dirty="0"/>
          </a:p>
        </p:txBody>
      </p:sp>
      <p:sp>
        <p:nvSpPr>
          <p:cNvPr id="5" name="Subtitle 4"/>
          <p:cNvSpPr>
            <a:spLocks noGrp="1"/>
          </p:cNvSpPr>
          <p:nvPr>
            <p:ph type="subTitle" idx="1"/>
          </p:nvPr>
        </p:nvSpPr>
        <p:spPr/>
        <p:txBody>
          <a:bodyPr>
            <a:normAutofit/>
          </a:bodyPr>
          <a:lstStyle/>
          <a:p>
            <a:r>
              <a:rPr lang="en-US" sz="1600" dirty="0"/>
              <a:t>September 20th, 2022</a:t>
            </a:r>
          </a:p>
          <a:p>
            <a:endParaRPr lang="en-US" dirty="0"/>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DD14328-5A84-4D52-B48F-C0FFE68CC3A7}"/>
              </a:ext>
            </a:extLst>
          </p:cNvPr>
          <p:cNvSpPr>
            <a:spLocks noGrp="1"/>
          </p:cNvSpPr>
          <p:nvPr>
            <p:ph type="title"/>
          </p:nvPr>
        </p:nvSpPr>
        <p:spPr>
          <a:xfrm>
            <a:off x="592667" y="816638"/>
            <a:ext cx="3418159" cy="5224724"/>
          </a:xfrm>
        </p:spPr>
        <p:txBody>
          <a:bodyPr anchor="ctr">
            <a:normAutofit/>
          </a:bodyPr>
          <a:lstStyle/>
          <a:p>
            <a:r>
              <a:rPr lang="en-US" sz="4000" dirty="0"/>
              <a:t>Open Enrollment Timeline (subject to change)</a:t>
            </a:r>
            <a:endParaRPr lang="en-US" sz="4000" dirty="0">
              <a:ea typeface="+mj-lt"/>
              <a:cs typeface="+mj-lt"/>
            </a:endParaRPr>
          </a:p>
          <a:p>
            <a:endParaRPr lang="en-US" sz="2800" dirty="0"/>
          </a:p>
        </p:txBody>
      </p:sp>
      <p:sp>
        <p:nvSpPr>
          <p:cNvPr id="3" name="Content Placeholder 2">
            <a:extLst>
              <a:ext uri="{FF2B5EF4-FFF2-40B4-BE49-F238E27FC236}">
                <a16:creationId xmlns:a16="http://schemas.microsoft.com/office/drawing/2014/main" id="{E91FE92B-2977-4012-89CD-AC37E6F71B2B}"/>
              </a:ext>
            </a:extLst>
          </p:cNvPr>
          <p:cNvSpPr>
            <a:spLocks noGrp="1"/>
          </p:cNvSpPr>
          <p:nvPr>
            <p:ph idx="1"/>
          </p:nvPr>
        </p:nvSpPr>
        <p:spPr>
          <a:xfrm>
            <a:off x="4654295" y="207038"/>
            <a:ext cx="5974372" cy="6506676"/>
          </a:xfrm>
        </p:spPr>
        <p:txBody>
          <a:bodyPr vert="horz" lIns="91440" tIns="45720" rIns="91440" bIns="45720" rtlCol="0" anchor="ctr">
            <a:normAutofit/>
          </a:bodyPr>
          <a:lstStyle/>
          <a:p>
            <a:pPr>
              <a:lnSpc>
                <a:spcPct val="90000"/>
              </a:lnSpc>
              <a:buClr>
                <a:srgbClr val="276F8B"/>
              </a:buClr>
            </a:pPr>
            <a:r>
              <a:rPr lang="en-US" sz="1600" b="1" dirty="0"/>
              <a:t>Sept 25</a:t>
            </a:r>
            <a:r>
              <a:rPr lang="en-US" sz="1600" b="1" baseline="30000" dirty="0"/>
              <a:t>th</a:t>
            </a:r>
            <a:r>
              <a:rPr lang="en-US" sz="1600" b="1" dirty="0"/>
              <a:t>:</a:t>
            </a:r>
            <a:r>
              <a:rPr lang="en-US" sz="1600" dirty="0">
                <a:ea typeface="+mn-lt"/>
                <a:cs typeface="+mn-lt"/>
              </a:rPr>
              <a:t> Main OE email sent via Employee Messaging (Morning)</a:t>
            </a:r>
            <a:endParaRPr lang="en-US" sz="1600" dirty="0"/>
          </a:p>
          <a:p>
            <a:pPr>
              <a:lnSpc>
                <a:spcPct val="90000"/>
              </a:lnSpc>
              <a:buClr>
                <a:srgbClr val="276F8B"/>
              </a:buClr>
            </a:pPr>
            <a:r>
              <a:rPr lang="en-US" sz="1600" b="1" dirty="0"/>
              <a:t>Sept 26</a:t>
            </a:r>
            <a:r>
              <a:rPr lang="en-US" sz="1600" b="1" baseline="30000" dirty="0"/>
              <a:t>th</a:t>
            </a:r>
            <a:r>
              <a:rPr lang="en-US" sz="1600" b="1" dirty="0"/>
              <a:t> (Monday):</a:t>
            </a:r>
            <a:endParaRPr lang="en-US" sz="1600" dirty="0"/>
          </a:p>
          <a:p>
            <a:pPr lvl="1">
              <a:lnSpc>
                <a:spcPct val="90000"/>
              </a:lnSpc>
              <a:buClr>
                <a:srgbClr val="276F8B"/>
              </a:buClr>
              <a:buFont typeface="Wingdings" panose="05000000000000000000" pitchFamily="2" charset="2"/>
              <a:buChar char="Ø"/>
            </a:pPr>
            <a:r>
              <a:rPr lang="en-US" dirty="0"/>
              <a:t>Start of OE period</a:t>
            </a:r>
          </a:p>
          <a:p>
            <a:pPr lvl="1">
              <a:lnSpc>
                <a:spcPct val="90000"/>
              </a:lnSpc>
              <a:buClr>
                <a:srgbClr val="276F8B"/>
              </a:buClr>
              <a:buFont typeface="Wingdings" panose="05000000000000000000" pitchFamily="2" charset="2"/>
              <a:buChar char="Ø"/>
            </a:pPr>
            <a:r>
              <a:rPr lang="en-US" dirty="0"/>
              <a:t>eBenefits open to employees at midnight</a:t>
            </a:r>
          </a:p>
          <a:p>
            <a:pPr>
              <a:lnSpc>
                <a:spcPct val="90000"/>
              </a:lnSpc>
              <a:buClr>
                <a:srgbClr val="276F8B"/>
              </a:buCl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Oct 3</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800" dirty="0">
                <a:effectLst/>
                <a:latin typeface="Calibri" panose="020F0502020204030204" pitchFamily="34" charset="0"/>
                <a:ea typeface="Calibri" panose="020F0502020204030204" pitchFamily="34" charset="0"/>
                <a:cs typeface="Times New Roman" panose="02020603050405020304" pitchFamily="18" charset="0"/>
              </a:rPr>
              <a:t>: run PP20 WRS Lookback Report + do all associated processing</a:t>
            </a:r>
          </a:p>
          <a:p>
            <a:pPr>
              <a:lnSpc>
                <a:spcPct val="90000"/>
              </a:lnSpc>
              <a:buClr>
                <a:srgbClr val="276F8B"/>
              </a:buClr>
            </a:pPr>
            <a:r>
              <a:rPr lang="en-US" sz="1600" b="1" dirty="0"/>
              <a:t>Oct 6</a:t>
            </a:r>
            <a:r>
              <a:rPr lang="en-US" sz="1600" b="1" baseline="30000" dirty="0"/>
              <a:t>th</a:t>
            </a:r>
            <a:r>
              <a:rPr lang="en-US" sz="1600" b="1" dirty="0"/>
              <a:t>:</a:t>
            </a:r>
          </a:p>
          <a:p>
            <a:pPr lvl="1">
              <a:lnSpc>
                <a:spcPct val="90000"/>
              </a:lnSpc>
              <a:buClr>
                <a:srgbClr val="276F8B"/>
              </a:buClr>
              <a:buFont typeface="Wingdings" panose="05000000000000000000" pitchFamily="2" charset="2"/>
              <a:buChar char="Ø"/>
            </a:pPr>
            <a:r>
              <a:rPr lang="en-US" dirty="0"/>
              <a:t> 11/13-11/26 SHR events open for entry</a:t>
            </a:r>
          </a:p>
          <a:p>
            <a:pPr lvl="2">
              <a:lnSpc>
                <a:spcPct val="90000"/>
              </a:lnSpc>
              <a:buClr>
                <a:srgbClr val="276F8B"/>
              </a:buClr>
              <a:buFont typeface="Wingdings" panose="05000000000000000000" pitchFamily="2" charset="2"/>
              <a:buChar char="Ø"/>
            </a:pPr>
            <a:r>
              <a:rPr lang="en-US" dirty="0">
                <a:solidFill>
                  <a:srgbClr val="FF0000"/>
                </a:solidFill>
              </a:rPr>
              <a:t>Do not use OE event in place of SHR event for January coverage</a:t>
            </a:r>
            <a:endParaRPr lang="en-US" dirty="0"/>
          </a:p>
          <a:p>
            <a:pPr>
              <a:lnSpc>
                <a:spcPct val="90000"/>
              </a:lnSpc>
              <a:buClr>
                <a:srgbClr val="276F8B"/>
              </a:buClr>
            </a:pPr>
            <a:r>
              <a:rPr lang="en-US" sz="1600" b="1" dirty="0"/>
              <a:t>Oct 14</a:t>
            </a:r>
            <a:r>
              <a:rPr lang="en-US" sz="1600" b="1" baseline="30000" dirty="0"/>
              <a:t>th</a:t>
            </a:r>
            <a:r>
              <a:rPr lang="en-US" sz="1600" b="1" dirty="0"/>
              <a:t>: </a:t>
            </a:r>
            <a:r>
              <a:rPr lang="en-US" sz="1600" dirty="0"/>
              <a:t>11/27-12/10 SHR events open for entry</a:t>
            </a:r>
          </a:p>
          <a:p>
            <a:pPr>
              <a:lnSpc>
                <a:spcPct val="90000"/>
              </a:lnSpc>
              <a:buClr>
                <a:srgbClr val="276F8B"/>
              </a:buClr>
            </a:pPr>
            <a:r>
              <a:rPr lang="en-US" sz="1600" b="1" dirty="0"/>
              <a:t>Oct 17</a:t>
            </a:r>
            <a:r>
              <a:rPr lang="en-US" sz="1600" b="1" baseline="30000" dirty="0"/>
              <a:t>th</a:t>
            </a:r>
            <a:r>
              <a:rPr lang="en-US" sz="1600" b="1" dirty="0"/>
              <a:t>:</a:t>
            </a:r>
            <a:r>
              <a:rPr lang="en-US" sz="1600" dirty="0"/>
              <a:t> </a:t>
            </a:r>
            <a:r>
              <a:rPr lang="en-US" sz="1600" dirty="0">
                <a:effectLst/>
                <a:ea typeface="Calibri" panose="020F0502020204030204" pitchFamily="34" charset="0"/>
                <a:cs typeface="Times New Roman"/>
              </a:rPr>
              <a:t>run PP21 WRS Lookback Report + do all associated processing</a:t>
            </a:r>
          </a:p>
          <a:p>
            <a:pPr>
              <a:lnSpc>
                <a:spcPct val="90000"/>
              </a:lnSpc>
              <a:buClr>
                <a:srgbClr val="276F8B"/>
              </a:buClr>
            </a:pPr>
            <a:r>
              <a:rPr lang="en-US" sz="1600" b="1" dirty="0"/>
              <a:t>Oct 19</a:t>
            </a:r>
            <a:r>
              <a:rPr lang="en-US" sz="1600" b="1" baseline="30000" dirty="0"/>
              <a:t>th</a:t>
            </a:r>
            <a:r>
              <a:rPr lang="en-US" sz="1600" b="1" dirty="0"/>
              <a:t>:</a:t>
            </a:r>
            <a:r>
              <a:rPr lang="en-US" sz="1600" dirty="0"/>
              <a:t> 12/11-12/23 SHR events open for entry</a:t>
            </a:r>
          </a:p>
        </p:txBody>
      </p:sp>
    </p:spTree>
    <p:extLst>
      <p:ext uri="{BB962C8B-B14F-4D97-AF65-F5344CB8AC3E}">
        <p14:creationId xmlns:p14="http://schemas.microsoft.com/office/powerpoint/2010/main" val="162722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527EB67-3DB0-4656-8994-C7E0B17F30B9}"/>
              </a:ext>
            </a:extLst>
          </p:cNvPr>
          <p:cNvSpPr>
            <a:spLocks noGrp="1"/>
          </p:cNvSpPr>
          <p:nvPr>
            <p:ph type="title"/>
          </p:nvPr>
        </p:nvSpPr>
        <p:spPr>
          <a:xfrm>
            <a:off x="643467" y="816638"/>
            <a:ext cx="3367359" cy="5224724"/>
          </a:xfrm>
        </p:spPr>
        <p:txBody>
          <a:bodyPr anchor="ctr">
            <a:normAutofit/>
          </a:bodyPr>
          <a:lstStyle/>
          <a:p>
            <a:r>
              <a:rPr lang="en-US" sz="4000">
                <a:ea typeface="+mj-lt"/>
                <a:cs typeface="+mj-lt"/>
              </a:rPr>
              <a:t>Open Enrollment Timeline (subject to change)</a:t>
            </a:r>
            <a:endParaRPr lang="en-US" sz="4000"/>
          </a:p>
        </p:txBody>
      </p:sp>
      <p:sp>
        <p:nvSpPr>
          <p:cNvPr id="3" name="Content Placeholder 2">
            <a:extLst>
              <a:ext uri="{FF2B5EF4-FFF2-40B4-BE49-F238E27FC236}">
                <a16:creationId xmlns:a16="http://schemas.microsoft.com/office/drawing/2014/main" id="{3AE01F3A-D346-4829-8078-A7D518D11CA8}"/>
              </a:ext>
            </a:extLst>
          </p:cNvPr>
          <p:cNvSpPr>
            <a:spLocks noGrp="1"/>
          </p:cNvSpPr>
          <p:nvPr>
            <p:ph idx="1"/>
          </p:nvPr>
        </p:nvSpPr>
        <p:spPr>
          <a:xfrm>
            <a:off x="4472685" y="817795"/>
            <a:ext cx="6494467" cy="5594992"/>
          </a:xfrm>
        </p:spPr>
        <p:txBody>
          <a:bodyPr vert="horz" lIns="91440" tIns="45720" rIns="91440" bIns="45720" rtlCol="0" anchor="b">
            <a:normAutofit/>
          </a:bodyPr>
          <a:lstStyle/>
          <a:p>
            <a:pPr>
              <a:lnSpc>
                <a:spcPct val="90000"/>
              </a:lnSpc>
              <a:buClr>
                <a:srgbClr val="276F8B"/>
              </a:buClr>
            </a:pPr>
            <a:r>
              <a:rPr lang="en-US" sz="1600" b="1" dirty="0">
                <a:ea typeface="+mn-lt"/>
                <a:cs typeface="+mn-lt"/>
              </a:rPr>
              <a:t>Oct 21</a:t>
            </a:r>
            <a:r>
              <a:rPr lang="en-US" sz="1600" b="1" baseline="30000" dirty="0">
                <a:ea typeface="+mn-lt"/>
                <a:cs typeface="+mn-lt"/>
              </a:rPr>
              <a:t>st</a:t>
            </a:r>
            <a:r>
              <a:rPr lang="en-US" sz="1600" b="1" dirty="0">
                <a:ea typeface="+mn-lt"/>
                <a:cs typeface="+mn-lt"/>
              </a:rPr>
              <a:t>:</a:t>
            </a:r>
            <a:r>
              <a:rPr lang="en-US" sz="1600" dirty="0">
                <a:ea typeface="+mn-lt"/>
                <a:cs typeface="+mn-lt"/>
              </a:rPr>
              <a:t> Last day of OE..... thousands of employees likely making their elections</a:t>
            </a:r>
          </a:p>
          <a:p>
            <a:pPr lvl="1">
              <a:lnSpc>
                <a:spcPct val="90000"/>
              </a:lnSpc>
              <a:buClr>
                <a:srgbClr val="276F8B"/>
              </a:buClr>
              <a:buFont typeface="Wingdings" charset="2"/>
              <a:buChar char="Ø"/>
            </a:pPr>
            <a:r>
              <a:rPr lang="en-US" dirty="0">
                <a:ea typeface="+mn-lt"/>
                <a:cs typeface="+mn-lt"/>
              </a:rPr>
              <a:t>Last day to cancel/waive benefits for 2023</a:t>
            </a:r>
          </a:p>
          <a:p>
            <a:pPr lvl="1">
              <a:lnSpc>
                <a:spcPct val="90000"/>
              </a:lnSpc>
              <a:buClr>
                <a:srgbClr val="276F8B"/>
              </a:buClr>
              <a:buFont typeface="Wingdings" charset="2"/>
              <a:buChar char="Ø"/>
            </a:pPr>
            <a:r>
              <a:rPr lang="en-US" dirty="0" err="1">
                <a:ea typeface="+mn-lt"/>
                <a:cs typeface="+mn-lt"/>
              </a:rPr>
              <a:t>eBN</a:t>
            </a:r>
            <a:r>
              <a:rPr lang="en-US" dirty="0">
                <a:ea typeface="+mn-lt"/>
                <a:cs typeface="+mn-lt"/>
              </a:rPr>
              <a:t> closes at 11:59pm</a:t>
            </a:r>
            <a:endParaRPr lang="en-US" dirty="0"/>
          </a:p>
          <a:p>
            <a:pPr>
              <a:lnSpc>
                <a:spcPct val="90000"/>
              </a:lnSpc>
              <a:buClr>
                <a:srgbClr val="276F8B"/>
              </a:buClr>
            </a:pPr>
            <a:r>
              <a:rPr lang="en-US" sz="1600" b="1" dirty="0"/>
              <a:t>Oct 24</a:t>
            </a:r>
            <a:r>
              <a:rPr lang="en-US" sz="1600" b="1" baseline="30000" dirty="0"/>
              <a:t>th</a:t>
            </a:r>
            <a:r>
              <a:rPr lang="en-US" sz="1600" b="1" dirty="0"/>
              <a:t> – Oct 25</a:t>
            </a:r>
            <a:r>
              <a:rPr lang="en-US" sz="1600" b="1" baseline="30000" dirty="0"/>
              <a:t>th</a:t>
            </a:r>
            <a:r>
              <a:rPr lang="en-US" sz="1600" b="1" dirty="0"/>
              <a:t>:</a:t>
            </a:r>
            <a:r>
              <a:rPr lang="en-US" sz="1600" dirty="0"/>
              <a:t> OE event still open to agencies to enter paper apps received on or before 10/21(final date subject to change)</a:t>
            </a:r>
          </a:p>
          <a:p>
            <a:pPr>
              <a:lnSpc>
                <a:spcPct val="90000"/>
              </a:lnSpc>
              <a:buClr>
                <a:srgbClr val="276F8B"/>
              </a:buClr>
            </a:pPr>
            <a:r>
              <a:rPr lang="en-US" sz="1600" b="1" dirty="0"/>
              <a:t>Oct 31</a:t>
            </a:r>
            <a:r>
              <a:rPr lang="en-US" sz="1600" b="1" baseline="30000" dirty="0"/>
              <a:t>st</a:t>
            </a:r>
            <a:r>
              <a:rPr lang="en-US" sz="1600" b="1" dirty="0"/>
              <a:t>:</a:t>
            </a:r>
            <a:r>
              <a:rPr lang="en-US" sz="1600" dirty="0"/>
              <a:t> Run PP22 WRS lookback Report + do all associated processing</a:t>
            </a:r>
          </a:p>
          <a:p>
            <a:pPr>
              <a:lnSpc>
                <a:spcPct val="90000"/>
              </a:lnSpc>
              <a:buClr>
                <a:srgbClr val="276F8B"/>
              </a:buClr>
            </a:pPr>
            <a:r>
              <a:rPr lang="en-US" sz="1600" b="1" dirty="0"/>
              <a:t>Nov 2</a:t>
            </a:r>
            <a:r>
              <a:rPr lang="en-US" sz="1600" b="1" baseline="30000" dirty="0"/>
              <a:t>nd</a:t>
            </a:r>
            <a:r>
              <a:rPr lang="en-US" sz="1600" b="1" dirty="0"/>
              <a:t>:</a:t>
            </a:r>
            <a:r>
              <a:rPr lang="en-US" sz="1600" dirty="0"/>
              <a:t> 1</a:t>
            </a:r>
            <a:r>
              <a:rPr lang="en-US" sz="1600" baseline="30000" dirty="0"/>
              <a:t>st</a:t>
            </a:r>
            <a:r>
              <a:rPr lang="en-US" sz="1600" dirty="0"/>
              <a:t> OE health elections file sent to ETF</a:t>
            </a:r>
          </a:p>
          <a:p>
            <a:pPr>
              <a:lnSpc>
                <a:spcPct val="90000"/>
              </a:lnSpc>
              <a:buClr>
                <a:srgbClr val="276F8B"/>
              </a:buClr>
            </a:pPr>
            <a:r>
              <a:rPr lang="en-US" sz="1600" b="1" dirty="0"/>
              <a:t>Nov 4</a:t>
            </a:r>
            <a:r>
              <a:rPr lang="en-US" sz="1600" b="1" baseline="30000" dirty="0"/>
              <a:t>th</a:t>
            </a:r>
            <a:r>
              <a:rPr lang="en-US" sz="1600" b="1" dirty="0"/>
              <a:t>:</a:t>
            </a:r>
            <a:r>
              <a:rPr lang="en-US" sz="1600" dirty="0"/>
              <a:t> 12/24-1/1/23 SHR events open for entry</a:t>
            </a:r>
          </a:p>
          <a:p>
            <a:pPr>
              <a:lnSpc>
                <a:spcPct val="90000"/>
              </a:lnSpc>
              <a:buClr>
                <a:srgbClr val="276F8B"/>
              </a:buClr>
            </a:pPr>
            <a:r>
              <a:rPr lang="en-US" sz="1600" b="1" dirty="0"/>
              <a:t>Nov 9</a:t>
            </a:r>
            <a:r>
              <a:rPr lang="en-US" sz="1600" b="1" baseline="30000" dirty="0"/>
              <a:t>th</a:t>
            </a:r>
            <a:r>
              <a:rPr lang="en-US" sz="1600" b="1" dirty="0"/>
              <a:t>:</a:t>
            </a:r>
            <a:r>
              <a:rPr lang="en-US" sz="1600" dirty="0"/>
              <a:t> 2</a:t>
            </a:r>
            <a:r>
              <a:rPr lang="en-US" sz="1600" baseline="30000" dirty="0"/>
              <a:t>nd</a:t>
            </a:r>
            <a:r>
              <a:rPr lang="en-US" sz="1600" dirty="0"/>
              <a:t> OE health elections file sent to ETF (updates since 11/2 file)</a:t>
            </a:r>
          </a:p>
          <a:p>
            <a:pPr>
              <a:lnSpc>
                <a:spcPct val="90000"/>
              </a:lnSpc>
              <a:buClr>
                <a:srgbClr val="276F8B"/>
              </a:buClr>
            </a:pPr>
            <a:r>
              <a:rPr lang="en-US" sz="1600" b="1" dirty="0"/>
              <a:t>Nov 11</a:t>
            </a:r>
            <a:r>
              <a:rPr lang="en-US" sz="1600" b="1" baseline="30000" dirty="0"/>
              <a:t>th</a:t>
            </a:r>
            <a:r>
              <a:rPr lang="en-US" sz="1600" b="1" dirty="0"/>
              <a:t>:</a:t>
            </a:r>
            <a:r>
              <a:rPr lang="en-US" sz="1600" dirty="0"/>
              <a:t> 3</a:t>
            </a:r>
            <a:r>
              <a:rPr lang="en-US" sz="1600" baseline="30000" dirty="0"/>
              <a:t>rd</a:t>
            </a:r>
            <a:r>
              <a:rPr lang="en-US" sz="1600" dirty="0"/>
              <a:t> OE health elections file sent to ETF (updates since 11/9 file)</a:t>
            </a:r>
          </a:p>
          <a:p>
            <a:pPr lvl="1">
              <a:lnSpc>
                <a:spcPct val="90000"/>
              </a:lnSpc>
              <a:buClr>
                <a:srgbClr val="276F8B"/>
              </a:buClr>
              <a:buFont typeface="Wingdings" panose="05000000000000000000" pitchFamily="2" charset="2"/>
              <a:buChar char="Ø"/>
            </a:pPr>
            <a:r>
              <a:rPr lang="en-US" dirty="0"/>
              <a:t>Last day to submit OE health elections to ETF (5pm)</a:t>
            </a:r>
          </a:p>
          <a:p>
            <a:pPr>
              <a:lnSpc>
                <a:spcPct val="90000"/>
              </a:lnSpc>
              <a:buClr>
                <a:srgbClr val="276F8B"/>
              </a:buClr>
            </a:pPr>
            <a:r>
              <a:rPr lang="en-US" sz="1600" b="1" dirty="0"/>
              <a:t>Nov 18</a:t>
            </a:r>
            <a:r>
              <a:rPr lang="en-US" sz="1600" b="1" baseline="30000" dirty="0"/>
              <a:t>th</a:t>
            </a:r>
            <a:r>
              <a:rPr lang="en-US" sz="1600" b="1" dirty="0"/>
              <a:t>: </a:t>
            </a:r>
            <a:r>
              <a:rPr lang="en-US" sz="1600" dirty="0"/>
              <a:t>1</a:t>
            </a:r>
            <a:r>
              <a:rPr lang="en-US" sz="1600" baseline="30000" dirty="0"/>
              <a:t>st</a:t>
            </a:r>
            <a:r>
              <a:rPr lang="en-US" sz="1600" dirty="0"/>
              <a:t> OE enrollment file sent to OPTUM Financial </a:t>
            </a:r>
            <a:r>
              <a:rPr lang="en-US" sz="1600" b="1" dirty="0"/>
              <a:t> </a:t>
            </a:r>
          </a:p>
          <a:p>
            <a:pPr>
              <a:lnSpc>
                <a:spcPct val="90000"/>
              </a:lnSpc>
              <a:buClr>
                <a:srgbClr val="276F8B"/>
              </a:buClr>
            </a:pPr>
            <a:r>
              <a:rPr lang="en-US" sz="1600" b="1" dirty="0"/>
              <a:t>Nov 28</a:t>
            </a:r>
            <a:r>
              <a:rPr lang="en-US" sz="1600" b="1" baseline="30000" dirty="0"/>
              <a:t>th</a:t>
            </a:r>
            <a:r>
              <a:rPr lang="en-US" sz="1600" b="1" dirty="0"/>
              <a:t>: </a:t>
            </a:r>
            <a:r>
              <a:rPr lang="en-US" sz="1600" dirty="0"/>
              <a:t>List of OOS enrollees sent to ETF for validation</a:t>
            </a:r>
          </a:p>
          <a:p>
            <a:pPr>
              <a:lnSpc>
                <a:spcPct val="90000"/>
              </a:lnSpc>
              <a:buClr>
                <a:srgbClr val="276F8B"/>
              </a:buClr>
            </a:pPr>
            <a:endParaRPr lang="en-US" sz="1500" dirty="0"/>
          </a:p>
        </p:txBody>
      </p:sp>
    </p:spTree>
    <p:extLst>
      <p:ext uri="{BB962C8B-B14F-4D97-AF65-F5344CB8AC3E}">
        <p14:creationId xmlns:p14="http://schemas.microsoft.com/office/powerpoint/2010/main" val="251914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527EB67-3DB0-4656-8994-C7E0B17F30B9}"/>
              </a:ext>
            </a:extLst>
          </p:cNvPr>
          <p:cNvSpPr>
            <a:spLocks noGrp="1"/>
          </p:cNvSpPr>
          <p:nvPr>
            <p:ph type="title"/>
          </p:nvPr>
        </p:nvSpPr>
        <p:spPr>
          <a:xfrm>
            <a:off x="643467" y="816638"/>
            <a:ext cx="3367359" cy="5224724"/>
          </a:xfrm>
        </p:spPr>
        <p:txBody>
          <a:bodyPr anchor="ctr">
            <a:normAutofit/>
          </a:bodyPr>
          <a:lstStyle/>
          <a:p>
            <a:r>
              <a:rPr lang="en-US" sz="4000">
                <a:ea typeface="+mj-lt"/>
                <a:cs typeface="+mj-lt"/>
              </a:rPr>
              <a:t>Open Enrollment Timeline (subject to change)</a:t>
            </a:r>
            <a:endParaRPr lang="en-US" sz="4000"/>
          </a:p>
        </p:txBody>
      </p:sp>
      <p:sp>
        <p:nvSpPr>
          <p:cNvPr id="3" name="Content Placeholder 2">
            <a:extLst>
              <a:ext uri="{FF2B5EF4-FFF2-40B4-BE49-F238E27FC236}">
                <a16:creationId xmlns:a16="http://schemas.microsoft.com/office/drawing/2014/main" id="{3AE01F3A-D346-4829-8078-A7D518D11CA8}"/>
              </a:ext>
            </a:extLst>
          </p:cNvPr>
          <p:cNvSpPr>
            <a:spLocks noGrp="1"/>
          </p:cNvSpPr>
          <p:nvPr>
            <p:ph idx="1"/>
          </p:nvPr>
        </p:nvSpPr>
        <p:spPr>
          <a:xfrm>
            <a:off x="4654295" y="683779"/>
            <a:ext cx="6252562" cy="5325846"/>
          </a:xfrm>
        </p:spPr>
        <p:txBody>
          <a:bodyPr vert="horz" lIns="91440" tIns="45720" rIns="91440" bIns="45720" rtlCol="0" anchor="ctr">
            <a:normAutofit/>
          </a:bodyPr>
          <a:lstStyle/>
          <a:p>
            <a:pPr>
              <a:lnSpc>
                <a:spcPct val="90000"/>
              </a:lnSpc>
              <a:buClr>
                <a:srgbClr val="276F8B"/>
              </a:buClr>
            </a:pPr>
            <a:r>
              <a:rPr lang="en-US" sz="1600" b="1" dirty="0"/>
              <a:t>Dec 2</a:t>
            </a:r>
            <a:r>
              <a:rPr lang="en-US" sz="1600" b="1" baseline="30000" dirty="0"/>
              <a:t>nd</a:t>
            </a:r>
            <a:r>
              <a:rPr lang="en-US" sz="1600" b="1" dirty="0"/>
              <a:t>: </a:t>
            </a:r>
          </a:p>
          <a:p>
            <a:pPr lvl="1">
              <a:lnSpc>
                <a:spcPct val="90000"/>
              </a:lnSpc>
              <a:buClr>
                <a:srgbClr val="276F8B"/>
              </a:buClr>
              <a:buFont typeface="Wingdings" panose="05000000000000000000" pitchFamily="2" charset="2"/>
              <a:buChar char="Ø"/>
            </a:pPr>
            <a:r>
              <a:rPr lang="en-US" dirty="0"/>
              <a:t>OE file sent to DeltaVision</a:t>
            </a:r>
          </a:p>
          <a:p>
            <a:pPr lvl="1">
              <a:lnSpc>
                <a:spcPct val="90000"/>
              </a:lnSpc>
              <a:buClr>
                <a:srgbClr val="276F8B"/>
              </a:buClr>
              <a:buFont typeface="Wingdings" panose="05000000000000000000" pitchFamily="2" charset="2"/>
              <a:buChar char="Ø"/>
            </a:pPr>
            <a:r>
              <a:rPr lang="en-US" dirty="0"/>
              <a:t>2</a:t>
            </a:r>
            <a:r>
              <a:rPr lang="en-US" baseline="30000" dirty="0"/>
              <a:t>nd</a:t>
            </a:r>
            <a:r>
              <a:rPr lang="en-US" dirty="0"/>
              <a:t> OE enrollment file sent to OPTUM Financial</a:t>
            </a:r>
          </a:p>
          <a:p>
            <a:pPr>
              <a:lnSpc>
                <a:spcPct val="90000"/>
              </a:lnSpc>
              <a:buClr>
                <a:srgbClr val="276F8B"/>
              </a:buClr>
            </a:pPr>
            <a:r>
              <a:rPr lang="en-US" sz="1600" b="1" dirty="0"/>
              <a:t>Dec 4</a:t>
            </a:r>
            <a:r>
              <a:rPr lang="en-US" sz="1600" b="1" baseline="30000" dirty="0"/>
              <a:t>th</a:t>
            </a:r>
            <a:r>
              <a:rPr lang="en-US" sz="1600" dirty="0"/>
              <a:t>: 1st day of 2022 Pay Period 26 (C pay period)  </a:t>
            </a:r>
          </a:p>
          <a:p>
            <a:pPr>
              <a:lnSpc>
                <a:spcPct val="90000"/>
              </a:lnSpc>
              <a:buClr>
                <a:srgbClr val="276F8B"/>
              </a:buClr>
            </a:pPr>
            <a:r>
              <a:rPr lang="en-US" sz="1600" b="1" dirty="0"/>
              <a:t>Dec 7</a:t>
            </a:r>
            <a:r>
              <a:rPr lang="en-US" sz="1600" b="1" baseline="30000" dirty="0"/>
              <a:t>th</a:t>
            </a:r>
            <a:r>
              <a:rPr lang="en-US" sz="1600" b="1" dirty="0"/>
              <a:t>:</a:t>
            </a:r>
            <a:r>
              <a:rPr lang="en-US" sz="1600" dirty="0"/>
              <a:t> OE file sent to </a:t>
            </a:r>
            <a:r>
              <a:rPr lang="en-US" sz="1600" dirty="0" err="1"/>
              <a:t>DeltaDental</a:t>
            </a:r>
            <a:r>
              <a:rPr lang="en-US" sz="1600" dirty="0"/>
              <a:t> (includes Supplemental Dental and Preventive Dental) </a:t>
            </a:r>
          </a:p>
          <a:p>
            <a:pPr>
              <a:lnSpc>
                <a:spcPct val="90000"/>
              </a:lnSpc>
              <a:buClr>
                <a:srgbClr val="276F8B"/>
              </a:buClr>
            </a:pPr>
            <a:r>
              <a:rPr lang="en-US" sz="1600" b="1" dirty="0"/>
              <a:t>Dec 18</a:t>
            </a:r>
            <a:r>
              <a:rPr lang="en-US" sz="1600" b="1" baseline="30000" dirty="0"/>
              <a:t>th</a:t>
            </a:r>
            <a:r>
              <a:rPr lang="en-US" sz="1600" b="1" dirty="0"/>
              <a:t>: </a:t>
            </a:r>
            <a:r>
              <a:rPr lang="en-US" sz="1600" dirty="0"/>
              <a:t>1st day of 2023 Pay Period 1</a:t>
            </a:r>
          </a:p>
          <a:p>
            <a:pPr>
              <a:lnSpc>
                <a:spcPct val="90000"/>
              </a:lnSpc>
              <a:buClr>
                <a:srgbClr val="276F8B"/>
              </a:buClr>
            </a:pPr>
            <a:r>
              <a:rPr lang="en-US" sz="1600" b="1" dirty="0"/>
              <a:t>Dec 21</a:t>
            </a:r>
            <a:r>
              <a:rPr lang="en-US" sz="1600" b="1" baseline="30000" dirty="0"/>
              <a:t>st</a:t>
            </a:r>
            <a:r>
              <a:rPr lang="en-US" sz="1600" b="1" dirty="0"/>
              <a:t>: </a:t>
            </a:r>
            <a:r>
              <a:rPr lang="en-US" sz="1600" dirty="0"/>
              <a:t>Submit OE elections to Securian for Accident plan</a:t>
            </a:r>
          </a:p>
          <a:p>
            <a:pPr>
              <a:lnSpc>
                <a:spcPct val="90000"/>
              </a:lnSpc>
              <a:buClr>
                <a:srgbClr val="276F8B"/>
              </a:buClr>
            </a:pPr>
            <a:r>
              <a:rPr lang="en-US" sz="1600" b="1" dirty="0"/>
              <a:t>Jan 12</a:t>
            </a:r>
            <a:r>
              <a:rPr lang="en-US" sz="1600" b="1" baseline="30000" dirty="0"/>
              <a:t>th</a:t>
            </a:r>
            <a:r>
              <a:rPr lang="en-US" sz="1600" b="1" dirty="0"/>
              <a:t>: </a:t>
            </a:r>
            <a:r>
              <a:rPr lang="en-US" sz="1600" dirty="0"/>
              <a:t>first check payable in 2023 and 1st premiums for 2023 taken</a:t>
            </a:r>
          </a:p>
          <a:p>
            <a:pPr>
              <a:lnSpc>
                <a:spcPct val="90000"/>
              </a:lnSpc>
              <a:buClr>
                <a:srgbClr val="276F8B"/>
              </a:buClr>
            </a:pPr>
            <a:r>
              <a:rPr lang="en-US" sz="1600" b="1" dirty="0"/>
              <a:t>Early January:</a:t>
            </a:r>
          </a:p>
          <a:p>
            <a:pPr lvl="1">
              <a:lnSpc>
                <a:spcPct val="90000"/>
              </a:lnSpc>
              <a:buClr>
                <a:srgbClr val="276F8B"/>
              </a:buClr>
              <a:buFont typeface="Wingdings" charset="2"/>
              <a:buChar char="Ø"/>
            </a:pPr>
            <a:r>
              <a:rPr lang="en-US" dirty="0"/>
              <a:t>Central Benefits will begin health compare with ETF’s system</a:t>
            </a:r>
          </a:p>
          <a:p>
            <a:pPr lvl="1">
              <a:lnSpc>
                <a:spcPct val="90000"/>
              </a:lnSpc>
              <a:buClr>
                <a:srgbClr val="276F8B"/>
              </a:buClr>
              <a:buFont typeface="Wingdings" charset="2"/>
              <a:buChar char="Ø"/>
            </a:pPr>
            <a:r>
              <a:rPr lang="en-US"/>
              <a:t>Re-send </a:t>
            </a:r>
            <a:r>
              <a:rPr lang="en-US" dirty="0"/>
              <a:t>OOS list to ETF for Validation (in case of changes)</a:t>
            </a:r>
          </a:p>
          <a:p>
            <a:pPr>
              <a:lnSpc>
                <a:spcPct val="90000"/>
              </a:lnSpc>
              <a:buClr>
                <a:srgbClr val="276F8B"/>
              </a:buClr>
            </a:pPr>
            <a:endParaRPr lang="en-US" sz="1400" dirty="0"/>
          </a:p>
        </p:txBody>
      </p:sp>
    </p:spTree>
    <p:extLst>
      <p:ext uri="{BB962C8B-B14F-4D97-AF65-F5344CB8AC3E}">
        <p14:creationId xmlns:p14="http://schemas.microsoft.com/office/powerpoint/2010/main" val="6648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1E6C16-47A5-4646-B1E7-44F1832E7762}"/>
              </a:ext>
            </a:extLst>
          </p:cNvPr>
          <p:cNvSpPr>
            <a:spLocks noGrp="1"/>
          </p:cNvSpPr>
          <p:nvPr>
            <p:ph type="title"/>
          </p:nvPr>
        </p:nvSpPr>
        <p:spPr>
          <a:xfrm>
            <a:off x="444502" y="609600"/>
            <a:ext cx="9752368" cy="1320800"/>
          </a:xfrm>
        </p:spPr>
        <p:txBody>
          <a:bodyPr>
            <a:normAutofit/>
          </a:bodyPr>
          <a:lstStyle/>
          <a:p>
            <a:r>
              <a:rPr lang="en-US" sz="4000"/>
              <a:t>Daily Processes during Open Enrollment</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842DBE3-0ECA-48C9-B3A4-DCFCE3996A58}"/>
              </a:ext>
            </a:extLst>
          </p:cNvPr>
          <p:cNvSpPr>
            <a:spLocks noGrp="1"/>
          </p:cNvSpPr>
          <p:nvPr>
            <p:ph idx="1"/>
          </p:nvPr>
        </p:nvSpPr>
        <p:spPr>
          <a:xfrm>
            <a:off x="1333502" y="2160590"/>
            <a:ext cx="8365152" cy="3132927"/>
          </a:xfrm>
        </p:spPr>
        <p:txBody>
          <a:bodyPr vert="horz" lIns="91440" tIns="45720" rIns="91440" bIns="45720" rtlCol="0" anchor="t">
            <a:noAutofit/>
          </a:bodyPr>
          <a:lstStyle/>
          <a:p>
            <a:r>
              <a:rPr lang="en-US" sz="1600" dirty="0"/>
              <a:t>Once open enrollment begins, OE elections will be finalized every night (7 days/week).  This process will begin at 8pm.</a:t>
            </a:r>
          </a:p>
          <a:p>
            <a:pPr lvl="1">
              <a:buClr>
                <a:srgbClr val="276F8B"/>
              </a:buClr>
              <a:buFont typeface="Wingdings" charset="2"/>
              <a:buChar char="Ø"/>
            </a:pPr>
            <a:r>
              <a:rPr lang="en-US" dirty="0"/>
              <a:t>Confirmation statements and emails will also be generated at this time. If OE election submitted after 8pm, there will be a one-day delay for the confirmation statement.</a:t>
            </a:r>
          </a:p>
          <a:p>
            <a:pPr>
              <a:buClr>
                <a:srgbClr val="276F8B"/>
              </a:buClr>
            </a:pPr>
            <a:r>
              <a:rPr lang="en-US" sz="1600" dirty="0"/>
              <a:t>During the last few days of OE, we’ll finalize the events several times during the day, but confirmation statements will only be generated once.</a:t>
            </a:r>
          </a:p>
          <a:p>
            <a:pPr>
              <a:buClr>
                <a:srgbClr val="276F8B"/>
              </a:buClr>
            </a:pPr>
            <a:r>
              <a:rPr lang="en-US" sz="1600" dirty="0"/>
              <a:t>On the last day of OE, we’ll finalize the events every few hours and then more frequently as midnight approaches.</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6567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B8EE5-099E-48E3-9752-1F4DB26101E0}"/>
              </a:ext>
            </a:extLst>
          </p:cNvPr>
          <p:cNvSpPr>
            <a:spLocks noGrp="1"/>
          </p:cNvSpPr>
          <p:nvPr>
            <p:ph type="title"/>
          </p:nvPr>
        </p:nvSpPr>
        <p:spPr>
          <a:xfrm>
            <a:off x="810382" y="2496457"/>
            <a:ext cx="9866668" cy="1320800"/>
          </a:xfrm>
        </p:spPr>
        <p:txBody>
          <a:bodyPr anchor="ctr">
            <a:normAutofit/>
          </a:bodyPr>
          <a:lstStyle/>
          <a:p>
            <a:pPr algn="ctr"/>
            <a:r>
              <a:rPr lang="en-US" sz="5400" dirty="0">
                <a:solidFill>
                  <a:schemeClr val="tx1">
                    <a:lumMod val="85000"/>
                    <a:lumOff val="15000"/>
                  </a:schemeClr>
                </a:solidFill>
              </a:rPr>
              <a:t>2023 Benefit Information</a:t>
            </a:r>
          </a:p>
        </p:txBody>
      </p:sp>
    </p:spTree>
    <p:extLst>
      <p:ext uri="{BB962C8B-B14F-4D97-AF65-F5344CB8AC3E}">
        <p14:creationId xmlns:p14="http://schemas.microsoft.com/office/powerpoint/2010/main" val="10468413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2446-605E-4962-81CA-8071799DA73E}"/>
              </a:ext>
            </a:extLst>
          </p:cNvPr>
          <p:cNvSpPr>
            <a:spLocks noGrp="1"/>
          </p:cNvSpPr>
          <p:nvPr>
            <p:ph type="title"/>
          </p:nvPr>
        </p:nvSpPr>
        <p:spPr>
          <a:xfrm>
            <a:off x="246139" y="416076"/>
            <a:ext cx="11697282" cy="764420"/>
          </a:xfrm>
        </p:spPr>
        <p:txBody>
          <a:bodyPr>
            <a:noAutofit/>
          </a:bodyPr>
          <a:lstStyle/>
          <a:p>
            <a:r>
              <a:rPr lang="en-US" sz="4000"/>
              <a:t>Action that can be taken during Open Enrollment </a:t>
            </a:r>
          </a:p>
        </p:txBody>
      </p:sp>
      <p:graphicFrame>
        <p:nvGraphicFramePr>
          <p:cNvPr id="4" name="Table 4">
            <a:extLst>
              <a:ext uri="{FF2B5EF4-FFF2-40B4-BE49-F238E27FC236}">
                <a16:creationId xmlns:a16="http://schemas.microsoft.com/office/drawing/2014/main" id="{FBDBEF88-7763-4A9B-9178-63A1C4EAAFC1}"/>
              </a:ext>
            </a:extLst>
          </p:cNvPr>
          <p:cNvGraphicFramePr>
            <a:graphicFrameLocks noGrp="1"/>
          </p:cNvGraphicFramePr>
          <p:nvPr>
            <p:ph idx="1"/>
            <p:extLst>
              <p:ext uri="{D42A27DB-BD31-4B8C-83A1-F6EECF244321}">
                <p14:modId xmlns:p14="http://schemas.microsoft.com/office/powerpoint/2010/main" val="4026616381"/>
              </p:ext>
            </p:extLst>
          </p:nvPr>
        </p:nvGraphicFramePr>
        <p:xfrm>
          <a:off x="677333" y="1378857"/>
          <a:ext cx="9381488" cy="4895659"/>
        </p:xfrm>
        <a:graphic>
          <a:graphicData uri="http://schemas.openxmlformats.org/drawingml/2006/table">
            <a:tbl>
              <a:tblPr firstRow="1" bandRow="1">
                <a:tableStyleId>{BC89EF96-8CEA-46FF-86C4-4CE0E7609802}</a:tableStyleId>
              </a:tblPr>
              <a:tblGrid>
                <a:gridCol w="2165047">
                  <a:extLst>
                    <a:ext uri="{9D8B030D-6E8A-4147-A177-3AD203B41FA5}">
                      <a16:colId xmlns:a16="http://schemas.microsoft.com/office/drawing/2014/main" val="3161513085"/>
                    </a:ext>
                  </a:extLst>
                </a:gridCol>
                <a:gridCol w="1587547">
                  <a:extLst>
                    <a:ext uri="{9D8B030D-6E8A-4147-A177-3AD203B41FA5}">
                      <a16:colId xmlns:a16="http://schemas.microsoft.com/office/drawing/2014/main" val="3774835406"/>
                    </a:ext>
                  </a:extLst>
                </a:gridCol>
                <a:gridCol w="1876298">
                  <a:extLst>
                    <a:ext uri="{9D8B030D-6E8A-4147-A177-3AD203B41FA5}">
                      <a16:colId xmlns:a16="http://schemas.microsoft.com/office/drawing/2014/main" val="2863811437"/>
                    </a:ext>
                  </a:extLst>
                </a:gridCol>
                <a:gridCol w="1876298">
                  <a:extLst>
                    <a:ext uri="{9D8B030D-6E8A-4147-A177-3AD203B41FA5}">
                      <a16:colId xmlns:a16="http://schemas.microsoft.com/office/drawing/2014/main" val="4113141496"/>
                    </a:ext>
                  </a:extLst>
                </a:gridCol>
                <a:gridCol w="1876298">
                  <a:extLst>
                    <a:ext uri="{9D8B030D-6E8A-4147-A177-3AD203B41FA5}">
                      <a16:colId xmlns:a16="http://schemas.microsoft.com/office/drawing/2014/main" val="3949985856"/>
                    </a:ext>
                  </a:extLst>
                </a:gridCol>
              </a:tblGrid>
              <a:tr h="592665">
                <a:tc>
                  <a:txBody>
                    <a:bodyPr/>
                    <a:lstStyle/>
                    <a:p>
                      <a:pPr algn="ctr"/>
                      <a:endParaRPr lang="en-US" sz="1200"/>
                    </a:p>
                  </a:txBody>
                  <a:tcPr>
                    <a:solidFill>
                      <a:srgbClr val="104E61"/>
                    </a:solidFill>
                  </a:tcPr>
                </a:tc>
                <a:tc>
                  <a:txBody>
                    <a:bodyPr/>
                    <a:lstStyle/>
                    <a:p>
                      <a:pPr algn="ctr"/>
                      <a:r>
                        <a:rPr lang="en-US" sz="1200">
                          <a:solidFill>
                            <a:schemeClr val="bg1"/>
                          </a:solidFill>
                        </a:rPr>
                        <a:t>Enroll</a:t>
                      </a:r>
                    </a:p>
                  </a:txBody>
                  <a:tcPr>
                    <a:solidFill>
                      <a:srgbClr val="104E61"/>
                    </a:solidFill>
                  </a:tcPr>
                </a:tc>
                <a:tc>
                  <a:txBody>
                    <a:bodyPr/>
                    <a:lstStyle/>
                    <a:p>
                      <a:pPr algn="ctr"/>
                      <a:r>
                        <a:rPr lang="en-US" sz="1200">
                          <a:solidFill>
                            <a:schemeClr val="bg1"/>
                          </a:solidFill>
                        </a:rPr>
                        <a:t>Add or Remove Dependents</a:t>
                      </a:r>
                    </a:p>
                  </a:txBody>
                  <a:tcPr>
                    <a:solidFill>
                      <a:srgbClr val="104E61"/>
                    </a:solidFill>
                  </a:tcPr>
                </a:tc>
                <a:tc>
                  <a:txBody>
                    <a:bodyPr/>
                    <a:lstStyle/>
                    <a:p>
                      <a:pPr algn="ctr"/>
                      <a:r>
                        <a:rPr lang="en-US" sz="1200">
                          <a:solidFill>
                            <a:schemeClr val="bg1"/>
                          </a:solidFill>
                        </a:rPr>
                        <a:t>Change Plans</a:t>
                      </a:r>
                    </a:p>
                  </a:txBody>
                  <a:tcPr>
                    <a:solidFill>
                      <a:srgbClr val="104E61"/>
                    </a:solidFill>
                  </a:tcPr>
                </a:tc>
                <a:tc>
                  <a:txBody>
                    <a:bodyPr/>
                    <a:lstStyle/>
                    <a:p>
                      <a:pPr algn="ctr"/>
                      <a:r>
                        <a:rPr lang="en-US" sz="1200">
                          <a:solidFill>
                            <a:schemeClr val="bg1"/>
                          </a:solidFill>
                        </a:rPr>
                        <a:t>Cancel Coverage</a:t>
                      </a:r>
                    </a:p>
                  </a:txBody>
                  <a:tcPr>
                    <a:solidFill>
                      <a:srgbClr val="104E61"/>
                    </a:solidFill>
                  </a:tcPr>
                </a:tc>
                <a:extLst>
                  <a:ext uri="{0D108BD9-81ED-4DB2-BD59-A6C34878D82A}">
                    <a16:rowId xmlns:a16="http://schemas.microsoft.com/office/drawing/2014/main" val="2717629903"/>
                  </a:ext>
                </a:extLst>
              </a:tr>
              <a:tr h="302379">
                <a:tc>
                  <a:txBody>
                    <a:bodyPr/>
                    <a:lstStyle/>
                    <a:p>
                      <a:r>
                        <a:rPr lang="en-US" sz="1200"/>
                        <a:t>Health*</a:t>
                      </a:r>
                    </a:p>
                  </a:txBody>
                  <a:tcPr/>
                </a:tc>
                <a:tc>
                  <a:txBody>
                    <a:bodyPr/>
                    <a:lstStyle/>
                    <a:p>
                      <a:pPr algn="ctr"/>
                      <a:r>
                        <a:rPr lang="en-US" sz="1200"/>
                        <a:t>X</a:t>
                      </a:r>
                    </a:p>
                  </a:txBody>
                  <a:tcPr anchor="ctr"/>
                </a:tc>
                <a:tc>
                  <a:txBody>
                    <a:bodyPr/>
                    <a:lstStyle/>
                    <a:p>
                      <a:pPr algn="ctr"/>
                      <a:r>
                        <a:rPr lang="en-US" sz="1200"/>
                        <a:t>X</a:t>
                      </a:r>
                    </a:p>
                  </a:txBody>
                  <a:tcPr anchor="ctr"/>
                </a:tc>
                <a:tc>
                  <a:txBody>
                    <a:bodyPr/>
                    <a:lstStyle/>
                    <a:p>
                      <a:pPr algn="ctr"/>
                      <a:r>
                        <a:rPr lang="en-US" sz="1200"/>
                        <a:t>X</a:t>
                      </a:r>
                    </a:p>
                  </a:txBody>
                  <a:tcPr anchor="ctr"/>
                </a:tc>
                <a:tc>
                  <a:txBody>
                    <a:bodyPr/>
                    <a:lstStyle/>
                    <a:p>
                      <a:pPr algn="ctr"/>
                      <a:r>
                        <a:rPr lang="en-US" sz="1200"/>
                        <a:t>X</a:t>
                      </a:r>
                    </a:p>
                  </a:txBody>
                  <a:tcPr anchor="ctr"/>
                </a:tc>
                <a:extLst>
                  <a:ext uri="{0D108BD9-81ED-4DB2-BD59-A6C34878D82A}">
                    <a16:rowId xmlns:a16="http://schemas.microsoft.com/office/drawing/2014/main" val="2483745003"/>
                  </a:ext>
                </a:extLst>
              </a:tr>
              <a:tr h="520094">
                <a:tc>
                  <a:txBody>
                    <a:bodyPr/>
                    <a:lstStyle/>
                    <a:p>
                      <a:r>
                        <a:rPr lang="en-US" sz="1200"/>
                        <a:t>Delta Dental PPO – Supplemental Plan</a:t>
                      </a:r>
                    </a:p>
                  </a:txBody>
                  <a:tcPr/>
                </a:tc>
                <a:tc>
                  <a:txBody>
                    <a:bodyPr/>
                    <a:lstStyle/>
                    <a:p>
                      <a:pPr algn="ctr"/>
                      <a:r>
                        <a:rPr lang="en-US" sz="1200"/>
                        <a:t>X</a:t>
                      </a:r>
                    </a:p>
                  </a:txBody>
                  <a:tcPr anchor="ctr"/>
                </a:tc>
                <a:tc>
                  <a:txBody>
                    <a:bodyPr/>
                    <a:lstStyle/>
                    <a:p>
                      <a:pPr algn="ctr"/>
                      <a:r>
                        <a:rPr lang="en-US" sz="1200"/>
                        <a:t>X</a:t>
                      </a:r>
                    </a:p>
                  </a:txBody>
                  <a:tcPr anchor="ctr"/>
                </a:tc>
                <a:tc>
                  <a:txBody>
                    <a:bodyPr/>
                    <a:lstStyle/>
                    <a:p>
                      <a:pPr algn="ctr"/>
                      <a:r>
                        <a:rPr lang="en-US" sz="1200"/>
                        <a:t>X</a:t>
                      </a:r>
                    </a:p>
                  </a:txBody>
                  <a:tcPr anchor="ctr"/>
                </a:tc>
                <a:tc>
                  <a:txBody>
                    <a:bodyPr/>
                    <a:lstStyle/>
                    <a:p>
                      <a:pPr algn="ctr"/>
                      <a:r>
                        <a:rPr lang="en-US" sz="1200"/>
                        <a:t>X</a:t>
                      </a:r>
                    </a:p>
                  </a:txBody>
                  <a:tcPr anchor="ctr"/>
                </a:tc>
                <a:extLst>
                  <a:ext uri="{0D108BD9-81ED-4DB2-BD59-A6C34878D82A}">
                    <a16:rowId xmlns:a16="http://schemas.microsoft.com/office/drawing/2014/main" val="3567485074"/>
                  </a:ext>
                </a:extLst>
              </a:tr>
              <a:tr h="483809">
                <a:tc>
                  <a:txBody>
                    <a:bodyPr/>
                    <a:lstStyle/>
                    <a:p>
                      <a:r>
                        <a:rPr lang="en-US" sz="1200"/>
                        <a:t>Delta Dental PPO – Preventive Plan</a:t>
                      </a:r>
                    </a:p>
                  </a:txBody>
                  <a:tcPr/>
                </a:tc>
                <a:tc>
                  <a:txBody>
                    <a:bodyPr/>
                    <a:lstStyle/>
                    <a:p>
                      <a:pPr algn="ctr"/>
                      <a:r>
                        <a:rPr lang="en-US" sz="1200"/>
                        <a:t>X</a:t>
                      </a:r>
                    </a:p>
                  </a:txBody>
                  <a:tcPr anchor="ctr"/>
                </a:tc>
                <a:tc>
                  <a:txBody>
                    <a:bodyPr/>
                    <a:lstStyle/>
                    <a:p>
                      <a:pPr algn="ctr"/>
                      <a:r>
                        <a:rPr lang="en-US" sz="1200"/>
                        <a:t>X</a:t>
                      </a:r>
                    </a:p>
                  </a:txBody>
                  <a:tcPr anchor="ctr"/>
                </a:tc>
                <a:tc>
                  <a:txBody>
                    <a:bodyPr/>
                    <a:lstStyle/>
                    <a:p>
                      <a:pPr algn="ctr"/>
                      <a:r>
                        <a:rPr lang="en-US" sz="1200"/>
                        <a:t>N/A</a:t>
                      </a:r>
                    </a:p>
                  </a:txBody>
                  <a:tcPr anchor="ctr"/>
                </a:tc>
                <a:tc>
                  <a:txBody>
                    <a:bodyPr/>
                    <a:lstStyle/>
                    <a:p>
                      <a:pPr algn="ctr"/>
                      <a:r>
                        <a:rPr lang="en-US" sz="1200"/>
                        <a:t>X</a:t>
                      </a:r>
                    </a:p>
                  </a:txBody>
                  <a:tcPr anchor="ctr"/>
                </a:tc>
                <a:extLst>
                  <a:ext uri="{0D108BD9-81ED-4DB2-BD59-A6C34878D82A}">
                    <a16:rowId xmlns:a16="http://schemas.microsoft.com/office/drawing/2014/main" val="736718562"/>
                  </a:ext>
                </a:extLst>
              </a:tr>
              <a:tr h="435428">
                <a:tc>
                  <a:txBody>
                    <a:bodyPr/>
                    <a:lstStyle/>
                    <a:p>
                      <a:r>
                        <a:rPr lang="en-US" sz="1200"/>
                        <a:t>Deltavision</a:t>
                      </a:r>
                    </a:p>
                  </a:txBody>
                  <a:tcPr/>
                </a:tc>
                <a:tc>
                  <a:txBody>
                    <a:bodyPr/>
                    <a:lstStyle/>
                    <a:p>
                      <a:pPr algn="ctr"/>
                      <a:r>
                        <a:rPr lang="en-US" sz="1200"/>
                        <a:t>X</a:t>
                      </a:r>
                    </a:p>
                  </a:txBody>
                  <a:tcPr anchor="ctr"/>
                </a:tc>
                <a:tc>
                  <a:txBody>
                    <a:bodyPr/>
                    <a:lstStyle/>
                    <a:p>
                      <a:pPr algn="ctr"/>
                      <a:r>
                        <a:rPr lang="en-US" sz="1200"/>
                        <a:t>X</a:t>
                      </a:r>
                    </a:p>
                  </a:txBody>
                  <a:tcPr anchor="ctr"/>
                </a:tc>
                <a:tc>
                  <a:txBody>
                    <a:bodyPr/>
                    <a:lstStyle/>
                    <a:p>
                      <a:pPr algn="ctr"/>
                      <a:r>
                        <a:rPr lang="en-US" sz="1200"/>
                        <a:t>N/A</a:t>
                      </a:r>
                    </a:p>
                  </a:txBody>
                  <a:tcPr anchor="ctr"/>
                </a:tc>
                <a:tc>
                  <a:txBody>
                    <a:bodyPr/>
                    <a:lstStyle/>
                    <a:p>
                      <a:pPr algn="ctr"/>
                      <a:r>
                        <a:rPr lang="en-US" sz="1200"/>
                        <a:t>X</a:t>
                      </a:r>
                    </a:p>
                  </a:txBody>
                  <a:tcPr anchor="ctr"/>
                </a:tc>
                <a:extLst>
                  <a:ext uri="{0D108BD9-81ED-4DB2-BD59-A6C34878D82A}">
                    <a16:rowId xmlns:a16="http://schemas.microsoft.com/office/drawing/2014/main" val="1676527879"/>
                  </a:ext>
                </a:extLst>
              </a:tr>
              <a:tr h="435428">
                <a:tc>
                  <a:txBody>
                    <a:bodyPr/>
                    <a:lstStyle/>
                    <a:p>
                      <a:r>
                        <a:rPr lang="en-US" sz="1200"/>
                        <a:t>Accidental Plan</a:t>
                      </a:r>
                    </a:p>
                  </a:txBody>
                  <a:tcPr/>
                </a:tc>
                <a:tc>
                  <a:txBody>
                    <a:bodyPr/>
                    <a:lstStyle/>
                    <a:p>
                      <a:pPr algn="ctr"/>
                      <a:r>
                        <a:rPr lang="en-US" sz="1200"/>
                        <a:t>X</a:t>
                      </a:r>
                    </a:p>
                  </a:txBody>
                  <a:tcPr anchor="ctr"/>
                </a:tc>
                <a:tc>
                  <a:txBody>
                    <a:bodyPr/>
                    <a:lstStyle/>
                    <a:p>
                      <a:pPr algn="ctr"/>
                      <a:r>
                        <a:rPr lang="en-US" sz="1200"/>
                        <a:t>X - change coverage level</a:t>
                      </a:r>
                    </a:p>
                  </a:txBody>
                  <a:tcPr anchor="ctr"/>
                </a:tc>
                <a:tc>
                  <a:txBody>
                    <a:bodyPr/>
                    <a:lstStyle/>
                    <a:p>
                      <a:pPr algn="ctr"/>
                      <a:r>
                        <a:rPr lang="en-US" sz="1200"/>
                        <a:t>N/A</a:t>
                      </a:r>
                    </a:p>
                  </a:txBody>
                  <a:tcPr anchor="ctr"/>
                </a:tc>
                <a:tc>
                  <a:txBody>
                    <a:bodyPr/>
                    <a:lstStyle/>
                    <a:p>
                      <a:pPr algn="ctr"/>
                      <a:r>
                        <a:rPr lang="en-US" sz="1200"/>
                        <a:t>X</a:t>
                      </a:r>
                    </a:p>
                  </a:txBody>
                  <a:tcPr anchor="ctr"/>
                </a:tc>
                <a:extLst>
                  <a:ext uri="{0D108BD9-81ED-4DB2-BD59-A6C34878D82A}">
                    <a16:rowId xmlns:a16="http://schemas.microsoft.com/office/drawing/2014/main" val="2998832813"/>
                  </a:ext>
                </a:extLst>
              </a:tr>
              <a:tr h="197555">
                <a:tc>
                  <a:txBody>
                    <a:bodyPr/>
                    <a:lstStyle/>
                    <a:p>
                      <a:r>
                        <a:rPr lang="en-US" sz="1200"/>
                        <a:t>Healthcare FSA or LPFSA</a:t>
                      </a:r>
                    </a:p>
                  </a:txBody>
                  <a:tcPr/>
                </a:tc>
                <a:tc rowSpan="3" gridSpan="4">
                  <a:txBody>
                    <a:bodyPr/>
                    <a:lstStyle/>
                    <a:p>
                      <a:pPr algn="ctr"/>
                      <a:r>
                        <a:rPr lang="en-US" sz="1200" dirty="0"/>
                        <a:t>Must re-enroll every year</a:t>
                      </a:r>
                    </a:p>
                    <a:p>
                      <a:pPr lvl="0" algn="ctr">
                        <a:buNone/>
                      </a:pPr>
                      <a:r>
                        <a:rPr lang="en-US" sz="1200" dirty="0"/>
                        <a:t>Coverage will automatically end if no 2023 enrollment </a:t>
                      </a:r>
                    </a:p>
                  </a:txBody>
                  <a:tcPr anchor="ctr"/>
                </a:tc>
                <a:tc rowSpan="3" hMerge="1">
                  <a:txBody>
                    <a:bodyPr/>
                    <a:lstStyle/>
                    <a:p>
                      <a:endParaRPr lang="en-US"/>
                    </a:p>
                  </a:txBody>
                  <a:tcPr marL="0" marR="0" marT="0" marB="0" horzOverflow="overflow"/>
                </a:tc>
                <a:tc rowSpan="3" hMerge="1">
                  <a:txBody>
                    <a:bodyPr/>
                    <a:lstStyle/>
                    <a:p>
                      <a:endParaRPr lang="en-US"/>
                    </a:p>
                  </a:txBody>
                  <a:tcPr marL="0" marR="0" marT="0" marB="0" horzOverflow="overflow"/>
                </a:tc>
                <a:tc rowSpan="3" hMerge="1">
                  <a:txBody>
                    <a:bodyPr/>
                    <a:lstStyle/>
                    <a:p>
                      <a:endParaRPr lang="en-US"/>
                    </a:p>
                  </a:txBody>
                  <a:tcPr marL="0" marR="0" marT="0" marB="0" horzOverflow="overflow"/>
                </a:tc>
                <a:extLst>
                  <a:ext uri="{0D108BD9-81ED-4DB2-BD59-A6C34878D82A}">
                    <a16:rowId xmlns:a16="http://schemas.microsoft.com/office/drawing/2014/main" val="3651904714"/>
                  </a:ext>
                </a:extLst>
              </a:tr>
              <a:tr h="197555">
                <a:tc>
                  <a:txBody>
                    <a:bodyPr/>
                    <a:lstStyle/>
                    <a:p>
                      <a:pPr lvl="0">
                        <a:buNone/>
                      </a:pPr>
                      <a:r>
                        <a:rPr lang="en-US" sz="1200"/>
                        <a:t>Dependent Day Care FSA</a:t>
                      </a:r>
                    </a:p>
                  </a:txBody>
                  <a:tcPr/>
                </a:tc>
                <a:tc gridSpan="4" vMerge="1">
                  <a:txBody>
                    <a:bodyPr/>
                    <a:lstStyle/>
                    <a:p>
                      <a:pPr algn="ctr"/>
                      <a:endParaRPr lang="en-US" sz="1200"/>
                    </a:p>
                  </a:txBody>
                  <a:tcPr marL="0" marR="0" marT="0" marB="0" horzOverflow="overflow"/>
                </a:tc>
                <a:tc hMerge="1" vMerge="1">
                  <a:txBody>
                    <a:bodyPr/>
                    <a:lstStyle/>
                    <a:p>
                      <a:pPr algn="ctr"/>
                      <a:endParaRPr lang="en-US" sz="1200"/>
                    </a:p>
                  </a:txBody>
                  <a:tcPr marL="0" marR="0" marT="0" marB="0" horzOverflow="overflow"/>
                </a:tc>
                <a:tc hMerge="1" vMerge="1">
                  <a:txBody>
                    <a:bodyPr/>
                    <a:lstStyle/>
                    <a:p>
                      <a:pPr algn="ctr"/>
                      <a:endParaRPr lang="en-US" sz="1200"/>
                    </a:p>
                  </a:txBody>
                  <a:tcPr marL="0" marR="0" marT="0" marB="0" horzOverflow="overflow"/>
                </a:tc>
                <a:tc hMerge="1" vMerge="1">
                  <a:txBody>
                    <a:bodyPr/>
                    <a:lstStyle/>
                    <a:p>
                      <a:pPr algn="ctr"/>
                      <a:endParaRPr lang="en-US" sz="1200"/>
                    </a:p>
                  </a:txBody>
                  <a:tcPr marL="0" marR="0" marT="0" marB="0" horzOverflow="overflow"/>
                </a:tc>
                <a:extLst>
                  <a:ext uri="{0D108BD9-81ED-4DB2-BD59-A6C34878D82A}">
                    <a16:rowId xmlns:a16="http://schemas.microsoft.com/office/drawing/2014/main" val="1466727955"/>
                  </a:ext>
                </a:extLst>
              </a:tr>
              <a:tr h="197555">
                <a:tc>
                  <a:txBody>
                    <a:bodyPr/>
                    <a:lstStyle/>
                    <a:p>
                      <a:pPr lvl="0">
                        <a:buNone/>
                      </a:pPr>
                      <a:r>
                        <a:rPr lang="en-US" sz="1200"/>
                        <a:t>Pre-Tax Parking &amp; Transit Accounts</a:t>
                      </a:r>
                    </a:p>
                  </a:txBody>
                  <a:tcPr/>
                </a:tc>
                <a:tc gridSpan="4" vMerge="1">
                  <a:txBody>
                    <a:bodyPr/>
                    <a:lstStyle/>
                    <a:p>
                      <a:pPr algn="ctr"/>
                      <a:endParaRPr lang="en-US" sz="1200"/>
                    </a:p>
                  </a:txBody>
                  <a:tcPr marL="0" marR="0" marT="0" marB="0" horzOverflow="overflow"/>
                </a:tc>
                <a:tc hMerge="1" vMerge="1">
                  <a:txBody>
                    <a:bodyPr/>
                    <a:lstStyle/>
                    <a:p>
                      <a:pPr algn="ctr"/>
                      <a:endParaRPr lang="en-US" sz="1200"/>
                    </a:p>
                  </a:txBody>
                  <a:tcPr marL="0" marR="0" marT="0" marB="0" horzOverflow="overflow"/>
                </a:tc>
                <a:tc hMerge="1" vMerge="1">
                  <a:txBody>
                    <a:bodyPr/>
                    <a:lstStyle/>
                    <a:p>
                      <a:pPr algn="ctr"/>
                      <a:endParaRPr lang="en-US" sz="1200"/>
                    </a:p>
                  </a:txBody>
                  <a:tcPr marL="0" marR="0" marT="0" marB="0" horzOverflow="overflow"/>
                </a:tc>
                <a:tc hMerge="1" vMerge="1">
                  <a:txBody>
                    <a:bodyPr/>
                    <a:lstStyle/>
                    <a:p>
                      <a:pPr algn="ctr"/>
                      <a:endParaRPr lang="en-US" sz="1200"/>
                    </a:p>
                  </a:txBody>
                  <a:tcPr marL="0" marR="0" marT="0" marB="0" horzOverflow="overflow"/>
                </a:tc>
                <a:extLst>
                  <a:ext uri="{0D108BD9-81ED-4DB2-BD59-A6C34878D82A}">
                    <a16:rowId xmlns:a16="http://schemas.microsoft.com/office/drawing/2014/main" val="1160638890"/>
                  </a:ext>
                </a:extLst>
              </a:tr>
              <a:tr h="641044">
                <a:tc>
                  <a:txBody>
                    <a:bodyPr/>
                    <a:lstStyle/>
                    <a:p>
                      <a:r>
                        <a:rPr lang="en-US" sz="1200"/>
                        <a:t>Health Savings Account</a:t>
                      </a:r>
                    </a:p>
                  </a:txBody>
                  <a:tcPr/>
                </a:tc>
                <a:tc gridSpan="4">
                  <a:txBody>
                    <a:bodyPr/>
                    <a:lstStyle/>
                    <a:p>
                      <a:pPr algn="ctr"/>
                      <a:r>
                        <a:rPr lang="en-US" sz="1200"/>
                        <a:t>Must re-enroll every year</a:t>
                      </a:r>
                    </a:p>
                    <a:p>
                      <a:pPr lvl="0" algn="ctr">
                        <a:buNone/>
                      </a:pPr>
                      <a:r>
                        <a:rPr lang="en-US" sz="1200"/>
                        <a:t>Enrollment will end if employee doesn't elect High Deductible Health Plan (HDHP) but employee's HSA account remains active </a:t>
                      </a:r>
                    </a:p>
                  </a:txBody>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3256555910"/>
                  </a:ext>
                </a:extLst>
              </a:tr>
              <a:tr h="320522">
                <a:tc>
                  <a:txBody>
                    <a:bodyPr/>
                    <a:lstStyle/>
                    <a:p>
                      <a:pPr lvl="0">
                        <a:buNone/>
                      </a:pPr>
                      <a:r>
                        <a:rPr lang="en-US" sz="1200"/>
                        <a:t>Health Insurance Opt-Out Stipend</a:t>
                      </a:r>
                      <a:endParaRPr lang="en-US"/>
                    </a:p>
                  </a:txBody>
                  <a:tcPr/>
                </a:tc>
                <a:tc gridSpan="4">
                  <a:txBody>
                    <a:bodyPr/>
                    <a:lstStyle/>
                    <a:p>
                      <a:pPr lvl="0" algn="ctr">
                        <a:buNone/>
                      </a:pPr>
                      <a:r>
                        <a:rPr lang="en-US" sz="1200" dirty="0"/>
                        <a:t>Must re-enroll every year</a:t>
                      </a:r>
                    </a:p>
                    <a:p>
                      <a:pPr lvl="0" algn="ctr">
                        <a:buNone/>
                      </a:pPr>
                      <a:r>
                        <a:rPr lang="en-US" sz="1200" dirty="0"/>
                        <a:t>Must certify that eligibility requirement are met on an annual basis</a:t>
                      </a:r>
                    </a:p>
                  </a:txBody>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1440030737"/>
                  </a:ext>
                </a:extLst>
              </a:tr>
            </a:tbl>
          </a:graphicData>
        </a:graphic>
      </p:graphicFrame>
      <p:sp>
        <p:nvSpPr>
          <p:cNvPr id="6" name="TextBox 5">
            <a:extLst>
              <a:ext uri="{FF2B5EF4-FFF2-40B4-BE49-F238E27FC236}">
                <a16:creationId xmlns:a16="http://schemas.microsoft.com/office/drawing/2014/main" id="{9A8E21DB-0D50-4902-8B1B-1315789987A2}"/>
              </a:ext>
            </a:extLst>
          </p:cNvPr>
          <p:cNvSpPr txBox="1"/>
          <p:nvPr/>
        </p:nvSpPr>
        <p:spPr>
          <a:xfrm>
            <a:off x="1226609" y="6415465"/>
            <a:ext cx="704910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t>* Can also enroll in or cancel Uniform Dental Benefits</a:t>
            </a:r>
          </a:p>
        </p:txBody>
      </p:sp>
    </p:spTree>
    <p:extLst>
      <p:ext uri="{BB962C8B-B14F-4D97-AF65-F5344CB8AC3E}">
        <p14:creationId xmlns:p14="http://schemas.microsoft.com/office/powerpoint/2010/main" val="115783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0">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CF07D-78F1-4CAB-9FF4-5F48D5CBE30E}"/>
              </a:ext>
            </a:extLst>
          </p:cNvPr>
          <p:cNvSpPr>
            <a:spLocks noGrp="1"/>
          </p:cNvSpPr>
          <p:nvPr>
            <p:ph type="title"/>
          </p:nvPr>
        </p:nvSpPr>
        <p:spPr>
          <a:xfrm>
            <a:off x="1198035" y="169333"/>
            <a:ext cx="8596668" cy="762000"/>
          </a:xfrm>
        </p:spPr>
        <p:txBody>
          <a:bodyPr>
            <a:normAutofit/>
          </a:bodyPr>
          <a:lstStyle/>
          <a:p>
            <a:pPr algn="ctr"/>
            <a:r>
              <a:rPr lang="en-US" sz="4000" dirty="0"/>
              <a:t>2023 Plan Changes</a:t>
            </a:r>
          </a:p>
        </p:txBody>
      </p:sp>
      <p:sp>
        <p:nvSpPr>
          <p:cNvPr id="27" name="Isosceles Triangle 22">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33DAB6C-0568-40E4-B213-41C482CAA882}"/>
              </a:ext>
            </a:extLst>
          </p:cNvPr>
          <p:cNvSpPr>
            <a:spLocks noGrp="1"/>
          </p:cNvSpPr>
          <p:nvPr>
            <p:ph idx="1"/>
          </p:nvPr>
        </p:nvSpPr>
        <p:spPr>
          <a:xfrm>
            <a:off x="715435" y="860956"/>
            <a:ext cx="10676356" cy="5874672"/>
          </a:xfrm>
        </p:spPr>
        <p:txBody>
          <a:bodyPr vert="horz" lIns="91440" tIns="45720" rIns="91440" bIns="45720" rtlCol="0" anchor="t">
            <a:normAutofit/>
          </a:bodyPr>
          <a:lstStyle/>
          <a:p>
            <a:r>
              <a:rPr lang="en-US" sz="1600" dirty="0"/>
              <a:t>See ETF’s</a:t>
            </a:r>
            <a:r>
              <a:rPr lang="en-US" sz="1600" dirty="0">
                <a:solidFill>
                  <a:schemeClr val="accent1">
                    <a:lumMod val="60000"/>
                    <a:lumOff val="40000"/>
                  </a:schemeClr>
                </a:solidFill>
              </a:rPr>
              <a:t> </a:t>
            </a:r>
            <a:r>
              <a:rPr lang="en-US" sz="1600" dirty="0">
                <a:solidFill>
                  <a:schemeClr val="bg2">
                    <a:lumMod val="50000"/>
                  </a:schemeClr>
                </a:solidFill>
                <a:hlinkClick r:id="rId3"/>
              </a:rPr>
              <a:t>Important Changes for 2023 Page</a:t>
            </a:r>
            <a:endParaRPr lang="en-US" sz="1600" dirty="0">
              <a:solidFill>
                <a:schemeClr val="bg2">
                  <a:lumMod val="50000"/>
                </a:schemeClr>
              </a:solidFill>
            </a:endParaRPr>
          </a:p>
          <a:p>
            <a:pPr>
              <a:buClr>
                <a:srgbClr val="276F8B"/>
              </a:buClr>
            </a:pPr>
            <a:r>
              <a:rPr lang="en-US" sz="1600" dirty="0">
                <a:ea typeface="+mn-lt"/>
                <a:cs typeface="+mn-lt"/>
              </a:rPr>
              <a:t>WEA Trust leaving State of Wisconsin Health Program effective 1/1/2023.</a:t>
            </a:r>
          </a:p>
          <a:p>
            <a:pPr lvl="1">
              <a:buClr>
                <a:srgbClr val="276F8B"/>
              </a:buClr>
              <a:buFont typeface="Wingdings" panose="05000000000000000000" pitchFamily="2" charset="2"/>
              <a:buChar char="Ø"/>
            </a:pPr>
            <a:r>
              <a:rPr lang="en-US" sz="1400" dirty="0">
                <a:ea typeface="+mn-lt"/>
                <a:cs typeface="+mn-lt"/>
              </a:rPr>
              <a:t>Was plan administrator for all WEA plans, Access Plan, State Maintenance Plan (SMP).</a:t>
            </a:r>
          </a:p>
          <a:p>
            <a:pPr lvl="1">
              <a:buClr>
                <a:srgbClr val="276F8B"/>
              </a:buClr>
              <a:buFont typeface="Wingdings" panose="05000000000000000000" pitchFamily="2" charset="2"/>
              <a:buChar char="Ø"/>
            </a:pPr>
            <a:r>
              <a:rPr lang="en-US" sz="1400" b="1" dirty="0">
                <a:solidFill>
                  <a:srgbClr val="FF0000"/>
                </a:solidFill>
                <a:ea typeface="+mn-lt"/>
                <a:cs typeface="+mn-lt"/>
              </a:rPr>
              <a:t>WEA Trust East, WEA Trust West - Mayo and WEA Trust West - Chippewa Valley members must select a new health plan for 2023</a:t>
            </a:r>
            <a:endParaRPr lang="en-US" sz="1400" dirty="0">
              <a:ea typeface="+mn-lt"/>
              <a:cs typeface="+mn-lt"/>
            </a:endParaRPr>
          </a:p>
          <a:p>
            <a:pPr>
              <a:buClr>
                <a:srgbClr val="276F8B"/>
              </a:buClr>
            </a:pPr>
            <a:r>
              <a:rPr lang="en-US" sz="1600" dirty="0">
                <a:ea typeface="+mn-lt"/>
                <a:cs typeface="+mn-lt"/>
              </a:rPr>
              <a:t>Dean Health is new administrator for Access Plan and State Maintenance Plan (SMP)</a:t>
            </a:r>
          </a:p>
          <a:p>
            <a:pPr lvl="1">
              <a:buClr>
                <a:srgbClr val="276F8B"/>
              </a:buClr>
              <a:buFont typeface="Wingdings" panose="05000000000000000000" pitchFamily="2" charset="2"/>
              <a:buChar char="Ø"/>
            </a:pPr>
            <a:r>
              <a:rPr lang="en-US" sz="1400" dirty="0">
                <a:ea typeface="+mn-lt"/>
                <a:cs typeface="+mn-lt"/>
              </a:rPr>
              <a:t>Employees enrolled in the Access Plan or SMP do not need to take action during OE unless they’re changing health plans</a:t>
            </a:r>
          </a:p>
          <a:p>
            <a:pPr>
              <a:buClr>
                <a:srgbClr val="276F8B"/>
              </a:buClr>
            </a:pPr>
            <a:r>
              <a:rPr lang="en-US" sz="1600" dirty="0">
                <a:ea typeface="+mn-lt"/>
                <a:cs typeface="+mn-lt"/>
              </a:rPr>
              <a:t>Health Plan Service Area Changes/Expansions </a:t>
            </a:r>
          </a:p>
          <a:p>
            <a:pPr lvl="1">
              <a:buClr>
                <a:srgbClr val="276F8B"/>
              </a:buClr>
              <a:buFont typeface="Wingdings,Sans-Serif" charset="2"/>
              <a:buChar char="Ø"/>
            </a:pPr>
            <a:r>
              <a:rPr lang="en-US" dirty="0">
                <a:ea typeface="+mn-lt"/>
                <a:cs typeface="+mn-lt"/>
              </a:rPr>
              <a:t>Dean – Prevea360 is now Dean – Prevea360 East and West</a:t>
            </a:r>
          </a:p>
          <a:p>
            <a:pPr lvl="1">
              <a:buClr>
                <a:srgbClr val="276F8B"/>
              </a:buClr>
              <a:buFont typeface="Wingdings,Sans-Serif" charset="2"/>
              <a:buChar char="Ø"/>
            </a:pPr>
            <a:r>
              <a:rPr lang="en-US" dirty="0">
                <a:ea typeface="+mn-lt"/>
                <a:cs typeface="+mn-lt"/>
              </a:rPr>
              <a:t>GHC – EC has changed to Greater WI &amp; River Region; partnered with Common Ground</a:t>
            </a:r>
          </a:p>
          <a:p>
            <a:pPr lvl="1">
              <a:buClr>
                <a:srgbClr val="276F8B"/>
              </a:buClr>
              <a:buFont typeface="Wingdings,Sans-Serif" charset="2"/>
              <a:buChar char="Ø"/>
            </a:pPr>
            <a:r>
              <a:rPr lang="en-US" dirty="0">
                <a:ea typeface="+mn-lt"/>
                <a:cs typeface="+mn-lt"/>
              </a:rPr>
              <a:t>HealthPartners is now HealthPartners West and Southeast</a:t>
            </a:r>
          </a:p>
          <a:p>
            <a:pPr lvl="1">
              <a:buClr>
                <a:srgbClr val="276F8B"/>
              </a:buClr>
              <a:buFont typeface="Wingdings,Sans-Serif" charset="2"/>
              <a:buChar char="Ø"/>
            </a:pPr>
            <a:r>
              <a:rPr lang="en-US" dirty="0"/>
              <a:t>Security Health has returned to the State of Wisconsin Health Program for 2023</a:t>
            </a:r>
          </a:p>
          <a:p>
            <a:pPr>
              <a:buClr>
                <a:srgbClr val="276F8B"/>
              </a:buClr>
            </a:pPr>
            <a:r>
              <a:rPr lang="en-US" sz="1600" dirty="0">
                <a:ea typeface="+mn-lt"/>
                <a:cs typeface="+mn-lt"/>
              </a:rPr>
              <a:t>ERA Changes</a:t>
            </a:r>
          </a:p>
          <a:p>
            <a:pPr lvl="1">
              <a:buClr>
                <a:srgbClr val="276F8B"/>
              </a:buClr>
              <a:buFont typeface="Wingdings" panose="05000000000000000000" pitchFamily="2" charset="2"/>
              <a:buChar char="Ø"/>
            </a:pPr>
            <a:r>
              <a:rPr lang="en-US" sz="1400" dirty="0">
                <a:ea typeface="+mn-lt"/>
                <a:cs typeface="+mn-lt"/>
              </a:rPr>
              <a:t>Must contribute a minimum of $50 for Health Care FSA, LPFSA, Parking and Transit Accounts</a:t>
            </a:r>
          </a:p>
          <a:p>
            <a:pPr lvl="1">
              <a:buClr>
                <a:srgbClr val="276F8B"/>
              </a:buClr>
              <a:buFont typeface="Wingdings" panose="05000000000000000000" pitchFamily="2" charset="2"/>
              <a:buChar char="Ø"/>
            </a:pPr>
            <a:r>
              <a:rPr lang="en-US" sz="1400" dirty="0">
                <a:ea typeface="+mn-lt"/>
                <a:cs typeface="+mn-lt"/>
              </a:rPr>
              <a:t>After 2023, $50 minimum carryover account balance (if an employee does not re-enroll for next plan year)</a:t>
            </a:r>
          </a:p>
          <a:p>
            <a:pPr>
              <a:buClr>
                <a:srgbClr val="276F8B"/>
              </a:buClr>
            </a:pPr>
            <a:endParaRPr lang="en-US" dirty="0"/>
          </a:p>
          <a:p>
            <a:pPr>
              <a:buClr>
                <a:srgbClr val="276F8B"/>
              </a:buClr>
            </a:pPr>
            <a:endParaRPr lang="en-US" dirty="0"/>
          </a:p>
          <a:p>
            <a:pPr marL="457200" lvl="1" indent="0">
              <a:buClr>
                <a:srgbClr val="276F8B"/>
              </a:buClr>
              <a:buNone/>
            </a:pPr>
            <a:endParaRPr lang="en-US" dirty="0"/>
          </a:p>
        </p:txBody>
      </p:sp>
      <p:sp>
        <p:nvSpPr>
          <p:cNvPr id="25" name="Isosceles Triangle 24">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4579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0">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CF07D-78F1-4CAB-9FF4-5F48D5CBE30E}"/>
              </a:ext>
            </a:extLst>
          </p:cNvPr>
          <p:cNvSpPr>
            <a:spLocks noGrp="1"/>
          </p:cNvSpPr>
          <p:nvPr>
            <p:ph type="title"/>
          </p:nvPr>
        </p:nvSpPr>
        <p:spPr>
          <a:xfrm>
            <a:off x="1198035" y="169333"/>
            <a:ext cx="8596668" cy="762000"/>
          </a:xfrm>
        </p:spPr>
        <p:txBody>
          <a:bodyPr>
            <a:normAutofit/>
          </a:bodyPr>
          <a:lstStyle/>
          <a:p>
            <a:pPr algn="ctr"/>
            <a:r>
              <a:rPr lang="en-US" sz="4000" dirty="0"/>
              <a:t>2023 Plan Changes</a:t>
            </a:r>
          </a:p>
        </p:txBody>
      </p:sp>
      <p:sp>
        <p:nvSpPr>
          <p:cNvPr id="27" name="Isosceles Triangle 22">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33DAB6C-0568-40E4-B213-41C482CAA882}"/>
              </a:ext>
            </a:extLst>
          </p:cNvPr>
          <p:cNvSpPr>
            <a:spLocks noGrp="1"/>
          </p:cNvSpPr>
          <p:nvPr>
            <p:ph idx="1"/>
          </p:nvPr>
        </p:nvSpPr>
        <p:spPr>
          <a:xfrm>
            <a:off x="715435" y="860956"/>
            <a:ext cx="10676356" cy="5874672"/>
          </a:xfrm>
        </p:spPr>
        <p:txBody>
          <a:bodyPr vert="horz" lIns="91440" tIns="45720" rIns="91440" bIns="45720" rtlCol="0" anchor="t">
            <a:normAutofit lnSpcReduction="10000"/>
          </a:bodyPr>
          <a:lstStyle/>
          <a:p>
            <a:pPr>
              <a:buClr>
                <a:srgbClr val="276F8B"/>
              </a:buClr>
            </a:pPr>
            <a:r>
              <a:rPr lang="en-US" sz="1600" dirty="0">
                <a:ea typeface="+mn-lt"/>
                <a:cs typeface="+mn-lt"/>
              </a:rPr>
              <a:t>Medical Benefit Changes</a:t>
            </a:r>
          </a:p>
          <a:p>
            <a:pPr lvl="1">
              <a:buClr>
                <a:srgbClr val="276F8B"/>
              </a:buClr>
              <a:buFont typeface="Wingdings,Sans-Serif" charset="2"/>
              <a:buChar char="Ø"/>
            </a:pPr>
            <a:r>
              <a:rPr lang="en-US" dirty="0">
                <a:ea typeface="+mn-lt"/>
                <a:cs typeface="+mn-lt"/>
              </a:rPr>
              <a:t>Health plan may waive prior authorization for remote patient monitoring when appropriate</a:t>
            </a:r>
          </a:p>
          <a:p>
            <a:pPr lvl="1">
              <a:buClr>
                <a:srgbClr val="276F8B"/>
              </a:buClr>
              <a:buFont typeface="Wingdings,Sans-Serif" charset="2"/>
              <a:buChar char="Ø"/>
            </a:pPr>
            <a:r>
              <a:rPr lang="en-US" dirty="0">
                <a:ea typeface="+mn-lt"/>
                <a:cs typeface="+mn-lt"/>
              </a:rPr>
              <a:t>Patient's immediate family can meet separately for behavioral therapy</a:t>
            </a:r>
          </a:p>
          <a:p>
            <a:pPr lvl="2">
              <a:buClr>
                <a:srgbClr val="276F8B"/>
              </a:buClr>
              <a:buFont typeface="Wingdings,Sans-Serif" charset="2"/>
              <a:buChar char="Ø"/>
            </a:pPr>
            <a:r>
              <a:rPr lang="en-US" dirty="0">
                <a:ea typeface="+mn-lt"/>
                <a:cs typeface="+mn-lt"/>
              </a:rPr>
              <a:t>Mental health</a:t>
            </a:r>
          </a:p>
          <a:p>
            <a:pPr lvl="2">
              <a:buClr>
                <a:srgbClr val="276F8B"/>
              </a:buClr>
              <a:buFont typeface="Wingdings,Sans-Serif" charset="2"/>
              <a:buChar char="Ø"/>
            </a:pPr>
            <a:r>
              <a:rPr lang="en-US" dirty="0">
                <a:ea typeface="+mn-lt"/>
                <a:cs typeface="+mn-lt"/>
              </a:rPr>
              <a:t>Substance use disorder treatment plan</a:t>
            </a:r>
          </a:p>
          <a:p>
            <a:pPr>
              <a:buClr>
                <a:srgbClr val="276F8B"/>
              </a:buClr>
            </a:pPr>
            <a:r>
              <a:rPr lang="en-US" sz="1600" dirty="0">
                <a:ea typeface="+mn-lt"/>
                <a:cs typeface="+mn-lt"/>
              </a:rPr>
              <a:t>Pharmacy Benefit Changes</a:t>
            </a:r>
            <a:endParaRPr lang="en-US" sz="1600" dirty="0"/>
          </a:p>
          <a:p>
            <a:pPr lvl="1">
              <a:buClr>
                <a:srgbClr val="276F8B"/>
              </a:buClr>
              <a:buFont typeface="Wingdings" charset="2"/>
              <a:buChar char="Ø"/>
            </a:pPr>
            <a:r>
              <a:rPr lang="en-US" dirty="0"/>
              <a:t>New specialty drug program (clear bagging) added through UW Specialty Pharmacy</a:t>
            </a:r>
          </a:p>
          <a:p>
            <a:pPr lvl="2">
              <a:buClr>
                <a:srgbClr val="276F8B"/>
              </a:buClr>
              <a:buFont typeface="Wingdings" charset="2"/>
              <a:buChar char="Ø"/>
            </a:pPr>
            <a:r>
              <a:rPr lang="en-US" dirty="0"/>
              <a:t>Only for non-Medicare members receiving care within UW Health System</a:t>
            </a:r>
          </a:p>
          <a:p>
            <a:pPr lvl="2">
              <a:buClr>
                <a:srgbClr val="276F8B"/>
              </a:buClr>
              <a:buFont typeface="Wingdings" charset="2"/>
              <a:buChar char="Ø"/>
            </a:pPr>
            <a:r>
              <a:rPr lang="en-US" dirty="0"/>
              <a:t>Limited to certain non-oncology specialty drugs (level 4)</a:t>
            </a:r>
          </a:p>
          <a:p>
            <a:pPr lvl="2">
              <a:buClr>
                <a:srgbClr val="276F8B"/>
              </a:buClr>
              <a:buFont typeface="Wingdings" charset="2"/>
              <a:buChar char="Ø"/>
            </a:pPr>
            <a:r>
              <a:rPr lang="en-US" dirty="0"/>
              <a:t>Provider dispenses drug and transports to location administered</a:t>
            </a:r>
          </a:p>
          <a:p>
            <a:pPr lvl="2">
              <a:buClr>
                <a:srgbClr val="276F8B"/>
              </a:buClr>
              <a:buFont typeface="Wingdings" charset="2"/>
              <a:buChar char="Ø"/>
            </a:pPr>
            <a:r>
              <a:rPr lang="en-US" dirty="0"/>
              <a:t>Can lower costs and does not impact how members receive specialty drugs</a:t>
            </a:r>
          </a:p>
          <a:p>
            <a:pPr lvl="2">
              <a:buClr>
                <a:srgbClr val="276F8B"/>
              </a:buClr>
              <a:buFont typeface="Wingdings" charset="2"/>
              <a:buChar char="Ø"/>
            </a:pPr>
            <a:r>
              <a:rPr lang="en-US" dirty="0"/>
              <a:t>May result in two bills</a:t>
            </a:r>
          </a:p>
          <a:p>
            <a:pPr lvl="2">
              <a:buClr>
                <a:srgbClr val="276F8B"/>
              </a:buClr>
              <a:buFont typeface="Wingdings" charset="2"/>
              <a:buChar char="Ø"/>
            </a:pPr>
            <a:r>
              <a:rPr lang="en-US" dirty="0"/>
              <a:t>Members should contact their drug administrator for more information</a:t>
            </a:r>
          </a:p>
          <a:p>
            <a:pPr>
              <a:buClr>
                <a:srgbClr val="276F8B"/>
              </a:buClr>
            </a:pPr>
            <a:r>
              <a:rPr lang="en-US" sz="1600" dirty="0"/>
              <a:t>Securian Accident Plan</a:t>
            </a:r>
          </a:p>
          <a:p>
            <a:pPr lvl="1">
              <a:buClr>
                <a:srgbClr val="276F8B"/>
              </a:buClr>
              <a:buFont typeface="Wingdings" charset="2"/>
              <a:buChar char="Ø"/>
            </a:pPr>
            <a:r>
              <a:rPr lang="en-US" dirty="0"/>
              <a:t>Cash payment amounts for most claims will increase.</a:t>
            </a:r>
          </a:p>
          <a:p>
            <a:pPr lvl="1">
              <a:buClr>
                <a:srgbClr val="276F8B"/>
              </a:buClr>
              <a:buFont typeface="Wingdings" charset="2"/>
              <a:buChar char="Ø"/>
            </a:pPr>
            <a:r>
              <a:rPr lang="en-US" dirty="0"/>
              <a:t>New benefits for 2023 include surgical anesthesia, joint replacement, and modifications to home or vehicle</a:t>
            </a:r>
          </a:p>
          <a:p>
            <a:pPr>
              <a:buClr>
                <a:srgbClr val="276F8B"/>
              </a:buClr>
            </a:pPr>
            <a:endParaRPr lang="en-US" dirty="0"/>
          </a:p>
          <a:p>
            <a:pPr>
              <a:buClr>
                <a:srgbClr val="276F8B"/>
              </a:buClr>
            </a:pPr>
            <a:endParaRPr lang="en-US" dirty="0"/>
          </a:p>
          <a:p>
            <a:pPr marL="457200" lvl="1" indent="0">
              <a:buClr>
                <a:srgbClr val="276F8B"/>
              </a:buClr>
              <a:buNone/>
            </a:pPr>
            <a:endParaRPr lang="en-US" dirty="0"/>
          </a:p>
        </p:txBody>
      </p:sp>
      <p:sp>
        <p:nvSpPr>
          <p:cNvPr id="25" name="Isosceles Triangle 24">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4168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8369844-B327-4D49-98E4-827203ADF0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715249AA-E70E-4DAE-A265-2E3DE9D7C9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D16B149-ADB4-41B1-A60E-1A03588790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B53998E5-48EB-4528-87CF-792F41468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870554EF-7AD0-4B55-9FFF-38E8FA10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CB215DE-9630-439F-A0A9-1D96839C5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F73C83A3-9645-481D-A4C0-430939918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2FA98AB7-2E6E-4C28-BB73-33EA56364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C11A2791-813E-4B8A-BE6F-BF3F8979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6DFFDA6E-1AB0-456D-9AFE-6CA686043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3E3E1654-1512-4D06-9969-80D50078F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8F6FC267-2788-4B67-8677-4AC8DF19D92D}"/>
              </a:ext>
            </a:extLst>
          </p:cNvPr>
          <p:cNvSpPr>
            <a:spLocks noGrp="1"/>
          </p:cNvSpPr>
          <p:nvPr>
            <p:ph type="title"/>
          </p:nvPr>
        </p:nvSpPr>
        <p:spPr>
          <a:xfrm>
            <a:off x="648306" y="2404534"/>
            <a:ext cx="10488363" cy="1646302"/>
          </a:xfrm>
        </p:spPr>
        <p:txBody>
          <a:bodyPr vert="horz" lIns="91440" tIns="45720" rIns="91440" bIns="45720" rtlCol="0" anchor="b">
            <a:normAutofit/>
          </a:bodyPr>
          <a:lstStyle/>
          <a:p>
            <a:pPr algn="ctr"/>
            <a:r>
              <a:rPr lang="en-US" sz="5400" dirty="0">
                <a:solidFill>
                  <a:schemeClr val="tx1"/>
                </a:solidFill>
              </a:rPr>
              <a:t>2023 Health Insurance Premiums </a:t>
            </a:r>
          </a:p>
        </p:txBody>
      </p:sp>
    </p:spTree>
    <p:extLst>
      <p:ext uri="{BB962C8B-B14F-4D97-AF65-F5344CB8AC3E}">
        <p14:creationId xmlns:p14="http://schemas.microsoft.com/office/powerpoint/2010/main" val="24836019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FC1C-D7A4-46B5-A110-6F6977A07C4F}"/>
              </a:ext>
            </a:extLst>
          </p:cNvPr>
          <p:cNvSpPr>
            <a:spLocks noGrp="1"/>
          </p:cNvSpPr>
          <p:nvPr>
            <p:ph type="title"/>
          </p:nvPr>
        </p:nvSpPr>
        <p:spPr>
          <a:xfrm>
            <a:off x="677334" y="609600"/>
            <a:ext cx="10455101" cy="1320800"/>
          </a:xfrm>
        </p:spPr>
        <p:txBody>
          <a:bodyPr>
            <a:normAutofit/>
          </a:bodyPr>
          <a:lstStyle/>
          <a:p>
            <a:r>
              <a:rPr lang="en-US" sz="4000" dirty="0"/>
              <a:t>2023 Health Insurance Premiums (Non-HDHP)</a:t>
            </a:r>
          </a:p>
        </p:txBody>
      </p:sp>
      <p:graphicFrame>
        <p:nvGraphicFramePr>
          <p:cNvPr id="4" name="Table 4">
            <a:extLst>
              <a:ext uri="{FF2B5EF4-FFF2-40B4-BE49-F238E27FC236}">
                <a16:creationId xmlns:a16="http://schemas.microsoft.com/office/drawing/2014/main" id="{B05961BD-1F5D-4651-987C-885AB6D736C0}"/>
              </a:ext>
            </a:extLst>
          </p:cNvPr>
          <p:cNvGraphicFramePr>
            <a:graphicFrameLocks noGrp="1"/>
          </p:cNvGraphicFramePr>
          <p:nvPr>
            <p:ph idx="1"/>
            <p:extLst>
              <p:ext uri="{D42A27DB-BD31-4B8C-83A1-F6EECF244321}">
                <p14:modId xmlns:p14="http://schemas.microsoft.com/office/powerpoint/2010/main" val="4191099713"/>
              </p:ext>
            </p:extLst>
          </p:nvPr>
        </p:nvGraphicFramePr>
        <p:xfrm>
          <a:off x="681138" y="2151103"/>
          <a:ext cx="9544692" cy="3282226"/>
        </p:xfrm>
        <a:graphic>
          <a:graphicData uri="http://schemas.openxmlformats.org/drawingml/2006/table">
            <a:tbl>
              <a:tblPr firstRow="1" bandRow="1">
                <a:tableStyleId>{BC89EF96-8CEA-46FF-86C4-4CE0E7609802}</a:tableStyleId>
              </a:tblPr>
              <a:tblGrid>
                <a:gridCol w="3143892">
                  <a:extLst>
                    <a:ext uri="{9D8B030D-6E8A-4147-A177-3AD203B41FA5}">
                      <a16:colId xmlns:a16="http://schemas.microsoft.com/office/drawing/2014/main" val="303060935"/>
                    </a:ext>
                  </a:extLst>
                </a:gridCol>
                <a:gridCol w="1600200">
                  <a:extLst>
                    <a:ext uri="{9D8B030D-6E8A-4147-A177-3AD203B41FA5}">
                      <a16:colId xmlns:a16="http://schemas.microsoft.com/office/drawing/2014/main" val="3132770551"/>
                    </a:ext>
                  </a:extLst>
                </a:gridCol>
                <a:gridCol w="1600200">
                  <a:extLst>
                    <a:ext uri="{9D8B030D-6E8A-4147-A177-3AD203B41FA5}">
                      <a16:colId xmlns:a16="http://schemas.microsoft.com/office/drawing/2014/main" val="900465944"/>
                    </a:ext>
                  </a:extLst>
                </a:gridCol>
                <a:gridCol w="1600200">
                  <a:extLst>
                    <a:ext uri="{9D8B030D-6E8A-4147-A177-3AD203B41FA5}">
                      <a16:colId xmlns:a16="http://schemas.microsoft.com/office/drawing/2014/main" val="289460247"/>
                    </a:ext>
                  </a:extLst>
                </a:gridCol>
                <a:gridCol w="1600200">
                  <a:extLst>
                    <a:ext uri="{9D8B030D-6E8A-4147-A177-3AD203B41FA5}">
                      <a16:colId xmlns:a16="http://schemas.microsoft.com/office/drawing/2014/main" val="84994180"/>
                    </a:ext>
                  </a:extLst>
                </a:gridCol>
              </a:tblGrid>
              <a:tr h="640452">
                <a:tc>
                  <a:txBody>
                    <a:bodyPr/>
                    <a:lstStyle/>
                    <a:p>
                      <a:pPr algn="l"/>
                      <a:r>
                        <a:rPr lang="en-US" sz="1600">
                          <a:solidFill>
                            <a:schemeClr val="bg1"/>
                          </a:solidFill>
                        </a:rPr>
                        <a:t>Plan</a:t>
                      </a:r>
                    </a:p>
                  </a:txBody>
                  <a:tcPr>
                    <a:solidFill>
                      <a:srgbClr val="104E61"/>
                    </a:solidFill>
                  </a:tcPr>
                </a:tc>
                <a:tc>
                  <a:txBody>
                    <a:bodyPr/>
                    <a:lstStyle/>
                    <a:p>
                      <a:pPr algn="ctr"/>
                      <a:r>
                        <a:rPr lang="en-US" sz="1600">
                          <a:solidFill>
                            <a:schemeClr val="bg1"/>
                          </a:solidFill>
                        </a:rPr>
                        <a:t>Single</a:t>
                      </a:r>
                      <a:endParaRPr lang="en-US" sz="1600"/>
                    </a:p>
                    <a:p>
                      <a:pPr lvl="0" algn="ctr">
                        <a:buNone/>
                      </a:pPr>
                      <a:r>
                        <a:rPr lang="en-US" sz="1600">
                          <a:solidFill>
                            <a:schemeClr val="bg1"/>
                          </a:solidFill>
                        </a:rPr>
                        <a:t> (monthly)</a:t>
                      </a:r>
                    </a:p>
                  </a:txBody>
                  <a:tcPr>
                    <a:solidFill>
                      <a:srgbClr val="104E61"/>
                    </a:solidFill>
                  </a:tcPr>
                </a:tc>
                <a:tc>
                  <a:txBody>
                    <a:bodyPr/>
                    <a:lstStyle/>
                    <a:p>
                      <a:pPr algn="ctr"/>
                      <a:r>
                        <a:rPr lang="en-US" sz="1600">
                          <a:solidFill>
                            <a:schemeClr val="bg1"/>
                          </a:solidFill>
                        </a:rPr>
                        <a:t>Single</a:t>
                      </a:r>
                      <a:endParaRPr lang="en-US" sz="1600"/>
                    </a:p>
                    <a:p>
                      <a:pPr lvl="0" algn="ctr">
                        <a:buNone/>
                      </a:pPr>
                      <a:r>
                        <a:rPr lang="en-US" sz="1600">
                          <a:solidFill>
                            <a:schemeClr val="bg1"/>
                          </a:solidFill>
                        </a:rPr>
                        <a:t>  (biweekly)</a:t>
                      </a:r>
                    </a:p>
                  </a:txBody>
                  <a:tcPr>
                    <a:solidFill>
                      <a:srgbClr val="104E61"/>
                    </a:solidFill>
                  </a:tcPr>
                </a:tc>
                <a:tc>
                  <a:txBody>
                    <a:bodyPr/>
                    <a:lstStyle/>
                    <a:p>
                      <a:pPr algn="ctr"/>
                      <a:r>
                        <a:rPr lang="en-US" sz="1600">
                          <a:solidFill>
                            <a:schemeClr val="bg1"/>
                          </a:solidFill>
                        </a:rPr>
                        <a:t>Family</a:t>
                      </a:r>
                      <a:endParaRPr lang="en-US" sz="1600"/>
                    </a:p>
                    <a:p>
                      <a:pPr lvl="0" algn="ctr">
                        <a:buNone/>
                      </a:pPr>
                      <a:r>
                        <a:rPr lang="en-US" sz="1600">
                          <a:solidFill>
                            <a:schemeClr val="bg1"/>
                          </a:solidFill>
                        </a:rPr>
                        <a:t> (monthly)</a:t>
                      </a:r>
                    </a:p>
                  </a:txBody>
                  <a:tcPr>
                    <a:solidFill>
                      <a:srgbClr val="104E61"/>
                    </a:solidFill>
                  </a:tcPr>
                </a:tc>
                <a:tc>
                  <a:txBody>
                    <a:bodyPr/>
                    <a:lstStyle/>
                    <a:p>
                      <a:pPr algn="ctr"/>
                      <a:r>
                        <a:rPr lang="en-US" sz="1600">
                          <a:solidFill>
                            <a:schemeClr val="bg1"/>
                          </a:solidFill>
                        </a:rPr>
                        <a:t>Family </a:t>
                      </a:r>
                    </a:p>
                    <a:p>
                      <a:pPr algn="ctr"/>
                      <a:r>
                        <a:rPr lang="en-US" sz="1600">
                          <a:solidFill>
                            <a:schemeClr val="bg1"/>
                          </a:solidFill>
                        </a:rPr>
                        <a:t>(biweekly)</a:t>
                      </a:r>
                    </a:p>
                  </a:txBody>
                  <a:tcPr>
                    <a:solidFill>
                      <a:srgbClr val="104E61"/>
                    </a:solidFill>
                  </a:tcPr>
                </a:tc>
                <a:extLst>
                  <a:ext uri="{0D108BD9-81ED-4DB2-BD59-A6C34878D82A}">
                    <a16:rowId xmlns:a16="http://schemas.microsoft.com/office/drawing/2014/main" val="3757234698"/>
                  </a:ext>
                </a:extLst>
              </a:tr>
              <a:tr h="338666">
                <a:tc>
                  <a:txBody>
                    <a:bodyPr/>
                    <a:lstStyle/>
                    <a:p>
                      <a:pPr algn="l"/>
                      <a:r>
                        <a:rPr lang="en-US" sz="1600"/>
                        <a:t>IYC Plan with Dental</a:t>
                      </a:r>
                    </a:p>
                  </a:txBody>
                  <a:tcPr/>
                </a:tc>
                <a:tc>
                  <a:txBody>
                    <a:bodyPr/>
                    <a:lstStyle/>
                    <a:p>
                      <a:pPr algn="ctr"/>
                      <a:r>
                        <a:rPr lang="en-US" sz="1600" dirty="0"/>
                        <a:t>$104.00</a:t>
                      </a:r>
                    </a:p>
                  </a:txBody>
                  <a:tcPr/>
                </a:tc>
                <a:tc>
                  <a:txBody>
                    <a:bodyPr/>
                    <a:lstStyle/>
                    <a:p>
                      <a:pPr algn="ctr"/>
                      <a:r>
                        <a:rPr lang="en-US" sz="1600" dirty="0"/>
                        <a:t>$52.00</a:t>
                      </a:r>
                    </a:p>
                  </a:txBody>
                  <a:tcPr/>
                </a:tc>
                <a:tc>
                  <a:txBody>
                    <a:bodyPr/>
                    <a:lstStyle/>
                    <a:p>
                      <a:pPr algn="ctr"/>
                      <a:r>
                        <a:rPr lang="en-US" sz="1600" dirty="0"/>
                        <a:t>$257.00</a:t>
                      </a:r>
                    </a:p>
                  </a:txBody>
                  <a:tcPr/>
                </a:tc>
                <a:tc>
                  <a:txBody>
                    <a:bodyPr/>
                    <a:lstStyle/>
                    <a:p>
                      <a:pPr algn="ctr"/>
                      <a:r>
                        <a:rPr lang="en-US" sz="1600" dirty="0"/>
                        <a:t>$128.50</a:t>
                      </a:r>
                    </a:p>
                  </a:txBody>
                  <a:tcPr/>
                </a:tc>
                <a:extLst>
                  <a:ext uri="{0D108BD9-81ED-4DB2-BD59-A6C34878D82A}">
                    <a16:rowId xmlns:a16="http://schemas.microsoft.com/office/drawing/2014/main" val="717968432"/>
                  </a:ext>
                </a:extLst>
              </a:tr>
              <a:tr h="345211">
                <a:tc>
                  <a:txBody>
                    <a:bodyPr/>
                    <a:lstStyle/>
                    <a:p>
                      <a:pPr algn="l"/>
                      <a:r>
                        <a:rPr lang="en-US" sz="1600" dirty="0"/>
                        <a:t>IYC Plan without Dental</a:t>
                      </a:r>
                    </a:p>
                  </a:txBody>
                  <a:tcPr/>
                </a:tc>
                <a:tc>
                  <a:txBody>
                    <a:bodyPr/>
                    <a:lstStyle/>
                    <a:p>
                      <a:pPr algn="ctr"/>
                      <a:r>
                        <a:rPr lang="en-US" sz="1600" dirty="0"/>
                        <a:t>$100.00</a:t>
                      </a:r>
                    </a:p>
                  </a:txBody>
                  <a:tcPr/>
                </a:tc>
                <a:tc>
                  <a:txBody>
                    <a:bodyPr/>
                    <a:lstStyle/>
                    <a:p>
                      <a:pPr algn="ctr"/>
                      <a:r>
                        <a:rPr lang="en-US" sz="1600" dirty="0"/>
                        <a:t>$50.00</a:t>
                      </a:r>
                    </a:p>
                  </a:txBody>
                  <a:tcPr/>
                </a:tc>
                <a:tc>
                  <a:txBody>
                    <a:bodyPr/>
                    <a:lstStyle/>
                    <a:p>
                      <a:pPr algn="ctr"/>
                      <a:r>
                        <a:rPr lang="en-US" sz="1600" dirty="0"/>
                        <a:t>$248.00</a:t>
                      </a:r>
                    </a:p>
                  </a:txBody>
                  <a:tcPr/>
                </a:tc>
                <a:tc>
                  <a:txBody>
                    <a:bodyPr/>
                    <a:lstStyle/>
                    <a:p>
                      <a:pPr algn="ctr"/>
                      <a:r>
                        <a:rPr lang="en-US" sz="1600" dirty="0"/>
                        <a:t>$124.00</a:t>
                      </a:r>
                    </a:p>
                  </a:txBody>
                  <a:tcPr/>
                </a:tc>
                <a:extLst>
                  <a:ext uri="{0D108BD9-81ED-4DB2-BD59-A6C34878D82A}">
                    <a16:rowId xmlns:a16="http://schemas.microsoft.com/office/drawing/2014/main" val="3891033858"/>
                  </a:ext>
                </a:extLst>
              </a:tr>
              <a:tr h="338665">
                <a:tc>
                  <a:txBody>
                    <a:bodyPr/>
                    <a:lstStyle/>
                    <a:p>
                      <a:pPr algn="l"/>
                      <a:r>
                        <a:rPr lang="en-US" sz="1600" dirty="0"/>
                        <a:t>Access with Dental</a:t>
                      </a:r>
                      <a:endParaRPr lang="en-US" dirty="0"/>
                    </a:p>
                  </a:txBody>
                  <a:tcPr/>
                </a:tc>
                <a:tc>
                  <a:txBody>
                    <a:bodyPr/>
                    <a:lstStyle/>
                    <a:p>
                      <a:pPr lvl="0" algn="ctr">
                        <a:buNone/>
                      </a:pPr>
                      <a:r>
                        <a:rPr lang="en-US" sz="1600" dirty="0"/>
                        <a:t>$245.00</a:t>
                      </a:r>
                      <a:endParaRPr lang="en-US" dirty="0"/>
                    </a:p>
                  </a:txBody>
                  <a:tcPr/>
                </a:tc>
                <a:tc>
                  <a:txBody>
                    <a:bodyPr/>
                    <a:lstStyle/>
                    <a:p>
                      <a:pPr lvl="0" algn="ctr">
                        <a:buNone/>
                      </a:pPr>
                      <a:r>
                        <a:rPr lang="en-US" sz="1600" dirty="0"/>
                        <a:t>$122.50</a:t>
                      </a:r>
                      <a:endParaRPr lang="en-US" dirty="0"/>
                    </a:p>
                  </a:txBody>
                  <a:tcPr/>
                </a:tc>
                <a:tc>
                  <a:txBody>
                    <a:bodyPr/>
                    <a:lstStyle/>
                    <a:p>
                      <a:pPr lvl="0" algn="ctr">
                        <a:buNone/>
                      </a:pPr>
                      <a:r>
                        <a:rPr lang="en-US" sz="1600" dirty="0"/>
                        <a:t>$608.00</a:t>
                      </a:r>
                      <a:endParaRPr lang="en-US" dirty="0"/>
                    </a:p>
                  </a:txBody>
                  <a:tcPr/>
                </a:tc>
                <a:tc>
                  <a:txBody>
                    <a:bodyPr/>
                    <a:lstStyle/>
                    <a:p>
                      <a:pPr lvl="0" algn="ctr">
                        <a:buNone/>
                      </a:pPr>
                      <a:r>
                        <a:rPr lang="en-US" sz="1600" dirty="0"/>
                        <a:t>$304.00</a:t>
                      </a:r>
                      <a:endParaRPr lang="en-US" dirty="0"/>
                    </a:p>
                  </a:txBody>
                  <a:tcPr/>
                </a:tc>
                <a:extLst>
                  <a:ext uri="{0D108BD9-81ED-4DB2-BD59-A6C34878D82A}">
                    <a16:rowId xmlns:a16="http://schemas.microsoft.com/office/drawing/2014/main" val="1508469832"/>
                  </a:ext>
                </a:extLst>
              </a:tr>
              <a:tr h="338328">
                <a:tc>
                  <a:txBody>
                    <a:bodyPr/>
                    <a:lstStyle/>
                    <a:p>
                      <a:pPr lvl="0" algn="l">
                        <a:buNone/>
                      </a:pPr>
                      <a:r>
                        <a:rPr lang="en-US" sz="1600" b="0" i="0" u="none" strike="noStrike" noProof="0" dirty="0">
                          <a:latin typeface="Trebuchet MS"/>
                        </a:rPr>
                        <a:t>Access without Dental</a:t>
                      </a:r>
                      <a:endParaRPr lang="en-US" dirty="0"/>
                    </a:p>
                  </a:txBody>
                  <a:tcPr/>
                </a:tc>
                <a:tc>
                  <a:txBody>
                    <a:bodyPr/>
                    <a:lstStyle/>
                    <a:p>
                      <a:pPr lvl="0" algn="ctr">
                        <a:buNone/>
                      </a:pPr>
                      <a:r>
                        <a:rPr lang="en-US" sz="1600" dirty="0"/>
                        <a:t>$241.00</a:t>
                      </a:r>
                      <a:endParaRPr lang="en-US" dirty="0"/>
                    </a:p>
                  </a:txBody>
                  <a:tcPr/>
                </a:tc>
                <a:tc>
                  <a:txBody>
                    <a:bodyPr/>
                    <a:lstStyle/>
                    <a:p>
                      <a:pPr lvl="0" algn="ctr">
                        <a:buNone/>
                      </a:pPr>
                      <a:r>
                        <a:rPr lang="en-US" sz="1600" dirty="0"/>
                        <a:t>$120.50</a:t>
                      </a:r>
                      <a:endParaRPr lang="en-US" dirty="0"/>
                    </a:p>
                  </a:txBody>
                  <a:tcPr/>
                </a:tc>
                <a:tc>
                  <a:txBody>
                    <a:bodyPr/>
                    <a:lstStyle/>
                    <a:p>
                      <a:pPr lvl="0" algn="ctr">
                        <a:buNone/>
                      </a:pPr>
                      <a:r>
                        <a:rPr lang="en-US" sz="1600" dirty="0"/>
                        <a:t>$599.00</a:t>
                      </a:r>
                      <a:endParaRPr lang="en-US" dirty="0"/>
                    </a:p>
                  </a:txBody>
                  <a:tcPr/>
                </a:tc>
                <a:tc>
                  <a:txBody>
                    <a:bodyPr/>
                    <a:lstStyle/>
                    <a:p>
                      <a:pPr lvl="0" algn="ctr">
                        <a:buNone/>
                      </a:pPr>
                      <a:r>
                        <a:rPr lang="en-US" sz="1600" dirty="0"/>
                        <a:t>$299.50</a:t>
                      </a:r>
                      <a:endParaRPr lang="en-US" dirty="0"/>
                    </a:p>
                  </a:txBody>
                  <a:tcPr/>
                </a:tc>
                <a:extLst>
                  <a:ext uri="{0D108BD9-81ED-4DB2-BD59-A6C34878D82A}">
                    <a16:rowId xmlns:a16="http://schemas.microsoft.com/office/drawing/2014/main" val="98366447"/>
                  </a:ext>
                </a:extLst>
              </a:tr>
              <a:tr h="640452">
                <a:tc>
                  <a:txBody>
                    <a:bodyPr/>
                    <a:lstStyle/>
                    <a:p>
                      <a:pPr lvl="0" algn="l">
                        <a:buNone/>
                      </a:pPr>
                      <a:r>
                        <a:rPr lang="en-US" sz="1600" b="0" i="0" u="none" strike="noStrike" noProof="0" dirty="0">
                          <a:latin typeface="Trebuchet MS"/>
                        </a:rPr>
                        <a:t>Access with Dental (required to work out of state)</a:t>
                      </a:r>
                      <a:endParaRPr lang="en-US" sz="1600" dirty="0"/>
                    </a:p>
                  </a:txBody>
                  <a:tcPr/>
                </a:tc>
                <a:tc>
                  <a:txBody>
                    <a:bodyPr/>
                    <a:lstStyle/>
                    <a:p>
                      <a:pPr algn="ctr"/>
                      <a:r>
                        <a:rPr lang="en-US" sz="1600" dirty="0"/>
                        <a:t>$158.00</a:t>
                      </a:r>
                    </a:p>
                  </a:txBody>
                  <a:tcPr/>
                </a:tc>
                <a:tc>
                  <a:txBody>
                    <a:bodyPr/>
                    <a:lstStyle/>
                    <a:p>
                      <a:pPr algn="ctr"/>
                      <a:r>
                        <a:rPr lang="en-US" sz="1600" dirty="0"/>
                        <a:t>$79.00</a:t>
                      </a:r>
                    </a:p>
                  </a:txBody>
                  <a:tcPr/>
                </a:tc>
                <a:tc>
                  <a:txBody>
                    <a:bodyPr/>
                    <a:lstStyle/>
                    <a:p>
                      <a:pPr algn="ctr"/>
                      <a:r>
                        <a:rPr lang="en-US" sz="1600" dirty="0"/>
                        <a:t>$396.00</a:t>
                      </a:r>
                    </a:p>
                  </a:txBody>
                  <a:tcPr/>
                </a:tc>
                <a:tc>
                  <a:txBody>
                    <a:bodyPr/>
                    <a:lstStyle/>
                    <a:p>
                      <a:pPr algn="ctr"/>
                      <a:r>
                        <a:rPr lang="en-US" sz="1600" dirty="0"/>
                        <a:t>$198.00</a:t>
                      </a:r>
                    </a:p>
                  </a:txBody>
                  <a:tcPr/>
                </a:tc>
                <a:extLst>
                  <a:ext uri="{0D108BD9-81ED-4DB2-BD59-A6C34878D82A}">
                    <a16:rowId xmlns:a16="http://schemas.microsoft.com/office/drawing/2014/main" val="3587257812"/>
                  </a:ext>
                </a:extLst>
              </a:tr>
              <a:tr h="640452">
                <a:tc>
                  <a:txBody>
                    <a:bodyPr/>
                    <a:lstStyle/>
                    <a:p>
                      <a:pPr algn="l"/>
                      <a:r>
                        <a:rPr lang="en-US" sz="1600" dirty="0"/>
                        <a:t>Access without Dental (required to work out of state</a:t>
                      </a:r>
                    </a:p>
                  </a:txBody>
                  <a:tcPr/>
                </a:tc>
                <a:tc>
                  <a:txBody>
                    <a:bodyPr/>
                    <a:lstStyle/>
                    <a:p>
                      <a:pPr algn="ctr"/>
                      <a:r>
                        <a:rPr lang="en-US" sz="1600" dirty="0"/>
                        <a:t>$154.00</a:t>
                      </a:r>
                    </a:p>
                  </a:txBody>
                  <a:tcPr/>
                </a:tc>
                <a:tc>
                  <a:txBody>
                    <a:bodyPr/>
                    <a:lstStyle/>
                    <a:p>
                      <a:pPr algn="ctr"/>
                      <a:r>
                        <a:rPr lang="en-US" sz="1600" dirty="0"/>
                        <a:t>$77.00</a:t>
                      </a:r>
                    </a:p>
                  </a:txBody>
                  <a:tcPr/>
                </a:tc>
                <a:tc>
                  <a:txBody>
                    <a:bodyPr/>
                    <a:lstStyle/>
                    <a:p>
                      <a:pPr algn="ctr"/>
                      <a:r>
                        <a:rPr lang="en-US" sz="1600" dirty="0"/>
                        <a:t>$387.00</a:t>
                      </a:r>
                    </a:p>
                  </a:txBody>
                  <a:tcPr/>
                </a:tc>
                <a:tc>
                  <a:txBody>
                    <a:bodyPr/>
                    <a:lstStyle/>
                    <a:p>
                      <a:pPr algn="ctr"/>
                      <a:r>
                        <a:rPr lang="en-US" sz="1600" dirty="0"/>
                        <a:t>$193.50</a:t>
                      </a:r>
                    </a:p>
                  </a:txBody>
                  <a:tcPr/>
                </a:tc>
                <a:extLst>
                  <a:ext uri="{0D108BD9-81ED-4DB2-BD59-A6C34878D82A}">
                    <a16:rowId xmlns:a16="http://schemas.microsoft.com/office/drawing/2014/main" val="1352647030"/>
                  </a:ext>
                </a:extLst>
              </a:tr>
            </a:tbl>
          </a:graphicData>
        </a:graphic>
      </p:graphicFrame>
    </p:spTree>
    <p:extLst>
      <p:ext uri="{BB962C8B-B14F-4D97-AF65-F5344CB8AC3E}">
        <p14:creationId xmlns:p14="http://schemas.microsoft.com/office/powerpoint/2010/main" val="151540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4" y="196770"/>
            <a:ext cx="8596668" cy="798653"/>
          </a:xfrm>
        </p:spPr>
        <p:txBody>
          <a:bodyPr>
            <a:normAutofit/>
          </a:bodyPr>
          <a:lstStyle/>
          <a:p>
            <a:r>
              <a:rPr lang="en-US" sz="4000"/>
              <a:t>Agenda</a:t>
            </a:r>
          </a:p>
        </p:txBody>
      </p:sp>
      <p:sp>
        <p:nvSpPr>
          <p:cNvPr id="2" name="Content Placeholder 1"/>
          <p:cNvSpPr>
            <a:spLocks noGrp="1"/>
          </p:cNvSpPr>
          <p:nvPr>
            <p:ph idx="1"/>
          </p:nvPr>
        </p:nvSpPr>
        <p:spPr>
          <a:xfrm>
            <a:off x="677334" y="1145895"/>
            <a:ext cx="8596668" cy="5278054"/>
          </a:xfrm>
        </p:spPr>
        <p:txBody>
          <a:bodyPr vert="horz" lIns="91440" tIns="45720" rIns="91440" bIns="45720" rtlCol="0" anchor="t">
            <a:normAutofit/>
          </a:bodyPr>
          <a:lstStyle/>
          <a:p>
            <a:r>
              <a:rPr lang="en-US" sz="1600" dirty="0"/>
              <a:t>Getting Ready for OE</a:t>
            </a:r>
          </a:p>
          <a:p>
            <a:r>
              <a:rPr lang="en-US" sz="1600" dirty="0"/>
              <a:t>Name/Data Errors and Change Process</a:t>
            </a:r>
          </a:p>
          <a:p>
            <a:r>
              <a:rPr lang="en-US" sz="1600" dirty="0"/>
              <a:t>Open Enrollment Timeline</a:t>
            </a:r>
          </a:p>
          <a:p>
            <a:r>
              <a:rPr lang="en-US" sz="1600" dirty="0"/>
              <a:t>2023 Benefit Information</a:t>
            </a:r>
          </a:p>
          <a:p>
            <a:r>
              <a:rPr lang="en-US" sz="1600" dirty="0"/>
              <a:t>Week Leading Up to OE</a:t>
            </a:r>
          </a:p>
          <a:p>
            <a:r>
              <a:rPr lang="en-US" sz="1600" dirty="0"/>
              <a:t>Technical/System Updates for 2023</a:t>
            </a:r>
          </a:p>
          <a:p>
            <a:r>
              <a:rPr lang="en-US" sz="1600" dirty="0"/>
              <a:t>Event Processing During OE</a:t>
            </a:r>
          </a:p>
          <a:p>
            <a:r>
              <a:rPr lang="en-US" sz="1600" dirty="0"/>
              <a:t>eBenefits</a:t>
            </a:r>
          </a:p>
          <a:p>
            <a:r>
              <a:rPr lang="en-US" sz="1600" dirty="0"/>
              <a:t>Confirmation Statement</a:t>
            </a:r>
          </a:p>
          <a:p>
            <a:r>
              <a:rPr lang="en-US" sz="1600" dirty="0"/>
              <a:t>OE Communications</a:t>
            </a:r>
          </a:p>
          <a:p>
            <a:r>
              <a:rPr lang="en-US" sz="1600" dirty="0"/>
              <a:t>Agency Resources</a:t>
            </a:r>
          </a:p>
          <a:p>
            <a:r>
              <a:rPr lang="en-US" sz="1600" dirty="0"/>
              <a:t>Employee Resources</a:t>
            </a:r>
          </a:p>
          <a:p>
            <a:r>
              <a:rPr lang="en-US" sz="1600" dirty="0"/>
              <a:t>OE Challenges</a:t>
            </a:r>
          </a:p>
          <a:p>
            <a:r>
              <a:rPr lang="en-US" sz="1600" dirty="0"/>
              <a:t>Next Steps</a:t>
            </a:r>
          </a:p>
          <a:p>
            <a:endParaRPr lang="en-US" dirty="0"/>
          </a:p>
        </p:txBody>
      </p:sp>
      <p:pic>
        <p:nvPicPr>
          <p:cNvPr id="1026" name="Picture 2" descr="Open Enrollment - Meme - MemesHappen">
            <a:extLst>
              <a:ext uri="{FF2B5EF4-FFF2-40B4-BE49-F238E27FC236}">
                <a16:creationId xmlns:a16="http://schemas.microsoft.com/office/drawing/2014/main" id="{1D0DB0C5-2B91-EAC3-02FE-7E9D2F2A6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668" y="1530034"/>
            <a:ext cx="3949952" cy="351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FC1C-D7A4-46B5-A110-6F6977A07C4F}"/>
              </a:ext>
            </a:extLst>
          </p:cNvPr>
          <p:cNvSpPr>
            <a:spLocks noGrp="1"/>
          </p:cNvSpPr>
          <p:nvPr>
            <p:ph type="title"/>
          </p:nvPr>
        </p:nvSpPr>
        <p:spPr>
          <a:xfrm>
            <a:off x="677334" y="609600"/>
            <a:ext cx="9396768" cy="1320800"/>
          </a:xfrm>
        </p:spPr>
        <p:txBody>
          <a:bodyPr>
            <a:normAutofit/>
          </a:bodyPr>
          <a:lstStyle/>
          <a:p>
            <a:r>
              <a:rPr lang="en-US" sz="4000" dirty="0"/>
              <a:t>2023 Health Insurance Premiums (HDHP)</a:t>
            </a:r>
          </a:p>
        </p:txBody>
      </p:sp>
      <p:graphicFrame>
        <p:nvGraphicFramePr>
          <p:cNvPr id="4" name="Table 4">
            <a:extLst>
              <a:ext uri="{FF2B5EF4-FFF2-40B4-BE49-F238E27FC236}">
                <a16:creationId xmlns:a16="http://schemas.microsoft.com/office/drawing/2014/main" id="{B05961BD-1F5D-4651-987C-885AB6D736C0}"/>
              </a:ext>
            </a:extLst>
          </p:cNvPr>
          <p:cNvGraphicFramePr>
            <a:graphicFrameLocks noGrp="1"/>
          </p:cNvGraphicFramePr>
          <p:nvPr>
            <p:ph idx="1"/>
            <p:extLst>
              <p:ext uri="{D42A27DB-BD31-4B8C-83A1-F6EECF244321}">
                <p14:modId xmlns:p14="http://schemas.microsoft.com/office/powerpoint/2010/main" val="3835336054"/>
              </p:ext>
            </p:extLst>
          </p:nvPr>
        </p:nvGraphicFramePr>
        <p:xfrm>
          <a:off x="584200" y="1998133"/>
          <a:ext cx="9546336" cy="3242252"/>
        </p:xfrm>
        <a:graphic>
          <a:graphicData uri="http://schemas.openxmlformats.org/drawingml/2006/table">
            <a:tbl>
              <a:tblPr firstRow="1" bandRow="1">
                <a:tableStyleId>{BC89EF96-8CEA-46FF-86C4-4CE0E7609802}</a:tableStyleId>
              </a:tblPr>
              <a:tblGrid>
                <a:gridCol w="3145536">
                  <a:extLst>
                    <a:ext uri="{9D8B030D-6E8A-4147-A177-3AD203B41FA5}">
                      <a16:colId xmlns:a16="http://schemas.microsoft.com/office/drawing/2014/main" val="303060935"/>
                    </a:ext>
                  </a:extLst>
                </a:gridCol>
                <a:gridCol w="1600200">
                  <a:extLst>
                    <a:ext uri="{9D8B030D-6E8A-4147-A177-3AD203B41FA5}">
                      <a16:colId xmlns:a16="http://schemas.microsoft.com/office/drawing/2014/main" val="3132770551"/>
                    </a:ext>
                  </a:extLst>
                </a:gridCol>
                <a:gridCol w="1600200">
                  <a:extLst>
                    <a:ext uri="{9D8B030D-6E8A-4147-A177-3AD203B41FA5}">
                      <a16:colId xmlns:a16="http://schemas.microsoft.com/office/drawing/2014/main" val="900465944"/>
                    </a:ext>
                  </a:extLst>
                </a:gridCol>
                <a:gridCol w="1600200">
                  <a:extLst>
                    <a:ext uri="{9D8B030D-6E8A-4147-A177-3AD203B41FA5}">
                      <a16:colId xmlns:a16="http://schemas.microsoft.com/office/drawing/2014/main" val="289460247"/>
                    </a:ext>
                  </a:extLst>
                </a:gridCol>
                <a:gridCol w="1600200">
                  <a:extLst>
                    <a:ext uri="{9D8B030D-6E8A-4147-A177-3AD203B41FA5}">
                      <a16:colId xmlns:a16="http://schemas.microsoft.com/office/drawing/2014/main" val="84994180"/>
                    </a:ext>
                  </a:extLst>
                </a:gridCol>
              </a:tblGrid>
              <a:tr h="589869">
                <a:tc>
                  <a:txBody>
                    <a:bodyPr/>
                    <a:lstStyle/>
                    <a:p>
                      <a:r>
                        <a:rPr lang="en-US" sz="1600">
                          <a:solidFill>
                            <a:schemeClr val="bg1"/>
                          </a:solidFill>
                        </a:rPr>
                        <a:t>Plan</a:t>
                      </a:r>
                    </a:p>
                  </a:txBody>
                  <a:tcPr marL="114835" marR="114835" marT="57418" marB="57418">
                    <a:solidFill>
                      <a:srgbClr val="104E61"/>
                    </a:solidFill>
                  </a:tcPr>
                </a:tc>
                <a:tc>
                  <a:txBody>
                    <a:bodyPr/>
                    <a:lstStyle/>
                    <a:p>
                      <a:pPr algn="ctr"/>
                      <a:r>
                        <a:rPr lang="en-US" sz="1600">
                          <a:solidFill>
                            <a:schemeClr val="bg1"/>
                          </a:solidFill>
                        </a:rPr>
                        <a:t>Single</a:t>
                      </a:r>
                      <a:endParaRPr lang="en-US" sz="1600"/>
                    </a:p>
                    <a:p>
                      <a:pPr lvl="0" algn="ctr">
                        <a:buNone/>
                      </a:pPr>
                      <a:r>
                        <a:rPr lang="en-US" sz="1600">
                          <a:solidFill>
                            <a:schemeClr val="bg1"/>
                          </a:solidFill>
                        </a:rPr>
                        <a:t> (monthly)</a:t>
                      </a:r>
                    </a:p>
                  </a:txBody>
                  <a:tcPr marL="114835" marR="114835" marT="57418" marB="57418">
                    <a:solidFill>
                      <a:srgbClr val="104E61"/>
                    </a:solidFill>
                  </a:tcPr>
                </a:tc>
                <a:tc>
                  <a:txBody>
                    <a:bodyPr/>
                    <a:lstStyle/>
                    <a:p>
                      <a:pPr algn="ctr"/>
                      <a:r>
                        <a:rPr lang="en-US" sz="1600">
                          <a:solidFill>
                            <a:schemeClr val="bg1"/>
                          </a:solidFill>
                        </a:rPr>
                        <a:t>Single</a:t>
                      </a:r>
                      <a:endParaRPr lang="en-US" sz="1600"/>
                    </a:p>
                    <a:p>
                      <a:pPr lvl="0" algn="ctr">
                        <a:buNone/>
                      </a:pPr>
                      <a:r>
                        <a:rPr lang="en-US" sz="1600">
                          <a:solidFill>
                            <a:schemeClr val="bg1"/>
                          </a:solidFill>
                        </a:rPr>
                        <a:t>  (biweekly)</a:t>
                      </a:r>
                    </a:p>
                  </a:txBody>
                  <a:tcPr marL="114835" marR="114835" marT="57418" marB="57418">
                    <a:solidFill>
                      <a:srgbClr val="104E61"/>
                    </a:solidFill>
                  </a:tcPr>
                </a:tc>
                <a:tc>
                  <a:txBody>
                    <a:bodyPr/>
                    <a:lstStyle/>
                    <a:p>
                      <a:pPr algn="ctr"/>
                      <a:r>
                        <a:rPr lang="en-US" sz="1600">
                          <a:solidFill>
                            <a:schemeClr val="bg1"/>
                          </a:solidFill>
                        </a:rPr>
                        <a:t>Family</a:t>
                      </a:r>
                      <a:endParaRPr lang="en-US" sz="1600"/>
                    </a:p>
                    <a:p>
                      <a:pPr lvl="0" algn="ctr">
                        <a:buNone/>
                      </a:pPr>
                      <a:r>
                        <a:rPr lang="en-US" sz="1600">
                          <a:solidFill>
                            <a:schemeClr val="bg1"/>
                          </a:solidFill>
                        </a:rPr>
                        <a:t> (monthly)</a:t>
                      </a:r>
                    </a:p>
                  </a:txBody>
                  <a:tcPr marL="114835" marR="114835" marT="57418" marB="57418">
                    <a:solidFill>
                      <a:srgbClr val="104E61"/>
                    </a:solidFill>
                  </a:tcPr>
                </a:tc>
                <a:tc>
                  <a:txBody>
                    <a:bodyPr/>
                    <a:lstStyle/>
                    <a:p>
                      <a:pPr algn="ctr"/>
                      <a:r>
                        <a:rPr lang="en-US" sz="1600">
                          <a:solidFill>
                            <a:schemeClr val="bg1"/>
                          </a:solidFill>
                        </a:rPr>
                        <a:t>Family (biweekly)</a:t>
                      </a:r>
                    </a:p>
                  </a:txBody>
                  <a:tcPr marL="114835" marR="114835" marT="57418" marB="57418">
                    <a:solidFill>
                      <a:srgbClr val="104E61"/>
                    </a:solidFill>
                  </a:tcPr>
                </a:tc>
                <a:extLst>
                  <a:ext uri="{0D108BD9-81ED-4DB2-BD59-A6C34878D82A}">
                    <a16:rowId xmlns:a16="http://schemas.microsoft.com/office/drawing/2014/main" val="3757234698"/>
                  </a:ext>
                </a:extLst>
              </a:tr>
              <a:tr h="338328">
                <a:tc>
                  <a:txBody>
                    <a:bodyPr/>
                    <a:lstStyle/>
                    <a:p>
                      <a:r>
                        <a:rPr lang="en-US" sz="1600"/>
                        <a:t>HDHP with Dental</a:t>
                      </a:r>
                    </a:p>
                  </a:txBody>
                  <a:tcPr marL="114835" marR="114835" marT="57418" marB="57418"/>
                </a:tc>
                <a:tc>
                  <a:txBody>
                    <a:bodyPr/>
                    <a:lstStyle/>
                    <a:p>
                      <a:pPr algn="ctr"/>
                      <a:r>
                        <a:rPr lang="en-US" sz="1600" dirty="0"/>
                        <a:t>$39.00</a:t>
                      </a:r>
                    </a:p>
                  </a:txBody>
                  <a:tcPr marL="114835" marR="114835" marT="57418" marB="57418"/>
                </a:tc>
                <a:tc>
                  <a:txBody>
                    <a:bodyPr/>
                    <a:lstStyle/>
                    <a:p>
                      <a:pPr algn="ctr"/>
                      <a:r>
                        <a:rPr lang="en-US" sz="1600" dirty="0"/>
                        <a:t>$19.50</a:t>
                      </a:r>
                    </a:p>
                  </a:txBody>
                  <a:tcPr marL="114835" marR="114835" marT="57418" marB="57418"/>
                </a:tc>
                <a:tc>
                  <a:txBody>
                    <a:bodyPr/>
                    <a:lstStyle/>
                    <a:p>
                      <a:pPr algn="ctr"/>
                      <a:r>
                        <a:rPr lang="en-US" sz="1600" dirty="0"/>
                        <a:t>$96.00</a:t>
                      </a:r>
                    </a:p>
                  </a:txBody>
                  <a:tcPr marL="114835" marR="114835" marT="57418" marB="57418"/>
                </a:tc>
                <a:tc>
                  <a:txBody>
                    <a:bodyPr/>
                    <a:lstStyle/>
                    <a:p>
                      <a:pPr algn="ctr"/>
                      <a:r>
                        <a:rPr lang="en-US" sz="1600" dirty="0"/>
                        <a:t>$48.00</a:t>
                      </a:r>
                    </a:p>
                  </a:txBody>
                  <a:tcPr marL="114835" marR="114835" marT="57418" marB="57418"/>
                </a:tc>
                <a:extLst>
                  <a:ext uri="{0D108BD9-81ED-4DB2-BD59-A6C34878D82A}">
                    <a16:rowId xmlns:a16="http://schemas.microsoft.com/office/drawing/2014/main" val="717968432"/>
                  </a:ext>
                </a:extLst>
              </a:tr>
              <a:tr h="338328">
                <a:tc>
                  <a:txBody>
                    <a:bodyPr/>
                    <a:lstStyle/>
                    <a:p>
                      <a:r>
                        <a:rPr lang="en-US" sz="1600"/>
                        <a:t>HDHP without Dental</a:t>
                      </a:r>
                    </a:p>
                  </a:txBody>
                  <a:tcPr marL="114835" marR="114835" marT="57418" marB="57418"/>
                </a:tc>
                <a:tc>
                  <a:txBody>
                    <a:bodyPr/>
                    <a:lstStyle/>
                    <a:p>
                      <a:pPr algn="ctr"/>
                      <a:r>
                        <a:rPr lang="en-US" sz="1600" dirty="0"/>
                        <a:t>$35.00</a:t>
                      </a:r>
                    </a:p>
                  </a:txBody>
                  <a:tcPr marL="114835" marR="114835" marT="57418" marB="57418"/>
                </a:tc>
                <a:tc>
                  <a:txBody>
                    <a:bodyPr/>
                    <a:lstStyle/>
                    <a:p>
                      <a:pPr algn="ctr"/>
                      <a:r>
                        <a:rPr lang="en-US" sz="1600" dirty="0"/>
                        <a:t>$17.50</a:t>
                      </a:r>
                    </a:p>
                  </a:txBody>
                  <a:tcPr marL="114835" marR="114835" marT="57418" marB="57418"/>
                </a:tc>
                <a:tc>
                  <a:txBody>
                    <a:bodyPr/>
                    <a:lstStyle/>
                    <a:p>
                      <a:pPr algn="ctr"/>
                      <a:r>
                        <a:rPr lang="en-US" sz="1600" dirty="0"/>
                        <a:t>$87.00</a:t>
                      </a:r>
                    </a:p>
                  </a:txBody>
                  <a:tcPr marL="114835" marR="114835" marT="57418" marB="57418"/>
                </a:tc>
                <a:tc>
                  <a:txBody>
                    <a:bodyPr/>
                    <a:lstStyle/>
                    <a:p>
                      <a:pPr algn="ctr"/>
                      <a:r>
                        <a:rPr lang="en-US" sz="1600" dirty="0"/>
                        <a:t>$43.50</a:t>
                      </a:r>
                    </a:p>
                  </a:txBody>
                  <a:tcPr marL="114835" marR="114835" marT="57418" marB="57418"/>
                </a:tc>
                <a:extLst>
                  <a:ext uri="{0D108BD9-81ED-4DB2-BD59-A6C34878D82A}">
                    <a16:rowId xmlns:a16="http://schemas.microsoft.com/office/drawing/2014/main" val="3891033858"/>
                  </a:ext>
                </a:extLst>
              </a:tr>
              <a:tr h="338328">
                <a:tc>
                  <a:txBody>
                    <a:bodyPr/>
                    <a:lstStyle/>
                    <a:p>
                      <a:r>
                        <a:rPr lang="en-US" sz="1600"/>
                        <a:t>HDHP Access with Dental</a:t>
                      </a:r>
                    </a:p>
                  </a:txBody>
                  <a:tcPr marL="114835" marR="114835" marT="57418" marB="57418"/>
                </a:tc>
                <a:tc>
                  <a:txBody>
                    <a:bodyPr/>
                    <a:lstStyle/>
                    <a:p>
                      <a:pPr algn="ctr"/>
                      <a:r>
                        <a:rPr lang="en-US" sz="1600" dirty="0"/>
                        <a:t>$180.00</a:t>
                      </a:r>
                    </a:p>
                  </a:txBody>
                  <a:tcPr marL="114835" marR="114835" marT="57418" marB="57418"/>
                </a:tc>
                <a:tc>
                  <a:txBody>
                    <a:bodyPr/>
                    <a:lstStyle/>
                    <a:p>
                      <a:pPr algn="ctr"/>
                      <a:r>
                        <a:rPr lang="en-US" sz="1600" dirty="0"/>
                        <a:t>$90.00</a:t>
                      </a:r>
                    </a:p>
                  </a:txBody>
                  <a:tcPr marL="114835" marR="114835" marT="57418" marB="57418"/>
                </a:tc>
                <a:tc>
                  <a:txBody>
                    <a:bodyPr/>
                    <a:lstStyle/>
                    <a:p>
                      <a:pPr algn="ctr"/>
                      <a:r>
                        <a:rPr lang="en-US" sz="1600" dirty="0"/>
                        <a:t>$447.00</a:t>
                      </a:r>
                    </a:p>
                  </a:txBody>
                  <a:tcPr marL="114835" marR="114835" marT="57418" marB="57418"/>
                </a:tc>
                <a:tc>
                  <a:txBody>
                    <a:bodyPr/>
                    <a:lstStyle/>
                    <a:p>
                      <a:pPr algn="ctr"/>
                      <a:r>
                        <a:rPr lang="en-US" sz="1600" dirty="0"/>
                        <a:t>$223.50</a:t>
                      </a:r>
                    </a:p>
                  </a:txBody>
                  <a:tcPr marL="114835" marR="114835" marT="57418" marB="57418"/>
                </a:tc>
                <a:extLst>
                  <a:ext uri="{0D108BD9-81ED-4DB2-BD59-A6C34878D82A}">
                    <a16:rowId xmlns:a16="http://schemas.microsoft.com/office/drawing/2014/main" val="1508469832"/>
                  </a:ext>
                </a:extLst>
              </a:tr>
              <a:tr h="338328">
                <a:tc>
                  <a:txBody>
                    <a:bodyPr/>
                    <a:lstStyle/>
                    <a:p>
                      <a:pPr lvl="0">
                        <a:buNone/>
                      </a:pPr>
                      <a:r>
                        <a:rPr lang="en-US" sz="1600"/>
                        <a:t>HDHP Access without Dental</a:t>
                      </a:r>
                    </a:p>
                  </a:txBody>
                  <a:tcPr marL="114835" marR="114835" marT="57418" marB="57418"/>
                </a:tc>
                <a:tc>
                  <a:txBody>
                    <a:bodyPr/>
                    <a:lstStyle/>
                    <a:p>
                      <a:pPr algn="ctr"/>
                      <a:r>
                        <a:rPr lang="en-US" sz="1600" dirty="0"/>
                        <a:t>$176.00</a:t>
                      </a:r>
                    </a:p>
                  </a:txBody>
                  <a:tcPr marL="114835" marR="114835" marT="57418" marB="57418"/>
                </a:tc>
                <a:tc>
                  <a:txBody>
                    <a:bodyPr/>
                    <a:lstStyle/>
                    <a:p>
                      <a:pPr algn="ctr"/>
                      <a:r>
                        <a:rPr lang="en-US" sz="1600" dirty="0"/>
                        <a:t>$88.00</a:t>
                      </a:r>
                    </a:p>
                  </a:txBody>
                  <a:tcPr marL="114835" marR="114835" marT="57418" marB="57418"/>
                </a:tc>
                <a:tc>
                  <a:txBody>
                    <a:bodyPr/>
                    <a:lstStyle/>
                    <a:p>
                      <a:pPr algn="ctr"/>
                      <a:r>
                        <a:rPr lang="en-US" sz="1600" dirty="0"/>
                        <a:t>$438.00</a:t>
                      </a:r>
                    </a:p>
                  </a:txBody>
                  <a:tcPr marL="114835" marR="114835" marT="57418" marB="57418"/>
                </a:tc>
                <a:tc>
                  <a:txBody>
                    <a:bodyPr/>
                    <a:lstStyle/>
                    <a:p>
                      <a:pPr algn="ctr"/>
                      <a:r>
                        <a:rPr lang="en-US" sz="1600" dirty="0"/>
                        <a:t>$219.00</a:t>
                      </a:r>
                    </a:p>
                  </a:txBody>
                  <a:tcPr marL="114835" marR="114835" marT="57418" marB="57418"/>
                </a:tc>
                <a:extLst>
                  <a:ext uri="{0D108BD9-81ED-4DB2-BD59-A6C34878D82A}">
                    <a16:rowId xmlns:a16="http://schemas.microsoft.com/office/drawing/2014/main" val="98366447"/>
                  </a:ext>
                </a:extLst>
              </a:tr>
              <a:tr h="585216">
                <a:tc>
                  <a:txBody>
                    <a:bodyPr/>
                    <a:lstStyle/>
                    <a:p>
                      <a:pPr lvl="0">
                        <a:buNone/>
                      </a:pPr>
                      <a:r>
                        <a:rPr lang="en-US" sz="1600" b="0" i="0" u="none" strike="noStrike" noProof="0">
                          <a:latin typeface="Trebuchet MS"/>
                        </a:rPr>
                        <a:t>HDHP Access with Dental (required to work out of state)</a:t>
                      </a:r>
                      <a:endParaRPr lang="en-US" sz="1600"/>
                    </a:p>
                  </a:txBody>
                  <a:tcPr marL="114835" marR="114835" marT="57418" marB="57418"/>
                </a:tc>
                <a:tc>
                  <a:txBody>
                    <a:bodyPr/>
                    <a:lstStyle/>
                    <a:p>
                      <a:pPr algn="ctr"/>
                      <a:r>
                        <a:rPr lang="en-US" sz="1600" dirty="0"/>
                        <a:t>$93.00</a:t>
                      </a:r>
                    </a:p>
                  </a:txBody>
                  <a:tcPr marL="114835" marR="114835" marT="57418" marB="57418"/>
                </a:tc>
                <a:tc>
                  <a:txBody>
                    <a:bodyPr/>
                    <a:lstStyle/>
                    <a:p>
                      <a:pPr algn="ctr"/>
                      <a:r>
                        <a:rPr lang="en-US" sz="1600" dirty="0"/>
                        <a:t>$46.50</a:t>
                      </a:r>
                    </a:p>
                  </a:txBody>
                  <a:tcPr marL="114835" marR="114835" marT="57418" marB="57418"/>
                </a:tc>
                <a:tc>
                  <a:txBody>
                    <a:bodyPr/>
                    <a:lstStyle/>
                    <a:p>
                      <a:pPr algn="ctr"/>
                      <a:r>
                        <a:rPr lang="en-US" sz="1600"/>
                        <a:t>$235.00</a:t>
                      </a:r>
                    </a:p>
                  </a:txBody>
                  <a:tcPr marL="114835" marR="114835" marT="57418" marB="57418"/>
                </a:tc>
                <a:tc>
                  <a:txBody>
                    <a:bodyPr/>
                    <a:lstStyle/>
                    <a:p>
                      <a:pPr algn="ctr"/>
                      <a:r>
                        <a:rPr lang="en-US" sz="1600" dirty="0"/>
                        <a:t>$117.50</a:t>
                      </a:r>
                    </a:p>
                  </a:txBody>
                  <a:tcPr marL="114835" marR="114835" marT="57418" marB="57418"/>
                </a:tc>
                <a:extLst>
                  <a:ext uri="{0D108BD9-81ED-4DB2-BD59-A6C34878D82A}">
                    <a16:rowId xmlns:a16="http://schemas.microsoft.com/office/drawing/2014/main" val="3587257812"/>
                  </a:ext>
                </a:extLst>
              </a:tr>
              <a:tr h="585216">
                <a:tc>
                  <a:txBody>
                    <a:bodyPr/>
                    <a:lstStyle/>
                    <a:p>
                      <a:r>
                        <a:rPr lang="en-US" sz="1600"/>
                        <a:t>HDHP Access without Dental (required to work out of state</a:t>
                      </a:r>
                    </a:p>
                  </a:txBody>
                  <a:tcPr marL="114835" marR="114835" marT="57418" marB="57418"/>
                </a:tc>
                <a:tc>
                  <a:txBody>
                    <a:bodyPr/>
                    <a:lstStyle/>
                    <a:p>
                      <a:pPr algn="ctr"/>
                      <a:r>
                        <a:rPr lang="en-US" sz="1600"/>
                        <a:t>$89.00</a:t>
                      </a:r>
                    </a:p>
                  </a:txBody>
                  <a:tcPr marL="114835" marR="114835" marT="57418" marB="57418"/>
                </a:tc>
                <a:tc>
                  <a:txBody>
                    <a:bodyPr/>
                    <a:lstStyle/>
                    <a:p>
                      <a:pPr algn="ctr"/>
                      <a:r>
                        <a:rPr lang="en-US" sz="1600"/>
                        <a:t>$44.50</a:t>
                      </a:r>
                    </a:p>
                  </a:txBody>
                  <a:tcPr marL="114835" marR="114835" marT="57418" marB="57418"/>
                </a:tc>
                <a:tc>
                  <a:txBody>
                    <a:bodyPr/>
                    <a:lstStyle/>
                    <a:p>
                      <a:pPr algn="ctr"/>
                      <a:r>
                        <a:rPr lang="en-US" sz="1600"/>
                        <a:t>$226.00</a:t>
                      </a:r>
                    </a:p>
                  </a:txBody>
                  <a:tcPr marL="114835" marR="114835" marT="57418" marB="57418"/>
                </a:tc>
                <a:tc>
                  <a:txBody>
                    <a:bodyPr/>
                    <a:lstStyle/>
                    <a:p>
                      <a:pPr algn="ctr"/>
                      <a:r>
                        <a:rPr lang="en-US" sz="1600" dirty="0"/>
                        <a:t>$113.00</a:t>
                      </a:r>
                    </a:p>
                  </a:txBody>
                  <a:tcPr marL="114835" marR="114835" marT="57418" marB="57418"/>
                </a:tc>
                <a:extLst>
                  <a:ext uri="{0D108BD9-81ED-4DB2-BD59-A6C34878D82A}">
                    <a16:rowId xmlns:a16="http://schemas.microsoft.com/office/drawing/2014/main" val="1352647030"/>
                  </a:ext>
                </a:extLst>
              </a:tr>
            </a:tbl>
          </a:graphicData>
        </a:graphic>
      </p:graphicFrame>
    </p:spTree>
    <p:extLst>
      <p:ext uri="{BB962C8B-B14F-4D97-AF65-F5344CB8AC3E}">
        <p14:creationId xmlns:p14="http://schemas.microsoft.com/office/powerpoint/2010/main" val="356737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8369844-B327-4D49-98E4-827203ADF0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715249AA-E70E-4DAE-A265-2E3DE9D7C9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D16B149-ADB4-41B1-A60E-1A03588790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B53998E5-48EB-4528-87CF-792F41468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870554EF-7AD0-4B55-9FFF-38E8FA10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CB215DE-9630-439F-A0A9-1D96839C5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F73C83A3-9645-481D-A4C0-430939918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2FA98AB7-2E6E-4C28-BB73-33EA56364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C11A2791-813E-4B8A-BE6F-BF3F8979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6DFFDA6E-1AB0-456D-9AFE-6CA686043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3E3E1654-1512-4D06-9969-80D50078F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0348F2C-4C38-4EA2-97BE-A4295721398E}"/>
              </a:ext>
            </a:extLst>
          </p:cNvPr>
          <p:cNvSpPr>
            <a:spLocks noGrp="1"/>
          </p:cNvSpPr>
          <p:nvPr>
            <p:ph type="title"/>
          </p:nvPr>
        </p:nvSpPr>
        <p:spPr>
          <a:xfrm>
            <a:off x="1507067" y="2404534"/>
            <a:ext cx="7766936" cy="1646302"/>
          </a:xfrm>
        </p:spPr>
        <p:txBody>
          <a:bodyPr vert="horz" lIns="91440" tIns="45720" rIns="91440" bIns="45720" rtlCol="0" anchor="b">
            <a:normAutofit/>
          </a:bodyPr>
          <a:lstStyle/>
          <a:p>
            <a:pPr algn="ctr"/>
            <a:r>
              <a:rPr lang="en-US" sz="5400">
                <a:solidFill>
                  <a:schemeClr val="tx1"/>
                </a:solidFill>
              </a:rPr>
              <a:t>Supplemental Plans</a:t>
            </a:r>
          </a:p>
        </p:txBody>
      </p:sp>
      <p:sp>
        <p:nvSpPr>
          <p:cNvPr id="3" name="TextBox 2">
            <a:extLst>
              <a:ext uri="{FF2B5EF4-FFF2-40B4-BE49-F238E27FC236}">
                <a16:creationId xmlns:a16="http://schemas.microsoft.com/office/drawing/2014/main" id="{9161065D-DA06-4415-BA1C-10DEA45496D6}"/>
              </a:ext>
            </a:extLst>
          </p:cNvPr>
          <p:cNvSpPr txBox="1"/>
          <p:nvPr/>
        </p:nvSpPr>
        <p:spPr>
          <a:xfrm>
            <a:off x="3091543" y="4095448"/>
            <a:ext cx="33721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Vision, Dental, Accident Plan</a:t>
            </a:r>
          </a:p>
        </p:txBody>
      </p:sp>
    </p:spTree>
    <p:extLst>
      <p:ext uri="{BB962C8B-B14F-4D97-AF65-F5344CB8AC3E}">
        <p14:creationId xmlns:p14="http://schemas.microsoft.com/office/powerpoint/2010/main" val="38366757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8929-3B9F-4C1A-A0FD-3C16EB531659}"/>
              </a:ext>
            </a:extLst>
          </p:cNvPr>
          <p:cNvSpPr>
            <a:spLocks noGrp="1"/>
          </p:cNvSpPr>
          <p:nvPr>
            <p:ph type="title"/>
          </p:nvPr>
        </p:nvSpPr>
        <p:spPr/>
        <p:txBody>
          <a:bodyPr/>
          <a:lstStyle/>
          <a:p>
            <a:pPr algn="ctr"/>
            <a:r>
              <a:rPr lang="en-US" sz="4000" dirty="0"/>
              <a:t>DeltaVision </a:t>
            </a:r>
            <a:br>
              <a:rPr lang="en-US" sz="4000" dirty="0"/>
            </a:br>
            <a:r>
              <a:rPr lang="en-US" sz="1200" dirty="0"/>
              <a:t>No change from 2022</a:t>
            </a:r>
          </a:p>
        </p:txBody>
      </p:sp>
      <p:graphicFrame>
        <p:nvGraphicFramePr>
          <p:cNvPr id="5" name="Table 5">
            <a:extLst>
              <a:ext uri="{FF2B5EF4-FFF2-40B4-BE49-F238E27FC236}">
                <a16:creationId xmlns:a16="http://schemas.microsoft.com/office/drawing/2014/main" id="{95DF704F-200D-438C-A399-30C44CC895F6}"/>
              </a:ext>
            </a:extLst>
          </p:cNvPr>
          <p:cNvGraphicFramePr>
            <a:graphicFrameLocks noGrp="1"/>
          </p:cNvGraphicFramePr>
          <p:nvPr>
            <p:ph idx="1"/>
            <p:extLst>
              <p:ext uri="{D42A27DB-BD31-4B8C-83A1-F6EECF244321}">
                <p14:modId xmlns:p14="http://schemas.microsoft.com/office/powerpoint/2010/main" val="3664576012"/>
              </p:ext>
            </p:extLst>
          </p:nvPr>
        </p:nvGraphicFramePr>
        <p:xfrm>
          <a:off x="689958" y="2946778"/>
          <a:ext cx="8596310" cy="2062480"/>
        </p:xfrm>
        <a:graphic>
          <a:graphicData uri="http://schemas.openxmlformats.org/drawingml/2006/table">
            <a:tbl>
              <a:tblPr firstRow="1" bandRow="1">
                <a:tableStyleId>{BC89EF96-8CEA-46FF-86C4-4CE0E7609802}</a:tableStyleId>
              </a:tblPr>
              <a:tblGrid>
                <a:gridCol w="3062317">
                  <a:extLst>
                    <a:ext uri="{9D8B030D-6E8A-4147-A177-3AD203B41FA5}">
                      <a16:colId xmlns:a16="http://schemas.microsoft.com/office/drawing/2014/main" val="2459230988"/>
                    </a:ext>
                  </a:extLst>
                </a:gridCol>
                <a:gridCol w="2848666">
                  <a:extLst>
                    <a:ext uri="{9D8B030D-6E8A-4147-A177-3AD203B41FA5}">
                      <a16:colId xmlns:a16="http://schemas.microsoft.com/office/drawing/2014/main" val="3490117115"/>
                    </a:ext>
                  </a:extLst>
                </a:gridCol>
                <a:gridCol w="2685327">
                  <a:extLst>
                    <a:ext uri="{9D8B030D-6E8A-4147-A177-3AD203B41FA5}">
                      <a16:colId xmlns:a16="http://schemas.microsoft.com/office/drawing/2014/main" val="285918785"/>
                    </a:ext>
                  </a:extLst>
                </a:gridCol>
              </a:tblGrid>
              <a:tr h="370840">
                <a:tc>
                  <a:txBody>
                    <a:bodyPr/>
                    <a:lstStyle/>
                    <a:p>
                      <a:pPr algn="ctr"/>
                      <a:r>
                        <a:rPr lang="en-US" sz="1600">
                          <a:solidFill>
                            <a:schemeClr val="bg1"/>
                          </a:solidFill>
                        </a:rPr>
                        <a:t>Coverage Level</a:t>
                      </a:r>
                    </a:p>
                  </a:txBody>
                  <a:tcPr>
                    <a:solidFill>
                      <a:srgbClr val="104E61"/>
                    </a:solidFill>
                  </a:tcPr>
                </a:tc>
                <a:tc>
                  <a:txBody>
                    <a:bodyPr/>
                    <a:lstStyle/>
                    <a:p>
                      <a:pPr algn="ctr"/>
                      <a:r>
                        <a:rPr lang="en-US" sz="1600">
                          <a:solidFill>
                            <a:schemeClr val="bg1"/>
                          </a:solidFill>
                        </a:rPr>
                        <a:t>DeltaVision</a:t>
                      </a:r>
                    </a:p>
                    <a:p>
                      <a:pPr lvl="0" algn="ctr">
                        <a:buNone/>
                      </a:pPr>
                      <a:r>
                        <a:rPr lang="en-US" sz="1600">
                          <a:solidFill>
                            <a:schemeClr val="bg1"/>
                          </a:solidFill>
                        </a:rPr>
                        <a:t> (monthly)</a:t>
                      </a:r>
                    </a:p>
                  </a:txBody>
                  <a:tcPr>
                    <a:solidFill>
                      <a:srgbClr val="104E61"/>
                    </a:solidFill>
                  </a:tcPr>
                </a:tc>
                <a:tc>
                  <a:txBody>
                    <a:bodyPr/>
                    <a:lstStyle/>
                    <a:p>
                      <a:pPr algn="ctr"/>
                      <a:r>
                        <a:rPr lang="en-US" sz="1600">
                          <a:solidFill>
                            <a:schemeClr val="bg1"/>
                          </a:solidFill>
                        </a:rPr>
                        <a:t>DeltaVision </a:t>
                      </a:r>
                      <a:endParaRPr lang="en-US" sz="1600"/>
                    </a:p>
                    <a:p>
                      <a:pPr lvl="0" algn="ctr">
                        <a:buNone/>
                      </a:pPr>
                      <a:r>
                        <a:rPr lang="en-US" sz="1600">
                          <a:solidFill>
                            <a:schemeClr val="bg1"/>
                          </a:solidFill>
                        </a:rPr>
                        <a:t>(biweekly)</a:t>
                      </a:r>
                    </a:p>
                  </a:txBody>
                  <a:tcPr>
                    <a:solidFill>
                      <a:srgbClr val="104E61"/>
                    </a:solidFill>
                  </a:tcPr>
                </a:tc>
                <a:extLst>
                  <a:ext uri="{0D108BD9-81ED-4DB2-BD59-A6C34878D82A}">
                    <a16:rowId xmlns:a16="http://schemas.microsoft.com/office/drawing/2014/main" val="419347159"/>
                  </a:ext>
                </a:extLst>
              </a:tr>
              <a:tr h="370840">
                <a:tc>
                  <a:txBody>
                    <a:bodyPr/>
                    <a:lstStyle/>
                    <a:p>
                      <a:r>
                        <a:rPr lang="en-US" sz="1600"/>
                        <a:t>Employee</a:t>
                      </a:r>
                    </a:p>
                  </a:txBody>
                  <a:tcPr/>
                </a:tc>
                <a:tc>
                  <a:txBody>
                    <a:bodyPr/>
                    <a:lstStyle/>
                    <a:p>
                      <a:pPr algn="ctr"/>
                      <a:r>
                        <a:rPr lang="en-US" sz="1600"/>
                        <a:t>$5.72</a:t>
                      </a:r>
                    </a:p>
                  </a:txBody>
                  <a:tcPr/>
                </a:tc>
                <a:tc>
                  <a:txBody>
                    <a:bodyPr/>
                    <a:lstStyle/>
                    <a:p>
                      <a:pPr algn="ctr"/>
                      <a:r>
                        <a:rPr lang="en-US" sz="1600"/>
                        <a:t>$2.86</a:t>
                      </a:r>
                    </a:p>
                  </a:txBody>
                  <a:tcPr/>
                </a:tc>
                <a:extLst>
                  <a:ext uri="{0D108BD9-81ED-4DB2-BD59-A6C34878D82A}">
                    <a16:rowId xmlns:a16="http://schemas.microsoft.com/office/drawing/2014/main" val="2657476505"/>
                  </a:ext>
                </a:extLst>
              </a:tr>
              <a:tr h="370840">
                <a:tc>
                  <a:txBody>
                    <a:bodyPr/>
                    <a:lstStyle/>
                    <a:p>
                      <a:r>
                        <a:rPr lang="en-US" sz="1600"/>
                        <a:t>Employee + Spouse</a:t>
                      </a:r>
                    </a:p>
                  </a:txBody>
                  <a:tcPr/>
                </a:tc>
                <a:tc>
                  <a:txBody>
                    <a:bodyPr/>
                    <a:lstStyle/>
                    <a:p>
                      <a:pPr algn="ctr"/>
                      <a:r>
                        <a:rPr lang="en-US" sz="1600"/>
                        <a:t>$11.42</a:t>
                      </a:r>
                    </a:p>
                  </a:txBody>
                  <a:tcPr/>
                </a:tc>
                <a:tc>
                  <a:txBody>
                    <a:bodyPr/>
                    <a:lstStyle/>
                    <a:p>
                      <a:pPr algn="ctr"/>
                      <a:r>
                        <a:rPr lang="en-US" sz="1600"/>
                        <a:t>$5.71</a:t>
                      </a:r>
                    </a:p>
                  </a:txBody>
                  <a:tcPr/>
                </a:tc>
                <a:extLst>
                  <a:ext uri="{0D108BD9-81ED-4DB2-BD59-A6C34878D82A}">
                    <a16:rowId xmlns:a16="http://schemas.microsoft.com/office/drawing/2014/main" val="1768689395"/>
                  </a:ext>
                </a:extLst>
              </a:tr>
              <a:tr h="370840">
                <a:tc>
                  <a:txBody>
                    <a:bodyPr/>
                    <a:lstStyle/>
                    <a:p>
                      <a:r>
                        <a:rPr lang="en-US" sz="1600"/>
                        <a:t>Employee + Child(ren)</a:t>
                      </a:r>
                    </a:p>
                  </a:txBody>
                  <a:tcPr/>
                </a:tc>
                <a:tc>
                  <a:txBody>
                    <a:bodyPr/>
                    <a:lstStyle/>
                    <a:p>
                      <a:pPr algn="ctr"/>
                      <a:r>
                        <a:rPr lang="en-US" sz="1600"/>
                        <a:t>$12.88</a:t>
                      </a:r>
                    </a:p>
                  </a:txBody>
                  <a:tcPr/>
                </a:tc>
                <a:tc>
                  <a:txBody>
                    <a:bodyPr/>
                    <a:lstStyle/>
                    <a:p>
                      <a:pPr algn="ctr"/>
                      <a:r>
                        <a:rPr lang="en-US" sz="1600"/>
                        <a:t>$6.44</a:t>
                      </a:r>
                    </a:p>
                  </a:txBody>
                  <a:tcPr/>
                </a:tc>
                <a:extLst>
                  <a:ext uri="{0D108BD9-81ED-4DB2-BD59-A6C34878D82A}">
                    <a16:rowId xmlns:a16="http://schemas.microsoft.com/office/drawing/2014/main" val="997221339"/>
                  </a:ext>
                </a:extLst>
              </a:tr>
              <a:tr h="370840">
                <a:tc>
                  <a:txBody>
                    <a:bodyPr/>
                    <a:lstStyle/>
                    <a:p>
                      <a:r>
                        <a:rPr lang="en-US" sz="1600"/>
                        <a:t>Family</a:t>
                      </a:r>
                    </a:p>
                  </a:txBody>
                  <a:tcPr/>
                </a:tc>
                <a:tc>
                  <a:txBody>
                    <a:bodyPr/>
                    <a:lstStyle/>
                    <a:p>
                      <a:pPr algn="ctr"/>
                      <a:r>
                        <a:rPr lang="en-US" sz="1600"/>
                        <a:t>$20.58</a:t>
                      </a:r>
                    </a:p>
                  </a:txBody>
                  <a:tcPr/>
                </a:tc>
                <a:tc>
                  <a:txBody>
                    <a:bodyPr/>
                    <a:lstStyle/>
                    <a:p>
                      <a:pPr algn="ctr"/>
                      <a:r>
                        <a:rPr lang="en-US" sz="1600"/>
                        <a:t>$10.29</a:t>
                      </a:r>
                    </a:p>
                  </a:txBody>
                  <a:tcPr/>
                </a:tc>
                <a:extLst>
                  <a:ext uri="{0D108BD9-81ED-4DB2-BD59-A6C34878D82A}">
                    <a16:rowId xmlns:a16="http://schemas.microsoft.com/office/drawing/2014/main" val="337637142"/>
                  </a:ext>
                </a:extLst>
              </a:tr>
            </a:tbl>
          </a:graphicData>
        </a:graphic>
      </p:graphicFrame>
      <p:sp>
        <p:nvSpPr>
          <p:cNvPr id="6" name="TextBox 5">
            <a:extLst>
              <a:ext uri="{FF2B5EF4-FFF2-40B4-BE49-F238E27FC236}">
                <a16:creationId xmlns:a16="http://schemas.microsoft.com/office/drawing/2014/main" id="{27EB9B9A-D219-4930-9A20-7E598B067D9F}"/>
              </a:ext>
            </a:extLst>
          </p:cNvPr>
          <p:cNvSpPr txBox="1"/>
          <p:nvPr/>
        </p:nvSpPr>
        <p:spPr>
          <a:xfrm>
            <a:off x="672495" y="2438399"/>
            <a:ext cx="305753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t>2023 DeltaVision Premiums</a:t>
            </a:r>
            <a:endParaRPr lang="en-US" sz="1000" dirty="0"/>
          </a:p>
        </p:txBody>
      </p:sp>
    </p:spTree>
    <p:extLst>
      <p:ext uri="{BB962C8B-B14F-4D97-AF65-F5344CB8AC3E}">
        <p14:creationId xmlns:p14="http://schemas.microsoft.com/office/powerpoint/2010/main" val="66749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8929-3B9F-4C1A-A0FD-3C16EB531659}"/>
              </a:ext>
            </a:extLst>
          </p:cNvPr>
          <p:cNvSpPr>
            <a:spLocks noGrp="1"/>
          </p:cNvSpPr>
          <p:nvPr>
            <p:ph type="title"/>
          </p:nvPr>
        </p:nvSpPr>
        <p:spPr>
          <a:xfrm>
            <a:off x="677334" y="609600"/>
            <a:ext cx="9346572" cy="974831"/>
          </a:xfrm>
        </p:spPr>
        <p:txBody>
          <a:bodyPr>
            <a:normAutofit/>
          </a:bodyPr>
          <a:lstStyle/>
          <a:p>
            <a:pPr algn="ctr"/>
            <a:r>
              <a:rPr lang="en-US" sz="4000" dirty="0"/>
              <a:t>Delta Dental Premiums </a:t>
            </a:r>
            <a:br>
              <a:rPr lang="en-US" sz="4000" dirty="0"/>
            </a:br>
            <a:r>
              <a:rPr lang="en-US" sz="1200" dirty="0"/>
              <a:t>No change from 2022</a:t>
            </a:r>
          </a:p>
        </p:txBody>
      </p:sp>
      <p:graphicFrame>
        <p:nvGraphicFramePr>
          <p:cNvPr id="5" name="Table 5">
            <a:extLst>
              <a:ext uri="{FF2B5EF4-FFF2-40B4-BE49-F238E27FC236}">
                <a16:creationId xmlns:a16="http://schemas.microsoft.com/office/drawing/2014/main" id="{95DF704F-200D-438C-A399-30C44CC895F6}"/>
              </a:ext>
            </a:extLst>
          </p:cNvPr>
          <p:cNvGraphicFramePr>
            <a:graphicFrameLocks noGrp="1"/>
          </p:cNvGraphicFramePr>
          <p:nvPr>
            <p:ph idx="1"/>
            <p:extLst>
              <p:ext uri="{D42A27DB-BD31-4B8C-83A1-F6EECF244321}">
                <p14:modId xmlns:p14="http://schemas.microsoft.com/office/powerpoint/2010/main" val="1729827936"/>
              </p:ext>
            </p:extLst>
          </p:nvPr>
        </p:nvGraphicFramePr>
        <p:xfrm>
          <a:off x="738339" y="3140302"/>
          <a:ext cx="9372569" cy="1854200"/>
        </p:xfrm>
        <a:graphic>
          <a:graphicData uri="http://schemas.openxmlformats.org/drawingml/2006/table">
            <a:tbl>
              <a:tblPr firstRow="1" bandRow="1">
                <a:tableStyleId>{BC89EF96-8CEA-46FF-86C4-4CE0E7609802}</a:tableStyleId>
              </a:tblPr>
              <a:tblGrid>
                <a:gridCol w="3338923">
                  <a:extLst>
                    <a:ext uri="{9D8B030D-6E8A-4147-A177-3AD203B41FA5}">
                      <a16:colId xmlns:a16="http://schemas.microsoft.com/office/drawing/2014/main" val="2459230988"/>
                    </a:ext>
                  </a:extLst>
                </a:gridCol>
                <a:gridCol w="2044095">
                  <a:extLst>
                    <a:ext uri="{9D8B030D-6E8A-4147-A177-3AD203B41FA5}">
                      <a16:colId xmlns:a16="http://schemas.microsoft.com/office/drawing/2014/main" val="3490117115"/>
                    </a:ext>
                  </a:extLst>
                </a:gridCol>
                <a:gridCol w="2044095">
                  <a:extLst>
                    <a:ext uri="{9D8B030D-6E8A-4147-A177-3AD203B41FA5}">
                      <a16:colId xmlns:a16="http://schemas.microsoft.com/office/drawing/2014/main" val="285918785"/>
                    </a:ext>
                  </a:extLst>
                </a:gridCol>
                <a:gridCol w="1945456">
                  <a:extLst>
                    <a:ext uri="{9D8B030D-6E8A-4147-A177-3AD203B41FA5}">
                      <a16:colId xmlns:a16="http://schemas.microsoft.com/office/drawing/2014/main" val="1541682734"/>
                    </a:ext>
                  </a:extLst>
                </a:gridCol>
              </a:tblGrid>
              <a:tr h="370840">
                <a:tc>
                  <a:txBody>
                    <a:bodyPr/>
                    <a:lstStyle/>
                    <a:p>
                      <a:pPr algn="ctr"/>
                      <a:r>
                        <a:rPr lang="en-US" sz="1600">
                          <a:solidFill>
                            <a:schemeClr val="bg1"/>
                          </a:solidFill>
                        </a:rPr>
                        <a:t>Coverage Level</a:t>
                      </a:r>
                    </a:p>
                  </a:txBody>
                  <a:tcPr>
                    <a:solidFill>
                      <a:srgbClr val="104E61"/>
                    </a:solidFill>
                  </a:tcPr>
                </a:tc>
                <a:tc>
                  <a:txBody>
                    <a:bodyPr/>
                    <a:lstStyle/>
                    <a:p>
                      <a:pPr algn="ctr"/>
                      <a:r>
                        <a:rPr lang="en-US" sz="1600">
                          <a:solidFill>
                            <a:schemeClr val="bg1"/>
                          </a:solidFill>
                        </a:rPr>
                        <a:t>Select Plan</a:t>
                      </a:r>
                    </a:p>
                  </a:txBody>
                  <a:tcPr>
                    <a:solidFill>
                      <a:srgbClr val="104E61"/>
                    </a:solidFill>
                  </a:tcPr>
                </a:tc>
                <a:tc>
                  <a:txBody>
                    <a:bodyPr/>
                    <a:lstStyle/>
                    <a:p>
                      <a:pPr algn="ctr"/>
                      <a:r>
                        <a:rPr lang="en-US" sz="1600">
                          <a:solidFill>
                            <a:schemeClr val="bg1"/>
                          </a:solidFill>
                        </a:rPr>
                        <a:t>Select Plus Plan</a:t>
                      </a:r>
                    </a:p>
                  </a:txBody>
                  <a:tcPr>
                    <a:solidFill>
                      <a:srgbClr val="104E61"/>
                    </a:solidFill>
                  </a:tcPr>
                </a:tc>
                <a:tc>
                  <a:txBody>
                    <a:bodyPr/>
                    <a:lstStyle/>
                    <a:p>
                      <a:pPr lvl="0" algn="ctr">
                        <a:buNone/>
                      </a:pPr>
                      <a:r>
                        <a:rPr lang="en-US" sz="1600">
                          <a:solidFill>
                            <a:schemeClr val="bg1"/>
                          </a:solidFill>
                        </a:rPr>
                        <a:t>Preventive </a:t>
                      </a:r>
                    </a:p>
                  </a:txBody>
                  <a:tcPr>
                    <a:solidFill>
                      <a:srgbClr val="104E61"/>
                    </a:solidFill>
                  </a:tcPr>
                </a:tc>
                <a:extLst>
                  <a:ext uri="{0D108BD9-81ED-4DB2-BD59-A6C34878D82A}">
                    <a16:rowId xmlns:a16="http://schemas.microsoft.com/office/drawing/2014/main" val="419347159"/>
                  </a:ext>
                </a:extLst>
              </a:tr>
              <a:tr h="370840">
                <a:tc>
                  <a:txBody>
                    <a:bodyPr/>
                    <a:lstStyle/>
                    <a:p>
                      <a:r>
                        <a:rPr lang="en-US" sz="1600"/>
                        <a:t>Employee</a:t>
                      </a:r>
                    </a:p>
                  </a:txBody>
                  <a:tcPr/>
                </a:tc>
                <a:tc>
                  <a:txBody>
                    <a:bodyPr/>
                    <a:lstStyle/>
                    <a:p>
                      <a:pPr lvl="0" algn="ctr">
                        <a:buNone/>
                      </a:pPr>
                      <a:r>
                        <a:rPr lang="en-US" sz="1600"/>
                        <a:t>$9.76</a:t>
                      </a:r>
                    </a:p>
                  </a:txBody>
                  <a:tcPr/>
                </a:tc>
                <a:tc>
                  <a:txBody>
                    <a:bodyPr/>
                    <a:lstStyle/>
                    <a:p>
                      <a:pPr algn="ctr"/>
                      <a:r>
                        <a:rPr lang="en-US" sz="1600" dirty="0"/>
                        <a:t>$20.98</a:t>
                      </a:r>
                    </a:p>
                  </a:txBody>
                  <a:tcPr/>
                </a:tc>
                <a:tc>
                  <a:txBody>
                    <a:bodyPr/>
                    <a:lstStyle/>
                    <a:p>
                      <a:pPr lvl="0" algn="ctr">
                        <a:buNone/>
                      </a:pPr>
                      <a:r>
                        <a:rPr lang="en-US" sz="1600" dirty="0"/>
                        <a:t>$34.72</a:t>
                      </a:r>
                    </a:p>
                  </a:txBody>
                  <a:tcPr/>
                </a:tc>
                <a:extLst>
                  <a:ext uri="{0D108BD9-81ED-4DB2-BD59-A6C34878D82A}">
                    <a16:rowId xmlns:a16="http://schemas.microsoft.com/office/drawing/2014/main" val="2657476505"/>
                  </a:ext>
                </a:extLst>
              </a:tr>
              <a:tr h="370840">
                <a:tc>
                  <a:txBody>
                    <a:bodyPr/>
                    <a:lstStyle/>
                    <a:p>
                      <a:r>
                        <a:rPr lang="en-US" sz="1600"/>
                        <a:t>Employee + Spouse</a:t>
                      </a:r>
                    </a:p>
                  </a:txBody>
                  <a:tcPr/>
                </a:tc>
                <a:tc>
                  <a:txBody>
                    <a:bodyPr/>
                    <a:lstStyle/>
                    <a:p>
                      <a:pPr algn="ctr"/>
                      <a:r>
                        <a:rPr lang="en-US" sz="1600"/>
                        <a:t>$19.52</a:t>
                      </a:r>
                    </a:p>
                  </a:txBody>
                  <a:tcPr/>
                </a:tc>
                <a:tc>
                  <a:txBody>
                    <a:bodyPr/>
                    <a:lstStyle/>
                    <a:p>
                      <a:pPr algn="ctr"/>
                      <a:r>
                        <a:rPr lang="en-US" sz="1600"/>
                        <a:t>$41.96</a:t>
                      </a:r>
                    </a:p>
                  </a:txBody>
                  <a:tcPr/>
                </a:tc>
                <a:tc>
                  <a:txBody>
                    <a:bodyPr/>
                    <a:lstStyle/>
                    <a:p>
                      <a:pPr lvl="0" algn="ctr">
                        <a:buNone/>
                      </a:pPr>
                      <a:r>
                        <a:rPr lang="en-US" sz="1600"/>
                        <a:t>N/A</a:t>
                      </a:r>
                    </a:p>
                  </a:txBody>
                  <a:tcPr/>
                </a:tc>
                <a:extLst>
                  <a:ext uri="{0D108BD9-81ED-4DB2-BD59-A6C34878D82A}">
                    <a16:rowId xmlns:a16="http://schemas.microsoft.com/office/drawing/2014/main" val="1768689395"/>
                  </a:ext>
                </a:extLst>
              </a:tr>
              <a:tr h="370840">
                <a:tc>
                  <a:txBody>
                    <a:bodyPr/>
                    <a:lstStyle/>
                    <a:p>
                      <a:r>
                        <a:rPr lang="en-US" sz="1600"/>
                        <a:t>Employee + Child(ren)</a:t>
                      </a:r>
                    </a:p>
                  </a:txBody>
                  <a:tcPr/>
                </a:tc>
                <a:tc>
                  <a:txBody>
                    <a:bodyPr/>
                    <a:lstStyle/>
                    <a:p>
                      <a:pPr algn="ctr"/>
                      <a:r>
                        <a:rPr lang="en-US" sz="1600"/>
                        <a:t>$13.16</a:t>
                      </a:r>
                    </a:p>
                  </a:txBody>
                  <a:tcPr/>
                </a:tc>
                <a:tc>
                  <a:txBody>
                    <a:bodyPr/>
                    <a:lstStyle/>
                    <a:p>
                      <a:pPr algn="ctr"/>
                      <a:r>
                        <a:rPr lang="en-US" sz="1600"/>
                        <a:t>$38.96</a:t>
                      </a:r>
                    </a:p>
                  </a:txBody>
                  <a:tcPr/>
                </a:tc>
                <a:tc>
                  <a:txBody>
                    <a:bodyPr/>
                    <a:lstStyle/>
                    <a:p>
                      <a:pPr lvl="0" algn="ctr">
                        <a:buNone/>
                      </a:pPr>
                      <a:r>
                        <a:rPr lang="en-US" sz="1600"/>
                        <a:t>N/A</a:t>
                      </a:r>
                    </a:p>
                  </a:txBody>
                  <a:tcPr/>
                </a:tc>
                <a:extLst>
                  <a:ext uri="{0D108BD9-81ED-4DB2-BD59-A6C34878D82A}">
                    <a16:rowId xmlns:a16="http://schemas.microsoft.com/office/drawing/2014/main" val="997221339"/>
                  </a:ext>
                </a:extLst>
              </a:tr>
              <a:tr h="370840">
                <a:tc>
                  <a:txBody>
                    <a:bodyPr/>
                    <a:lstStyle/>
                    <a:p>
                      <a:r>
                        <a:rPr lang="en-US" sz="1600"/>
                        <a:t>Family</a:t>
                      </a:r>
                    </a:p>
                  </a:txBody>
                  <a:tcPr/>
                </a:tc>
                <a:tc>
                  <a:txBody>
                    <a:bodyPr/>
                    <a:lstStyle/>
                    <a:p>
                      <a:pPr algn="ctr"/>
                      <a:r>
                        <a:rPr lang="en-US" sz="1600"/>
                        <a:t>$23.40</a:t>
                      </a:r>
                    </a:p>
                  </a:txBody>
                  <a:tcPr/>
                </a:tc>
                <a:tc>
                  <a:txBody>
                    <a:bodyPr/>
                    <a:lstStyle/>
                    <a:p>
                      <a:pPr algn="ctr"/>
                      <a:r>
                        <a:rPr lang="en-US" sz="1600" dirty="0"/>
                        <a:t>$64.28</a:t>
                      </a:r>
                    </a:p>
                  </a:txBody>
                  <a:tcPr/>
                </a:tc>
                <a:tc>
                  <a:txBody>
                    <a:bodyPr/>
                    <a:lstStyle/>
                    <a:p>
                      <a:pPr lvl="0" algn="ctr">
                        <a:buNone/>
                      </a:pPr>
                      <a:r>
                        <a:rPr lang="en-US" sz="1600" dirty="0"/>
                        <a:t>$86.80</a:t>
                      </a:r>
                    </a:p>
                  </a:txBody>
                  <a:tcPr/>
                </a:tc>
                <a:extLst>
                  <a:ext uri="{0D108BD9-81ED-4DB2-BD59-A6C34878D82A}">
                    <a16:rowId xmlns:a16="http://schemas.microsoft.com/office/drawing/2014/main" val="337637142"/>
                  </a:ext>
                </a:extLst>
              </a:tr>
            </a:tbl>
          </a:graphicData>
        </a:graphic>
      </p:graphicFrame>
      <p:sp>
        <p:nvSpPr>
          <p:cNvPr id="4" name="TextBox 3">
            <a:extLst>
              <a:ext uri="{FF2B5EF4-FFF2-40B4-BE49-F238E27FC236}">
                <a16:creationId xmlns:a16="http://schemas.microsoft.com/office/drawing/2014/main" id="{40098DB7-D27E-477B-9DC3-927F73C1EEF4}"/>
              </a:ext>
            </a:extLst>
          </p:cNvPr>
          <p:cNvSpPr txBox="1"/>
          <p:nvPr/>
        </p:nvSpPr>
        <p:spPr>
          <a:xfrm>
            <a:off x="754104" y="2690132"/>
            <a:ext cx="332901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t>2023 Monthly Dental Premiums</a:t>
            </a:r>
            <a:endParaRPr lang="en-US" sz="1000" dirty="0"/>
          </a:p>
        </p:txBody>
      </p:sp>
    </p:spTree>
    <p:extLst>
      <p:ext uri="{BB962C8B-B14F-4D97-AF65-F5344CB8AC3E}">
        <p14:creationId xmlns:p14="http://schemas.microsoft.com/office/powerpoint/2010/main" val="9288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8929-3B9F-4C1A-A0FD-3C16EB531659}"/>
              </a:ext>
            </a:extLst>
          </p:cNvPr>
          <p:cNvSpPr>
            <a:spLocks noGrp="1"/>
          </p:cNvSpPr>
          <p:nvPr>
            <p:ph type="title"/>
          </p:nvPr>
        </p:nvSpPr>
        <p:spPr>
          <a:xfrm>
            <a:off x="685895" y="609600"/>
            <a:ext cx="8588107" cy="1320800"/>
          </a:xfrm>
        </p:spPr>
        <p:txBody>
          <a:bodyPr/>
          <a:lstStyle/>
          <a:p>
            <a:pPr algn="ctr"/>
            <a:r>
              <a:rPr lang="en-US" sz="4000" dirty="0"/>
              <a:t>Securian Accident Plan</a:t>
            </a:r>
            <a:br>
              <a:rPr lang="en-US" sz="4000" dirty="0"/>
            </a:br>
            <a:r>
              <a:rPr lang="en-US" sz="1200" dirty="0"/>
              <a:t>No change from 2022</a:t>
            </a:r>
          </a:p>
        </p:txBody>
      </p:sp>
      <p:graphicFrame>
        <p:nvGraphicFramePr>
          <p:cNvPr id="5" name="Table 5">
            <a:extLst>
              <a:ext uri="{FF2B5EF4-FFF2-40B4-BE49-F238E27FC236}">
                <a16:creationId xmlns:a16="http://schemas.microsoft.com/office/drawing/2014/main" id="{95DF704F-200D-438C-A399-30C44CC895F6}"/>
              </a:ext>
            </a:extLst>
          </p:cNvPr>
          <p:cNvGraphicFramePr>
            <a:graphicFrameLocks noGrp="1"/>
          </p:cNvGraphicFramePr>
          <p:nvPr>
            <p:ph idx="1"/>
            <p:extLst>
              <p:ext uri="{D42A27DB-BD31-4B8C-83A1-F6EECF244321}">
                <p14:modId xmlns:p14="http://schemas.microsoft.com/office/powerpoint/2010/main" val="3309960417"/>
              </p:ext>
            </p:extLst>
          </p:nvPr>
        </p:nvGraphicFramePr>
        <p:xfrm>
          <a:off x="689958" y="3031445"/>
          <a:ext cx="8596310" cy="2140614"/>
        </p:xfrm>
        <a:graphic>
          <a:graphicData uri="http://schemas.openxmlformats.org/drawingml/2006/table">
            <a:tbl>
              <a:tblPr firstRow="1" bandRow="1">
                <a:tableStyleId>{BC89EF96-8CEA-46FF-86C4-4CE0E7609802}</a:tableStyleId>
              </a:tblPr>
              <a:tblGrid>
                <a:gridCol w="3062317">
                  <a:extLst>
                    <a:ext uri="{9D8B030D-6E8A-4147-A177-3AD203B41FA5}">
                      <a16:colId xmlns:a16="http://schemas.microsoft.com/office/drawing/2014/main" val="2459230988"/>
                    </a:ext>
                  </a:extLst>
                </a:gridCol>
                <a:gridCol w="2848666">
                  <a:extLst>
                    <a:ext uri="{9D8B030D-6E8A-4147-A177-3AD203B41FA5}">
                      <a16:colId xmlns:a16="http://schemas.microsoft.com/office/drawing/2014/main" val="3490117115"/>
                    </a:ext>
                  </a:extLst>
                </a:gridCol>
                <a:gridCol w="2685327">
                  <a:extLst>
                    <a:ext uri="{9D8B030D-6E8A-4147-A177-3AD203B41FA5}">
                      <a16:colId xmlns:a16="http://schemas.microsoft.com/office/drawing/2014/main" val="285918785"/>
                    </a:ext>
                  </a:extLst>
                </a:gridCol>
              </a:tblGrid>
              <a:tr h="653142">
                <a:tc>
                  <a:txBody>
                    <a:bodyPr/>
                    <a:lstStyle/>
                    <a:p>
                      <a:pPr algn="ctr"/>
                      <a:r>
                        <a:rPr lang="en-US" sz="1600">
                          <a:solidFill>
                            <a:schemeClr val="bg1"/>
                          </a:solidFill>
                        </a:rPr>
                        <a:t>Coverage Level</a:t>
                      </a:r>
                    </a:p>
                  </a:txBody>
                  <a:tcPr>
                    <a:solidFill>
                      <a:srgbClr val="104E61"/>
                    </a:solidFill>
                  </a:tcPr>
                </a:tc>
                <a:tc>
                  <a:txBody>
                    <a:bodyPr/>
                    <a:lstStyle/>
                    <a:p>
                      <a:pPr lvl="0" algn="ctr">
                        <a:buNone/>
                      </a:pPr>
                      <a:r>
                        <a:rPr lang="en-US" sz="1600">
                          <a:solidFill>
                            <a:schemeClr val="bg1"/>
                          </a:solidFill>
                        </a:rPr>
                        <a:t>Accident Plan</a:t>
                      </a:r>
                    </a:p>
                    <a:p>
                      <a:pPr lvl="0" algn="ctr">
                        <a:buNone/>
                      </a:pPr>
                      <a:r>
                        <a:rPr lang="en-US" sz="1600">
                          <a:solidFill>
                            <a:schemeClr val="bg1"/>
                          </a:solidFill>
                        </a:rPr>
                        <a:t> (monthly)</a:t>
                      </a:r>
                    </a:p>
                  </a:txBody>
                  <a:tcPr>
                    <a:solidFill>
                      <a:srgbClr val="104E61"/>
                    </a:solidFill>
                  </a:tcPr>
                </a:tc>
                <a:tc>
                  <a:txBody>
                    <a:bodyPr/>
                    <a:lstStyle/>
                    <a:p>
                      <a:pPr algn="ctr"/>
                      <a:r>
                        <a:rPr lang="en-US" sz="1600">
                          <a:solidFill>
                            <a:schemeClr val="bg1"/>
                          </a:solidFill>
                        </a:rPr>
                        <a:t>Accident Plan (biweekly)</a:t>
                      </a:r>
                    </a:p>
                  </a:txBody>
                  <a:tcPr>
                    <a:solidFill>
                      <a:srgbClr val="104E61"/>
                    </a:solidFill>
                  </a:tcPr>
                </a:tc>
                <a:extLst>
                  <a:ext uri="{0D108BD9-81ED-4DB2-BD59-A6C34878D82A}">
                    <a16:rowId xmlns:a16="http://schemas.microsoft.com/office/drawing/2014/main" val="419347159"/>
                  </a:ext>
                </a:extLst>
              </a:tr>
              <a:tr h="370840">
                <a:tc>
                  <a:txBody>
                    <a:bodyPr/>
                    <a:lstStyle/>
                    <a:p>
                      <a:r>
                        <a:rPr lang="en-US" sz="1600"/>
                        <a:t>Employee</a:t>
                      </a:r>
                    </a:p>
                  </a:txBody>
                  <a:tcPr/>
                </a:tc>
                <a:tc>
                  <a:txBody>
                    <a:bodyPr/>
                    <a:lstStyle/>
                    <a:p>
                      <a:pPr algn="ctr"/>
                      <a:r>
                        <a:rPr lang="en-US" sz="1600"/>
                        <a:t>$4.38</a:t>
                      </a:r>
                    </a:p>
                  </a:txBody>
                  <a:tcPr/>
                </a:tc>
                <a:tc>
                  <a:txBody>
                    <a:bodyPr/>
                    <a:lstStyle/>
                    <a:p>
                      <a:pPr algn="ctr"/>
                      <a:r>
                        <a:rPr lang="en-US" sz="1600"/>
                        <a:t>$2.19</a:t>
                      </a:r>
                    </a:p>
                  </a:txBody>
                  <a:tcPr/>
                </a:tc>
                <a:extLst>
                  <a:ext uri="{0D108BD9-81ED-4DB2-BD59-A6C34878D82A}">
                    <a16:rowId xmlns:a16="http://schemas.microsoft.com/office/drawing/2014/main" val="2657476505"/>
                  </a:ext>
                </a:extLst>
              </a:tr>
              <a:tr h="374952">
                <a:tc>
                  <a:txBody>
                    <a:bodyPr/>
                    <a:lstStyle/>
                    <a:p>
                      <a:r>
                        <a:rPr lang="en-US" sz="1600"/>
                        <a:t>Employee + Spouse</a:t>
                      </a:r>
                    </a:p>
                  </a:txBody>
                  <a:tcPr/>
                </a:tc>
                <a:tc>
                  <a:txBody>
                    <a:bodyPr/>
                    <a:lstStyle/>
                    <a:p>
                      <a:pPr algn="ctr"/>
                      <a:r>
                        <a:rPr lang="en-US" sz="1600"/>
                        <a:t>$6.26</a:t>
                      </a:r>
                    </a:p>
                  </a:txBody>
                  <a:tcPr/>
                </a:tc>
                <a:tc>
                  <a:txBody>
                    <a:bodyPr/>
                    <a:lstStyle/>
                    <a:p>
                      <a:pPr algn="ctr"/>
                      <a:r>
                        <a:rPr lang="en-US" sz="1600"/>
                        <a:t>$3.13</a:t>
                      </a:r>
                    </a:p>
                  </a:txBody>
                  <a:tcPr/>
                </a:tc>
                <a:extLst>
                  <a:ext uri="{0D108BD9-81ED-4DB2-BD59-A6C34878D82A}">
                    <a16:rowId xmlns:a16="http://schemas.microsoft.com/office/drawing/2014/main" val="1768689395"/>
                  </a:ext>
                </a:extLst>
              </a:tr>
              <a:tr h="370840">
                <a:tc>
                  <a:txBody>
                    <a:bodyPr/>
                    <a:lstStyle/>
                    <a:p>
                      <a:r>
                        <a:rPr lang="en-US" sz="1600"/>
                        <a:t>Employee + Child(ren)</a:t>
                      </a:r>
                    </a:p>
                  </a:txBody>
                  <a:tcPr/>
                </a:tc>
                <a:tc>
                  <a:txBody>
                    <a:bodyPr/>
                    <a:lstStyle/>
                    <a:p>
                      <a:pPr algn="ctr"/>
                      <a:r>
                        <a:rPr lang="en-US" sz="1600"/>
                        <a:t>$8.44</a:t>
                      </a:r>
                    </a:p>
                  </a:txBody>
                  <a:tcPr/>
                </a:tc>
                <a:tc>
                  <a:txBody>
                    <a:bodyPr/>
                    <a:lstStyle/>
                    <a:p>
                      <a:pPr algn="ctr"/>
                      <a:r>
                        <a:rPr lang="en-US" sz="1600"/>
                        <a:t>$4.22</a:t>
                      </a:r>
                    </a:p>
                  </a:txBody>
                  <a:tcPr/>
                </a:tc>
                <a:extLst>
                  <a:ext uri="{0D108BD9-81ED-4DB2-BD59-A6C34878D82A}">
                    <a16:rowId xmlns:a16="http://schemas.microsoft.com/office/drawing/2014/main" val="997221339"/>
                  </a:ext>
                </a:extLst>
              </a:tr>
              <a:tr h="370840">
                <a:tc>
                  <a:txBody>
                    <a:bodyPr/>
                    <a:lstStyle/>
                    <a:p>
                      <a:r>
                        <a:rPr lang="en-US" sz="1600"/>
                        <a:t>Family</a:t>
                      </a:r>
                    </a:p>
                  </a:txBody>
                  <a:tcPr/>
                </a:tc>
                <a:tc>
                  <a:txBody>
                    <a:bodyPr/>
                    <a:lstStyle/>
                    <a:p>
                      <a:pPr algn="ctr"/>
                      <a:r>
                        <a:rPr lang="en-US" sz="1600"/>
                        <a:t>$12.32</a:t>
                      </a:r>
                    </a:p>
                  </a:txBody>
                  <a:tcPr/>
                </a:tc>
                <a:tc>
                  <a:txBody>
                    <a:bodyPr/>
                    <a:lstStyle/>
                    <a:p>
                      <a:pPr algn="ctr"/>
                      <a:r>
                        <a:rPr lang="en-US" sz="1600"/>
                        <a:t>$6.16</a:t>
                      </a:r>
                    </a:p>
                  </a:txBody>
                  <a:tcPr/>
                </a:tc>
                <a:extLst>
                  <a:ext uri="{0D108BD9-81ED-4DB2-BD59-A6C34878D82A}">
                    <a16:rowId xmlns:a16="http://schemas.microsoft.com/office/drawing/2014/main" val="337637142"/>
                  </a:ext>
                </a:extLst>
              </a:tr>
            </a:tbl>
          </a:graphicData>
        </a:graphic>
      </p:graphicFrame>
      <p:sp>
        <p:nvSpPr>
          <p:cNvPr id="3" name="TextBox 2">
            <a:extLst>
              <a:ext uri="{FF2B5EF4-FFF2-40B4-BE49-F238E27FC236}">
                <a16:creationId xmlns:a16="http://schemas.microsoft.com/office/drawing/2014/main" id="{356C7BE0-4404-4914-9DEA-90914A70DF63}"/>
              </a:ext>
            </a:extLst>
          </p:cNvPr>
          <p:cNvSpPr txBox="1"/>
          <p:nvPr/>
        </p:nvSpPr>
        <p:spPr>
          <a:xfrm>
            <a:off x="661192" y="2607732"/>
            <a:ext cx="308694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t>2023 Accident Plan Premiums</a:t>
            </a:r>
            <a:endParaRPr lang="en-US" sz="1000" dirty="0"/>
          </a:p>
        </p:txBody>
      </p:sp>
    </p:spTree>
    <p:extLst>
      <p:ext uri="{BB962C8B-B14F-4D97-AF65-F5344CB8AC3E}">
        <p14:creationId xmlns:p14="http://schemas.microsoft.com/office/powerpoint/2010/main" val="265903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8369844-B327-4D49-98E4-827203ADF0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715249AA-E70E-4DAE-A265-2E3DE9D7C9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D16B149-ADB4-41B1-A60E-1A03588790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B53998E5-48EB-4528-87CF-792F41468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870554EF-7AD0-4B55-9FFF-38E8FA10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CB215DE-9630-439F-A0A9-1D96839C5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F73C83A3-9645-481D-A4C0-430939918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2FA98AB7-2E6E-4C28-BB73-33EA56364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C11A2791-813E-4B8A-BE6F-BF3F8979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6DFFDA6E-1AB0-456D-9AFE-6CA686043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3E3E1654-1512-4D06-9969-80D50078F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310A7027-88EB-4287-9F84-64702E69B632}"/>
              </a:ext>
            </a:extLst>
          </p:cNvPr>
          <p:cNvSpPr>
            <a:spLocks noGrp="1"/>
          </p:cNvSpPr>
          <p:nvPr>
            <p:ph type="title"/>
          </p:nvPr>
        </p:nvSpPr>
        <p:spPr>
          <a:xfrm>
            <a:off x="1507067" y="2404534"/>
            <a:ext cx="7766936" cy="1646302"/>
          </a:xfrm>
        </p:spPr>
        <p:txBody>
          <a:bodyPr vert="horz" lIns="91440" tIns="45720" rIns="91440" bIns="45720" rtlCol="0" anchor="b">
            <a:normAutofit/>
          </a:bodyPr>
          <a:lstStyle/>
          <a:p>
            <a:pPr algn="ctr"/>
            <a:r>
              <a:rPr lang="en-US" sz="5400">
                <a:solidFill>
                  <a:schemeClr val="tx1"/>
                </a:solidFill>
              </a:rPr>
              <a:t>HSA/FSA Limits</a:t>
            </a:r>
            <a:endParaRPr lang="en-US">
              <a:solidFill>
                <a:schemeClr val="tx1"/>
              </a:solidFill>
            </a:endParaRPr>
          </a:p>
        </p:txBody>
      </p:sp>
    </p:spTree>
    <p:extLst>
      <p:ext uri="{BB962C8B-B14F-4D97-AF65-F5344CB8AC3E}">
        <p14:creationId xmlns:p14="http://schemas.microsoft.com/office/powerpoint/2010/main" val="19774870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494E-21AF-4017-89F3-45D5F6A2C0A7}"/>
              </a:ext>
            </a:extLst>
          </p:cNvPr>
          <p:cNvSpPr>
            <a:spLocks noGrp="1"/>
          </p:cNvSpPr>
          <p:nvPr>
            <p:ph type="title"/>
          </p:nvPr>
        </p:nvSpPr>
        <p:spPr>
          <a:xfrm>
            <a:off x="584200" y="609600"/>
            <a:ext cx="3821622" cy="780915"/>
          </a:xfrm>
        </p:spPr>
        <p:txBody>
          <a:bodyPr anchor="t">
            <a:normAutofit/>
          </a:bodyPr>
          <a:lstStyle/>
          <a:p>
            <a:r>
              <a:rPr lang="en-US"/>
              <a:t>HSA Limits </a:t>
            </a:r>
          </a:p>
        </p:txBody>
      </p:sp>
      <p:sp>
        <p:nvSpPr>
          <p:cNvPr id="3" name="Content Placeholder 2">
            <a:extLst>
              <a:ext uri="{FF2B5EF4-FFF2-40B4-BE49-F238E27FC236}">
                <a16:creationId xmlns:a16="http://schemas.microsoft.com/office/drawing/2014/main" id="{5C171814-2194-4C0F-B346-C133CA024E86}"/>
              </a:ext>
            </a:extLst>
          </p:cNvPr>
          <p:cNvSpPr>
            <a:spLocks noGrp="1"/>
          </p:cNvSpPr>
          <p:nvPr>
            <p:ph idx="1"/>
          </p:nvPr>
        </p:nvSpPr>
        <p:spPr>
          <a:xfrm>
            <a:off x="342696" y="1723938"/>
            <a:ext cx="4063387" cy="2935722"/>
          </a:xfrm>
        </p:spPr>
        <p:txBody>
          <a:bodyPr vert="horz" lIns="91440" tIns="45720" rIns="91440" bIns="45720" rtlCol="0" anchor="t">
            <a:normAutofit/>
          </a:bodyPr>
          <a:lstStyle/>
          <a:p>
            <a:r>
              <a:rPr lang="en-US" sz="1600"/>
              <a:t>Increase in total </a:t>
            </a:r>
            <a:r>
              <a:rPr lang="en-US" sz="1600" noProof="1"/>
              <a:t>HSA</a:t>
            </a:r>
            <a:r>
              <a:rPr lang="en-US" sz="1600"/>
              <a:t> annual contributions maximum </a:t>
            </a:r>
          </a:p>
          <a:p>
            <a:pPr>
              <a:buClr>
                <a:srgbClr val="276F8B"/>
              </a:buClr>
            </a:pPr>
            <a:r>
              <a:rPr lang="en-US" sz="1600"/>
              <a:t>No Change to </a:t>
            </a:r>
            <a:r>
              <a:rPr lang="en-US" sz="1600" noProof="1"/>
              <a:t>HSA </a:t>
            </a:r>
            <a:r>
              <a:rPr lang="en-US" sz="1600"/>
              <a:t>annual employer contributions</a:t>
            </a:r>
          </a:p>
          <a:p>
            <a:pPr lvl="1">
              <a:buClr>
                <a:srgbClr val="276F8B"/>
              </a:buClr>
              <a:buFont typeface="Wingdings" charset="2"/>
              <a:buChar char="Ø"/>
            </a:pPr>
            <a:r>
              <a:rPr lang="en-US"/>
              <a:t>Single =$750</a:t>
            </a:r>
          </a:p>
          <a:p>
            <a:pPr lvl="1">
              <a:buClr>
                <a:srgbClr val="276F8B"/>
              </a:buClr>
              <a:buFont typeface="Wingdings" charset="2"/>
              <a:buChar char="Ø"/>
            </a:pPr>
            <a:r>
              <a:rPr lang="en-US"/>
              <a:t>Family = $1,500</a:t>
            </a:r>
          </a:p>
          <a:p>
            <a:pPr lvl="1">
              <a:buClr>
                <a:srgbClr val="276F8B"/>
              </a:buClr>
              <a:buFont typeface="Wingdings" charset="2"/>
              <a:buChar char="Ø"/>
            </a:pPr>
            <a:r>
              <a:rPr lang="en-US"/>
              <a:t>Prorated if required to pay &lt; ½ time rates or coverage effective after January 1st</a:t>
            </a:r>
          </a:p>
          <a:p>
            <a:pPr>
              <a:buClr>
                <a:srgbClr val="276F8B"/>
              </a:buClr>
            </a:pPr>
            <a:endParaRPr lang="en-US"/>
          </a:p>
        </p:txBody>
      </p:sp>
      <p:graphicFrame>
        <p:nvGraphicFramePr>
          <p:cNvPr id="4" name="Table 4">
            <a:extLst>
              <a:ext uri="{FF2B5EF4-FFF2-40B4-BE49-F238E27FC236}">
                <a16:creationId xmlns:a16="http://schemas.microsoft.com/office/drawing/2014/main" id="{4EE12102-2108-4B5A-9E2B-F227BCC855AE}"/>
              </a:ext>
            </a:extLst>
          </p:cNvPr>
          <p:cNvGraphicFramePr>
            <a:graphicFrameLocks noGrp="1"/>
          </p:cNvGraphicFramePr>
          <p:nvPr>
            <p:extLst>
              <p:ext uri="{D42A27DB-BD31-4B8C-83A1-F6EECF244321}">
                <p14:modId xmlns:p14="http://schemas.microsoft.com/office/powerpoint/2010/main" val="3601062023"/>
              </p:ext>
            </p:extLst>
          </p:nvPr>
        </p:nvGraphicFramePr>
        <p:xfrm>
          <a:off x="4260193" y="1903503"/>
          <a:ext cx="5487418" cy="2422734"/>
        </p:xfrm>
        <a:graphic>
          <a:graphicData uri="http://schemas.openxmlformats.org/drawingml/2006/table">
            <a:tbl>
              <a:tblPr firstRow="1" bandRow="1">
                <a:tableStyleId>{3B4B98B0-60AC-42C2-AFA5-B58CD77FA1E5}</a:tableStyleId>
              </a:tblPr>
              <a:tblGrid>
                <a:gridCol w="1972843">
                  <a:extLst>
                    <a:ext uri="{9D8B030D-6E8A-4147-A177-3AD203B41FA5}">
                      <a16:colId xmlns:a16="http://schemas.microsoft.com/office/drawing/2014/main" val="2559863527"/>
                    </a:ext>
                  </a:extLst>
                </a:gridCol>
                <a:gridCol w="1173714">
                  <a:extLst>
                    <a:ext uri="{9D8B030D-6E8A-4147-A177-3AD203B41FA5}">
                      <a16:colId xmlns:a16="http://schemas.microsoft.com/office/drawing/2014/main" val="169598340"/>
                    </a:ext>
                  </a:extLst>
                </a:gridCol>
                <a:gridCol w="1170430">
                  <a:extLst>
                    <a:ext uri="{9D8B030D-6E8A-4147-A177-3AD203B41FA5}">
                      <a16:colId xmlns:a16="http://schemas.microsoft.com/office/drawing/2014/main" val="2130216545"/>
                    </a:ext>
                  </a:extLst>
                </a:gridCol>
                <a:gridCol w="1170431">
                  <a:extLst>
                    <a:ext uri="{9D8B030D-6E8A-4147-A177-3AD203B41FA5}">
                      <a16:colId xmlns:a16="http://schemas.microsoft.com/office/drawing/2014/main" val="342380902"/>
                    </a:ext>
                  </a:extLst>
                </a:gridCol>
              </a:tblGrid>
              <a:tr h="411713">
                <a:tc>
                  <a:txBody>
                    <a:bodyPr/>
                    <a:lstStyle/>
                    <a:p>
                      <a:endParaRPr lang="en-US" sz="1700" cap="none" spc="0"/>
                    </a:p>
                  </a:txBody>
                  <a:tcPr marL="140555" marR="151981" marT="108119" marB="108119" anchor="ctr"/>
                </a:tc>
                <a:tc>
                  <a:txBody>
                    <a:bodyPr/>
                    <a:lstStyle/>
                    <a:p>
                      <a:pPr algn="ctr"/>
                      <a:r>
                        <a:rPr lang="en-US" sz="1700" cap="none" spc="0" dirty="0"/>
                        <a:t>2022</a:t>
                      </a:r>
                    </a:p>
                  </a:txBody>
                  <a:tcPr marL="140555" marR="151981" marT="108119" marB="108119" anchor="ctr"/>
                </a:tc>
                <a:tc>
                  <a:txBody>
                    <a:bodyPr/>
                    <a:lstStyle/>
                    <a:p>
                      <a:pPr algn="ctr"/>
                      <a:r>
                        <a:rPr lang="en-US" sz="1700" cap="none" spc="0" dirty="0"/>
                        <a:t>2023</a:t>
                      </a:r>
                    </a:p>
                  </a:txBody>
                  <a:tcPr marL="140555" marR="151981" marT="108119" marB="108119" anchor="ctr"/>
                </a:tc>
                <a:tc>
                  <a:txBody>
                    <a:bodyPr/>
                    <a:lstStyle/>
                    <a:p>
                      <a:pPr algn="ctr"/>
                      <a:r>
                        <a:rPr lang="en-US" sz="1700" cap="none" spc="0"/>
                        <a:t>Change</a:t>
                      </a:r>
                    </a:p>
                  </a:txBody>
                  <a:tcPr marL="140555" marR="151981" marT="108119" marB="108119" anchor="ctr"/>
                </a:tc>
                <a:extLst>
                  <a:ext uri="{0D108BD9-81ED-4DB2-BD59-A6C34878D82A}">
                    <a16:rowId xmlns:a16="http://schemas.microsoft.com/office/drawing/2014/main" val="4095370540"/>
                  </a:ext>
                </a:extLst>
              </a:tr>
              <a:tr h="411713">
                <a:tc>
                  <a:txBody>
                    <a:bodyPr/>
                    <a:lstStyle/>
                    <a:p>
                      <a:r>
                        <a:rPr lang="en-US" sz="1700" cap="none" spc="0"/>
                        <a:t>Single</a:t>
                      </a:r>
                    </a:p>
                  </a:txBody>
                  <a:tcPr marL="140555" marR="151981" marT="108119" marB="108119"/>
                </a:tc>
                <a:tc>
                  <a:txBody>
                    <a:bodyPr/>
                    <a:lstStyle/>
                    <a:p>
                      <a:pPr algn="ctr"/>
                      <a:r>
                        <a:rPr lang="en-US" sz="1700" cap="none" spc="0" dirty="0"/>
                        <a:t>$3,650</a:t>
                      </a:r>
                    </a:p>
                  </a:txBody>
                  <a:tcPr marL="140555" marR="151981" marT="108119" marB="108119"/>
                </a:tc>
                <a:tc>
                  <a:txBody>
                    <a:bodyPr/>
                    <a:lstStyle/>
                    <a:p>
                      <a:pPr algn="ctr"/>
                      <a:r>
                        <a:rPr lang="en-US" sz="1700" cap="none" spc="0" dirty="0"/>
                        <a:t>$3,850</a:t>
                      </a:r>
                    </a:p>
                  </a:txBody>
                  <a:tcPr marL="140555" marR="151981" marT="108119" marB="108119"/>
                </a:tc>
                <a:tc>
                  <a:txBody>
                    <a:bodyPr/>
                    <a:lstStyle/>
                    <a:p>
                      <a:pPr algn="ctr"/>
                      <a:r>
                        <a:rPr lang="en-US" sz="1700" cap="none" spc="0" dirty="0"/>
                        <a:t>+ $200</a:t>
                      </a:r>
                    </a:p>
                  </a:txBody>
                  <a:tcPr marL="140555" marR="151981" marT="108119" marB="108119"/>
                </a:tc>
                <a:extLst>
                  <a:ext uri="{0D108BD9-81ED-4DB2-BD59-A6C34878D82A}">
                    <a16:rowId xmlns:a16="http://schemas.microsoft.com/office/drawing/2014/main" val="1158196484"/>
                  </a:ext>
                </a:extLst>
              </a:tr>
              <a:tr h="411713">
                <a:tc>
                  <a:txBody>
                    <a:bodyPr/>
                    <a:lstStyle/>
                    <a:p>
                      <a:r>
                        <a:rPr lang="en-US" sz="1700" cap="none" spc="0"/>
                        <a:t>Family</a:t>
                      </a:r>
                    </a:p>
                  </a:txBody>
                  <a:tcPr marL="140555" marR="151981" marT="108119" marB="108119"/>
                </a:tc>
                <a:tc>
                  <a:txBody>
                    <a:bodyPr/>
                    <a:lstStyle/>
                    <a:p>
                      <a:pPr algn="ctr"/>
                      <a:r>
                        <a:rPr lang="en-US" sz="1700" cap="none" spc="0" dirty="0"/>
                        <a:t>$7,300</a:t>
                      </a:r>
                    </a:p>
                  </a:txBody>
                  <a:tcPr marL="140555" marR="151981" marT="108119" marB="108119"/>
                </a:tc>
                <a:tc>
                  <a:txBody>
                    <a:bodyPr/>
                    <a:lstStyle/>
                    <a:p>
                      <a:pPr algn="ctr"/>
                      <a:r>
                        <a:rPr lang="en-US" sz="1700" cap="none" spc="0" dirty="0"/>
                        <a:t>$7,750</a:t>
                      </a:r>
                    </a:p>
                  </a:txBody>
                  <a:tcPr marL="140555" marR="151981" marT="108119" marB="108119"/>
                </a:tc>
                <a:tc>
                  <a:txBody>
                    <a:bodyPr/>
                    <a:lstStyle/>
                    <a:p>
                      <a:pPr algn="ctr"/>
                      <a:r>
                        <a:rPr lang="en-US" sz="1700" cap="none" spc="0" dirty="0"/>
                        <a:t>+ $450</a:t>
                      </a:r>
                    </a:p>
                  </a:txBody>
                  <a:tcPr marL="140555" marR="151981" marT="108119" marB="108119"/>
                </a:tc>
                <a:extLst>
                  <a:ext uri="{0D108BD9-81ED-4DB2-BD59-A6C34878D82A}">
                    <a16:rowId xmlns:a16="http://schemas.microsoft.com/office/drawing/2014/main" val="1386331272"/>
                  </a:ext>
                </a:extLst>
              </a:tr>
              <a:tr h="996780">
                <a:tc>
                  <a:txBody>
                    <a:bodyPr/>
                    <a:lstStyle/>
                    <a:p>
                      <a:r>
                        <a:rPr lang="en-US" sz="1700" cap="none" spc="0"/>
                        <a:t>Catch-Up </a:t>
                      </a:r>
                    </a:p>
                    <a:p>
                      <a:pPr lvl="0">
                        <a:buNone/>
                      </a:pPr>
                      <a:r>
                        <a:rPr lang="en-US" sz="1700" cap="none" spc="0"/>
                        <a:t>(age 55 or older)</a:t>
                      </a:r>
                    </a:p>
                  </a:txBody>
                  <a:tcPr marL="140555" marR="151981" marT="108119" marB="108119"/>
                </a:tc>
                <a:tc>
                  <a:txBody>
                    <a:bodyPr/>
                    <a:lstStyle/>
                    <a:p>
                      <a:pPr algn="ctr"/>
                      <a:r>
                        <a:rPr lang="en-US" sz="1700" cap="none" spc="0"/>
                        <a:t>$1,000</a:t>
                      </a:r>
                    </a:p>
                  </a:txBody>
                  <a:tcPr marL="140555" marR="151981" marT="108119" marB="108119"/>
                </a:tc>
                <a:tc>
                  <a:txBody>
                    <a:bodyPr/>
                    <a:lstStyle/>
                    <a:p>
                      <a:pPr algn="ctr"/>
                      <a:r>
                        <a:rPr lang="en-US" sz="1700" cap="none" spc="0"/>
                        <a:t>$1,000</a:t>
                      </a:r>
                    </a:p>
                  </a:txBody>
                  <a:tcPr marL="140555" marR="151981" marT="108119" marB="108119"/>
                </a:tc>
                <a:tc>
                  <a:txBody>
                    <a:bodyPr/>
                    <a:lstStyle/>
                    <a:p>
                      <a:pPr algn="ctr"/>
                      <a:r>
                        <a:rPr lang="en-US" sz="1700" cap="none" spc="0" dirty="0"/>
                        <a:t>No Change</a:t>
                      </a:r>
                    </a:p>
                  </a:txBody>
                  <a:tcPr marL="140555" marR="151981" marT="108119" marB="108119"/>
                </a:tc>
                <a:extLst>
                  <a:ext uri="{0D108BD9-81ED-4DB2-BD59-A6C34878D82A}">
                    <a16:rowId xmlns:a16="http://schemas.microsoft.com/office/drawing/2014/main" val="3913469147"/>
                  </a:ext>
                </a:extLst>
              </a:tr>
            </a:tbl>
          </a:graphicData>
        </a:graphic>
      </p:graphicFrame>
    </p:spTree>
    <p:extLst>
      <p:ext uri="{BB962C8B-B14F-4D97-AF65-F5344CB8AC3E}">
        <p14:creationId xmlns:p14="http://schemas.microsoft.com/office/powerpoint/2010/main" val="120515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6"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2D1494E-21AF-4017-89F3-45D5F6A2C0A7}"/>
              </a:ext>
            </a:extLst>
          </p:cNvPr>
          <p:cNvSpPr>
            <a:spLocks noGrp="1"/>
          </p:cNvSpPr>
          <p:nvPr>
            <p:ph type="title"/>
          </p:nvPr>
        </p:nvSpPr>
        <p:spPr>
          <a:xfrm>
            <a:off x="673754" y="643467"/>
            <a:ext cx="4203045" cy="1375608"/>
          </a:xfrm>
        </p:spPr>
        <p:txBody>
          <a:bodyPr anchor="ctr">
            <a:normAutofit/>
          </a:bodyPr>
          <a:lstStyle/>
          <a:p>
            <a:r>
              <a:rPr lang="en-US" sz="4000">
                <a:solidFill>
                  <a:schemeClr val="bg1"/>
                </a:solidFill>
              </a:rPr>
              <a:t>Pre-Tax Savings Account Limits</a:t>
            </a:r>
          </a:p>
        </p:txBody>
      </p:sp>
      <p:sp>
        <p:nvSpPr>
          <p:cNvPr id="3" name="Content Placeholder 2">
            <a:extLst>
              <a:ext uri="{FF2B5EF4-FFF2-40B4-BE49-F238E27FC236}">
                <a16:creationId xmlns:a16="http://schemas.microsoft.com/office/drawing/2014/main" id="{5C171814-2194-4C0F-B346-C133CA024E86}"/>
              </a:ext>
            </a:extLst>
          </p:cNvPr>
          <p:cNvSpPr>
            <a:spLocks noGrp="1"/>
          </p:cNvSpPr>
          <p:nvPr>
            <p:ph idx="1"/>
          </p:nvPr>
        </p:nvSpPr>
        <p:spPr>
          <a:xfrm>
            <a:off x="673754" y="2160590"/>
            <a:ext cx="3973943" cy="3440110"/>
          </a:xfrm>
        </p:spPr>
        <p:txBody>
          <a:bodyPr vert="horz" lIns="91440" tIns="45720" rIns="91440" bIns="45720" rtlCol="0" anchor="t">
            <a:normAutofit/>
          </a:bodyPr>
          <a:lstStyle/>
          <a:p>
            <a:r>
              <a:rPr lang="en-US" sz="1600" dirty="0">
                <a:solidFill>
                  <a:schemeClr val="bg1"/>
                </a:solidFill>
              </a:rPr>
              <a:t>2023 FSA limits have not been released by IRS </a:t>
            </a:r>
          </a:p>
          <a:p>
            <a:pPr lvl="1">
              <a:buClr>
                <a:srgbClr val="276F8B"/>
              </a:buClr>
              <a:buFont typeface="Wingdings" charset="2"/>
              <a:buChar char="Ø"/>
            </a:pPr>
            <a:r>
              <a:rPr lang="en-US" dirty="0">
                <a:solidFill>
                  <a:schemeClr val="bg1"/>
                </a:solidFill>
              </a:rPr>
              <a:t>If there is a significant change to limits for 2023, ETF will determine if the limits will be changed under state plan</a:t>
            </a:r>
          </a:p>
          <a:p>
            <a:pPr>
              <a:buClr>
                <a:srgbClr val="276F8B"/>
              </a:buClr>
            </a:pPr>
            <a:endParaRPr lang="en-US" dirty="0">
              <a:solidFill>
                <a:schemeClr val="bg1"/>
              </a:solidFill>
            </a:endParaRPr>
          </a:p>
          <a:p>
            <a:pPr>
              <a:buClr>
                <a:srgbClr val="276F8B"/>
              </a:buClr>
            </a:pPr>
            <a:endParaRPr lang="en-US" dirty="0">
              <a:solidFill>
                <a:schemeClr val="bg1"/>
              </a:solidFill>
            </a:endParaRPr>
          </a:p>
          <a:p>
            <a:pPr>
              <a:buClr>
                <a:srgbClr val="276F8B"/>
              </a:buClr>
            </a:pPr>
            <a:endParaRPr lang="en-US" dirty="0">
              <a:solidFill>
                <a:schemeClr val="bg1"/>
              </a:solidFill>
            </a:endParaRPr>
          </a:p>
          <a:p>
            <a:pPr>
              <a:buClr>
                <a:srgbClr val="276F8B"/>
              </a:buClr>
            </a:pPr>
            <a:endParaRPr lang="en-US" dirty="0">
              <a:solidFill>
                <a:schemeClr val="bg1"/>
              </a:solidFill>
            </a:endParaRPr>
          </a:p>
          <a:p>
            <a:pPr>
              <a:buClr>
                <a:srgbClr val="276F8B"/>
              </a:buClr>
            </a:pPr>
            <a:endParaRPr lang="en-US" dirty="0">
              <a:solidFill>
                <a:schemeClr val="bg1"/>
              </a:solidFill>
            </a:endParaRPr>
          </a:p>
          <a:p>
            <a:pPr>
              <a:buClr>
                <a:srgbClr val="276F8B"/>
              </a:buClr>
            </a:pPr>
            <a:endParaRPr lang="en-US" dirty="0">
              <a:solidFill>
                <a:schemeClr val="bg1"/>
              </a:solidFill>
            </a:endParaRPr>
          </a:p>
        </p:txBody>
      </p:sp>
      <p:sp>
        <p:nvSpPr>
          <p:cNvPr id="17"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4" name="Table 4">
            <a:extLst>
              <a:ext uri="{FF2B5EF4-FFF2-40B4-BE49-F238E27FC236}">
                <a16:creationId xmlns:a16="http://schemas.microsoft.com/office/drawing/2014/main" id="{4EE12102-2108-4B5A-9E2B-F227BCC855AE}"/>
              </a:ext>
            </a:extLst>
          </p:cNvPr>
          <p:cNvGraphicFramePr>
            <a:graphicFrameLocks noGrp="1"/>
          </p:cNvGraphicFramePr>
          <p:nvPr>
            <p:extLst>
              <p:ext uri="{D42A27DB-BD31-4B8C-83A1-F6EECF244321}">
                <p14:modId xmlns:p14="http://schemas.microsoft.com/office/powerpoint/2010/main" val="1496444320"/>
              </p:ext>
            </p:extLst>
          </p:nvPr>
        </p:nvGraphicFramePr>
        <p:xfrm>
          <a:off x="5871307" y="762000"/>
          <a:ext cx="5604161" cy="4669992"/>
        </p:xfrm>
        <a:graphic>
          <a:graphicData uri="http://schemas.openxmlformats.org/drawingml/2006/table">
            <a:tbl>
              <a:tblPr firstRow="1" bandRow="1">
                <a:noFill/>
                <a:tableStyleId>{69012ECD-51FC-41F1-AA8D-1B2483CD663E}</a:tableStyleId>
              </a:tblPr>
              <a:tblGrid>
                <a:gridCol w="2117919">
                  <a:extLst>
                    <a:ext uri="{9D8B030D-6E8A-4147-A177-3AD203B41FA5}">
                      <a16:colId xmlns:a16="http://schemas.microsoft.com/office/drawing/2014/main" val="2559863527"/>
                    </a:ext>
                  </a:extLst>
                </a:gridCol>
                <a:gridCol w="1090032">
                  <a:extLst>
                    <a:ext uri="{9D8B030D-6E8A-4147-A177-3AD203B41FA5}">
                      <a16:colId xmlns:a16="http://schemas.microsoft.com/office/drawing/2014/main" val="169598340"/>
                    </a:ext>
                  </a:extLst>
                </a:gridCol>
                <a:gridCol w="968351">
                  <a:extLst>
                    <a:ext uri="{9D8B030D-6E8A-4147-A177-3AD203B41FA5}">
                      <a16:colId xmlns:a16="http://schemas.microsoft.com/office/drawing/2014/main" val="2130216545"/>
                    </a:ext>
                  </a:extLst>
                </a:gridCol>
                <a:gridCol w="1427859">
                  <a:extLst>
                    <a:ext uri="{9D8B030D-6E8A-4147-A177-3AD203B41FA5}">
                      <a16:colId xmlns:a16="http://schemas.microsoft.com/office/drawing/2014/main" val="342380902"/>
                    </a:ext>
                  </a:extLst>
                </a:gridCol>
              </a:tblGrid>
              <a:tr h="415859">
                <a:tc>
                  <a:txBody>
                    <a:bodyPr/>
                    <a:lstStyle/>
                    <a:p>
                      <a:endParaRPr lang="en-US" sz="1200" b="0" cap="none" spc="0">
                        <a:solidFill>
                          <a:schemeClr val="bg1"/>
                        </a:solidFill>
                      </a:endParaRPr>
                    </a:p>
                  </a:txBody>
                  <a:tcPr marL="101162" marR="49870" marT="77818" marB="77818"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rgbClr val="104E61"/>
                    </a:solidFill>
                  </a:tcPr>
                </a:tc>
                <a:tc>
                  <a:txBody>
                    <a:bodyPr/>
                    <a:lstStyle/>
                    <a:p>
                      <a:r>
                        <a:rPr lang="en-US" sz="1600" b="0" cap="none" spc="0" dirty="0">
                          <a:solidFill>
                            <a:schemeClr val="bg1"/>
                          </a:solidFill>
                        </a:rPr>
                        <a:t>2022</a:t>
                      </a:r>
                    </a:p>
                  </a:txBody>
                  <a:tcPr marL="101162" marR="49870" marT="77818" marB="77818" anchor="ctr">
                    <a:lnL w="12700" cmpd="sng">
                      <a:noFill/>
                    </a:lnL>
                    <a:lnR w="12700" cmpd="sng">
                      <a:noFill/>
                    </a:lnR>
                    <a:lnT w="19050" cap="flat" cmpd="sng" algn="ctr">
                      <a:solidFill>
                        <a:schemeClr val="tx1"/>
                      </a:solidFill>
                      <a:prstDash val="solid"/>
                    </a:lnT>
                    <a:lnB w="38100" cmpd="sng">
                      <a:noFill/>
                    </a:lnB>
                    <a:solidFill>
                      <a:srgbClr val="104E61"/>
                    </a:solidFill>
                  </a:tcPr>
                </a:tc>
                <a:tc>
                  <a:txBody>
                    <a:bodyPr/>
                    <a:lstStyle/>
                    <a:p>
                      <a:r>
                        <a:rPr lang="en-US" sz="1600" b="0" cap="none" spc="0" dirty="0">
                          <a:solidFill>
                            <a:schemeClr val="bg1"/>
                          </a:solidFill>
                        </a:rPr>
                        <a:t>2023</a:t>
                      </a:r>
                    </a:p>
                  </a:txBody>
                  <a:tcPr marL="101162" marR="49870" marT="77818" marB="77818" anchor="ctr">
                    <a:lnL w="12700" cmpd="sng">
                      <a:noFill/>
                    </a:lnL>
                    <a:lnR w="12700" cmpd="sng">
                      <a:noFill/>
                    </a:lnR>
                    <a:lnT w="19050" cap="flat" cmpd="sng" algn="ctr">
                      <a:solidFill>
                        <a:schemeClr val="tx1"/>
                      </a:solidFill>
                      <a:prstDash val="solid"/>
                    </a:lnT>
                    <a:lnB w="38100" cmpd="sng">
                      <a:noFill/>
                    </a:lnB>
                    <a:solidFill>
                      <a:srgbClr val="104E61"/>
                    </a:solidFill>
                  </a:tcPr>
                </a:tc>
                <a:tc>
                  <a:txBody>
                    <a:bodyPr/>
                    <a:lstStyle/>
                    <a:p>
                      <a:r>
                        <a:rPr lang="en-US" sz="1600" b="0" cap="none" spc="0">
                          <a:solidFill>
                            <a:schemeClr val="bg1"/>
                          </a:solidFill>
                        </a:rPr>
                        <a:t>Change</a:t>
                      </a:r>
                    </a:p>
                  </a:txBody>
                  <a:tcPr marL="101162" marR="49870" marT="77818" marB="77818" anchor="ctr">
                    <a:lnL w="12700" cmpd="sng">
                      <a:noFill/>
                    </a:lnL>
                    <a:lnR w="12700" cmpd="sng">
                      <a:noFill/>
                    </a:lnR>
                    <a:lnT w="19050" cap="flat" cmpd="sng" algn="ctr">
                      <a:solidFill>
                        <a:schemeClr val="tx1"/>
                      </a:solidFill>
                      <a:prstDash val="solid"/>
                    </a:lnT>
                    <a:lnB w="38100" cmpd="sng">
                      <a:noFill/>
                    </a:lnB>
                    <a:solidFill>
                      <a:srgbClr val="104E61"/>
                    </a:solidFill>
                  </a:tcPr>
                </a:tc>
                <a:extLst>
                  <a:ext uri="{0D108BD9-81ED-4DB2-BD59-A6C34878D82A}">
                    <a16:rowId xmlns:a16="http://schemas.microsoft.com/office/drawing/2014/main" val="4095370540"/>
                  </a:ext>
                </a:extLst>
              </a:tr>
              <a:tr h="1338384">
                <a:tc>
                  <a:txBody>
                    <a:bodyPr/>
                    <a:lstStyle/>
                    <a:p>
                      <a:r>
                        <a:rPr lang="en-US" sz="1600" cap="none" spc="0" dirty="0">
                          <a:solidFill>
                            <a:schemeClr val="tx1"/>
                          </a:solidFill>
                        </a:rPr>
                        <a:t>Healthcare and Limited Purpose FSA</a:t>
                      </a:r>
                    </a:p>
                    <a:p>
                      <a:pPr lvl="0">
                        <a:buNone/>
                      </a:pPr>
                      <a:r>
                        <a:rPr lang="en-US" sz="1600" cap="none" spc="0" dirty="0">
                          <a:solidFill>
                            <a:schemeClr val="tx1"/>
                          </a:solidFill>
                        </a:rPr>
                        <a:t>*Up to $570 may be rolled over from 2022 to 2023</a:t>
                      </a:r>
                    </a:p>
                  </a:txBody>
                  <a:tcPr marL="101162" marR="49870" marT="77818" marB="77818">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lvl="0">
                        <a:buNone/>
                      </a:pPr>
                      <a:r>
                        <a:rPr lang="en-US" sz="1600" cap="none" spc="0">
                          <a:solidFill>
                            <a:schemeClr val="tx1"/>
                          </a:solidFill>
                        </a:rPr>
                        <a:t>$2,750</a:t>
                      </a:r>
                    </a:p>
                  </a:txBody>
                  <a:tcPr marL="101162" marR="49870" marT="77818" marB="778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lvl="0">
                        <a:buNone/>
                      </a:pPr>
                      <a:r>
                        <a:rPr lang="en-US" sz="1600" cap="none" spc="0" dirty="0">
                          <a:solidFill>
                            <a:schemeClr val="tx1"/>
                          </a:solidFill>
                        </a:rPr>
                        <a:t>Min: $50</a:t>
                      </a:r>
                    </a:p>
                    <a:p>
                      <a:pPr lvl="0">
                        <a:buNone/>
                      </a:pPr>
                      <a:endParaRPr lang="en-US" sz="1600" cap="none" spc="0" dirty="0">
                        <a:solidFill>
                          <a:schemeClr val="tx1"/>
                        </a:solidFill>
                      </a:endParaRPr>
                    </a:p>
                    <a:p>
                      <a:pPr lvl="0">
                        <a:buNone/>
                      </a:pPr>
                      <a:r>
                        <a:rPr lang="en-US" sz="1600" cap="none" spc="0" dirty="0">
                          <a:solidFill>
                            <a:schemeClr val="tx1"/>
                          </a:solidFill>
                        </a:rPr>
                        <a:t>Max:</a:t>
                      </a:r>
                    </a:p>
                    <a:p>
                      <a:pPr lvl="0">
                        <a:buNone/>
                      </a:pPr>
                      <a:r>
                        <a:rPr lang="en-US" sz="1600" cap="none" spc="0" dirty="0">
                          <a:solidFill>
                            <a:schemeClr val="tx1"/>
                          </a:solidFill>
                        </a:rPr>
                        <a:t>$2,850</a:t>
                      </a:r>
                    </a:p>
                  </a:txBody>
                  <a:tcPr marL="101162" marR="49870" marT="77818" marB="778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lvl="0">
                        <a:buNone/>
                      </a:pPr>
                      <a:r>
                        <a:rPr lang="en-US" sz="1600" cap="none" spc="0" dirty="0">
                          <a:solidFill>
                            <a:schemeClr val="tx1"/>
                          </a:solidFill>
                        </a:rPr>
                        <a:t>+ $100</a:t>
                      </a:r>
                    </a:p>
                  </a:txBody>
                  <a:tcPr marL="101162" marR="49870" marT="77818" marB="77818">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158196484"/>
                  </a:ext>
                </a:extLst>
              </a:tr>
              <a:tr h="1504461">
                <a:tc>
                  <a:txBody>
                    <a:bodyPr/>
                    <a:lstStyle/>
                    <a:p>
                      <a:r>
                        <a:rPr lang="en-US" sz="1600" cap="none" spc="0" dirty="0">
                          <a:solidFill>
                            <a:schemeClr val="tx1"/>
                          </a:solidFill>
                        </a:rPr>
                        <a:t>Dependent Day Care FSA</a:t>
                      </a:r>
                    </a:p>
                    <a:p>
                      <a:pPr lvl="0">
                        <a:buNone/>
                      </a:pPr>
                      <a:r>
                        <a:rPr lang="en-US" sz="1600" cap="none" spc="0" dirty="0">
                          <a:solidFill>
                            <a:schemeClr val="tx1"/>
                          </a:solidFill>
                        </a:rPr>
                        <a:t>*No funds may be rolled over from 2022 to 2023</a:t>
                      </a:r>
                    </a:p>
                  </a:txBody>
                  <a:tcPr marL="101162" marR="49870" marT="77818" marB="778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accent4">
                        <a:lumMod val="20000"/>
                        <a:lumOff val="80000"/>
                      </a:schemeClr>
                    </a:solidFill>
                  </a:tcPr>
                </a:tc>
                <a:tc>
                  <a:txBody>
                    <a:bodyPr/>
                    <a:lstStyle/>
                    <a:p>
                      <a:r>
                        <a:rPr lang="en-US" sz="1600" cap="none" spc="0" dirty="0">
                          <a:solidFill>
                            <a:schemeClr val="tx1"/>
                          </a:solidFill>
                        </a:rPr>
                        <a:t>$5,000</a:t>
                      </a:r>
                    </a:p>
                  </a:txBody>
                  <a:tcPr marL="101162" marR="49870" marT="77818" marB="778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accent4">
                        <a:lumMod val="20000"/>
                        <a:lumOff val="80000"/>
                      </a:schemeClr>
                    </a:solidFill>
                  </a:tcPr>
                </a:tc>
                <a:tc>
                  <a:txBody>
                    <a:bodyPr/>
                    <a:lstStyle/>
                    <a:p>
                      <a:pPr lvl="0">
                        <a:buNone/>
                      </a:pPr>
                      <a:r>
                        <a:rPr lang="en-US" sz="1600" cap="none" spc="0">
                          <a:solidFill>
                            <a:schemeClr val="tx1"/>
                          </a:solidFill>
                        </a:rPr>
                        <a:t>$5,000</a:t>
                      </a:r>
                    </a:p>
                  </a:txBody>
                  <a:tcPr marL="101162" marR="49870" marT="77818" marB="778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accent4">
                        <a:lumMod val="20000"/>
                        <a:lumOff val="80000"/>
                      </a:schemeClr>
                    </a:solidFill>
                  </a:tcPr>
                </a:tc>
                <a:tc>
                  <a:txBody>
                    <a:bodyPr/>
                    <a:lstStyle/>
                    <a:p>
                      <a:r>
                        <a:rPr lang="en-US" sz="1600" cap="none" spc="0" dirty="0">
                          <a:solidFill>
                            <a:schemeClr val="tx1"/>
                          </a:solidFill>
                        </a:rPr>
                        <a:t>No change</a:t>
                      </a:r>
                    </a:p>
                  </a:txBody>
                  <a:tcPr marL="101162" marR="49870" marT="77818" marB="77818">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accent4">
                        <a:lumMod val="20000"/>
                        <a:lumOff val="80000"/>
                      </a:schemeClr>
                    </a:solidFill>
                  </a:tcPr>
                </a:tc>
                <a:extLst>
                  <a:ext uri="{0D108BD9-81ED-4DB2-BD59-A6C34878D82A}">
                    <a16:rowId xmlns:a16="http://schemas.microsoft.com/office/drawing/2014/main" val="1386331272"/>
                  </a:ext>
                </a:extLst>
              </a:tr>
              <a:tr h="1367692">
                <a:tc>
                  <a:txBody>
                    <a:bodyPr/>
                    <a:lstStyle/>
                    <a:p>
                      <a:pPr lvl="0">
                        <a:buNone/>
                      </a:pPr>
                      <a:r>
                        <a:rPr lang="en-US" sz="1600" cap="none" spc="0" dirty="0">
                          <a:solidFill>
                            <a:schemeClr val="tx1"/>
                          </a:solidFill>
                        </a:rPr>
                        <a:t>Parking &amp; Transit Account</a:t>
                      </a:r>
                    </a:p>
                    <a:p>
                      <a:pPr lvl="0">
                        <a:buNone/>
                      </a:pPr>
                      <a:r>
                        <a:rPr lang="en-US" sz="1600" cap="none" spc="0" dirty="0">
                          <a:solidFill>
                            <a:schemeClr val="tx1"/>
                          </a:solidFill>
                        </a:rPr>
                        <a:t>*All unused funds roll over from 2022 to 2023</a:t>
                      </a:r>
                    </a:p>
                  </a:txBody>
                  <a:tcPr marL="101162" marR="49870" marT="77818" marB="77818">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r>
                        <a:rPr lang="en-US" sz="1600" cap="none" spc="0">
                          <a:solidFill>
                            <a:schemeClr val="tx1"/>
                          </a:solidFill>
                        </a:rPr>
                        <a:t>$270</a:t>
                      </a:r>
                    </a:p>
                  </a:txBody>
                  <a:tcPr marL="101162" marR="49870" marT="77818" marB="778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r>
                        <a:rPr lang="en-US" sz="1600" cap="none" spc="0" dirty="0">
                          <a:solidFill>
                            <a:schemeClr val="tx1"/>
                          </a:solidFill>
                        </a:rPr>
                        <a:t>$280</a:t>
                      </a:r>
                    </a:p>
                  </a:txBody>
                  <a:tcPr marL="101162" marR="49870" marT="77818" marB="778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r>
                        <a:rPr lang="en-US" sz="1600" cap="none" spc="0" dirty="0">
                          <a:solidFill>
                            <a:schemeClr val="tx1"/>
                          </a:solidFill>
                        </a:rPr>
                        <a:t>+ $10</a:t>
                      </a:r>
                    </a:p>
                  </a:txBody>
                  <a:tcPr marL="101162" marR="49870" marT="77818" marB="77818">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3913469147"/>
                  </a:ext>
                </a:extLst>
              </a:tr>
            </a:tbl>
          </a:graphicData>
        </a:graphic>
      </p:graphicFrame>
      <p:sp>
        <p:nvSpPr>
          <p:cNvPr id="5" name="TextBox 4">
            <a:extLst>
              <a:ext uri="{FF2B5EF4-FFF2-40B4-BE49-F238E27FC236}">
                <a16:creationId xmlns:a16="http://schemas.microsoft.com/office/drawing/2014/main" id="{D2025C7A-1757-55F1-C354-526D3E9F95BA}"/>
              </a:ext>
            </a:extLst>
          </p:cNvPr>
          <p:cNvSpPr txBox="1"/>
          <p:nvPr/>
        </p:nvSpPr>
        <p:spPr>
          <a:xfrm>
            <a:off x="5871306" y="5600700"/>
            <a:ext cx="5604161" cy="738664"/>
          </a:xfrm>
          <a:prstGeom prst="rect">
            <a:avLst/>
          </a:prstGeom>
          <a:noFill/>
        </p:spPr>
        <p:txBody>
          <a:bodyPr wrap="square" rtlCol="0">
            <a:spAutoFit/>
          </a:bodyPr>
          <a:lstStyle/>
          <a:p>
            <a:r>
              <a:rPr lang="en-US" sz="1400" b="1" dirty="0">
                <a:solidFill>
                  <a:schemeClr val="tx2"/>
                </a:solidFill>
              </a:rPr>
              <a:t>New for 2023: </a:t>
            </a:r>
          </a:p>
          <a:p>
            <a:r>
              <a:rPr lang="en-US" sz="1400" dirty="0">
                <a:solidFill>
                  <a:schemeClr val="tx2"/>
                </a:solidFill>
              </a:rPr>
              <a:t>Minimum $50 contribution for FSA plans for 2023; excludes Dep Care and HSA plans</a:t>
            </a:r>
          </a:p>
        </p:txBody>
      </p:sp>
    </p:spTree>
    <p:extLst>
      <p:ext uri="{BB962C8B-B14F-4D97-AF65-F5344CB8AC3E}">
        <p14:creationId xmlns:p14="http://schemas.microsoft.com/office/powerpoint/2010/main" val="20441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D96D8A4-D0D5-484E-B245-82A95B6F4070}"/>
              </a:ext>
            </a:extLst>
          </p:cNvPr>
          <p:cNvSpPr>
            <a:spLocks noGrp="1"/>
          </p:cNvSpPr>
          <p:nvPr>
            <p:ph type="title"/>
          </p:nvPr>
        </p:nvSpPr>
        <p:spPr>
          <a:xfrm>
            <a:off x="1016000" y="3742266"/>
            <a:ext cx="8891479" cy="1260323"/>
          </a:xfrm>
        </p:spPr>
        <p:txBody>
          <a:bodyPr>
            <a:normAutofit fontScale="90000"/>
          </a:bodyPr>
          <a:lstStyle/>
          <a:p>
            <a:r>
              <a:rPr lang="en-US" sz="5400" dirty="0">
                <a:solidFill>
                  <a:schemeClr val="tx1"/>
                </a:solidFill>
              </a:rPr>
              <a:t> Well Wisconsin (</a:t>
            </a:r>
            <a:r>
              <a:rPr lang="en-US" i="1" dirty="0">
                <a:solidFill>
                  <a:schemeClr val="tx1"/>
                </a:solidFill>
              </a:rPr>
              <a:t>powered by Web MD)</a:t>
            </a:r>
            <a:endParaRPr lang="en-US" sz="5400" i="1" dirty="0">
              <a:solidFill>
                <a:schemeClr val="tx1"/>
              </a:solidFill>
            </a:endParaRPr>
          </a:p>
        </p:txBody>
      </p:sp>
      <p:sp>
        <p:nvSpPr>
          <p:cNvPr id="5" name="TextBox 4">
            <a:extLst>
              <a:ext uri="{FF2B5EF4-FFF2-40B4-BE49-F238E27FC236}">
                <a16:creationId xmlns:a16="http://schemas.microsoft.com/office/drawing/2014/main" id="{7AF7BE3F-62D9-4F8E-A322-CB84A86DAACA}"/>
              </a:ext>
            </a:extLst>
          </p:cNvPr>
          <p:cNvSpPr txBox="1"/>
          <p:nvPr/>
        </p:nvSpPr>
        <p:spPr>
          <a:xfrm>
            <a:off x="1555448" y="4542971"/>
            <a:ext cx="62145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What's New for 2023</a:t>
            </a:r>
          </a:p>
        </p:txBody>
      </p:sp>
      <p:pic>
        <p:nvPicPr>
          <p:cNvPr id="23" name="Picture 23">
            <a:extLst>
              <a:ext uri="{FF2B5EF4-FFF2-40B4-BE49-F238E27FC236}">
                <a16:creationId xmlns:a16="http://schemas.microsoft.com/office/drawing/2014/main" id="{76B85674-C7A1-45FA-8EFF-50E5775FAFA6}"/>
              </a:ext>
            </a:extLst>
          </p:cNvPr>
          <p:cNvPicPr>
            <a:picLocks noGrp="1" noChangeAspect="1"/>
          </p:cNvPicPr>
          <p:nvPr>
            <p:ph idx="1"/>
          </p:nvPr>
        </p:nvPicPr>
        <p:blipFill>
          <a:blip r:embed="rId2"/>
          <a:stretch>
            <a:fillRect/>
          </a:stretch>
        </p:blipFill>
        <p:spPr>
          <a:xfrm>
            <a:off x="453410" y="207594"/>
            <a:ext cx="3189101" cy="2571117"/>
          </a:xfrm>
        </p:spPr>
      </p:pic>
    </p:spTree>
    <p:extLst>
      <p:ext uri="{BB962C8B-B14F-4D97-AF65-F5344CB8AC3E}">
        <p14:creationId xmlns:p14="http://schemas.microsoft.com/office/powerpoint/2010/main" val="40894330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CDE80-91FD-4077-B23C-CF738162635F}"/>
              </a:ext>
            </a:extLst>
          </p:cNvPr>
          <p:cNvSpPr>
            <a:spLocks noGrp="1"/>
          </p:cNvSpPr>
          <p:nvPr>
            <p:ph type="title"/>
          </p:nvPr>
        </p:nvSpPr>
        <p:spPr/>
        <p:txBody>
          <a:bodyPr>
            <a:normAutofit/>
          </a:bodyPr>
          <a:lstStyle/>
          <a:p>
            <a:pPr algn="ctr"/>
            <a:r>
              <a:rPr lang="en-US" sz="4000"/>
              <a:t>Important Dates – Well Wisconsin</a:t>
            </a:r>
            <a:endParaRPr lang="en-US"/>
          </a:p>
        </p:txBody>
      </p:sp>
      <p:sp>
        <p:nvSpPr>
          <p:cNvPr id="4" name="Content Placeholder 3">
            <a:extLst>
              <a:ext uri="{FF2B5EF4-FFF2-40B4-BE49-F238E27FC236}">
                <a16:creationId xmlns:a16="http://schemas.microsoft.com/office/drawing/2014/main" id="{0AAAB680-88B6-4D35-AEDE-319CCE0A2FF3}"/>
              </a:ext>
            </a:extLst>
          </p:cNvPr>
          <p:cNvSpPr>
            <a:spLocks noGrp="1"/>
          </p:cNvSpPr>
          <p:nvPr>
            <p:ph idx="1"/>
          </p:nvPr>
        </p:nvSpPr>
        <p:spPr>
          <a:xfrm>
            <a:off x="677334" y="2160589"/>
            <a:ext cx="8596668" cy="2485304"/>
          </a:xfr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a:bodyPr>
          <a:lstStyle/>
          <a:p>
            <a:pPr marL="0" indent="0">
              <a:buNone/>
            </a:pPr>
            <a:r>
              <a:rPr lang="en-US" sz="1600"/>
              <a:t>Timeline:</a:t>
            </a:r>
          </a:p>
        </p:txBody>
      </p:sp>
      <p:sp>
        <p:nvSpPr>
          <p:cNvPr id="5" name="Rectangle: Rounded Corners 4">
            <a:extLst>
              <a:ext uri="{FF2B5EF4-FFF2-40B4-BE49-F238E27FC236}">
                <a16:creationId xmlns:a16="http://schemas.microsoft.com/office/drawing/2014/main" id="{FE3F445D-672A-4977-A0FB-2597C984ECF6}"/>
              </a:ext>
            </a:extLst>
          </p:cNvPr>
          <p:cNvSpPr/>
          <p:nvPr/>
        </p:nvSpPr>
        <p:spPr>
          <a:xfrm>
            <a:off x="1411651" y="3032048"/>
            <a:ext cx="1000698" cy="523301"/>
          </a:xfrm>
          <a:prstGeom prst="roundRect">
            <a:avLst/>
          </a:prstGeom>
          <a:solidFill>
            <a:srgbClr val="104E6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900" dirty="0"/>
              <a:t>10-14-2022</a:t>
            </a:r>
          </a:p>
        </p:txBody>
      </p:sp>
      <p:sp>
        <p:nvSpPr>
          <p:cNvPr id="3" name="Rectangle: Rounded Corners 2">
            <a:extLst>
              <a:ext uri="{FF2B5EF4-FFF2-40B4-BE49-F238E27FC236}">
                <a16:creationId xmlns:a16="http://schemas.microsoft.com/office/drawing/2014/main" id="{150782F3-827C-41BE-8543-C6553BF79F6D}"/>
              </a:ext>
            </a:extLst>
          </p:cNvPr>
          <p:cNvSpPr/>
          <p:nvPr/>
        </p:nvSpPr>
        <p:spPr>
          <a:xfrm>
            <a:off x="1645188" y="3430836"/>
            <a:ext cx="1193494" cy="8721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900" dirty="0">
                <a:solidFill>
                  <a:schemeClr val="tx1"/>
                </a:solidFill>
              </a:rPr>
              <a:t>Incentive deadline for 2022</a:t>
            </a:r>
            <a:endParaRPr lang="en-US" dirty="0"/>
          </a:p>
        </p:txBody>
      </p:sp>
      <p:sp>
        <p:nvSpPr>
          <p:cNvPr id="7" name="Arrow: Right 6">
            <a:extLst>
              <a:ext uri="{FF2B5EF4-FFF2-40B4-BE49-F238E27FC236}">
                <a16:creationId xmlns:a16="http://schemas.microsoft.com/office/drawing/2014/main" id="{3C610547-4CF1-41D2-968B-09281A953333}"/>
              </a:ext>
            </a:extLst>
          </p:cNvPr>
          <p:cNvSpPr/>
          <p:nvPr/>
        </p:nvSpPr>
        <p:spPr>
          <a:xfrm>
            <a:off x="2629372" y="3064465"/>
            <a:ext cx="532482" cy="229519"/>
          </a:xfrm>
          <a:prstGeom prst="rightArrow">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C8C8B1E-8180-49FE-8FD1-9A0707C8A20A}"/>
              </a:ext>
            </a:extLst>
          </p:cNvPr>
          <p:cNvSpPr/>
          <p:nvPr/>
        </p:nvSpPr>
        <p:spPr>
          <a:xfrm>
            <a:off x="3256976" y="3032048"/>
            <a:ext cx="1009879" cy="523301"/>
          </a:xfrm>
          <a:prstGeom prst="roundRect">
            <a:avLst/>
          </a:prstGeom>
          <a:solidFill>
            <a:srgbClr val="104E6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900"/>
              <a:t>Mid-November</a:t>
            </a:r>
          </a:p>
        </p:txBody>
      </p:sp>
      <p:sp>
        <p:nvSpPr>
          <p:cNvPr id="10" name="Rectangle: Rounded Corners 9">
            <a:extLst>
              <a:ext uri="{FF2B5EF4-FFF2-40B4-BE49-F238E27FC236}">
                <a16:creationId xmlns:a16="http://schemas.microsoft.com/office/drawing/2014/main" id="{BAC6BA84-64AB-44FC-BF7E-3590C79C6662}"/>
              </a:ext>
            </a:extLst>
          </p:cNvPr>
          <p:cNvSpPr/>
          <p:nvPr/>
        </p:nvSpPr>
        <p:spPr>
          <a:xfrm>
            <a:off x="3499692" y="3403293"/>
            <a:ext cx="1165952" cy="8997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900" dirty="0">
                <a:solidFill>
                  <a:srgbClr val="000000"/>
                </a:solidFill>
              </a:rPr>
              <a:t>Employers start submitting requests for 2023 onsite health screenings</a:t>
            </a:r>
            <a:endParaRPr lang="en-US" dirty="0"/>
          </a:p>
        </p:txBody>
      </p:sp>
      <p:sp>
        <p:nvSpPr>
          <p:cNvPr id="11" name="Rectangle: Rounded Corners 10">
            <a:extLst>
              <a:ext uri="{FF2B5EF4-FFF2-40B4-BE49-F238E27FC236}">
                <a16:creationId xmlns:a16="http://schemas.microsoft.com/office/drawing/2014/main" id="{622FFD39-B3BB-46D0-ADF2-92DA928B83F8}"/>
              </a:ext>
            </a:extLst>
          </p:cNvPr>
          <p:cNvSpPr/>
          <p:nvPr/>
        </p:nvSpPr>
        <p:spPr>
          <a:xfrm>
            <a:off x="4973772" y="3068771"/>
            <a:ext cx="1028240" cy="523301"/>
          </a:xfrm>
          <a:prstGeom prst="roundRect">
            <a:avLst/>
          </a:prstGeom>
          <a:solidFill>
            <a:srgbClr val="104E6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900" dirty="0"/>
              <a:t>January 2023</a:t>
            </a:r>
            <a:endParaRPr lang="en-US" dirty="0"/>
          </a:p>
        </p:txBody>
      </p:sp>
      <p:sp>
        <p:nvSpPr>
          <p:cNvPr id="12" name="Rectangle: Rounded Corners 11">
            <a:extLst>
              <a:ext uri="{FF2B5EF4-FFF2-40B4-BE49-F238E27FC236}">
                <a16:creationId xmlns:a16="http://schemas.microsoft.com/office/drawing/2014/main" id="{68431DF0-8635-49E5-971B-5E78C54CFC75}"/>
              </a:ext>
            </a:extLst>
          </p:cNvPr>
          <p:cNvSpPr/>
          <p:nvPr/>
        </p:nvSpPr>
        <p:spPr>
          <a:xfrm>
            <a:off x="6736470" y="3032047"/>
            <a:ext cx="1000698" cy="523301"/>
          </a:xfrm>
          <a:prstGeom prst="roundRect">
            <a:avLst/>
          </a:prstGeom>
          <a:solidFill>
            <a:srgbClr val="104E6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900"/>
              <a:t>Beginning of February</a:t>
            </a:r>
            <a:endParaRPr lang="en-US" err="1"/>
          </a:p>
        </p:txBody>
      </p:sp>
      <p:sp>
        <p:nvSpPr>
          <p:cNvPr id="13" name="Rectangle: Rounded Corners 12">
            <a:extLst>
              <a:ext uri="{FF2B5EF4-FFF2-40B4-BE49-F238E27FC236}">
                <a16:creationId xmlns:a16="http://schemas.microsoft.com/office/drawing/2014/main" id="{E76A4FA0-B49B-48F8-B6FB-E4A10A06F154}"/>
              </a:ext>
            </a:extLst>
          </p:cNvPr>
          <p:cNvSpPr/>
          <p:nvPr/>
        </p:nvSpPr>
        <p:spPr>
          <a:xfrm>
            <a:off x="5198126" y="3430836"/>
            <a:ext cx="1138409" cy="8721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900" dirty="0">
                <a:solidFill>
                  <a:srgbClr val="000000"/>
                </a:solidFill>
              </a:rPr>
              <a:t>Home Mailers highlighting 2023 program</a:t>
            </a:r>
          </a:p>
        </p:txBody>
      </p:sp>
      <p:sp>
        <p:nvSpPr>
          <p:cNvPr id="14" name="Rectangle: Rounded Corners 13">
            <a:extLst>
              <a:ext uri="{FF2B5EF4-FFF2-40B4-BE49-F238E27FC236}">
                <a16:creationId xmlns:a16="http://schemas.microsoft.com/office/drawing/2014/main" id="{962F5C84-5BD6-4DC7-AC63-9DBBD04E0BB1}"/>
              </a:ext>
            </a:extLst>
          </p:cNvPr>
          <p:cNvSpPr/>
          <p:nvPr/>
        </p:nvSpPr>
        <p:spPr>
          <a:xfrm>
            <a:off x="7043450" y="3403294"/>
            <a:ext cx="1074144" cy="8997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900">
                <a:solidFill>
                  <a:srgbClr val="000000"/>
                </a:solidFill>
              </a:rPr>
              <a:t>Onsite health screening events begin</a:t>
            </a:r>
          </a:p>
        </p:txBody>
      </p:sp>
      <p:sp>
        <p:nvSpPr>
          <p:cNvPr id="15" name="Arrow: Right 14">
            <a:extLst>
              <a:ext uri="{FF2B5EF4-FFF2-40B4-BE49-F238E27FC236}">
                <a16:creationId xmlns:a16="http://schemas.microsoft.com/office/drawing/2014/main" id="{1AD4FBC6-98D0-422B-8EA0-E70A67EE61FD}"/>
              </a:ext>
            </a:extLst>
          </p:cNvPr>
          <p:cNvSpPr/>
          <p:nvPr/>
        </p:nvSpPr>
        <p:spPr>
          <a:xfrm>
            <a:off x="6099686" y="3064464"/>
            <a:ext cx="532482" cy="229519"/>
          </a:xfrm>
          <a:prstGeom prst="rightArrow">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Arrow: Right 15">
            <a:extLst>
              <a:ext uri="{FF2B5EF4-FFF2-40B4-BE49-F238E27FC236}">
                <a16:creationId xmlns:a16="http://schemas.microsoft.com/office/drawing/2014/main" id="{2C2FA458-2128-4427-8767-C42B0590B1AC}"/>
              </a:ext>
            </a:extLst>
          </p:cNvPr>
          <p:cNvSpPr/>
          <p:nvPr/>
        </p:nvSpPr>
        <p:spPr>
          <a:xfrm>
            <a:off x="4373709" y="3064465"/>
            <a:ext cx="532482" cy="229519"/>
          </a:xfrm>
          <a:prstGeom prst="rightArrow">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7" name="TextBox 16">
            <a:extLst>
              <a:ext uri="{FF2B5EF4-FFF2-40B4-BE49-F238E27FC236}">
                <a16:creationId xmlns:a16="http://schemas.microsoft.com/office/drawing/2014/main" id="{D12F6B9B-759C-4BB2-8792-5ADDA91A2385}"/>
              </a:ext>
            </a:extLst>
          </p:cNvPr>
          <p:cNvSpPr txBox="1"/>
          <p:nvPr/>
        </p:nvSpPr>
        <p:spPr>
          <a:xfrm>
            <a:off x="906035" y="4808296"/>
            <a:ext cx="438654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2023 Incentive Deadline = October 13, 2023</a:t>
            </a:r>
            <a:endParaRPr lang="en-US" dirty="0"/>
          </a:p>
        </p:txBody>
      </p:sp>
    </p:spTree>
    <p:extLst>
      <p:ext uri="{BB962C8B-B14F-4D97-AF65-F5344CB8AC3E}">
        <p14:creationId xmlns:p14="http://schemas.microsoft.com/office/powerpoint/2010/main" val="367555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8" name="Rectangle 16">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 y="2983088"/>
            <a:ext cx="12192000" cy="891823"/>
          </a:xfrm>
        </p:spPr>
        <p:txBody>
          <a:bodyPr>
            <a:normAutofit fontScale="90000"/>
          </a:bodyPr>
          <a:lstStyle/>
          <a:p>
            <a:pPr algn="ctr"/>
            <a:r>
              <a:rPr lang="en-US" sz="4000"/>
              <a:t>Getting Ready for OE</a:t>
            </a:r>
            <a:br>
              <a:rPr lang="en-US" sz="3600"/>
            </a:br>
            <a:endParaRPr lang="en-US"/>
          </a:p>
        </p:txBody>
      </p:sp>
      <p:sp>
        <p:nvSpPr>
          <p:cNvPr id="39" name="Isosceles Triangle 18">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Content Placeholder 1"/>
          <p:cNvSpPr>
            <a:spLocks noGrp="1"/>
          </p:cNvSpPr>
          <p:nvPr>
            <p:ph idx="1"/>
          </p:nvPr>
        </p:nvSpPr>
        <p:spPr>
          <a:xfrm>
            <a:off x="-4" y="3755761"/>
            <a:ext cx="12192002" cy="514878"/>
          </a:xfrm>
        </p:spPr>
        <p:txBody>
          <a:bodyPr>
            <a:normAutofit/>
          </a:bodyPr>
          <a:lstStyle/>
          <a:p>
            <a:pPr marL="0" indent="0" algn="ctr">
              <a:buNone/>
            </a:pPr>
            <a:r>
              <a:rPr lang="en-US"/>
              <a:t>Pre-OE agency Checklist</a:t>
            </a:r>
          </a:p>
        </p:txBody>
      </p:sp>
      <p:sp>
        <p:nvSpPr>
          <p:cNvPr id="40" name="Isosceles Triangle 20">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Arrow: Right 3">
            <a:extLst>
              <a:ext uri="{FF2B5EF4-FFF2-40B4-BE49-F238E27FC236}">
                <a16:creationId xmlns:a16="http://schemas.microsoft.com/office/drawing/2014/main" id="{CCFF1510-C83C-439F-B810-4F5188D25A9A}"/>
              </a:ext>
            </a:extLst>
          </p:cNvPr>
          <p:cNvSpPr/>
          <p:nvPr/>
        </p:nvSpPr>
        <p:spPr>
          <a:xfrm>
            <a:off x="1" y="2983089"/>
            <a:ext cx="1682044" cy="1030112"/>
          </a:xfrm>
          <a:prstGeom prst="rightArrow">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B7D3-9A92-4445-915A-2F0D729BBF5A}"/>
              </a:ext>
            </a:extLst>
          </p:cNvPr>
          <p:cNvSpPr>
            <a:spLocks noGrp="1"/>
          </p:cNvSpPr>
          <p:nvPr>
            <p:ph type="title"/>
          </p:nvPr>
        </p:nvSpPr>
        <p:spPr/>
        <p:txBody>
          <a:bodyPr>
            <a:normAutofit/>
          </a:bodyPr>
          <a:lstStyle/>
          <a:p>
            <a:r>
              <a:rPr lang="en-US" sz="4000" dirty="0"/>
              <a:t>2023 Well Wisconsin Incentive Overview</a:t>
            </a:r>
          </a:p>
        </p:txBody>
      </p:sp>
      <p:sp>
        <p:nvSpPr>
          <p:cNvPr id="3" name="Content Placeholder 2">
            <a:extLst>
              <a:ext uri="{FF2B5EF4-FFF2-40B4-BE49-F238E27FC236}">
                <a16:creationId xmlns:a16="http://schemas.microsoft.com/office/drawing/2014/main" id="{9DAB1EE5-A8D0-4C1B-8A24-1B82E787DF83}"/>
              </a:ext>
            </a:extLst>
          </p:cNvPr>
          <p:cNvSpPr>
            <a:spLocks noGrp="1"/>
          </p:cNvSpPr>
          <p:nvPr>
            <p:ph idx="1"/>
          </p:nvPr>
        </p:nvSpPr>
        <p:spPr>
          <a:xfrm>
            <a:off x="677334" y="2160589"/>
            <a:ext cx="8088668" cy="1686581"/>
          </a:xfr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p>
            <a:r>
              <a:rPr lang="en-US" sz="1600" dirty="0"/>
              <a:t>Earn $150 incentive by completing 3 activities:</a:t>
            </a:r>
          </a:p>
          <a:p>
            <a:pPr lvl="1">
              <a:buClr>
                <a:srgbClr val="276F8B"/>
              </a:buClr>
              <a:buFont typeface="Wingdings" charset="2"/>
              <a:buChar char="Ø"/>
            </a:pPr>
            <a:r>
              <a:rPr lang="en-US" dirty="0"/>
              <a:t>Health assessment</a:t>
            </a:r>
          </a:p>
          <a:p>
            <a:pPr lvl="1">
              <a:buClr>
                <a:srgbClr val="276F8B"/>
              </a:buClr>
              <a:buFont typeface="Wingdings" charset="2"/>
              <a:buChar char="Ø"/>
            </a:pPr>
            <a:r>
              <a:rPr lang="en-US" dirty="0"/>
              <a:t>Health check</a:t>
            </a:r>
          </a:p>
          <a:p>
            <a:pPr lvl="1">
              <a:buClr>
                <a:srgbClr val="276F8B"/>
              </a:buClr>
              <a:buFont typeface="Wingdings" charset="2"/>
              <a:buChar char="Ø"/>
            </a:pPr>
            <a:r>
              <a:rPr lang="en-US" dirty="0"/>
              <a:t>One well-being activity</a:t>
            </a:r>
          </a:p>
        </p:txBody>
      </p:sp>
      <p:sp>
        <p:nvSpPr>
          <p:cNvPr id="4" name="TextBox 3">
            <a:extLst>
              <a:ext uri="{FF2B5EF4-FFF2-40B4-BE49-F238E27FC236}">
                <a16:creationId xmlns:a16="http://schemas.microsoft.com/office/drawing/2014/main" id="{A38E32B5-4372-4DB2-839B-76B92DCEA074}"/>
              </a:ext>
            </a:extLst>
          </p:cNvPr>
          <p:cNvSpPr txBox="1"/>
          <p:nvPr/>
        </p:nvSpPr>
        <p:spPr>
          <a:xfrm>
            <a:off x="2236424" y="4008303"/>
            <a:ext cx="4579343" cy="338554"/>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Incentive Deadline: October 13,2023</a:t>
            </a:r>
          </a:p>
        </p:txBody>
      </p:sp>
      <p:sp>
        <p:nvSpPr>
          <p:cNvPr id="5" name="TextBox 4">
            <a:extLst>
              <a:ext uri="{FF2B5EF4-FFF2-40B4-BE49-F238E27FC236}">
                <a16:creationId xmlns:a16="http://schemas.microsoft.com/office/drawing/2014/main" id="{31FC4F7C-F5C9-415F-A3B8-F8F235AB4986}"/>
              </a:ext>
            </a:extLst>
          </p:cNvPr>
          <p:cNvSpPr txBox="1"/>
          <p:nvPr/>
        </p:nvSpPr>
        <p:spPr>
          <a:xfrm>
            <a:off x="1238289" y="5849918"/>
            <a:ext cx="329496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Well Wisconsin</a:t>
            </a:r>
          </a:p>
          <a:p>
            <a:r>
              <a:rPr lang="en-US" sz="1600"/>
              <a:t>webmdhealth.com/wellwisconsin</a:t>
            </a:r>
          </a:p>
          <a:p>
            <a:r>
              <a:rPr lang="en-US" sz="1600"/>
              <a:t>WebMD 1-800-821-6591</a:t>
            </a:r>
          </a:p>
        </p:txBody>
      </p:sp>
      <p:pic>
        <p:nvPicPr>
          <p:cNvPr id="6" name="Picture 6">
            <a:extLst>
              <a:ext uri="{FF2B5EF4-FFF2-40B4-BE49-F238E27FC236}">
                <a16:creationId xmlns:a16="http://schemas.microsoft.com/office/drawing/2014/main" id="{D9D3E9B6-8860-49F9-88AC-F5255A2D3CDD}"/>
              </a:ext>
            </a:extLst>
          </p:cNvPr>
          <p:cNvPicPr>
            <a:picLocks noChangeAspect="1"/>
          </p:cNvPicPr>
          <p:nvPr/>
        </p:nvPicPr>
        <p:blipFill>
          <a:blip r:embed="rId2"/>
          <a:stretch>
            <a:fillRect/>
          </a:stretch>
        </p:blipFill>
        <p:spPr>
          <a:xfrm>
            <a:off x="6905625" y="2752725"/>
            <a:ext cx="2609850" cy="2419350"/>
          </a:xfrm>
          <a:prstGeom prst="rect">
            <a:avLst/>
          </a:prstGeom>
        </p:spPr>
      </p:pic>
    </p:spTree>
    <p:extLst>
      <p:ext uri="{BB962C8B-B14F-4D97-AF65-F5344CB8AC3E}">
        <p14:creationId xmlns:p14="http://schemas.microsoft.com/office/powerpoint/2010/main" val="294918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8369844-B327-4D49-98E4-827203ADF0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715249AA-E70E-4DAE-A265-2E3DE9D7C9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D16B149-ADB4-41B1-A60E-1A03588790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B53998E5-48EB-4528-87CF-792F41468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870554EF-7AD0-4B55-9FFF-38E8FA10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CB215DE-9630-439F-A0A9-1D96839C5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F73C83A3-9645-481D-A4C0-430939918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2FA98AB7-2E6E-4C28-BB73-33EA56364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C11A2791-813E-4B8A-BE6F-BF3F8979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6DFFDA6E-1AB0-456D-9AFE-6CA686043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3E3E1654-1512-4D06-9969-80D50078F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CB9597A-C3FB-493A-A193-C2FF0BAFA581}"/>
              </a:ext>
            </a:extLst>
          </p:cNvPr>
          <p:cNvSpPr>
            <a:spLocks noGrp="1"/>
          </p:cNvSpPr>
          <p:nvPr>
            <p:ph type="title"/>
          </p:nvPr>
        </p:nvSpPr>
        <p:spPr>
          <a:xfrm>
            <a:off x="612020" y="1013581"/>
            <a:ext cx="9012745" cy="1440683"/>
          </a:xfrm>
        </p:spPr>
        <p:txBody>
          <a:bodyPr vert="horz" lIns="91440" tIns="45720" rIns="91440" bIns="45720" rtlCol="0" anchor="t">
            <a:normAutofit/>
          </a:bodyPr>
          <a:lstStyle/>
          <a:p>
            <a:pPr algn="ctr"/>
            <a:r>
              <a:rPr lang="en-US" sz="5400">
                <a:solidFill>
                  <a:srgbClr val="FFFFFF"/>
                </a:solidFill>
              </a:rPr>
              <a:t>The Week leading Up to OE </a:t>
            </a:r>
          </a:p>
        </p:txBody>
      </p:sp>
      <p:pic>
        <p:nvPicPr>
          <p:cNvPr id="5" name="Picture 5">
            <a:extLst>
              <a:ext uri="{FF2B5EF4-FFF2-40B4-BE49-F238E27FC236}">
                <a16:creationId xmlns:a16="http://schemas.microsoft.com/office/drawing/2014/main" id="{E3F92F75-9EF9-41B8-B470-D94161FCA4EA}"/>
              </a:ext>
            </a:extLst>
          </p:cNvPr>
          <p:cNvPicPr>
            <a:picLocks noChangeAspect="1"/>
          </p:cNvPicPr>
          <p:nvPr/>
        </p:nvPicPr>
        <p:blipFill>
          <a:blip r:embed="rId2"/>
          <a:stretch>
            <a:fillRect/>
          </a:stretch>
        </p:blipFill>
        <p:spPr>
          <a:xfrm>
            <a:off x="4313162" y="2691039"/>
            <a:ext cx="3372152" cy="3024112"/>
          </a:xfrm>
          <a:prstGeom prst="rect">
            <a:avLst/>
          </a:prstGeom>
        </p:spPr>
      </p:pic>
      <p:sp>
        <p:nvSpPr>
          <p:cNvPr id="4" name="TextBox 3">
            <a:extLst>
              <a:ext uri="{FF2B5EF4-FFF2-40B4-BE49-F238E27FC236}">
                <a16:creationId xmlns:a16="http://schemas.microsoft.com/office/drawing/2014/main" id="{70E46C37-F984-45CB-A262-50CC6D56F9B8}"/>
              </a:ext>
            </a:extLst>
          </p:cNvPr>
          <p:cNvSpPr txBox="1"/>
          <p:nvPr/>
        </p:nvSpPr>
        <p:spPr>
          <a:xfrm rot="-1200000">
            <a:off x="4344652" y="2813609"/>
            <a:ext cx="164253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latin typeface="Arial Black"/>
              </a:rPr>
              <a:t>Keep Calm one more week</a:t>
            </a:r>
            <a:endParaRPr lang="en-US">
              <a:solidFill>
                <a:schemeClr val="bg1"/>
              </a:solidFill>
            </a:endParaRPr>
          </a:p>
        </p:txBody>
      </p:sp>
    </p:spTree>
    <p:extLst>
      <p:ext uri="{BB962C8B-B14F-4D97-AF65-F5344CB8AC3E}">
        <p14:creationId xmlns:p14="http://schemas.microsoft.com/office/powerpoint/2010/main" val="1922765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86D6-482B-4777-8ACE-C6D524F1C0B8}"/>
              </a:ext>
            </a:extLst>
          </p:cNvPr>
          <p:cNvSpPr>
            <a:spLocks noGrp="1"/>
          </p:cNvSpPr>
          <p:nvPr>
            <p:ph type="title"/>
          </p:nvPr>
        </p:nvSpPr>
        <p:spPr>
          <a:xfrm>
            <a:off x="677334" y="462709"/>
            <a:ext cx="8596668" cy="769957"/>
          </a:xfrm>
        </p:spPr>
        <p:txBody>
          <a:bodyPr>
            <a:normAutofit/>
          </a:bodyPr>
          <a:lstStyle/>
          <a:p>
            <a:pPr algn="ctr"/>
            <a:r>
              <a:rPr lang="en-US" sz="4000"/>
              <a:t>BAS Group ID </a:t>
            </a:r>
            <a:endParaRPr lang="en-US"/>
          </a:p>
        </p:txBody>
      </p:sp>
      <p:sp>
        <p:nvSpPr>
          <p:cNvPr id="3" name="Content Placeholder 2">
            <a:extLst>
              <a:ext uri="{FF2B5EF4-FFF2-40B4-BE49-F238E27FC236}">
                <a16:creationId xmlns:a16="http://schemas.microsoft.com/office/drawing/2014/main" id="{F0128726-64A4-4FF7-90AA-A5A91E38CF6B}"/>
              </a:ext>
            </a:extLst>
          </p:cNvPr>
          <p:cNvSpPr>
            <a:spLocks noGrp="1"/>
          </p:cNvSpPr>
          <p:nvPr>
            <p:ph idx="1"/>
          </p:nvPr>
        </p:nvSpPr>
        <p:spPr>
          <a:xfrm>
            <a:off x="677334" y="1136430"/>
            <a:ext cx="10640763" cy="5556763"/>
          </a:xfrm>
        </p:spPr>
        <p:txBody>
          <a:bodyPr vert="horz" lIns="91440" tIns="45720" rIns="91440" bIns="45720" rtlCol="0" anchor="t">
            <a:normAutofit/>
          </a:bodyPr>
          <a:lstStyle/>
          <a:p>
            <a:r>
              <a:rPr lang="en-US" sz="1600" dirty="0"/>
              <a:t>Tuesday (09-20-22), a process will run to tag an employee's job record with a BAS group ID of "IYC"</a:t>
            </a:r>
          </a:p>
          <a:p>
            <a:pPr>
              <a:buClr>
                <a:srgbClr val="276F8B"/>
              </a:buClr>
            </a:pPr>
            <a:r>
              <a:rPr lang="en-US" sz="1600" dirty="0"/>
              <a:t>The BAS group ID is on the Benefit Administration page in Job Data</a:t>
            </a:r>
          </a:p>
          <a:p>
            <a:pPr>
              <a:buClr>
                <a:srgbClr val="276F8B"/>
              </a:buClr>
            </a:pPr>
            <a:r>
              <a:rPr lang="en-US" sz="1600" dirty="0"/>
              <a:t>Any employee who has this tag, will have an OE event created</a:t>
            </a:r>
          </a:p>
          <a:p>
            <a:pPr>
              <a:buClr>
                <a:srgbClr val="276F8B"/>
              </a:buClr>
            </a:pPr>
            <a:r>
              <a:rPr lang="en-US" sz="1600" dirty="0"/>
              <a:t>All active employees who are NOT in the DEF program will get an IYC code</a:t>
            </a:r>
          </a:p>
          <a:p>
            <a:pPr lvl="1">
              <a:buClr>
                <a:srgbClr val="276F8B"/>
              </a:buClr>
              <a:buFont typeface="Wingdings" charset="2"/>
              <a:buChar char="Ø"/>
            </a:pPr>
            <a:r>
              <a:rPr lang="en-US" dirty="0"/>
              <a:t>Exception: If in DEF and enrolled in Pre-Tax Savings Plan for current year, will get IYC code</a:t>
            </a:r>
          </a:p>
          <a:p>
            <a:pPr lvl="1">
              <a:buClr>
                <a:srgbClr val="276F8B"/>
              </a:buClr>
              <a:buFont typeface="Wingdings" charset="2"/>
              <a:buChar char="Ø"/>
            </a:pPr>
            <a:r>
              <a:rPr lang="en-US" dirty="0"/>
              <a:t>Multiple jobs – will only be added to benefit primary (this is why you can't change the benefit primary flag)</a:t>
            </a:r>
          </a:p>
          <a:p>
            <a:pPr lvl="2">
              <a:buClr>
                <a:srgbClr val="276F8B"/>
              </a:buClr>
              <a:buFont typeface="Wingdings" charset="2"/>
              <a:buChar char="Ø"/>
            </a:pPr>
            <a:r>
              <a:rPr lang="en-US" sz="1600" b="1" dirty="0"/>
              <a:t>Note:</a:t>
            </a:r>
            <a:r>
              <a:rPr lang="en-US" sz="1600" dirty="0"/>
              <a:t> You may see DUP or NON listed in the BAS Group ID Field. These People either have multiple benefit records or several active employee instances. These codes are added to make sure that only 1 OE event prepares for the person.</a:t>
            </a:r>
          </a:p>
          <a:p>
            <a:pPr lvl="1">
              <a:buClr>
                <a:srgbClr val="276F8B"/>
              </a:buClr>
              <a:buFont typeface="Wingdings" charset="2"/>
              <a:buChar char="Ø"/>
            </a:pPr>
            <a:r>
              <a:rPr lang="en-US" dirty="0"/>
              <a:t>Multiple benefit records will be added to the lowest numbered eligible job row</a:t>
            </a:r>
          </a:p>
          <a:p>
            <a:pPr lvl="1">
              <a:buClr>
                <a:srgbClr val="276F8B"/>
              </a:buClr>
              <a:buFont typeface="Wingdings" charset="2"/>
              <a:buChar char="Ø"/>
            </a:pPr>
            <a:endParaRPr lang="en-US" dirty="0"/>
          </a:p>
        </p:txBody>
      </p:sp>
      <p:pic>
        <p:nvPicPr>
          <p:cNvPr id="6" name="Picture 5">
            <a:extLst>
              <a:ext uri="{FF2B5EF4-FFF2-40B4-BE49-F238E27FC236}">
                <a16:creationId xmlns:a16="http://schemas.microsoft.com/office/drawing/2014/main" id="{D4548239-0B56-6915-C8C2-FE52435DBD69}"/>
              </a:ext>
            </a:extLst>
          </p:cNvPr>
          <p:cNvPicPr>
            <a:picLocks noChangeAspect="1"/>
          </p:cNvPicPr>
          <p:nvPr/>
        </p:nvPicPr>
        <p:blipFill>
          <a:blip r:embed="rId2"/>
          <a:stretch>
            <a:fillRect/>
          </a:stretch>
        </p:blipFill>
        <p:spPr>
          <a:xfrm>
            <a:off x="1629570" y="4869189"/>
            <a:ext cx="7332110" cy="1526102"/>
          </a:xfrm>
          <a:prstGeom prst="rect">
            <a:avLst/>
          </a:prstGeom>
        </p:spPr>
      </p:pic>
    </p:spTree>
    <p:extLst>
      <p:ext uri="{BB962C8B-B14F-4D97-AF65-F5344CB8AC3E}">
        <p14:creationId xmlns:p14="http://schemas.microsoft.com/office/powerpoint/2010/main" val="181396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1C66-56C1-4BA7-92D9-9793BC4E224B}"/>
              </a:ext>
            </a:extLst>
          </p:cNvPr>
          <p:cNvSpPr>
            <a:spLocks noGrp="1"/>
          </p:cNvSpPr>
          <p:nvPr>
            <p:ph type="title"/>
          </p:nvPr>
        </p:nvSpPr>
        <p:spPr>
          <a:xfrm>
            <a:off x="677334" y="609600"/>
            <a:ext cx="2938468" cy="5431762"/>
          </a:xfrm>
        </p:spPr>
        <p:txBody>
          <a:bodyPr anchor="ctr">
            <a:normAutofit/>
          </a:bodyPr>
          <a:lstStyle/>
          <a:p>
            <a:r>
              <a:rPr lang="en-US"/>
              <a:t>BAS Group ID – Multiple Jobs – Benefit Primary Flag</a:t>
            </a:r>
          </a:p>
        </p:txBody>
      </p:sp>
      <p:sp>
        <p:nvSpPr>
          <p:cNvPr id="3" name="Content Placeholder 2">
            <a:extLst>
              <a:ext uri="{FF2B5EF4-FFF2-40B4-BE49-F238E27FC236}">
                <a16:creationId xmlns:a16="http://schemas.microsoft.com/office/drawing/2014/main" id="{888F525E-6209-42D4-B3EA-7293C6941EEC}"/>
              </a:ext>
            </a:extLst>
          </p:cNvPr>
          <p:cNvSpPr>
            <a:spLocks noGrp="1"/>
          </p:cNvSpPr>
          <p:nvPr>
            <p:ph idx="1"/>
          </p:nvPr>
        </p:nvSpPr>
        <p:spPr>
          <a:xfrm>
            <a:off x="3846889" y="609602"/>
            <a:ext cx="5424112" cy="3208334"/>
          </a:xfrm>
        </p:spPr>
        <p:txBody>
          <a:bodyPr vert="horz" lIns="91440" tIns="45720" rIns="91440" bIns="45720" rtlCol="0">
            <a:normAutofit/>
          </a:bodyPr>
          <a:lstStyle/>
          <a:p>
            <a:pPr>
              <a:lnSpc>
                <a:spcPct val="90000"/>
              </a:lnSpc>
            </a:pPr>
            <a:r>
              <a:rPr lang="en-US" dirty="0"/>
              <a:t>Employees who have multiple jobs have a benefit primary flag</a:t>
            </a:r>
          </a:p>
          <a:p>
            <a:pPr>
              <a:lnSpc>
                <a:spcPct val="90000"/>
              </a:lnSpc>
              <a:buClr>
                <a:srgbClr val="276F8B"/>
              </a:buClr>
            </a:pPr>
            <a:r>
              <a:rPr lang="en-US" dirty="0"/>
              <a:t>Once the IYC code is put on Job on 09-20-22, </a:t>
            </a:r>
            <a:r>
              <a:rPr lang="en-US" b="1" dirty="0"/>
              <a:t>agencies must not change the benefit flag</a:t>
            </a:r>
          </a:p>
          <a:p>
            <a:pPr lvl="1">
              <a:lnSpc>
                <a:spcPct val="90000"/>
              </a:lnSpc>
              <a:buClr>
                <a:srgbClr val="276F8B"/>
              </a:buClr>
              <a:buFont typeface="Wingdings" charset="2"/>
              <a:buChar char="Ø"/>
            </a:pPr>
            <a:r>
              <a:rPr lang="en-US" dirty="0"/>
              <a:t>If there is no IYC code on the benefits primary job, the OE event will disconnect in the system and the employee won't be able to make their OE elections</a:t>
            </a:r>
          </a:p>
          <a:p>
            <a:pPr>
              <a:lnSpc>
                <a:spcPct val="90000"/>
              </a:lnSpc>
              <a:buClr>
                <a:srgbClr val="276F8B"/>
              </a:buClr>
            </a:pPr>
            <a:r>
              <a:rPr lang="en-US" dirty="0"/>
              <a:t>From 09-20-22 until early 2023 (date TBD), agency must submit a ticket if the benefit flag needs to be moved</a:t>
            </a:r>
          </a:p>
          <a:p>
            <a:pPr>
              <a:lnSpc>
                <a:spcPct val="90000"/>
              </a:lnSpc>
              <a:buClr>
                <a:srgbClr val="276F8B"/>
              </a:buClr>
            </a:pPr>
            <a:endParaRPr lang="en-US" dirty="0"/>
          </a:p>
        </p:txBody>
      </p:sp>
      <p:pic>
        <p:nvPicPr>
          <p:cNvPr id="5" name="Picture 4">
            <a:extLst>
              <a:ext uri="{FF2B5EF4-FFF2-40B4-BE49-F238E27FC236}">
                <a16:creationId xmlns:a16="http://schemas.microsoft.com/office/drawing/2014/main" id="{848A0C97-3795-9A00-B98B-3898E1331932}"/>
              </a:ext>
            </a:extLst>
          </p:cNvPr>
          <p:cNvPicPr>
            <a:picLocks noChangeAspect="1"/>
          </p:cNvPicPr>
          <p:nvPr/>
        </p:nvPicPr>
        <p:blipFill>
          <a:blip r:embed="rId2"/>
          <a:stretch>
            <a:fillRect/>
          </a:stretch>
        </p:blipFill>
        <p:spPr>
          <a:xfrm>
            <a:off x="3846889" y="3911271"/>
            <a:ext cx="7250034" cy="2713463"/>
          </a:xfrm>
          <a:prstGeom prst="rect">
            <a:avLst/>
          </a:prstGeom>
        </p:spPr>
      </p:pic>
    </p:spTree>
    <p:extLst>
      <p:ext uri="{BB962C8B-B14F-4D97-AF65-F5344CB8AC3E}">
        <p14:creationId xmlns:p14="http://schemas.microsoft.com/office/powerpoint/2010/main" val="7274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A213B7D-76F2-4291-8D26-5F35AAE69130}"/>
              </a:ext>
            </a:extLst>
          </p:cNvPr>
          <p:cNvSpPr>
            <a:spLocks noGrp="1"/>
          </p:cNvSpPr>
          <p:nvPr>
            <p:ph type="title"/>
          </p:nvPr>
        </p:nvSpPr>
        <p:spPr>
          <a:xfrm>
            <a:off x="643467" y="816638"/>
            <a:ext cx="3367359" cy="5224724"/>
          </a:xfrm>
        </p:spPr>
        <p:txBody>
          <a:bodyPr anchor="ctr">
            <a:normAutofit/>
          </a:bodyPr>
          <a:lstStyle/>
          <a:p>
            <a:r>
              <a:rPr lang="en-US" sz="4000"/>
              <a:t>BAS Group ID</a:t>
            </a:r>
          </a:p>
        </p:txBody>
      </p:sp>
      <p:sp>
        <p:nvSpPr>
          <p:cNvPr id="3" name="Content Placeholder 2">
            <a:extLst>
              <a:ext uri="{FF2B5EF4-FFF2-40B4-BE49-F238E27FC236}">
                <a16:creationId xmlns:a16="http://schemas.microsoft.com/office/drawing/2014/main" id="{3D66DEDE-47F1-4C2F-B47C-B352D2287AAE}"/>
              </a:ext>
            </a:extLst>
          </p:cNvPr>
          <p:cNvSpPr>
            <a:spLocks noGrp="1"/>
          </p:cNvSpPr>
          <p:nvPr>
            <p:ph idx="1"/>
          </p:nvPr>
        </p:nvSpPr>
        <p:spPr>
          <a:xfrm>
            <a:off x="4546833" y="1090176"/>
            <a:ext cx="6296106" cy="4948255"/>
          </a:xfrm>
        </p:spPr>
        <p:txBody>
          <a:bodyPr vert="horz" lIns="91440" tIns="45720" rIns="91440" bIns="45720" rtlCol="0" anchor="ctr">
            <a:normAutofit/>
          </a:bodyPr>
          <a:lstStyle/>
          <a:p>
            <a:pPr>
              <a:lnSpc>
                <a:spcPct val="90000"/>
              </a:lnSpc>
            </a:pPr>
            <a:r>
              <a:rPr lang="en-US" sz="1600"/>
              <a:t>If there are new hires during the Open Enrollment Period, there will be a process ran each night to put the BAS Group ID on the job and create the OE event</a:t>
            </a:r>
          </a:p>
          <a:p>
            <a:pPr lvl="1">
              <a:lnSpc>
                <a:spcPct val="90000"/>
              </a:lnSpc>
              <a:buClr>
                <a:srgbClr val="276F8B"/>
              </a:buClr>
              <a:buFont typeface="Wingdings" charset="2"/>
              <a:buChar char="Ø"/>
            </a:pPr>
            <a:r>
              <a:rPr lang="en-US"/>
              <a:t>Anyone who moved from DEF to a non-DEF benefit program during this time will also get an </a:t>
            </a:r>
            <a:r>
              <a:rPr lang="en-US" err="1"/>
              <a:t>IYC</a:t>
            </a:r>
            <a:endParaRPr lang="en-US"/>
          </a:p>
          <a:p>
            <a:pPr>
              <a:lnSpc>
                <a:spcPct val="90000"/>
              </a:lnSpc>
              <a:buClr>
                <a:srgbClr val="276F8B"/>
              </a:buClr>
            </a:pPr>
            <a:r>
              <a:rPr lang="en-US" sz="1600" b="1"/>
              <a:t>Never</a:t>
            </a:r>
            <a:r>
              <a:rPr lang="en-US" sz="1600"/>
              <a:t> Delete the value in the BAS Group ID field</a:t>
            </a:r>
          </a:p>
          <a:p>
            <a:pPr>
              <a:lnSpc>
                <a:spcPct val="90000"/>
              </a:lnSpc>
              <a:buClr>
                <a:srgbClr val="276F8B"/>
              </a:buClr>
            </a:pPr>
            <a:r>
              <a:rPr lang="en-US" sz="1600" b="1"/>
              <a:t>Never</a:t>
            </a:r>
            <a:r>
              <a:rPr lang="en-US" sz="1600"/>
              <a:t> enter a value in the BAS Group ID field</a:t>
            </a:r>
          </a:p>
          <a:p>
            <a:pPr>
              <a:lnSpc>
                <a:spcPct val="90000"/>
              </a:lnSpc>
              <a:buClr>
                <a:srgbClr val="276F8B"/>
              </a:buClr>
            </a:pPr>
            <a:r>
              <a:rPr lang="en-US" sz="1600" b="1"/>
              <a:t>Remember</a:t>
            </a:r>
            <a:r>
              <a:rPr lang="en-US" sz="1600"/>
              <a:t> to tell your HR staff this</a:t>
            </a:r>
          </a:p>
          <a:p>
            <a:pPr>
              <a:lnSpc>
                <a:spcPct val="90000"/>
              </a:lnSpc>
              <a:buClr>
                <a:srgbClr val="276F8B"/>
              </a:buClr>
            </a:pPr>
            <a:r>
              <a:rPr lang="en-US" sz="1600"/>
              <a:t>If the BAS Group ID is </a:t>
            </a:r>
            <a:r>
              <a:rPr lang="en-US" sz="1600" b="1"/>
              <a:t>NOT</a:t>
            </a:r>
            <a:r>
              <a:rPr lang="en-US" sz="1600"/>
              <a:t> on the top of stack job row on the employee's benefit primary job, the OE event will disconnect from the job record and shut down to the employee</a:t>
            </a:r>
          </a:p>
          <a:p>
            <a:pPr>
              <a:lnSpc>
                <a:spcPct val="90000"/>
              </a:lnSpc>
              <a:buClr>
                <a:srgbClr val="276F8B"/>
              </a:buClr>
            </a:pPr>
            <a:r>
              <a:rPr lang="en-US" sz="1600"/>
              <a:t>This process will be run throughout the OE period</a:t>
            </a:r>
          </a:p>
          <a:p>
            <a:pPr lvl="1">
              <a:lnSpc>
                <a:spcPct val="90000"/>
              </a:lnSpc>
              <a:buClr>
                <a:srgbClr val="276F8B"/>
              </a:buClr>
              <a:buFont typeface="Wingdings" charset="2"/>
              <a:buChar char="Ø"/>
            </a:pPr>
            <a:r>
              <a:rPr lang="en-US"/>
              <a:t>Last day the process will be run -TBD</a:t>
            </a:r>
          </a:p>
        </p:txBody>
      </p:sp>
    </p:spTree>
    <p:extLst>
      <p:ext uri="{BB962C8B-B14F-4D97-AF65-F5344CB8AC3E}">
        <p14:creationId xmlns:p14="http://schemas.microsoft.com/office/powerpoint/2010/main" val="249592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19C909-B6DF-487C-8B79-079914AA1D2A}"/>
              </a:ext>
            </a:extLst>
          </p:cNvPr>
          <p:cNvSpPr>
            <a:spLocks noGrp="1"/>
          </p:cNvSpPr>
          <p:nvPr>
            <p:ph idx="1"/>
          </p:nvPr>
        </p:nvSpPr>
        <p:spPr>
          <a:xfrm>
            <a:off x="677334" y="1253067"/>
            <a:ext cx="6155266" cy="4351866"/>
          </a:xfrm>
        </p:spPr>
        <p:txBody>
          <a:bodyPr vert="horz" lIns="91440" tIns="45720" rIns="91440" bIns="45720" rtlCol="0" anchor="ctr">
            <a:normAutofit/>
          </a:bodyPr>
          <a:lstStyle/>
          <a:p>
            <a:r>
              <a:rPr lang="en-US" sz="1600"/>
              <a:t>Central Benefits will generate and process all 70Y events through the end of the year</a:t>
            </a:r>
          </a:p>
          <a:p>
            <a:pPr lvl="1">
              <a:buClr>
                <a:srgbClr val="276F8B"/>
              </a:buClr>
              <a:buFont typeface="Wingdings" charset="2"/>
              <a:buChar char="Ø"/>
            </a:pPr>
            <a:r>
              <a:rPr lang="en-US"/>
              <a:t>Reason – the OE event will term coverage under life and ICI on the wrong date if someone turns 70 between now and the end of the year</a:t>
            </a:r>
          </a:p>
          <a:p>
            <a:pPr lvl="1">
              <a:buClr>
                <a:srgbClr val="276F8B"/>
              </a:buClr>
              <a:buFont typeface="Wingdings" charset="2"/>
              <a:buChar char="Ø"/>
            </a:pPr>
            <a:r>
              <a:rPr lang="en-US"/>
              <a:t>Consequence – you may see 70Y events on the BAS Activity Table for the rest of the year – ignore them. Central Benefits will monitor and manage</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E0748AA-D61C-4DF3-B302-0873DC324D56}"/>
              </a:ext>
            </a:extLst>
          </p:cNvPr>
          <p:cNvSpPr>
            <a:spLocks noGrp="1"/>
          </p:cNvSpPr>
          <p:nvPr>
            <p:ph type="title"/>
          </p:nvPr>
        </p:nvSpPr>
        <p:spPr>
          <a:xfrm>
            <a:off x="7829658" y="1253067"/>
            <a:ext cx="3371742" cy="4351866"/>
          </a:xfrm>
        </p:spPr>
        <p:txBody>
          <a:bodyPr anchor="ctr">
            <a:normAutofit/>
          </a:bodyPr>
          <a:lstStyle/>
          <a:p>
            <a:r>
              <a:rPr lang="en-US" sz="4000">
                <a:solidFill>
                  <a:schemeClr val="bg1"/>
                </a:solidFill>
              </a:rPr>
              <a:t>70Y Events</a:t>
            </a:r>
          </a:p>
        </p:txBody>
      </p:sp>
    </p:spTree>
    <p:extLst>
      <p:ext uri="{BB962C8B-B14F-4D97-AF65-F5344CB8AC3E}">
        <p14:creationId xmlns:p14="http://schemas.microsoft.com/office/powerpoint/2010/main" val="161110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Shape 42">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2F9C512-92DB-4345-82D5-DC9E7AC0BEA4}"/>
              </a:ext>
            </a:extLst>
          </p:cNvPr>
          <p:cNvSpPr>
            <a:spLocks noGrp="1"/>
          </p:cNvSpPr>
          <p:nvPr>
            <p:ph type="title"/>
          </p:nvPr>
        </p:nvSpPr>
        <p:spPr>
          <a:xfrm>
            <a:off x="677334" y="609599"/>
            <a:ext cx="5657660" cy="5545667"/>
          </a:xfrm>
        </p:spPr>
        <p:txBody>
          <a:bodyPr vert="horz" lIns="91440" tIns="45720" rIns="91440" bIns="45720" rtlCol="0" anchor="ctr">
            <a:normAutofit/>
          </a:bodyPr>
          <a:lstStyle/>
          <a:p>
            <a:pPr algn="ctr"/>
            <a:r>
              <a:rPr lang="en-US" sz="5400" dirty="0">
                <a:solidFill>
                  <a:schemeClr val="tx1">
                    <a:lumMod val="85000"/>
                    <a:lumOff val="15000"/>
                  </a:schemeClr>
                </a:solidFill>
              </a:rPr>
              <a:t>Technical/System Updates for 2023</a:t>
            </a:r>
            <a:endParaRPr lang="en-US" dirty="0"/>
          </a:p>
        </p:txBody>
      </p:sp>
      <p:sp>
        <p:nvSpPr>
          <p:cNvPr id="3" name="Content Placeholder 2">
            <a:extLst>
              <a:ext uri="{FF2B5EF4-FFF2-40B4-BE49-F238E27FC236}">
                <a16:creationId xmlns:a16="http://schemas.microsoft.com/office/drawing/2014/main" id="{06A32AC4-4368-4B7F-BEFB-8452CD25FDEA}"/>
              </a:ext>
            </a:extLst>
          </p:cNvPr>
          <p:cNvSpPr>
            <a:spLocks noGrp="1"/>
          </p:cNvSpPr>
          <p:nvPr>
            <p:ph idx="1"/>
          </p:nvPr>
        </p:nvSpPr>
        <p:spPr>
          <a:xfrm>
            <a:off x="6116084" y="609600"/>
            <a:ext cx="5511296" cy="5545667"/>
          </a:xfrm>
        </p:spPr>
        <p:txBody>
          <a:bodyPr vert="horz" lIns="91440" tIns="45720" rIns="91440" bIns="45720" rtlCol="0" anchor="b">
            <a:normAutofit/>
          </a:bodyPr>
          <a:lstStyle/>
          <a:p>
            <a:r>
              <a:rPr lang="en-US" sz="1600">
                <a:solidFill>
                  <a:srgbClr val="FFFFFF"/>
                </a:solidFill>
              </a:rPr>
              <a:t>Impact of December C Pay Period</a:t>
            </a:r>
          </a:p>
          <a:p>
            <a:pPr>
              <a:buClr>
                <a:srgbClr val="276F8B"/>
              </a:buClr>
            </a:pPr>
            <a:r>
              <a:rPr lang="en-US" sz="1600">
                <a:solidFill>
                  <a:srgbClr val="FFFFFF"/>
                </a:solidFill>
              </a:rPr>
              <a:t>Updates to Preventive Dental Certificate</a:t>
            </a:r>
          </a:p>
          <a:p>
            <a:pPr>
              <a:buClr>
                <a:srgbClr val="276F8B"/>
              </a:buClr>
            </a:pPr>
            <a:r>
              <a:rPr lang="en-US" sz="1600">
                <a:solidFill>
                  <a:srgbClr val="FFFFFF"/>
                </a:solidFill>
              </a:rPr>
              <a:t>Annual Updates to OOS Certificate</a:t>
            </a:r>
          </a:p>
          <a:p>
            <a:pPr>
              <a:buClr>
                <a:srgbClr val="276F8B"/>
              </a:buClr>
            </a:pPr>
            <a:endParaRPr lang="en-US">
              <a:solidFill>
                <a:srgbClr val="FFFFFF"/>
              </a:solidFill>
            </a:endParaRPr>
          </a:p>
        </p:txBody>
      </p:sp>
    </p:spTree>
    <p:extLst>
      <p:ext uri="{BB962C8B-B14F-4D97-AF65-F5344CB8AC3E}">
        <p14:creationId xmlns:p14="http://schemas.microsoft.com/office/powerpoint/2010/main" val="25330588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9157A-7FF0-441E-823D-2F60B201C3BE}"/>
              </a:ext>
            </a:extLst>
          </p:cNvPr>
          <p:cNvSpPr>
            <a:spLocks noGrp="1"/>
          </p:cNvSpPr>
          <p:nvPr>
            <p:ph type="title"/>
          </p:nvPr>
        </p:nvSpPr>
        <p:spPr/>
        <p:txBody>
          <a:bodyPr/>
          <a:lstStyle/>
          <a:p>
            <a:pPr algn="ctr"/>
            <a:r>
              <a:rPr lang="en-US" sz="4000"/>
              <a:t>Impact of December C Pay Period</a:t>
            </a:r>
            <a:endParaRPr lang="en-US"/>
          </a:p>
        </p:txBody>
      </p:sp>
      <p:sp>
        <p:nvSpPr>
          <p:cNvPr id="3" name="Content Placeholder 2">
            <a:extLst>
              <a:ext uri="{FF2B5EF4-FFF2-40B4-BE49-F238E27FC236}">
                <a16:creationId xmlns:a16="http://schemas.microsoft.com/office/drawing/2014/main" id="{CEA899D2-89F9-4A31-A4AB-5459D115802D}"/>
              </a:ext>
            </a:extLst>
          </p:cNvPr>
          <p:cNvSpPr>
            <a:spLocks noGrp="1"/>
          </p:cNvSpPr>
          <p:nvPr>
            <p:ph idx="1"/>
          </p:nvPr>
        </p:nvSpPr>
        <p:spPr>
          <a:xfrm>
            <a:off x="677334" y="2160589"/>
            <a:ext cx="8596668" cy="2090678"/>
          </a:xfrm>
        </p:spPr>
        <p:txBody>
          <a:bodyPr vert="horz" lIns="91440" tIns="45720" rIns="91440" bIns="45720" rtlCol="0" anchor="t">
            <a:normAutofit/>
          </a:bodyPr>
          <a:lstStyle/>
          <a:p>
            <a:r>
              <a:rPr lang="en-US" sz="1600" dirty="0"/>
              <a:t>Typically, all the benefit event rules in the system set the Deduction Begin Date of an enrollment on the pay period prior to the coverage effective date.  If this happens to be a C pay period (when no benefits deductions are taken), deductions begin on the next A pay period.</a:t>
            </a:r>
          </a:p>
          <a:p>
            <a:pPr>
              <a:buClr>
                <a:srgbClr val="276F8B"/>
              </a:buClr>
            </a:pPr>
            <a:r>
              <a:rPr lang="en-US" sz="1600" dirty="0"/>
              <a:t>The 2022 December C pay period requires the adjustment of some of the deduction begin dates associated with Open Enrollment.</a:t>
            </a:r>
          </a:p>
        </p:txBody>
      </p:sp>
      <p:pic>
        <p:nvPicPr>
          <p:cNvPr id="6" name="Picture 5">
            <a:extLst>
              <a:ext uri="{FF2B5EF4-FFF2-40B4-BE49-F238E27FC236}">
                <a16:creationId xmlns:a16="http://schemas.microsoft.com/office/drawing/2014/main" id="{134A57F9-7C0D-5FE9-7353-0196AFC79943}"/>
              </a:ext>
            </a:extLst>
          </p:cNvPr>
          <p:cNvPicPr>
            <a:picLocks noChangeAspect="1"/>
          </p:cNvPicPr>
          <p:nvPr/>
        </p:nvPicPr>
        <p:blipFill>
          <a:blip r:embed="rId2"/>
          <a:stretch>
            <a:fillRect/>
          </a:stretch>
        </p:blipFill>
        <p:spPr>
          <a:xfrm>
            <a:off x="591835" y="4251267"/>
            <a:ext cx="8767665" cy="1134565"/>
          </a:xfrm>
          <a:prstGeom prst="rect">
            <a:avLst/>
          </a:prstGeom>
        </p:spPr>
      </p:pic>
      <p:pic>
        <p:nvPicPr>
          <p:cNvPr id="9" name="Picture 8">
            <a:extLst>
              <a:ext uri="{FF2B5EF4-FFF2-40B4-BE49-F238E27FC236}">
                <a16:creationId xmlns:a16="http://schemas.microsoft.com/office/drawing/2014/main" id="{A88EBD31-DED2-F29A-6CB5-471FCC0F9452}"/>
              </a:ext>
            </a:extLst>
          </p:cNvPr>
          <p:cNvPicPr>
            <a:picLocks noChangeAspect="1"/>
          </p:cNvPicPr>
          <p:nvPr/>
        </p:nvPicPr>
        <p:blipFill>
          <a:blip r:embed="rId3"/>
          <a:stretch>
            <a:fillRect/>
          </a:stretch>
        </p:blipFill>
        <p:spPr>
          <a:xfrm>
            <a:off x="591835" y="5612878"/>
            <a:ext cx="8767665" cy="729067"/>
          </a:xfrm>
          <a:prstGeom prst="rect">
            <a:avLst/>
          </a:prstGeom>
        </p:spPr>
      </p:pic>
    </p:spTree>
    <p:extLst>
      <p:ext uri="{BB962C8B-B14F-4D97-AF65-F5344CB8AC3E}">
        <p14:creationId xmlns:p14="http://schemas.microsoft.com/office/powerpoint/2010/main" val="51841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8111F-0AFB-4AFF-9509-A1548C41D515}"/>
              </a:ext>
            </a:extLst>
          </p:cNvPr>
          <p:cNvSpPr>
            <a:spLocks noGrp="1"/>
          </p:cNvSpPr>
          <p:nvPr>
            <p:ph type="title"/>
          </p:nvPr>
        </p:nvSpPr>
        <p:spPr>
          <a:xfrm>
            <a:off x="677334" y="609600"/>
            <a:ext cx="8596668" cy="1320800"/>
          </a:xfrm>
        </p:spPr>
        <p:txBody>
          <a:bodyPr anchor="t">
            <a:normAutofit/>
          </a:bodyPr>
          <a:lstStyle/>
          <a:p>
            <a:pPr>
              <a:lnSpc>
                <a:spcPct val="90000"/>
              </a:lnSpc>
            </a:pPr>
            <a:r>
              <a:rPr lang="en-US" sz="2800" dirty="0"/>
              <a:t>Impact of December C Pay Period – Health, Dental, Vision, Accident Plan, OOS Deduction Begin Date</a:t>
            </a:r>
          </a:p>
        </p:txBody>
      </p:sp>
      <p:sp>
        <p:nvSpPr>
          <p:cNvPr id="3" name="Content Placeholder 2">
            <a:extLst>
              <a:ext uri="{FF2B5EF4-FFF2-40B4-BE49-F238E27FC236}">
                <a16:creationId xmlns:a16="http://schemas.microsoft.com/office/drawing/2014/main" id="{D737E138-405A-4CDA-8CF9-341125FA871F}"/>
              </a:ext>
            </a:extLst>
          </p:cNvPr>
          <p:cNvSpPr>
            <a:spLocks noGrp="1"/>
          </p:cNvSpPr>
          <p:nvPr>
            <p:ph idx="1"/>
          </p:nvPr>
        </p:nvSpPr>
        <p:spPr>
          <a:xfrm>
            <a:off x="6336287" y="2160589"/>
            <a:ext cx="2944483" cy="3910080"/>
          </a:xfrm>
        </p:spPr>
        <p:txBody>
          <a:bodyPr vert="horz" lIns="91440" tIns="45720" rIns="91440" bIns="45720" rtlCol="0" anchor="t">
            <a:normAutofit/>
          </a:bodyPr>
          <a:lstStyle/>
          <a:p>
            <a:r>
              <a:rPr lang="en-US" sz="1600" dirty="0"/>
              <a:t>The deduction begin date of the enrollment (or waive) will be 12-18-22 (12-1-22 for LEG). No deductions will be taken in the 2022 PP26-deductions will begin in 2023 PP1.</a:t>
            </a:r>
          </a:p>
          <a:p>
            <a:pPr>
              <a:buClr>
                <a:srgbClr val="276F8B"/>
              </a:buClr>
            </a:pPr>
            <a:r>
              <a:rPr lang="en-US" sz="1600" b="1" dirty="0"/>
              <a:t>Note for LEG:</a:t>
            </a:r>
            <a:r>
              <a:rPr lang="en-US" sz="1600" dirty="0"/>
              <a:t> the image applies to non-LEG agencies only. LEG agencies will have a deduction begin date of 12-1-22 for these plans.</a:t>
            </a:r>
          </a:p>
        </p:txBody>
      </p:sp>
      <p:pic>
        <p:nvPicPr>
          <p:cNvPr id="6" name="Picture 5">
            <a:extLst>
              <a:ext uri="{FF2B5EF4-FFF2-40B4-BE49-F238E27FC236}">
                <a16:creationId xmlns:a16="http://schemas.microsoft.com/office/drawing/2014/main" id="{D5BCCC09-8870-82A9-1768-D22818C7A79E}"/>
              </a:ext>
            </a:extLst>
          </p:cNvPr>
          <p:cNvPicPr>
            <a:picLocks noChangeAspect="1"/>
          </p:cNvPicPr>
          <p:nvPr/>
        </p:nvPicPr>
        <p:blipFill>
          <a:blip r:embed="rId3"/>
          <a:stretch>
            <a:fillRect/>
          </a:stretch>
        </p:blipFill>
        <p:spPr>
          <a:xfrm>
            <a:off x="1179052" y="2160589"/>
            <a:ext cx="4571429" cy="3647619"/>
          </a:xfrm>
          <a:prstGeom prst="rect">
            <a:avLst/>
          </a:prstGeom>
        </p:spPr>
      </p:pic>
    </p:spTree>
    <p:extLst>
      <p:ext uri="{BB962C8B-B14F-4D97-AF65-F5344CB8AC3E}">
        <p14:creationId xmlns:p14="http://schemas.microsoft.com/office/powerpoint/2010/main" val="360620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11216-8BE1-4F0C-A31C-40A94E799FCA}"/>
              </a:ext>
            </a:extLst>
          </p:cNvPr>
          <p:cNvSpPr>
            <a:spLocks noGrp="1"/>
          </p:cNvSpPr>
          <p:nvPr>
            <p:ph type="title"/>
          </p:nvPr>
        </p:nvSpPr>
        <p:spPr>
          <a:xfrm>
            <a:off x="442872" y="599831"/>
            <a:ext cx="9085129" cy="1320800"/>
          </a:xfrm>
        </p:spPr>
        <p:txBody>
          <a:bodyPr anchor="t">
            <a:normAutofit/>
          </a:bodyPr>
          <a:lstStyle/>
          <a:p>
            <a:r>
              <a:rPr lang="en-US" sz="4000"/>
              <a:t>Impact of December C Pay Period – Pre-Tax Saving Account</a:t>
            </a:r>
          </a:p>
        </p:txBody>
      </p:sp>
      <p:sp>
        <p:nvSpPr>
          <p:cNvPr id="3" name="Content Placeholder 2">
            <a:extLst>
              <a:ext uri="{FF2B5EF4-FFF2-40B4-BE49-F238E27FC236}">
                <a16:creationId xmlns:a16="http://schemas.microsoft.com/office/drawing/2014/main" id="{4D66C4AF-A6A1-4ACA-8CC0-72DAF8E44834}"/>
              </a:ext>
            </a:extLst>
          </p:cNvPr>
          <p:cNvSpPr>
            <a:spLocks noGrp="1"/>
          </p:cNvSpPr>
          <p:nvPr>
            <p:ph idx="1"/>
          </p:nvPr>
        </p:nvSpPr>
        <p:spPr>
          <a:xfrm>
            <a:off x="677334" y="2160589"/>
            <a:ext cx="3957349" cy="3749323"/>
          </a:xfrm>
        </p:spPr>
        <p:txBody>
          <a:bodyPr vert="horz" lIns="91440" tIns="45720" rIns="91440" bIns="45720" rtlCol="0" anchor="t">
            <a:normAutofit/>
          </a:bodyPr>
          <a:lstStyle/>
          <a:p>
            <a:pPr>
              <a:lnSpc>
                <a:spcPct val="90000"/>
              </a:lnSpc>
            </a:pPr>
            <a:r>
              <a:rPr lang="en-US" sz="1600" dirty="0"/>
              <a:t>The deduction begin date of the enrollment (or waive/term will be 12-18-22 (first day of the 2023 PP1).</a:t>
            </a:r>
          </a:p>
          <a:p>
            <a:pPr>
              <a:lnSpc>
                <a:spcPct val="90000"/>
              </a:lnSpc>
              <a:buClr>
                <a:srgbClr val="276F8B"/>
              </a:buClr>
            </a:pPr>
            <a:r>
              <a:rPr lang="en-US" sz="1600" dirty="0"/>
              <a:t>This date had to be updated because the 2022 PP26 is in the 2022 Plan Year and the deduction begin date must coincide with the pay period start date of the 1st pay period payable in 2023.</a:t>
            </a:r>
          </a:p>
          <a:p>
            <a:pPr>
              <a:lnSpc>
                <a:spcPct val="90000"/>
              </a:lnSpc>
              <a:buClr>
                <a:srgbClr val="276F8B"/>
              </a:buClr>
            </a:pPr>
            <a:r>
              <a:rPr lang="en-US" sz="1600" b="1" dirty="0"/>
              <a:t>Note for LEG: </a:t>
            </a:r>
            <a:r>
              <a:rPr lang="en-US" sz="1600" dirty="0"/>
              <a:t>Initially the deduction begin date for these plans will be set to 1-1-23. After Open Enrollment, Central Benefits will manage the process to update the deduction begin dates to 12-1-22.</a:t>
            </a:r>
          </a:p>
        </p:txBody>
      </p:sp>
      <p:pic>
        <p:nvPicPr>
          <p:cNvPr id="8" name="Picture 7">
            <a:extLst>
              <a:ext uri="{FF2B5EF4-FFF2-40B4-BE49-F238E27FC236}">
                <a16:creationId xmlns:a16="http://schemas.microsoft.com/office/drawing/2014/main" id="{02FEF176-C3D2-2AC1-F191-56E04DD0EC1D}"/>
              </a:ext>
            </a:extLst>
          </p:cNvPr>
          <p:cNvPicPr>
            <a:picLocks noChangeAspect="1"/>
          </p:cNvPicPr>
          <p:nvPr/>
        </p:nvPicPr>
        <p:blipFill>
          <a:blip r:embed="rId3"/>
          <a:stretch>
            <a:fillRect/>
          </a:stretch>
        </p:blipFill>
        <p:spPr>
          <a:xfrm>
            <a:off x="5604207" y="2160589"/>
            <a:ext cx="4790476" cy="3723809"/>
          </a:xfrm>
          <a:prstGeom prst="rect">
            <a:avLst/>
          </a:prstGeom>
        </p:spPr>
      </p:pic>
    </p:spTree>
    <p:extLst>
      <p:ext uri="{BB962C8B-B14F-4D97-AF65-F5344CB8AC3E}">
        <p14:creationId xmlns:p14="http://schemas.microsoft.com/office/powerpoint/2010/main" val="258995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6" name="Straight Connector 4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643467" y="816638"/>
            <a:ext cx="3367359" cy="5224724"/>
          </a:xfrm>
        </p:spPr>
        <p:txBody>
          <a:bodyPr vert="horz" lIns="91440" tIns="45720" rIns="91440" bIns="45720" rtlCol="0" anchor="ctr">
            <a:normAutofit/>
          </a:bodyPr>
          <a:lstStyle/>
          <a:p>
            <a:r>
              <a:rPr lang="en-US" sz="4000"/>
              <a:t>Pre-OE Agency Checklist</a:t>
            </a:r>
          </a:p>
        </p:txBody>
      </p:sp>
      <p:sp>
        <p:nvSpPr>
          <p:cNvPr id="2" name="Content Placeholder 1"/>
          <p:cNvSpPr>
            <a:spLocks noGrp="1"/>
          </p:cNvSpPr>
          <p:nvPr>
            <p:ph idx="1"/>
          </p:nvPr>
        </p:nvSpPr>
        <p:spPr>
          <a:xfrm>
            <a:off x="4654295" y="422938"/>
            <a:ext cx="6283406" cy="6126424"/>
          </a:xfrm>
        </p:spPr>
        <p:txBody>
          <a:bodyPr vert="horz" lIns="91440" tIns="45720" rIns="91440" bIns="45720" rtlCol="0" anchor="ctr">
            <a:normAutofit/>
          </a:bodyPr>
          <a:lstStyle/>
          <a:p>
            <a:pPr>
              <a:lnSpc>
                <a:spcPct val="90000"/>
              </a:lnSpc>
            </a:pPr>
            <a:r>
              <a:rPr lang="en-US" sz="1600" dirty="0"/>
              <a:t>Send Pre-OE Announcement Emails to employees by 09-21-2022</a:t>
            </a:r>
          </a:p>
          <a:p>
            <a:pPr>
              <a:lnSpc>
                <a:spcPct val="90000"/>
              </a:lnSpc>
              <a:buClr>
                <a:srgbClr val="276F8B"/>
              </a:buClr>
            </a:pPr>
            <a:r>
              <a:rPr lang="en-US" sz="1600" dirty="0"/>
              <a:t>On 09/20/2022 (evening), IYC BAS Group ID added to all active employees who are NOT in the DEF benefit program (only added to DEF if employee currently enrolled in Pre-Tax-Savings plan) after 5pm</a:t>
            </a:r>
          </a:p>
          <a:p>
            <a:pPr lvl="1">
              <a:lnSpc>
                <a:spcPct val="90000"/>
              </a:lnSpc>
              <a:buClr>
                <a:srgbClr val="276F8B"/>
              </a:buClr>
              <a:buFont typeface="Wingdings" charset="2"/>
              <a:buChar char="Ø"/>
            </a:pPr>
            <a:r>
              <a:rPr lang="en-US" b="1" dirty="0">
                <a:solidFill>
                  <a:srgbClr val="FF0000"/>
                </a:solidFill>
              </a:rPr>
              <a:t>As of 09/20/2022, agencies must no longer change primary job flag- create a ticket and Central Benefits will move the flag and IYC code (in effect through the end of the year)</a:t>
            </a:r>
          </a:p>
          <a:p>
            <a:pPr>
              <a:lnSpc>
                <a:spcPct val="90000"/>
              </a:lnSpc>
              <a:buClr>
                <a:srgbClr val="276F8B"/>
              </a:buClr>
            </a:pPr>
            <a:r>
              <a:rPr lang="en-US" sz="1600" dirty="0"/>
              <a:t>Run WRS Lookback on Mondays following payroll confirmation</a:t>
            </a:r>
          </a:p>
          <a:p>
            <a:pPr>
              <a:lnSpc>
                <a:spcPct val="90000"/>
              </a:lnSpc>
              <a:buClr>
                <a:srgbClr val="276F8B"/>
              </a:buClr>
            </a:pPr>
            <a:r>
              <a:rPr lang="en-US" sz="1600" dirty="0"/>
              <a:t>Run WI_BN_OPEN_EVENTS with a schedule ID of EM2017 to manage events daily</a:t>
            </a:r>
          </a:p>
          <a:p>
            <a:pPr lvl="1">
              <a:lnSpc>
                <a:spcPct val="90000"/>
              </a:lnSpc>
              <a:buClr>
                <a:srgbClr val="276F8B"/>
              </a:buClr>
              <a:buFont typeface="Wingdings" charset="2"/>
              <a:buChar char="Ø"/>
            </a:pPr>
            <a:r>
              <a:rPr lang="en-US" dirty="0"/>
              <a:t>Benefit Administration will also run at noon on 09/21-09/23 to help events move more quickly through the system</a:t>
            </a:r>
          </a:p>
          <a:p>
            <a:pPr>
              <a:lnSpc>
                <a:spcPct val="90000"/>
              </a:lnSpc>
              <a:buClr>
                <a:srgbClr val="3494BA">
                  <a:lumMod val="75000"/>
                </a:srgbClr>
              </a:buClr>
            </a:pPr>
            <a:r>
              <a:rPr lang="en-US" sz="1600" dirty="0"/>
              <a:t>Create a ticket if you have an employee in the DEF benefit program who wants to enroll in Pre-Tax Savings Accounts during OE</a:t>
            </a:r>
          </a:p>
          <a:p>
            <a:pPr marL="0" indent="0">
              <a:lnSpc>
                <a:spcPct val="90000"/>
              </a:lnSpc>
              <a:buNone/>
            </a:pPr>
            <a:r>
              <a:rPr lang="en-US" sz="1400" dirty="0"/>
              <a:t>.</a:t>
            </a:r>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265050-FD84-47EF-A163-6A481836C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11B064D-F4EB-4312-AEEA-6AFDB257E7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2" name="Straight Connector 11">
              <a:extLst>
                <a:ext uri="{FF2B5EF4-FFF2-40B4-BE49-F238E27FC236}">
                  <a16:creationId xmlns:a16="http://schemas.microsoft.com/office/drawing/2014/main" id="{E7041201-C3DD-4181-B0E0-5C960FFE53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29A678F-8D0F-4F98-85A6-797199C550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82463FFC-4B08-4AF2-AC5A-F681CE977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87C110A9-8F54-42F4-9B19-8D33F94DE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9F5AD5FC-19DB-4C66-BDDA-043A6AAC9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52A3EAD-426D-4399-B7E0-81D26F700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F842EF93-A507-4796-A726-0D0A9B751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24F1410B-DBCE-471A-97C3-B96C0A7BB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BBC8502-8D68-4CE4-B690-2EBB6BCC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1A06B80-FC94-434C-ADFE-448FDF4384C0}"/>
              </a:ext>
            </a:extLst>
          </p:cNvPr>
          <p:cNvSpPr>
            <a:spLocks noGrp="1"/>
          </p:cNvSpPr>
          <p:nvPr>
            <p:ph type="title"/>
          </p:nvPr>
        </p:nvSpPr>
        <p:spPr>
          <a:xfrm>
            <a:off x="652481" y="1382486"/>
            <a:ext cx="3547581" cy="4093028"/>
          </a:xfrm>
        </p:spPr>
        <p:txBody>
          <a:bodyPr anchor="ctr">
            <a:normAutofit/>
          </a:bodyPr>
          <a:lstStyle/>
          <a:p>
            <a:r>
              <a:rPr lang="en-US" sz="4000"/>
              <a:t>Preventive Dental Certificate</a:t>
            </a:r>
          </a:p>
        </p:txBody>
      </p:sp>
      <p:sp>
        <p:nvSpPr>
          <p:cNvPr id="22" name="Rectangle 21">
            <a:extLst>
              <a:ext uri="{FF2B5EF4-FFF2-40B4-BE49-F238E27FC236}">
                <a16:creationId xmlns:a16="http://schemas.microsoft.com/office/drawing/2014/main" id="{DE77CD7A-FE9E-475D-BF9C-78183B0B1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95EA709-5565-479C-AEE0-63D4AB7C0DED}"/>
              </a:ext>
            </a:extLst>
          </p:cNvPr>
          <p:cNvGraphicFramePr>
            <a:graphicFrameLocks noGrp="1"/>
          </p:cNvGraphicFramePr>
          <p:nvPr>
            <p:ph idx="1"/>
            <p:extLst>
              <p:ext uri="{D42A27DB-BD31-4B8C-83A1-F6EECF244321}">
                <p14:modId xmlns:p14="http://schemas.microsoft.com/office/powerpoint/2010/main" val="3662707489"/>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834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9AE27B9D-0F04-458B-A718-F84902C79F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3" name="Straight Connector 42">
              <a:extLst>
                <a:ext uri="{FF2B5EF4-FFF2-40B4-BE49-F238E27FC236}">
                  <a16:creationId xmlns:a16="http://schemas.microsoft.com/office/drawing/2014/main" id="{47AB6435-428E-44C8-A107-8435183F65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3659658D-9AE1-44D3-B002-2BA204AB9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5" name="Rectangle 23">
              <a:extLst>
                <a:ext uri="{FF2B5EF4-FFF2-40B4-BE49-F238E27FC236}">
                  <a16:creationId xmlns:a16="http://schemas.microsoft.com/office/drawing/2014/main" id="{2083C874-CFCD-47ED-9F98-DDB125C9C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5">
              <a:extLst>
                <a:ext uri="{FF2B5EF4-FFF2-40B4-BE49-F238E27FC236}">
                  <a16:creationId xmlns:a16="http://schemas.microsoft.com/office/drawing/2014/main" id="{605E9946-A240-42E3-B6CD-E6691BF4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315B1B45-25C3-4C58-8EB8-41BCFA02A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7">
              <a:extLst>
                <a:ext uri="{FF2B5EF4-FFF2-40B4-BE49-F238E27FC236}">
                  <a16:creationId xmlns:a16="http://schemas.microsoft.com/office/drawing/2014/main" id="{87983A9A-7A69-406F-AFEA-AD2AE87E1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8">
              <a:extLst>
                <a:ext uri="{FF2B5EF4-FFF2-40B4-BE49-F238E27FC236}">
                  <a16:creationId xmlns:a16="http://schemas.microsoft.com/office/drawing/2014/main" id="{FFCBC4EF-C03E-4EED-9E9A-3097DECC0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9">
              <a:extLst>
                <a:ext uri="{FF2B5EF4-FFF2-40B4-BE49-F238E27FC236}">
                  <a16:creationId xmlns:a16="http://schemas.microsoft.com/office/drawing/2014/main" id="{F56545EE-F94F-4B4C-AA43-9D674566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2FE2A6B2-D45B-484C-BAFD-3F4508266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EC2132BF-207E-4FB2-B0FE-E6FD0A1D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38232C9-526C-4D28-8546-DDED46EAB8A7}"/>
              </a:ext>
            </a:extLst>
          </p:cNvPr>
          <p:cNvSpPr>
            <a:spLocks noGrp="1"/>
          </p:cNvSpPr>
          <p:nvPr>
            <p:ph type="title"/>
          </p:nvPr>
        </p:nvSpPr>
        <p:spPr>
          <a:xfrm>
            <a:off x="6094856" y="1680201"/>
            <a:ext cx="3179146" cy="2367559"/>
          </a:xfrm>
        </p:spPr>
        <p:txBody>
          <a:bodyPr vert="horz" lIns="91440" tIns="45720" rIns="91440" bIns="45720" rtlCol="0" anchor="b">
            <a:normAutofit/>
          </a:bodyPr>
          <a:lstStyle/>
          <a:p>
            <a:pPr algn="r">
              <a:lnSpc>
                <a:spcPct val="90000"/>
              </a:lnSpc>
            </a:pPr>
            <a:r>
              <a:rPr lang="en-US" sz="4600"/>
              <a:t>P</a:t>
            </a:r>
            <a:r>
              <a:rPr lang="en-US" sz="4000"/>
              <a:t>reventive Dental Certificate</a:t>
            </a:r>
          </a:p>
        </p:txBody>
      </p:sp>
      <p:sp>
        <p:nvSpPr>
          <p:cNvPr id="9" name="Content Placeholder 8">
            <a:extLst>
              <a:ext uri="{FF2B5EF4-FFF2-40B4-BE49-F238E27FC236}">
                <a16:creationId xmlns:a16="http://schemas.microsoft.com/office/drawing/2014/main" id="{B4264875-8367-4152-BF8F-B3CE4BBA921B}"/>
              </a:ext>
            </a:extLst>
          </p:cNvPr>
          <p:cNvSpPr>
            <a:spLocks noGrp="1"/>
          </p:cNvSpPr>
          <p:nvPr>
            <p:ph idx="1"/>
          </p:nvPr>
        </p:nvSpPr>
        <p:spPr>
          <a:xfrm>
            <a:off x="6094375" y="4047760"/>
            <a:ext cx="3179628" cy="1096899"/>
          </a:xfrm>
        </p:spPr>
        <p:txBody>
          <a:bodyPr vert="horz" lIns="91440" tIns="45720" rIns="91440" bIns="45720" rtlCol="0" anchor="t">
            <a:normAutofit/>
          </a:bodyPr>
          <a:lstStyle/>
          <a:p>
            <a:pPr marL="0" indent="0" algn="r">
              <a:lnSpc>
                <a:spcPct val="90000"/>
              </a:lnSpc>
              <a:buNone/>
            </a:pPr>
            <a:r>
              <a:rPr lang="en-US" sz="1600">
                <a:solidFill>
                  <a:schemeClr val="tx1">
                    <a:lumMod val="50000"/>
                    <a:lumOff val="50000"/>
                  </a:schemeClr>
                </a:solidFill>
              </a:rPr>
              <a:t>Must enter "No" to the first question or "Yes" to the second question to access the enrollment page</a:t>
            </a:r>
          </a:p>
        </p:txBody>
      </p:sp>
      <p:pic>
        <p:nvPicPr>
          <p:cNvPr id="5" name="Picture 4">
            <a:extLst>
              <a:ext uri="{FF2B5EF4-FFF2-40B4-BE49-F238E27FC236}">
                <a16:creationId xmlns:a16="http://schemas.microsoft.com/office/drawing/2014/main" id="{3FBECE17-D7EF-4B2A-5751-330F7671828A}"/>
              </a:ext>
            </a:extLst>
          </p:cNvPr>
          <p:cNvPicPr>
            <a:picLocks noChangeAspect="1"/>
          </p:cNvPicPr>
          <p:nvPr/>
        </p:nvPicPr>
        <p:blipFill>
          <a:blip r:embed="rId3"/>
          <a:stretch>
            <a:fillRect/>
          </a:stretch>
        </p:blipFill>
        <p:spPr>
          <a:xfrm>
            <a:off x="465848" y="1271120"/>
            <a:ext cx="5579959" cy="3952813"/>
          </a:xfrm>
          <a:prstGeom prst="rect">
            <a:avLst/>
          </a:prstGeom>
        </p:spPr>
      </p:pic>
    </p:spTree>
    <p:extLst>
      <p:ext uri="{BB962C8B-B14F-4D97-AF65-F5344CB8AC3E}">
        <p14:creationId xmlns:p14="http://schemas.microsoft.com/office/powerpoint/2010/main" val="172211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D867140-E630-4E6D-B148-2960019866B3}"/>
              </a:ext>
            </a:extLst>
          </p:cNvPr>
          <p:cNvSpPr>
            <a:spLocks noGrp="1"/>
          </p:cNvSpPr>
          <p:nvPr>
            <p:ph type="title"/>
          </p:nvPr>
        </p:nvSpPr>
        <p:spPr>
          <a:xfrm>
            <a:off x="713619" y="270933"/>
            <a:ext cx="4714232" cy="3803952"/>
          </a:xfrm>
        </p:spPr>
        <p:txBody>
          <a:bodyPr vert="horz" lIns="91440" tIns="45720" rIns="91440" bIns="45720" rtlCol="0" anchor="ctr">
            <a:noAutofit/>
          </a:bodyPr>
          <a:lstStyle/>
          <a:p>
            <a:pPr algn="ctr"/>
            <a:r>
              <a:rPr lang="en-US" sz="5400">
                <a:solidFill>
                  <a:schemeClr val="tx1">
                    <a:lumMod val="85000"/>
                    <a:lumOff val="15000"/>
                  </a:schemeClr>
                </a:solidFill>
              </a:rPr>
              <a:t>Annual Update to OOS Certificate</a:t>
            </a:r>
          </a:p>
        </p:txBody>
      </p:sp>
      <p:sp>
        <p:nvSpPr>
          <p:cNvPr id="5" name="Arrow: Right 4">
            <a:extLst>
              <a:ext uri="{FF2B5EF4-FFF2-40B4-BE49-F238E27FC236}">
                <a16:creationId xmlns:a16="http://schemas.microsoft.com/office/drawing/2014/main" id="{F8AA3ACF-D753-493B-A427-A17EB8E7BAF0}"/>
              </a:ext>
            </a:extLst>
          </p:cNvPr>
          <p:cNvSpPr/>
          <p:nvPr/>
        </p:nvSpPr>
        <p:spPr>
          <a:xfrm>
            <a:off x="599368" y="3717663"/>
            <a:ext cx="5079999" cy="18275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2AE942-BC69-4F13-8527-522928398151}"/>
              </a:ext>
            </a:extLst>
          </p:cNvPr>
          <p:cNvSpPr>
            <a:spLocks noGrp="1"/>
          </p:cNvSpPr>
          <p:nvPr>
            <p:ph idx="1"/>
          </p:nvPr>
        </p:nvSpPr>
        <p:spPr>
          <a:xfrm>
            <a:off x="709512" y="4305299"/>
            <a:ext cx="4870248" cy="644677"/>
          </a:xfrm>
        </p:spPr>
        <p:txBody>
          <a:bodyPr anchor="ctr">
            <a:normAutofit/>
          </a:bodyPr>
          <a:lstStyle/>
          <a:p>
            <a:pPr marL="0" indent="0">
              <a:buNone/>
            </a:pPr>
            <a:r>
              <a:rPr lang="en-US" sz="1600">
                <a:solidFill>
                  <a:srgbClr val="FFFFFF"/>
                </a:solidFill>
              </a:rPr>
              <a:t>As a reminder, employees must complete an OOS certificate every year during open enrollment</a:t>
            </a:r>
            <a:endParaRPr lang="en-US" sz="1600"/>
          </a:p>
        </p:txBody>
      </p:sp>
      <p:pic>
        <p:nvPicPr>
          <p:cNvPr id="7" name="Picture 6">
            <a:extLst>
              <a:ext uri="{FF2B5EF4-FFF2-40B4-BE49-F238E27FC236}">
                <a16:creationId xmlns:a16="http://schemas.microsoft.com/office/drawing/2014/main" id="{094C99D6-5874-3DBE-646C-B560377CD833}"/>
              </a:ext>
            </a:extLst>
          </p:cNvPr>
          <p:cNvPicPr>
            <a:picLocks noChangeAspect="1"/>
          </p:cNvPicPr>
          <p:nvPr/>
        </p:nvPicPr>
        <p:blipFill>
          <a:blip r:embed="rId3"/>
          <a:stretch>
            <a:fillRect/>
          </a:stretch>
        </p:blipFill>
        <p:spPr>
          <a:xfrm>
            <a:off x="5928510" y="600956"/>
            <a:ext cx="5933333" cy="5647619"/>
          </a:xfrm>
          <a:prstGeom prst="rect">
            <a:avLst/>
          </a:prstGeom>
        </p:spPr>
      </p:pic>
    </p:spTree>
    <p:extLst>
      <p:ext uri="{BB962C8B-B14F-4D97-AF65-F5344CB8AC3E}">
        <p14:creationId xmlns:p14="http://schemas.microsoft.com/office/powerpoint/2010/main" val="374984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C96FEE0-39C8-4550-9627-6F336CCCEBEB}"/>
              </a:ext>
            </a:extLst>
          </p:cNvPr>
          <p:cNvSpPr>
            <a:spLocks noGrp="1"/>
          </p:cNvSpPr>
          <p:nvPr>
            <p:ph type="title"/>
          </p:nvPr>
        </p:nvSpPr>
        <p:spPr>
          <a:xfrm>
            <a:off x="503767" y="816638"/>
            <a:ext cx="3316559" cy="5224724"/>
          </a:xfrm>
        </p:spPr>
        <p:txBody>
          <a:bodyPr anchor="ctr">
            <a:normAutofit/>
          </a:bodyPr>
          <a:lstStyle/>
          <a:p>
            <a:pPr algn="ctr"/>
            <a:r>
              <a:rPr lang="en-US" sz="4000"/>
              <a:t>OOS Reminders</a:t>
            </a:r>
            <a:endParaRPr lang="en-US"/>
          </a:p>
        </p:txBody>
      </p:sp>
      <p:sp>
        <p:nvSpPr>
          <p:cNvPr id="3" name="Content Placeholder 2">
            <a:extLst>
              <a:ext uri="{FF2B5EF4-FFF2-40B4-BE49-F238E27FC236}">
                <a16:creationId xmlns:a16="http://schemas.microsoft.com/office/drawing/2014/main" id="{9991F3CE-E277-47CC-8D8A-1F7C27F6E985}"/>
              </a:ext>
            </a:extLst>
          </p:cNvPr>
          <p:cNvSpPr>
            <a:spLocks noGrp="1"/>
          </p:cNvSpPr>
          <p:nvPr>
            <p:ph idx="1"/>
          </p:nvPr>
        </p:nvSpPr>
        <p:spPr>
          <a:xfrm>
            <a:off x="4654295" y="816638"/>
            <a:ext cx="5018848" cy="5829485"/>
          </a:xfrm>
        </p:spPr>
        <p:txBody>
          <a:bodyPr vert="horz" lIns="91440" tIns="45720" rIns="91440" bIns="45720" rtlCol="0" anchor="ctr">
            <a:normAutofit/>
          </a:bodyPr>
          <a:lstStyle/>
          <a:p>
            <a:pPr>
              <a:lnSpc>
                <a:spcPct val="90000"/>
              </a:lnSpc>
            </a:pPr>
            <a:r>
              <a:rPr lang="en-US" sz="1600" dirty="0"/>
              <a:t>Continuing the tradition, during OE employees will apply for OOS through eBN</a:t>
            </a:r>
          </a:p>
          <a:p>
            <a:pPr lvl="1">
              <a:lnSpc>
                <a:spcPct val="90000"/>
              </a:lnSpc>
              <a:buClr>
                <a:srgbClr val="276F8B"/>
              </a:buClr>
              <a:buFont typeface="Wingdings" charset="2"/>
              <a:buChar char="Ø"/>
            </a:pPr>
            <a:r>
              <a:rPr lang="en-US" dirty="0"/>
              <a:t>Reminder – new hires must apply for stipend via paper health application and agency should enter on either SHR or OOS event</a:t>
            </a:r>
          </a:p>
          <a:p>
            <a:pPr>
              <a:lnSpc>
                <a:spcPct val="90000"/>
              </a:lnSpc>
              <a:buClr>
                <a:srgbClr val="276F8B"/>
              </a:buClr>
            </a:pPr>
            <a:r>
              <a:rPr lang="en-US" sz="1600" dirty="0"/>
              <a:t>Never enter OOS directly in Additional Pay</a:t>
            </a:r>
          </a:p>
          <a:p>
            <a:pPr>
              <a:lnSpc>
                <a:spcPct val="90000"/>
              </a:lnSpc>
              <a:buClr>
                <a:srgbClr val="276F8B"/>
              </a:buClr>
            </a:pPr>
            <a:r>
              <a:rPr lang="en-US" sz="1600" dirty="0"/>
              <a:t>Employees will be enrolled in the Opt-Out Stipend Simple Benefit Plan</a:t>
            </a:r>
          </a:p>
          <a:p>
            <a:pPr>
              <a:lnSpc>
                <a:spcPct val="90000"/>
              </a:lnSpc>
              <a:buClr>
                <a:srgbClr val="276F8B"/>
              </a:buClr>
            </a:pPr>
            <a:r>
              <a:rPr lang="en-US" sz="1600" dirty="0"/>
              <a:t>Enrollment in the OOS simple benefit plan creates the Additional Pay OOS entry</a:t>
            </a:r>
          </a:p>
          <a:p>
            <a:pPr>
              <a:lnSpc>
                <a:spcPct val="90000"/>
              </a:lnSpc>
              <a:buClr>
                <a:srgbClr val="276F8B"/>
              </a:buClr>
            </a:pPr>
            <a:r>
              <a:rPr lang="en-US" sz="1600" dirty="0"/>
              <a:t>When an employee terminates, the OOS plan Enrollment and the OOS Additional Pay election will end when the TER/RET/TRA/TEB event is finalized</a:t>
            </a:r>
          </a:p>
          <a:p>
            <a:pPr>
              <a:lnSpc>
                <a:spcPct val="90000"/>
              </a:lnSpc>
              <a:buClr>
                <a:srgbClr val="276F8B"/>
              </a:buClr>
            </a:pPr>
            <a:r>
              <a:rPr lang="en-US" sz="1600" dirty="0"/>
              <a:t>For detailed information about how the OOS Flow through the system, see the </a:t>
            </a:r>
            <a:r>
              <a:rPr lang="en-US" sz="1600" dirty="0">
                <a:hlinkClick r:id="rId3"/>
              </a:rPr>
              <a:t>Open Enrollment Administrator Job Aid</a:t>
            </a:r>
            <a:endParaRPr lang="en-US" sz="1600" dirty="0">
              <a:hlinkClick r:id="rId4"/>
            </a:endParaRPr>
          </a:p>
          <a:p>
            <a:pPr>
              <a:buClr>
                <a:srgbClr val="276F8B"/>
              </a:buClr>
            </a:pPr>
            <a:endParaRPr lang="en-US" dirty="0">
              <a:hlinkClick r:id="rId4"/>
            </a:endParaRPr>
          </a:p>
        </p:txBody>
      </p:sp>
    </p:spTree>
    <p:extLst>
      <p:ext uri="{BB962C8B-B14F-4D97-AF65-F5344CB8AC3E}">
        <p14:creationId xmlns:p14="http://schemas.microsoft.com/office/powerpoint/2010/main" val="21993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96FEE0-39C8-4550-9627-6F336CCCEBEB}"/>
              </a:ext>
            </a:extLst>
          </p:cNvPr>
          <p:cNvSpPr>
            <a:spLocks noGrp="1"/>
          </p:cNvSpPr>
          <p:nvPr>
            <p:ph type="title"/>
          </p:nvPr>
        </p:nvSpPr>
        <p:spPr>
          <a:xfrm>
            <a:off x="789950" y="1179151"/>
            <a:ext cx="3554646" cy="4463889"/>
          </a:xfrm>
        </p:spPr>
        <p:txBody>
          <a:bodyPr anchor="ctr">
            <a:normAutofit/>
          </a:bodyPr>
          <a:lstStyle/>
          <a:p>
            <a:r>
              <a:rPr lang="en-US" sz="4000"/>
              <a:t>OOS Eligibility Validations</a:t>
            </a:r>
          </a:p>
        </p:txBody>
      </p:sp>
      <p:sp>
        <p:nvSpPr>
          <p:cNvPr id="15" name="Isosceles Triangle 14">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7" name="Straight Connector 16">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991F3CE-E277-47CC-8D8A-1F7C27F6E985}"/>
              </a:ext>
            </a:extLst>
          </p:cNvPr>
          <p:cNvSpPr>
            <a:spLocks noGrp="1"/>
          </p:cNvSpPr>
          <p:nvPr>
            <p:ph idx="1"/>
          </p:nvPr>
        </p:nvSpPr>
        <p:spPr>
          <a:xfrm>
            <a:off x="4978918" y="601145"/>
            <a:ext cx="6341016" cy="5934375"/>
          </a:xfrm>
        </p:spPr>
        <p:txBody>
          <a:bodyPr vert="horz" lIns="91440" tIns="45720" rIns="91440" bIns="45720" rtlCol="0" anchor="ctr">
            <a:normAutofit/>
          </a:bodyPr>
          <a:lstStyle/>
          <a:p>
            <a:pPr>
              <a:lnSpc>
                <a:spcPct val="90000"/>
              </a:lnSpc>
            </a:pPr>
            <a:r>
              <a:rPr lang="en-US" sz="1600" dirty="0"/>
              <a:t>The following OOS eligibility validation will be done by Central Benefits:</a:t>
            </a:r>
          </a:p>
          <a:p>
            <a:pPr lvl="1">
              <a:lnSpc>
                <a:spcPct val="90000"/>
              </a:lnSpc>
              <a:buClr>
                <a:srgbClr val="276F8B"/>
              </a:buClr>
              <a:buFont typeface="Wingdings" charset="2"/>
              <a:buChar char="Ø"/>
            </a:pPr>
            <a:r>
              <a:rPr lang="en-US" dirty="0"/>
              <a:t>Confirm employee is not enrolled in both health insurance and OOS</a:t>
            </a:r>
          </a:p>
          <a:p>
            <a:pPr lvl="1">
              <a:lnSpc>
                <a:spcPct val="90000"/>
              </a:lnSpc>
              <a:buClr>
                <a:srgbClr val="276F8B"/>
              </a:buClr>
              <a:buFont typeface="Wingdings" charset="2"/>
              <a:buChar char="Ø"/>
            </a:pPr>
            <a:r>
              <a:rPr lang="en-US" dirty="0"/>
              <a:t>Look for employees who were enrolled in 2022 but not in 2023 (and didn't enroll in health for 2023)</a:t>
            </a:r>
          </a:p>
          <a:p>
            <a:pPr lvl="1">
              <a:lnSpc>
                <a:spcPct val="90000"/>
              </a:lnSpc>
              <a:buClr>
                <a:srgbClr val="276F8B"/>
              </a:buClr>
              <a:buFont typeface="Wingdings" charset="2"/>
              <a:buChar char="Ø"/>
            </a:pPr>
            <a:r>
              <a:rPr lang="en-US" dirty="0"/>
              <a:t>Will monitor OOS elections effective in the last quarter of 2022 to ensure they are notified of requirement to re-apply for 2023</a:t>
            </a:r>
          </a:p>
          <a:p>
            <a:pPr lvl="1">
              <a:lnSpc>
                <a:spcPct val="90000"/>
              </a:lnSpc>
              <a:buClr>
                <a:srgbClr val="276F8B"/>
              </a:buClr>
              <a:buFont typeface="Wingdings" charset="2"/>
              <a:buChar char="Ø"/>
            </a:pPr>
            <a:r>
              <a:rPr lang="en-US" dirty="0"/>
              <a:t>The list of open enrollment enrollees will be sent to ETF twice (in November and January). ETF will validate that the employee is not a covered dependent under the state health plan and confirm the employee is not on the list of people who are ineligible because they didn't carry health insurance in 2015 as an active state employee.</a:t>
            </a:r>
          </a:p>
          <a:p>
            <a:pPr lvl="1">
              <a:lnSpc>
                <a:spcPct val="90000"/>
              </a:lnSpc>
              <a:buClr>
                <a:srgbClr val="276F8B"/>
              </a:buClr>
              <a:buFont typeface="Wingdings" charset="2"/>
              <a:buChar char="Ø"/>
            </a:pPr>
            <a:r>
              <a:rPr lang="en-US" dirty="0"/>
              <a:t> A monthly file is also sent year-round to ETF to validate new enrollments</a:t>
            </a:r>
          </a:p>
          <a:p>
            <a:pPr>
              <a:buClr>
                <a:srgbClr val="276F8B"/>
              </a:buClr>
            </a:pPr>
            <a:endParaRPr lang="en-US" dirty="0">
              <a:hlinkClick r:id="rId2"/>
            </a:endParaRPr>
          </a:p>
        </p:txBody>
      </p:sp>
      <p:sp>
        <p:nvSpPr>
          <p:cNvPr id="19" name="Isosceles Triangle 18">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2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8369844-B327-4D49-98E4-827203ADF0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715249AA-E70E-4DAE-A265-2E3DE9D7C9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D16B149-ADB4-41B1-A60E-1A03588790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B53998E5-48EB-4528-87CF-792F41468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870554EF-7AD0-4B55-9FFF-38E8FA10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CB215DE-9630-439F-A0A9-1D96839C5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F73C83A3-9645-481D-A4C0-430939918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2FA98AB7-2E6E-4C28-BB73-33EA56364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C11A2791-813E-4B8A-BE6F-BF3F8979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6DFFDA6E-1AB0-456D-9AFE-6CA686043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3E3E1654-1512-4D06-9969-80D50078F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B8BDD63-044D-4D88-8C5A-ED64B7C203D1}"/>
              </a:ext>
            </a:extLst>
          </p:cNvPr>
          <p:cNvSpPr>
            <a:spLocks noGrp="1"/>
          </p:cNvSpPr>
          <p:nvPr>
            <p:ph type="title"/>
          </p:nvPr>
        </p:nvSpPr>
        <p:spPr>
          <a:xfrm>
            <a:off x="1507067" y="2404534"/>
            <a:ext cx="7766936" cy="1646302"/>
          </a:xfrm>
        </p:spPr>
        <p:txBody>
          <a:bodyPr vert="horz" lIns="91440" tIns="45720" rIns="91440" bIns="45720" rtlCol="0" anchor="b">
            <a:normAutofit/>
          </a:bodyPr>
          <a:lstStyle/>
          <a:p>
            <a:pPr algn="ctr"/>
            <a:r>
              <a:rPr lang="en-US" sz="5400">
                <a:solidFill>
                  <a:schemeClr val="tx1"/>
                </a:solidFill>
              </a:rPr>
              <a:t>eBenefits</a:t>
            </a:r>
            <a:endParaRPr lang="en-US">
              <a:solidFill>
                <a:schemeClr val="tx1"/>
              </a:solidFill>
            </a:endParaRPr>
          </a:p>
        </p:txBody>
      </p:sp>
    </p:spTree>
    <p:extLst>
      <p:ext uri="{BB962C8B-B14F-4D97-AF65-F5344CB8AC3E}">
        <p14:creationId xmlns:p14="http://schemas.microsoft.com/office/powerpoint/2010/main" val="28012639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8369844-B327-4D49-98E4-827203ADF0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715249AA-E70E-4DAE-A265-2E3DE9D7C9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D16B149-ADB4-41B1-A60E-1A03588790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B53998E5-48EB-4528-87CF-792F41468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870554EF-7AD0-4B55-9FFF-38E8FA10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CB215DE-9630-439F-A0A9-1D96839C5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F73C83A3-9645-481D-A4C0-430939918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2FA98AB7-2E6E-4C28-BB73-33EA56364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C11A2791-813E-4B8A-BE6F-BF3F8979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6DFFDA6E-1AB0-456D-9AFE-6CA686043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3E3E1654-1512-4D06-9969-80D50078F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9" name="Rectangle 18">
            <a:extLst>
              <a:ext uri="{FF2B5EF4-FFF2-40B4-BE49-F238E27FC236}">
                <a16:creationId xmlns:a16="http://schemas.microsoft.com/office/drawing/2014/main" id="{9B8A5A16-7BE9-4AA1-9B5E-00FAFA5C8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93528F3-EFCB-4F9C-AC6F-A130BC6FAC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433639C4-7BA8-46BF-B77F-C44F350F89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B4FA542-2523-4BD8-BCF7-09F23BB6A2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0DC937BF-4C1E-4507-B43D-0C7644CAE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47E376DE-2C96-4763-AD42-01D60C2B0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B158AF34-A9BC-4D79-9525-2D3559540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9C7FAAF9-2552-422D-846A-3ADC4AD46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AE9C7168-E636-4C02-96D2-6D58240358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EFA004EC-0377-4ED7-AA13-B901F5D0B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7874CAB0-23F6-4DCB-B2FB-6ABE95AA5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8024AF93-149D-4CDC-9A3F-5B87F347D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E4E7C25-5EE5-4B71-B90E-E7B92E0B569A}"/>
              </a:ext>
            </a:extLst>
          </p:cNvPr>
          <p:cNvSpPr>
            <a:spLocks noGrp="1"/>
          </p:cNvSpPr>
          <p:nvPr>
            <p:ph type="title"/>
          </p:nvPr>
        </p:nvSpPr>
        <p:spPr>
          <a:xfrm>
            <a:off x="575734" y="1957010"/>
            <a:ext cx="3146556" cy="1029445"/>
          </a:xfrm>
        </p:spPr>
        <p:txBody>
          <a:bodyPr vert="horz" lIns="91440" tIns="45720" rIns="91440" bIns="45720" rtlCol="0" anchor="t">
            <a:normAutofit/>
          </a:bodyPr>
          <a:lstStyle/>
          <a:p>
            <a:r>
              <a:rPr lang="en-US" sz="4000">
                <a:solidFill>
                  <a:srgbClr val="FFFFFF"/>
                </a:solidFill>
              </a:rPr>
              <a:t>eBenefits</a:t>
            </a:r>
            <a:endParaRPr lang="en-US" sz="4000"/>
          </a:p>
        </p:txBody>
      </p:sp>
      <p:sp>
        <p:nvSpPr>
          <p:cNvPr id="5" name="Arrow: Right 4">
            <a:extLst>
              <a:ext uri="{FF2B5EF4-FFF2-40B4-BE49-F238E27FC236}">
                <a16:creationId xmlns:a16="http://schemas.microsoft.com/office/drawing/2014/main" id="{61028A35-7C93-48CC-904D-345AF8B70029}"/>
              </a:ext>
            </a:extLst>
          </p:cNvPr>
          <p:cNvSpPr/>
          <p:nvPr/>
        </p:nvSpPr>
        <p:spPr>
          <a:xfrm>
            <a:off x="236044" y="4013200"/>
            <a:ext cx="4317999" cy="1499809"/>
          </a:xfrm>
          <a:prstGeom prst="rightArrow">
            <a:avLst/>
          </a:prstGeom>
          <a:solidFill>
            <a:schemeClr val="bg1"/>
          </a:solidFill>
          <a:ln>
            <a:solidFill>
              <a:srgbClr val="104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F715400-9685-4DAD-931B-793C453109BD}"/>
              </a:ext>
            </a:extLst>
          </p:cNvPr>
          <p:cNvSpPr txBox="1"/>
          <p:nvPr/>
        </p:nvSpPr>
        <p:spPr>
          <a:xfrm>
            <a:off x="279546" y="4470716"/>
            <a:ext cx="391643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Employees will click on Open Enrollment Tile to access eBenefits</a:t>
            </a:r>
          </a:p>
        </p:txBody>
      </p:sp>
      <p:pic>
        <p:nvPicPr>
          <p:cNvPr id="6" name="Picture 5">
            <a:extLst>
              <a:ext uri="{FF2B5EF4-FFF2-40B4-BE49-F238E27FC236}">
                <a16:creationId xmlns:a16="http://schemas.microsoft.com/office/drawing/2014/main" id="{20F21D5E-6E33-15F5-AB43-5CA03AC11124}"/>
              </a:ext>
            </a:extLst>
          </p:cNvPr>
          <p:cNvPicPr>
            <a:picLocks noChangeAspect="1"/>
          </p:cNvPicPr>
          <p:nvPr/>
        </p:nvPicPr>
        <p:blipFill>
          <a:blip r:embed="rId2"/>
          <a:stretch>
            <a:fillRect/>
          </a:stretch>
        </p:blipFill>
        <p:spPr>
          <a:xfrm>
            <a:off x="4667257" y="649687"/>
            <a:ext cx="7393912" cy="4948681"/>
          </a:xfrm>
          <a:prstGeom prst="rect">
            <a:avLst/>
          </a:prstGeom>
        </p:spPr>
      </p:pic>
    </p:spTree>
    <p:extLst>
      <p:ext uri="{BB962C8B-B14F-4D97-AF65-F5344CB8AC3E}">
        <p14:creationId xmlns:p14="http://schemas.microsoft.com/office/powerpoint/2010/main" val="184224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38369844-B327-4D49-98E4-827203ADF0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9" name="Straight Connector 48">
              <a:extLst>
                <a:ext uri="{FF2B5EF4-FFF2-40B4-BE49-F238E27FC236}">
                  <a16:creationId xmlns:a16="http://schemas.microsoft.com/office/drawing/2014/main" id="{715249AA-E70E-4DAE-A265-2E3DE9D7C9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DD16B149-ADB4-41B1-A60E-1A03588790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51" name="Rectangle 23">
              <a:extLst>
                <a:ext uri="{FF2B5EF4-FFF2-40B4-BE49-F238E27FC236}">
                  <a16:creationId xmlns:a16="http://schemas.microsoft.com/office/drawing/2014/main" id="{B53998E5-48EB-4528-87CF-792F41468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5">
              <a:extLst>
                <a:ext uri="{FF2B5EF4-FFF2-40B4-BE49-F238E27FC236}">
                  <a16:creationId xmlns:a16="http://schemas.microsoft.com/office/drawing/2014/main" id="{870554EF-7AD0-4B55-9FFF-38E8FA10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2CB215DE-9630-439F-A0A9-1D96839C5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7">
              <a:extLst>
                <a:ext uri="{FF2B5EF4-FFF2-40B4-BE49-F238E27FC236}">
                  <a16:creationId xmlns:a16="http://schemas.microsoft.com/office/drawing/2014/main" id="{F73C83A3-9645-481D-A4C0-430939918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8">
              <a:extLst>
                <a:ext uri="{FF2B5EF4-FFF2-40B4-BE49-F238E27FC236}">
                  <a16:creationId xmlns:a16="http://schemas.microsoft.com/office/drawing/2014/main" id="{2FA98AB7-2E6E-4C28-BB73-33EA56364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9">
              <a:extLst>
                <a:ext uri="{FF2B5EF4-FFF2-40B4-BE49-F238E27FC236}">
                  <a16:creationId xmlns:a16="http://schemas.microsoft.com/office/drawing/2014/main" id="{C11A2791-813E-4B8A-BE6F-BF3F8979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Isosceles Triangle 56">
              <a:extLst>
                <a:ext uri="{FF2B5EF4-FFF2-40B4-BE49-F238E27FC236}">
                  <a16:creationId xmlns:a16="http://schemas.microsoft.com/office/drawing/2014/main" id="{6DFFDA6E-1AB0-456D-9AFE-6CA686043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57">
              <a:extLst>
                <a:ext uri="{FF2B5EF4-FFF2-40B4-BE49-F238E27FC236}">
                  <a16:creationId xmlns:a16="http://schemas.microsoft.com/office/drawing/2014/main" id="{3E3E1654-1512-4D06-9969-80D50078F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60" name="Rectangle 59">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63" name="Straight Connector 62">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520012"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65"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68">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103BDF6-D529-489D-AD73-1189A495F168}"/>
              </a:ext>
            </a:extLst>
          </p:cNvPr>
          <p:cNvSpPr>
            <a:spLocks noGrp="1"/>
          </p:cNvSpPr>
          <p:nvPr>
            <p:ph type="title"/>
          </p:nvPr>
        </p:nvSpPr>
        <p:spPr>
          <a:xfrm>
            <a:off x="677335" y="1282701"/>
            <a:ext cx="3499489" cy="1996958"/>
          </a:xfrm>
        </p:spPr>
        <p:txBody>
          <a:bodyPr vert="horz" lIns="91440" tIns="45720" rIns="91440" bIns="45720" rtlCol="0" anchor="ctr">
            <a:normAutofit/>
          </a:bodyPr>
          <a:lstStyle/>
          <a:p>
            <a:pPr algn="ctr"/>
            <a:r>
              <a:rPr lang="en-US" sz="4000"/>
              <a:t>eBenefits</a:t>
            </a:r>
          </a:p>
        </p:txBody>
      </p:sp>
      <p:sp>
        <p:nvSpPr>
          <p:cNvPr id="71" name="Freeform: Shape 70">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95EE4F57-6A2C-4D10-B845-A4ECF3CBB455}"/>
              </a:ext>
            </a:extLst>
          </p:cNvPr>
          <p:cNvSpPr txBox="1"/>
          <p:nvPr/>
        </p:nvSpPr>
        <p:spPr>
          <a:xfrm>
            <a:off x="672496" y="2849638"/>
            <a:ext cx="36382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Open Enrollment Tile contains direct access to eBenefits.  </a:t>
            </a:r>
          </a:p>
        </p:txBody>
      </p:sp>
      <p:pic>
        <p:nvPicPr>
          <p:cNvPr id="7" name="Picture 6">
            <a:extLst>
              <a:ext uri="{FF2B5EF4-FFF2-40B4-BE49-F238E27FC236}">
                <a16:creationId xmlns:a16="http://schemas.microsoft.com/office/drawing/2014/main" id="{7793EED3-9A21-DAA4-4C75-F65BA8873E5E}"/>
              </a:ext>
            </a:extLst>
          </p:cNvPr>
          <p:cNvPicPr>
            <a:picLocks noChangeAspect="1"/>
          </p:cNvPicPr>
          <p:nvPr/>
        </p:nvPicPr>
        <p:blipFill>
          <a:blip r:embed="rId3"/>
          <a:stretch>
            <a:fillRect/>
          </a:stretch>
        </p:blipFill>
        <p:spPr>
          <a:xfrm>
            <a:off x="4854159" y="1013626"/>
            <a:ext cx="6140967" cy="5327104"/>
          </a:xfrm>
          <a:prstGeom prst="rect">
            <a:avLst/>
          </a:prstGeom>
        </p:spPr>
      </p:pic>
    </p:spTree>
    <p:extLst>
      <p:ext uri="{BB962C8B-B14F-4D97-AF65-F5344CB8AC3E}">
        <p14:creationId xmlns:p14="http://schemas.microsoft.com/office/powerpoint/2010/main" val="168913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A297-5056-734D-26E7-D2A0CE18E3CD}"/>
              </a:ext>
            </a:extLst>
          </p:cNvPr>
          <p:cNvSpPr>
            <a:spLocks noGrp="1"/>
          </p:cNvSpPr>
          <p:nvPr>
            <p:ph type="title"/>
          </p:nvPr>
        </p:nvSpPr>
        <p:spPr/>
        <p:txBody>
          <a:bodyPr/>
          <a:lstStyle/>
          <a:p>
            <a:r>
              <a:rPr lang="en-US" dirty="0"/>
              <a:t>eBenefits</a:t>
            </a:r>
          </a:p>
        </p:txBody>
      </p:sp>
      <p:sp>
        <p:nvSpPr>
          <p:cNvPr id="3" name="Content Placeholder 2">
            <a:extLst>
              <a:ext uri="{FF2B5EF4-FFF2-40B4-BE49-F238E27FC236}">
                <a16:creationId xmlns:a16="http://schemas.microsoft.com/office/drawing/2014/main" id="{CB2E86FE-27BD-0B2E-2D32-3AD401048BDF}"/>
              </a:ext>
            </a:extLst>
          </p:cNvPr>
          <p:cNvSpPr>
            <a:spLocks noGrp="1"/>
          </p:cNvSpPr>
          <p:nvPr>
            <p:ph idx="1"/>
          </p:nvPr>
        </p:nvSpPr>
        <p:spPr/>
        <p:txBody>
          <a:bodyPr/>
          <a:lstStyle/>
          <a:p>
            <a:r>
              <a:rPr lang="en-US" dirty="0"/>
              <a:t>If an employee is enrolled in the following health plans, they will see “ no coverage” listed under the “new” health plan. </a:t>
            </a:r>
            <a:r>
              <a:rPr lang="en-US" b="1" dirty="0">
                <a:solidFill>
                  <a:srgbClr val="FF0000"/>
                </a:solidFill>
              </a:rPr>
              <a:t>These employees are required to choose a new health plan for 2023</a:t>
            </a:r>
            <a:r>
              <a:rPr lang="en-US" b="1" dirty="0"/>
              <a:t>. </a:t>
            </a:r>
          </a:p>
          <a:p>
            <a:pPr lvl="1"/>
            <a:r>
              <a:rPr lang="en-US" dirty="0"/>
              <a:t>WEA Trust East, WEA Trust West – Chippewa Valley, WEA Trust West – Mayo</a:t>
            </a:r>
          </a:p>
          <a:p>
            <a:pPr lvl="1"/>
            <a:r>
              <a:rPr lang="en-US" dirty="0"/>
              <a:t>Dean Prevea360</a:t>
            </a:r>
          </a:p>
          <a:p>
            <a:pPr lvl="1"/>
            <a:r>
              <a:rPr lang="en-US" dirty="0"/>
              <a:t>HealthPartners</a:t>
            </a:r>
          </a:p>
          <a:p>
            <a:pPr lvl="1"/>
            <a:r>
              <a:rPr lang="en-US" dirty="0"/>
              <a:t>GHC-</a:t>
            </a:r>
            <a:r>
              <a:rPr lang="en-US" dirty="0" err="1"/>
              <a:t>Eau</a:t>
            </a:r>
            <a:r>
              <a:rPr lang="en-US" dirty="0"/>
              <a:t> Claire</a:t>
            </a:r>
          </a:p>
        </p:txBody>
      </p:sp>
      <p:pic>
        <p:nvPicPr>
          <p:cNvPr id="5" name="Picture 4">
            <a:extLst>
              <a:ext uri="{FF2B5EF4-FFF2-40B4-BE49-F238E27FC236}">
                <a16:creationId xmlns:a16="http://schemas.microsoft.com/office/drawing/2014/main" id="{215B08F0-7F5E-ED7A-DCA6-757F52349D41}"/>
              </a:ext>
            </a:extLst>
          </p:cNvPr>
          <p:cNvPicPr>
            <a:picLocks noChangeAspect="1"/>
          </p:cNvPicPr>
          <p:nvPr/>
        </p:nvPicPr>
        <p:blipFill>
          <a:blip r:embed="rId2"/>
          <a:stretch>
            <a:fillRect/>
          </a:stretch>
        </p:blipFill>
        <p:spPr>
          <a:xfrm>
            <a:off x="1504879" y="4809082"/>
            <a:ext cx="9182241" cy="1081744"/>
          </a:xfrm>
          <a:prstGeom prst="rect">
            <a:avLst/>
          </a:prstGeom>
        </p:spPr>
      </p:pic>
    </p:spTree>
    <p:extLst>
      <p:ext uri="{BB962C8B-B14F-4D97-AF65-F5344CB8AC3E}">
        <p14:creationId xmlns:p14="http://schemas.microsoft.com/office/powerpoint/2010/main" val="14699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09B7E24-271E-4A3A-9D65-EE95ED9723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45C59434-03B2-4F06-8362-A01DD785E2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FDF3815-C9F7-4B9E-A371-DE71C4E9D1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34C30A41-6D9F-42F2-BE4A-B6D2E4400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8577AE11-EC00-4E67-9DDD-624E9DA12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406A24DE-7A6F-4459-9A79-712243D20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BFEBE697-7D77-4AC8-8E68-0483B47D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49FC7B15-C721-4A23-8F6A-2CFA77C614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164E8ACB-FC50-451D-AF0A-879ABC6EA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5F354A0-F0C9-4254-A913-DD68E7816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9B01B525-8D81-44A3-BC1F-C711B89D23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0847887-EF7B-45CD-8FB2-B30808ED91C0}"/>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000"/>
              <a:t>eBenefits Demo</a:t>
            </a:r>
          </a:p>
        </p:txBody>
      </p:sp>
      <p:pic>
        <p:nvPicPr>
          <p:cNvPr id="3" name="Picture 3">
            <a:extLst>
              <a:ext uri="{FF2B5EF4-FFF2-40B4-BE49-F238E27FC236}">
                <a16:creationId xmlns:a16="http://schemas.microsoft.com/office/drawing/2014/main" id="{70B36066-1BC0-4993-905F-3B5C69A2B86E}"/>
              </a:ext>
            </a:extLst>
          </p:cNvPr>
          <p:cNvPicPr>
            <a:picLocks noChangeAspect="1"/>
          </p:cNvPicPr>
          <p:nvPr/>
        </p:nvPicPr>
        <p:blipFill>
          <a:blip r:embed="rId3"/>
          <a:stretch>
            <a:fillRect/>
          </a:stretch>
        </p:blipFill>
        <p:spPr>
          <a:xfrm>
            <a:off x="1941106" y="934222"/>
            <a:ext cx="6377757" cy="3299450"/>
          </a:xfrm>
          <a:prstGeom prst="rect">
            <a:avLst/>
          </a:prstGeom>
        </p:spPr>
      </p:pic>
    </p:spTree>
    <p:extLst>
      <p:ext uri="{BB962C8B-B14F-4D97-AF65-F5344CB8AC3E}">
        <p14:creationId xmlns:p14="http://schemas.microsoft.com/office/powerpoint/2010/main" val="309391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643467" y="816638"/>
            <a:ext cx="3367359" cy="5224724"/>
          </a:xfrm>
        </p:spPr>
        <p:txBody>
          <a:bodyPr anchor="ctr">
            <a:normAutofit/>
          </a:bodyPr>
          <a:lstStyle/>
          <a:p>
            <a:r>
              <a:rPr lang="en-US" sz="4000">
                <a:ea typeface="+mj-lt"/>
                <a:cs typeface="+mj-lt"/>
              </a:rPr>
              <a:t>Pre-OE </a:t>
            </a:r>
            <a:br>
              <a:rPr lang="en-US" sz="4000">
                <a:ea typeface="+mj-lt"/>
                <a:cs typeface="+mj-lt"/>
              </a:rPr>
            </a:br>
            <a:r>
              <a:rPr lang="en-US" sz="4000">
                <a:ea typeface="+mj-lt"/>
                <a:cs typeface="+mj-lt"/>
              </a:rPr>
              <a:t>Agency Checklist</a:t>
            </a:r>
          </a:p>
          <a:p>
            <a:endParaRPr lang="en-US"/>
          </a:p>
        </p:txBody>
      </p:sp>
      <p:sp>
        <p:nvSpPr>
          <p:cNvPr id="2" name="Content Placeholder 1"/>
          <p:cNvSpPr>
            <a:spLocks noGrp="1"/>
          </p:cNvSpPr>
          <p:nvPr>
            <p:ph idx="1"/>
          </p:nvPr>
        </p:nvSpPr>
        <p:spPr>
          <a:xfrm>
            <a:off x="4654295" y="242897"/>
            <a:ext cx="5969082" cy="6479782"/>
          </a:xfrm>
        </p:spPr>
        <p:txBody>
          <a:bodyPr vert="horz" lIns="91440" tIns="45720" rIns="91440" bIns="45720" rtlCol="0" anchor="ctr">
            <a:noAutofit/>
          </a:bodyPr>
          <a:lstStyle/>
          <a:p>
            <a:pPr>
              <a:buClr>
                <a:srgbClr val="276F8B"/>
              </a:buClr>
            </a:pPr>
            <a:r>
              <a:rPr lang="en-US" sz="1600" dirty="0"/>
              <a:t>Complete the following by 09/21/22</a:t>
            </a:r>
          </a:p>
          <a:p>
            <a:pPr lvl="1">
              <a:buFont typeface="Wingdings" panose="05000000000000000000" pitchFamily="2" charset="2"/>
              <a:buChar char="Ø"/>
            </a:pPr>
            <a:r>
              <a:rPr lang="en-US" dirty="0"/>
              <a:t>Enter all life event applications as received</a:t>
            </a:r>
          </a:p>
          <a:p>
            <a:pPr lvl="1">
              <a:buFont typeface="Wingdings" panose="05000000000000000000" pitchFamily="2" charset="2"/>
              <a:buChar char="Ø"/>
            </a:pPr>
            <a:r>
              <a:rPr lang="en-US" dirty="0"/>
              <a:t>Finalize all open termination events (TER, RET, TRA, TWB)</a:t>
            </a:r>
          </a:p>
          <a:p>
            <a:pPr lvl="1">
              <a:buClr>
                <a:srgbClr val="276F8B"/>
              </a:buClr>
              <a:buFont typeface="Wingdings" panose="05000000000000000000" pitchFamily="2" charset="2"/>
              <a:buChar char="Ø"/>
            </a:pPr>
            <a:r>
              <a:rPr lang="en-US" dirty="0"/>
              <a:t>Finalize all events that need no entry</a:t>
            </a:r>
          </a:p>
          <a:p>
            <a:pPr lvl="1">
              <a:buClr>
                <a:srgbClr val="276F8B"/>
              </a:buClr>
              <a:buFont typeface="Wingdings" panose="05000000000000000000" pitchFamily="2" charset="2"/>
              <a:buChar char="Ø"/>
            </a:pPr>
            <a:r>
              <a:rPr lang="en-US" dirty="0"/>
              <a:t>Encourage new hires to complete elections ASAP ( OE event won't open until HIR and SHR (if applicable) entry is done</a:t>
            </a:r>
          </a:p>
          <a:p>
            <a:pPr lvl="1">
              <a:buClr>
                <a:srgbClr val="276F8B"/>
              </a:buClr>
              <a:buFont typeface="Wingdings" charset="2"/>
              <a:buChar char="Ø"/>
            </a:pPr>
            <a:r>
              <a:rPr lang="en-US" dirty="0"/>
              <a:t>Complete entry on all open SHR events</a:t>
            </a:r>
          </a:p>
          <a:p>
            <a:pPr lvl="2">
              <a:buClr>
                <a:srgbClr val="276F8B"/>
              </a:buClr>
              <a:buFont typeface="Wingdings" charset="2"/>
              <a:buChar char="Ø"/>
            </a:pPr>
            <a:r>
              <a:rPr lang="en-US" sz="1600" dirty="0"/>
              <a:t>For LTEs enrolling in health or OOS at 6 months –Manually create/enter SHR events through 12/31/2022</a:t>
            </a:r>
          </a:p>
          <a:p>
            <a:pPr lvl="1">
              <a:buClr>
                <a:srgbClr val="276F8B"/>
              </a:buClr>
              <a:buFont typeface="Wingdings" charset="2"/>
              <a:buChar char="Ø"/>
            </a:pPr>
            <a:r>
              <a:rPr lang="en-US" dirty="0"/>
              <a:t>Process all AGE events with an event date of 12/31/2022 or earlier</a:t>
            </a:r>
          </a:p>
          <a:p>
            <a:pPr>
              <a:buClr>
                <a:srgbClr val="276F8B"/>
              </a:buClr>
            </a:pPr>
            <a:endParaRPr lang="en-US" dirty="0"/>
          </a:p>
        </p:txBody>
      </p:sp>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9" name="Group 77">
            <a:extLst>
              <a:ext uri="{FF2B5EF4-FFF2-40B4-BE49-F238E27FC236}">
                <a16:creationId xmlns:a16="http://schemas.microsoft.com/office/drawing/2014/main" id="{38369844-B327-4D49-98E4-827203ADF0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9" name="Straight Connector 78">
              <a:extLst>
                <a:ext uri="{FF2B5EF4-FFF2-40B4-BE49-F238E27FC236}">
                  <a16:creationId xmlns:a16="http://schemas.microsoft.com/office/drawing/2014/main" id="{715249AA-E70E-4DAE-A265-2E3DE9D7C9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DD16B149-ADB4-41B1-A60E-1A03588790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1" name="Rectangle 23">
              <a:extLst>
                <a:ext uri="{FF2B5EF4-FFF2-40B4-BE49-F238E27FC236}">
                  <a16:creationId xmlns:a16="http://schemas.microsoft.com/office/drawing/2014/main" id="{B53998E5-48EB-4528-87CF-792F41468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5">
              <a:extLst>
                <a:ext uri="{FF2B5EF4-FFF2-40B4-BE49-F238E27FC236}">
                  <a16:creationId xmlns:a16="http://schemas.microsoft.com/office/drawing/2014/main" id="{870554EF-7AD0-4B55-9FFF-38E8FA10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2CB215DE-9630-439F-A0A9-1D96839C5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7">
              <a:extLst>
                <a:ext uri="{FF2B5EF4-FFF2-40B4-BE49-F238E27FC236}">
                  <a16:creationId xmlns:a16="http://schemas.microsoft.com/office/drawing/2014/main" id="{F73C83A3-9645-481D-A4C0-430939918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8">
              <a:extLst>
                <a:ext uri="{FF2B5EF4-FFF2-40B4-BE49-F238E27FC236}">
                  <a16:creationId xmlns:a16="http://schemas.microsoft.com/office/drawing/2014/main" id="{2FA98AB7-2E6E-4C28-BB73-33EA56364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9">
              <a:extLst>
                <a:ext uri="{FF2B5EF4-FFF2-40B4-BE49-F238E27FC236}">
                  <a16:creationId xmlns:a16="http://schemas.microsoft.com/office/drawing/2014/main" id="{C11A2791-813E-4B8A-BE6F-BF3F8979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6DFFDA6E-1AB0-456D-9AFE-6CA686043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3E3E1654-1512-4D06-9969-80D50078F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1" name="Rectangle 89">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91">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3" name="Straight Connector 92">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05" name="Straight Connector 93">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95"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Isosceles Triangle 96">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0" name="Isosceles Triangle 99">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Isosceles Triangle 100">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ext Placeholder 2">
            <a:extLst>
              <a:ext uri="{FF2B5EF4-FFF2-40B4-BE49-F238E27FC236}">
                <a16:creationId xmlns:a16="http://schemas.microsoft.com/office/drawing/2014/main" id="{50CD7776-0CF8-4B2D-98B0-2E55DDD1D4C1}"/>
              </a:ext>
            </a:extLst>
          </p:cNvPr>
          <p:cNvSpPr>
            <a:spLocks noGrp="1"/>
          </p:cNvSpPr>
          <p:nvPr>
            <p:ph type="body" idx="1"/>
          </p:nvPr>
        </p:nvSpPr>
        <p:spPr>
          <a:xfrm>
            <a:off x="1507067" y="4050833"/>
            <a:ext cx="7766936" cy="1096899"/>
          </a:xfrm>
        </p:spPr>
        <p:txBody>
          <a:bodyPr vert="horz" lIns="91440" tIns="45720" rIns="91440" bIns="45720" rtlCol="0" anchor="t">
            <a:normAutofit/>
          </a:bodyPr>
          <a:lstStyle/>
          <a:p>
            <a:pPr algn="r"/>
            <a:r>
              <a:rPr lang="en-US" sz="1600">
                <a:solidFill>
                  <a:schemeClr val="tx1"/>
                </a:solidFill>
              </a:rPr>
              <a:t>Online Benefit File</a:t>
            </a:r>
          </a:p>
        </p:txBody>
      </p:sp>
      <p:sp>
        <p:nvSpPr>
          <p:cNvPr id="2" name="Title 1">
            <a:extLst>
              <a:ext uri="{FF2B5EF4-FFF2-40B4-BE49-F238E27FC236}">
                <a16:creationId xmlns:a16="http://schemas.microsoft.com/office/drawing/2014/main" id="{9403FACB-14F6-45C7-8FB5-F8F81C0B8F66}"/>
              </a:ext>
            </a:extLst>
          </p:cNvPr>
          <p:cNvSpPr>
            <a:spLocks noGrp="1"/>
          </p:cNvSpPr>
          <p:nvPr>
            <p:ph type="title"/>
          </p:nvPr>
        </p:nvSpPr>
        <p:spPr>
          <a:xfrm>
            <a:off x="1507067" y="2404534"/>
            <a:ext cx="7766936" cy="1646302"/>
          </a:xfrm>
        </p:spPr>
        <p:txBody>
          <a:bodyPr vert="horz" lIns="91440" tIns="45720" rIns="91440" bIns="45720" rtlCol="0" anchor="b">
            <a:normAutofit/>
          </a:bodyPr>
          <a:lstStyle/>
          <a:p>
            <a:pPr algn="r">
              <a:lnSpc>
                <a:spcPct val="90000"/>
              </a:lnSpc>
            </a:pPr>
            <a:r>
              <a:rPr lang="en-US" sz="5400">
                <a:solidFill>
                  <a:schemeClr val="tx1"/>
                </a:solidFill>
              </a:rPr>
              <a:t>OE Confirmation Statement</a:t>
            </a:r>
          </a:p>
        </p:txBody>
      </p:sp>
    </p:spTree>
    <p:extLst>
      <p:ext uri="{BB962C8B-B14F-4D97-AF65-F5344CB8AC3E}">
        <p14:creationId xmlns:p14="http://schemas.microsoft.com/office/powerpoint/2010/main" val="18234961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8369844-B327-4D49-98E4-827203ADF0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715249AA-E70E-4DAE-A265-2E3DE9D7C9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D16B149-ADB4-41B1-A60E-1A03588790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B53998E5-48EB-4528-87CF-792F41468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870554EF-7AD0-4B55-9FFF-38E8FA10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2CB215DE-9630-439F-A0A9-1D96839C5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F73C83A3-9645-481D-A4C0-430939918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2FA98AB7-2E6E-4C28-BB73-33EA56364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C11A2791-813E-4B8A-BE6F-BF3F8979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6DFFDA6E-1AB0-456D-9AFE-6CA686043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E3E1654-1512-4D06-9969-80D50078F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6" name="Straight Connector 25">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6132F244-D1B4-4AA1-94F2-D2340C94052F}"/>
              </a:ext>
            </a:extLst>
          </p:cNvPr>
          <p:cNvSpPr>
            <a:spLocks noGrp="1"/>
          </p:cNvSpPr>
          <p:nvPr>
            <p:ph type="title"/>
          </p:nvPr>
        </p:nvSpPr>
        <p:spPr>
          <a:xfrm>
            <a:off x="1507067" y="1397000"/>
            <a:ext cx="7766936" cy="2653836"/>
          </a:xfrm>
        </p:spPr>
        <p:txBody>
          <a:bodyPr vert="horz" lIns="91440" tIns="45720" rIns="91440" bIns="45720" rtlCol="0" anchor="b">
            <a:normAutofit/>
          </a:bodyPr>
          <a:lstStyle/>
          <a:p>
            <a:pPr algn="r"/>
            <a:r>
              <a:rPr lang="en-US"/>
              <a:t>Confirmation Statement &amp; Employee Email</a:t>
            </a:r>
          </a:p>
        </p:txBody>
      </p:sp>
      <p:sp>
        <p:nvSpPr>
          <p:cNvPr id="3" name="Text Placeholder 2">
            <a:extLst>
              <a:ext uri="{FF2B5EF4-FFF2-40B4-BE49-F238E27FC236}">
                <a16:creationId xmlns:a16="http://schemas.microsoft.com/office/drawing/2014/main" id="{0C5086A4-602A-472E-BB95-F3E443F7AC10}"/>
              </a:ext>
            </a:extLst>
          </p:cNvPr>
          <p:cNvSpPr>
            <a:spLocks noGrp="1"/>
          </p:cNvSpPr>
          <p:nvPr>
            <p:ph type="body" idx="1"/>
          </p:nvPr>
        </p:nvSpPr>
        <p:spPr>
          <a:xfrm>
            <a:off x="1507067" y="4050833"/>
            <a:ext cx="7766936" cy="1096899"/>
          </a:xfrm>
        </p:spPr>
        <p:txBody>
          <a:bodyPr vert="horz" lIns="91440" tIns="45720" rIns="91440" bIns="45720" rtlCol="0" anchor="t">
            <a:normAutofit/>
          </a:bodyPr>
          <a:lstStyle/>
          <a:p>
            <a:pPr algn="r"/>
            <a:r>
              <a:rPr lang="en-US" sz="1600"/>
              <a:t>Once the employee submits OE Elections</a:t>
            </a:r>
          </a:p>
          <a:p>
            <a:pPr algn="r"/>
            <a:endParaRPr lang="en-US" sz="1800"/>
          </a:p>
        </p:txBody>
      </p:sp>
      <p:sp>
        <p:nvSpPr>
          <p:cNvPr id="30"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6873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E2831-7597-4466-9398-181906CF4700}"/>
              </a:ext>
            </a:extLst>
          </p:cNvPr>
          <p:cNvSpPr>
            <a:spLocks noGrp="1"/>
          </p:cNvSpPr>
          <p:nvPr>
            <p:ph type="title"/>
          </p:nvPr>
        </p:nvSpPr>
        <p:spPr>
          <a:xfrm>
            <a:off x="677334" y="609600"/>
            <a:ext cx="10167839" cy="1333500"/>
          </a:xfrm>
        </p:spPr>
        <p:txBody>
          <a:bodyPr>
            <a:normAutofit/>
          </a:bodyPr>
          <a:lstStyle/>
          <a:p>
            <a:r>
              <a:rPr lang="en-US" sz="4000"/>
              <a:t>Confirmation Statement &amp; Employee Email</a:t>
            </a:r>
          </a:p>
        </p:txBody>
      </p:sp>
      <p:graphicFrame>
        <p:nvGraphicFramePr>
          <p:cNvPr id="5" name="Content Placeholder 2">
            <a:extLst>
              <a:ext uri="{FF2B5EF4-FFF2-40B4-BE49-F238E27FC236}">
                <a16:creationId xmlns:a16="http://schemas.microsoft.com/office/drawing/2014/main" id="{CD1CAF97-0043-4345-81AD-9E7F49552F97}"/>
              </a:ext>
            </a:extLst>
          </p:cNvPr>
          <p:cNvGraphicFramePr>
            <a:graphicFrameLocks noGrp="1"/>
          </p:cNvGraphicFramePr>
          <p:nvPr>
            <p:ph idx="1"/>
            <p:extLst>
              <p:ext uri="{D42A27DB-BD31-4B8C-83A1-F6EECF244321}">
                <p14:modId xmlns:p14="http://schemas.microsoft.com/office/powerpoint/2010/main" val="248202471"/>
              </p:ext>
            </p:extLst>
          </p:nvPr>
        </p:nvGraphicFramePr>
        <p:xfrm>
          <a:off x="1125387" y="1942874"/>
          <a:ext cx="8642216" cy="264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TextBox 38">
            <a:extLst>
              <a:ext uri="{FF2B5EF4-FFF2-40B4-BE49-F238E27FC236}">
                <a16:creationId xmlns:a16="http://schemas.microsoft.com/office/drawing/2014/main" id="{000BE129-A803-4D95-B3D8-DCAE9413EC6B}"/>
              </a:ext>
            </a:extLst>
          </p:cNvPr>
          <p:cNvSpPr txBox="1"/>
          <p:nvPr/>
        </p:nvSpPr>
        <p:spPr>
          <a:xfrm>
            <a:off x="1120019" y="4688114"/>
            <a:ext cx="8657770" cy="1107996"/>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600">
                <a:ea typeface="+mn-lt"/>
                <a:cs typeface="+mn-lt"/>
              </a:rPr>
              <a:t>If employee submits a new OE election, employee will receive an updated confirmation statement, but historical confirmation statement will be saved</a:t>
            </a:r>
          </a:p>
          <a:p>
            <a:pPr marL="285750" indent="-285750">
              <a:buFont typeface="Arial" panose="020B0604020202020204" pitchFamily="34" charset="0"/>
              <a:buChar char="•"/>
            </a:pPr>
            <a:r>
              <a:rPr lang="en-US" sz="1600">
                <a:ea typeface="+mn-lt"/>
                <a:cs typeface="+mn-lt"/>
              </a:rPr>
              <a:t>If employee submits OE election after 8pm, there will be a one-day delay in receiving the confirmation statement</a:t>
            </a:r>
            <a:r>
              <a:rPr lang="en-US">
                <a:ea typeface="+mn-lt"/>
                <a:cs typeface="+mn-lt"/>
              </a:rPr>
              <a:t>.</a:t>
            </a:r>
            <a:endParaRPr lang="en-US"/>
          </a:p>
        </p:txBody>
      </p:sp>
    </p:spTree>
    <p:extLst>
      <p:ext uri="{BB962C8B-B14F-4D97-AF65-F5344CB8AC3E}">
        <p14:creationId xmlns:p14="http://schemas.microsoft.com/office/powerpoint/2010/main" val="180393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D5FD54E-F54F-41D2-A889-E699E8A2A92F}"/>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Confirmation Statement Views</a:t>
            </a:r>
          </a:p>
        </p:txBody>
      </p:sp>
      <p:sp>
        <p:nvSpPr>
          <p:cNvPr id="3" name="Content Placeholder 2">
            <a:extLst>
              <a:ext uri="{FF2B5EF4-FFF2-40B4-BE49-F238E27FC236}">
                <a16:creationId xmlns:a16="http://schemas.microsoft.com/office/drawing/2014/main" id="{2A5D60B0-D2D7-4A39-AFF2-241A30406763}"/>
              </a:ext>
            </a:extLst>
          </p:cNvPr>
          <p:cNvSpPr>
            <a:spLocks noGrp="1"/>
          </p:cNvSpPr>
          <p:nvPr>
            <p:ph idx="1"/>
          </p:nvPr>
        </p:nvSpPr>
        <p:spPr>
          <a:xfrm>
            <a:off x="673754" y="2160590"/>
            <a:ext cx="3973943" cy="3440110"/>
          </a:xfrm>
        </p:spPr>
        <p:txBody>
          <a:bodyPr vert="horz" lIns="91440" tIns="45720" rIns="91440" bIns="45720" rtlCol="0">
            <a:normAutofit/>
          </a:bodyPr>
          <a:lstStyle/>
          <a:p>
            <a:r>
              <a:rPr lang="en-US" dirty="0">
                <a:solidFill>
                  <a:schemeClr val="bg1"/>
                </a:solidFill>
              </a:rPr>
              <a:t>All confirmation statements for OE2018-OE2023 will be available online. The most recent confirmation statement will be at the top of the page</a:t>
            </a:r>
          </a:p>
        </p:txBody>
      </p:sp>
      <p:pic>
        <p:nvPicPr>
          <p:cNvPr id="5" name="Picture 5" descr="Graphical user interface, text, application, email&#10;&#10;Description automatically generated">
            <a:extLst>
              <a:ext uri="{FF2B5EF4-FFF2-40B4-BE49-F238E27FC236}">
                <a16:creationId xmlns:a16="http://schemas.microsoft.com/office/drawing/2014/main" id="{DBA9C902-8865-4EE2-B647-D08746DBD47A}"/>
              </a:ext>
            </a:extLst>
          </p:cNvPr>
          <p:cNvPicPr>
            <a:picLocks noChangeAspect="1"/>
          </p:cNvPicPr>
          <p:nvPr/>
        </p:nvPicPr>
        <p:blipFill>
          <a:blip r:embed="rId3"/>
          <a:stretch>
            <a:fillRect/>
          </a:stretch>
        </p:blipFill>
        <p:spPr>
          <a:xfrm>
            <a:off x="5155107" y="1714500"/>
            <a:ext cx="6588160" cy="2536441"/>
          </a:xfrm>
          <a:prstGeom prst="rect">
            <a:avLst/>
          </a:prstGeom>
        </p:spPr>
      </p:pic>
      <p:sp>
        <p:nvSpPr>
          <p:cNvPr id="17"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5551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019F7-F950-4DDD-8F6C-0DF123F476E3}"/>
              </a:ext>
            </a:extLst>
          </p:cNvPr>
          <p:cNvSpPr>
            <a:spLocks noGrp="1"/>
          </p:cNvSpPr>
          <p:nvPr>
            <p:ph type="title"/>
          </p:nvPr>
        </p:nvSpPr>
        <p:spPr>
          <a:xfrm>
            <a:off x="677334" y="609600"/>
            <a:ext cx="10133368" cy="1320800"/>
          </a:xfrm>
        </p:spPr>
        <p:txBody>
          <a:bodyPr>
            <a:normAutofit/>
          </a:bodyPr>
          <a:lstStyle/>
          <a:p>
            <a:r>
              <a:rPr lang="en-US" sz="4000"/>
              <a:t>Confirmation Statement Notification Email</a:t>
            </a:r>
          </a:p>
        </p:txBody>
      </p:sp>
      <p:pic>
        <p:nvPicPr>
          <p:cNvPr id="3" name="Picture 2">
            <a:extLst>
              <a:ext uri="{FF2B5EF4-FFF2-40B4-BE49-F238E27FC236}">
                <a16:creationId xmlns:a16="http://schemas.microsoft.com/office/drawing/2014/main" id="{2C8A1901-78CB-D0AC-DB7D-13E111E55364}"/>
              </a:ext>
            </a:extLst>
          </p:cNvPr>
          <p:cNvPicPr>
            <a:picLocks noChangeAspect="1"/>
          </p:cNvPicPr>
          <p:nvPr/>
        </p:nvPicPr>
        <p:blipFill>
          <a:blip r:embed="rId3"/>
          <a:stretch>
            <a:fillRect/>
          </a:stretch>
        </p:blipFill>
        <p:spPr>
          <a:xfrm>
            <a:off x="2107731" y="2538480"/>
            <a:ext cx="7976537" cy="2566173"/>
          </a:xfrm>
          <a:prstGeom prst="rect">
            <a:avLst/>
          </a:prstGeom>
        </p:spPr>
      </p:pic>
    </p:spTree>
    <p:extLst>
      <p:ext uri="{BB962C8B-B14F-4D97-AF65-F5344CB8AC3E}">
        <p14:creationId xmlns:p14="http://schemas.microsoft.com/office/powerpoint/2010/main" val="377494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9AE27B9D-0F04-458B-A718-F84902C79F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6" name="Straight Connector 38">
              <a:extLst>
                <a:ext uri="{FF2B5EF4-FFF2-40B4-BE49-F238E27FC236}">
                  <a16:creationId xmlns:a16="http://schemas.microsoft.com/office/drawing/2014/main" id="{47AB6435-428E-44C8-A107-8435183F65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659658D-9AE1-44D3-B002-2BA204AB9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50" name="Rectangle 23">
              <a:extLst>
                <a:ext uri="{FF2B5EF4-FFF2-40B4-BE49-F238E27FC236}">
                  <a16:creationId xmlns:a16="http://schemas.microsoft.com/office/drawing/2014/main" id="{2083C874-CFCD-47ED-9F98-DDB125C9C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5">
              <a:extLst>
                <a:ext uri="{FF2B5EF4-FFF2-40B4-BE49-F238E27FC236}">
                  <a16:creationId xmlns:a16="http://schemas.microsoft.com/office/drawing/2014/main" id="{605E9946-A240-42E3-B6CD-E6691BF4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42">
              <a:extLst>
                <a:ext uri="{FF2B5EF4-FFF2-40B4-BE49-F238E27FC236}">
                  <a16:creationId xmlns:a16="http://schemas.microsoft.com/office/drawing/2014/main" id="{315B1B45-25C3-4C58-8EB8-41BCFA02A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id="{87983A9A-7A69-406F-AFEA-AD2AE87E1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8">
              <a:extLst>
                <a:ext uri="{FF2B5EF4-FFF2-40B4-BE49-F238E27FC236}">
                  <a16:creationId xmlns:a16="http://schemas.microsoft.com/office/drawing/2014/main" id="{FFCBC4EF-C03E-4EED-9E9A-3097DECC0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9">
              <a:extLst>
                <a:ext uri="{FF2B5EF4-FFF2-40B4-BE49-F238E27FC236}">
                  <a16:creationId xmlns:a16="http://schemas.microsoft.com/office/drawing/2014/main" id="{F56545EE-F94F-4B4C-AA43-9D674566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46">
              <a:extLst>
                <a:ext uri="{FF2B5EF4-FFF2-40B4-BE49-F238E27FC236}">
                  <a16:creationId xmlns:a16="http://schemas.microsoft.com/office/drawing/2014/main" id="{2FE2A6B2-D45B-484C-BAFD-3F4508266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EC2132BF-207E-4FB2-B0FE-E6FD0A1D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C27114C-0183-4144-8424-C9DCE3DC25E5}"/>
              </a:ext>
            </a:extLst>
          </p:cNvPr>
          <p:cNvSpPr>
            <a:spLocks noGrp="1"/>
          </p:cNvSpPr>
          <p:nvPr>
            <p:ph type="title"/>
          </p:nvPr>
        </p:nvSpPr>
        <p:spPr>
          <a:xfrm>
            <a:off x="6933766" y="1670863"/>
            <a:ext cx="3179146" cy="2324427"/>
          </a:xfrm>
        </p:spPr>
        <p:txBody>
          <a:bodyPr vert="horz" lIns="91440" tIns="45720" rIns="91440" bIns="45720" rtlCol="0" anchor="b">
            <a:normAutofit/>
          </a:bodyPr>
          <a:lstStyle/>
          <a:p>
            <a:pPr algn="r">
              <a:lnSpc>
                <a:spcPct val="90000"/>
              </a:lnSpc>
            </a:pPr>
            <a:r>
              <a:rPr lang="en-US" sz="3800" dirty="0"/>
              <a:t>Confirmation Statement Example </a:t>
            </a:r>
          </a:p>
        </p:txBody>
      </p:sp>
      <p:pic>
        <p:nvPicPr>
          <p:cNvPr id="6" name="Picture 5">
            <a:extLst>
              <a:ext uri="{FF2B5EF4-FFF2-40B4-BE49-F238E27FC236}">
                <a16:creationId xmlns:a16="http://schemas.microsoft.com/office/drawing/2014/main" id="{BA5BDF5A-0E78-E268-0757-19E06CDFF9DA}"/>
              </a:ext>
            </a:extLst>
          </p:cNvPr>
          <p:cNvPicPr>
            <a:picLocks noChangeAspect="1"/>
          </p:cNvPicPr>
          <p:nvPr/>
        </p:nvPicPr>
        <p:blipFill>
          <a:blip r:embed="rId3"/>
          <a:stretch>
            <a:fillRect/>
          </a:stretch>
        </p:blipFill>
        <p:spPr>
          <a:xfrm>
            <a:off x="573852" y="270588"/>
            <a:ext cx="6542897" cy="6047715"/>
          </a:xfrm>
          <a:prstGeom prst="rect">
            <a:avLst/>
          </a:prstGeom>
        </p:spPr>
      </p:pic>
    </p:spTree>
    <p:extLst>
      <p:ext uri="{BB962C8B-B14F-4D97-AF65-F5344CB8AC3E}">
        <p14:creationId xmlns:p14="http://schemas.microsoft.com/office/powerpoint/2010/main" val="154786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4CF4297-4BAA-42ED-9BD1-8B06CDF5FFC9}"/>
              </a:ext>
            </a:extLst>
          </p:cNvPr>
          <p:cNvSpPr>
            <a:spLocks noGrp="1"/>
          </p:cNvSpPr>
          <p:nvPr>
            <p:ph type="title"/>
          </p:nvPr>
        </p:nvSpPr>
        <p:spPr>
          <a:xfrm>
            <a:off x="673754" y="237067"/>
            <a:ext cx="4203045" cy="2582108"/>
          </a:xfrm>
        </p:spPr>
        <p:txBody>
          <a:bodyPr anchor="ctr">
            <a:noAutofit/>
          </a:bodyPr>
          <a:lstStyle/>
          <a:p>
            <a:pPr>
              <a:lnSpc>
                <a:spcPct val="90000"/>
              </a:lnSpc>
            </a:pPr>
            <a:r>
              <a:rPr lang="en-US" sz="4000">
                <a:solidFill>
                  <a:schemeClr val="bg1"/>
                </a:solidFill>
              </a:rPr>
              <a:t>How Employees Access Confirmation Statement</a:t>
            </a:r>
          </a:p>
        </p:txBody>
      </p:sp>
      <p:sp>
        <p:nvSpPr>
          <p:cNvPr id="3" name="Content Placeholder 2">
            <a:extLst>
              <a:ext uri="{FF2B5EF4-FFF2-40B4-BE49-F238E27FC236}">
                <a16:creationId xmlns:a16="http://schemas.microsoft.com/office/drawing/2014/main" id="{73E107D1-B53B-44CE-B0D4-F42FDBE10DC4}"/>
              </a:ext>
            </a:extLst>
          </p:cNvPr>
          <p:cNvSpPr>
            <a:spLocks noGrp="1"/>
          </p:cNvSpPr>
          <p:nvPr>
            <p:ph idx="1"/>
          </p:nvPr>
        </p:nvSpPr>
        <p:spPr>
          <a:xfrm>
            <a:off x="673754" y="2909890"/>
            <a:ext cx="3986643" cy="2690810"/>
          </a:xfrm>
        </p:spPr>
        <p:txBody>
          <a:bodyPr vert="horz" lIns="91440" tIns="45720" rIns="91440" bIns="45720" rtlCol="0" anchor="t">
            <a:normAutofit/>
          </a:bodyPr>
          <a:lstStyle/>
          <a:p>
            <a:r>
              <a:rPr lang="en-US" sz="1600">
                <a:solidFill>
                  <a:schemeClr val="bg1"/>
                </a:solidFill>
              </a:rPr>
              <a:t>Confirmation statement in online benefits file</a:t>
            </a:r>
          </a:p>
          <a:p>
            <a:pPr>
              <a:buClr>
                <a:srgbClr val="276F8B"/>
              </a:buClr>
            </a:pPr>
            <a:r>
              <a:rPr lang="en-US" sz="1600">
                <a:solidFill>
                  <a:schemeClr val="bg1"/>
                </a:solidFill>
              </a:rPr>
              <a:t>ESS Landing Page – My Benefits Tile – My Benefit Documents</a:t>
            </a:r>
          </a:p>
        </p:txBody>
      </p:sp>
      <p:pic>
        <p:nvPicPr>
          <p:cNvPr id="4" name="Picture 4">
            <a:extLst>
              <a:ext uri="{FF2B5EF4-FFF2-40B4-BE49-F238E27FC236}">
                <a16:creationId xmlns:a16="http://schemas.microsoft.com/office/drawing/2014/main" id="{024674BD-C3EE-46A0-9FE3-4D0ADCE20C3A}"/>
              </a:ext>
            </a:extLst>
          </p:cNvPr>
          <p:cNvPicPr>
            <a:picLocks noChangeAspect="1"/>
          </p:cNvPicPr>
          <p:nvPr/>
        </p:nvPicPr>
        <p:blipFill>
          <a:blip r:embed="rId2"/>
          <a:stretch>
            <a:fillRect/>
          </a:stretch>
        </p:blipFill>
        <p:spPr>
          <a:xfrm>
            <a:off x="5430763" y="2165358"/>
            <a:ext cx="6486071" cy="3204195"/>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4667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D2E2E-DB58-4C7F-BF6D-874EDBDE653B}"/>
              </a:ext>
            </a:extLst>
          </p:cNvPr>
          <p:cNvSpPr>
            <a:spLocks noGrp="1"/>
          </p:cNvSpPr>
          <p:nvPr>
            <p:ph type="title"/>
          </p:nvPr>
        </p:nvSpPr>
        <p:spPr>
          <a:xfrm>
            <a:off x="404165" y="609600"/>
            <a:ext cx="3211637" cy="5431762"/>
          </a:xfrm>
        </p:spPr>
        <p:txBody>
          <a:bodyPr anchor="ctr">
            <a:normAutofit/>
          </a:bodyPr>
          <a:lstStyle/>
          <a:p>
            <a:r>
              <a:rPr lang="en-US" sz="4000"/>
              <a:t>How Employees Access Confirmation Statement</a:t>
            </a:r>
          </a:p>
        </p:txBody>
      </p:sp>
      <p:sp>
        <p:nvSpPr>
          <p:cNvPr id="3" name="Content Placeholder 2">
            <a:extLst>
              <a:ext uri="{FF2B5EF4-FFF2-40B4-BE49-F238E27FC236}">
                <a16:creationId xmlns:a16="http://schemas.microsoft.com/office/drawing/2014/main" id="{8CC3B460-BD67-4C89-809A-F797491859A9}"/>
              </a:ext>
            </a:extLst>
          </p:cNvPr>
          <p:cNvSpPr>
            <a:spLocks noGrp="1"/>
          </p:cNvSpPr>
          <p:nvPr>
            <p:ph idx="1"/>
          </p:nvPr>
        </p:nvSpPr>
        <p:spPr>
          <a:xfrm>
            <a:off x="4048172" y="1515375"/>
            <a:ext cx="5424112" cy="1339278"/>
          </a:xfrm>
        </p:spPr>
        <p:txBody>
          <a:bodyPr vert="horz" lIns="91440" tIns="45720" rIns="91440" bIns="45720" rtlCol="0" anchor="t">
            <a:normAutofit/>
          </a:bodyPr>
          <a:lstStyle/>
          <a:p>
            <a:r>
              <a:rPr lang="en-US" dirty="0"/>
              <a:t>Will be brought to Confirmation Statements</a:t>
            </a:r>
          </a:p>
          <a:p>
            <a:pPr lvl="1">
              <a:buClr>
                <a:srgbClr val="276F8B"/>
              </a:buClr>
              <a:buFont typeface="Wingdings" charset="2"/>
              <a:buChar char="Ø"/>
            </a:pPr>
            <a:r>
              <a:rPr lang="en-US" sz="1800" dirty="0"/>
              <a:t>OE2018-OE2023 Confirmation Statements will be visible on this page </a:t>
            </a:r>
          </a:p>
        </p:txBody>
      </p:sp>
      <p:pic>
        <p:nvPicPr>
          <p:cNvPr id="5" name="Picture 5" descr="Graphical user interface, text, application, email&#10;&#10;Description automatically generated">
            <a:extLst>
              <a:ext uri="{FF2B5EF4-FFF2-40B4-BE49-F238E27FC236}">
                <a16:creationId xmlns:a16="http://schemas.microsoft.com/office/drawing/2014/main" id="{4093874B-FF4C-468A-83D4-9708D15F3E7F}"/>
              </a:ext>
            </a:extLst>
          </p:cNvPr>
          <p:cNvPicPr>
            <a:picLocks noChangeAspect="1"/>
          </p:cNvPicPr>
          <p:nvPr/>
        </p:nvPicPr>
        <p:blipFill>
          <a:blip r:embed="rId3"/>
          <a:stretch>
            <a:fillRect/>
          </a:stretch>
        </p:blipFill>
        <p:spPr>
          <a:xfrm>
            <a:off x="3616636" y="2860609"/>
            <a:ext cx="7042030" cy="2707686"/>
          </a:xfrm>
          <a:prstGeom prst="rect">
            <a:avLst/>
          </a:prstGeom>
        </p:spPr>
      </p:pic>
    </p:spTree>
    <p:extLst>
      <p:ext uri="{BB962C8B-B14F-4D97-AF65-F5344CB8AC3E}">
        <p14:creationId xmlns:p14="http://schemas.microsoft.com/office/powerpoint/2010/main" val="148225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E92E-513A-481C-9947-71279F5FA7F3}"/>
              </a:ext>
            </a:extLst>
          </p:cNvPr>
          <p:cNvSpPr>
            <a:spLocks noGrp="1"/>
          </p:cNvSpPr>
          <p:nvPr>
            <p:ph type="title"/>
          </p:nvPr>
        </p:nvSpPr>
        <p:spPr>
          <a:xfrm>
            <a:off x="677334" y="609600"/>
            <a:ext cx="8596668" cy="1320800"/>
          </a:xfrm>
        </p:spPr>
        <p:txBody>
          <a:bodyPr>
            <a:normAutofit/>
          </a:bodyPr>
          <a:lstStyle/>
          <a:p>
            <a:r>
              <a:rPr lang="en-US" sz="4000"/>
              <a:t>Agency Access to Confirmation Statements</a:t>
            </a:r>
          </a:p>
        </p:txBody>
      </p:sp>
      <p:graphicFrame>
        <p:nvGraphicFramePr>
          <p:cNvPr id="16" name="Content Placeholder 2">
            <a:extLst>
              <a:ext uri="{FF2B5EF4-FFF2-40B4-BE49-F238E27FC236}">
                <a16:creationId xmlns:a16="http://schemas.microsoft.com/office/drawing/2014/main" id="{1AF37A90-B9FF-4153-B23A-D8EEC59297DF}"/>
              </a:ext>
            </a:extLst>
          </p:cNvPr>
          <p:cNvGraphicFramePr>
            <a:graphicFrameLocks noGrp="1"/>
          </p:cNvGraphicFramePr>
          <p:nvPr>
            <p:ph idx="1"/>
            <p:extLst>
              <p:ext uri="{D42A27DB-BD31-4B8C-83A1-F6EECF244321}">
                <p14:modId xmlns:p14="http://schemas.microsoft.com/office/powerpoint/2010/main" val="1574191921"/>
              </p:ext>
            </p:extLst>
          </p:nvPr>
        </p:nvGraphicFramePr>
        <p:xfrm>
          <a:off x="677863" y="2160588"/>
          <a:ext cx="908514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809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8369844-B327-4D49-98E4-827203ADF0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715249AA-E70E-4DAE-A265-2E3DE9D7C9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D16B149-ADB4-41B1-A60E-1A03588790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B53998E5-48EB-4528-87CF-792F41468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870554EF-7AD0-4B55-9FFF-38E8FA10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CB215DE-9630-439F-A0A9-1D96839C5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F73C83A3-9645-481D-A4C0-430939918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2FA98AB7-2E6E-4C28-BB73-33EA56364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C11A2791-813E-4B8A-BE6F-BF3F8979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6DFFDA6E-1AB0-456D-9AFE-6CA686043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3E3E1654-1512-4D06-9969-80D50078F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EFF0127-2273-4373-93CD-6E8FD7D807F3}"/>
              </a:ext>
            </a:extLst>
          </p:cNvPr>
          <p:cNvSpPr>
            <a:spLocks noGrp="1"/>
          </p:cNvSpPr>
          <p:nvPr>
            <p:ph type="title"/>
          </p:nvPr>
        </p:nvSpPr>
        <p:spPr>
          <a:xfrm>
            <a:off x="658803" y="2605817"/>
            <a:ext cx="9133697" cy="1646302"/>
          </a:xfrm>
        </p:spPr>
        <p:txBody>
          <a:bodyPr vert="horz" lIns="91440" tIns="45720" rIns="91440" bIns="45720" rtlCol="0" anchor="b">
            <a:normAutofit/>
          </a:bodyPr>
          <a:lstStyle/>
          <a:p>
            <a:pPr algn="ctr"/>
            <a:r>
              <a:rPr lang="en-US" sz="5400">
                <a:solidFill>
                  <a:schemeClr val="tx1"/>
                </a:solidFill>
              </a:rPr>
              <a:t>Event Processing during OE</a:t>
            </a:r>
            <a:r>
              <a:rPr lang="en-US" sz="5400"/>
              <a:t> </a:t>
            </a:r>
            <a:endParaRPr lang="en-US"/>
          </a:p>
        </p:txBody>
      </p:sp>
    </p:spTree>
    <p:extLst>
      <p:ext uri="{BB962C8B-B14F-4D97-AF65-F5344CB8AC3E}">
        <p14:creationId xmlns:p14="http://schemas.microsoft.com/office/powerpoint/2010/main" val="30650704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677334" y="609599"/>
            <a:ext cx="5016612" cy="5545667"/>
          </a:xfrm>
        </p:spPr>
        <p:txBody>
          <a:bodyPr anchor="ctr">
            <a:normAutofit/>
          </a:bodyPr>
          <a:lstStyle/>
          <a:p>
            <a:r>
              <a:rPr lang="en-US" sz="5400">
                <a:solidFill>
                  <a:schemeClr val="tx1">
                    <a:lumMod val="85000"/>
                    <a:lumOff val="15000"/>
                  </a:schemeClr>
                </a:solidFill>
              </a:rPr>
              <a:t>Open Enrollment Timeline</a:t>
            </a:r>
          </a:p>
        </p:txBody>
      </p:sp>
      <p:pic>
        <p:nvPicPr>
          <p:cNvPr id="4" name="Picture 4">
            <a:extLst>
              <a:ext uri="{FF2B5EF4-FFF2-40B4-BE49-F238E27FC236}">
                <a16:creationId xmlns:a16="http://schemas.microsoft.com/office/drawing/2014/main" id="{9BB9A28C-6117-451C-84B8-7E155EF18E2C}"/>
              </a:ext>
            </a:extLst>
          </p:cNvPr>
          <p:cNvPicPr>
            <a:picLocks noGrp="1" noChangeAspect="1"/>
          </p:cNvPicPr>
          <p:nvPr>
            <p:ph idx="1"/>
          </p:nvPr>
        </p:nvPicPr>
        <p:blipFill>
          <a:blip r:embed="rId2"/>
          <a:stretch>
            <a:fillRect/>
          </a:stretch>
        </p:blipFill>
        <p:spPr>
          <a:xfrm>
            <a:off x="6116084" y="1759184"/>
            <a:ext cx="5511296" cy="3246498"/>
          </a:xfrm>
        </p:spPr>
      </p:pic>
    </p:spTree>
    <p:extLst>
      <p:ext uri="{BB962C8B-B14F-4D97-AF65-F5344CB8AC3E}">
        <p14:creationId xmlns:p14="http://schemas.microsoft.com/office/powerpoint/2010/main" val="14194538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DE71B-A7A5-4BF9-BB6F-B925D113AFC6}"/>
              </a:ext>
            </a:extLst>
          </p:cNvPr>
          <p:cNvSpPr>
            <a:spLocks noGrp="1"/>
          </p:cNvSpPr>
          <p:nvPr>
            <p:ph type="title"/>
          </p:nvPr>
        </p:nvSpPr>
        <p:spPr>
          <a:xfrm>
            <a:off x="677334" y="609600"/>
            <a:ext cx="8596668" cy="1320800"/>
          </a:xfrm>
        </p:spPr>
        <p:txBody>
          <a:bodyPr>
            <a:normAutofit/>
          </a:bodyPr>
          <a:lstStyle/>
          <a:p>
            <a:r>
              <a:rPr lang="en-US" sz="4000"/>
              <a:t>Identifying OE Events</a:t>
            </a:r>
          </a:p>
        </p:txBody>
      </p:sp>
      <p:sp>
        <p:nvSpPr>
          <p:cNvPr id="3" name="Content Placeholder 2">
            <a:extLst>
              <a:ext uri="{FF2B5EF4-FFF2-40B4-BE49-F238E27FC236}">
                <a16:creationId xmlns:a16="http://schemas.microsoft.com/office/drawing/2014/main" id="{4BEE4B24-2A7A-42B7-B6F7-762A9AC4CF04}"/>
              </a:ext>
            </a:extLst>
          </p:cNvPr>
          <p:cNvSpPr>
            <a:spLocks noGrp="1"/>
          </p:cNvSpPr>
          <p:nvPr>
            <p:ph idx="1"/>
          </p:nvPr>
        </p:nvSpPr>
        <p:spPr>
          <a:xfrm>
            <a:off x="677332" y="2397933"/>
            <a:ext cx="4410718" cy="2369265"/>
          </a:xfrm>
        </p:spPr>
        <p:txBody>
          <a:bodyPr vert="horz" lIns="91440" tIns="45720" rIns="91440" bIns="45720" rtlCol="0" anchor="t">
            <a:normAutofit/>
          </a:bodyPr>
          <a:lstStyle/>
          <a:p>
            <a:r>
              <a:rPr lang="en-US" sz="1600" dirty="0"/>
              <a:t>All OE events not in Finalized – Enrolled status will be on the Open Event Query</a:t>
            </a:r>
          </a:p>
          <a:p>
            <a:pPr lvl="1">
              <a:buClr>
                <a:srgbClr val="276F8B"/>
              </a:buClr>
              <a:buFont typeface="Wingdings" charset="2"/>
              <a:buChar char="Ø"/>
            </a:pPr>
            <a:r>
              <a:rPr lang="en-US" dirty="0"/>
              <a:t>WI_BN_OPEN_EVENTS</a:t>
            </a:r>
          </a:p>
          <a:p>
            <a:pPr lvl="1">
              <a:buClr>
                <a:srgbClr val="276F8B"/>
              </a:buClr>
              <a:buFont typeface="Wingdings" charset="2"/>
              <a:buChar char="Ø"/>
            </a:pPr>
            <a:r>
              <a:rPr lang="en-US" dirty="0"/>
              <a:t>Enter Schedule ID "OE2023" to see OE events</a:t>
            </a:r>
          </a:p>
          <a:p>
            <a:pPr lvl="1">
              <a:buClr>
                <a:srgbClr val="276F8B"/>
              </a:buClr>
              <a:buFont typeface="Wingdings" charset="2"/>
              <a:buChar char="Ø"/>
            </a:pPr>
            <a:r>
              <a:rPr lang="en-US" dirty="0"/>
              <a:t>Enter Schedule ID "EM2017" to see non-OE event</a:t>
            </a:r>
          </a:p>
        </p:txBody>
      </p:sp>
      <p:pic>
        <p:nvPicPr>
          <p:cNvPr id="7" name="Picture 6">
            <a:extLst>
              <a:ext uri="{FF2B5EF4-FFF2-40B4-BE49-F238E27FC236}">
                <a16:creationId xmlns:a16="http://schemas.microsoft.com/office/drawing/2014/main" id="{45C507F9-8F11-5222-04FF-4D3F46496999}"/>
              </a:ext>
            </a:extLst>
          </p:cNvPr>
          <p:cNvPicPr>
            <a:picLocks noChangeAspect="1"/>
          </p:cNvPicPr>
          <p:nvPr/>
        </p:nvPicPr>
        <p:blipFill>
          <a:blip r:embed="rId3"/>
          <a:stretch>
            <a:fillRect/>
          </a:stretch>
        </p:blipFill>
        <p:spPr>
          <a:xfrm>
            <a:off x="5847972" y="4138626"/>
            <a:ext cx="3949170" cy="1506620"/>
          </a:xfrm>
          <a:prstGeom prst="rect">
            <a:avLst/>
          </a:prstGeom>
        </p:spPr>
      </p:pic>
      <p:pic>
        <p:nvPicPr>
          <p:cNvPr id="11" name="Picture 10">
            <a:extLst>
              <a:ext uri="{FF2B5EF4-FFF2-40B4-BE49-F238E27FC236}">
                <a16:creationId xmlns:a16="http://schemas.microsoft.com/office/drawing/2014/main" id="{60BCCFDA-173A-91B5-1641-C0596E11F906}"/>
              </a:ext>
            </a:extLst>
          </p:cNvPr>
          <p:cNvPicPr>
            <a:picLocks noChangeAspect="1"/>
          </p:cNvPicPr>
          <p:nvPr/>
        </p:nvPicPr>
        <p:blipFill>
          <a:blip r:embed="rId4"/>
          <a:stretch>
            <a:fillRect/>
          </a:stretch>
        </p:blipFill>
        <p:spPr>
          <a:xfrm>
            <a:off x="5847971" y="2095564"/>
            <a:ext cx="3949171" cy="1503900"/>
          </a:xfrm>
          <a:prstGeom prst="rect">
            <a:avLst/>
          </a:prstGeom>
        </p:spPr>
      </p:pic>
    </p:spTree>
    <p:extLst>
      <p:ext uri="{BB962C8B-B14F-4D97-AF65-F5344CB8AC3E}">
        <p14:creationId xmlns:p14="http://schemas.microsoft.com/office/powerpoint/2010/main" val="331005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5269AF-4405-4C77-A567-24EB7457E718}"/>
              </a:ext>
            </a:extLst>
          </p:cNvPr>
          <p:cNvSpPr>
            <a:spLocks noGrp="1"/>
          </p:cNvSpPr>
          <p:nvPr>
            <p:ph type="title"/>
          </p:nvPr>
        </p:nvSpPr>
        <p:spPr>
          <a:xfrm>
            <a:off x="1043950" y="1179151"/>
            <a:ext cx="3300646" cy="4463889"/>
          </a:xfrm>
        </p:spPr>
        <p:txBody>
          <a:bodyPr anchor="ctr">
            <a:normAutofit/>
          </a:bodyPr>
          <a:lstStyle/>
          <a:p>
            <a:pPr algn="ctr"/>
            <a:r>
              <a:rPr lang="en-US" sz="4000"/>
              <a:t>Importance of Event Order</a:t>
            </a:r>
            <a:endParaRPr lang="en-US"/>
          </a:p>
        </p:txBody>
      </p:sp>
      <p:sp>
        <p:nvSpPr>
          <p:cNvPr id="37" name="Isosceles Triangle 36">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39" name="Straight Connector 38">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8E275BB-9EE4-484F-9318-40575620D6B3}"/>
              </a:ext>
            </a:extLst>
          </p:cNvPr>
          <p:cNvSpPr>
            <a:spLocks noGrp="1"/>
          </p:cNvSpPr>
          <p:nvPr>
            <p:ph idx="1"/>
          </p:nvPr>
        </p:nvSpPr>
        <p:spPr>
          <a:xfrm>
            <a:off x="4978918" y="516479"/>
            <a:ext cx="6341016" cy="6067423"/>
          </a:xfrm>
        </p:spPr>
        <p:txBody>
          <a:bodyPr vert="horz" lIns="91440" tIns="45720" rIns="91440" bIns="45720" rtlCol="0" anchor="ctr">
            <a:normAutofit/>
          </a:bodyPr>
          <a:lstStyle/>
          <a:p>
            <a:r>
              <a:rPr lang="en-US" sz="1600" b="1" dirty="0"/>
              <a:t>Why are we trying to get all the 2022 benefit events finalized before we create the OE event?</a:t>
            </a:r>
          </a:p>
          <a:p>
            <a:pPr lvl="1">
              <a:buClr>
                <a:srgbClr val="276F8B"/>
              </a:buClr>
              <a:buFont typeface="Wingdings" charset="2"/>
              <a:buChar char="Ø"/>
            </a:pPr>
            <a:r>
              <a:rPr lang="en-US" dirty="0"/>
              <a:t>Every benefit event that is created pulls in all benefit information from the prior event</a:t>
            </a:r>
          </a:p>
          <a:p>
            <a:pPr lvl="1">
              <a:buClr>
                <a:srgbClr val="276F8B"/>
              </a:buClr>
              <a:buFont typeface="Wingdings" charset="2"/>
              <a:buChar char="Ø"/>
            </a:pPr>
            <a:r>
              <a:rPr lang="en-US" dirty="0"/>
              <a:t>Benefit events must be processed in event date order to ensure benefits flow correctly through the system</a:t>
            </a:r>
          </a:p>
          <a:p>
            <a:pPr lvl="1">
              <a:buClr>
                <a:srgbClr val="276F8B"/>
              </a:buClr>
              <a:buFont typeface="Wingdings" charset="2"/>
              <a:buChar char="Ø"/>
            </a:pPr>
            <a:r>
              <a:rPr lang="en-US" dirty="0"/>
              <a:t>Since the OE event has an event date of 1-1-23, we're trying to get all events with a 2022 event date through the system before we create the 1-1-23 OE event</a:t>
            </a:r>
          </a:p>
          <a:p>
            <a:pPr lvl="1">
              <a:buClr>
                <a:srgbClr val="276F8B"/>
              </a:buClr>
              <a:buFont typeface="Wingdings" charset="2"/>
              <a:buChar char="Ø"/>
            </a:pPr>
            <a:r>
              <a:rPr lang="en-US" dirty="0"/>
              <a:t>Once the OE event is prepared, if a 2022 event is processed, Central Benefits will need to reprocess the OE event to pick the 2022 elections and/or eligibility change.</a:t>
            </a:r>
          </a:p>
          <a:p>
            <a:pPr lvl="2">
              <a:buClr>
                <a:srgbClr val="276F8B"/>
              </a:buClr>
              <a:buFont typeface="Wingdings" charset="2"/>
              <a:buChar char="Ø"/>
            </a:pPr>
            <a:r>
              <a:rPr lang="en-US" sz="1600" dirty="0"/>
              <a:t>CB monitors for this daily during and after OE – agency not required to submit a ticket, but it's recommended if you are entering a life event during the OE period.</a:t>
            </a:r>
          </a:p>
        </p:txBody>
      </p:sp>
      <p:sp>
        <p:nvSpPr>
          <p:cNvPr id="41" name="Isosceles Triangle 40">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7095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D7B8F8F-4528-4480-AFA3-A006195F5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E9DA62-4EC3-40D5-854C-347AB6D0B59B}"/>
              </a:ext>
            </a:extLst>
          </p:cNvPr>
          <p:cNvSpPr>
            <a:spLocks noGrp="1"/>
          </p:cNvSpPr>
          <p:nvPr>
            <p:ph type="title"/>
          </p:nvPr>
        </p:nvSpPr>
        <p:spPr>
          <a:xfrm>
            <a:off x="1286933" y="609600"/>
            <a:ext cx="10197494" cy="1099457"/>
          </a:xfrm>
        </p:spPr>
        <p:txBody>
          <a:bodyPr>
            <a:normAutofit/>
          </a:bodyPr>
          <a:lstStyle/>
          <a:p>
            <a:r>
              <a:rPr lang="en-US"/>
              <a:t>2022 Event Processing</a:t>
            </a:r>
            <a:r>
              <a:rPr lang="en-US" dirty="0"/>
              <a:t> </a:t>
            </a:r>
          </a:p>
        </p:txBody>
      </p:sp>
      <p:sp>
        <p:nvSpPr>
          <p:cNvPr id="33" name="Isosceles Triangle 32">
            <a:extLst>
              <a:ext uri="{FF2B5EF4-FFF2-40B4-BE49-F238E27FC236}">
                <a16:creationId xmlns:a16="http://schemas.microsoft.com/office/drawing/2014/main" id="{4F8B2185-AE38-43EA-9FA9-E5378AD73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0D36BD5A-BF22-48CD-8A55-28B19177C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7" name="Content Placeholder 2">
            <a:extLst>
              <a:ext uri="{FF2B5EF4-FFF2-40B4-BE49-F238E27FC236}">
                <a16:creationId xmlns:a16="http://schemas.microsoft.com/office/drawing/2014/main" id="{067C5EE5-0D80-0526-94AA-F0D7601B62A6}"/>
              </a:ext>
            </a:extLst>
          </p:cNvPr>
          <p:cNvGraphicFramePr>
            <a:graphicFrameLocks noGrp="1"/>
          </p:cNvGraphicFramePr>
          <p:nvPr>
            <p:ph idx="1"/>
            <p:extLst>
              <p:ext uri="{D42A27DB-BD31-4B8C-83A1-F6EECF244321}">
                <p14:modId xmlns:p14="http://schemas.microsoft.com/office/powerpoint/2010/main" val="30611076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527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2A80508-66F4-42D3-B877-4708ADE4D744}"/>
              </a:ext>
            </a:extLst>
          </p:cNvPr>
          <p:cNvSpPr>
            <a:spLocks noGrp="1"/>
          </p:cNvSpPr>
          <p:nvPr>
            <p:ph type="title"/>
          </p:nvPr>
        </p:nvSpPr>
        <p:spPr>
          <a:xfrm>
            <a:off x="643467" y="816638"/>
            <a:ext cx="3367359" cy="5224724"/>
          </a:xfrm>
        </p:spPr>
        <p:txBody>
          <a:bodyPr anchor="ctr">
            <a:normAutofit/>
          </a:bodyPr>
          <a:lstStyle/>
          <a:p>
            <a:r>
              <a:rPr lang="en-US" sz="4000" dirty="0"/>
              <a:t>2022 Event Processing – MAR Example</a:t>
            </a:r>
          </a:p>
        </p:txBody>
      </p:sp>
      <p:sp>
        <p:nvSpPr>
          <p:cNvPr id="3" name="Content Placeholder 2">
            <a:extLst>
              <a:ext uri="{FF2B5EF4-FFF2-40B4-BE49-F238E27FC236}">
                <a16:creationId xmlns:a16="http://schemas.microsoft.com/office/drawing/2014/main" id="{B6CB4225-CBF7-4BB6-8FD1-DF0793916A3D}"/>
              </a:ext>
            </a:extLst>
          </p:cNvPr>
          <p:cNvSpPr>
            <a:spLocks noGrp="1"/>
          </p:cNvSpPr>
          <p:nvPr>
            <p:ph idx="1"/>
          </p:nvPr>
        </p:nvSpPr>
        <p:spPr>
          <a:xfrm>
            <a:off x="4654295" y="163496"/>
            <a:ext cx="5405896" cy="6690182"/>
          </a:xfrm>
        </p:spPr>
        <p:txBody>
          <a:bodyPr vert="horz" lIns="91440" tIns="45720" rIns="91440" bIns="45720" rtlCol="0" anchor="ctr">
            <a:normAutofit/>
          </a:bodyPr>
          <a:lstStyle/>
          <a:p>
            <a:r>
              <a:rPr lang="en-US" sz="1600" dirty="0"/>
              <a:t>Employee married on 10-8-22</a:t>
            </a:r>
          </a:p>
          <a:p>
            <a:pPr lvl="1">
              <a:buClr>
                <a:srgbClr val="276F8B"/>
              </a:buClr>
              <a:buFont typeface="Wingdings" charset="2"/>
              <a:buChar char="Ø"/>
            </a:pPr>
            <a:r>
              <a:rPr lang="en-US" dirty="0"/>
              <a:t>Adds spouse to health, vision and dental</a:t>
            </a:r>
          </a:p>
          <a:p>
            <a:pPr>
              <a:buClr>
                <a:srgbClr val="276F8B"/>
              </a:buClr>
            </a:pPr>
            <a:r>
              <a:rPr lang="en-US" sz="1600" dirty="0"/>
              <a:t>OE event created on 09-23-22 so it was created when all elections had single coverage</a:t>
            </a:r>
          </a:p>
          <a:p>
            <a:pPr>
              <a:buClr>
                <a:srgbClr val="276F8B"/>
              </a:buClr>
            </a:pPr>
            <a:r>
              <a:rPr lang="en-US" sz="1600" dirty="0"/>
              <a:t>Action Needed by Agency</a:t>
            </a:r>
          </a:p>
          <a:p>
            <a:pPr lvl="1">
              <a:buClr>
                <a:srgbClr val="276F8B"/>
              </a:buClr>
              <a:buFont typeface="Wingdings" charset="2"/>
              <a:buChar char="Ø"/>
            </a:pPr>
            <a:r>
              <a:rPr lang="en-US" dirty="0"/>
              <a:t>Add 10-8-22 event to BAS Activity Table</a:t>
            </a:r>
          </a:p>
          <a:p>
            <a:pPr lvl="1">
              <a:buClr>
                <a:srgbClr val="276F8B"/>
              </a:buClr>
              <a:buFont typeface="Wingdings" charset="2"/>
              <a:buChar char="Ø"/>
            </a:pPr>
            <a:r>
              <a:rPr lang="en-US" dirty="0"/>
              <a:t>Enter elections on MAR event</a:t>
            </a:r>
          </a:p>
          <a:p>
            <a:pPr lvl="1">
              <a:buClr>
                <a:srgbClr val="276F8B"/>
              </a:buClr>
              <a:buFont typeface="Wingdings" charset="2"/>
              <a:buChar char="Ø"/>
            </a:pPr>
            <a:r>
              <a:rPr lang="en-US" dirty="0"/>
              <a:t>Submit ticket to have Central Benefits reprocess OE event to pick up elections made on MAR event</a:t>
            </a:r>
          </a:p>
          <a:p>
            <a:pPr lvl="2">
              <a:buClr>
                <a:srgbClr val="276F8B"/>
              </a:buClr>
              <a:buFont typeface="Wingdings" charset="2"/>
              <a:buChar char="Ø"/>
            </a:pPr>
            <a:r>
              <a:rPr lang="en-US" sz="1600" dirty="0"/>
              <a:t>Since the MAR event (10-8-22) is EARLIER than the OE event date (1-1-23), the OE event will temporarily close, and the MAR event will open. The OE event will stay closed until the MAR event is finalized</a:t>
            </a:r>
          </a:p>
        </p:txBody>
      </p:sp>
    </p:spTree>
    <p:extLst>
      <p:ext uri="{BB962C8B-B14F-4D97-AF65-F5344CB8AC3E}">
        <p14:creationId xmlns:p14="http://schemas.microsoft.com/office/powerpoint/2010/main" val="387735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53B4F8-4C8F-4EB8-B0D2-898BEC7515BB}"/>
              </a:ext>
            </a:extLst>
          </p:cNvPr>
          <p:cNvSpPr>
            <a:spLocks noGrp="1"/>
          </p:cNvSpPr>
          <p:nvPr>
            <p:ph type="title"/>
          </p:nvPr>
        </p:nvSpPr>
        <p:spPr>
          <a:xfrm>
            <a:off x="1043950" y="1179151"/>
            <a:ext cx="3300646" cy="4463889"/>
          </a:xfrm>
        </p:spPr>
        <p:txBody>
          <a:bodyPr anchor="ctr">
            <a:normAutofit/>
          </a:bodyPr>
          <a:lstStyle/>
          <a:p>
            <a:r>
              <a:rPr lang="en-US" sz="4000" dirty="0"/>
              <a:t>2022 Event Processing – MAR Example</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4B0451A-8D99-4E4F-A65D-12B4F13F5DC6}"/>
              </a:ext>
            </a:extLst>
          </p:cNvPr>
          <p:cNvSpPr>
            <a:spLocks noGrp="1"/>
          </p:cNvSpPr>
          <p:nvPr>
            <p:ph idx="1"/>
          </p:nvPr>
        </p:nvSpPr>
        <p:spPr>
          <a:xfrm>
            <a:off x="4978918" y="601145"/>
            <a:ext cx="6046376" cy="5982757"/>
          </a:xfrm>
        </p:spPr>
        <p:txBody>
          <a:bodyPr vert="horz" lIns="91440" tIns="45720" rIns="91440" bIns="45720" rtlCol="0" anchor="ctr">
            <a:normAutofit/>
          </a:bodyPr>
          <a:lstStyle/>
          <a:p>
            <a:pPr>
              <a:lnSpc>
                <a:spcPct val="90000"/>
              </a:lnSpc>
            </a:pPr>
            <a:r>
              <a:rPr lang="en-US" sz="1600" dirty="0"/>
              <a:t>The OE event will automatically re-open once the MAR event is finalized – even if the event has not been reprocessed to pick up the new enrollments</a:t>
            </a:r>
          </a:p>
          <a:p>
            <a:pPr>
              <a:lnSpc>
                <a:spcPct val="90000"/>
              </a:lnSpc>
              <a:buClr>
                <a:srgbClr val="276F8B"/>
              </a:buClr>
            </a:pPr>
            <a:r>
              <a:rPr lang="en-US" sz="1600" dirty="0"/>
              <a:t>During OE, agency should submit a ticket on the day the life event is added to the BAS Activity Table (preferably early in the day).</a:t>
            </a:r>
          </a:p>
          <a:p>
            <a:pPr lvl="1">
              <a:lnSpc>
                <a:spcPct val="90000"/>
              </a:lnSpc>
              <a:buClr>
                <a:srgbClr val="276F8B"/>
              </a:buClr>
              <a:buFont typeface="Wingdings" charset="2"/>
              <a:buChar char="Ø"/>
            </a:pPr>
            <a:r>
              <a:rPr lang="en-US" dirty="0"/>
              <a:t>Central Benefits will open the event, agency can do entry on life event and then Central Benefits will finalize life event and immediately reprocess OE event – all in the same day (all benefits must be entered on the event)</a:t>
            </a:r>
          </a:p>
          <a:p>
            <a:pPr lvl="1">
              <a:lnSpc>
                <a:spcPct val="90000"/>
              </a:lnSpc>
              <a:buClr>
                <a:srgbClr val="276F8B"/>
              </a:buClr>
              <a:buFont typeface="Wingdings" charset="2"/>
              <a:buChar char="Ø"/>
            </a:pPr>
            <a:r>
              <a:rPr lang="en-US" dirty="0"/>
              <a:t>Reduces risk of employee doing entry on event that doesn't have most current elections</a:t>
            </a:r>
          </a:p>
          <a:p>
            <a:pPr lvl="1">
              <a:lnSpc>
                <a:spcPct val="90000"/>
              </a:lnSpc>
              <a:buClr>
                <a:srgbClr val="276F8B"/>
              </a:buClr>
              <a:buFont typeface="Wingdings" charset="2"/>
              <a:buChar char="Ø"/>
            </a:pPr>
            <a:r>
              <a:rPr lang="en-US" b="1" dirty="0"/>
              <a:t>Ticket Name = OE2023 –Reprocess OE due to Life Event – </a:t>
            </a:r>
            <a:r>
              <a:rPr lang="en-US" b="1" dirty="0" err="1"/>
              <a:t>Empl</a:t>
            </a:r>
            <a:r>
              <a:rPr lang="en-US" b="1" dirty="0"/>
              <a:t> Name &amp; ID</a:t>
            </a:r>
          </a:p>
          <a:p>
            <a:pPr>
              <a:lnSpc>
                <a:spcPct val="90000"/>
              </a:lnSpc>
              <a:buClr>
                <a:srgbClr val="276F8B"/>
              </a:buClr>
            </a:pPr>
            <a:r>
              <a:rPr lang="en-US" sz="1600" dirty="0"/>
              <a:t>After OE, Central Benefits will monitor for this and reprocess OE events as needed (no ticket necessary)</a:t>
            </a:r>
            <a:endParaRPr lang="en-US" sz="1600" b="1"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0923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46E29E-8D75-4AA2-8911-4B24D177EBD4}"/>
              </a:ext>
            </a:extLst>
          </p:cNvPr>
          <p:cNvSpPr>
            <a:spLocks noGrp="1"/>
          </p:cNvSpPr>
          <p:nvPr>
            <p:ph type="title"/>
          </p:nvPr>
        </p:nvSpPr>
        <p:spPr>
          <a:xfrm>
            <a:off x="1043950" y="1179151"/>
            <a:ext cx="3300646" cy="4463889"/>
          </a:xfrm>
        </p:spPr>
        <p:txBody>
          <a:bodyPr anchor="ctr">
            <a:normAutofit/>
          </a:bodyPr>
          <a:lstStyle/>
          <a:p>
            <a:r>
              <a:rPr lang="en-US" sz="4000" dirty="0"/>
              <a:t>2022 Event Processing</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6C0D4B1-78AE-4993-9236-568102C0CCB7}"/>
              </a:ext>
            </a:extLst>
          </p:cNvPr>
          <p:cNvSpPr>
            <a:spLocks noGrp="1"/>
          </p:cNvSpPr>
          <p:nvPr>
            <p:ph idx="1"/>
          </p:nvPr>
        </p:nvSpPr>
        <p:spPr>
          <a:xfrm>
            <a:off x="4978918" y="1109145"/>
            <a:ext cx="5833016" cy="5123995"/>
          </a:xfrm>
        </p:spPr>
        <p:txBody>
          <a:bodyPr vert="horz" lIns="91440" tIns="45720" rIns="91440" bIns="45720" rtlCol="0" anchor="ctr">
            <a:normAutofit/>
          </a:bodyPr>
          <a:lstStyle/>
          <a:p>
            <a:r>
              <a:rPr lang="en-US" sz="1600" dirty="0"/>
              <a:t>What happens if employee submitted OE elections BEFORE life event entry is done?</a:t>
            </a:r>
          </a:p>
          <a:p>
            <a:pPr lvl="1">
              <a:buClr>
                <a:srgbClr val="276F8B"/>
              </a:buClr>
              <a:buFont typeface="Wingdings" charset="2"/>
              <a:buChar char="Ø"/>
            </a:pPr>
            <a:r>
              <a:rPr lang="en-US" dirty="0"/>
              <a:t>Central Benefits will capture enrollment made on the OE event, reprocess the OE event (this will delete all elections made on the OE event) and will re-enter the elections that were made on the OE event (taking into account new dependents).</a:t>
            </a:r>
          </a:p>
          <a:p>
            <a:pPr lvl="1">
              <a:buClr>
                <a:srgbClr val="276F8B"/>
              </a:buClr>
              <a:buFont typeface="Wingdings" charset="2"/>
              <a:buChar char="Ø"/>
            </a:pPr>
            <a:r>
              <a:rPr lang="en-US" dirty="0"/>
              <a:t>A new confirmation statement will be generated, and the employee will receive a confirmation statement notification email</a:t>
            </a:r>
          </a:p>
          <a:p>
            <a:pPr lvl="1">
              <a:buClr>
                <a:srgbClr val="276F8B"/>
              </a:buClr>
              <a:buFont typeface="Wingdings" charset="2"/>
              <a:buChar char="Ø"/>
            </a:pPr>
            <a:r>
              <a:rPr lang="en-US" dirty="0"/>
              <a:t>Agency should direct employee to validate elections and print new confirmation statement</a:t>
            </a:r>
          </a:p>
          <a:p>
            <a:pPr marL="914400" lvl="2" indent="0">
              <a:buClr>
                <a:srgbClr val="276F8B"/>
              </a:buClr>
              <a:buNone/>
            </a:pPr>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1637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3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Shape 48">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F5B48B-F20E-4EA7-9036-9C3EAA9AB1EC}"/>
              </a:ext>
            </a:extLst>
          </p:cNvPr>
          <p:cNvSpPr>
            <a:spLocks noGrp="1"/>
          </p:cNvSpPr>
          <p:nvPr>
            <p:ph type="title"/>
          </p:nvPr>
        </p:nvSpPr>
        <p:spPr>
          <a:xfrm>
            <a:off x="677334" y="609599"/>
            <a:ext cx="3843375" cy="5545667"/>
          </a:xfrm>
        </p:spPr>
        <p:txBody>
          <a:bodyPr anchor="ctr">
            <a:normAutofit/>
          </a:bodyPr>
          <a:lstStyle/>
          <a:p>
            <a:r>
              <a:rPr lang="en-US" sz="4000">
                <a:solidFill>
                  <a:schemeClr val="tx1">
                    <a:lumMod val="85000"/>
                    <a:lumOff val="15000"/>
                  </a:schemeClr>
                </a:solidFill>
              </a:rPr>
              <a:t>Event Reminders</a:t>
            </a:r>
          </a:p>
        </p:txBody>
      </p:sp>
      <p:sp>
        <p:nvSpPr>
          <p:cNvPr id="3" name="Content Placeholder 2">
            <a:extLst>
              <a:ext uri="{FF2B5EF4-FFF2-40B4-BE49-F238E27FC236}">
                <a16:creationId xmlns:a16="http://schemas.microsoft.com/office/drawing/2014/main" id="{8BD48028-5E81-482E-95F6-FE3FF92C2EC2}"/>
              </a:ext>
            </a:extLst>
          </p:cNvPr>
          <p:cNvSpPr>
            <a:spLocks noGrp="1"/>
          </p:cNvSpPr>
          <p:nvPr>
            <p:ph idx="1"/>
          </p:nvPr>
        </p:nvSpPr>
        <p:spPr>
          <a:xfrm>
            <a:off x="6091894" y="609600"/>
            <a:ext cx="5535486" cy="5799667"/>
          </a:xfrm>
        </p:spPr>
        <p:txBody>
          <a:bodyPr vert="horz" lIns="91440" tIns="45720" rIns="91440" bIns="45720" rtlCol="0" anchor="ctr">
            <a:normAutofit/>
          </a:bodyPr>
          <a:lstStyle/>
          <a:p>
            <a:pPr>
              <a:buClr>
                <a:srgbClr val="276F8B"/>
              </a:buClr>
              <a:buFont typeface="Wingdings" charset="2"/>
              <a:buChar char="Ø"/>
            </a:pPr>
            <a:r>
              <a:rPr lang="en-US" sz="1600" dirty="0">
                <a:solidFill>
                  <a:srgbClr val="FFFFFF"/>
                </a:solidFill>
              </a:rPr>
              <a:t>Only one event can be open at a time – if an event with an event date prior to 1-1-23 is open, it will close the OE event until the event with the 2022 event date is finalized</a:t>
            </a:r>
            <a:endParaRPr lang="en-US" sz="1600" dirty="0"/>
          </a:p>
          <a:p>
            <a:pPr>
              <a:buClr>
                <a:srgbClr val="276F8B"/>
              </a:buClr>
            </a:pPr>
            <a:r>
              <a:rPr lang="en-US" sz="1600" dirty="0">
                <a:solidFill>
                  <a:srgbClr val="FFFFFF"/>
                </a:solidFill>
              </a:rPr>
              <a:t>OE events will be created on 09-23-22</a:t>
            </a:r>
          </a:p>
          <a:p>
            <a:pPr lvl="1">
              <a:buClr>
                <a:srgbClr val="276F8B"/>
              </a:buClr>
            </a:pPr>
            <a:r>
              <a:rPr lang="en-US" dirty="0">
                <a:solidFill>
                  <a:srgbClr val="FFFFFF"/>
                </a:solidFill>
              </a:rPr>
              <a:t>Only benefit enrollment information finalized as of 09-23-22 will be pulled in the OE event</a:t>
            </a:r>
          </a:p>
          <a:p>
            <a:pPr lvl="1">
              <a:buClr>
                <a:srgbClr val="276F8B"/>
              </a:buClr>
            </a:pPr>
            <a:r>
              <a:rPr lang="en-US" dirty="0">
                <a:solidFill>
                  <a:srgbClr val="FFFFFF"/>
                </a:solidFill>
              </a:rPr>
              <a:t>The benefit program on record on 09-23-22 determines what options are available on OE event</a:t>
            </a:r>
          </a:p>
          <a:p>
            <a:pPr lvl="1">
              <a:buClr>
                <a:srgbClr val="276F8B"/>
              </a:buClr>
            </a:pPr>
            <a:r>
              <a:rPr lang="en-US" dirty="0">
                <a:solidFill>
                  <a:srgbClr val="FFFFFF"/>
                </a:solidFill>
              </a:rPr>
              <a:t>If benefit enrollments or the benefit program changes after 09-23-22, the OE event must be reprocessed by Central Benefits to pick up changes</a:t>
            </a:r>
          </a:p>
          <a:p>
            <a:pPr lvl="1">
              <a:buClr>
                <a:srgbClr val="276F8B"/>
              </a:buClr>
            </a:pPr>
            <a:r>
              <a:rPr lang="en-US" dirty="0">
                <a:solidFill>
                  <a:srgbClr val="FFFFFF"/>
                </a:solidFill>
              </a:rPr>
              <a:t>Any benefit or job entry done AFTER 09-23-22 (regardless of effective date) will not be reflected on the OE event until Central Benefits reprocesses the OE event</a:t>
            </a:r>
          </a:p>
          <a:p>
            <a:pPr lvl="1">
              <a:buClr>
                <a:srgbClr val="276F8B"/>
              </a:buClr>
            </a:pPr>
            <a:endParaRPr lang="en-US" dirty="0">
              <a:solidFill>
                <a:srgbClr val="FFFFFF"/>
              </a:solidFill>
            </a:endParaRPr>
          </a:p>
        </p:txBody>
      </p:sp>
    </p:spTree>
    <p:extLst>
      <p:ext uri="{BB962C8B-B14F-4D97-AF65-F5344CB8AC3E}">
        <p14:creationId xmlns:p14="http://schemas.microsoft.com/office/powerpoint/2010/main" val="15327943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6C39-52FB-4CFD-BAC7-3CAC3716817C}"/>
              </a:ext>
            </a:extLst>
          </p:cNvPr>
          <p:cNvSpPr>
            <a:spLocks noGrp="1"/>
          </p:cNvSpPr>
          <p:nvPr>
            <p:ph type="title"/>
          </p:nvPr>
        </p:nvSpPr>
        <p:spPr>
          <a:xfrm>
            <a:off x="677334" y="609600"/>
            <a:ext cx="8596668" cy="1320800"/>
          </a:xfrm>
        </p:spPr>
        <p:txBody>
          <a:bodyPr anchor="t">
            <a:normAutofit/>
          </a:bodyPr>
          <a:lstStyle/>
          <a:p>
            <a:r>
              <a:rPr lang="en-US" sz="4000"/>
              <a:t>Paper Application Entry</a:t>
            </a:r>
          </a:p>
        </p:txBody>
      </p:sp>
      <p:sp>
        <p:nvSpPr>
          <p:cNvPr id="3" name="Content Placeholder 2">
            <a:extLst>
              <a:ext uri="{FF2B5EF4-FFF2-40B4-BE49-F238E27FC236}">
                <a16:creationId xmlns:a16="http://schemas.microsoft.com/office/drawing/2014/main" id="{E37C2181-3B22-42D5-9824-6DC3D0A15384}"/>
              </a:ext>
            </a:extLst>
          </p:cNvPr>
          <p:cNvSpPr>
            <a:spLocks noGrp="1"/>
          </p:cNvSpPr>
          <p:nvPr>
            <p:ph idx="1"/>
          </p:nvPr>
        </p:nvSpPr>
        <p:spPr>
          <a:xfrm>
            <a:off x="677334" y="2160589"/>
            <a:ext cx="3957349" cy="2325965"/>
          </a:xfrm>
        </p:spPr>
        <p:txBody>
          <a:bodyPr vert="horz" lIns="91440" tIns="45720" rIns="91440" bIns="45720" rtlCol="0" anchor="t">
            <a:normAutofit/>
          </a:bodyPr>
          <a:lstStyle/>
          <a:p>
            <a:r>
              <a:rPr lang="en-US" sz="1600" dirty="0"/>
              <a:t>Go to Perform Election Entry to do paper application entry</a:t>
            </a:r>
          </a:p>
          <a:p>
            <a:pPr>
              <a:buClr>
                <a:srgbClr val="276F8B"/>
              </a:buClr>
            </a:pPr>
            <a:r>
              <a:rPr lang="en-US" sz="1600" dirty="0"/>
              <a:t>Schedule ID = OE2023</a:t>
            </a:r>
          </a:p>
          <a:p>
            <a:pPr>
              <a:buClr>
                <a:srgbClr val="276F8B"/>
              </a:buClr>
            </a:pPr>
            <a:r>
              <a:rPr lang="en-US" sz="1600" dirty="0"/>
              <a:t>If OE event is not available for entry, submit an SSO ticket – Central Benefits will open the event for you</a:t>
            </a:r>
          </a:p>
        </p:txBody>
      </p:sp>
      <p:pic>
        <p:nvPicPr>
          <p:cNvPr id="6" name="Picture 5">
            <a:extLst>
              <a:ext uri="{FF2B5EF4-FFF2-40B4-BE49-F238E27FC236}">
                <a16:creationId xmlns:a16="http://schemas.microsoft.com/office/drawing/2014/main" id="{43C48C46-0C5A-3F23-DDAF-EBD1508C2EDD}"/>
              </a:ext>
            </a:extLst>
          </p:cNvPr>
          <p:cNvPicPr>
            <a:picLocks noChangeAspect="1"/>
          </p:cNvPicPr>
          <p:nvPr/>
        </p:nvPicPr>
        <p:blipFill>
          <a:blip r:embed="rId2"/>
          <a:stretch>
            <a:fillRect/>
          </a:stretch>
        </p:blipFill>
        <p:spPr>
          <a:xfrm>
            <a:off x="4975668" y="1858925"/>
            <a:ext cx="4712825" cy="2627629"/>
          </a:xfrm>
          <a:prstGeom prst="rect">
            <a:avLst/>
          </a:prstGeom>
        </p:spPr>
      </p:pic>
    </p:spTree>
    <p:extLst>
      <p:ext uri="{BB962C8B-B14F-4D97-AF65-F5344CB8AC3E}">
        <p14:creationId xmlns:p14="http://schemas.microsoft.com/office/powerpoint/2010/main" val="313611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16AB7-784A-4614-9A45-763F42F959E4}"/>
              </a:ext>
            </a:extLst>
          </p:cNvPr>
          <p:cNvSpPr>
            <a:spLocks noGrp="1"/>
          </p:cNvSpPr>
          <p:nvPr>
            <p:ph type="title"/>
          </p:nvPr>
        </p:nvSpPr>
        <p:spPr>
          <a:xfrm>
            <a:off x="677333" y="609600"/>
            <a:ext cx="3851123" cy="1732038"/>
          </a:xfrm>
        </p:spPr>
        <p:txBody>
          <a:bodyPr>
            <a:noAutofit/>
          </a:bodyPr>
          <a:lstStyle/>
          <a:p>
            <a:r>
              <a:rPr lang="en-US" sz="4000"/>
              <a:t>Paper Application Entry</a:t>
            </a:r>
          </a:p>
        </p:txBody>
      </p:sp>
      <p:sp>
        <p:nvSpPr>
          <p:cNvPr id="3" name="Content Placeholder 2">
            <a:extLst>
              <a:ext uri="{FF2B5EF4-FFF2-40B4-BE49-F238E27FC236}">
                <a16:creationId xmlns:a16="http://schemas.microsoft.com/office/drawing/2014/main" id="{1E266A96-0892-4CF8-9DBF-801538EDF403}"/>
              </a:ext>
            </a:extLst>
          </p:cNvPr>
          <p:cNvSpPr>
            <a:spLocks noGrp="1"/>
          </p:cNvSpPr>
          <p:nvPr>
            <p:ph idx="1"/>
          </p:nvPr>
        </p:nvSpPr>
        <p:spPr>
          <a:xfrm>
            <a:off x="604763" y="2632303"/>
            <a:ext cx="3851122" cy="2331790"/>
          </a:xfrm>
        </p:spPr>
        <p:txBody>
          <a:bodyPr vert="horz" lIns="91440" tIns="45720" rIns="91440" bIns="45720" rtlCol="0" anchor="t">
            <a:normAutofit lnSpcReduction="10000"/>
          </a:bodyPr>
          <a:lstStyle/>
          <a:p>
            <a:r>
              <a:rPr lang="en-US" sz="1600"/>
              <a:t>Only plans with open enrollment are available for entry</a:t>
            </a:r>
          </a:p>
          <a:p>
            <a:pPr>
              <a:buClr>
                <a:srgbClr val="276F8B"/>
              </a:buClr>
            </a:pPr>
            <a:r>
              <a:rPr lang="en-US" sz="1600"/>
              <a:t>Current elections will be prepopulated for:</a:t>
            </a:r>
          </a:p>
          <a:p>
            <a:pPr lvl="1">
              <a:buClr>
                <a:srgbClr val="276F8B"/>
              </a:buClr>
            </a:pPr>
            <a:r>
              <a:rPr lang="en-US"/>
              <a:t>Health, Dental</a:t>
            </a:r>
            <a:r>
              <a:rPr lang="en-US" dirty="0"/>
              <a:t>, Vision</a:t>
            </a:r>
            <a:r>
              <a:rPr lang="en-US"/>
              <a:t> &amp; </a:t>
            </a:r>
            <a:r>
              <a:rPr lang="en-US" dirty="0"/>
              <a:t>Accident Plan</a:t>
            </a:r>
            <a:endParaRPr lang="en-US"/>
          </a:p>
          <a:p>
            <a:pPr>
              <a:buClr>
                <a:srgbClr val="276F8B"/>
              </a:buClr>
            </a:pPr>
            <a:r>
              <a:rPr lang="en-US" sz="1600"/>
              <a:t>All other plan elections will be blank (FSA, HSA, OOS)</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C6B707B5-9D1F-7D72-AB90-C53E4D29F90C}"/>
              </a:ext>
            </a:extLst>
          </p:cNvPr>
          <p:cNvPicPr>
            <a:picLocks noChangeAspect="1"/>
          </p:cNvPicPr>
          <p:nvPr/>
        </p:nvPicPr>
        <p:blipFill>
          <a:blip r:embed="rId2"/>
          <a:stretch>
            <a:fillRect/>
          </a:stretch>
        </p:blipFill>
        <p:spPr>
          <a:xfrm>
            <a:off x="4127286" y="726175"/>
            <a:ext cx="6931820" cy="5397181"/>
          </a:xfrm>
          <a:prstGeom prst="rect">
            <a:avLst/>
          </a:prstGeom>
        </p:spPr>
      </p:pic>
    </p:spTree>
    <p:extLst>
      <p:ext uri="{BB962C8B-B14F-4D97-AF65-F5344CB8AC3E}">
        <p14:creationId xmlns:p14="http://schemas.microsoft.com/office/powerpoint/2010/main" val="382971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F45B5-5A84-4173-93F5-0315A4577ACF}"/>
              </a:ext>
            </a:extLst>
          </p:cNvPr>
          <p:cNvSpPr>
            <a:spLocks noGrp="1"/>
          </p:cNvSpPr>
          <p:nvPr>
            <p:ph type="title"/>
          </p:nvPr>
        </p:nvSpPr>
        <p:spPr>
          <a:xfrm>
            <a:off x="3156269" y="428171"/>
            <a:ext cx="6426314" cy="849086"/>
          </a:xfrm>
        </p:spPr>
        <p:txBody>
          <a:bodyPr anchor="ctr">
            <a:normAutofit/>
          </a:bodyPr>
          <a:lstStyle/>
          <a:p>
            <a:r>
              <a:rPr lang="en-US" sz="4000"/>
              <a:t>Paper Application Entry</a:t>
            </a:r>
          </a:p>
        </p:txBody>
      </p:sp>
      <p:sp>
        <p:nvSpPr>
          <p:cNvPr id="3" name="Content Placeholder 2">
            <a:extLst>
              <a:ext uri="{FF2B5EF4-FFF2-40B4-BE49-F238E27FC236}">
                <a16:creationId xmlns:a16="http://schemas.microsoft.com/office/drawing/2014/main" id="{A6C2F546-8076-4D05-90FB-0E95C2263757}"/>
              </a:ext>
            </a:extLst>
          </p:cNvPr>
          <p:cNvSpPr>
            <a:spLocks noGrp="1"/>
          </p:cNvSpPr>
          <p:nvPr>
            <p:ph idx="1"/>
          </p:nvPr>
        </p:nvSpPr>
        <p:spPr>
          <a:xfrm>
            <a:off x="698056" y="1833424"/>
            <a:ext cx="3733011" cy="4239255"/>
          </a:xfrm>
        </p:spPr>
        <p:txBody>
          <a:bodyPr vert="horz" lIns="91440" tIns="45720" rIns="91440" bIns="45720" rtlCol="0" anchor="t">
            <a:normAutofit/>
          </a:bodyPr>
          <a:lstStyle/>
          <a:p>
            <a:pPr>
              <a:lnSpc>
                <a:spcPct val="90000"/>
              </a:lnSpc>
            </a:pPr>
            <a:r>
              <a:rPr lang="en-US" sz="1600"/>
              <a:t>Never enter an override on HSA, Healthcare FSA, Dependent Care FSA, Parking or Transit</a:t>
            </a:r>
          </a:p>
          <a:p>
            <a:pPr lvl="1">
              <a:lnSpc>
                <a:spcPct val="90000"/>
              </a:lnSpc>
              <a:buClr>
                <a:srgbClr val="276F8B"/>
              </a:buClr>
              <a:buFont typeface="Wingdings" charset="2"/>
              <a:buChar char="Ø"/>
            </a:pPr>
            <a:r>
              <a:rPr lang="en-US"/>
              <a:t>Enter a POTT if you need to override the amount for any reason</a:t>
            </a:r>
          </a:p>
          <a:p>
            <a:pPr>
              <a:lnSpc>
                <a:spcPct val="90000"/>
              </a:lnSpc>
              <a:buClr>
                <a:srgbClr val="276F8B"/>
              </a:buClr>
            </a:pPr>
            <a:r>
              <a:rPr lang="en-US" sz="1600"/>
              <a:t>There is an issue with the Contribution Worksheet for the </a:t>
            </a:r>
            <a:r>
              <a:rPr lang="en-US" sz="1600" noProof="1"/>
              <a:t>HSA/FSA plans in Perform Election Entry. The number of pay periods is correctly displaying this year but the total annual contribution does not calculate correctly. If the annual elections is correct, the paycheck amount will be correct.</a:t>
            </a:r>
          </a:p>
          <a:p>
            <a:pPr lvl="1">
              <a:lnSpc>
                <a:spcPct val="90000"/>
              </a:lnSpc>
              <a:buClr>
                <a:srgbClr val="276F8B"/>
              </a:buClr>
              <a:buFont typeface="Wingdings" charset="2"/>
              <a:buChar char="Ø"/>
            </a:pPr>
            <a:r>
              <a:rPr lang="en-US" noProof="1"/>
              <a:t>The correct number of pay periods display in eBN</a:t>
            </a:r>
          </a:p>
        </p:txBody>
      </p:sp>
      <p:pic>
        <p:nvPicPr>
          <p:cNvPr id="4" name="Picture 4">
            <a:extLst>
              <a:ext uri="{FF2B5EF4-FFF2-40B4-BE49-F238E27FC236}">
                <a16:creationId xmlns:a16="http://schemas.microsoft.com/office/drawing/2014/main" id="{9880EE57-719E-4436-8F95-AFCE0E080C66}"/>
              </a:ext>
            </a:extLst>
          </p:cNvPr>
          <p:cNvPicPr>
            <a:picLocks noChangeAspect="1"/>
          </p:cNvPicPr>
          <p:nvPr/>
        </p:nvPicPr>
        <p:blipFill>
          <a:blip r:embed="rId2"/>
          <a:stretch>
            <a:fillRect/>
          </a:stretch>
        </p:blipFill>
        <p:spPr>
          <a:xfrm>
            <a:off x="4679019" y="2550249"/>
            <a:ext cx="6723776" cy="2814248"/>
          </a:xfrm>
          <a:prstGeom prst="rect">
            <a:avLst/>
          </a:prstGeom>
        </p:spPr>
      </p:pic>
    </p:spTree>
    <p:extLst>
      <p:ext uri="{BB962C8B-B14F-4D97-AF65-F5344CB8AC3E}">
        <p14:creationId xmlns:p14="http://schemas.microsoft.com/office/powerpoint/2010/main" val="136118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643467" y="816638"/>
            <a:ext cx="3367359" cy="5224724"/>
          </a:xfrm>
        </p:spPr>
        <p:txBody>
          <a:bodyPr anchor="ctr">
            <a:normAutofit/>
          </a:bodyPr>
          <a:lstStyle/>
          <a:p>
            <a:r>
              <a:rPr lang="en-US" sz="4000" dirty="0"/>
              <a:t>Open Enrollment Timeline (subject to change)</a:t>
            </a:r>
          </a:p>
        </p:txBody>
      </p:sp>
      <p:sp>
        <p:nvSpPr>
          <p:cNvPr id="2" name="Content Placeholder 1"/>
          <p:cNvSpPr>
            <a:spLocks noGrp="1"/>
          </p:cNvSpPr>
          <p:nvPr>
            <p:ph idx="1"/>
          </p:nvPr>
        </p:nvSpPr>
        <p:spPr>
          <a:xfrm>
            <a:off x="4244251" y="1194450"/>
            <a:ext cx="7233502" cy="5155186"/>
          </a:xfrm>
        </p:spPr>
        <p:txBody>
          <a:bodyPr vert="horz" lIns="91440" tIns="45720" rIns="91440" bIns="45720" rtlCol="0" anchor="b">
            <a:normAutofit/>
          </a:bodyPr>
          <a:lstStyle/>
          <a:p>
            <a:pPr>
              <a:buClr>
                <a:srgbClr val="276F8B"/>
              </a:buClr>
            </a:pPr>
            <a:r>
              <a:rPr lang="en-US" sz="1600" b="1" dirty="0"/>
              <a:t>Sept 19</a:t>
            </a:r>
            <a:r>
              <a:rPr lang="en-US" sz="1600" b="1" baseline="30000" dirty="0"/>
              <a:t>th</a:t>
            </a:r>
            <a:r>
              <a:rPr lang="en-US" sz="1600" b="1" dirty="0"/>
              <a:t>: </a:t>
            </a:r>
            <a:endParaRPr lang="en-US" dirty="0"/>
          </a:p>
          <a:p>
            <a:pPr lvl="1">
              <a:buClr>
                <a:srgbClr val="276F8B"/>
              </a:buClr>
              <a:buFont typeface="Wingdings" panose="05000000000000000000" pitchFamily="2" charset="2"/>
              <a:buChar char="Ø"/>
            </a:pPr>
            <a:r>
              <a:rPr lang="en-US" dirty="0">
                <a:effectLst/>
                <a:ea typeface="Calibri" panose="020F0502020204030204" pitchFamily="34" charset="0"/>
                <a:cs typeface="Times New Roman"/>
              </a:rPr>
              <a:t>Run PP19 WRS Lookback Report + do all associated processing</a:t>
            </a:r>
          </a:p>
          <a:p>
            <a:pPr lvl="1">
              <a:buClr>
                <a:srgbClr val="276F8B"/>
              </a:buClr>
              <a:buFont typeface="Wingdings" panose="05000000000000000000" pitchFamily="2" charset="2"/>
              <a:buChar char="Ø"/>
            </a:pPr>
            <a:r>
              <a:rPr lang="en-US" dirty="0"/>
              <a:t>Finalize as many open events as possible (TER, RET, TRA, LOA, RFL....)</a:t>
            </a:r>
            <a:endParaRPr lang="en-US" dirty="0">
              <a:effectLst/>
              <a:ea typeface="Calibri" panose="020F0502020204030204" pitchFamily="34" charset="0"/>
              <a:cs typeface="Times New Roman" panose="02020603050405020304" pitchFamily="18" charset="0"/>
            </a:endParaRPr>
          </a:p>
          <a:p>
            <a:pPr>
              <a:buClr>
                <a:srgbClr val="276F8B"/>
              </a:buClr>
            </a:pPr>
            <a:r>
              <a:rPr lang="en-US" sz="1600" b="1" dirty="0"/>
              <a:t>Sept 20</a:t>
            </a:r>
            <a:r>
              <a:rPr lang="en-US" sz="1600" b="1" baseline="30000" dirty="0"/>
              <a:t>th</a:t>
            </a:r>
            <a:r>
              <a:rPr lang="en-US" sz="1600" b="1" dirty="0"/>
              <a:t>:</a:t>
            </a:r>
            <a:r>
              <a:rPr lang="en-US" sz="1600" dirty="0"/>
              <a:t> </a:t>
            </a:r>
          </a:p>
          <a:p>
            <a:pPr lvl="1">
              <a:buClr>
                <a:srgbClr val="276F8B"/>
              </a:buClr>
              <a:buFont typeface="Wingdings" panose="05000000000000000000" pitchFamily="2" charset="2"/>
              <a:buChar char="Ø"/>
            </a:pPr>
            <a:r>
              <a:rPr lang="en-US" dirty="0"/>
              <a:t>OE Training for agencies, 10:30am–12:30pm</a:t>
            </a:r>
          </a:p>
          <a:p>
            <a:pPr lvl="1">
              <a:buClr>
                <a:srgbClr val="276F8B"/>
              </a:buClr>
              <a:buFont typeface="Wingdings" panose="05000000000000000000" pitchFamily="2" charset="2"/>
              <a:buChar char="Ø"/>
            </a:pPr>
            <a:r>
              <a:rPr lang="en-US" dirty="0"/>
              <a:t>Agencies can start sending pre-OE email to employees</a:t>
            </a:r>
          </a:p>
          <a:p>
            <a:pPr lvl="1">
              <a:buClr>
                <a:srgbClr val="276F8B"/>
              </a:buClr>
              <a:buFont typeface="Wingdings" panose="05000000000000000000" pitchFamily="2" charset="2"/>
              <a:buChar char="Ø"/>
            </a:pPr>
            <a:r>
              <a:rPr lang="en-US" dirty="0">
                <a:ea typeface="+mn-lt"/>
                <a:cs typeface="+mn-lt"/>
              </a:rPr>
              <a:t>11/5-11/12 SHR events open for entry (enter as soon as HIR elections finalized)</a:t>
            </a:r>
          </a:p>
          <a:p>
            <a:pPr lvl="1">
              <a:lnSpc>
                <a:spcPct val="114999"/>
              </a:lnSpc>
              <a:buClr>
                <a:srgbClr val="276F8B"/>
              </a:buClr>
              <a:buFont typeface="Wingdings,Sans-Serif" panose="05000000000000000000" pitchFamily="2" charset="2"/>
              <a:buChar char="Ø"/>
            </a:pPr>
            <a:r>
              <a:rPr lang="en-US" dirty="0"/>
              <a:t>(After 5pm) IYC BAS Group ID added to all active employees who are NOT in the DEF benefit program (only added to DEF if employee currently enrolled in ERA plan)</a:t>
            </a:r>
            <a:endParaRPr lang="en-US" dirty="0">
              <a:ea typeface="+mn-lt"/>
              <a:cs typeface="+mn-lt"/>
            </a:endParaRPr>
          </a:p>
          <a:p>
            <a:pPr lvl="2">
              <a:lnSpc>
                <a:spcPct val="114999"/>
              </a:lnSpc>
              <a:buClr>
                <a:srgbClr val="276F8B"/>
              </a:buClr>
              <a:buFont typeface="Wingdings,Sans-Serif" panose="05000000000000000000" pitchFamily="2" charset="2"/>
              <a:buChar char=""/>
            </a:pPr>
            <a:r>
              <a:rPr lang="en-US" b="1" dirty="0">
                <a:solidFill>
                  <a:srgbClr val="FF0000"/>
                </a:solidFill>
              </a:rPr>
              <a:t>Once IYC code is on job, agencies must no longer change primary job flag – create a ticket and Central Benefits will move the flag and IYC code (in effect through the end of the year)</a:t>
            </a:r>
            <a:endParaRPr lang="en-US" dirty="0">
              <a:ea typeface="+mn-lt"/>
              <a:cs typeface="+mn-lt"/>
            </a:endParaRPr>
          </a:p>
          <a:p>
            <a:pPr marL="457200" lvl="1" indent="0">
              <a:buClr>
                <a:srgbClr val="276F8B"/>
              </a:buClr>
              <a:buNone/>
            </a:pPr>
            <a:endParaRPr lang="en-US" dirty="0">
              <a:ea typeface="+mn-lt"/>
              <a:cs typeface="+mn-lt"/>
            </a:endParaRPr>
          </a:p>
          <a:p>
            <a:pPr lvl="1">
              <a:buClr>
                <a:srgbClr val="276F8B"/>
              </a:buClr>
              <a:buFont typeface="Wingdings" panose="05000000000000000000" pitchFamily="2" charset="2"/>
              <a:buChar char="Ø"/>
            </a:pPr>
            <a:endParaRPr lang="en-US" dirty="0"/>
          </a:p>
          <a:p>
            <a:pPr lvl="1">
              <a:buClr>
                <a:srgbClr val="276F8B"/>
              </a:buClr>
              <a:buFont typeface="Wingdings" panose="05000000000000000000" pitchFamily="2" charset="2"/>
              <a:buChar char="Ø"/>
            </a:pPr>
            <a:endParaRPr lang="en-US" dirty="0"/>
          </a:p>
        </p:txBody>
      </p:sp>
    </p:spTree>
    <p:extLst>
      <p:ext uri="{BB962C8B-B14F-4D97-AF65-F5344CB8AC3E}">
        <p14:creationId xmlns:p14="http://schemas.microsoft.com/office/powerpoint/2010/main" val="20548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981028-70F4-4AC1-91A7-ADBA52887613}"/>
              </a:ext>
            </a:extLst>
          </p:cNvPr>
          <p:cNvSpPr>
            <a:spLocks noGrp="1"/>
          </p:cNvSpPr>
          <p:nvPr>
            <p:ph type="title"/>
          </p:nvPr>
        </p:nvSpPr>
        <p:spPr>
          <a:xfrm>
            <a:off x="1043950" y="1179151"/>
            <a:ext cx="3300646" cy="4463889"/>
          </a:xfrm>
        </p:spPr>
        <p:txBody>
          <a:bodyPr anchor="ctr">
            <a:normAutofit/>
          </a:bodyPr>
          <a:lstStyle/>
          <a:p>
            <a:r>
              <a:rPr lang="en-US" sz="4000"/>
              <a:t>Paper Application Entry</a:t>
            </a:r>
          </a:p>
        </p:txBody>
      </p:sp>
      <p:sp>
        <p:nvSpPr>
          <p:cNvPr id="21" name="Isosceles Triangle 20">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3" name="Straight Connector 22">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960DBB3-3AC7-4DFA-9726-D069A8331656}"/>
              </a:ext>
            </a:extLst>
          </p:cNvPr>
          <p:cNvSpPr>
            <a:spLocks noGrp="1"/>
          </p:cNvSpPr>
          <p:nvPr>
            <p:ph idx="1"/>
          </p:nvPr>
        </p:nvSpPr>
        <p:spPr>
          <a:xfrm>
            <a:off x="4978918" y="1109145"/>
            <a:ext cx="6341016" cy="4603900"/>
          </a:xfrm>
        </p:spPr>
        <p:txBody>
          <a:bodyPr vert="horz" lIns="91440" tIns="45720" rIns="91440" bIns="45720" rtlCol="0" anchor="ctr">
            <a:normAutofit/>
          </a:bodyPr>
          <a:lstStyle/>
          <a:p>
            <a:r>
              <a:rPr lang="en-US" sz="1600" dirty="0"/>
              <a:t>Once you finish entry, confirm Process Status = Entered</a:t>
            </a:r>
          </a:p>
          <a:p>
            <a:pPr>
              <a:buClr>
                <a:srgbClr val="276F8B"/>
              </a:buClr>
            </a:pPr>
            <a:r>
              <a:rPr lang="en-US" sz="1600" dirty="0"/>
              <a:t>Once you do entry, employee can still make/change elections through eBenefits</a:t>
            </a:r>
          </a:p>
          <a:p>
            <a:pPr>
              <a:buClr>
                <a:srgbClr val="276F8B"/>
              </a:buClr>
            </a:pPr>
            <a:r>
              <a:rPr lang="en-US" sz="1600" dirty="0"/>
              <a:t>If you need to do additional entry after the event is submitted, you will need to send in an SSO ticket to have the OE event re-opened</a:t>
            </a:r>
          </a:p>
          <a:p>
            <a:pPr lvl="1">
              <a:buClr>
                <a:srgbClr val="276F8B"/>
              </a:buClr>
              <a:buFont typeface="Wingdings" charset="2"/>
              <a:buChar char="Ø"/>
            </a:pPr>
            <a:r>
              <a:rPr lang="en-US" b="1" dirty="0"/>
              <a:t>Ticket subject line – OE2023 – re-open OE event, Name and </a:t>
            </a:r>
            <a:r>
              <a:rPr lang="en-US" b="1" dirty="0" err="1"/>
              <a:t>Empl</a:t>
            </a:r>
            <a:r>
              <a:rPr lang="en-US" b="1" dirty="0"/>
              <a:t> ID </a:t>
            </a:r>
          </a:p>
        </p:txBody>
      </p:sp>
      <p:sp>
        <p:nvSpPr>
          <p:cNvPr id="25" name="Isosceles Triangle 24">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018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F87524-4E00-4669-BB20-6CD5B4A4D447}"/>
              </a:ext>
            </a:extLst>
          </p:cNvPr>
          <p:cNvSpPr>
            <a:spLocks noGrp="1"/>
          </p:cNvSpPr>
          <p:nvPr>
            <p:ph type="title"/>
          </p:nvPr>
        </p:nvSpPr>
        <p:spPr>
          <a:xfrm>
            <a:off x="1043950" y="1179151"/>
            <a:ext cx="3300646" cy="4463889"/>
          </a:xfrm>
        </p:spPr>
        <p:txBody>
          <a:bodyPr anchor="ctr">
            <a:normAutofit/>
          </a:bodyPr>
          <a:lstStyle/>
          <a:p>
            <a:r>
              <a:rPr lang="en-US" sz="4000"/>
              <a:t>Dependent Reminders</a:t>
            </a:r>
          </a:p>
        </p:txBody>
      </p:sp>
      <p:sp>
        <p:nvSpPr>
          <p:cNvPr id="74" name="Isosceles Triangle 73">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76" name="Straight Connector 75">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C3A54CF-0D5C-43DB-82D6-08823F0E6F5A}"/>
              </a:ext>
            </a:extLst>
          </p:cNvPr>
          <p:cNvSpPr>
            <a:spLocks noGrp="1"/>
          </p:cNvSpPr>
          <p:nvPr>
            <p:ph idx="1"/>
          </p:nvPr>
        </p:nvSpPr>
        <p:spPr>
          <a:xfrm>
            <a:off x="4978918" y="1109145"/>
            <a:ext cx="6341016" cy="4603900"/>
          </a:xfrm>
        </p:spPr>
        <p:txBody>
          <a:bodyPr vert="horz" lIns="91440" tIns="45720" rIns="91440" bIns="45720" rtlCol="0" anchor="ctr">
            <a:normAutofit/>
          </a:bodyPr>
          <a:lstStyle/>
          <a:p>
            <a:r>
              <a:rPr lang="en-US" sz="1600"/>
              <a:t>Reminder: Never delete a dependent from the system – </a:t>
            </a:r>
            <a:r>
              <a:rPr lang="en-US" sz="1600" b="1"/>
              <a:t>EVER!</a:t>
            </a:r>
          </a:p>
          <a:p>
            <a:pPr lvl="1">
              <a:buClr>
                <a:srgbClr val="276F8B"/>
              </a:buClr>
              <a:buFont typeface="Wingdings" charset="2"/>
              <a:buChar char="Ø"/>
            </a:pPr>
            <a:r>
              <a:rPr lang="en-US"/>
              <a:t>If a dependent is listed twice, submit a ticket to merge dependent records</a:t>
            </a:r>
          </a:p>
          <a:p>
            <a:pPr lvl="1">
              <a:buClr>
                <a:srgbClr val="276F8B"/>
              </a:buClr>
              <a:buFont typeface="Wingdings" charset="2"/>
              <a:buChar char="Ø"/>
            </a:pPr>
            <a:r>
              <a:rPr lang="en-US"/>
              <a:t>If the employee adds themselves as a dependent, submit a ticket</a:t>
            </a:r>
          </a:p>
          <a:p>
            <a:pPr lvl="1">
              <a:buClr>
                <a:srgbClr val="276F8B"/>
              </a:buClr>
              <a:buFont typeface="Wingdings" charset="2"/>
              <a:buChar char="Ø"/>
            </a:pPr>
            <a:r>
              <a:rPr lang="en-US"/>
              <a:t>These issues often make the OE event go to Election Error status</a:t>
            </a:r>
          </a:p>
        </p:txBody>
      </p:sp>
      <p:sp>
        <p:nvSpPr>
          <p:cNvPr id="78" name="Isosceles Triangle 77">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6652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4ADE30-CF83-47F6-A82B-0EE5775A23F6}"/>
              </a:ext>
            </a:extLst>
          </p:cNvPr>
          <p:cNvSpPr>
            <a:spLocks noGrp="1"/>
          </p:cNvSpPr>
          <p:nvPr>
            <p:ph type="title"/>
          </p:nvPr>
        </p:nvSpPr>
        <p:spPr>
          <a:xfrm>
            <a:off x="1043950" y="1179151"/>
            <a:ext cx="3300646" cy="4463889"/>
          </a:xfrm>
        </p:spPr>
        <p:txBody>
          <a:bodyPr anchor="ctr">
            <a:normAutofit/>
          </a:bodyPr>
          <a:lstStyle/>
          <a:p>
            <a:r>
              <a:rPr lang="en-US" sz="4000"/>
              <a:t>Supplemental Plan Cancelation Deadline</a:t>
            </a:r>
            <a:br>
              <a:rPr lang="en-US"/>
            </a:br>
            <a:endParaRPr lang="en-US"/>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53296E-3A67-418B-A217-D5DC7610D422}"/>
              </a:ext>
            </a:extLst>
          </p:cNvPr>
          <p:cNvSpPr>
            <a:spLocks noGrp="1"/>
          </p:cNvSpPr>
          <p:nvPr>
            <p:ph idx="1"/>
          </p:nvPr>
        </p:nvSpPr>
        <p:spPr>
          <a:xfrm>
            <a:off x="4978918" y="1109145"/>
            <a:ext cx="6341016" cy="4603900"/>
          </a:xfrm>
        </p:spPr>
        <p:txBody>
          <a:bodyPr vert="horz" lIns="91440" tIns="45720" rIns="91440" bIns="45720" rtlCol="0" anchor="ctr">
            <a:normAutofit/>
          </a:bodyPr>
          <a:lstStyle/>
          <a:p>
            <a:r>
              <a:rPr lang="en-US" sz="1600" dirty="0"/>
              <a:t>Supplemental Plan Cancelation Deadline</a:t>
            </a:r>
          </a:p>
          <a:p>
            <a:pPr lvl="1">
              <a:buClr>
                <a:srgbClr val="276F8B"/>
              </a:buClr>
              <a:buFont typeface="Wingdings" charset="2"/>
              <a:buChar char="Ø"/>
            </a:pPr>
            <a:r>
              <a:rPr lang="en-US" dirty="0"/>
              <a:t>All supplemental plan cancelations for 2023 should be submitted through eBenefits</a:t>
            </a:r>
          </a:p>
          <a:p>
            <a:pPr lvl="1">
              <a:buClr>
                <a:srgbClr val="276F8B"/>
              </a:buClr>
              <a:buFont typeface="Wingdings" charset="2"/>
              <a:buChar char="Ø"/>
            </a:pPr>
            <a:r>
              <a:rPr lang="en-US" dirty="0"/>
              <a:t>Applications received after the end of OE enrollment should only be accepted if there are extenuating circumstances</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2369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2B1AFB-6556-4E0A-8EEE-A95333DEB2CD}"/>
              </a:ext>
            </a:extLst>
          </p:cNvPr>
          <p:cNvSpPr>
            <a:spLocks noGrp="1"/>
          </p:cNvSpPr>
          <p:nvPr>
            <p:ph idx="1"/>
          </p:nvPr>
        </p:nvSpPr>
        <p:spPr>
          <a:xfrm>
            <a:off x="677334" y="694267"/>
            <a:ext cx="6155266" cy="5723466"/>
          </a:xfrm>
        </p:spPr>
        <p:txBody>
          <a:bodyPr vert="horz" lIns="91440" tIns="45720" rIns="91440" bIns="45720" rtlCol="0" anchor="ctr">
            <a:normAutofit/>
          </a:bodyPr>
          <a:lstStyle/>
          <a:p>
            <a:pPr>
              <a:lnSpc>
                <a:spcPct val="90000"/>
              </a:lnSpc>
            </a:pPr>
            <a:r>
              <a:rPr lang="en-US" sz="1600" dirty="0"/>
              <a:t>If employee enrolled in Dep Care or Health FSA (or LPFSA) during OE but wants to change election amount, can enter changes until we send the first OE file to OPTUM Financial on 11-18-22 (date subject to change)</a:t>
            </a:r>
          </a:p>
          <a:p>
            <a:pPr>
              <a:lnSpc>
                <a:spcPct val="90000"/>
              </a:lnSpc>
              <a:buClr>
                <a:srgbClr val="276F8B"/>
              </a:buClr>
            </a:pPr>
            <a:r>
              <a:rPr lang="en-US" sz="1600" dirty="0"/>
              <a:t>If employee made no elections during OE or change comes in after file sent to OPTUM Financial, employee must file an appeal</a:t>
            </a:r>
          </a:p>
          <a:p>
            <a:pPr>
              <a:lnSpc>
                <a:spcPct val="90000"/>
              </a:lnSpc>
              <a:buClr>
                <a:srgbClr val="276F8B"/>
              </a:buClr>
            </a:pPr>
            <a:r>
              <a:rPr lang="en-US" sz="1600" noProof="1"/>
              <a:t>HSA, Parking, Transit changes after OE</a:t>
            </a:r>
          </a:p>
          <a:p>
            <a:pPr lvl="1">
              <a:lnSpc>
                <a:spcPct val="90000"/>
              </a:lnSpc>
              <a:buClr>
                <a:srgbClr val="276F8B"/>
              </a:buClr>
              <a:buFont typeface="Wingdings" charset="2"/>
              <a:buChar char="Ø"/>
            </a:pPr>
            <a:r>
              <a:rPr lang="en-US" noProof="1"/>
              <a:t>Enter changes on OE event until file sent to OPTUM Financial on 11-18</a:t>
            </a:r>
          </a:p>
          <a:p>
            <a:pPr lvl="2">
              <a:lnSpc>
                <a:spcPct val="90000"/>
              </a:lnSpc>
              <a:buClr>
                <a:srgbClr val="276F8B"/>
              </a:buClr>
              <a:buFont typeface="Wingdings" charset="2"/>
              <a:buChar char="Ø"/>
            </a:pPr>
            <a:r>
              <a:rPr lang="en-US" sz="1600" noProof="1"/>
              <a:t>Will need to submit ticket for Central Benefits to do once OE event is closed to agency entry</a:t>
            </a:r>
          </a:p>
          <a:p>
            <a:pPr lvl="1">
              <a:lnSpc>
                <a:spcPct val="90000"/>
              </a:lnSpc>
              <a:buClr>
                <a:srgbClr val="276F8B"/>
              </a:buClr>
              <a:buFont typeface="Wingdings" charset="2"/>
              <a:buChar char="Ø"/>
            </a:pPr>
            <a:r>
              <a:rPr lang="en-US" noProof="1"/>
              <a:t>If changes received after 11-18, put elections on 1-1-23 HSA or COM event</a:t>
            </a:r>
          </a:p>
          <a:p>
            <a:pPr lvl="2">
              <a:lnSpc>
                <a:spcPct val="90000"/>
              </a:lnSpc>
              <a:buClr>
                <a:srgbClr val="276F8B"/>
              </a:buClr>
              <a:buFont typeface="Wingdings" charset="2"/>
              <a:buChar char="Ø"/>
            </a:pPr>
            <a:r>
              <a:rPr lang="en-US" sz="1600" b="1" noProof="1"/>
              <a:t>Event date must be 1-1-23 in this situation</a:t>
            </a:r>
          </a:p>
        </p:txBody>
      </p:sp>
      <p:sp>
        <p:nvSpPr>
          <p:cNvPr id="33" name="Rectangle 32">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35" name="Straight Connector 34">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45644C6-4690-450B-9550-E052664B7B16}"/>
              </a:ext>
            </a:extLst>
          </p:cNvPr>
          <p:cNvSpPr>
            <a:spLocks noGrp="1"/>
          </p:cNvSpPr>
          <p:nvPr>
            <p:ph type="title"/>
          </p:nvPr>
        </p:nvSpPr>
        <p:spPr>
          <a:xfrm>
            <a:off x="7829658" y="1253067"/>
            <a:ext cx="3371742" cy="4351866"/>
          </a:xfrm>
        </p:spPr>
        <p:txBody>
          <a:bodyPr vert="horz" lIns="91440" tIns="45720" rIns="91440" bIns="45720" rtlCol="0" anchor="ctr">
            <a:normAutofit/>
          </a:bodyPr>
          <a:lstStyle/>
          <a:p>
            <a:r>
              <a:rPr lang="en-US" sz="4000">
                <a:solidFill>
                  <a:schemeClr val="bg1"/>
                </a:solidFill>
              </a:rPr>
              <a:t>FSA/</a:t>
            </a:r>
            <a:r>
              <a:rPr lang="en-US" sz="4000" noProof="1">
                <a:solidFill>
                  <a:schemeClr val="bg1"/>
                </a:solidFill>
              </a:rPr>
              <a:t>HSA/ERA Changes/Late Enrollments</a:t>
            </a:r>
          </a:p>
        </p:txBody>
      </p:sp>
    </p:spTree>
    <p:extLst>
      <p:ext uri="{BB962C8B-B14F-4D97-AF65-F5344CB8AC3E}">
        <p14:creationId xmlns:p14="http://schemas.microsoft.com/office/powerpoint/2010/main" val="46776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2">
            <a:extLst>
              <a:ext uri="{FF2B5EF4-FFF2-40B4-BE49-F238E27FC236}">
                <a16:creationId xmlns:a16="http://schemas.microsoft.com/office/drawing/2014/main" id="{9AE27B9D-0F04-458B-A718-F84902C79F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5" name="Straight Connector 23">
              <a:extLst>
                <a:ext uri="{FF2B5EF4-FFF2-40B4-BE49-F238E27FC236}">
                  <a16:creationId xmlns:a16="http://schemas.microsoft.com/office/drawing/2014/main" id="{47AB6435-428E-44C8-A107-8435183F65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659658D-9AE1-44D3-B002-2BA204AB9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2083C874-CFCD-47ED-9F98-DDB125C9C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605E9946-A240-42E3-B6CD-E6691BF4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7">
              <a:extLst>
                <a:ext uri="{FF2B5EF4-FFF2-40B4-BE49-F238E27FC236}">
                  <a16:creationId xmlns:a16="http://schemas.microsoft.com/office/drawing/2014/main" id="{315B1B45-25C3-4C58-8EB8-41BCFA02A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87983A9A-7A69-406F-AFEA-AD2AE87E1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8">
              <a:extLst>
                <a:ext uri="{FF2B5EF4-FFF2-40B4-BE49-F238E27FC236}">
                  <a16:creationId xmlns:a16="http://schemas.microsoft.com/office/drawing/2014/main" id="{FFCBC4EF-C03E-4EED-9E9A-3097DECC0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F56545EE-F94F-4B4C-AA43-9D674566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1">
              <a:extLst>
                <a:ext uri="{FF2B5EF4-FFF2-40B4-BE49-F238E27FC236}">
                  <a16:creationId xmlns:a16="http://schemas.microsoft.com/office/drawing/2014/main" id="{2FE2A6B2-D45B-484C-BAFD-3F4508266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EC2132BF-207E-4FB2-B0FE-E6FD0A1D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CA5A06B-27CF-411B-94E6-DA1AB3F03918}"/>
              </a:ext>
            </a:extLst>
          </p:cNvPr>
          <p:cNvSpPr>
            <a:spLocks noGrp="1"/>
          </p:cNvSpPr>
          <p:nvPr>
            <p:ph type="title"/>
          </p:nvPr>
        </p:nvSpPr>
        <p:spPr>
          <a:xfrm>
            <a:off x="985969" y="4473227"/>
            <a:ext cx="8288032" cy="1096648"/>
          </a:xfrm>
        </p:spPr>
        <p:txBody>
          <a:bodyPr vert="horz" lIns="91440" tIns="45720" rIns="91440" bIns="45720" rtlCol="0" anchor="b">
            <a:normAutofit/>
          </a:bodyPr>
          <a:lstStyle/>
          <a:p>
            <a:r>
              <a:rPr lang="en-US" sz="4000"/>
              <a:t>Agency Resources</a:t>
            </a:r>
          </a:p>
        </p:txBody>
      </p:sp>
      <p:pic>
        <p:nvPicPr>
          <p:cNvPr id="3" name="Picture 3">
            <a:extLst>
              <a:ext uri="{FF2B5EF4-FFF2-40B4-BE49-F238E27FC236}">
                <a16:creationId xmlns:a16="http://schemas.microsoft.com/office/drawing/2014/main" id="{D55FEFFD-71E0-46CA-9ECF-F67816A04763}"/>
              </a:ext>
            </a:extLst>
          </p:cNvPr>
          <p:cNvPicPr>
            <a:picLocks noChangeAspect="1"/>
          </p:cNvPicPr>
          <p:nvPr/>
        </p:nvPicPr>
        <p:blipFill rotWithShape="1">
          <a:blip r:embed="rId2"/>
          <a:srcRect t="22353" r="3" b="9474"/>
          <a:stretch/>
        </p:blipFill>
        <p:spPr>
          <a:xfrm>
            <a:off x="677334" y="468621"/>
            <a:ext cx="8274669" cy="3635025"/>
          </a:xfrm>
          <a:custGeom>
            <a:avLst/>
            <a:gdLst/>
            <a:ahLst/>
            <a:cxnLst/>
            <a:rect l="l" t="t" r="r" b="b"/>
            <a:pathLst>
              <a:path w="8274669" h="3635025">
                <a:moveTo>
                  <a:pt x="540554" y="0"/>
                </a:moveTo>
                <a:lnTo>
                  <a:pt x="8274669" y="0"/>
                </a:lnTo>
                <a:lnTo>
                  <a:pt x="8274669" y="3635025"/>
                </a:lnTo>
                <a:lnTo>
                  <a:pt x="0" y="3635025"/>
                </a:lnTo>
                <a:close/>
              </a:path>
            </a:pathLst>
          </a:custGeom>
        </p:spPr>
      </p:pic>
    </p:spTree>
    <p:extLst>
      <p:ext uri="{BB962C8B-B14F-4D97-AF65-F5344CB8AC3E}">
        <p14:creationId xmlns:p14="http://schemas.microsoft.com/office/powerpoint/2010/main" val="64603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CB8D6D-DEFB-42FC-87C3-510D59C1BA36}"/>
              </a:ext>
            </a:extLst>
          </p:cNvPr>
          <p:cNvSpPr>
            <a:spLocks noGrp="1"/>
          </p:cNvSpPr>
          <p:nvPr>
            <p:ph type="title"/>
          </p:nvPr>
        </p:nvSpPr>
        <p:spPr>
          <a:xfrm>
            <a:off x="1043950" y="1179151"/>
            <a:ext cx="3300646" cy="4463889"/>
          </a:xfrm>
        </p:spPr>
        <p:txBody>
          <a:bodyPr anchor="ctr">
            <a:normAutofit/>
          </a:bodyPr>
          <a:lstStyle/>
          <a:p>
            <a:r>
              <a:rPr lang="en-US" sz="4000"/>
              <a:t>Agency Resources</a:t>
            </a:r>
          </a:p>
        </p:txBody>
      </p:sp>
      <p:sp>
        <p:nvSpPr>
          <p:cNvPr id="16"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AD58CAD-7303-4ACA-92CC-B36106BC0A5A}"/>
              </a:ext>
            </a:extLst>
          </p:cNvPr>
          <p:cNvSpPr>
            <a:spLocks noGrp="1"/>
          </p:cNvSpPr>
          <p:nvPr>
            <p:ph idx="1"/>
          </p:nvPr>
        </p:nvSpPr>
        <p:spPr>
          <a:xfrm>
            <a:off x="4978918" y="1109145"/>
            <a:ext cx="6341016" cy="4603900"/>
          </a:xfrm>
        </p:spPr>
        <p:txBody>
          <a:bodyPr vert="horz" lIns="91440" tIns="45720" rIns="91440" bIns="45720" rtlCol="0" anchor="ctr">
            <a:normAutofit/>
          </a:bodyPr>
          <a:lstStyle/>
          <a:p>
            <a:r>
              <a:rPr lang="en-US" sz="1600" dirty="0">
                <a:hlinkClick r:id="rId3"/>
              </a:rPr>
              <a:t>OE Administrator Resources</a:t>
            </a:r>
            <a:r>
              <a:rPr lang="en-US" sz="1600" dirty="0"/>
              <a:t> and </a:t>
            </a:r>
            <a:r>
              <a:rPr lang="en-US" sz="1600" dirty="0">
                <a:hlinkClick r:id="rId4"/>
              </a:rPr>
              <a:t>OE Communications</a:t>
            </a:r>
            <a:r>
              <a:rPr lang="en-US" sz="1600" dirty="0"/>
              <a:t> webpages</a:t>
            </a:r>
          </a:p>
          <a:p>
            <a:pPr lvl="1">
              <a:buClr>
                <a:srgbClr val="276F8B"/>
              </a:buClr>
              <a:buFont typeface="Wingdings" charset="2"/>
              <a:buChar char="Ø"/>
            </a:pPr>
            <a:r>
              <a:rPr lang="en-US" dirty="0"/>
              <a:t>Communications pages has information about all employee messages and other communications</a:t>
            </a:r>
          </a:p>
          <a:p>
            <a:pPr>
              <a:buClr>
                <a:srgbClr val="276F8B"/>
              </a:buClr>
            </a:pPr>
            <a:r>
              <a:rPr lang="en-US" sz="1600" dirty="0">
                <a:hlinkClick r:id="rId5"/>
              </a:rPr>
              <a:t>ETF Virtual Employer Forums</a:t>
            </a:r>
            <a:endParaRPr lang="en-US" sz="1600" dirty="0">
              <a:hlinkClick r:id="rId6"/>
            </a:endParaRPr>
          </a:p>
          <a:p>
            <a:pPr>
              <a:buClr>
                <a:srgbClr val="276F8B"/>
              </a:buClr>
            </a:pPr>
            <a:r>
              <a:rPr lang="en-US" sz="1600" dirty="0">
                <a:hlinkClick r:id="rId7"/>
              </a:rPr>
              <a:t>Health Plan and Vendor Contact Informational Page</a:t>
            </a:r>
          </a:p>
          <a:p>
            <a:pPr>
              <a:buClr>
                <a:srgbClr val="276F8B"/>
              </a:buClr>
            </a:pPr>
            <a:r>
              <a:rPr lang="en-US" sz="1600" dirty="0"/>
              <a:t>Template PPT for employee OE training</a:t>
            </a:r>
          </a:p>
          <a:p>
            <a:pPr>
              <a:buClr>
                <a:srgbClr val="276F8B"/>
              </a:buClr>
            </a:pPr>
            <a:r>
              <a:rPr lang="en-US" sz="1600" dirty="0">
                <a:hlinkClick r:id="rId8"/>
              </a:rPr>
              <a:t>Administrator job aid</a:t>
            </a:r>
            <a:endParaRPr lang="en-US" sz="1600" dirty="0"/>
          </a:p>
          <a:p>
            <a:pPr>
              <a:buClr>
                <a:srgbClr val="276F8B"/>
              </a:buClr>
            </a:pPr>
            <a:r>
              <a:rPr lang="en-US" sz="1600" dirty="0"/>
              <a:t>Ability to review/print confirmation statements</a:t>
            </a:r>
          </a:p>
          <a:p>
            <a:pPr>
              <a:buClr>
                <a:srgbClr val="276F8B"/>
              </a:buClr>
            </a:pPr>
            <a:r>
              <a:rPr lang="en-US" sz="1600" dirty="0"/>
              <a:t>Queries to Monitor status of OE event</a:t>
            </a:r>
          </a:p>
          <a:p>
            <a:pPr marL="0" indent="0">
              <a:buClr>
                <a:srgbClr val="276F8B"/>
              </a:buClr>
              <a:buNone/>
            </a:pPr>
            <a:endParaRPr lang="en-US" sz="1600"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8683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59CCAA3-8823-433A-9C62-02505AC3D788}"/>
              </a:ext>
            </a:extLst>
          </p:cNvPr>
          <p:cNvSpPr>
            <a:spLocks noGrp="1"/>
          </p:cNvSpPr>
          <p:nvPr>
            <p:ph type="title"/>
          </p:nvPr>
        </p:nvSpPr>
        <p:spPr>
          <a:xfrm>
            <a:off x="677334" y="609600"/>
            <a:ext cx="8596668" cy="1320800"/>
          </a:xfrm>
        </p:spPr>
        <p:txBody>
          <a:bodyPr>
            <a:normAutofit/>
          </a:bodyPr>
          <a:lstStyle/>
          <a:p>
            <a:r>
              <a:rPr lang="en-US" sz="4000">
                <a:solidFill>
                  <a:schemeClr val="tx1"/>
                </a:solidFill>
              </a:rPr>
              <a:t>Central Benefits Monitoring</a:t>
            </a:r>
          </a:p>
        </p:txBody>
      </p:sp>
      <p:sp>
        <p:nvSpPr>
          <p:cNvPr id="3" name="Content Placeholder 2">
            <a:extLst>
              <a:ext uri="{FF2B5EF4-FFF2-40B4-BE49-F238E27FC236}">
                <a16:creationId xmlns:a16="http://schemas.microsoft.com/office/drawing/2014/main" id="{EC7A5284-AF03-4752-A56B-39136DCAC68F}"/>
              </a:ext>
            </a:extLst>
          </p:cNvPr>
          <p:cNvSpPr>
            <a:spLocks noGrp="1"/>
          </p:cNvSpPr>
          <p:nvPr>
            <p:ph idx="1"/>
          </p:nvPr>
        </p:nvSpPr>
        <p:spPr>
          <a:xfrm>
            <a:off x="677334" y="1713065"/>
            <a:ext cx="9697334" cy="5005630"/>
          </a:xfrm>
        </p:spPr>
        <p:txBody>
          <a:bodyPr vert="horz" lIns="91440" tIns="45720" rIns="91440" bIns="45720" rtlCol="0" anchor="t">
            <a:normAutofit fontScale="92500" lnSpcReduction="10000"/>
          </a:bodyPr>
          <a:lstStyle/>
          <a:p>
            <a:r>
              <a:rPr lang="en-US" sz="1600" dirty="0"/>
              <a:t>Central Benefits will be doing the following monitoring/auditing during and after OE:</a:t>
            </a:r>
          </a:p>
          <a:p>
            <a:pPr lvl="1">
              <a:buClr>
                <a:srgbClr val="276F8B"/>
              </a:buClr>
              <a:buFont typeface="Wingdings" charset="2"/>
              <a:buChar char="Ø"/>
            </a:pPr>
            <a:r>
              <a:rPr lang="en-US" dirty="0"/>
              <a:t>OE events that are out of sequence due to life events or eligibility changes</a:t>
            </a:r>
          </a:p>
          <a:p>
            <a:pPr lvl="2">
              <a:buClr>
                <a:srgbClr val="276F8B"/>
              </a:buClr>
              <a:buFont typeface="Wingdings" charset="2"/>
              <a:buChar char="Ø"/>
            </a:pPr>
            <a:r>
              <a:rPr lang="en-US" sz="1600" dirty="0"/>
              <a:t>Central Benefits will review, and reprocess events as needed</a:t>
            </a:r>
          </a:p>
          <a:p>
            <a:pPr lvl="1">
              <a:buClr>
                <a:srgbClr val="276F8B"/>
              </a:buClr>
            </a:pPr>
            <a:r>
              <a:rPr lang="en-US" dirty="0"/>
              <a:t>Central Benefits will monitor, and an email will be sent via Employee Messaging for the following:</a:t>
            </a:r>
          </a:p>
          <a:p>
            <a:pPr lvl="2">
              <a:buClr>
                <a:srgbClr val="276F8B"/>
              </a:buClr>
              <a:buFont typeface="Wingdings" charset="2"/>
              <a:buChar char="Ø"/>
            </a:pPr>
            <a:r>
              <a:rPr lang="en-US" sz="1600" dirty="0"/>
              <a:t>OE Notified Status</a:t>
            </a:r>
          </a:p>
          <a:p>
            <a:pPr lvl="2">
              <a:buClr>
                <a:srgbClr val="276F8B"/>
              </a:buClr>
              <a:buFont typeface="Wingdings" charset="2"/>
              <a:buChar char="Ø"/>
            </a:pPr>
            <a:r>
              <a:rPr lang="en-US" sz="1600" noProof="1"/>
              <a:t>HSA </a:t>
            </a:r>
            <a:r>
              <a:rPr lang="en-US" sz="1600" dirty="0"/>
              <a:t>Follow-up (enrolled in HDHP but have not elected </a:t>
            </a:r>
            <a:r>
              <a:rPr lang="en-US" sz="1600" noProof="1"/>
              <a:t>HSA</a:t>
            </a:r>
            <a:r>
              <a:rPr lang="en-US" sz="1600" dirty="0"/>
              <a:t> for 2023)</a:t>
            </a:r>
          </a:p>
          <a:p>
            <a:pPr lvl="2">
              <a:buClr>
                <a:srgbClr val="276F8B"/>
              </a:buClr>
              <a:buFont typeface="Wingdings" charset="2"/>
              <a:buChar char="Ø"/>
            </a:pPr>
            <a:r>
              <a:rPr lang="en-US" sz="1600" dirty="0"/>
              <a:t>OOS Follow-up (currently enrolled in OOS but have not made an election yet or currently enrolled in OOS but didn't elect OOS or health for 2023)</a:t>
            </a:r>
          </a:p>
          <a:p>
            <a:pPr lvl="2">
              <a:buClr>
                <a:srgbClr val="276F8B"/>
              </a:buClr>
              <a:buFont typeface="Wingdings" charset="2"/>
              <a:buChar char="Ø"/>
            </a:pPr>
            <a:r>
              <a:rPr lang="en-US" sz="1600" dirty="0"/>
              <a:t>WEA Trust Follow-up (currently enrolled in WEA Trust but have not made an election to a new plan or waived coverage for 2023)</a:t>
            </a:r>
          </a:p>
          <a:p>
            <a:pPr lvl="2">
              <a:buClr>
                <a:srgbClr val="276F8B"/>
              </a:buClr>
              <a:buFont typeface="Wingdings" charset="2"/>
              <a:buChar char="Ø"/>
            </a:pPr>
            <a:r>
              <a:rPr lang="en-US" sz="1600" dirty="0"/>
              <a:t>Dean Prevea360 Follow-up (currently enrolled in Dean Prevea360 but have not made an election to a new plan or waived coverage for 2023)</a:t>
            </a:r>
          </a:p>
          <a:p>
            <a:pPr lvl="2">
              <a:buClr>
                <a:srgbClr val="276F8B"/>
              </a:buClr>
              <a:buFont typeface="Wingdings" charset="2"/>
              <a:buChar char="Ø"/>
            </a:pPr>
            <a:r>
              <a:rPr lang="en-US" sz="1600" dirty="0"/>
              <a:t>HealthPartners Follow-up (currently enrolled in HealthPartners but have not made an election to a new plan or waived coverage for 2023)</a:t>
            </a:r>
          </a:p>
          <a:p>
            <a:pPr lvl="2">
              <a:buClr>
                <a:srgbClr val="276F8B"/>
              </a:buClr>
              <a:buFont typeface="Wingdings" charset="2"/>
              <a:buChar char="Ø"/>
            </a:pPr>
            <a:r>
              <a:rPr lang="en-US" sz="1600" dirty="0"/>
              <a:t>GHC-</a:t>
            </a:r>
            <a:r>
              <a:rPr lang="en-US" sz="1600" dirty="0" err="1"/>
              <a:t>Eau</a:t>
            </a:r>
            <a:r>
              <a:rPr lang="en-US" sz="1600" dirty="0"/>
              <a:t> Claire Follow-up (currently enrolled in GHC-</a:t>
            </a:r>
            <a:r>
              <a:rPr lang="en-US" sz="1600" dirty="0" err="1"/>
              <a:t>Eau</a:t>
            </a:r>
            <a:r>
              <a:rPr lang="en-US" sz="1600" dirty="0"/>
              <a:t> Claire but have not made an election to a new plan or waived coverage for 2023)</a:t>
            </a:r>
          </a:p>
          <a:p>
            <a:pPr lvl="2">
              <a:buClr>
                <a:srgbClr val="276F8B"/>
              </a:buClr>
              <a:buFont typeface="Wingdings" charset="2"/>
              <a:buChar char="Ø"/>
            </a:pPr>
            <a:endParaRPr lang="en-US" sz="1600" dirty="0"/>
          </a:p>
        </p:txBody>
      </p:sp>
    </p:spTree>
    <p:extLst>
      <p:ext uri="{BB962C8B-B14F-4D97-AF65-F5344CB8AC3E}">
        <p14:creationId xmlns:p14="http://schemas.microsoft.com/office/powerpoint/2010/main" val="33730203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7B8F8F-4528-4480-AFA3-A006195F5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0A67C9-018F-4253-9E5B-B48521CFCA78}"/>
              </a:ext>
            </a:extLst>
          </p:cNvPr>
          <p:cNvSpPr>
            <a:spLocks noGrp="1"/>
          </p:cNvSpPr>
          <p:nvPr>
            <p:ph type="title"/>
          </p:nvPr>
        </p:nvSpPr>
        <p:spPr>
          <a:xfrm>
            <a:off x="1286933" y="609600"/>
            <a:ext cx="10197494" cy="1099457"/>
          </a:xfrm>
          <a:solidFill>
            <a:schemeClr val="bg1"/>
          </a:solidFill>
          <a:ln>
            <a:solidFill>
              <a:schemeClr val="accent4">
                <a:lumMod val="60000"/>
                <a:lumOff val="40000"/>
              </a:schemeClr>
            </a:solidFill>
          </a:ln>
        </p:spPr>
        <p:style>
          <a:lnRef idx="1">
            <a:schemeClr val="accent2"/>
          </a:lnRef>
          <a:fillRef idx="2">
            <a:schemeClr val="accent2"/>
          </a:fillRef>
          <a:effectRef idx="1">
            <a:schemeClr val="accent2"/>
          </a:effectRef>
          <a:fontRef idx="minor">
            <a:schemeClr val="dk1"/>
          </a:fontRef>
        </p:style>
        <p:txBody>
          <a:bodyPr>
            <a:normAutofit/>
          </a:bodyPr>
          <a:lstStyle/>
          <a:p>
            <a:r>
              <a:rPr lang="en-US" sz="4000"/>
              <a:t>Central Benefits Monitoring</a:t>
            </a:r>
            <a:br>
              <a:rPr lang="en-US" sz="4000"/>
            </a:br>
            <a:r>
              <a:rPr lang="en-US" sz="1600">
                <a:ea typeface="+mj-lt"/>
                <a:cs typeface="+mj-lt"/>
              </a:rPr>
              <a:t>Central Benefits will monitor and reach out to the agencies on the following:</a:t>
            </a:r>
            <a:endParaRPr lang="en-US" sz="1600"/>
          </a:p>
        </p:txBody>
      </p:sp>
      <p:sp>
        <p:nvSpPr>
          <p:cNvPr id="11" name="Isosceles Triangle 10">
            <a:extLst>
              <a:ext uri="{FF2B5EF4-FFF2-40B4-BE49-F238E27FC236}">
                <a16:creationId xmlns:a16="http://schemas.microsoft.com/office/drawing/2014/main" id="{4F8B2185-AE38-43EA-9FA9-E5378AD73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0D36BD5A-BF22-48CD-8A55-28B19177C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19F29F31-0CA5-47F1-AB84-B339337F1D03}"/>
              </a:ext>
            </a:extLst>
          </p:cNvPr>
          <p:cNvGraphicFramePr>
            <a:graphicFrameLocks noGrp="1"/>
          </p:cNvGraphicFramePr>
          <p:nvPr>
            <p:ph idx="1"/>
            <p:extLst>
              <p:ext uri="{D42A27DB-BD31-4B8C-83A1-F6EECF244321}">
                <p14:modId xmlns:p14="http://schemas.microsoft.com/office/powerpoint/2010/main" val="147250359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108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38369844-B327-4D49-98E4-827203ADF0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715249AA-E70E-4DAE-A265-2E3DE9D7C9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DD16B149-ADB4-41B1-A60E-1A03588790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B53998E5-48EB-4528-87CF-792F41468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870554EF-7AD0-4B55-9FFF-38E8FA10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2CB215DE-9630-439F-A0A9-1D96839C5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F73C83A3-9645-481D-A4C0-430939918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2FA98AB7-2E6E-4C28-BB73-33EA56364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C11A2791-813E-4B8A-BE6F-BF3F8979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6DFFDA6E-1AB0-456D-9AFE-6CA686043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3E1654-1512-4D06-9969-80D50078F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3" name="Rectangle 82">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89"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Isosceles Triangle 96">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Freeform: Shape 98">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146E0-614B-400E-96E0-8F5A4F058DCD}"/>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5400">
                <a:solidFill>
                  <a:srgbClr val="FFFFFF"/>
                </a:solidFill>
              </a:rPr>
              <a:t>Employee Resources</a:t>
            </a:r>
          </a:p>
        </p:txBody>
      </p:sp>
      <p:sp>
        <p:nvSpPr>
          <p:cNvPr id="101" name="Isosceles Triangle 100">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5610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0265050-FD84-47EF-A163-6A481836C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11B064D-F4EB-4312-AEEA-6AFDB257E7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23" name="Straight Connector 22">
              <a:extLst>
                <a:ext uri="{FF2B5EF4-FFF2-40B4-BE49-F238E27FC236}">
                  <a16:creationId xmlns:a16="http://schemas.microsoft.com/office/drawing/2014/main" id="{E7041201-C3DD-4181-B0E0-5C960FFE53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29A678F-8D0F-4F98-85A6-797199C550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82463FFC-4B08-4AF2-AC5A-F681CE977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87C110A9-8F54-42F4-9B19-8D33F94DE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F5AD5FC-19DB-4C66-BDDA-043A6AAC9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352A3EAD-426D-4399-B7E0-81D26F700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F842EF93-A507-4796-A726-0D0A9B751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24F1410B-DBCE-471A-97C3-B96C0A7BB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0BBC8502-8D68-4CE4-B690-2EBB6BCC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04B3E5D-6FF9-4A25-952C-6D7E12EF5FC4}"/>
              </a:ext>
            </a:extLst>
          </p:cNvPr>
          <p:cNvSpPr>
            <a:spLocks noGrp="1"/>
          </p:cNvSpPr>
          <p:nvPr>
            <p:ph type="title"/>
          </p:nvPr>
        </p:nvSpPr>
        <p:spPr>
          <a:xfrm>
            <a:off x="652481" y="1382486"/>
            <a:ext cx="3547581" cy="4093028"/>
          </a:xfrm>
        </p:spPr>
        <p:txBody>
          <a:bodyPr anchor="ctr">
            <a:normAutofit/>
          </a:bodyPr>
          <a:lstStyle/>
          <a:p>
            <a:r>
              <a:rPr lang="en-US" sz="4400"/>
              <a:t>Employee Resources</a:t>
            </a:r>
          </a:p>
        </p:txBody>
      </p:sp>
      <p:sp>
        <p:nvSpPr>
          <p:cNvPr id="33" name="Rectangle 32">
            <a:extLst>
              <a:ext uri="{FF2B5EF4-FFF2-40B4-BE49-F238E27FC236}">
                <a16:creationId xmlns:a16="http://schemas.microsoft.com/office/drawing/2014/main" id="{DE77CD7A-FE9E-475D-BF9C-78183B0B1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a:extLst>
              <a:ext uri="{FF2B5EF4-FFF2-40B4-BE49-F238E27FC236}">
                <a16:creationId xmlns:a16="http://schemas.microsoft.com/office/drawing/2014/main" id="{07A2CF8B-06DD-4D07-9B7F-277065DED9CF}"/>
              </a:ext>
            </a:extLst>
          </p:cNvPr>
          <p:cNvGraphicFramePr>
            <a:graphicFrameLocks noGrp="1"/>
          </p:cNvGraphicFramePr>
          <p:nvPr>
            <p:ph idx="1"/>
            <p:extLst>
              <p:ext uri="{D42A27DB-BD31-4B8C-83A1-F6EECF244321}">
                <p14:modId xmlns:p14="http://schemas.microsoft.com/office/powerpoint/2010/main" val="1474725939"/>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752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643467" y="816638"/>
            <a:ext cx="3367359" cy="5224724"/>
          </a:xfrm>
        </p:spPr>
        <p:txBody>
          <a:bodyPr anchor="ctr">
            <a:normAutofit/>
          </a:bodyPr>
          <a:lstStyle/>
          <a:p>
            <a:r>
              <a:rPr lang="en-US" sz="4000">
                <a:ea typeface="+mj-lt"/>
                <a:cs typeface="+mj-lt"/>
              </a:rPr>
              <a:t>Open Enrollment Timeline (subject to change)</a:t>
            </a:r>
          </a:p>
          <a:p>
            <a:endParaRPr lang="en-US"/>
          </a:p>
        </p:txBody>
      </p:sp>
      <p:sp>
        <p:nvSpPr>
          <p:cNvPr id="2" name="Content Placeholder 1"/>
          <p:cNvSpPr>
            <a:spLocks noGrp="1"/>
          </p:cNvSpPr>
          <p:nvPr>
            <p:ph idx="1"/>
          </p:nvPr>
        </p:nvSpPr>
        <p:spPr>
          <a:xfrm>
            <a:off x="4368545" y="1197678"/>
            <a:ext cx="6591229" cy="4501447"/>
          </a:xfrm>
        </p:spPr>
        <p:txBody>
          <a:bodyPr vert="horz" lIns="91440" tIns="45720" rIns="91440" bIns="45720" rtlCol="0" anchor="ctr">
            <a:normAutofit lnSpcReduction="10000"/>
          </a:bodyPr>
          <a:lstStyle/>
          <a:p>
            <a:pPr>
              <a:buClr>
                <a:srgbClr val="276F8B"/>
              </a:buClr>
            </a:pPr>
            <a:r>
              <a:rPr lang="en-US" sz="1600" b="1" dirty="0">
                <a:ea typeface="+mn-lt"/>
                <a:cs typeface="+mn-lt"/>
              </a:rPr>
              <a:t>Sept 21</a:t>
            </a:r>
            <a:r>
              <a:rPr lang="en-US" sz="1600" b="1" baseline="30000" dirty="0">
                <a:ea typeface="+mn-lt"/>
                <a:cs typeface="+mn-lt"/>
              </a:rPr>
              <a:t>st</a:t>
            </a:r>
            <a:r>
              <a:rPr lang="en-US" sz="1600" b="1" dirty="0">
                <a:ea typeface="+mn-lt"/>
                <a:cs typeface="+mn-lt"/>
              </a:rPr>
              <a:t>:</a:t>
            </a:r>
            <a:r>
              <a:rPr lang="en-US" sz="1600" dirty="0">
                <a:ea typeface="+mn-lt"/>
                <a:cs typeface="+mn-lt"/>
              </a:rPr>
              <a:t> </a:t>
            </a:r>
            <a:endParaRPr lang="en-US" dirty="0"/>
          </a:p>
          <a:p>
            <a:pPr lvl="1">
              <a:buClr>
                <a:srgbClr val="276F8B"/>
              </a:buClr>
              <a:buFont typeface="Wingdings,Sans-Serif" charset="2"/>
              <a:buChar char="Ø"/>
            </a:pPr>
            <a:r>
              <a:rPr lang="en-US" dirty="0">
                <a:ea typeface="+mn-lt"/>
                <a:cs typeface="+mn-lt"/>
              </a:rPr>
              <a:t>Deadline to process all AGE events with an event date of 12-31-22 or earlier (Run WI_BN_OVERAGE_DEPEND_RPT with an as of date of 12-31-22)</a:t>
            </a:r>
          </a:p>
          <a:p>
            <a:pPr lvl="1">
              <a:buClr>
                <a:srgbClr val="276F8B"/>
              </a:buClr>
              <a:buFont typeface="Wingdings,Sans-Serif" charset="2"/>
              <a:buChar char="Ø"/>
            </a:pPr>
            <a:r>
              <a:rPr lang="en-US" dirty="0">
                <a:ea typeface="+mn-lt"/>
                <a:cs typeface="+mn-lt"/>
              </a:rPr>
              <a:t>Deadline to process all SHR events by the agencies</a:t>
            </a:r>
          </a:p>
          <a:p>
            <a:pPr lvl="1">
              <a:buClr>
                <a:srgbClr val="276F8B"/>
              </a:buClr>
              <a:buFont typeface="Wingdings,Sans-Serif" charset="2"/>
              <a:buChar char="Ø"/>
            </a:pPr>
            <a:r>
              <a:rPr lang="en-US" dirty="0">
                <a:ea typeface="+mn-lt"/>
                <a:cs typeface="+mn-lt"/>
              </a:rPr>
              <a:t>Ben Admin Runs at Noon and 5pm</a:t>
            </a:r>
          </a:p>
          <a:p>
            <a:pPr lvl="1">
              <a:buClr>
                <a:srgbClr val="276F8B"/>
              </a:buClr>
              <a:buFont typeface="Wingdings,Sans-Serif" charset="2"/>
              <a:buChar char="Ø"/>
            </a:pPr>
            <a:r>
              <a:rPr lang="en-US" sz="1600" dirty="0"/>
              <a:t>All 2023 benefit configuration in Production (tentative)</a:t>
            </a:r>
            <a:endParaRPr lang="en-US" dirty="0"/>
          </a:p>
          <a:p>
            <a:pPr>
              <a:buClr>
                <a:srgbClr val="276F8B"/>
              </a:buClr>
            </a:pPr>
            <a:r>
              <a:rPr lang="en-US" sz="1600" b="1" dirty="0">
                <a:ea typeface="+mn-lt"/>
                <a:cs typeface="+mn-lt"/>
              </a:rPr>
              <a:t>Sept 22</a:t>
            </a:r>
            <a:r>
              <a:rPr lang="en-US" sz="1600" b="1" baseline="30000" dirty="0">
                <a:ea typeface="+mn-lt"/>
                <a:cs typeface="+mn-lt"/>
              </a:rPr>
              <a:t>nd</a:t>
            </a:r>
            <a:r>
              <a:rPr lang="en-US" sz="1600" b="1" dirty="0">
                <a:ea typeface="+mn-lt"/>
                <a:cs typeface="+mn-lt"/>
              </a:rPr>
              <a:t>:</a:t>
            </a:r>
            <a:r>
              <a:rPr lang="en-US" sz="1600" dirty="0">
                <a:ea typeface="+mn-lt"/>
                <a:cs typeface="+mn-lt"/>
              </a:rPr>
              <a:t> </a:t>
            </a:r>
            <a:endParaRPr lang="en-US" dirty="0"/>
          </a:p>
          <a:p>
            <a:pPr lvl="1">
              <a:buClr>
                <a:srgbClr val="276F8B"/>
              </a:buClr>
              <a:buFont typeface="Wingdings,Sans-Serif" charset="2"/>
              <a:buChar char="Ø"/>
            </a:pPr>
            <a:r>
              <a:rPr lang="en-US" dirty="0">
                <a:ea typeface="+mn-lt"/>
                <a:cs typeface="+mn-lt"/>
              </a:rPr>
              <a:t>Employee message will be sent to current WEA Trust, HealthPartners, GHC-</a:t>
            </a:r>
            <a:r>
              <a:rPr lang="en-US" dirty="0" err="1">
                <a:ea typeface="+mn-lt"/>
                <a:cs typeface="+mn-lt"/>
              </a:rPr>
              <a:t>Eau</a:t>
            </a:r>
            <a:r>
              <a:rPr lang="en-US" dirty="0">
                <a:ea typeface="+mn-lt"/>
                <a:cs typeface="+mn-lt"/>
              </a:rPr>
              <a:t> Claire and Dean Prevea360 enrollees (late in Day)</a:t>
            </a:r>
          </a:p>
          <a:p>
            <a:pPr lvl="1">
              <a:buClr>
                <a:srgbClr val="276F8B"/>
              </a:buClr>
              <a:buFont typeface="Wingdings,Sans-Serif" charset="2"/>
              <a:buChar char="Ø"/>
            </a:pPr>
            <a:r>
              <a:rPr lang="en-US" dirty="0">
                <a:ea typeface="+mn-lt"/>
                <a:cs typeface="+mn-lt"/>
              </a:rPr>
              <a:t>Central Benefits will finish outstanding AGE and SHR event entry – before noon</a:t>
            </a:r>
          </a:p>
          <a:p>
            <a:pPr lvl="1">
              <a:buClr>
                <a:srgbClr val="276F8B"/>
              </a:buClr>
              <a:buFont typeface="Wingdings,Sans-Serif" charset="2"/>
              <a:buChar char="Ø"/>
            </a:pPr>
            <a:r>
              <a:rPr lang="en-US" dirty="0">
                <a:ea typeface="+mn-lt"/>
                <a:cs typeface="+mn-lt"/>
              </a:rPr>
              <a:t>Ben Admin runs at Noon and 5pm</a:t>
            </a:r>
            <a:endParaRPr lang="en-US" dirty="0"/>
          </a:p>
        </p:txBody>
      </p:sp>
    </p:spTree>
    <p:extLst>
      <p:ext uri="{BB962C8B-B14F-4D97-AF65-F5344CB8AC3E}">
        <p14:creationId xmlns:p14="http://schemas.microsoft.com/office/powerpoint/2010/main" val="11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Group 7">
            <a:extLst>
              <a:ext uri="{FF2B5EF4-FFF2-40B4-BE49-F238E27FC236}">
                <a16:creationId xmlns:a16="http://schemas.microsoft.com/office/drawing/2014/main" id="{38369844-B327-4D49-98E4-827203ADF0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715249AA-E70E-4DAE-A265-2E3DE9D7C9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D16B149-ADB4-41B1-A60E-1A03588790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B53998E5-48EB-4528-87CF-792F41468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870554EF-7AD0-4B55-9FFF-38E8FA10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2CB215DE-9630-439F-A0A9-1D96839C5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F73C83A3-9645-481D-A4C0-430939918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2FA98AB7-2E6E-4C28-BB73-33EA56364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C11A2791-813E-4B8A-BE6F-BF3F8979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6DFFDA6E-1AB0-456D-9AFE-6CA686043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E3E1654-1512-4D06-9969-80D50078F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5" name="Rectangle 19">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1">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39" name="Straight Connector 22">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520012"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23">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FE905AA-10FC-4358-A1F2-B464C3795BB7}"/>
              </a:ext>
            </a:extLst>
          </p:cNvPr>
          <p:cNvSpPr>
            <a:spLocks noGrp="1"/>
          </p:cNvSpPr>
          <p:nvPr>
            <p:ph type="title"/>
          </p:nvPr>
        </p:nvSpPr>
        <p:spPr>
          <a:xfrm>
            <a:off x="677335" y="1282701"/>
            <a:ext cx="5096060" cy="4307148"/>
          </a:xfrm>
        </p:spPr>
        <p:txBody>
          <a:bodyPr vert="horz" lIns="91440" tIns="45720" rIns="91440" bIns="45720" rtlCol="0" anchor="ctr">
            <a:normAutofit/>
          </a:bodyPr>
          <a:lstStyle/>
          <a:p>
            <a:pPr algn="r"/>
            <a:r>
              <a:rPr lang="en-US" sz="5400"/>
              <a:t>OE Challenges</a:t>
            </a:r>
          </a:p>
        </p:txBody>
      </p:sp>
      <p:sp>
        <p:nvSpPr>
          <p:cNvPr id="31" name="Freeform: Shape 30">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36C5FEA9-467D-408A-8351-CE9D655AAEBF}"/>
              </a:ext>
            </a:extLst>
          </p:cNvPr>
          <p:cNvSpPr>
            <a:spLocks noGrp="1"/>
          </p:cNvSpPr>
          <p:nvPr>
            <p:ph type="body" idx="1"/>
          </p:nvPr>
        </p:nvSpPr>
        <p:spPr>
          <a:xfrm>
            <a:off x="7821120" y="2876315"/>
            <a:ext cx="3602567" cy="1096899"/>
          </a:xfrm>
        </p:spPr>
        <p:txBody>
          <a:bodyPr vert="horz" lIns="91440" tIns="45720" rIns="91440" bIns="45720" rtlCol="0" anchor="ctr">
            <a:normAutofit/>
          </a:bodyPr>
          <a:lstStyle/>
          <a:p>
            <a:r>
              <a:rPr lang="en-US" sz="1600">
                <a:solidFill>
                  <a:srgbClr val="FFFFFF"/>
                </a:solidFill>
              </a:rPr>
              <a:t>All stuff that happens after the OE event is created.....</a:t>
            </a:r>
          </a:p>
        </p:txBody>
      </p:sp>
    </p:spTree>
    <p:extLst>
      <p:ext uri="{BB962C8B-B14F-4D97-AF65-F5344CB8AC3E}">
        <p14:creationId xmlns:p14="http://schemas.microsoft.com/office/powerpoint/2010/main" val="205023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46FAFB-63BD-4935-82B0-DB194D421871}"/>
              </a:ext>
            </a:extLst>
          </p:cNvPr>
          <p:cNvSpPr>
            <a:spLocks noGrp="1"/>
          </p:cNvSpPr>
          <p:nvPr>
            <p:ph type="title"/>
          </p:nvPr>
        </p:nvSpPr>
        <p:spPr>
          <a:xfrm>
            <a:off x="935093" y="1179151"/>
            <a:ext cx="3409503" cy="4463889"/>
          </a:xfrm>
        </p:spPr>
        <p:txBody>
          <a:bodyPr anchor="ctr">
            <a:normAutofit/>
          </a:bodyPr>
          <a:lstStyle/>
          <a:p>
            <a:r>
              <a:rPr lang="en-US" sz="4000"/>
              <a:t>September/ October Hires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CD7B37-A7EA-4A6F-B668-672E2773BA67}"/>
              </a:ext>
            </a:extLst>
          </p:cNvPr>
          <p:cNvSpPr>
            <a:spLocks noGrp="1"/>
          </p:cNvSpPr>
          <p:nvPr>
            <p:ph idx="1"/>
          </p:nvPr>
        </p:nvSpPr>
        <p:spPr>
          <a:xfrm>
            <a:off x="4978918" y="1109145"/>
            <a:ext cx="6341016" cy="5511042"/>
          </a:xfrm>
        </p:spPr>
        <p:txBody>
          <a:bodyPr vert="horz" lIns="91440" tIns="45720" rIns="91440" bIns="45720" rtlCol="0" anchor="ctr">
            <a:normAutofit/>
          </a:bodyPr>
          <a:lstStyle/>
          <a:p>
            <a:r>
              <a:rPr lang="en-US" sz="1600" dirty="0"/>
              <a:t>For employees who start PP20 –PP22 (09/11 - 10/22), encourage them to make their new hire elections ASAP</a:t>
            </a:r>
          </a:p>
          <a:p>
            <a:pPr lvl="1">
              <a:buClr>
                <a:srgbClr val="276F8B"/>
              </a:buClr>
              <a:buFont typeface="Wingdings" charset="2"/>
              <a:buChar char="Ø"/>
            </a:pPr>
            <a:r>
              <a:rPr lang="en-US" dirty="0"/>
              <a:t>Once the HIR event is finalized, the SHR event will open (if applicable). Watch for SHR events daily.</a:t>
            </a:r>
          </a:p>
          <a:p>
            <a:pPr lvl="1">
              <a:buClr>
                <a:srgbClr val="276F8B"/>
              </a:buClr>
              <a:buFont typeface="Wingdings" charset="2"/>
              <a:buChar char="Ø"/>
            </a:pPr>
            <a:r>
              <a:rPr lang="en-US" dirty="0"/>
              <a:t>Once entry is done on the SHR event, the OE event will open. This group will be handled like all other employees provided the OE event can be opened to the employee prior to the end of the OE period.</a:t>
            </a:r>
          </a:p>
          <a:p>
            <a:pPr lvl="1">
              <a:buClr>
                <a:srgbClr val="276F8B"/>
              </a:buClr>
              <a:buFont typeface="Wingdings" charset="2"/>
              <a:buChar char="Ø"/>
            </a:pPr>
            <a:r>
              <a:rPr lang="en-US" dirty="0"/>
              <a:t>Note: If an employee is still within their initial 30-day enrollment period at the end of the OE period and the employee didn’t submit their OE elections, you can still collect paper OE applications and have them manually entered on the OE event.</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5648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A7A6E2-52D0-443A-809D-43BF77DAFEDB}"/>
              </a:ext>
            </a:extLst>
          </p:cNvPr>
          <p:cNvSpPr>
            <a:spLocks noGrp="1"/>
          </p:cNvSpPr>
          <p:nvPr>
            <p:ph type="title"/>
          </p:nvPr>
        </p:nvSpPr>
        <p:spPr>
          <a:xfrm>
            <a:off x="1333502" y="609600"/>
            <a:ext cx="8596668" cy="1320800"/>
          </a:xfrm>
        </p:spPr>
        <p:txBody>
          <a:bodyPr>
            <a:normAutofit/>
          </a:bodyPr>
          <a:lstStyle/>
          <a:p>
            <a:r>
              <a:rPr lang="en-US" dirty="0"/>
              <a:t>Hires Prior to 12-1-22 (no access to OE event or within first 30 days)</a:t>
            </a:r>
          </a:p>
        </p:txBody>
      </p:sp>
      <p:sp>
        <p:nvSpPr>
          <p:cNvPr id="54" name="Isosceles Triangle 53">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1FFA38F-EDBC-4E92-99DA-716922C34822}"/>
              </a:ext>
            </a:extLst>
          </p:cNvPr>
          <p:cNvSpPr>
            <a:spLocks noGrp="1"/>
          </p:cNvSpPr>
          <p:nvPr>
            <p:ph idx="1"/>
          </p:nvPr>
        </p:nvSpPr>
        <p:spPr>
          <a:xfrm>
            <a:off x="1049022" y="2119949"/>
            <a:ext cx="10476268" cy="4063653"/>
          </a:xfrm>
        </p:spPr>
        <p:txBody>
          <a:bodyPr vert="horz" lIns="91440" tIns="45720" rIns="91440" bIns="45720" rtlCol="0" anchor="t">
            <a:normAutofit/>
          </a:bodyPr>
          <a:lstStyle/>
          <a:p>
            <a:pPr>
              <a:lnSpc>
                <a:spcPct val="90000"/>
              </a:lnSpc>
            </a:pPr>
            <a:r>
              <a:rPr lang="en-US" sz="1600" dirty="0"/>
              <a:t>The following will apply to late pay period hires in PP20 (9/11 – 09/24), all hires in PP21 (9/25-10/8), PP22 (10/9-10/22), PP23 (10/23-11/5), PP24 (11/6-11/19), and some hires in PP25 (11/20-12/3).</a:t>
            </a:r>
          </a:p>
          <a:p>
            <a:pPr>
              <a:lnSpc>
                <a:spcPct val="90000"/>
              </a:lnSpc>
              <a:buClr>
                <a:srgbClr val="276F8B"/>
              </a:buClr>
            </a:pPr>
            <a:r>
              <a:rPr lang="en-US" sz="1600" dirty="0"/>
              <a:t>Healthcare FSA, Dependent Care FSA</a:t>
            </a:r>
          </a:p>
          <a:p>
            <a:pPr lvl="1">
              <a:lnSpc>
                <a:spcPct val="90000"/>
              </a:lnSpc>
              <a:buClr>
                <a:srgbClr val="276F8B"/>
              </a:buClr>
              <a:buFont typeface="Wingdings" charset="2"/>
              <a:buChar char="Ø"/>
            </a:pPr>
            <a:r>
              <a:rPr lang="en-US" dirty="0"/>
              <a:t>Remind employees that coverage they enter in HIR event is effective in 2022</a:t>
            </a:r>
          </a:p>
          <a:p>
            <a:pPr lvl="1">
              <a:lnSpc>
                <a:spcPct val="90000"/>
              </a:lnSpc>
              <a:buClr>
                <a:srgbClr val="276F8B"/>
              </a:buClr>
              <a:buFont typeface="Wingdings" charset="2"/>
              <a:buChar char="Ø"/>
            </a:pPr>
            <a:r>
              <a:rPr lang="en-US" dirty="0"/>
              <a:t>If they want coverage for 2023, must complete a </a:t>
            </a:r>
            <a:r>
              <a:rPr lang="en-US" dirty="0">
                <a:hlinkClick r:id="rId2"/>
              </a:rPr>
              <a:t>paper application</a:t>
            </a:r>
            <a:r>
              <a:rPr lang="en-US" dirty="0"/>
              <a:t> within 30 days of hire (if no elections made on OE)</a:t>
            </a:r>
          </a:p>
          <a:p>
            <a:pPr lvl="2">
              <a:lnSpc>
                <a:spcPct val="90000"/>
              </a:lnSpc>
              <a:buClr>
                <a:srgbClr val="276F8B"/>
              </a:buClr>
              <a:buFont typeface="Wingdings" charset="2"/>
              <a:buChar char="Ø"/>
            </a:pPr>
            <a:r>
              <a:rPr lang="en-US" sz="1600" dirty="0"/>
              <a:t>Create a ticket, attach application and Central Benefits will do entry on either OE or ADM (depends on timing of receipt of application)</a:t>
            </a:r>
          </a:p>
          <a:p>
            <a:pPr>
              <a:lnSpc>
                <a:spcPct val="90000"/>
              </a:lnSpc>
              <a:buClr>
                <a:srgbClr val="276F8B"/>
              </a:buClr>
            </a:pPr>
            <a:r>
              <a:rPr lang="en-US" sz="1600" dirty="0"/>
              <a:t>Parking/Transit</a:t>
            </a:r>
          </a:p>
          <a:p>
            <a:pPr lvl="1">
              <a:lnSpc>
                <a:spcPct val="90000"/>
              </a:lnSpc>
              <a:buClr>
                <a:srgbClr val="276F8B"/>
              </a:buClr>
              <a:buFont typeface="Wingdings" charset="2"/>
              <a:buChar char="Ø"/>
            </a:pPr>
            <a:r>
              <a:rPr lang="en-US" dirty="0"/>
              <a:t>Remind employees that coverage they enter on HIR event is effective in 2022</a:t>
            </a:r>
          </a:p>
          <a:p>
            <a:pPr lvl="1">
              <a:lnSpc>
                <a:spcPct val="90000"/>
              </a:lnSpc>
              <a:buClr>
                <a:srgbClr val="276F8B"/>
              </a:buClr>
              <a:buFont typeface="Wingdings" charset="2"/>
              <a:buChar char="Ø"/>
            </a:pPr>
            <a:r>
              <a:rPr lang="en-US" dirty="0"/>
              <a:t>If they want coverage for 2023, collect a </a:t>
            </a:r>
            <a:r>
              <a:rPr lang="en-US" dirty="0">
                <a:hlinkClick r:id="rId2"/>
              </a:rPr>
              <a:t>paper application</a:t>
            </a:r>
            <a:r>
              <a:rPr lang="en-US" dirty="0"/>
              <a:t> and create a 1-1-23 COM event and enter elections</a:t>
            </a:r>
          </a:p>
          <a:p>
            <a:pPr marL="914400" lvl="2" indent="0">
              <a:lnSpc>
                <a:spcPct val="90000"/>
              </a:lnSpc>
              <a:buClr>
                <a:srgbClr val="276F8B"/>
              </a:buClr>
              <a:buNone/>
            </a:pPr>
            <a:endParaRPr lang="en-US" sz="1700" dirty="0"/>
          </a:p>
        </p:txBody>
      </p:sp>
      <p:sp>
        <p:nvSpPr>
          <p:cNvPr id="56" name="Isosceles Triangle 55">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4861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3BC75-CBBE-4D88-8893-DECD3EDDEAE0}"/>
              </a:ext>
            </a:extLst>
          </p:cNvPr>
          <p:cNvSpPr>
            <a:spLocks noGrp="1"/>
          </p:cNvSpPr>
          <p:nvPr>
            <p:ph type="title"/>
          </p:nvPr>
        </p:nvSpPr>
        <p:spPr>
          <a:xfrm>
            <a:off x="1333502" y="609600"/>
            <a:ext cx="8596668" cy="1320800"/>
          </a:xfrm>
        </p:spPr>
        <p:txBody>
          <a:bodyPr>
            <a:normAutofit/>
          </a:bodyPr>
          <a:lstStyle/>
          <a:p>
            <a:r>
              <a:rPr lang="en-US" dirty="0"/>
              <a:t>Hires Prior to 12-1-22 (no access to OE event or within first 30 days)</a:t>
            </a:r>
          </a:p>
        </p:txBody>
      </p:sp>
      <p:sp>
        <p:nvSpPr>
          <p:cNvPr id="38" name="Isosceles Triangle 37">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F352B9D-D8D1-494A-B87E-63251DA6BF69}"/>
              </a:ext>
            </a:extLst>
          </p:cNvPr>
          <p:cNvSpPr>
            <a:spLocks noGrp="1"/>
          </p:cNvSpPr>
          <p:nvPr>
            <p:ph idx="1"/>
          </p:nvPr>
        </p:nvSpPr>
        <p:spPr>
          <a:xfrm>
            <a:off x="1333502" y="2160589"/>
            <a:ext cx="10134598" cy="4354511"/>
          </a:xfrm>
        </p:spPr>
        <p:txBody>
          <a:bodyPr vert="horz" lIns="91440" tIns="45720" rIns="91440" bIns="45720" rtlCol="0">
            <a:normAutofit fontScale="92500" lnSpcReduction="20000"/>
          </a:bodyPr>
          <a:lstStyle/>
          <a:p>
            <a:pPr>
              <a:lnSpc>
                <a:spcPct val="90000"/>
              </a:lnSpc>
              <a:buClr>
                <a:srgbClr val="3494BA">
                  <a:lumMod val="75000"/>
                </a:srgbClr>
              </a:buClr>
            </a:pPr>
            <a:r>
              <a:rPr lang="en-US" sz="1400" noProof="1"/>
              <a:t>HSA:</a:t>
            </a:r>
            <a:endParaRPr lang="en-US" sz="1400" dirty="0"/>
          </a:p>
          <a:p>
            <a:pPr lvl="1">
              <a:lnSpc>
                <a:spcPct val="90000"/>
              </a:lnSpc>
              <a:buClr>
                <a:srgbClr val="276F8B"/>
              </a:buClr>
              <a:buFont typeface="Wingdings" charset="2"/>
              <a:buChar char="Ø"/>
            </a:pPr>
            <a:r>
              <a:rPr lang="en-US" sz="1400" noProof="1"/>
              <a:t>If coverage is effective in 2022, remind employee that coverage they enter on HIR is effective 2022</a:t>
            </a:r>
          </a:p>
          <a:p>
            <a:pPr lvl="2">
              <a:lnSpc>
                <a:spcPct val="90000"/>
              </a:lnSpc>
              <a:buClr>
                <a:srgbClr val="276F8B"/>
              </a:buClr>
            </a:pPr>
            <a:r>
              <a:rPr lang="en-US" noProof="1"/>
              <a:t>They must complete a </a:t>
            </a:r>
            <a:r>
              <a:rPr lang="en-US" noProof="1">
                <a:hlinkClick r:id="rId3"/>
              </a:rPr>
              <a:t>paper application</a:t>
            </a:r>
            <a:r>
              <a:rPr lang="en-US" noProof="1"/>
              <a:t> for 2023 (if not entered on OE event)</a:t>
            </a:r>
          </a:p>
          <a:p>
            <a:pPr lvl="3">
              <a:lnSpc>
                <a:spcPct val="90000"/>
              </a:lnSpc>
              <a:buClr>
                <a:srgbClr val="276F8B"/>
              </a:buClr>
              <a:buFont typeface="Wingdings" charset="2"/>
              <a:buChar char="Ø"/>
            </a:pPr>
            <a:r>
              <a:rPr lang="en-US" sz="1400" noProof="1"/>
              <a:t>If they have an OE event, enter on OE event</a:t>
            </a:r>
          </a:p>
          <a:p>
            <a:pPr lvl="3">
              <a:lnSpc>
                <a:spcPct val="90000"/>
              </a:lnSpc>
              <a:buClr>
                <a:srgbClr val="276F8B"/>
              </a:buClr>
              <a:buFont typeface="Wingdings" charset="2"/>
              <a:buChar char="Ø"/>
            </a:pPr>
            <a:r>
              <a:rPr lang="en-US" sz="1400" noProof="1"/>
              <a:t>If no OE event, collect a </a:t>
            </a:r>
            <a:r>
              <a:rPr lang="en-US" sz="1400" noProof="1">
                <a:hlinkClick r:id="rId3"/>
              </a:rPr>
              <a:t>paper application</a:t>
            </a:r>
            <a:r>
              <a:rPr lang="en-US" sz="1400" noProof="1"/>
              <a:t> and create a 1-1-23 HSA event and enter elections</a:t>
            </a:r>
          </a:p>
          <a:p>
            <a:pPr lvl="2">
              <a:lnSpc>
                <a:spcPct val="90000"/>
              </a:lnSpc>
              <a:buClr>
                <a:srgbClr val="276F8B"/>
              </a:buClr>
              <a:buFont typeface="Wingdings" charset="2"/>
              <a:buChar char="Ø"/>
            </a:pPr>
            <a:r>
              <a:rPr lang="en-US" noProof="1"/>
              <a:t>If coverage is effective in 2023, no additional action needed - HSA election will be entered on SHR event (or OE event if created for October hires)</a:t>
            </a:r>
          </a:p>
          <a:p>
            <a:pPr>
              <a:lnSpc>
                <a:spcPct val="90000"/>
              </a:lnSpc>
              <a:buClr>
                <a:srgbClr val="276F8B"/>
              </a:buClr>
            </a:pPr>
            <a:r>
              <a:rPr lang="en-US" sz="1400" noProof="1"/>
              <a:t>WEA Trust</a:t>
            </a:r>
          </a:p>
          <a:p>
            <a:pPr lvl="1">
              <a:lnSpc>
                <a:spcPct val="90000"/>
              </a:lnSpc>
              <a:buClr>
                <a:srgbClr val="276F8B"/>
              </a:buClr>
              <a:buFont typeface="Wingdings" charset="2"/>
              <a:buChar char="Ø"/>
            </a:pPr>
            <a:r>
              <a:rPr lang="en-US" sz="1400" noProof="1"/>
              <a:t>If the employee wants WEA Trust (hired prior to 12/1 with prior WRS State service), the employee should enroll in WEA Trust on the HIR event.</a:t>
            </a:r>
          </a:p>
          <a:p>
            <a:pPr lvl="2">
              <a:lnSpc>
                <a:spcPct val="90000"/>
              </a:lnSpc>
              <a:buClr>
                <a:srgbClr val="276F8B"/>
              </a:buClr>
              <a:buFont typeface="Wingdings" charset="2"/>
              <a:buChar char="Ø"/>
            </a:pPr>
            <a:r>
              <a:rPr lang="en-US" noProof="1"/>
              <a:t>They must complete a </a:t>
            </a:r>
            <a:r>
              <a:rPr lang="en-US" noProof="1">
                <a:hlinkClick r:id="rId4"/>
              </a:rPr>
              <a:t>paper application</a:t>
            </a:r>
            <a:r>
              <a:rPr lang="en-US" noProof="1"/>
              <a:t> for 2023 (if not entered on OE event)</a:t>
            </a:r>
          </a:p>
          <a:p>
            <a:pPr lvl="3">
              <a:lnSpc>
                <a:spcPct val="90000"/>
              </a:lnSpc>
              <a:buClr>
                <a:srgbClr val="276F8B"/>
              </a:buClr>
              <a:buFont typeface="Wingdings" charset="2"/>
              <a:buChar char="Ø"/>
            </a:pPr>
            <a:r>
              <a:rPr lang="en-US" sz="1400" noProof="1"/>
              <a:t>If they have an OE event, enter on OE event</a:t>
            </a:r>
          </a:p>
          <a:p>
            <a:pPr lvl="3">
              <a:lnSpc>
                <a:spcPct val="90000"/>
              </a:lnSpc>
              <a:buClr>
                <a:srgbClr val="276F8B"/>
              </a:buClr>
              <a:buFont typeface="Wingdings" charset="2"/>
              <a:buChar char="Ø"/>
            </a:pPr>
            <a:r>
              <a:rPr lang="en-US" sz="1400" noProof="1"/>
              <a:t>If no OE event, collect a </a:t>
            </a:r>
            <a:r>
              <a:rPr lang="en-US" sz="1400" noProof="1">
                <a:hlinkClick r:id="rId4"/>
              </a:rPr>
              <a:t>paper application</a:t>
            </a:r>
            <a:r>
              <a:rPr lang="en-US" sz="1400" noProof="1"/>
              <a:t>, create a 01/01/23 ADM, process applications, and submit a SSO ticket with applications to Central Benefits explaining the reason for the ADM event. </a:t>
            </a:r>
          </a:p>
          <a:p>
            <a:pPr>
              <a:lnSpc>
                <a:spcPct val="90000"/>
              </a:lnSpc>
              <a:buClr>
                <a:srgbClr val="276F8B"/>
              </a:buClr>
            </a:pPr>
            <a:r>
              <a:rPr lang="en-US" sz="1400" noProof="1"/>
              <a:t>Opt-Out Stipend – if eligible for the employer contributon in 2022, make sure that the employee completes 2 </a:t>
            </a:r>
            <a:r>
              <a:rPr lang="en-US" sz="1400" noProof="1">
                <a:hlinkClick r:id="rId4"/>
              </a:rPr>
              <a:t>health insurance applications</a:t>
            </a:r>
            <a:r>
              <a:rPr lang="en-US" sz="1400" noProof="1"/>
              <a:t> opting out for both years – one for 2022 and one for 2023</a:t>
            </a:r>
          </a:p>
          <a:p>
            <a:pPr lvl="1">
              <a:lnSpc>
                <a:spcPct val="90000"/>
              </a:lnSpc>
              <a:buClr>
                <a:srgbClr val="276F8B"/>
              </a:buClr>
              <a:buFont typeface="Wingdings" charset="2"/>
              <a:buChar char="Ø"/>
            </a:pPr>
            <a:r>
              <a:rPr lang="en-US" sz="1400" noProof="1"/>
              <a:t>Use the SHR event (or OOS event if employee has prior service) to enter 2022 election and a 1-1-23 OOS event for the 2023 elections</a:t>
            </a:r>
          </a:p>
          <a:p>
            <a:pPr lvl="1">
              <a:lnSpc>
                <a:spcPct val="90000"/>
              </a:lnSpc>
              <a:buClr>
                <a:srgbClr val="276F8B"/>
              </a:buClr>
            </a:pPr>
            <a:endParaRPr lang="en-US" sz="1100" noProof="1"/>
          </a:p>
        </p:txBody>
      </p:sp>
      <p:sp>
        <p:nvSpPr>
          <p:cNvPr id="40" name="Isosceles Triangle 39">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2048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265050-FD84-47EF-A163-6A481836C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11B064D-F4EB-4312-AEEA-6AFDB257E7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2" name="Straight Connector 11">
              <a:extLst>
                <a:ext uri="{FF2B5EF4-FFF2-40B4-BE49-F238E27FC236}">
                  <a16:creationId xmlns:a16="http://schemas.microsoft.com/office/drawing/2014/main" id="{E7041201-C3DD-4181-B0E0-5C960FFE53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29A678F-8D0F-4F98-85A6-797199C550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82463FFC-4B08-4AF2-AC5A-F681CE977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87C110A9-8F54-42F4-9B19-8D33F94DE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9F5AD5FC-19DB-4C66-BDDA-043A6AAC9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52A3EAD-426D-4399-B7E0-81D26F700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F842EF93-A507-4796-A726-0D0A9B751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24F1410B-DBCE-471A-97C3-B96C0A7BB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BBC8502-8D68-4CE4-B690-2EBB6BCC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CC24AB1-DAEB-43B9-8990-C39C4E24839B}"/>
              </a:ext>
            </a:extLst>
          </p:cNvPr>
          <p:cNvSpPr>
            <a:spLocks noGrp="1"/>
          </p:cNvSpPr>
          <p:nvPr>
            <p:ph type="title"/>
          </p:nvPr>
        </p:nvSpPr>
        <p:spPr>
          <a:xfrm>
            <a:off x="4781" y="1382486"/>
            <a:ext cx="4182581" cy="1984828"/>
          </a:xfrm>
        </p:spPr>
        <p:txBody>
          <a:bodyPr anchor="ctr">
            <a:normAutofit/>
          </a:bodyPr>
          <a:lstStyle/>
          <a:p>
            <a:pPr algn="ctr"/>
            <a:r>
              <a:rPr lang="en-US" sz="4000" dirty="0"/>
              <a:t>December 2 – 31 Hires</a:t>
            </a:r>
          </a:p>
        </p:txBody>
      </p:sp>
      <p:sp>
        <p:nvSpPr>
          <p:cNvPr id="22" name="Rectangle 21">
            <a:extLst>
              <a:ext uri="{FF2B5EF4-FFF2-40B4-BE49-F238E27FC236}">
                <a16:creationId xmlns:a16="http://schemas.microsoft.com/office/drawing/2014/main" id="{DE77CD7A-FE9E-475D-BF9C-78183B0B1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FB923AC1-D581-4C94-98D7-6A24FFFBE96A}"/>
              </a:ext>
            </a:extLst>
          </p:cNvPr>
          <p:cNvGraphicFramePr>
            <a:graphicFrameLocks noGrp="1"/>
          </p:cNvGraphicFramePr>
          <p:nvPr>
            <p:ph idx="1"/>
            <p:extLst>
              <p:ext uri="{D42A27DB-BD31-4B8C-83A1-F6EECF244321}">
                <p14:modId xmlns:p14="http://schemas.microsoft.com/office/powerpoint/2010/main" val="2894497454"/>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 name="TextBox 40">
            <a:extLst>
              <a:ext uri="{FF2B5EF4-FFF2-40B4-BE49-F238E27FC236}">
                <a16:creationId xmlns:a16="http://schemas.microsoft.com/office/drawing/2014/main" id="{ED59BF5E-FA7C-4E8D-9754-077E409CAEE3}"/>
              </a:ext>
            </a:extLst>
          </p:cNvPr>
          <p:cNvSpPr txBox="1"/>
          <p:nvPr/>
        </p:nvSpPr>
        <p:spPr>
          <a:xfrm>
            <a:off x="304800" y="3276600"/>
            <a:ext cx="3886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t>The new plans available in 2023 will be available for enrollment </a:t>
            </a:r>
          </a:p>
        </p:txBody>
      </p:sp>
    </p:spTree>
    <p:extLst>
      <p:ext uri="{BB962C8B-B14F-4D97-AF65-F5344CB8AC3E}">
        <p14:creationId xmlns:p14="http://schemas.microsoft.com/office/powerpoint/2010/main" val="181637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EAA77-0DC4-44E5-A966-9F80C987F921}"/>
              </a:ext>
            </a:extLst>
          </p:cNvPr>
          <p:cNvSpPr>
            <a:spLocks noGrp="1"/>
          </p:cNvSpPr>
          <p:nvPr>
            <p:ph type="title"/>
          </p:nvPr>
        </p:nvSpPr>
        <p:spPr>
          <a:xfrm>
            <a:off x="677334" y="609600"/>
            <a:ext cx="8596668" cy="1320800"/>
          </a:xfrm>
        </p:spPr>
        <p:txBody>
          <a:bodyPr>
            <a:normAutofit/>
          </a:bodyPr>
          <a:lstStyle/>
          <a:p>
            <a:r>
              <a:rPr lang="en-US"/>
              <a:t>WRS-Covered LTEs in First 6 Months</a:t>
            </a:r>
          </a:p>
        </p:txBody>
      </p:sp>
      <p:pic>
        <p:nvPicPr>
          <p:cNvPr id="5" name="Picture 5">
            <a:extLst>
              <a:ext uri="{FF2B5EF4-FFF2-40B4-BE49-F238E27FC236}">
                <a16:creationId xmlns:a16="http://schemas.microsoft.com/office/drawing/2014/main" id="{568FB159-FAB6-4C75-98DB-94444FE69B59}"/>
              </a:ext>
            </a:extLst>
          </p:cNvPr>
          <p:cNvPicPr>
            <a:picLocks noChangeAspect="1"/>
          </p:cNvPicPr>
          <p:nvPr/>
        </p:nvPicPr>
        <p:blipFill>
          <a:blip r:embed="rId2"/>
          <a:stretch>
            <a:fillRect/>
          </a:stretch>
        </p:blipFill>
        <p:spPr>
          <a:xfrm>
            <a:off x="2027976" y="1400410"/>
            <a:ext cx="3187836" cy="2916871"/>
          </a:xfrm>
          <a:prstGeom prst="rect">
            <a:avLst/>
          </a:prstGeom>
        </p:spPr>
      </p:pic>
      <p:sp>
        <p:nvSpPr>
          <p:cNvPr id="3" name="Content Placeholder 2">
            <a:extLst>
              <a:ext uri="{FF2B5EF4-FFF2-40B4-BE49-F238E27FC236}">
                <a16:creationId xmlns:a16="http://schemas.microsoft.com/office/drawing/2014/main" id="{1EC86DB2-4F2E-42BB-8EE8-8C9DA97CF5D4}"/>
              </a:ext>
            </a:extLst>
          </p:cNvPr>
          <p:cNvSpPr>
            <a:spLocks noGrp="1"/>
          </p:cNvSpPr>
          <p:nvPr>
            <p:ph idx="1"/>
          </p:nvPr>
        </p:nvSpPr>
        <p:spPr>
          <a:xfrm>
            <a:off x="6329363" y="2160589"/>
            <a:ext cx="2944638" cy="3880773"/>
          </a:xfrm>
        </p:spPr>
        <p:txBody>
          <a:bodyPr vert="horz" lIns="91440" tIns="45720" rIns="91440" bIns="45720" rtlCol="0">
            <a:normAutofit/>
          </a:bodyPr>
          <a:lstStyle/>
          <a:p>
            <a:r>
              <a:rPr lang="en-US" sz="1500" dirty="0"/>
              <a:t>IF WRS-covered LTE in first 6 months as of 1-1-23, the OE event opens Plan Types 1U and 1V and the employee will not be given an opportunity to make an election in health</a:t>
            </a:r>
          </a:p>
        </p:txBody>
      </p:sp>
      <p:pic>
        <p:nvPicPr>
          <p:cNvPr id="4" name="Picture 4">
            <a:extLst>
              <a:ext uri="{FF2B5EF4-FFF2-40B4-BE49-F238E27FC236}">
                <a16:creationId xmlns:a16="http://schemas.microsoft.com/office/drawing/2014/main" id="{CF464BC0-A428-4909-92C8-B05E693D127A}"/>
              </a:ext>
            </a:extLst>
          </p:cNvPr>
          <p:cNvPicPr>
            <a:picLocks noChangeAspect="1"/>
          </p:cNvPicPr>
          <p:nvPr/>
        </p:nvPicPr>
        <p:blipFill>
          <a:blip r:embed="rId3"/>
          <a:stretch>
            <a:fillRect/>
          </a:stretch>
        </p:blipFill>
        <p:spPr>
          <a:xfrm>
            <a:off x="677334" y="4477547"/>
            <a:ext cx="6502064" cy="1560495"/>
          </a:xfrm>
          <a:prstGeom prst="rect">
            <a:avLst/>
          </a:prstGeom>
        </p:spPr>
      </p:pic>
    </p:spTree>
    <p:extLst>
      <p:ext uri="{BB962C8B-B14F-4D97-AF65-F5344CB8AC3E}">
        <p14:creationId xmlns:p14="http://schemas.microsoft.com/office/powerpoint/2010/main" val="96402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09B7E24-271E-4A3A-9D65-EE95ED9723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9" name="Straight Connector 38">
              <a:extLst>
                <a:ext uri="{FF2B5EF4-FFF2-40B4-BE49-F238E27FC236}">
                  <a16:creationId xmlns:a16="http://schemas.microsoft.com/office/drawing/2014/main" id="{45C59434-03B2-4F06-8362-A01DD785E2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FDF3815-C9F7-4B9E-A371-DE71C4E9D1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34C30A41-6D9F-42F2-BE4A-B6D2E4400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5">
              <a:extLst>
                <a:ext uri="{FF2B5EF4-FFF2-40B4-BE49-F238E27FC236}">
                  <a16:creationId xmlns:a16="http://schemas.microsoft.com/office/drawing/2014/main" id="{8577AE11-EC00-4E67-9DDD-624E9DA12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406A24DE-7A6F-4459-9A79-712243D20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id="{BFEBE697-7D77-4AC8-8E68-0483B47D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8">
              <a:extLst>
                <a:ext uri="{FF2B5EF4-FFF2-40B4-BE49-F238E27FC236}">
                  <a16:creationId xmlns:a16="http://schemas.microsoft.com/office/drawing/2014/main" id="{49FC7B15-C721-4A23-8F6A-2CFA77C614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9">
              <a:extLst>
                <a:ext uri="{FF2B5EF4-FFF2-40B4-BE49-F238E27FC236}">
                  <a16:creationId xmlns:a16="http://schemas.microsoft.com/office/drawing/2014/main" id="{164E8ACB-FC50-451D-AF0A-879ABC6EA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D5F354A0-F0C9-4254-A913-DD68E7816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9B01B525-8D81-44A3-BC1F-C711B89D23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D3E881E-1F2D-4D6A-AAD6-A23344428BA7}"/>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400"/>
              <a:t>Do I Need a Ticket for That?</a:t>
            </a:r>
          </a:p>
        </p:txBody>
      </p:sp>
      <p:sp>
        <p:nvSpPr>
          <p:cNvPr id="3" name="Text Placeholder 2">
            <a:extLst>
              <a:ext uri="{FF2B5EF4-FFF2-40B4-BE49-F238E27FC236}">
                <a16:creationId xmlns:a16="http://schemas.microsoft.com/office/drawing/2014/main" id="{FF7E32CA-5E55-405A-906B-E1C949B945F2}"/>
              </a:ext>
            </a:extLst>
          </p:cNvPr>
          <p:cNvSpPr>
            <a:spLocks noGrp="1"/>
          </p:cNvSpPr>
          <p:nvPr>
            <p:ph type="body" idx="1"/>
          </p:nvPr>
        </p:nvSpPr>
        <p:spPr>
          <a:xfrm>
            <a:off x="4974336" y="4514446"/>
            <a:ext cx="4299666" cy="871042"/>
          </a:xfrm>
        </p:spPr>
        <p:txBody>
          <a:bodyPr vert="horz" lIns="91440" tIns="45720" rIns="91440" bIns="45720" rtlCol="0" anchor="t">
            <a:normAutofit/>
          </a:bodyPr>
          <a:lstStyle/>
          <a:p>
            <a:r>
              <a:rPr lang="en-US" sz="1600"/>
              <a:t>When to create a ticket</a:t>
            </a:r>
          </a:p>
        </p:txBody>
      </p:sp>
      <p:sp>
        <p:nvSpPr>
          <p:cNvPr id="50" name="Isosceles Triangle 49">
            <a:extLst>
              <a:ext uri="{FF2B5EF4-FFF2-40B4-BE49-F238E27FC236}">
                <a16:creationId xmlns:a16="http://schemas.microsoft.com/office/drawing/2014/main" id="{ADC5C86B-28CE-4597-97B7-4C09E2014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5" name="Graphic 34" descr="Ticket">
            <a:extLst>
              <a:ext uri="{FF2B5EF4-FFF2-40B4-BE49-F238E27FC236}">
                <a16:creationId xmlns:a16="http://schemas.microsoft.com/office/drawing/2014/main" id="{5A99C4AC-F72D-4E9B-B1B6-041BAE03B8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334482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36290B-4D95-4584-96BF-BE8AA48B43F1}"/>
              </a:ext>
            </a:extLst>
          </p:cNvPr>
          <p:cNvSpPr>
            <a:spLocks noGrp="1"/>
          </p:cNvSpPr>
          <p:nvPr>
            <p:ph type="title"/>
          </p:nvPr>
        </p:nvSpPr>
        <p:spPr>
          <a:xfrm>
            <a:off x="1333502" y="609600"/>
            <a:ext cx="8596668" cy="1320800"/>
          </a:xfrm>
        </p:spPr>
        <p:txBody>
          <a:bodyPr>
            <a:normAutofit/>
          </a:bodyPr>
          <a:lstStyle/>
          <a:p>
            <a:r>
              <a:rPr lang="en-US" sz="4000"/>
              <a:t>When to Create an OE Ticket</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5125623-50D7-4F76-AE1E-71C744A05CEB}"/>
              </a:ext>
            </a:extLst>
          </p:cNvPr>
          <p:cNvSpPr>
            <a:spLocks noGrp="1"/>
          </p:cNvSpPr>
          <p:nvPr>
            <p:ph idx="1"/>
          </p:nvPr>
        </p:nvSpPr>
        <p:spPr>
          <a:xfrm>
            <a:off x="1333502" y="1779589"/>
            <a:ext cx="9472968" cy="4871373"/>
          </a:xfrm>
        </p:spPr>
        <p:txBody>
          <a:bodyPr vert="horz" lIns="91440" tIns="45720" rIns="91440" bIns="45720" rtlCol="0" anchor="t">
            <a:normAutofit/>
          </a:bodyPr>
          <a:lstStyle/>
          <a:p>
            <a:r>
              <a:rPr lang="en-US" sz="1600" dirty="0"/>
              <a:t>All OE tickets should have a subject line that starts "</a:t>
            </a:r>
            <a:r>
              <a:rPr lang="en-US" sz="1600" b="1" dirty="0"/>
              <a:t>OE2023, Employee Name, </a:t>
            </a:r>
            <a:r>
              <a:rPr lang="en-US" sz="1600" b="1" dirty="0" err="1"/>
              <a:t>Empl</a:t>
            </a:r>
            <a:r>
              <a:rPr lang="en-US" sz="1600" b="1" dirty="0"/>
              <a:t> ID</a:t>
            </a:r>
            <a:r>
              <a:rPr lang="en-US" sz="1600" dirty="0"/>
              <a:t>"</a:t>
            </a:r>
          </a:p>
          <a:p>
            <a:pPr>
              <a:buClr>
                <a:srgbClr val="276F8B"/>
              </a:buClr>
            </a:pPr>
            <a:r>
              <a:rPr lang="en-US" sz="1600" dirty="0"/>
              <a:t>You should create a ticket in the following situations:</a:t>
            </a:r>
          </a:p>
          <a:p>
            <a:pPr lvl="1">
              <a:buClr>
                <a:srgbClr val="276F8B"/>
              </a:buClr>
              <a:buFont typeface="Wingdings" charset="2"/>
              <a:buChar char="Ø"/>
            </a:pPr>
            <a:r>
              <a:rPr lang="en-US" dirty="0"/>
              <a:t>The employee adds/removes a dependent due to a life event during the Open Enrollment Period</a:t>
            </a:r>
          </a:p>
          <a:p>
            <a:pPr lvl="2">
              <a:buClr>
                <a:srgbClr val="276F8B"/>
              </a:buClr>
              <a:buFont typeface="Wingdings" charset="2"/>
              <a:buChar char="Ø"/>
            </a:pPr>
            <a:r>
              <a:rPr lang="en-US" sz="1600" dirty="0"/>
              <a:t>Central Benefits will reprocess the OE event to pick up the dependent changes</a:t>
            </a:r>
          </a:p>
          <a:p>
            <a:pPr lvl="1">
              <a:buClr>
                <a:srgbClr val="276F8B"/>
              </a:buClr>
            </a:pPr>
            <a:r>
              <a:rPr lang="en-US" dirty="0"/>
              <a:t>The employee has a dependent listed more than once – create a SSO ticket so Central Benefits can delete the dependent – do not delete the dependent yourself</a:t>
            </a:r>
          </a:p>
          <a:p>
            <a:pPr lvl="1">
              <a:buClr>
                <a:srgbClr val="276F8B"/>
              </a:buClr>
            </a:pPr>
            <a:r>
              <a:rPr lang="en-US" dirty="0"/>
              <a:t>You need to make a paper OE election and the event is not open to you (attach application to the SSO ticket but redact SSN)</a:t>
            </a:r>
          </a:p>
          <a:p>
            <a:pPr lvl="1">
              <a:buClr>
                <a:srgbClr val="276F8B"/>
              </a:buClr>
            </a:pPr>
            <a:r>
              <a:rPr lang="en-US" dirty="0"/>
              <a:t>You need to have the OE event created for someone in the DEF benefit program</a:t>
            </a:r>
          </a:p>
          <a:p>
            <a:pPr lvl="1">
              <a:buClr>
                <a:srgbClr val="276F8B"/>
              </a:buClr>
            </a:pPr>
            <a:r>
              <a:rPr lang="en-US" dirty="0"/>
              <a:t>You need the benefit flag moved</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051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AE27B9D-0F04-458B-A718-F84902C79F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6" name="Straight Connector 35">
              <a:extLst>
                <a:ext uri="{FF2B5EF4-FFF2-40B4-BE49-F238E27FC236}">
                  <a16:creationId xmlns:a16="http://schemas.microsoft.com/office/drawing/2014/main" id="{47AB6435-428E-44C8-A107-8435183F65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3659658D-9AE1-44D3-B002-2BA204AB9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8" name="Rectangle 23">
              <a:extLst>
                <a:ext uri="{FF2B5EF4-FFF2-40B4-BE49-F238E27FC236}">
                  <a16:creationId xmlns:a16="http://schemas.microsoft.com/office/drawing/2014/main" id="{2083C874-CFCD-47ED-9F98-DDB125C9C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5">
              <a:extLst>
                <a:ext uri="{FF2B5EF4-FFF2-40B4-BE49-F238E27FC236}">
                  <a16:creationId xmlns:a16="http://schemas.microsoft.com/office/drawing/2014/main" id="{605E9946-A240-42E3-B6CD-E6691BF4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315B1B45-25C3-4C58-8EB8-41BCFA02A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7">
              <a:extLst>
                <a:ext uri="{FF2B5EF4-FFF2-40B4-BE49-F238E27FC236}">
                  <a16:creationId xmlns:a16="http://schemas.microsoft.com/office/drawing/2014/main" id="{87983A9A-7A69-406F-AFEA-AD2AE87E1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8">
              <a:extLst>
                <a:ext uri="{FF2B5EF4-FFF2-40B4-BE49-F238E27FC236}">
                  <a16:creationId xmlns:a16="http://schemas.microsoft.com/office/drawing/2014/main" id="{FFCBC4EF-C03E-4EED-9E9A-3097DECC0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9">
              <a:extLst>
                <a:ext uri="{FF2B5EF4-FFF2-40B4-BE49-F238E27FC236}">
                  <a16:creationId xmlns:a16="http://schemas.microsoft.com/office/drawing/2014/main" id="{F56545EE-F94F-4B4C-AA43-9D674566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43">
              <a:extLst>
                <a:ext uri="{FF2B5EF4-FFF2-40B4-BE49-F238E27FC236}">
                  <a16:creationId xmlns:a16="http://schemas.microsoft.com/office/drawing/2014/main" id="{2FE2A6B2-D45B-484C-BAFD-3F4508266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EC2132BF-207E-4FB2-B0FE-E6FD0A1D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4">
            <a:extLst>
              <a:ext uri="{FF2B5EF4-FFF2-40B4-BE49-F238E27FC236}">
                <a16:creationId xmlns:a16="http://schemas.microsoft.com/office/drawing/2014/main" id="{9AE0713D-BC68-4B6A-BD35-D895FD6B3A69}"/>
              </a:ext>
            </a:extLst>
          </p:cNvPr>
          <p:cNvPicPr>
            <a:picLocks noChangeAspect="1"/>
          </p:cNvPicPr>
          <p:nvPr/>
        </p:nvPicPr>
        <p:blipFill rotWithShape="1">
          <a:blip r:embed="rId2"/>
          <a:srcRect l="6758" t="4000"/>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AEE80A10-59C7-49C4-AC0B-48F5E215AE4C}"/>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5400"/>
              <a:t>Next Steps</a:t>
            </a:r>
          </a:p>
        </p:txBody>
      </p:sp>
      <p:sp>
        <p:nvSpPr>
          <p:cNvPr id="3" name="Text Placeholder 2">
            <a:extLst>
              <a:ext uri="{FF2B5EF4-FFF2-40B4-BE49-F238E27FC236}">
                <a16:creationId xmlns:a16="http://schemas.microsoft.com/office/drawing/2014/main" id="{FBD0D0D2-E583-465B-8C57-778097782D72}"/>
              </a:ext>
            </a:extLst>
          </p:cNvPr>
          <p:cNvSpPr>
            <a:spLocks noGrp="1"/>
          </p:cNvSpPr>
          <p:nvPr>
            <p:ph type="body" idx="1"/>
          </p:nvPr>
        </p:nvSpPr>
        <p:spPr>
          <a:xfrm>
            <a:off x="677335" y="4050831"/>
            <a:ext cx="4079721" cy="1096901"/>
          </a:xfrm>
        </p:spPr>
        <p:txBody>
          <a:bodyPr vert="horz" lIns="91440" tIns="45720" rIns="91440" bIns="45720" rtlCol="0" anchor="t">
            <a:normAutofit/>
          </a:bodyPr>
          <a:lstStyle/>
          <a:p>
            <a:pPr algn="r"/>
            <a:r>
              <a:rPr lang="en-US" sz="1600"/>
              <a:t>Take a deep breath.....</a:t>
            </a:r>
          </a:p>
        </p:txBody>
      </p:sp>
      <p:cxnSp>
        <p:nvCxnSpPr>
          <p:cNvPr id="47" name="Straight Connector 46">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727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D7B8F8F-4528-4480-AFA3-A006195F5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62CD45-FE58-447F-A07A-8B3DD0E916C0}"/>
              </a:ext>
            </a:extLst>
          </p:cNvPr>
          <p:cNvSpPr>
            <a:spLocks noGrp="1"/>
          </p:cNvSpPr>
          <p:nvPr>
            <p:ph type="title"/>
          </p:nvPr>
        </p:nvSpPr>
        <p:spPr>
          <a:xfrm>
            <a:off x="1286933" y="609600"/>
            <a:ext cx="10197494" cy="1099457"/>
          </a:xfrm>
        </p:spPr>
        <p:txBody>
          <a:bodyPr>
            <a:normAutofit/>
          </a:bodyPr>
          <a:lstStyle/>
          <a:p>
            <a:r>
              <a:rPr lang="en-US"/>
              <a:t>Next Steps</a:t>
            </a:r>
          </a:p>
        </p:txBody>
      </p:sp>
      <p:sp>
        <p:nvSpPr>
          <p:cNvPr id="12" name="Isosceles Triangle 11">
            <a:extLst>
              <a:ext uri="{FF2B5EF4-FFF2-40B4-BE49-F238E27FC236}">
                <a16:creationId xmlns:a16="http://schemas.microsoft.com/office/drawing/2014/main" id="{4F8B2185-AE38-43EA-9FA9-E5378AD73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0D36BD5A-BF22-48CD-8A55-28B19177C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1800BD71-481B-41E4-A1BF-5ADB17775C55}"/>
              </a:ext>
            </a:extLst>
          </p:cNvPr>
          <p:cNvGraphicFramePr>
            <a:graphicFrameLocks noGrp="1"/>
          </p:cNvGraphicFramePr>
          <p:nvPr>
            <p:ph idx="1"/>
            <p:extLst>
              <p:ext uri="{D42A27DB-BD31-4B8C-83A1-F6EECF244321}">
                <p14:modId xmlns:p14="http://schemas.microsoft.com/office/powerpoint/2010/main" val="415272260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230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643467" y="816638"/>
            <a:ext cx="3367359" cy="5224724"/>
          </a:xfrm>
        </p:spPr>
        <p:txBody>
          <a:bodyPr anchor="ctr">
            <a:normAutofit/>
          </a:bodyPr>
          <a:lstStyle/>
          <a:p>
            <a:r>
              <a:rPr lang="en-US" sz="4000">
                <a:ea typeface="+mj-lt"/>
                <a:cs typeface="+mj-lt"/>
              </a:rPr>
              <a:t>Open Enrollment Timeline (subject to change)</a:t>
            </a:r>
          </a:p>
          <a:p>
            <a:endParaRPr lang="en-US"/>
          </a:p>
        </p:txBody>
      </p:sp>
      <p:sp>
        <p:nvSpPr>
          <p:cNvPr id="2" name="Content Placeholder 1"/>
          <p:cNvSpPr>
            <a:spLocks noGrp="1"/>
          </p:cNvSpPr>
          <p:nvPr>
            <p:ph idx="1"/>
          </p:nvPr>
        </p:nvSpPr>
        <p:spPr>
          <a:xfrm>
            <a:off x="4368545" y="316023"/>
            <a:ext cx="6591229" cy="6418789"/>
          </a:xfrm>
        </p:spPr>
        <p:txBody>
          <a:bodyPr vert="horz" lIns="91440" tIns="45720" rIns="91440" bIns="45720" rtlCol="0" anchor="ctr">
            <a:normAutofit/>
          </a:bodyPr>
          <a:lstStyle/>
          <a:p>
            <a:pPr>
              <a:buClr>
                <a:srgbClr val="276F8B"/>
              </a:buClr>
            </a:pPr>
            <a:endParaRPr lang="en-US" sz="1600" b="1" dirty="0">
              <a:ea typeface="+mn-lt"/>
              <a:cs typeface="+mn-lt"/>
            </a:endParaRPr>
          </a:p>
          <a:p>
            <a:pPr>
              <a:buClr>
                <a:srgbClr val="276F8B"/>
              </a:buClr>
            </a:pPr>
            <a:r>
              <a:rPr lang="en-US" sz="1600" b="1" dirty="0">
                <a:ea typeface="+mn-lt"/>
                <a:cs typeface="+mn-lt"/>
              </a:rPr>
              <a:t>Sept 23</a:t>
            </a:r>
            <a:r>
              <a:rPr lang="en-US" sz="1600" b="1" baseline="30000" dirty="0">
                <a:ea typeface="+mn-lt"/>
                <a:cs typeface="+mn-lt"/>
              </a:rPr>
              <a:t>rd</a:t>
            </a:r>
            <a:r>
              <a:rPr lang="en-US" sz="1600" b="1" dirty="0">
                <a:ea typeface="+mn-lt"/>
                <a:cs typeface="+mn-lt"/>
              </a:rPr>
              <a:t> (Friday):</a:t>
            </a:r>
            <a:endParaRPr lang="en-US" sz="1600" dirty="0">
              <a:ea typeface="+mn-lt"/>
              <a:cs typeface="+mn-lt"/>
            </a:endParaRPr>
          </a:p>
          <a:p>
            <a:pPr lvl="1">
              <a:buClr>
                <a:srgbClr val="276F8B"/>
              </a:buClr>
              <a:buFont typeface="Wingdings,Sans-Serif" charset="2"/>
              <a:buChar char="Ø"/>
            </a:pPr>
            <a:r>
              <a:rPr lang="en-US" dirty="0">
                <a:ea typeface="+mn-lt"/>
                <a:cs typeface="+mn-lt"/>
              </a:rPr>
              <a:t>Ben Admin runs at Noon and 5pm</a:t>
            </a:r>
          </a:p>
          <a:p>
            <a:pPr lvl="1">
              <a:buClr>
                <a:srgbClr val="276F8B"/>
              </a:buClr>
              <a:buFont typeface="Wingdings,Sans-Serif" charset="2"/>
              <a:buChar char="Ø"/>
            </a:pPr>
            <a:r>
              <a:rPr lang="en-US" dirty="0">
                <a:ea typeface="+mn-lt"/>
                <a:cs typeface="+mn-lt"/>
              </a:rPr>
              <a:t>All users, except core central staff, will be locked out of HCM starting at 5pm until notified (likely mid-day on September 24th if no issues encountered)</a:t>
            </a:r>
          </a:p>
          <a:p>
            <a:pPr lvl="1">
              <a:buClr>
                <a:srgbClr val="276F8B"/>
              </a:buClr>
              <a:buFont typeface="Wingdings,Sans-Serif" charset="2"/>
              <a:buChar char="Ø"/>
            </a:pPr>
            <a:r>
              <a:rPr lang="en-US" dirty="0">
                <a:ea typeface="+mn-lt"/>
                <a:cs typeface="+mn-lt"/>
              </a:rPr>
              <a:t>IYC code added to any newly active employees (since process last run)</a:t>
            </a:r>
          </a:p>
          <a:p>
            <a:pPr lvl="1">
              <a:buClr>
                <a:srgbClr val="276F8B"/>
              </a:buClr>
              <a:buFont typeface="Wingdings,Sans-Serif" charset="2"/>
              <a:buChar char="Ø"/>
            </a:pPr>
            <a:r>
              <a:rPr lang="en-US" dirty="0">
                <a:ea typeface="+mn-lt"/>
                <a:cs typeface="+mn-lt"/>
              </a:rPr>
              <a:t>Run process to create ~ approx. 32,000 OE events</a:t>
            </a:r>
          </a:p>
          <a:p>
            <a:pPr lvl="1">
              <a:buClr>
                <a:srgbClr val="276F8B"/>
              </a:buClr>
              <a:buFont typeface="Wingdings,Sans-Serif" charset="2"/>
              <a:buChar char="Ø"/>
            </a:pPr>
            <a:r>
              <a:rPr lang="en-US" dirty="0">
                <a:ea typeface="+mn-lt"/>
                <a:cs typeface="+mn-lt"/>
              </a:rPr>
              <a:t>Run all baseline audits and queries</a:t>
            </a:r>
          </a:p>
          <a:p>
            <a:pPr>
              <a:buClr>
                <a:srgbClr val="276F8B"/>
              </a:buClr>
            </a:pPr>
            <a:r>
              <a:rPr lang="en-US" sz="1600" b="1" dirty="0"/>
              <a:t>Sept 24</a:t>
            </a:r>
            <a:r>
              <a:rPr lang="en-US" sz="1600" b="1" baseline="30000" dirty="0"/>
              <a:t>th</a:t>
            </a:r>
            <a:r>
              <a:rPr lang="en-US" sz="1600" b="1" dirty="0"/>
              <a:t>:</a:t>
            </a:r>
            <a:endParaRPr lang="en-US" sz="1600" dirty="0">
              <a:ea typeface="+mn-lt"/>
              <a:cs typeface="+mn-lt"/>
            </a:endParaRPr>
          </a:p>
          <a:p>
            <a:pPr lvl="1">
              <a:buClr>
                <a:srgbClr val="276F8B"/>
              </a:buClr>
              <a:buFont typeface="Wingdings,Sans-Serif" charset="2"/>
              <a:buChar char="Ø"/>
            </a:pPr>
            <a:r>
              <a:rPr lang="en-US" dirty="0"/>
              <a:t>Central Benefits and HCM benefits review to ensure OE events prepared correctly</a:t>
            </a:r>
            <a:endParaRPr lang="en-US" dirty="0">
              <a:ea typeface="+mn-lt"/>
              <a:cs typeface="+mn-lt"/>
            </a:endParaRPr>
          </a:p>
          <a:p>
            <a:pPr lvl="1">
              <a:buClr>
                <a:srgbClr val="276F8B"/>
              </a:buClr>
              <a:buFont typeface="Wingdings,Sans-Serif" charset="2"/>
              <a:buChar char="Ø"/>
            </a:pPr>
            <a:r>
              <a:rPr lang="en-US" dirty="0"/>
              <a:t>System back open to users sometime mid-day</a:t>
            </a:r>
          </a:p>
          <a:p>
            <a:pPr>
              <a:buClr>
                <a:srgbClr val="276F8B"/>
              </a:buClr>
            </a:pPr>
            <a:endParaRPr lang="en-US" sz="1600" dirty="0"/>
          </a:p>
        </p:txBody>
      </p:sp>
    </p:spTree>
    <p:extLst>
      <p:ext uri="{BB962C8B-B14F-4D97-AF65-F5344CB8AC3E}">
        <p14:creationId xmlns:p14="http://schemas.microsoft.com/office/powerpoint/2010/main" val="42385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22">
            <a:extLst>
              <a:ext uri="{FF2B5EF4-FFF2-40B4-BE49-F238E27FC236}">
                <a16:creationId xmlns:a16="http://schemas.microsoft.com/office/drawing/2014/main" id="{9AE27B9D-0F04-458B-A718-F84902C79F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47AB6435-428E-44C8-A107-8435183F65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659658D-9AE1-44D3-B002-2BA204AB9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2083C874-CFCD-47ED-9F98-DDB125C9C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605E9946-A240-42E3-B6CD-E6691BF4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315B1B45-25C3-4C58-8EB8-41BCFA02A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87983A9A-7A69-406F-AFEA-AD2AE87E1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FFCBC4EF-C03E-4EED-9E9A-3097DECC0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F56545EE-F94F-4B4C-AA43-9D674566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2FE2A6B2-D45B-484C-BAFD-3F4508266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EC2132BF-207E-4FB2-B0FE-E6FD0A1D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A507637-C431-432C-B27F-7C5E51C7E698}"/>
              </a:ext>
            </a:extLst>
          </p:cNvPr>
          <p:cNvSpPr>
            <a:spLocks noGrp="1"/>
          </p:cNvSpPr>
          <p:nvPr>
            <p:ph type="title"/>
          </p:nvPr>
        </p:nvSpPr>
        <p:spPr>
          <a:xfrm>
            <a:off x="4863951" y="1680201"/>
            <a:ext cx="4410051" cy="2367559"/>
          </a:xfrm>
        </p:spPr>
        <p:txBody>
          <a:bodyPr vert="horz" lIns="91440" tIns="45720" rIns="91440" bIns="45720" rtlCol="0" anchor="b">
            <a:normAutofit/>
          </a:bodyPr>
          <a:lstStyle/>
          <a:p>
            <a:pPr algn="r"/>
            <a:r>
              <a:rPr lang="en-US" sz="5400" dirty="0"/>
              <a:t>Questions?</a:t>
            </a:r>
          </a:p>
        </p:txBody>
      </p:sp>
      <p:pic>
        <p:nvPicPr>
          <p:cNvPr id="3" name="Picture 3">
            <a:extLst>
              <a:ext uri="{FF2B5EF4-FFF2-40B4-BE49-F238E27FC236}">
                <a16:creationId xmlns:a16="http://schemas.microsoft.com/office/drawing/2014/main" id="{A104AC44-3728-444B-ADEF-5F7668CF844C}"/>
              </a:ext>
            </a:extLst>
          </p:cNvPr>
          <p:cNvPicPr>
            <a:picLocks noChangeAspect="1"/>
          </p:cNvPicPr>
          <p:nvPr/>
        </p:nvPicPr>
        <p:blipFill rotWithShape="1">
          <a:blip r:embed="rId2"/>
          <a:srcRect l="479" r="1031" b="-3"/>
          <a:stretch/>
        </p:blipFill>
        <p:spPr>
          <a:xfrm>
            <a:off x="888604" y="1265315"/>
            <a:ext cx="3746710" cy="4335340"/>
          </a:xfrm>
          <a:prstGeom prst="rect">
            <a:avLst/>
          </a:prstGeom>
        </p:spPr>
      </p:pic>
    </p:spTree>
    <p:extLst>
      <p:ext uri="{BB962C8B-B14F-4D97-AF65-F5344CB8AC3E}">
        <p14:creationId xmlns:p14="http://schemas.microsoft.com/office/powerpoint/2010/main" val="174620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B479DE97358D43AEB72738EE1F2D08" ma:contentTypeVersion="4" ma:contentTypeDescription="Create a new document." ma:contentTypeScope="" ma:versionID="a4d41b613a18788b02a9eb6ca837dfa7">
  <xsd:schema xmlns:xsd="http://www.w3.org/2001/XMLSchema" xmlns:xs="http://www.w3.org/2001/XMLSchema" xmlns:p="http://schemas.microsoft.com/office/2006/metadata/properties" xmlns:ns1="http://schemas.microsoft.com/sharepoint/v3" xmlns:ns2="10f2cb44-b37d-4693-a5c3-140ab663d372" xmlns:ns3="7a61c4ba-b021-40cd-af10-78a6188bfae5" xmlns:ns4="fb82bcdf-ea63-4554-99e3-e15ccd87b479" targetNamespace="http://schemas.microsoft.com/office/2006/metadata/properties" ma:root="true" ma:fieldsID="d3f33910585c4c2e97c304e6f603e1e6" ns1:_="" ns2:_="" ns3:_="" ns4:_="">
    <xsd:import namespace="http://schemas.microsoft.com/sharepoint/v3"/>
    <xsd:import namespace="10f2cb44-b37d-4693-a5c3-140ab663d372"/>
    <xsd:import namespace="7a61c4ba-b021-40cd-af10-78a6188bfae5"/>
    <xsd:import namespace="fb82bcdf-ea63-4554-99e3-e15ccd87b479"/>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Bureau"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2cb44-b37d-4693-a5c3-140ab663d37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61c4ba-b021-40cd-af10-78a6188bfae5" elementFormDefault="qualified">
    <xsd:import namespace="http://schemas.microsoft.com/office/2006/documentManagement/types"/>
    <xsd:import namespace="http://schemas.microsoft.com/office/infopath/2007/PartnerControls"/>
    <xsd:element name="Bureau" ma:index="13" nillable="true" ma:displayName="Bureau" ma:format="Dropdown" ma:internalName="Bureau">
      <xsd:simpleType>
        <xsd:restriction base="dms:Choice">
          <xsd:enumeration value="BCER"/>
          <xsd:enumeration value="BEI"/>
          <xsd:enumeration value="BMRS"/>
          <xsd:enumeration value="Central Benefits &amp; Payroll"/>
          <xsd:enumeration value="DIR"/>
          <xsd:enumeration value="HR Services"/>
        </xsd:restriction>
      </xsd:simpleType>
    </xsd:element>
  </xsd:schema>
  <xsd:schema xmlns:xsd="http://www.w3.org/2001/XMLSchema" xmlns:xs="http://www.w3.org/2001/XMLSchema" xmlns:dms="http://schemas.microsoft.com/office/2006/documentManagement/types" xmlns:pc="http://schemas.microsoft.com/office/infopath/2007/PartnerControls" targetNamespace="fb82bcdf-ea63-4554-99e3-e15ccd87b479"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ureau xmlns="7a61c4ba-b021-40cd-af10-78a6188bfae5" xsi:nil="true"/>
    <PublishingExpirationDate xmlns="http://schemas.microsoft.com/sharepoint/v3" xsi:nil="true"/>
    <PublishingStartDate xmlns="http://schemas.microsoft.com/sharepoint/v3"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1D21681-D1CA-40FB-88B7-4AEC358C3CC2}">
  <ds:schemaRefs>
    <ds:schemaRef ds:uri="http://schemas.microsoft.com/sharepoint/v3/contenttype/forms"/>
  </ds:schemaRefs>
</ds:datastoreItem>
</file>

<file path=customXml/itemProps2.xml><?xml version="1.0" encoding="utf-8"?>
<ds:datastoreItem xmlns:ds="http://schemas.openxmlformats.org/officeDocument/2006/customXml" ds:itemID="{4E8B857A-1762-4C8B-AC8F-FA22D4036749}"/>
</file>

<file path=customXml/itemProps3.xml><?xml version="1.0" encoding="utf-8"?>
<ds:datastoreItem xmlns:ds="http://schemas.openxmlformats.org/officeDocument/2006/customXml" ds:itemID="{74AF4DEE-60ED-4930-AE33-2024B71F68D7}">
  <ds:schemaRefs>
    <ds:schemaRef ds:uri="3c1231bb-4249-4c54-88dc-f5414e1c7276"/>
    <ds:schemaRef ds:uri="a58e4f56-c0ee-446c-80a8-d08debc0a4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0885F32-5652-4FC7-9E87-CA98DD76247A}"/>
</file>

<file path=docProps/app.xml><?xml version="1.0" encoding="utf-8"?>
<Properties xmlns="http://schemas.openxmlformats.org/officeDocument/2006/extended-properties" xmlns:vt="http://schemas.openxmlformats.org/officeDocument/2006/docPropsVTypes">
  <Template>Facet</Template>
  <TotalTime>2487</TotalTime>
  <Words>6458</Words>
  <Application>Microsoft Office PowerPoint</Application>
  <PresentationFormat>Widescreen</PresentationFormat>
  <Paragraphs>720</Paragraphs>
  <Slides>90</Slides>
  <Notes>21</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90</vt:i4>
      </vt:variant>
    </vt:vector>
  </HeadingPairs>
  <TitlesOfParts>
    <vt:vector size="98" baseType="lpstr">
      <vt:lpstr>Arial</vt:lpstr>
      <vt:lpstr>Arial Black</vt:lpstr>
      <vt:lpstr>Calibri</vt:lpstr>
      <vt:lpstr>Trebuchet MS</vt:lpstr>
      <vt:lpstr>Wingdings</vt:lpstr>
      <vt:lpstr>Wingdings 3</vt:lpstr>
      <vt:lpstr>Wingdings,Sans-Serif</vt:lpstr>
      <vt:lpstr>Facet</vt:lpstr>
      <vt:lpstr>Open Enrollment Training</vt:lpstr>
      <vt:lpstr>Agenda</vt:lpstr>
      <vt:lpstr>Getting Ready for OE </vt:lpstr>
      <vt:lpstr>Pre-OE Agency Checklist</vt:lpstr>
      <vt:lpstr>Pre-OE  Agency Checklist </vt:lpstr>
      <vt:lpstr>Open Enrollment Timeline</vt:lpstr>
      <vt:lpstr>Open Enrollment Timeline (subject to change)</vt:lpstr>
      <vt:lpstr>Open Enrollment Timeline (subject to change) </vt:lpstr>
      <vt:lpstr>Open Enrollment Timeline (subject to change) </vt:lpstr>
      <vt:lpstr>Open Enrollment Timeline (subject to change) </vt:lpstr>
      <vt:lpstr>Open Enrollment Timeline (subject to change)</vt:lpstr>
      <vt:lpstr>Open Enrollment Timeline (subject to change)</vt:lpstr>
      <vt:lpstr>Daily Processes during Open Enrollment</vt:lpstr>
      <vt:lpstr>2023 Benefit Information</vt:lpstr>
      <vt:lpstr>Action that can be taken during Open Enrollment </vt:lpstr>
      <vt:lpstr>2023 Plan Changes</vt:lpstr>
      <vt:lpstr>2023 Plan Changes</vt:lpstr>
      <vt:lpstr>2023 Health Insurance Premiums </vt:lpstr>
      <vt:lpstr>2023 Health Insurance Premiums (Non-HDHP)</vt:lpstr>
      <vt:lpstr>2023 Health Insurance Premiums (HDHP)</vt:lpstr>
      <vt:lpstr>Supplemental Plans</vt:lpstr>
      <vt:lpstr>DeltaVision  No change from 2022</vt:lpstr>
      <vt:lpstr>Delta Dental Premiums  No change from 2022</vt:lpstr>
      <vt:lpstr>Securian Accident Plan No change from 2022</vt:lpstr>
      <vt:lpstr>HSA/FSA Limits</vt:lpstr>
      <vt:lpstr>HSA Limits </vt:lpstr>
      <vt:lpstr>Pre-Tax Savings Account Limits</vt:lpstr>
      <vt:lpstr> Well Wisconsin (powered by Web MD)</vt:lpstr>
      <vt:lpstr>Important Dates – Well Wisconsin</vt:lpstr>
      <vt:lpstr>2023 Well Wisconsin Incentive Overview</vt:lpstr>
      <vt:lpstr>The Week leading Up to OE </vt:lpstr>
      <vt:lpstr>BAS Group ID </vt:lpstr>
      <vt:lpstr>BAS Group ID – Multiple Jobs – Benefit Primary Flag</vt:lpstr>
      <vt:lpstr>BAS Group ID</vt:lpstr>
      <vt:lpstr>70Y Events</vt:lpstr>
      <vt:lpstr>Technical/System Updates for 2023</vt:lpstr>
      <vt:lpstr>Impact of December C Pay Period</vt:lpstr>
      <vt:lpstr>Impact of December C Pay Period – Health, Dental, Vision, Accident Plan, OOS Deduction Begin Date</vt:lpstr>
      <vt:lpstr>Impact of December C Pay Period – Pre-Tax Saving Account</vt:lpstr>
      <vt:lpstr>Preventive Dental Certificate</vt:lpstr>
      <vt:lpstr>Preventive Dental Certificate</vt:lpstr>
      <vt:lpstr>Annual Update to OOS Certificate</vt:lpstr>
      <vt:lpstr>OOS Reminders</vt:lpstr>
      <vt:lpstr>OOS Eligibility Validations</vt:lpstr>
      <vt:lpstr>eBenefits</vt:lpstr>
      <vt:lpstr>eBenefits</vt:lpstr>
      <vt:lpstr>eBenefits</vt:lpstr>
      <vt:lpstr>eBenefits</vt:lpstr>
      <vt:lpstr>eBenefits Demo</vt:lpstr>
      <vt:lpstr>OE Confirmation Statement</vt:lpstr>
      <vt:lpstr>Confirmation Statement &amp; Employee Email</vt:lpstr>
      <vt:lpstr>Confirmation Statement &amp; Employee Email</vt:lpstr>
      <vt:lpstr>Confirmation Statement Views</vt:lpstr>
      <vt:lpstr>Confirmation Statement Notification Email</vt:lpstr>
      <vt:lpstr>Confirmation Statement Example </vt:lpstr>
      <vt:lpstr>How Employees Access Confirmation Statement</vt:lpstr>
      <vt:lpstr>How Employees Access Confirmation Statement</vt:lpstr>
      <vt:lpstr>Agency Access to Confirmation Statements</vt:lpstr>
      <vt:lpstr>Event Processing during OE </vt:lpstr>
      <vt:lpstr>Identifying OE Events</vt:lpstr>
      <vt:lpstr>Importance of Event Order</vt:lpstr>
      <vt:lpstr>2022 Event Processing </vt:lpstr>
      <vt:lpstr>2022 Event Processing – MAR Example</vt:lpstr>
      <vt:lpstr>2022 Event Processing – MAR Example</vt:lpstr>
      <vt:lpstr>2022 Event Processing</vt:lpstr>
      <vt:lpstr>Event Reminders</vt:lpstr>
      <vt:lpstr>Paper Application Entry</vt:lpstr>
      <vt:lpstr>Paper Application Entry</vt:lpstr>
      <vt:lpstr>Paper Application Entry</vt:lpstr>
      <vt:lpstr>Paper Application Entry</vt:lpstr>
      <vt:lpstr>Dependent Reminders</vt:lpstr>
      <vt:lpstr>Supplemental Plan Cancelation Deadline </vt:lpstr>
      <vt:lpstr>FSA/HSA/ERA Changes/Late Enrollments</vt:lpstr>
      <vt:lpstr>Agency Resources</vt:lpstr>
      <vt:lpstr>Agency Resources</vt:lpstr>
      <vt:lpstr>Central Benefits Monitoring</vt:lpstr>
      <vt:lpstr>Central Benefits Monitoring Central Benefits will monitor and reach out to the agencies on the following:</vt:lpstr>
      <vt:lpstr>Employee Resources</vt:lpstr>
      <vt:lpstr>Employee Resources</vt:lpstr>
      <vt:lpstr>OE Challenges</vt:lpstr>
      <vt:lpstr>September/ October Hires</vt:lpstr>
      <vt:lpstr>Hires Prior to 12-1-22 (no access to OE event or within first 30 days)</vt:lpstr>
      <vt:lpstr>Hires Prior to 12-1-22 (no access to OE event or within first 30 days)</vt:lpstr>
      <vt:lpstr>December 2 – 31 Hires</vt:lpstr>
      <vt:lpstr>WRS-Covered LTEs in First 6 Months</vt:lpstr>
      <vt:lpstr>Do I Need a Ticket for That?</vt:lpstr>
      <vt:lpstr>When to Create an OE Ticket</vt:lpstr>
      <vt:lpstr>Next Steps</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Enrollment Training</dc:title>
  <dc:creator>Gehrmann, Dana - DOA</dc:creator>
  <cp:lastModifiedBy>Perry, Julie - DOA</cp:lastModifiedBy>
  <cp:revision>29</cp:revision>
  <dcterms:created xsi:type="dcterms:W3CDTF">2021-08-25T20:38:11Z</dcterms:created>
  <dcterms:modified xsi:type="dcterms:W3CDTF">2022-09-20T19:30:24Z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0x010100E9B479DE97358D43AEB72738EE1F2D08</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