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diagrams/data1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1.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2.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colors14.xml" ContentType="application/vnd.openxmlformats-officedocument.drawingml.diagramColors+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rawing14.xml" ContentType="application/vnd.ms-office.drawingml.diagramDrawing+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rawing13.xml" ContentType="application/vnd.ms-office.drawingml.diagramDrawing+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layout17.xml" ContentType="application/vnd.openxmlformats-officedocument.drawingml.diagramLayout+xml"/>
  <Override PartName="/ppt/diagrams/quickStyle13.xml" ContentType="application/vnd.openxmlformats-officedocument.drawingml.diagramStyle+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layout15.xml" ContentType="application/vnd.openxmlformats-officedocument.drawingml.diagramLayout+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quickStyle15.xml" ContentType="application/vnd.openxmlformats-officedocument.drawingml.diagramStyle+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authors.xml" ContentType="application/vnd.ms-powerpoint.authors+xml"/>
  <Override PartName="/ppt/diagrams/layout13.xml" ContentType="application/vnd.openxmlformats-officedocument.drawingml.diagramLayout+xml"/>
  <Override PartName="/ppt/diagrams/colors15.xml" ContentType="application/vnd.openxmlformats-officedocument.drawingml.diagramColors+xml"/>
  <Override PartName="/ppt/diagrams/drawing15.xml" ContentType="application/vnd.ms-office.drawingml.diagramDrawing+xml"/>
  <Override PartName="/ppt/notesMasters/notesMaster1.xml" ContentType="application/vnd.openxmlformats-officedocument.presentationml.notesMaster+xml"/>
  <Override PartName="/ppt/diagrams/colors13.xml" ContentType="application/vnd.openxmlformats-officedocument.drawingml.diagramColors+xml"/>
  <Override PartName="/ppt/diagrams/layout16.xml" ContentType="application/vnd.openxmlformats-officedocument.drawingml.diagram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6.xml" ContentType="application/vnd.openxmlformats-officedocument.drawingml.diagramStyle+xml"/>
  <Override PartName="/ppt/diagrams/colors16.xml" ContentType="application/vnd.openxmlformats-officedocument.drawingml.diagramColors+xml"/>
  <Override PartName="/ppt/diagrams/quickStyle10.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16.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layout14.xml" ContentType="application/vnd.openxmlformats-officedocument.drawingml.diagramLayout+xml"/>
  <Override PartName="/ppt/diagrams/drawing8.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4"/>
  </p:sldMasterIdLst>
  <p:notesMasterIdLst>
    <p:notesMasterId r:id="rId93"/>
  </p:notesMasterIdLst>
  <p:sldIdLst>
    <p:sldId id="272" r:id="rId5"/>
    <p:sldId id="273" r:id="rId6"/>
    <p:sldId id="274" r:id="rId7"/>
    <p:sldId id="275" r:id="rId8"/>
    <p:sldId id="276" r:id="rId9"/>
    <p:sldId id="277" r:id="rId10"/>
    <p:sldId id="278" r:id="rId11"/>
    <p:sldId id="366" r:id="rId12"/>
    <p:sldId id="360" r:id="rId13"/>
    <p:sldId id="367" r:id="rId14"/>
    <p:sldId id="368" r:id="rId15"/>
    <p:sldId id="373" r:id="rId16"/>
    <p:sldId id="283" r:id="rId17"/>
    <p:sldId id="284" r:id="rId18"/>
    <p:sldId id="285" r:id="rId19"/>
    <p:sldId id="286" r:id="rId20"/>
    <p:sldId id="364" r:id="rId21"/>
    <p:sldId id="287" r:id="rId22"/>
    <p:sldId id="288" r:id="rId23"/>
    <p:sldId id="289" r:id="rId24"/>
    <p:sldId id="290" r:id="rId25"/>
    <p:sldId id="291" r:id="rId26"/>
    <p:sldId id="292" r:id="rId27"/>
    <p:sldId id="293" r:id="rId28"/>
    <p:sldId id="294" r:id="rId29"/>
    <p:sldId id="295" r:id="rId30"/>
    <p:sldId id="296" r:id="rId31"/>
    <p:sldId id="297" r:id="rId32"/>
    <p:sldId id="374" r:id="rId33"/>
    <p:sldId id="298" r:id="rId34"/>
    <p:sldId id="377" r:id="rId35"/>
    <p:sldId id="300" r:id="rId36"/>
    <p:sldId id="301" r:id="rId37"/>
    <p:sldId id="302" r:id="rId38"/>
    <p:sldId id="303" r:id="rId39"/>
    <p:sldId id="304" r:id="rId40"/>
    <p:sldId id="305" r:id="rId41"/>
    <p:sldId id="310" r:id="rId42"/>
    <p:sldId id="311" r:id="rId43"/>
    <p:sldId id="370" r:id="rId44"/>
    <p:sldId id="313" r:id="rId45"/>
    <p:sldId id="314" r:id="rId46"/>
    <p:sldId id="315" r:id="rId47"/>
    <p:sldId id="316" r:id="rId48"/>
    <p:sldId id="317" r:id="rId49"/>
    <p:sldId id="318" r:id="rId50"/>
    <p:sldId id="319"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75" r:id="rId67"/>
    <p:sldId id="336" r:id="rId68"/>
    <p:sldId id="337" r:id="rId69"/>
    <p:sldId id="338" r:id="rId70"/>
    <p:sldId id="339" r:id="rId71"/>
    <p:sldId id="340" r:id="rId72"/>
    <p:sldId id="341" r:id="rId73"/>
    <p:sldId id="342" r:id="rId74"/>
    <p:sldId id="376"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F768EB-10B7-B1B8-84DC-00283279AB5D}" name="McKenna, Meghan - DOA" initials="MMD" userId="S::Meghan.McKenna@wisconsin.gov::12e20bb3-125a-47f9-88dd-9966ffa290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Kenna, Meghan - DOA" initials="MD" lastIdx="4" clrIdx="0">
    <p:extLst>
      <p:ext uri="{19B8F6BF-5375-455C-9EA6-DF929625EA0E}">
        <p15:presenceInfo xmlns:p15="http://schemas.microsoft.com/office/powerpoint/2012/main" userId="S::meghan.mckenna@wisconsin.gov::12e20bb3-125a-47f9-88dd-9966ffa290a9" providerId="AD"/>
      </p:ext>
    </p:extLst>
  </p:cmAuthor>
  <p:cmAuthor id="2" name="Gehrmann, Dana - DOA" initials="GD" lastIdx="2" clrIdx="1">
    <p:extLst>
      <p:ext uri="{19B8F6BF-5375-455C-9EA6-DF929625EA0E}">
        <p15:presenceInfo xmlns:p15="http://schemas.microsoft.com/office/powerpoint/2012/main" userId="S::dana.gehrmann1@wisconsin.gov::c3e7488d-5d5c-47e3-a37c-348338c00d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hyperlink" Target="https://dpm.wi.gov/Documents/Central%20Benefits/OE2025_Agency_JobAid.pdf" TargetMode="External"/></Relationships>
</file>

<file path=ppt/diagrams/_rels/data19.xml.rels><?xml version="1.0" encoding="UTF-8" standalone="yes"?>
<Relationships xmlns="http://schemas.openxmlformats.org/package/2006/relationships"><Relationship Id="rId8" Type="http://schemas.openxmlformats.org/officeDocument/2006/relationships/hyperlink" Target="https://dpm.wi.gov/Documents/Central%20Benefits/OE_brochure.pdf" TargetMode="External"/><Relationship Id="rId3" Type="http://schemas.openxmlformats.org/officeDocument/2006/relationships/hyperlink" Target="https://etf.wi.gov/its-your-choice/2025/state-employee-and-retiree-health-plan-supplemental-benefits" TargetMode="External"/><Relationship Id="rId7" Type="http://schemas.openxmlformats.org/officeDocument/2006/relationships/hyperlink" Target="https://dpm.wi.gov/Documents/Central%20Benefits/OE_eBN_Guide.pdf" TargetMode="External"/><Relationship Id="rId2" Type="http://schemas.openxmlformats.org/officeDocument/2006/relationships/hyperlink" Target="https://etf.wi.gov/open-enrollment-health-webinars" TargetMode="External"/><Relationship Id="rId1" Type="http://schemas.openxmlformats.org/officeDocument/2006/relationships/hyperlink" Target="https://etf.wi.gov/2025-insurance-changes" TargetMode="External"/><Relationship Id="rId6" Type="http://schemas.openxmlformats.org/officeDocument/2006/relationships/hyperlink" Target="https://etf.wi.gov/resource/its-your-choice-2022-decision-guide-state-wisconsin-group-health-insurance-employees" TargetMode="External"/><Relationship Id="rId5" Type="http://schemas.openxmlformats.org/officeDocument/2006/relationships/hyperlink" Target="https://etf.wi.gov/resource/2025-insurance-benefits-decision-guide-state-wisconsin-group-health-insurance-employees" TargetMode="External"/><Relationship Id="rId4" Type="http://schemas.openxmlformats.org/officeDocument/2006/relationships/hyperlink" Target="https://etf.wi.gov/its-your-choice/2022/state-employee-retiree-health-plan" TargetMode="External"/><Relationship Id="rId9" Type="http://schemas.openxmlformats.org/officeDocument/2006/relationships/hyperlink" Target="https://dpm.wi.gov/Documents/Central%20Benefits/OE_PPT.pdf"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https://dpm.wi.gov/Documents/Central%20Benefits/of-etf-employee-reimbursement-accounts-enrollment-form.pdf" TargetMode="External"/></Relationships>
</file>

<file path=ppt/diagrams/_rels/data21.xml.rels><?xml version="1.0" encoding="UTF-8" standalone="yes"?>
<Relationships xmlns="http://schemas.openxmlformats.org/package/2006/relationships"><Relationship Id="rId2" Type="http://schemas.openxmlformats.org/officeDocument/2006/relationships/hyperlink" Target="https://etf.wi.gov/resource/group-health-insurance-applicationchange-form" TargetMode="External"/><Relationship Id="rId1" Type="http://schemas.openxmlformats.org/officeDocument/2006/relationships/hyperlink" Target="https://www.optum.com/content/dam/optum4/resources/pdf/state-of-wisconsin-optum-etf-hsa-active-enrollment-form.pdf"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2.xml.rels><?xml version="1.0" encoding="UTF-8" standalone="yes"?>
<Relationships xmlns="http://schemas.openxmlformats.org/package/2006/relationships"><Relationship Id="rId1" Type="http://schemas.openxmlformats.org/officeDocument/2006/relationships/hyperlink" Target="https://dpm.wi.gov/Documents/Central%20Benefits/OE2025_Agency_JobAid.pdf" TargetMode="External"/></Relationships>
</file>

<file path=ppt/diagrams/_rels/drawing19.xml.rels><?xml version="1.0" encoding="UTF-8" standalone="yes"?>
<Relationships xmlns="http://schemas.openxmlformats.org/package/2006/relationships"><Relationship Id="rId8" Type="http://schemas.openxmlformats.org/officeDocument/2006/relationships/hyperlink" Target="https://dpm.wi.gov/Documents/Central%20Benefits/OE_brochure.pdf" TargetMode="External"/><Relationship Id="rId3" Type="http://schemas.openxmlformats.org/officeDocument/2006/relationships/hyperlink" Target="https://etf.wi.gov/its-your-choice/2025/state-employee-and-retiree-health-plan-supplemental-benefits" TargetMode="External"/><Relationship Id="rId7" Type="http://schemas.openxmlformats.org/officeDocument/2006/relationships/hyperlink" Target="https://dpm.wi.gov/Documents/Central%20Benefits/OE_eBN_Guide.pdf" TargetMode="External"/><Relationship Id="rId2" Type="http://schemas.openxmlformats.org/officeDocument/2006/relationships/hyperlink" Target="https://etf.wi.gov/open-enrollment-health-webinars" TargetMode="External"/><Relationship Id="rId1" Type="http://schemas.openxmlformats.org/officeDocument/2006/relationships/hyperlink" Target="https://etf.wi.gov/2025-insurance-changes" TargetMode="External"/><Relationship Id="rId6" Type="http://schemas.openxmlformats.org/officeDocument/2006/relationships/hyperlink" Target="https://etf.wi.gov/resource/its-your-choice-2022-decision-guide-state-wisconsin-group-health-insurance-employees" TargetMode="External"/><Relationship Id="rId5" Type="http://schemas.openxmlformats.org/officeDocument/2006/relationships/hyperlink" Target="https://etf.wi.gov/resource/2025-insurance-benefits-decision-guide-state-wisconsin-group-health-insurance-employees" TargetMode="External"/><Relationship Id="rId4" Type="http://schemas.openxmlformats.org/officeDocument/2006/relationships/hyperlink" Target="https://etf.wi.gov/its-your-choice/2022/state-employee-retiree-health-plan" TargetMode="External"/><Relationship Id="rId9" Type="http://schemas.openxmlformats.org/officeDocument/2006/relationships/hyperlink" Target="https://dpm.wi.gov/Documents/Central%20Benefits/OE_PPT.pdf" TargetMode="External"/></Relationships>
</file>

<file path=ppt/diagrams/_rels/drawing20.xml.rels><?xml version="1.0" encoding="UTF-8" standalone="yes"?>
<Relationships xmlns="http://schemas.openxmlformats.org/package/2006/relationships"><Relationship Id="rId1" Type="http://schemas.openxmlformats.org/officeDocument/2006/relationships/hyperlink" Target="https://dpm.wi.gov/Documents/Central%20Benefits/of-etf-employee-reimbursement-accounts-enrollment-form.pdf" TargetMode="External"/></Relationships>
</file>

<file path=ppt/diagrams/_rels/drawing21.xml.rels><?xml version="1.0" encoding="UTF-8" standalone="yes"?>
<Relationships xmlns="http://schemas.openxmlformats.org/package/2006/relationships"><Relationship Id="rId2" Type="http://schemas.openxmlformats.org/officeDocument/2006/relationships/hyperlink" Target="https://etf.wi.gov/resource/group-health-insurance-applicationchange-form" TargetMode="External"/><Relationship Id="rId1" Type="http://schemas.openxmlformats.org/officeDocument/2006/relationships/hyperlink" Target="https://www.optum.com/content/dam/optum4/resources/pdf/state-of-wisconsin-optum-etf-hsa-active-enrollment-form.pdf"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C9878-A688-4922-8030-B8651A3B8A0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DFFDB0-2FD7-4982-9F5F-A6521769AB05}">
      <dgm:prSet custT="1"/>
      <dgm:spPr/>
      <dgm:t>
        <a:bodyPr/>
        <a:lstStyle/>
        <a:p>
          <a:r>
            <a:rPr lang="en-US" sz="2100" b="1" dirty="0"/>
            <a:t>Week of Sept 16</a:t>
          </a:r>
          <a:r>
            <a:rPr lang="en-US" sz="2100" b="1" baseline="30000" dirty="0"/>
            <a:t>th</a:t>
          </a:r>
          <a:r>
            <a:rPr lang="en-US" sz="2100" b="1" dirty="0"/>
            <a:t>: </a:t>
          </a:r>
          <a:endParaRPr lang="en-US" sz="2100" dirty="0"/>
        </a:p>
      </dgm:t>
    </dgm:pt>
    <dgm:pt modelId="{E7D81AE8-BF6B-4667-98F4-086B91829DB2}" type="parTrans" cxnId="{890DC11B-F497-4AFB-9253-3DAEA9533D54}">
      <dgm:prSet/>
      <dgm:spPr/>
      <dgm:t>
        <a:bodyPr/>
        <a:lstStyle/>
        <a:p>
          <a:endParaRPr lang="en-US"/>
        </a:p>
      </dgm:t>
    </dgm:pt>
    <dgm:pt modelId="{AC0CE618-C581-4E76-9251-E5579497BDC8}" type="sibTrans" cxnId="{890DC11B-F497-4AFB-9253-3DAEA9533D54}">
      <dgm:prSet/>
      <dgm:spPr/>
      <dgm:t>
        <a:bodyPr/>
        <a:lstStyle/>
        <a:p>
          <a:endParaRPr lang="en-US"/>
        </a:p>
      </dgm:t>
    </dgm:pt>
    <dgm:pt modelId="{AB12F280-13C9-41E4-9D1D-939F59DD6676}">
      <dgm:prSet/>
      <dgm:spPr/>
      <dgm:t>
        <a:bodyPr/>
        <a:lstStyle/>
        <a:p>
          <a:r>
            <a:rPr lang="en-US" dirty="0"/>
            <a:t>Run PP19 WRS Lookback Report + do all associated processing</a:t>
          </a:r>
        </a:p>
      </dgm:t>
    </dgm:pt>
    <dgm:pt modelId="{8B9FC2D8-0948-4577-9A38-AFDE015AB90A}" type="sibTrans" cxnId="{3688DAF1-CECC-4BA6-AF45-DEA883B042E4}">
      <dgm:prSet/>
      <dgm:spPr/>
      <dgm:t>
        <a:bodyPr/>
        <a:lstStyle/>
        <a:p>
          <a:endParaRPr lang="en-US"/>
        </a:p>
      </dgm:t>
    </dgm:pt>
    <dgm:pt modelId="{5F1A69DC-CE72-4140-97DB-686217294C6C}" type="parTrans" cxnId="{3688DAF1-CECC-4BA6-AF45-DEA883B042E4}">
      <dgm:prSet/>
      <dgm:spPr/>
      <dgm:t>
        <a:bodyPr/>
        <a:lstStyle/>
        <a:p>
          <a:endParaRPr lang="en-US"/>
        </a:p>
      </dgm:t>
    </dgm:pt>
    <dgm:pt modelId="{2314EB2E-0E2D-442E-92C5-7C28D9CCA930}">
      <dgm:prSet/>
      <dgm:spPr/>
      <dgm:t>
        <a:bodyPr/>
        <a:lstStyle/>
        <a:p>
          <a:r>
            <a:rPr lang="en-US" dirty="0"/>
            <a:t>Finalize and process as many open events as possible (BIR, MAR, DIV, ELG, TER, RET, TRA, LOA, RFL....)</a:t>
          </a:r>
        </a:p>
      </dgm:t>
    </dgm:pt>
    <dgm:pt modelId="{6E54D830-858D-4483-B143-FF2D3DC1A9C1}" type="sibTrans" cxnId="{C5A23922-5A89-4A4D-AC1D-A86DE0E4F72C}">
      <dgm:prSet/>
      <dgm:spPr/>
      <dgm:t>
        <a:bodyPr/>
        <a:lstStyle/>
        <a:p>
          <a:endParaRPr lang="en-US"/>
        </a:p>
      </dgm:t>
    </dgm:pt>
    <dgm:pt modelId="{C54AC3AC-D54E-4E12-BC72-AE42091D2AE3}" type="parTrans" cxnId="{C5A23922-5A89-4A4D-AC1D-A86DE0E4F72C}">
      <dgm:prSet/>
      <dgm:spPr/>
      <dgm:t>
        <a:bodyPr/>
        <a:lstStyle/>
        <a:p>
          <a:endParaRPr lang="en-US"/>
        </a:p>
      </dgm:t>
    </dgm:pt>
    <dgm:pt modelId="{FCE16292-66E0-4316-B5E8-C54B7D5FA2C9}">
      <dgm:prSet/>
      <dgm:spPr/>
      <dgm:t>
        <a:bodyPr/>
        <a:lstStyle/>
        <a:p>
          <a:r>
            <a:rPr lang="en-US" dirty="0"/>
            <a:t>11/5-11/12 SHR events open for entry (enter as soon as HIR elections finalized)</a:t>
          </a:r>
        </a:p>
      </dgm:t>
    </dgm:pt>
    <dgm:pt modelId="{379EBA97-A5F2-4448-A554-670F5D167D6A}" type="sibTrans" cxnId="{E2C0745D-C6E7-402F-AEA5-82C7FC487772}">
      <dgm:prSet/>
      <dgm:spPr/>
      <dgm:t>
        <a:bodyPr/>
        <a:lstStyle/>
        <a:p>
          <a:endParaRPr lang="en-US"/>
        </a:p>
      </dgm:t>
    </dgm:pt>
    <dgm:pt modelId="{6677F9E2-25E6-40B2-B7D4-2B22417DE335}" type="parTrans" cxnId="{E2C0745D-C6E7-402F-AEA5-82C7FC487772}">
      <dgm:prSet/>
      <dgm:spPr/>
      <dgm:t>
        <a:bodyPr/>
        <a:lstStyle/>
        <a:p>
          <a:endParaRPr lang="en-US"/>
        </a:p>
      </dgm:t>
    </dgm:pt>
    <dgm:pt modelId="{20EBCE11-7F1B-4C60-9CB0-82B18FA97A4F}">
      <dgm:prSet/>
      <dgm:spPr/>
      <dgm:t>
        <a:bodyPr/>
        <a:lstStyle/>
        <a:p>
          <a:r>
            <a:rPr lang="en-US" dirty="0"/>
            <a:t>Complete all open AGE events thru the end of the year</a:t>
          </a:r>
        </a:p>
      </dgm:t>
    </dgm:pt>
    <dgm:pt modelId="{2AB000B5-FA3C-4A03-B122-1269D5816381}" type="sibTrans" cxnId="{D33908D7-45B2-47F4-ADA2-CDAABA6969EF}">
      <dgm:prSet/>
      <dgm:spPr/>
      <dgm:t>
        <a:bodyPr/>
        <a:lstStyle/>
        <a:p>
          <a:endParaRPr lang="en-US"/>
        </a:p>
      </dgm:t>
    </dgm:pt>
    <dgm:pt modelId="{2A0B8E07-D81A-4843-8F25-EFE737383AE6}" type="parTrans" cxnId="{D33908D7-45B2-47F4-ADA2-CDAABA6969EF}">
      <dgm:prSet/>
      <dgm:spPr/>
      <dgm:t>
        <a:bodyPr/>
        <a:lstStyle/>
        <a:p>
          <a:endParaRPr lang="en-US"/>
        </a:p>
      </dgm:t>
    </dgm:pt>
    <dgm:pt modelId="{E65330D1-8B67-4D00-B222-F714811E35A5}">
      <dgm:prSet custT="1"/>
      <dgm:spPr/>
      <dgm:t>
        <a:bodyPr/>
        <a:lstStyle/>
        <a:p>
          <a:r>
            <a:rPr lang="en-US" sz="2100" b="1" dirty="0"/>
            <a:t>Sept 24</a:t>
          </a:r>
          <a:r>
            <a:rPr lang="en-US" sz="2100" b="1" baseline="30000" dirty="0"/>
            <a:t>th</a:t>
          </a:r>
          <a:r>
            <a:rPr lang="en-US" sz="2100" b="1" dirty="0"/>
            <a:t>:</a:t>
          </a:r>
        </a:p>
      </dgm:t>
    </dgm:pt>
    <dgm:pt modelId="{2EF0D6BC-318A-4BA3-874D-DE59DEF13324}" type="sibTrans" cxnId="{9C905F7B-FCA2-466B-ACA1-EA2866B24512}">
      <dgm:prSet/>
      <dgm:spPr/>
      <dgm:t>
        <a:bodyPr/>
        <a:lstStyle/>
        <a:p>
          <a:endParaRPr lang="en-US"/>
        </a:p>
      </dgm:t>
    </dgm:pt>
    <dgm:pt modelId="{33EB4EEE-94A6-4398-A3D7-4993131EDC14}" type="parTrans" cxnId="{9C905F7B-FCA2-466B-ACA1-EA2866B24512}">
      <dgm:prSet/>
      <dgm:spPr/>
      <dgm:t>
        <a:bodyPr/>
        <a:lstStyle/>
        <a:p>
          <a:endParaRPr lang="en-US"/>
        </a:p>
      </dgm:t>
    </dgm:pt>
    <dgm:pt modelId="{A81412EB-6B76-496F-8636-455C17270BC1}">
      <dgm:prSet/>
      <dgm:spPr/>
      <dgm:t>
        <a:bodyPr/>
        <a:lstStyle/>
        <a:p>
          <a:r>
            <a:rPr lang="en-US" b="1" dirty="0"/>
            <a:t>Once IYC code is on job, agencies must no longer change primary job flag – create a ticket and Central Benefits will move the flag and IYC code (in effect through the end of the year)</a:t>
          </a:r>
          <a:endParaRPr lang="en-US" dirty="0"/>
        </a:p>
      </dgm:t>
    </dgm:pt>
    <dgm:pt modelId="{F31B1AC1-F043-4B33-A5CA-515002EC2B75}" type="parTrans" cxnId="{E9183B90-CFB2-4870-9771-E80305B48E68}">
      <dgm:prSet/>
      <dgm:spPr/>
      <dgm:t>
        <a:bodyPr/>
        <a:lstStyle/>
        <a:p>
          <a:endParaRPr lang="en-US"/>
        </a:p>
      </dgm:t>
    </dgm:pt>
    <dgm:pt modelId="{746B66C8-56EE-48A7-9814-2A7BF85F380A}" type="sibTrans" cxnId="{E9183B90-CFB2-4870-9771-E80305B48E68}">
      <dgm:prSet/>
      <dgm:spPr/>
      <dgm:t>
        <a:bodyPr/>
        <a:lstStyle/>
        <a:p>
          <a:endParaRPr lang="en-US"/>
        </a:p>
      </dgm:t>
    </dgm:pt>
    <dgm:pt modelId="{AB926732-6959-403B-BD2E-F5B1912CEE56}">
      <dgm:prSet/>
      <dgm:spPr/>
      <dgm:t>
        <a:bodyPr/>
        <a:lstStyle/>
        <a:p>
          <a:r>
            <a:rPr lang="en-US" dirty="0"/>
            <a:t>After 5pm, IYC BAS Group ID added to all active employees who are NOT in the DEF benefit program (only added to DEF if employee currently enrolled in ERA plan)</a:t>
          </a:r>
        </a:p>
      </dgm:t>
    </dgm:pt>
    <dgm:pt modelId="{61107488-F6AB-4D9F-ADD9-78A1110B816F}" type="parTrans" cxnId="{9831FCB7-C3D2-47F5-9408-737C93A06791}">
      <dgm:prSet/>
      <dgm:spPr/>
      <dgm:t>
        <a:bodyPr/>
        <a:lstStyle/>
        <a:p>
          <a:endParaRPr lang="en-US"/>
        </a:p>
      </dgm:t>
    </dgm:pt>
    <dgm:pt modelId="{C969632C-1D5C-436F-9B68-7592A33EE332}" type="sibTrans" cxnId="{9831FCB7-C3D2-47F5-9408-737C93A06791}">
      <dgm:prSet/>
      <dgm:spPr/>
      <dgm:t>
        <a:bodyPr/>
        <a:lstStyle/>
        <a:p>
          <a:endParaRPr lang="en-US"/>
        </a:p>
      </dgm:t>
    </dgm:pt>
    <dgm:pt modelId="{6B8657B3-6941-4BEB-9839-67B7890F5B0F}">
      <dgm:prSet/>
      <dgm:spPr/>
      <dgm:t>
        <a:bodyPr/>
        <a:lstStyle/>
        <a:p>
          <a:endParaRPr lang="en-US" dirty="0"/>
        </a:p>
      </dgm:t>
    </dgm:pt>
    <dgm:pt modelId="{615DDE4D-A640-4F22-9D5A-A9B96175AB50}" type="parTrans" cxnId="{6E87B9DF-02F4-44A5-B8EB-BBD6AB59781E}">
      <dgm:prSet/>
      <dgm:spPr/>
      <dgm:t>
        <a:bodyPr/>
        <a:lstStyle/>
        <a:p>
          <a:endParaRPr lang="en-US"/>
        </a:p>
      </dgm:t>
    </dgm:pt>
    <dgm:pt modelId="{A3EDA3D2-26D7-4521-8088-CA046B3A55A4}" type="sibTrans" cxnId="{6E87B9DF-02F4-44A5-B8EB-BBD6AB59781E}">
      <dgm:prSet/>
      <dgm:spPr/>
      <dgm:t>
        <a:bodyPr/>
        <a:lstStyle/>
        <a:p>
          <a:endParaRPr lang="en-US"/>
        </a:p>
      </dgm:t>
    </dgm:pt>
    <dgm:pt modelId="{6A980CE7-9338-4525-B90A-95DC7AB3D304}" type="pres">
      <dgm:prSet presAssocID="{700C9878-A688-4922-8030-B8651A3B8A06}" presName="linear" presStyleCnt="0">
        <dgm:presLayoutVars>
          <dgm:animLvl val="lvl"/>
          <dgm:resizeHandles val="exact"/>
        </dgm:presLayoutVars>
      </dgm:prSet>
      <dgm:spPr/>
    </dgm:pt>
    <dgm:pt modelId="{601A8298-910C-4026-99DC-A542D4E9E855}" type="pres">
      <dgm:prSet presAssocID="{C4DFFDB0-2FD7-4982-9F5F-A6521769AB05}" presName="parentText" presStyleLbl="node1" presStyleIdx="0" presStyleCnt="2" custLinFactNeighborX="-32" custLinFactNeighborY="-14261">
        <dgm:presLayoutVars>
          <dgm:chMax val="0"/>
          <dgm:bulletEnabled val="1"/>
        </dgm:presLayoutVars>
      </dgm:prSet>
      <dgm:spPr/>
    </dgm:pt>
    <dgm:pt modelId="{F32854C3-39C2-4240-BC75-C41F18F60E21}" type="pres">
      <dgm:prSet presAssocID="{C4DFFDB0-2FD7-4982-9F5F-A6521769AB05}" presName="childText" presStyleLbl="revTx" presStyleIdx="0" presStyleCnt="2">
        <dgm:presLayoutVars>
          <dgm:bulletEnabled val="1"/>
        </dgm:presLayoutVars>
      </dgm:prSet>
      <dgm:spPr/>
    </dgm:pt>
    <dgm:pt modelId="{A115AB04-7D2C-4582-A397-16452A66C7D8}" type="pres">
      <dgm:prSet presAssocID="{E65330D1-8B67-4D00-B222-F714811E35A5}" presName="parentText" presStyleLbl="node1" presStyleIdx="1" presStyleCnt="2" custLinFactNeighborX="-32" custLinFactNeighborY="5259">
        <dgm:presLayoutVars>
          <dgm:chMax val="0"/>
          <dgm:bulletEnabled val="1"/>
        </dgm:presLayoutVars>
      </dgm:prSet>
      <dgm:spPr/>
    </dgm:pt>
    <dgm:pt modelId="{88598D81-3EE8-416C-A698-6448CBE7609E}" type="pres">
      <dgm:prSet presAssocID="{E65330D1-8B67-4D00-B222-F714811E35A5}" presName="childText" presStyleLbl="revTx" presStyleIdx="1" presStyleCnt="2" custScaleY="114485">
        <dgm:presLayoutVars>
          <dgm:bulletEnabled val="1"/>
        </dgm:presLayoutVars>
      </dgm:prSet>
      <dgm:spPr/>
    </dgm:pt>
  </dgm:ptLst>
  <dgm:cxnLst>
    <dgm:cxn modelId="{7462EB05-8B02-46D5-A810-847596093650}" type="presOf" srcId="{2314EB2E-0E2D-442E-92C5-7C28D9CCA930}" destId="{F32854C3-39C2-4240-BC75-C41F18F60E21}" srcOrd="0" destOrd="1" presId="urn:microsoft.com/office/officeart/2005/8/layout/vList2"/>
    <dgm:cxn modelId="{890DC11B-F497-4AFB-9253-3DAEA9533D54}" srcId="{700C9878-A688-4922-8030-B8651A3B8A06}" destId="{C4DFFDB0-2FD7-4982-9F5F-A6521769AB05}" srcOrd="0" destOrd="0" parTransId="{E7D81AE8-BF6B-4667-98F4-086B91829DB2}" sibTransId="{AC0CE618-C581-4E76-9251-E5579497BDC8}"/>
    <dgm:cxn modelId="{C9CF441F-BCCA-4E1A-AF31-4C0AB3372360}" type="presOf" srcId="{FCE16292-66E0-4316-B5E8-C54B7D5FA2C9}" destId="{F32854C3-39C2-4240-BC75-C41F18F60E21}" srcOrd="0" destOrd="2" presId="urn:microsoft.com/office/officeart/2005/8/layout/vList2"/>
    <dgm:cxn modelId="{C5A23922-5A89-4A4D-AC1D-A86DE0E4F72C}" srcId="{C4DFFDB0-2FD7-4982-9F5F-A6521769AB05}" destId="{2314EB2E-0E2D-442E-92C5-7C28D9CCA930}" srcOrd="1" destOrd="0" parTransId="{C54AC3AC-D54E-4E12-BC72-AE42091D2AE3}" sibTransId="{6E54D830-858D-4483-B143-FF2D3DC1A9C1}"/>
    <dgm:cxn modelId="{77EC6537-B548-4A2E-B34E-11DE572ACFAF}" type="presOf" srcId="{A81412EB-6B76-496F-8636-455C17270BC1}" destId="{88598D81-3EE8-416C-A698-6448CBE7609E}" srcOrd="0" destOrd="2" presId="urn:microsoft.com/office/officeart/2005/8/layout/vList2"/>
    <dgm:cxn modelId="{E2C0745D-C6E7-402F-AEA5-82C7FC487772}" srcId="{C4DFFDB0-2FD7-4982-9F5F-A6521769AB05}" destId="{FCE16292-66E0-4316-B5E8-C54B7D5FA2C9}" srcOrd="2" destOrd="0" parTransId="{6677F9E2-25E6-40B2-B7D4-2B22417DE335}" sibTransId="{379EBA97-A5F2-4448-A554-670F5D167D6A}"/>
    <dgm:cxn modelId="{92CA4F68-D614-47A7-8045-B169D86FEDE6}" type="presOf" srcId="{700C9878-A688-4922-8030-B8651A3B8A06}" destId="{6A980CE7-9338-4525-B90A-95DC7AB3D304}" srcOrd="0" destOrd="0" presId="urn:microsoft.com/office/officeart/2005/8/layout/vList2"/>
    <dgm:cxn modelId="{09ECD553-EB88-4582-8A6C-5A048545D93C}" type="presOf" srcId="{AB926732-6959-403B-BD2E-F5B1912CEE56}" destId="{88598D81-3EE8-416C-A698-6448CBE7609E}" srcOrd="0" destOrd="1" presId="urn:microsoft.com/office/officeart/2005/8/layout/vList2"/>
    <dgm:cxn modelId="{9C905F7B-FCA2-466B-ACA1-EA2866B24512}" srcId="{700C9878-A688-4922-8030-B8651A3B8A06}" destId="{E65330D1-8B67-4D00-B222-F714811E35A5}" srcOrd="1" destOrd="0" parTransId="{33EB4EEE-94A6-4398-A3D7-4993131EDC14}" sibTransId="{2EF0D6BC-318A-4BA3-874D-DE59DEF13324}"/>
    <dgm:cxn modelId="{E9183B90-CFB2-4870-9771-E80305B48E68}" srcId="{AB926732-6959-403B-BD2E-F5B1912CEE56}" destId="{A81412EB-6B76-496F-8636-455C17270BC1}" srcOrd="0" destOrd="0" parTransId="{F31B1AC1-F043-4B33-A5CA-515002EC2B75}" sibTransId="{746B66C8-56EE-48A7-9814-2A7BF85F380A}"/>
    <dgm:cxn modelId="{BC9846A7-E9E9-4963-B3C1-484923021F36}" type="presOf" srcId="{E65330D1-8B67-4D00-B222-F714811E35A5}" destId="{A115AB04-7D2C-4582-A397-16452A66C7D8}" srcOrd="0" destOrd="0" presId="urn:microsoft.com/office/officeart/2005/8/layout/vList2"/>
    <dgm:cxn modelId="{AB41ABB7-7ECD-4A1A-ADD3-56919A7E2B21}" type="presOf" srcId="{C4DFFDB0-2FD7-4982-9F5F-A6521769AB05}" destId="{601A8298-910C-4026-99DC-A542D4E9E855}" srcOrd="0" destOrd="0" presId="urn:microsoft.com/office/officeart/2005/8/layout/vList2"/>
    <dgm:cxn modelId="{9831FCB7-C3D2-47F5-9408-737C93A06791}" srcId="{E65330D1-8B67-4D00-B222-F714811E35A5}" destId="{AB926732-6959-403B-BD2E-F5B1912CEE56}" srcOrd="1" destOrd="0" parTransId="{61107488-F6AB-4D9F-ADD9-78A1110B816F}" sibTransId="{C969632C-1D5C-436F-9B68-7592A33EE332}"/>
    <dgm:cxn modelId="{B09C3BC7-C290-46F0-9B05-9B38C77379C0}" type="presOf" srcId="{AB12F280-13C9-41E4-9D1D-939F59DD6676}" destId="{F32854C3-39C2-4240-BC75-C41F18F60E21}" srcOrd="0" destOrd="0" presId="urn:microsoft.com/office/officeart/2005/8/layout/vList2"/>
    <dgm:cxn modelId="{D33908D7-45B2-47F4-ADA2-CDAABA6969EF}" srcId="{C4DFFDB0-2FD7-4982-9F5F-A6521769AB05}" destId="{20EBCE11-7F1B-4C60-9CB0-82B18FA97A4F}" srcOrd="3" destOrd="0" parTransId="{2A0B8E07-D81A-4843-8F25-EFE737383AE6}" sibTransId="{2AB000B5-FA3C-4A03-B122-1269D5816381}"/>
    <dgm:cxn modelId="{6E87B9DF-02F4-44A5-B8EB-BBD6AB59781E}" srcId="{E65330D1-8B67-4D00-B222-F714811E35A5}" destId="{6B8657B3-6941-4BEB-9839-67B7890F5B0F}" srcOrd="0" destOrd="0" parTransId="{615DDE4D-A640-4F22-9D5A-A9B96175AB50}" sibTransId="{A3EDA3D2-26D7-4521-8088-CA046B3A55A4}"/>
    <dgm:cxn modelId="{20A3D2E0-06C5-4217-8D19-1328A2CB6D72}" type="presOf" srcId="{6B8657B3-6941-4BEB-9839-67B7890F5B0F}" destId="{88598D81-3EE8-416C-A698-6448CBE7609E}" srcOrd="0" destOrd="0" presId="urn:microsoft.com/office/officeart/2005/8/layout/vList2"/>
    <dgm:cxn modelId="{3688DAF1-CECC-4BA6-AF45-DEA883B042E4}" srcId="{C4DFFDB0-2FD7-4982-9F5F-A6521769AB05}" destId="{AB12F280-13C9-41E4-9D1D-939F59DD6676}" srcOrd="0" destOrd="0" parTransId="{5F1A69DC-CE72-4140-97DB-686217294C6C}" sibTransId="{8B9FC2D8-0948-4577-9A38-AFDE015AB90A}"/>
    <dgm:cxn modelId="{CC258AF6-CD3A-4644-8642-95CFE9ED944B}" type="presOf" srcId="{20EBCE11-7F1B-4C60-9CB0-82B18FA97A4F}" destId="{F32854C3-39C2-4240-BC75-C41F18F60E21}" srcOrd="0" destOrd="3" presId="urn:microsoft.com/office/officeart/2005/8/layout/vList2"/>
    <dgm:cxn modelId="{D82F911C-2FC0-49D6-A5D4-842E044C1925}" type="presParOf" srcId="{6A980CE7-9338-4525-B90A-95DC7AB3D304}" destId="{601A8298-910C-4026-99DC-A542D4E9E855}" srcOrd="0" destOrd="0" presId="urn:microsoft.com/office/officeart/2005/8/layout/vList2"/>
    <dgm:cxn modelId="{3C20484B-B5EA-47B6-9897-A04AF7C6859A}" type="presParOf" srcId="{6A980CE7-9338-4525-B90A-95DC7AB3D304}" destId="{F32854C3-39C2-4240-BC75-C41F18F60E21}" srcOrd="1" destOrd="0" presId="urn:microsoft.com/office/officeart/2005/8/layout/vList2"/>
    <dgm:cxn modelId="{7345DE6F-ACDF-4DEA-8F3C-FFBF771C971C}" type="presParOf" srcId="{6A980CE7-9338-4525-B90A-95DC7AB3D304}" destId="{A115AB04-7D2C-4582-A397-16452A66C7D8}" srcOrd="2" destOrd="0" presId="urn:microsoft.com/office/officeart/2005/8/layout/vList2"/>
    <dgm:cxn modelId="{851A67D7-B56B-4F67-BEB7-AA5762DA196A}" type="presParOf" srcId="{6A980CE7-9338-4525-B90A-95DC7AB3D304}" destId="{88598D81-3EE8-416C-A698-6448CBE7609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0C13C9-F488-4E5B-8CA2-D10D062A69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01F44D-36C3-476F-812B-69F3B690E422}">
      <dgm:prSet/>
      <dgm:spPr/>
      <dgm:t>
        <a:bodyPr/>
        <a:lstStyle/>
        <a:p>
          <a:r>
            <a:rPr lang="en-US">
              <a:latin typeface="Trebuchet MS" panose="020B0603020202020204"/>
            </a:rPr>
            <a:t>The</a:t>
          </a:r>
          <a:r>
            <a:rPr lang="en-US"/>
            <a:t> Delta Dental PPO- Preventive Plan is only available to employees who are not covered by State Group Health Insurance as either an employee or dependent, regardless of whether they are enrolled in Uniform Dental.  This plan has the same benefits as Uniform Dental, but the employee must pay the full cost (no employer contribution).</a:t>
          </a:r>
        </a:p>
      </dgm:t>
    </dgm:pt>
    <dgm:pt modelId="{40EBD103-5222-4AB8-9DC6-F07041B1DB04}" type="parTrans" cxnId="{D6F43CC2-EB7A-4383-A1AE-6B42F66A21B9}">
      <dgm:prSet/>
      <dgm:spPr/>
      <dgm:t>
        <a:bodyPr/>
        <a:lstStyle/>
        <a:p>
          <a:endParaRPr lang="en-US"/>
        </a:p>
      </dgm:t>
    </dgm:pt>
    <dgm:pt modelId="{537988B8-0445-49AC-8804-607D6B4625ED}" type="sibTrans" cxnId="{D6F43CC2-EB7A-4383-A1AE-6B42F66A21B9}">
      <dgm:prSet/>
      <dgm:spPr/>
      <dgm:t>
        <a:bodyPr/>
        <a:lstStyle/>
        <a:p>
          <a:endParaRPr lang="en-US"/>
        </a:p>
      </dgm:t>
    </dgm:pt>
    <dgm:pt modelId="{B2075FA5-9A32-4D2E-871F-40BEDD36850F}">
      <dgm:prSet/>
      <dgm:spPr/>
      <dgm:t>
        <a:bodyPr/>
        <a:lstStyle/>
        <a:p>
          <a:pPr rtl="0"/>
          <a:r>
            <a:rPr lang="en-US" dirty="0"/>
            <a:t>Anyone who is enrolling needs to answer a question to confirm they </a:t>
          </a:r>
          <a:r>
            <a:rPr lang="en-US" dirty="0">
              <a:latin typeface="Trebuchet MS" panose="020B0603020202020204"/>
            </a:rPr>
            <a:t>will not</a:t>
          </a:r>
          <a:r>
            <a:rPr lang="en-US" dirty="0"/>
            <a:t> have State Group Health Coverage – had to add a question for those who want to waive coverage during Open Enrollment.</a:t>
          </a:r>
        </a:p>
      </dgm:t>
    </dgm:pt>
    <dgm:pt modelId="{E764B6C4-C9D9-4EAE-9725-66D83C57AAE4}" type="parTrans" cxnId="{210954E0-E112-411B-9DBA-99D2B053480E}">
      <dgm:prSet/>
      <dgm:spPr/>
      <dgm:t>
        <a:bodyPr/>
        <a:lstStyle/>
        <a:p>
          <a:endParaRPr lang="en-US"/>
        </a:p>
      </dgm:t>
    </dgm:pt>
    <dgm:pt modelId="{A3052732-29B5-4943-9DE0-58D17405244C}" type="sibTrans" cxnId="{210954E0-E112-411B-9DBA-99D2B053480E}">
      <dgm:prSet/>
      <dgm:spPr/>
      <dgm:t>
        <a:bodyPr/>
        <a:lstStyle/>
        <a:p>
          <a:endParaRPr lang="en-US"/>
        </a:p>
      </dgm:t>
    </dgm:pt>
    <dgm:pt modelId="{EFDB8E87-1A13-4C4B-B9A1-DC1A3849E276}" type="pres">
      <dgm:prSet presAssocID="{4B0C13C9-F488-4E5B-8CA2-D10D062A69E1}" presName="linear" presStyleCnt="0">
        <dgm:presLayoutVars>
          <dgm:animLvl val="lvl"/>
          <dgm:resizeHandles val="exact"/>
        </dgm:presLayoutVars>
      </dgm:prSet>
      <dgm:spPr/>
    </dgm:pt>
    <dgm:pt modelId="{8B3A1034-1FC6-4987-8673-B322E19A58EB}" type="pres">
      <dgm:prSet presAssocID="{8201F44D-36C3-476F-812B-69F3B690E422}" presName="parentText" presStyleLbl="node1" presStyleIdx="0" presStyleCnt="2">
        <dgm:presLayoutVars>
          <dgm:chMax val="0"/>
          <dgm:bulletEnabled val="1"/>
        </dgm:presLayoutVars>
      </dgm:prSet>
      <dgm:spPr/>
    </dgm:pt>
    <dgm:pt modelId="{F025F1E4-35E9-45D7-A062-7287A6A4C533}" type="pres">
      <dgm:prSet presAssocID="{537988B8-0445-49AC-8804-607D6B4625ED}" presName="spacer" presStyleCnt="0"/>
      <dgm:spPr/>
    </dgm:pt>
    <dgm:pt modelId="{C7EF8764-771D-497D-9AAB-19C5953C6CFB}" type="pres">
      <dgm:prSet presAssocID="{B2075FA5-9A32-4D2E-871F-40BEDD36850F}" presName="parentText" presStyleLbl="node1" presStyleIdx="1" presStyleCnt="2">
        <dgm:presLayoutVars>
          <dgm:chMax val="0"/>
          <dgm:bulletEnabled val="1"/>
        </dgm:presLayoutVars>
      </dgm:prSet>
      <dgm:spPr/>
    </dgm:pt>
  </dgm:ptLst>
  <dgm:cxnLst>
    <dgm:cxn modelId="{E2CD214C-517F-4206-B802-3BB80C18FC37}" type="presOf" srcId="{4B0C13C9-F488-4E5B-8CA2-D10D062A69E1}" destId="{EFDB8E87-1A13-4C4B-B9A1-DC1A3849E276}" srcOrd="0" destOrd="0" presId="urn:microsoft.com/office/officeart/2005/8/layout/vList2"/>
    <dgm:cxn modelId="{5F017399-8D5B-46C1-B618-3DE2D1B9A50A}" type="presOf" srcId="{8201F44D-36C3-476F-812B-69F3B690E422}" destId="{8B3A1034-1FC6-4987-8673-B322E19A58EB}" srcOrd="0" destOrd="0" presId="urn:microsoft.com/office/officeart/2005/8/layout/vList2"/>
    <dgm:cxn modelId="{D6F43CC2-EB7A-4383-A1AE-6B42F66A21B9}" srcId="{4B0C13C9-F488-4E5B-8CA2-D10D062A69E1}" destId="{8201F44D-36C3-476F-812B-69F3B690E422}" srcOrd="0" destOrd="0" parTransId="{40EBD103-5222-4AB8-9DC6-F07041B1DB04}" sibTransId="{537988B8-0445-49AC-8804-607D6B4625ED}"/>
    <dgm:cxn modelId="{210954E0-E112-411B-9DBA-99D2B053480E}" srcId="{4B0C13C9-F488-4E5B-8CA2-D10D062A69E1}" destId="{B2075FA5-9A32-4D2E-871F-40BEDD36850F}" srcOrd="1" destOrd="0" parTransId="{E764B6C4-C9D9-4EAE-9725-66D83C57AAE4}" sibTransId="{A3052732-29B5-4943-9DE0-58D17405244C}"/>
    <dgm:cxn modelId="{AD8FD2EE-55AE-4AE6-ADF0-939F4B1CEDF3}" type="presOf" srcId="{B2075FA5-9A32-4D2E-871F-40BEDD36850F}" destId="{C7EF8764-771D-497D-9AAB-19C5953C6CFB}" srcOrd="0" destOrd="0" presId="urn:microsoft.com/office/officeart/2005/8/layout/vList2"/>
    <dgm:cxn modelId="{7F5FA533-8958-4808-B577-55E4498110D2}" type="presParOf" srcId="{EFDB8E87-1A13-4C4B-B9A1-DC1A3849E276}" destId="{8B3A1034-1FC6-4987-8673-B322E19A58EB}" srcOrd="0" destOrd="0" presId="urn:microsoft.com/office/officeart/2005/8/layout/vList2"/>
    <dgm:cxn modelId="{2D4A9709-DF14-4A55-8B49-50D37E0D17BE}" type="presParOf" srcId="{EFDB8E87-1A13-4C4B-B9A1-DC1A3849E276}" destId="{F025F1E4-35E9-45D7-A062-7287A6A4C533}" srcOrd="1" destOrd="0" presId="urn:microsoft.com/office/officeart/2005/8/layout/vList2"/>
    <dgm:cxn modelId="{84B37191-3FC4-4849-9BED-C7A3705B7367}" type="presParOf" srcId="{EFDB8E87-1A13-4C4B-B9A1-DC1A3849E276}" destId="{C7EF8764-771D-497D-9AAB-19C5953C6CFB}"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3B4B23-36AE-4E0D-B68F-D968E127A2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A6B8903-426E-4565-893B-91AE9D87A5BE}">
      <dgm:prSet/>
      <dgm:spPr/>
      <dgm:t>
        <a:bodyPr/>
        <a:lstStyle/>
        <a:p>
          <a:r>
            <a:rPr lang="en-US"/>
            <a:t>Once employee </a:t>
          </a:r>
          <a:r>
            <a:rPr lang="en-US">
              <a:latin typeface="Trebuchet MS" panose="020B0603020202020204"/>
            </a:rPr>
            <a:t>submits</a:t>
          </a:r>
          <a:r>
            <a:rPr lang="en-US"/>
            <a:t> OE election</a:t>
          </a:r>
          <a:r>
            <a:rPr lang="en-US">
              <a:latin typeface="Trebuchet MS" panose="020B0603020202020204"/>
            </a:rPr>
            <a:t>.....</a:t>
          </a:r>
          <a:endParaRPr lang="en-US"/>
        </a:p>
      </dgm:t>
    </dgm:pt>
    <dgm:pt modelId="{2865FD4F-4506-4BDF-89F7-5E63F9696E87}" type="parTrans" cxnId="{7E67BF6B-01DC-42C5-878D-EF7CD4BACBAC}">
      <dgm:prSet/>
      <dgm:spPr/>
      <dgm:t>
        <a:bodyPr/>
        <a:lstStyle/>
        <a:p>
          <a:endParaRPr lang="en-US"/>
        </a:p>
      </dgm:t>
    </dgm:pt>
    <dgm:pt modelId="{B5C856F7-BBCD-43DF-BC6F-A9AAE1AA6CF6}" type="sibTrans" cxnId="{7E67BF6B-01DC-42C5-878D-EF7CD4BACBAC}">
      <dgm:prSet/>
      <dgm:spPr/>
      <dgm:t>
        <a:bodyPr/>
        <a:lstStyle/>
        <a:p>
          <a:endParaRPr lang="en-US"/>
        </a:p>
      </dgm:t>
    </dgm:pt>
    <dgm:pt modelId="{DF32CA84-A7DE-4B1C-99A3-CEFFE6F9E4EA}">
      <dgm:prSet/>
      <dgm:spPr/>
      <dgm:t>
        <a:bodyPr/>
        <a:lstStyle/>
        <a:p>
          <a:r>
            <a:rPr lang="en-US"/>
            <a:t>Employee submits OE elections</a:t>
          </a:r>
        </a:p>
      </dgm:t>
    </dgm:pt>
    <dgm:pt modelId="{D3F197AD-A250-430E-BE4C-24F22A404A56}" type="parTrans" cxnId="{D84FB683-DB95-4748-8A64-432AA51240C7}">
      <dgm:prSet/>
      <dgm:spPr/>
      <dgm:t>
        <a:bodyPr/>
        <a:lstStyle/>
        <a:p>
          <a:endParaRPr lang="en-US"/>
        </a:p>
      </dgm:t>
    </dgm:pt>
    <dgm:pt modelId="{9F298352-7F23-488B-BFC4-F69E114A2565}" type="sibTrans" cxnId="{D84FB683-DB95-4748-8A64-432AA51240C7}">
      <dgm:prSet/>
      <dgm:spPr/>
      <dgm:t>
        <a:bodyPr/>
        <a:lstStyle/>
        <a:p>
          <a:endParaRPr lang="en-US"/>
        </a:p>
      </dgm:t>
    </dgm:pt>
    <dgm:pt modelId="{430D2177-6648-40EB-809B-A0AA35E0D030}">
      <dgm:prSet/>
      <dgm:spPr/>
      <dgm:t>
        <a:bodyPr/>
        <a:lstStyle/>
        <a:p>
          <a:r>
            <a:rPr lang="en-US" dirty="0"/>
            <a:t>OE event is finalized around 9:30pm</a:t>
          </a:r>
        </a:p>
      </dgm:t>
    </dgm:pt>
    <dgm:pt modelId="{94B7AA9E-6681-4CA6-A65E-8C39B62216BC}" type="parTrans" cxnId="{7BD67F29-07CB-461E-8EA1-C0983110CEBF}">
      <dgm:prSet/>
      <dgm:spPr/>
      <dgm:t>
        <a:bodyPr/>
        <a:lstStyle/>
        <a:p>
          <a:endParaRPr lang="en-US"/>
        </a:p>
      </dgm:t>
    </dgm:pt>
    <dgm:pt modelId="{DCB1D8A1-3A0F-4055-BA44-8226DDF75303}" type="sibTrans" cxnId="{7BD67F29-07CB-461E-8EA1-C0983110CEBF}">
      <dgm:prSet/>
      <dgm:spPr/>
      <dgm:t>
        <a:bodyPr/>
        <a:lstStyle/>
        <a:p>
          <a:endParaRPr lang="en-US"/>
        </a:p>
      </dgm:t>
    </dgm:pt>
    <dgm:pt modelId="{EB64FF1B-0A62-432A-A79A-2DCC23CA6211}">
      <dgm:prSet/>
      <dgm:spPr/>
      <dgm:t>
        <a:bodyPr/>
        <a:lstStyle/>
        <a:p>
          <a:r>
            <a:rPr lang="en-US"/>
            <a:t>Employee receives email that confirmation statement available</a:t>
          </a:r>
        </a:p>
      </dgm:t>
    </dgm:pt>
    <dgm:pt modelId="{EB919D79-26B2-4004-9806-0E4DE98282CC}" type="parTrans" cxnId="{DA7AB7B7-B46A-426B-A13D-45BD67F80C3D}">
      <dgm:prSet/>
      <dgm:spPr/>
      <dgm:t>
        <a:bodyPr/>
        <a:lstStyle/>
        <a:p>
          <a:endParaRPr lang="en-US"/>
        </a:p>
      </dgm:t>
    </dgm:pt>
    <dgm:pt modelId="{938363F9-6FD9-406B-976F-03371707647A}" type="sibTrans" cxnId="{DA7AB7B7-B46A-426B-A13D-45BD67F80C3D}">
      <dgm:prSet/>
      <dgm:spPr/>
      <dgm:t>
        <a:bodyPr/>
        <a:lstStyle/>
        <a:p>
          <a:endParaRPr lang="en-US"/>
        </a:p>
      </dgm:t>
    </dgm:pt>
    <dgm:pt modelId="{FEBFF72B-36A0-44D2-A0AD-5F9F4C0A7728}">
      <dgm:prSet/>
      <dgm:spPr/>
      <dgm:t>
        <a:bodyPr/>
        <a:lstStyle/>
        <a:p>
          <a:r>
            <a:rPr lang="en-US"/>
            <a:t>Confirmation statement loads to B-File</a:t>
          </a:r>
        </a:p>
      </dgm:t>
    </dgm:pt>
    <dgm:pt modelId="{48A749AB-B3E2-4237-95D5-DE42B9BB4C44}" type="parTrans" cxnId="{C803A75E-D67C-450D-8192-E8D70E3F280A}">
      <dgm:prSet/>
      <dgm:spPr/>
      <dgm:t>
        <a:bodyPr/>
        <a:lstStyle/>
        <a:p>
          <a:endParaRPr lang="en-US"/>
        </a:p>
      </dgm:t>
    </dgm:pt>
    <dgm:pt modelId="{0530FC34-67B4-4A6D-96AB-1D45BE2EE8F7}" type="sibTrans" cxnId="{C803A75E-D67C-450D-8192-E8D70E3F280A}">
      <dgm:prSet/>
      <dgm:spPr/>
      <dgm:t>
        <a:bodyPr/>
        <a:lstStyle/>
        <a:p>
          <a:endParaRPr lang="en-US"/>
        </a:p>
      </dgm:t>
    </dgm:pt>
    <dgm:pt modelId="{E0A7BEBD-525D-4875-BC9E-3E677322931C}" type="pres">
      <dgm:prSet presAssocID="{573B4B23-36AE-4E0D-B68F-D968E127A2F1}" presName="linear" presStyleCnt="0">
        <dgm:presLayoutVars>
          <dgm:animLvl val="lvl"/>
          <dgm:resizeHandles val="exact"/>
        </dgm:presLayoutVars>
      </dgm:prSet>
      <dgm:spPr/>
    </dgm:pt>
    <dgm:pt modelId="{0F1F603E-3F5B-4F20-A8CA-878DA7D5B02F}" type="pres">
      <dgm:prSet presAssocID="{9A6B8903-426E-4565-893B-91AE9D87A5BE}" presName="parentText" presStyleLbl="node1" presStyleIdx="0" presStyleCnt="1">
        <dgm:presLayoutVars>
          <dgm:chMax val="0"/>
          <dgm:bulletEnabled val="1"/>
        </dgm:presLayoutVars>
      </dgm:prSet>
      <dgm:spPr/>
    </dgm:pt>
    <dgm:pt modelId="{644A04F2-A0F0-4C06-BD01-C361739F0EB4}" type="pres">
      <dgm:prSet presAssocID="{9A6B8903-426E-4565-893B-91AE9D87A5BE}" presName="childText" presStyleLbl="revTx" presStyleIdx="0" presStyleCnt="1">
        <dgm:presLayoutVars>
          <dgm:bulletEnabled val="1"/>
        </dgm:presLayoutVars>
      </dgm:prSet>
      <dgm:spPr/>
    </dgm:pt>
  </dgm:ptLst>
  <dgm:cxnLst>
    <dgm:cxn modelId="{7BD67F29-07CB-461E-8EA1-C0983110CEBF}" srcId="{9A6B8903-426E-4565-893B-91AE9D87A5BE}" destId="{430D2177-6648-40EB-809B-A0AA35E0D030}" srcOrd="1" destOrd="0" parTransId="{94B7AA9E-6681-4CA6-A65E-8C39B62216BC}" sibTransId="{DCB1D8A1-3A0F-4055-BA44-8226DDF75303}"/>
    <dgm:cxn modelId="{C803A75E-D67C-450D-8192-E8D70E3F280A}" srcId="{9A6B8903-426E-4565-893B-91AE9D87A5BE}" destId="{FEBFF72B-36A0-44D2-A0AD-5F9F4C0A7728}" srcOrd="3" destOrd="0" parTransId="{48A749AB-B3E2-4237-95D5-DE42B9BB4C44}" sibTransId="{0530FC34-67B4-4A6D-96AB-1D45BE2EE8F7}"/>
    <dgm:cxn modelId="{4887D44A-FEB1-4188-9A75-C3FDA25E9879}" type="presOf" srcId="{FEBFF72B-36A0-44D2-A0AD-5F9F4C0A7728}" destId="{644A04F2-A0F0-4C06-BD01-C361739F0EB4}" srcOrd="0" destOrd="3" presId="urn:microsoft.com/office/officeart/2005/8/layout/vList2"/>
    <dgm:cxn modelId="{7E67BF6B-01DC-42C5-878D-EF7CD4BACBAC}" srcId="{573B4B23-36AE-4E0D-B68F-D968E127A2F1}" destId="{9A6B8903-426E-4565-893B-91AE9D87A5BE}" srcOrd="0" destOrd="0" parTransId="{2865FD4F-4506-4BDF-89F7-5E63F9696E87}" sibTransId="{B5C856F7-BBCD-43DF-BC6F-A9AAE1AA6CF6}"/>
    <dgm:cxn modelId="{603DF16F-A9F1-49AC-A852-262FB554A83F}" type="presOf" srcId="{EB64FF1B-0A62-432A-A79A-2DCC23CA6211}" destId="{644A04F2-A0F0-4C06-BD01-C361739F0EB4}" srcOrd="0" destOrd="2" presId="urn:microsoft.com/office/officeart/2005/8/layout/vList2"/>
    <dgm:cxn modelId="{D84FB683-DB95-4748-8A64-432AA51240C7}" srcId="{9A6B8903-426E-4565-893B-91AE9D87A5BE}" destId="{DF32CA84-A7DE-4B1C-99A3-CEFFE6F9E4EA}" srcOrd="0" destOrd="0" parTransId="{D3F197AD-A250-430E-BE4C-24F22A404A56}" sibTransId="{9F298352-7F23-488B-BFC4-F69E114A2565}"/>
    <dgm:cxn modelId="{6EFC28AB-60B3-4160-9856-A14BE7A00C3F}" type="presOf" srcId="{DF32CA84-A7DE-4B1C-99A3-CEFFE6F9E4EA}" destId="{644A04F2-A0F0-4C06-BD01-C361739F0EB4}" srcOrd="0" destOrd="0" presId="urn:microsoft.com/office/officeart/2005/8/layout/vList2"/>
    <dgm:cxn modelId="{DA7AB7B7-B46A-426B-A13D-45BD67F80C3D}" srcId="{9A6B8903-426E-4565-893B-91AE9D87A5BE}" destId="{EB64FF1B-0A62-432A-A79A-2DCC23CA6211}" srcOrd="2" destOrd="0" parTransId="{EB919D79-26B2-4004-9806-0E4DE98282CC}" sibTransId="{938363F9-6FD9-406B-976F-03371707647A}"/>
    <dgm:cxn modelId="{0E38F3B7-CDD1-4FAF-B6D2-0957E50090D8}" type="presOf" srcId="{9A6B8903-426E-4565-893B-91AE9D87A5BE}" destId="{0F1F603E-3F5B-4F20-A8CA-878DA7D5B02F}" srcOrd="0" destOrd="0" presId="urn:microsoft.com/office/officeart/2005/8/layout/vList2"/>
    <dgm:cxn modelId="{8A0DF8C1-843C-4C24-B1E1-500AF9C3211B}" type="presOf" srcId="{430D2177-6648-40EB-809B-A0AA35E0D030}" destId="{644A04F2-A0F0-4C06-BD01-C361739F0EB4}" srcOrd="0" destOrd="1" presId="urn:microsoft.com/office/officeart/2005/8/layout/vList2"/>
    <dgm:cxn modelId="{A2DEFAC7-B72F-4E95-919B-89ADBA0E12B3}" type="presOf" srcId="{573B4B23-36AE-4E0D-B68F-D968E127A2F1}" destId="{E0A7BEBD-525D-4875-BC9E-3E677322931C}" srcOrd="0" destOrd="0" presId="urn:microsoft.com/office/officeart/2005/8/layout/vList2"/>
    <dgm:cxn modelId="{3F0C080A-5223-4706-92A1-9899D5BBA0F2}" type="presParOf" srcId="{E0A7BEBD-525D-4875-BC9E-3E677322931C}" destId="{0F1F603E-3F5B-4F20-A8CA-878DA7D5B02F}" srcOrd="0" destOrd="0" presId="urn:microsoft.com/office/officeart/2005/8/layout/vList2"/>
    <dgm:cxn modelId="{D0AE12BD-3EE4-4745-847D-2654F9A31EDF}" type="presParOf" srcId="{E0A7BEBD-525D-4875-BC9E-3E677322931C}" destId="{644A04F2-A0F0-4C06-BD01-C361739F0E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7F980F-966D-4D2D-AA23-B49058C1390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67BEC25-8FCB-452D-AE7E-8454B1DDC00A}">
      <dgm:prSet/>
      <dgm:spPr/>
      <dgm:t>
        <a:bodyPr/>
        <a:lstStyle/>
        <a:p>
          <a:r>
            <a:rPr lang="en-US"/>
            <a:t>Agencies can access an individual confirmation statement</a:t>
          </a:r>
        </a:p>
      </dgm:t>
    </dgm:pt>
    <dgm:pt modelId="{2AADF73E-0D78-4933-8091-5DB1F1E6423C}" type="parTrans" cxnId="{46406DF1-4E7A-4779-AD23-C21EE015B073}">
      <dgm:prSet/>
      <dgm:spPr/>
      <dgm:t>
        <a:bodyPr/>
        <a:lstStyle/>
        <a:p>
          <a:endParaRPr lang="en-US"/>
        </a:p>
      </dgm:t>
    </dgm:pt>
    <dgm:pt modelId="{C95899E7-3A7C-4ED7-B799-F3C930C4A01B}" type="sibTrans" cxnId="{46406DF1-4E7A-4779-AD23-C21EE015B073}">
      <dgm:prSet/>
      <dgm:spPr/>
      <dgm:t>
        <a:bodyPr/>
        <a:lstStyle/>
        <a:p>
          <a:endParaRPr lang="en-US"/>
        </a:p>
      </dgm:t>
    </dgm:pt>
    <dgm:pt modelId="{9AEBA5BF-5E67-4B34-A4E3-2A9BCFA10869}">
      <dgm:prSet/>
      <dgm:spPr/>
      <dgm:t>
        <a:bodyPr/>
        <a:lstStyle/>
        <a:p>
          <a:r>
            <a:rPr lang="en-US"/>
            <a:t>Go to Benefit </a:t>
          </a:r>
          <a:r>
            <a:rPr lang="en-US">
              <a:latin typeface="Trebuchet MS" panose="020B0603020202020204"/>
            </a:rPr>
            <a:t>Administration</a:t>
          </a:r>
          <a:r>
            <a:rPr lang="en-US"/>
            <a:t> Dashboard- Benefit Enrollment Tile – Review Employee Benefit Folder – Employee Benefit Documents</a:t>
          </a:r>
        </a:p>
      </dgm:t>
    </dgm:pt>
    <dgm:pt modelId="{3A2945EA-3432-46AC-9EF0-178F74A487C3}" type="parTrans" cxnId="{771F5451-E3EA-4409-8186-8EF6BCC9D710}">
      <dgm:prSet/>
      <dgm:spPr/>
      <dgm:t>
        <a:bodyPr/>
        <a:lstStyle/>
        <a:p>
          <a:endParaRPr lang="en-US"/>
        </a:p>
      </dgm:t>
    </dgm:pt>
    <dgm:pt modelId="{4644FE43-A72B-4682-B226-6184E9823835}" type="sibTrans" cxnId="{771F5451-E3EA-4409-8186-8EF6BCC9D710}">
      <dgm:prSet/>
      <dgm:spPr/>
      <dgm:t>
        <a:bodyPr/>
        <a:lstStyle/>
        <a:p>
          <a:endParaRPr lang="en-US"/>
        </a:p>
      </dgm:t>
    </dgm:pt>
    <dgm:pt modelId="{0A3DCE4A-1767-4D36-A001-D2C31738811F}">
      <dgm:prSet/>
      <dgm:spPr/>
      <dgm:t>
        <a:bodyPr/>
        <a:lstStyle/>
        <a:p>
          <a:r>
            <a:rPr lang="en-US"/>
            <a:t>Agencies can also access all confirmation statements for their agency</a:t>
          </a:r>
        </a:p>
      </dgm:t>
    </dgm:pt>
    <dgm:pt modelId="{4130A37D-2F73-4EE3-B109-E96DF3B4EF3B}" type="parTrans" cxnId="{48CA8F64-B045-41F3-8E45-9DB5218D2CD7}">
      <dgm:prSet/>
      <dgm:spPr/>
      <dgm:t>
        <a:bodyPr/>
        <a:lstStyle/>
        <a:p>
          <a:endParaRPr lang="en-US"/>
        </a:p>
      </dgm:t>
    </dgm:pt>
    <dgm:pt modelId="{0379FF03-8F16-437F-AB80-435E7465C1DE}" type="sibTrans" cxnId="{48CA8F64-B045-41F3-8E45-9DB5218D2CD7}">
      <dgm:prSet/>
      <dgm:spPr/>
      <dgm:t>
        <a:bodyPr/>
        <a:lstStyle/>
        <a:p>
          <a:endParaRPr lang="en-US"/>
        </a:p>
      </dgm:t>
    </dgm:pt>
    <dgm:pt modelId="{FD5801EC-6AF9-4B7A-A321-DE9D087DA84E}">
      <dgm:prSet/>
      <dgm:spPr/>
      <dgm:t>
        <a:bodyPr/>
        <a:lstStyle/>
        <a:p>
          <a:r>
            <a:rPr lang="en-US"/>
            <a:t>Go to the Navigator and go to – State of Wisconsin (STAR) - Benefits </a:t>
          </a:r>
          <a:r>
            <a:rPr lang="en-US">
              <a:latin typeface="Trebuchet MS" panose="020B0603020202020204"/>
            </a:rPr>
            <a:t>Administration</a:t>
          </a:r>
          <a:r>
            <a:rPr lang="en-US"/>
            <a:t> - Process – Print Confirmation Statements</a:t>
          </a:r>
        </a:p>
      </dgm:t>
    </dgm:pt>
    <dgm:pt modelId="{173806BC-98B4-43DE-9FCC-EC65A51209DC}" type="parTrans" cxnId="{F458990F-C329-447D-B445-CBDD203880D7}">
      <dgm:prSet/>
      <dgm:spPr/>
      <dgm:t>
        <a:bodyPr/>
        <a:lstStyle/>
        <a:p>
          <a:endParaRPr lang="en-US"/>
        </a:p>
      </dgm:t>
    </dgm:pt>
    <dgm:pt modelId="{97EB5656-BD54-4476-89FF-ECE6ACF0C461}" type="sibTrans" cxnId="{F458990F-C329-447D-B445-CBDD203880D7}">
      <dgm:prSet/>
      <dgm:spPr/>
      <dgm:t>
        <a:bodyPr/>
        <a:lstStyle/>
        <a:p>
          <a:endParaRPr lang="en-US"/>
        </a:p>
      </dgm:t>
    </dgm:pt>
    <dgm:pt modelId="{23FE5F09-7E51-45C5-B770-7E98B2E74508}">
      <dgm:prSet/>
      <dgm:spPr/>
      <dgm:t>
        <a:bodyPr/>
        <a:lstStyle/>
        <a:p>
          <a:r>
            <a:rPr lang="en-US" dirty="0">
              <a:latin typeface="Trebuchet MS" panose="020B0603020202020204"/>
            </a:rPr>
            <a:t>For</a:t>
          </a:r>
          <a:r>
            <a:rPr lang="en-US" dirty="0"/>
            <a:t> full details</a:t>
          </a:r>
        </a:p>
      </dgm:t>
    </dgm:pt>
    <dgm:pt modelId="{BF5509C9-30FD-4C32-A8A5-86E6EABE384E}" type="parTrans" cxnId="{97CBE3E2-891F-4642-835A-B3A87D3ACC3B}">
      <dgm:prSet/>
      <dgm:spPr/>
      <dgm:t>
        <a:bodyPr/>
        <a:lstStyle/>
        <a:p>
          <a:endParaRPr lang="en-US"/>
        </a:p>
      </dgm:t>
    </dgm:pt>
    <dgm:pt modelId="{98365285-80DF-40B8-9778-792E6CBD574E}" type="sibTrans" cxnId="{97CBE3E2-891F-4642-835A-B3A87D3ACC3B}">
      <dgm:prSet/>
      <dgm:spPr/>
      <dgm:t>
        <a:bodyPr/>
        <a:lstStyle/>
        <a:p>
          <a:endParaRPr lang="en-US"/>
        </a:p>
      </dgm:t>
    </dgm:pt>
    <dgm:pt modelId="{89068722-BC44-4A55-9DEE-70D903875694}">
      <dgm:prSet/>
      <dgm:spPr/>
      <dgm:t>
        <a:bodyPr/>
        <a:lstStyle/>
        <a:p>
          <a:r>
            <a:rPr lang="en-US" dirty="0">
              <a:hlinkClick xmlns:r="http://schemas.openxmlformats.org/officeDocument/2006/relationships" r:id="rId1"/>
            </a:rPr>
            <a:t>OE </a:t>
          </a:r>
          <a:r>
            <a:rPr lang="en-US" dirty="0">
              <a:latin typeface="Trebuchet MS" panose="020B0603020202020204"/>
              <a:hlinkClick xmlns:r="http://schemas.openxmlformats.org/officeDocument/2006/relationships" r:id="rId1"/>
            </a:rPr>
            <a:t>Administrator</a:t>
          </a:r>
          <a:r>
            <a:rPr lang="en-US" dirty="0">
              <a:hlinkClick xmlns:r="http://schemas.openxmlformats.org/officeDocument/2006/relationships" r:id="rId1"/>
            </a:rPr>
            <a:t> Job Aid </a:t>
          </a:r>
          <a:endParaRPr lang="en-US" dirty="0"/>
        </a:p>
      </dgm:t>
    </dgm:pt>
    <dgm:pt modelId="{8D68EDBF-BEB3-4ABD-9229-2606B8063D8B}" type="parTrans" cxnId="{24C4AAD6-77C4-4348-AC2A-643AFD6F9CCC}">
      <dgm:prSet/>
      <dgm:spPr/>
      <dgm:t>
        <a:bodyPr/>
        <a:lstStyle/>
        <a:p>
          <a:endParaRPr lang="en-US"/>
        </a:p>
      </dgm:t>
    </dgm:pt>
    <dgm:pt modelId="{3687340B-74AB-4417-8525-B4EC8FA57C57}" type="sibTrans" cxnId="{24C4AAD6-77C4-4348-AC2A-643AFD6F9CCC}">
      <dgm:prSet/>
      <dgm:spPr/>
      <dgm:t>
        <a:bodyPr/>
        <a:lstStyle/>
        <a:p>
          <a:endParaRPr lang="en-US"/>
        </a:p>
      </dgm:t>
    </dgm:pt>
    <dgm:pt modelId="{F647736A-03DC-4175-BDE3-6BB545803A9A}" type="pres">
      <dgm:prSet presAssocID="{027F980F-966D-4D2D-AA23-B49058C13909}" presName="Name0" presStyleCnt="0">
        <dgm:presLayoutVars>
          <dgm:dir/>
          <dgm:animLvl val="lvl"/>
          <dgm:resizeHandles val="exact"/>
        </dgm:presLayoutVars>
      </dgm:prSet>
      <dgm:spPr/>
    </dgm:pt>
    <dgm:pt modelId="{CD5B716E-577A-42CF-BC78-B32CF7474488}" type="pres">
      <dgm:prSet presAssocID="{267BEC25-8FCB-452D-AE7E-8454B1DDC00A}" presName="linNode" presStyleCnt="0"/>
      <dgm:spPr/>
    </dgm:pt>
    <dgm:pt modelId="{2107FAEC-B8E4-4B27-9758-9FC885AEF091}" type="pres">
      <dgm:prSet presAssocID="{267BEC25-8FCB-452D-AE7E-8454B1DDC00A}" presName="parentText" presStyleLbl="node1" presStyleIdx="0" presStyleCnt="3">
        <dgm:presLayoutVars>
          <dgm:chMax val="1"/>
          <dgm:bulletEnabled val="1"/>
        </dgm:presLayoutVars>
      </dgm:prSet>
      <dgm:spPr/>
    </dgm:pt>
    <dgm:pt modelId="{26C415E9-EC37-4856-8C44-E1A8ACBDE6E5}" type="pres">
      <dgm:prSet presAssocID="{267BEC25-8FCB-452D-AE7E-8454B1DDC00A}" presName="descendantText" presStyleLbl="alignAccFollowNode1" presStyleIdx="0" presStyleCnt="3">
        <dgm:presLayoutVars>
          <dgm:bulletEnabled val="1"/>
        </dgm:presLayoutVars>
      </dgm:prSet>
      <dgm:spPr/>
    </dgm:pt>
    <dgm:pt modelId="{9A5FD208-FE48-43AB-8F46-CD42DF120FAD}" type="pres">
      <dgm:prSet presAssocID="{C95899E7-3A7C-4ED7-B799-F3C930C4A01B}" presName="sp" presStyleCnt="0"/>
      <dgm:spPr/>
    </dgm:pt>
    <dgm:pt modelId="{92621F2E-6271-41D7-9D39-350BCD491A6B}" type="pres">
      <dgm:prSet presAssocID="{0A3DCE4A-1767-4D36-A001-D2C31738811F}" presName="linNode" presStyleCnt="0"/>
      <dgm:spPr/>
    </dgm:pt>
    <dgm:pt modelId="{8CBA37AB-B53C-447E-A655-DA898D83D947}" type="pres">
      <dgm:prSet presAssocID="{0A3DCE4A-1767-4D36-A001-D2C31738811F}" presName="parentText" presStyleLbl="node1" presStyleIdx="1" presStyleCnt="3">
        <dgm:presLayoutVars>
          <dgm:chMax val="1"/>
          <dgm:bulletEnabled val="1"/>
        </dgm:presLayoutVars>
      </dgm:prSet>
      <dgm:spPr/>
    </dgm:pt>
    <dgm:pt modelId="{8A24A334-0032-4BAF-B915-76C412BF5B45}" type="pres">
      <dgm:prSet presAssocID="{0A3DCE4A-1767-4D36-A001-D2C31738811F}" presName="descendantText" presStyleLbl="alignAccFollowNode1" presStyleIdx="1" presStyleCnt="3">
        <dgm:presLayoutVars>
          <dgm:bulletEnabled val="1"/>
        </dgm:presLayoutVars>
      </dgm:prSet>
      <dgm:spPr/>
    </dgm:pt>
    <dgm:pt modelId="{43DD1C53-42D7-4DA2-A880-2AE4FD0120E4}" type="pres">
      <dgm:prSet presAssocID="{0379FF03-8F16-437F-AB80-435E7465C1DE}" presName="sp" presStyleCnt="0"/>
      <dgm:spPr/>
    </dgm:pt>
    <dgm:pt modelId="{7745CB7B-3201-4F23-91A1-CB974DFB1727}" type="pres">
      <dgm:prSet presAssocID="{23FE5F09-7E51-45C5-B770-7E98B2E74508}" presName="linNode" presStyleCnt="0"/>
      <dgm:spPr/>
    </dgm:pt>
    <dgm:pt modelId="{B2DAE7C2-242E-40BA-B258-E22EE1BC7007}" type="pres">
      <dgm:prSet presAssocID="{23FE5F09-7E51-45C5-B770-7E98B2E74508}" presName="parentText" presStyleLbl="node1" presStyleIdx="2" presStyleCnt="3">
        <dgm:presLayoutVars>
          <dgm:chMax val="1"/>
          <dgm:bulletEnabled val="1"/>
        </dgm:presLayoutVars>
      </dgm:prSet>
      <dgm:spPr/>
    </dgm:pt>
    <dgm:pt modelId="{4EE7B9A7-359A-4C2A-91BC-C560079ABC57}" type="pres">
      <dgm:prSet presAssocID="{23FE5F09-7E51-45C5-B770-7E98B2E74508}" presName="descendantText" presStyleLbl="alignAccFollowNode1" presStyleIdx="2" presStyleCnt="3">
        <dgm:presLayoutVars>
          <dgm:bulletEnabled val="1"/>
        </dgm:presLayoutVars>
      </dgm:prSet>
      <dgm:spPr/>
    </dgm:pt>
  </dgm:ptLst>
  <dgm:cxnLst>
    <dgm:cxn modelId="{ADA31208-BDD7-42E6-ADFE-200412E7C486}" type="presOf" srcId="{027F980F-966D-4D2D-AA23-B49058C13909}" destId="{F647736A-03DC-4175-BDE3-6BB545803A9A}" srcOrd="0" destOrd="0" presId="urn:microsoft.com/office/officeart/2005/8/layout/vList5"/>
    <dgm:cxn modelId="{F458990F-C329-447D-B445-CBDD203880D7}" srcId="{0A3DCE4A-1767-4D36-A001-D2C31738811F}" destId="{FD5801EC-6AF9-4B7A-A321-DE9D087DA84E}" srcOrd="0" destOrd="0" parTransId="{173806BC-98B4-43DE-9FCC-EC65A51209DC}" sibTransId="{97EB5656-BD54-4476-89FF-ECE6ACF0C461}"/>
    <dgm:cxn modelId="{48CA8F64-B045-41F3-8E45-9DB5218D2CD7}" srcId="{027F980F-966D-4D2D-AA23-B49058C13909}" destId="{0A3DCE4A-1767-4D36-A001-D2C31738811F}" srcOrd="1" destOrd="0" parTransId="{4130A37D-2F73-4EE3-B109-E96DF3B4EF3B}" sibTransId="{0379FF03-8F16-437F-AB80-435E7465C1DE}"/>
    <dgm:cxn modelId="{92F99070-5D57-4F4E-9C36-E6F066292132}" type="presOf" srcId="{267BEC25-8FCB-452D-AE7E-8454B1DDC00A}" destId="{2107FAEC-B8E4-4B27-9758-9FC885AEF091}" srcOrd="0" destOrd="0" presId="urn:microsoft.com/office/officeart/2005/8/layout/vList5"/>
    <dgm:cxn modelId="{771F5451-E3EA-4409-8186-8EF6BCC9D710}" srcId="{267BEC25-8FCB-452D-AE7E-8454B1DDC00A}" destId="{9AEBA5BF-5E67-4B34-A4E3-2A9BCFA10869}" srcOrd="0" destOrd="0" parTransId="{3A2945EA-3432-46AC-9EF0-178F74A487C3}" sibTransId="{4644FE43-A72B-4682-B226-6184E9823835}"/>
    <dgm:cxn modelId="{278C9B81-743C-4468-857C-A95E563E2F9E}" type="presOf" srcId="{23FE5F09-7E51-45C5-B770-7E98B2E74508}" destId="{B2DAE7C2-242E-40BA-B258-E22EE1BC7007}" srcOrd="0" destOrd="0" presId="urn:microsoft.com/office/officeart/2005/8/layout/vList5"/>
    <dgm:cxn modelId="{D271F8C4-FE36-4D5C-95A4-FE27193D80B1}" type="presOf" srcId="{89068722-BC44-4A55-9DEE-70D903875694}" destId="{4EE7B9A7-359A-4C2A-91BC-C560079ABC57}" srcOrd="0" destOrd="0" presId="urn:microsoft.com/office/officeart/2005/8/layout/vList5"/>
    <dgm:cxn modelId="{1C00ADCE-45AB-4EEB-9C64-032BE10621D5}" type="presOf" srcId="{FD5801EC-6AF9-4B7A-A321-DE9D087DA84E}" destId="{8A24A334-0032-4BAF-B915-76C412BF5B45}" srcOrd="0" destOrd="0" presId="urn:microsoft.com/office/officeart/2005/8/layout/vList5"/>
    <dgm:cxn modelId="{24C4AAD6-77C4-4348-AC2A-643AFD6F9CCC}" srcId="{23FE5F09-7E51-45C5-B770-7E98B2E74508}" destId="{89068722-BC44-4A55-9DEE-70D903875694}" srcOrd="0" destOrd="0" parTransId="{8D68EDBF-BEB3-4ABD-9229-2606B8063D8B}" sibTransId="{3687340B-74AB-4417-8525-B4EC8FA57C57}"/>
    <dgm:cxn modelId="{97CBE3E2-891F-4642-835A-B3A87D3ACC3B}" srcId="{027F980F-966D-4D2D-AA23-B49058C13909}" destId="{23FE5F09-7E51-45C5-B770-7E98B2E74508}" srcOrd="2" destOrd="0" parTransId="{BF5509C9-30FD-4C32-A8A5-86E6EABE384E}" sibTransId="{98365285-80DF-40B8-9778-792E6CBD574E}"/>
    <dgm:cxn modelId="{FD1FBAEC-E2A8-423F-8295-C53C4AF4F69B}" type="presOf" srcId="{0A3DCE4A-1767-4D36-A001-D2C31738811F}" destId="{8CBA37AB-B53C-447E-A655-DA898D83D947}" srcOrd="0" destOrd="0" presId="urn:microsoft.com/office/officeart/2005/8/layout/vList5"/>
    <dgm:cxn modelId="{46406DF1-4E7A-4779-AD23-C21EE015B073}" srcId="{027F980F-966D-4D2D-AA23-B49058C13909}" destId="{267BEC25-8FCB-452D-AE7E-8454B1DDC00A}" srcOrd="0" destOrd="0" parTransId="{2AADF73E-0D78-4933-8091-5DB1F1E6423C}" sibTransId="{C95899E7-3A7C-4ED7-B799-F3C930C4A01B}"/>
    <dgm:cxn modelId="{ECC634F8-4FDF-41FF-8BAB-8C8FF7BCB3E9}" type="presOf" srcId="{9AEBA5BF-5E67-4B34-A4E3-2A9BCFA10869}" destId="{26C415E9-EC37-4856-8C44-E1A8ACBDE6E5}" srcOrd="0" destOrd="0" presId="urn:microsoft.com/office/officeart/2005/8/layout/vList5"/>
    <dgm:cxn modelId="{E6EB4E16-2DF5-4BB7-801D-07E010FCD909}" type="presParOf" srcId="{F647736A-03DC-4175-BDE3-6BB545803A9A}" destId="{CD5B716E-577A-42CF-BC78-B32CF7474488}" srcOrd="0" destOrd="0" presId="urn:microsoft.com/office/officeart/2005/8/layout/vList5"/>
    <dgm:cxn modelId="{1D0BDDC0-40D3-43E5-8B29-4D07447C4531}" type="presParOf" srcId="{CD5B716E-577A-42CF-BC78-B32CF7474488}" destId="{2107FAEC-B8E4-4B27-9758-9FC885AEF091}" srcOrd="0" destOrd="0" presId="urn:microsoft.com/office/officeart/2005/8/layout/vList5"/>
    <dgm:cxn modelId="{50922BFB-56ED-4A97-AE6B-335766C92C67}" type="presParOf" srcId="{CD5B716E-577A-42CF-BC78-B32CF7474488}" destId="{26C415E9-EC37-4856-8C44-E1A8ACBDE6E5}" srcOrd="1" destOrd="0" presId="urn:microsoft.com/office/officeart/2005/8/layout/vList5"/>
    <dgm:cxn modelId="{AA9349CC-3E57-41F2-9663-29D6F204DC02}" type="presParOf" srcId="{F647736A-03DC-4175-BDE3-6BB545803A9A}" destId="{9A5FD208-FE48-43AB-8F46-CD42DF120FAD}" srcOrd="1" destOrd="0" presId="urn:microsoft.com/office/officeart/2005/8/layout/vList5"/>
    <dgm:cxn modelId="{B984BAF7-4FF7-43ED-BCEF-0BE94E46327B}" type="presParOf" srcId="{F647736A-03DC-4175-BDE3-6BB545803A9A}" destId="{92621F2E-6271-41D7-9D39-350BCD491A6B}" srcOrd="2" destOrd="0" presId="urn:microsoft.com/office/officeart/2005/8/layout/vList5"/>
    <dgm:cxn modelId="{EFDD3068-ACFE-4B6F-82A4-2BFF3AC9B0A2}" type="presParOf" srcId="{92621F2E-6271-41D7-9D39-350BCD491A6B}" destId="{8CBA37AB-B53C-447E-A655-DA898D83D947}" srcOrd="0" destOrd="0" presId="urn:microsoft.com/office/officeart/2005/8/layout/vList5"/>
    <dgm:cxn modelId="{9F1D3F88-4A7A-479A-B4AD-96226DF420A6}" type="presParOf" srcId="{92621F2E-6271-41D7-9D39-350BCD491A6B}" destId="{8A24A334-0032-4BAF-B915-76C412BF5B45}" srcOrd="1" destOrd="0" presId="urn:microsoft.com/office/officeart/2005/8/layout/vList5"/>
    <dgm:cxn modelId="{9A6186FA-C503-4AD7-8AA3-A64C95E0C0D2}" type="presParOf" srcId="{F647736A-03DC-4175-BDE3-6BB545803A9A}" destId="{43DD1C53-42D7-4DA2-A880-2AE4FD0120E4}" srcOrd="3" destOrd="0" presId="urn:microsoft.com/office/officeart/2005/8/layout/vList5"/>
    <dgm:cxn modelId="{A2C40FC9-19F2-41B7-83AD-93FC3C416677}" type="presParOf" srcId="{F647736A-03DC-4175-BDE3-6BB545803A9A}" destId="{7745CB7B-3201-4F23-91A1-CB974DFB1727}" srcOrd="4" destOrd="0" presId="urn:microsoft.com/office/officeart/2005/8/layout/vList5"/>
    <dgm:cxn modelId="{5870EABA-6D17-4F27-BB66-2B26B927F68A}" type="presParOf" srcId="{7745CB7B-3201-4F23-91A1-CB974DFB1727}" destId="{B2DAE7C2-242E-40BA-B258-E22EE1BC7007}" srcOrd="0" destOrd="0" presId="urn:microsoft.com/office/officeart/2005/8/layout/vList5"/>
    <dgm:cxn modelId="{D6708E2C-63BA-48AF-B877-CC074CD94571}" type="presParOf" srcId="{7745CB7B-3201-4F23-91A1-CB974DFB1727}" destId="{4EE7B9A7-359A-4C2A-91BC-C560079ABC5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908311-9FCE-42B3-8347-D9AD33C1C5D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1C51A6F-19F5-4A1A-9EC4-536FB68C023F}">
      <dgm:prSet custT="1"/>
      <dgm:spPr/>
      <dgm:t>
        <a:bodyPr/>
        <a:lstStyle/>
        <a:p>
          <a:r>
            <a:rPr lang="en-US" sz="2100" dirty="0"/>
            <a:t>Enter 2024 election as soon as you receive them</a:t>
          </a:r>
        </a:p>
      </dgm:t>
    </dgm:pt>
    <dgm:pt modelId="{4CD6E3B4-B894-4777-BF44-F335F669BE0E}" type="parTrans" cxnId="{82BE425B-5165-4411-BF5C-940EECCCD9C1}">
      <dgm:prSet/>
      <dgm:spPr/>
      <dgm:t>
        <a:bodyPr/>
        <a:lstStyle/>
        <a:p>
          <a:endParaRPr lang="en-US"/>
        </a:p>
      </dgm:t>
    </dgm:pt>
    <dgm:pt modelId="{AA001582-F3C8-4F6E-8AA6-8B4EC90483AA}" type="sibTrans" cxnId="{82BE425B-5165-4411-BF5C-940EECCCD9C1}">
      <dgm:prSet/>
      <dgm:spPr/>
      <dgm:t>
        <a:bodyPr/>
        <a:lstStyle/>
        <a:p>
          <a:endParaRPr lang="en-US"/>
        </a:p>
      </dgm:t>
    </dgm:pt>
    <dgm:pt modelId="{2867FC99-CC80-4150-A20C-58ACF9FDEDD1}">
      <dgm:prSet/>
      <dgm:spPr/>
      <dgm:t>
        <a:bodyPr/>
        <a:lstStyle/>
        <a:p>
          <a:r>
            <a:rPr lang="en-US" dirty="0"/>
            <a:t>Any 2024 event in which a dependent is ADDED or REMOVED, will affect the OE event</a:t>
          </a:r>
        </a:p>
      </dgm:t>
    </dgm:pt>
    <dgm:pt modelId="{C17AD006-F3CC-4796-BE09-CE5625AD0F5C}" type="parTrans" cxnId="{386CCFDF-3640-4590-A7B8-5E2394BACE20}">
      <dgm:prSet/>
      <dgm:spPr/>
      <dgm:t>
        <a:bodyPr/>
        <a:lstStyle/>
        <a:p>
          <a:endParaRPr lang="en-US"/>
        </a:p>
      </dgm:t>
    </dgm:pt>
    <dgm:pt modelId="{5FF26073-0F46-43B2-820F-C7E67B165E91}" type="sibTrans" cxnId="{386CCFDF-3640-4590-A7B8-5E2394BACE20}">
      <dgm:prSet/>
      <dgm:spPr/>
      <dgm:t>
        <a:bodyPr/>
        <a:lstStyle/>
        <a:p>
          <a:endParaRPr lang="en-US"/>
        </a:p>
      </dgm:t>
    </dgm:pt>
    <dgm:pt modelId="{50615668-BFE8-40DD-9917-171463B6C6FB}">
      <dgm:prSet/>
      <dgm:spPr/>
      <dgm:t>
        <a:bodyPr/>
        <a:lstStyle/>
        <a:p>
          <a:r>
            <a:rPr lang="en-US"/>
            <a:t>Reminder – never delete a dependent – just remove dependent from plan</a:t>
          </a:r>
        </a:p>
      </dgm:t>
    </dgm:pt>
    <dgm:pt modelId="{22BFF329-F5F4-4BC5-88C5-D8E1A4943F91}" type="parTrans" cxnId="{0B338301-8161-4A1D-8EB4-169C02777753}">
      <dgm:prSet/>
      <dgm:spPr/>
      <dgm:t>
        <a:bodyPr/>
        <a:lstStyle/>
        <a:p>
          <a:endParaRPr lang="en-US"/>
        </a:p>
      </dgm:t>
    </dgm:pt>
    <dgm:pt modelId="{FD10D3CB-C972-450B-B776-BF53449884B9}" type="sibTrans" cxnId="{0B338301-8161-4A1D-8EB4-169C02777753}">
      <dgm:prSet/>
      <dgm:spPr/>
      <dgm:t>
        <a:bodyPr/>
        <a:lstStyle/>
        <a:p>
          <a:endParaRPr lang="en-US"/>
        </a:p>
      </dgm:t>
    </dgm:pt>
    <dgm:pt modelId="{5A0E148F-AE1C-46C3-96C7-F44A3AFDBD7C}">
      <dgm:prSet/>
      <dgm:spPr/>
      <dgm:t>
        <a:bodyPr/>
        <a:lstStyle/>
        <a:p>
          <a:r>
            <a:rPr lang="en-US"/>
            <a:t>Life event entry must be done and then OE event must be reprocessed to pull in dependent changes</a:t>
          </a:r>
        </a:p>
      </dgm:t>
    </dgm:pt>
    <dgm:pt modelId="{2D6C0BA9-353E-4B65-B276-A8BB760B5DA5}" type="parTrans" cxnId="{B343BAED-CFED-44B1-B646-4E062C09D91F}">
      <dgm:prSet/>
      <dgm:spPr/>
      <dgm:t>
        <a:bodyPr/>
        <a:lstStyle/>
        <a:p>
          <a:endParaRPr lang="en-US"/>
        </a:p>
      </dgm:t>
    </dgm:pt>
    <dgm:pt modelId="{76069B9F-ECFF-4BD0-A0CB-D5FD24A17F30}" type="sibTrans" cxnId="{B343BAED-CFED-44B1-B646-4E062C09D91F}">
      <dgm:prSet/>
      <dgm:spPr/>
      <dgm:t>
        <a:bodyPr/>
        <a:lstStyle/>
        <a:p>
          <a:endParaRPr lang="en-US"/>
        </a:p>
      </dgm:t>
    </dgm:pt>
    <dgm:pt modelId="{AA04E031-683E-44E2-BF44-DB04F88EA836}">
      <dgm:prSet custT="1"/>
      <dgm:spPr/>
      <dgm:t>
        <a:bodyPr/>
        <a:lstStyle/>
        <a:p>
          <a:r>
            <a:rPr lang="en-US" sz="2100" dirty="0"/>
            <a:t>BENEFIT PROGRAM (FTB, DEF, LTE...) and Elig Config Field changes that occur After the OE event is created – OE event must be reprocessed</a:t>
          </a:r>
        </a:p>
      </dgm:t>
    </dgm:pt>
    <dgm:pt modelId="{976138B2-5D6E-4BA1-8E52-FF93392C837A}" type="parTrans" cxnId="{8D311497-B21B-4E0B-85FF-6DF89DA9D7F2}">
      <dgm:prSet/>
      <dgm:spPr/>
      <dgm:t>
        <a:bodyPr/>
        <a:lstStyle/>
        <a:p>
          <a:endParaRPr lang="en-US"/>
        </a:p>
      </dgm:t>
    </dgm:pt>
    <dgm:pt modelId="{41240E03-ED15-4AD8-B802-49AD0CC925BF}" type="sibTrans" cxnId="{8D311497-B21B-4E0B-85FF-6DF89DA9D7F2}">
      <dgm:prSet/>
      <dgm:spPr/>
      <dgm:t>
        <a:bodyPr/>
        <a:lstStyle/>
        <a:p>
          <a:endParaRPr lang="en-US"/>
        </a:p>
      </dgm:t>
    </dgm:pt>
    <dgm:pt modelId="{E1792006-F218-4154-939C-68BE266B8BBB}">
      <dgm:prSet/>
      <dgm:spPr/>
      <dgm:t>
        <a:bodyPr/>
        <a:lstStyle/>
        <a:p>
          <a:r>
            <a:rPr lang="en-US" dirty="0"/>
            <a:t>OE event will be attached to the old benefit program/eligibility and benefit options available under that benefit program</a:t>
          </a:r>
        </a:p>
      </dgm:t>
    </dgm:pt>
    <dgm:pt modelId="{05DA2665-121E-4955-BF65-098404A17853}" type="parTrans" cxnId="{29790E54-92F4-47F7-90DD-A224B29F2DDC}">
      <dgm:prSet/>
      <dgm:spPr/>
      <dgm:t>
        <a:bodyPr/>
        <a:lstStyle/>
        <a:p>
          <a:endParaRPr lang="en-US"/>
        </a:p>
      </dgm:t>
    </dgm:pt>
    <dgm:pt modelId="{7BAD5D8A-4C4E-4FE0-8A74-167BAD49227E}" type="sibTrans" cxnId="{29790E54-92F4-47F7-90DD-A224B29F2DDC}">
      <dgm:prSet/>
      <dgm:spPr/>
      <dgm:t>
        <a:bodyPr/>
        <a:lstStyle/>
        <a:p>
          <a:endParaRPr lang="en-US"/>
        </a:p>
      </dgm:t>
    </dgm:pt>
    <dgm:pt modelId="{A2BF179A-B83F-48D2-BDA1-247C24AE5243}" type="pres">
      <dgm:prSet presAssocID="{F0908311-9FCE-42B3-8347-D9AD33C1C5DB}" presName="linear" presStyleCnt="0">
        <dgm:presLayoutVars>
          <dgm:animLvl val="lvl"/>
          <dgm:resizeHandles val="exact"/>
        </dgm:presLayoutVars>
      </dgm:prSet>
      <dgm:spPr/>
    </dgm:pt>
    <dgm:pt modelId="{F6283F51-C870-4407-96EF-0CE36D912275}" type="pres">
      <dgm:prSet presAssocID="{E1C51A6F-19F5-4A1A-9EC4-536FB68C023F}" presName="parentText" presStyleLbl="node1" presStyleIdx="0" presStyleCnt="2">
        <dgm:presLayoutVars>
          <dgm:chMax val="0"/>
          <dgm:bulletEnabled val="1"/>
        </dgm:presLayoutVars>
      </dgm:prSet>
      <dgm:spPr/>
    </dgm:pt>
    <dgm:pt modelId="{2F251586-EE68-4008-ACD9-7BF9E670DC4A}" type="pres">
      <dgm:prSet presAssocID="{E1C51A6F-19F5-4A1A-9EC4-536FB68C023F}" presName="childText" presStyleLbl="revTx" presStyleIdx="0" presStyleCnt="2">
        <dgm:presLayoutVars>
          <dgm:bulletEnabled val="1"/>
        </dgm:presLayoutVars>
      </dgm:prSet>
      <dgm:spPr/>
    </dgm:pt>
    <dgm:pt modelId="{E42D05C6-A36B-4C0C-A634-76D2EC252E0C}" type="pres">
      <dgm:prSet presAssocID="{AA04E031-683E-44E2-BF44-DB04F88EA836}" presName="parentText" presStyleLbl="node1" presStyleIdx="1" presStyleCnt="2">
        <dgm:presLayoutVars>
          <dgm:chMax val="0"/>
          <dgm:bulletEnabled val="1"/>
        </dgm:presLayoutVars>
      </dgm:prSet>
      <dgm:spPr/>
    </dgm:pt>
    <dgm:pt modelId="{F0002928-B95D-4023-9B74-D3D53E0B88DA}" type="pres">
      <dgm:prSet presAssocID="{AA04E031-683E-44E2-BF44-DB04F88EA836}" presName="childText" presStyleLbl="revTx" presStyleIdx="1" presStyleCnt="2">
        <dgm:presLayoutVars>
          <dgm:bulletEnabled val="1"/>
        </dgm:presLayoutVars>
      </dgm:prSet>
      <dgm:spPr/>
    </dgm:pt>
  </dgm:ptLst>
  <dgm:cxnLst>
    <dgm:cxn modelId="{0B338301-8161-4A1D-8EB4-169C02777753}" srcId="{2867FC99-CC80-4150-A20C-58ACF9FDEDD1}" destId="{50615668-BFE8-40DD-9917-171463B6C6FB}" srcOrd="0" destOrd="0" parTransId="{22BFF329-F5F4-4BC5-88C5-D8E1A4943F91}" sibTransId="{FD10D3CB-C972-450B-B776-BF53449884B9}"/>
    <dgm:cxn modelId="{A7CDE812-C26B-4539-B507-26350A29EF2D}" type="presOf" srcId="{F0908311-9FCE-42B3-8347-D9AD33C1C5DB}" destId="{A2BF179A-B83F-48D2-BDA1-247C24AE5243}" srcOrd="0" destOrd="0" presId="urn:microsoft.com/office/officeart/2005/8/layout/vList2"/>
    <dgm:cxn modelId="{68F4A42E-54BC-4BF5-A1D4-20E6AB93E5C5}" type="presOf" srcId="{50615668-BFE8-40DD-9917-171463B6C6FB}" destId="{2F251586-EE68-4008-ACD9-7BF9E670DC4A}" srcOrd="0" destOrd="1" presId="urn:microsoft.com/office/officeart/2005/8/layout/vList2"/>
    <dgm:cxn modelId="{3937B02E-AC61-421B-913F-F9D9B4F6BA8D}" type="presOf" srcId="{5A0E148F-AE1C-46C3-96C7-F44A3AFDBD7C}" destId="{2F251586-EE68-4008-ACD9-7BF9E670DC4A}" srcOrd="0" destOrd="2" presId="urn:microsoft.com/office/officeart/2005/8/layout/vList2"/>
    <dgm:cxn modelId="{82BE425B-5165-4411-BF5C-940EECCCD9C1}" srcId="{F0908311-9FCE-42B3-8347-D9AD33C1C5DB}" destId="{E1C51A6F-19F5-4A1A-9EC4-536FB68C023F}" srcOrd="0" destOrd="0" parTransId="{4CD6E3B4-B894-4777-BF44-F335F669BE0E}" sibTransId="{AA001582-F3C8-4F6E-8AA6-8B4EC90483AA}"/>
    <dgm:cxn modelId="{68B0AF72-4626-4D2D-BABC-710EB55C38C3}" type="presOf" srcId="{E1792006-F218-4154-939C-68BE266B8BBB}" destId="{F0002928-B95D-4023-9B74-D3D53E0B88DA}" srcOrd="0" destOrd="0" presId="urn:microsoft.com/office/officeart/2005/8/layout/vList2"/>
    <dgm:cxn modelId="{29790E54-92F4-47F7-90DD-A224B29F2DDC}" srcId="{AA04E031-683E-44E2-BF44-DB04F88EA836}" destId="{E1792006-F218-4154-939C-68BE266B8BBB}" srcOrd="0" destOrd="0" parTransId="{05DA2665-121E-4955-BF65-098404A17853}" sibTransId="{7BAD5D8A-4C4E-4FE0-8A74-167BAD49227E}"/>
    <dgm:cxn modelId="{8D311497-B21B-4E0B-85FF-6DF89DA9D7F2}" srcId="{F0908311-9FCE-42B3-8347-D9AD33C1C5DB}" destId="{AA04E031-683E-44E2-BF44-DB04F88EA836}" srcOrd="1" destOrd="0" parTransId="{976138B2-5D6E-4BA1-8E52-FF93392C837A}" sibTransId="{41240E03-ED15-4AD8-B802-49AD0CC925BF}"/>
    <dgm:cxn modelId="{D9F38FA4-1592-40A4-AE4C-6E9F799DD0EC}" type="presOf" srcId="{E1C51A6F-19F5-4A1A-9EC4-536FB68C023F}" destId="{F6283F51-C870-4407-96EF-0CE36D912275}" srcOrd="0" destOrd="0" presId="urn:microsoft.com/office/officeart/2005/8/layout/vList2"/>
    <dgm:cxn modelId="{8E7E6DA6-4684-4482-8BB9-7CC4EAFB8295}" type="presOf" srcId="{2867FC99-CC80-4150-A20C-58ACF9FDEDD1}" destId="{2F251586-EE68-4008-ACD9-7BF9E670DC4A}" srcOrd="0" destOrd="0" presId="urn:microsoft.com/office/officeart/2005/8/layout/vList2"/>
    <dgm:cxn modelId="{C38695D8-E259-4A39-ABBA-38CF15715B07}" type="presOf" srcId="{AA04E031-683E-44E2-BF44-DB04F88EA836}" destId="{E42D05C6-A36B-4C0C-A634-76D2EC252E0C}" srcOrd="0" destOrd="0" presId="urn:microsoft.com/office/officeart/2005/8/layout/vList2"/>
    <dgm:cxn modelId="{386CCFDF-3640-4590-A7B8-5E2394BACE20}" srcId="{E1C51A6F-19F5-4A1A-9EC4-536FB68C023F}" destId="{2867FC99-CC80-4150-A20C-58ACF9FDEDD1}" srcOrd="0" destOrd="0" parTransId="{C17AD006-F3CC-4796-BE09-CE5625AD0F5C}" sibTransId="{5FF26073-0F46-43B2-820F-C7E67B165E91}"/>
    <dgm:cxn modelId="{B343BAED-CFED-44B1-B646-4E062C09D91F}" srcId="{E1C51A6F-19F5-4A1A-9EC4-536FB68C023F}" destId="{5A0E148F-AE1C-46C3-96C7-F44A3AFDBD7C}" srcOrd="1" destOrd="0" parTransId="{2D6C0BA9-353E-4B65-B276-A8BB760B5DA5}" sibTransId="{76069B9F-ECFF-4BD0-A0CB-D5FD24A17F30}"/>
    <dgm:cxn modelId="{740D70D9-7EAD-4E17-A729-D6834C229529}" type="presParOf" srcId="{A2BF179A-B83F-48D2-BDA1-247C24AE5243}" destId="{F6283F51-C870-4407-96EF-0CE36D912275}" srcOrd="0" destOrd="0" presId="urn:microsoft.com/office/officeart/2005/8/layout/vList2"/>
    <dgm:cxn modelId="{CBE3B205-A89B-4E47-802B-ADA3B7956B13}" type="presParOf" srcId="{A2BF179A-B83F-48D2-BDA1-247C24AE5243}" destId="{2F251586-EE68-4008-ACD9-7BF9E670DC4A}" srcOrd="1" destOrd="0" presId="urn:microsoft.com/office/officeart/2005/8/layout/vList2"/>
    <dgm:cxn modelId="{35F15FD3-08ED-456B-96C9-6FFD847CA4D7}" type="presParOf" srcId="{A2BF179A-B83F-48D2-BDA1-247C24AE5243}" destId="{E42D05C6-A36B-4C0C-A634-76D2EC252E0C}" srcOrd="2" destOrd="0" presId="urn:microsoft.com/office/officeart/2005/8/layout/vList2"/>
    <dgm:cxn modelId="{340CB510-78DB-4FD9-96EF-6E0197CA1978}" type="presParOf" srcId="{A2BF179A-B83F-48D2-BDA1-247C24AE5243}" destId="{F0002928-B95D-4023-9B74-D3D53E0B88D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2F7A3E-F5C3-417B-A355-3842B0560A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BAABD8-48AF-49BD-9522-07D17A3742FB}">
      <dgm:prSet/>
      <dgm:spPr/>
      <dgm:t>
        <a:bodyPr/>
        <a:lstStyle/>
        <a:p>
          <a:r>
            <a:rPr lang="en-US" dirty="0"/>
            <a:t>Employee married on 10-12-24</a:t>
          </a:r>
        </a:p>
      </dgm:t>
    </dgm:pt>
    <dgm:pt modelId="{40BC40A8-5EB2-45B7-986D-59065E3AA5B2}" type="parTrans" cxnId="{A871B0FB-59F8-4CBB-ABDF-6025C3170B15}">
      <dgm:prSet/>
      <dgm:spPr/>
      <dgm:t>
        <a:bodyPr/>
        <a:lstStyle/>
        <a:p>
          <a:endParaRPr lang="en-US"/>
        </a:p>
      </dgm:t>
    </dgm:pt>
    <dgm:pt modelId="{BB47F5AE-E84C-4BAF-9E91-14BE60945519}" type="sibTrans" cxnId="{A871B0FB-59F8-4CBB-ABDF-6025C3170B15}">
      <dgm:prSet/>
      <dgm:spPr/>
      <dgm:t>
        <a:bodyPr/>
        <a:lstStyle/>
        <a:p>
          <a:endParaRPr lang="en-US"/>
        </a:p>
      </dgm:t>
    </dgm:pt>
    <dgm:pt modelId="{C83D0D9D-411B-4EF4-9138-5CB592722C87}">
      <dgm:prSet/>
      <dgm:spPr/>
      <dgm:t>
        <a:bodyPr/>
        <a:lstStyle/>
        <a:p>
          <a:r>
            <a:rPr lang="en-US"/>
            <a:t>Adds spouse to health, vision and dental</a:t>
          </a:r>
        </a:p>
      </dgm:t>
    </dgm:pt>
    <dgm:pt modelId="{B9C24A54-60FE-4A0E-9C55-100429BE2A61}" type="parTrans" cxnId="{8BDD8045-A033-4BB5-AA51-86ACC95826C8}">
      <dgm:prSet/>
      <dgm:spPr/>
      <dgm:t>
        <a:bodyPr/>
        <a:lstStyle/>
        <a:p>
          <a:endParaRPr lang="en-US"/>
        </a:p>
      </dgm:t>
    </dgm:pt>
    <dgm:pt modelId="{ECED89BC-3FD2-4A18-A544-5CC5A734EC4A}" type="sibTrans" cxnId="{8BDD8045-A033-4BB5-AA51-86ACC95826C8}">
      <dgm:prSet/>
      <dgm:spPr/>
      <dgm:t>
        <a:bodyPr/>
        <a:lstStyle/>
        <a:p>
          <a:endParaRPr lang="en-US"/>
        </a:p>
      </dgm:t>
    </dgm:pt>
    <dgm:pt modelId="{435CC1ED-DF3E-4C33-99E1-657ABB3B7DB4}">
      <dgm:prSet/>
      <dgm:spPr/>
      <dgm:t>
        <a:bodyPr/>
        <a:lstStyle/>
        <a:p>
          <a:r>
            <a:rPr lang="en-US" dirty="0"/>
            <a:t>OE event created on 09-27-24 so it was created when all elections had single coverage</a:t>
          </a:r>
        </a:p>
      </dgm:t>
    </dgm:pt>
    <dgm:pt modelId="{9ED3EE3D-709E-4056-8468-6AA0A1667093}" type="parTrans" cxnId="{C1534FA1-2EBA-4EE4-BAA1-4ED1038E35FD}">
      <dgm:prSet/>
      <dgm:spPr/>
      <dgm:t>
        <a:bodyPr/>
        <a:lstStyle/>
        <a:p>
          <a:endParaRPr lang="en-US"/>
        </a:p>
      </dgm:t>
    </dgm:pt>
    <dgm:pt modelId="{F283135C-836C-4EE7-AEBA-D847D8BF4EE7}" type="sibTrans" cxnId="{C1534FA1-2EBA-4EE4-BAA1-4ED1038E35FD}">
      <dgm:prSet/>
      <dgm:spPr/>
      <dgm:t>
        <a:bodyPr/>
        <a:lstStyle/>
        <a:p>
          <a:endParaRPr lang="en-US"/>
        </a:p>
      </dgm:t>
    </dgm:pt>
    <dgm:pt modelId="{3C612E3F-CFB8-423D-81A7-FF481A7E634A}">
      <dgm:prSet/>
      <dgm:spPr/>
      <dgm:t>
        <a:bodyPr/>
        <a:lstStyle/>
        <a:p>
          <a:r>
            <a:rPr lang="en-US"/>
            <a:t>Action Needed by Agency</a:t>
          </a:r>
        </a:p>
      </dgm:t>
    </dgm:pt>
    <dgm:pt modelId="{3D59ABA9-866C-4728-A097-C4E6EA2E5BD9}" type="parTrans" cxnId="{59BB526B-8F2D-44BA-B15F-56B9DF7F4A2B}">
      <dgm:prSet/>
      <dgm:spPr/>
      <dgm:t>
        <a:bodyPr/>
        <a:lstStyle/>
        <a:p>
          <a:endParaRPr lang="en-US"/>
        </a:p>
      </dgm:t>
    </dgm:pt>
    <dgm:pt modelId="{E6A50001-BB28-44C0-A0EA-86EEF8EEDAD0}" type="sibTrans" cxnId="{59BB526B-8F2D-44BA-B15F-56B9DF7F4A2B}">
      <dgm:prSet/>
      <dgm:spPr/>
      <dgm:t>
        <a:bodyPr/>
        <a:lstStyle/>
        <a:p>
          <a:endParaRPr lang="en-US"/>
        </a:p>
      </dgm:t>
    </dgm:pt>
    <dgm:pt modelId="{B368ECE4-B3E5-4AB1-BCDF-3EFE5D454DA8}">
      <dgm:prSet/>
      <dgm:spPr/>
      <dgm:t>
        <a:bodyPr/>
        <a:lstStyle/>
        <a:p>
          <a:r>
            <a:rPr lang="en-US" dirty="0"/>
            <a:t>Add 10-12-24 MAR event to BAS Activity Table</a:t>
          </a:r>
        </a:p>
      </dgm:t>
    </dgm:pt>
    <dgm:pt modelId="{DF5322EB-536C-47D1-9442-638D9C93DE1F}" type="parTrans" cxnId="{71594E4F-D844-4E86-B3FD-7105257538DE}">
      <dgm:prSet/>
      <dgm:spPr/>
      <dgm:t>
        <a:bodyPr/>
        <a:lstStyle/>
        <a:p>
          <a:endParaRPr lang="en-US"/>
        </a:p>
      </dgm:t>
    </dgm:pt>
    <dgm:pt modelId="{BBBE89D6-BFD6-4E83-98C2-0C295919C2A8}" type="sibTrans" cxnId="{71594E4F-D844-4E86-B3FD-7105257538DE}">
      <dgm:prSet/>
      <dgm:spPr/>
      <dgm:t>
        <a:bodyPr/>
        <a:lstStyle/>
        <a:p>
          <a:endParaRPr lang="en-US"/>
        </a:p>
      </dgm:t>
    </dgm:pt>
    <dgm:pt modelId="{F9A262ED-E1B1-44C4-9D6E-42A1ABF4B25B}">
      <dgm:prSet/>
      <dgm:spPr/>
      <dgm:t>
        <a:bodyPr/>
        <a:lstStyle/>
        <a:p>
          <a:r>
            <a:rPr lang="en-US"/>
            <a:t>Enter elections on MAR event</a:t>
          </a:r>
        </a:p>
      </dgm:t>
    </dgm:pt>
    <dgm:pt modelId="{977381FF-FD43-4C33-93DD-F8C2C5063877}" type="parTrans" cxnId="{1CD0DE62-40F3-4BD0-823E-8435DB0D788F}">
      <dgm:prSet/>
      <dgm:spPr/>
      <dgm:t>
        <a:bodyPr/>
        <a:lstStyle/>
        <a:p>
          <a:endParaRPr lang="en-US"/>
        </a:p>
      </dgm:t>
    </dgm:pt>
    <dgm:pt modelId="{74181544-189C-40F9-A89E-1D3D2F6B224E}" type="sibTrans" cxnId="{1CD0DE62-40F3-4BD0-823E-8435DB0D788F}">
      <dgm:prSet/>
      <dgm:spPr/>
      <dgm:t>
        <a:bodyPr/>
        <a:lstStyle/>
        <a:p>
          <a:endParaRPr lang="en-US"/>
        </a:p>
      </dgm:t>
    </dgm:pt>
    <dgm:pt modelId="{BD1DD5C7-F3C9-451F-B5B9-597E35C0B8E7}">
      <dgm:prSet/>
      <dgm:spPr/>
      <dgm:t>
        <a:bodyPr/>
        <a:lstStyle/>
        <a:p>
          <a:r>
            <a:rPr lang="en-US" dirty="0"/>
            <a:t>Since the MAR event (10-12-24) is EARLIER than the OE event date (1-1-25), the OE event will temporarily close, and the MAR event will open. The OE event will stay closed until the MAR event is finalized</a:t>
          </a:r>
        </a:p>
      </dgm:t>
    </dgm:pt>
    <dgm:pt modelId="{1ADD4334-B0D6-4C80-A118-DB8D7E4ED0C0}" type="parTrans" cxnId="{D4CBEEF3-138C-4F51-AC71-B7FA63C261F7}">
      <dgm:prSet/>
      <dgm:spPr/>
      <dgm:t>
        <a:bodyPr/>
        <a:lstStyle/>
        <a:p>
          <a:endParaRPr lang="en-US"/>
        </a:p>
      </dgm:t>
    </dgm:pt>
    <dgm:pt modelId="{EBACB518-BBFB-4949-AE0B-6F8A97C07E4D}" type="sibTrans" cxnId="{D4CBEEF3-138C-4F51-AC71-B7FA63C261F7}">
      <dgm:prSet/>
      <dgm:spPr/>
      <dgm:t>
        <a:bodyPr/>
        <a:lstStyle/>
        <a:p>
          <a:endParaRPr lang="en-US"/>
        </a:p>
      </dgm:t>
    </dgm:pt>
    <dgm:pt modelId="{BC9C6008-633F-4315-B1DA-6EAB6CBE671C}" type="pres">
      <dgm:prSet presAssocID="{D82F7A3E-F5C3-417B-A355-3842B0560AAC}" presName="linear" presStyleCnt="0">
        <dgm:presLayoutVars>
          <dgm:animLvl val="lvl"/>
          <dgm:resizeHandles val="exact"/>
        </dgm:presLayoutVars>
      </dgm:prSet>
      <dgm:spPr/>
    </dgm:pt>
    <dgm:pt modelId="{77628E71-82E2-45AD-BFEE-4C8AB8E460A0}" type="pres">
      <dgm:prSet presAssocID="{19BAABD8-48AF-49BD-9522-07D17A3742FB}" presName="parentText" presStyleLbl="node1" presStyleIdx="0" presStyleCnt="3">
        <dgm:presLayoutVars>
          <dgm:chMax val="0"/>
          <dgm:bulletEnabled val="1"/>
        </dgm:presLayoutVars>
      </dgm:prSet>
      <dgm:spPr/>
    </dgm:pt>
    <dgm:pt modelId="{6538174B-DADC-4227-B11A-7BF2FEC0B5F1}" type="pres">
      <dgm:prSet presAssocID="{19BAABD8-48AF-49BD-9522-07D17A3742FB}" presName="childText" presStyleLbl="revTx" presStyleIdx="0" presStyleCnt="2">
        <dgm:presLayoutVars>
          <dgm:bulletEnabled val="1"/>
        </dgm:presLayoutVars>
      </dgm:prSet>
      <dgm:spPr/>
    </dgm:pt>
    <dgm:pt modelId="{BF1EE292-C0A4-4E28-836A-2510A9B4D734}" type="pres">
      <dgm:prSet presAssocID="{435CC1ED-DF3E-4C33-99E1-657ABB3B7DB4}" presName="parentText" presStyleLbl="node1" presStyleIdx="1" presStyleCnt="3">
        <dgm:presLayoutVars>
          <dgm:chMax val="0"/>
          <dgm:bulletEnabled val="1"/>
        </dgm:presLayoutVars>
      </dgm:prSet>
      <dgm:spPr/>
    </dgm:pt>
    <dgm:pt modelId="{3F855861-393C-4F90-BFEA-DCB50143A624}" type="pres">
      <dgm:prSet presAssocID="{F283135C-836C-4EE7-AEBA-D847D8BF4EE7}" presName="spacer" presStyleCnt="0"/>
      <dgm:spPr/>
    </dgm:pt>
    <dgm:pt modelId="{3AFA3237-42DA-4F32-AB20-549AA1379641}" type="pres">
      <dgm:prSet presAssocID="{3C612E3F-CFB8-423D-81A7-FF481A7E634A}" presName="parentText" presStyleLbl="node1" presStyleIdx="2" presStyleCnt="3">
        <dgm:presLayoutVars>
          <dgm:chMax val="0"/>
          <dgm:bulletEnabled val="1"/>
        </dgm:presLayoutVars>
      </dgm:prSet>
      <dgm:spPr/>
    </dgm:pt>
    <dgm:pt modelId="{50B59C9B-5630-4888-8A7E-5F9DAD9B84AF}" type="pres">
      <dgm:prSet presAssocID="{3C612E3F-CFB8-423D-81A7-FF481A7E634A}" presName="childText" presStyleLbl="revTx" presStyleIdx="1" presStyleCnt="2">
        <dgm:presLayoutVars>
          <dgm:bulletEnabled val="1"/>
        </dgm:presLayoutVars>
      </dgm:prSet>
      <dgm:spPr/>
    </dgm:pt>
  </dgm:ptLst>
  <dgm:cxnLst>
    <dgm:cxn modelId="{1F9A7807-1D1E-4050-B7DD-7731910E98EF}" type="presOf" srcId="{435CC1ED-DF3E-4C33-99E1-657ABB3B7DB4}" destId="{BF1EE292-C0A4-4E28-836A-2510A9B4D734}" srcOrd="0" destOrd="0" presId="urn:microsoft.com/office/officeart/2005/8/layout/vList2"/>
    <dgm:cxn modelId="{52F0D416-2C56-456B-BCF2-F8BACB39ED95}" type="presOf" srcId="{BD1DD5C7-F3C9-451F-B5B9-597E35C0B8E7}" destId="{50B59C9B-5630-4888-8A7E-5F9DAD9B84AF}" srcOrd="0" destOrd="2" presId="urn:microsoft.com/office/officeart/2005/8/layout/vList2"/>
    <dgm:cxn modelId="{99EDDA29-C05C-4847-80A8-38AF94FA29BA}" type="presOf" srcId="{D82F7A3E-F5C3-417B-A355-3842B0560AAC}" destId="{BC9C6008-633F-4315-B1DA-6EAB6CBE671C}" srcOrd="0" destOrd="0" presId="urn:microsoft.com/office/officeart/2005/8/layout/vList2"/>
    <dgm:cxn modelId="{EEC3A739-F387-4469-A5ED-6DC6F0F84764}" type="presOf" srcId="{3C612E3F-CFB8-423D-81A7-FF481A7E634A}" destId="{3AFA3237-42DA-4F32-AB20-549AA1379641}" srcOrd="0" destOrd="0" presId="urn:microsoft.com/office/officeart/2005/8/layout/vList2"/>
    <dgm:cxn modelId="{1CD0DE62-40F3-4BD0-823E-8435DB0D788F}" srcId="{3C612E3F-CFB8-423D-81A7-FF481A7E634A}" destId="{F9A262ED-E1B1-44C4-9D6E-42A1ABF4B25B}" srcOrd="1" destOrd="0" parTransId="{977381FF-FD43-4C33-93DD-F8C2C5063877}" sibTransId="{74181544-189C-40F9-A89E-1D3D2F6B224E}"/>
    <dgm:cxn modelId="{8BDD8045-A033-4BB5-AA51-86ACC95826C8}" srcId="{19BAABD8-48AF-49BD-9522-07D17A3742FB}" destId="{C83D0D9D-411B-4EF4-9138-5CB592722C87}" srcOrd="0" destOrd="0" parTransId="{B9C24A54-60FE-4A0E-9C55-100429BE2A61}" sibTransId="{ECED89BC-3FD2-4A18-A544-5CC5A734EC4A}"/>
    <dgm:cxn modelId="{59BB526B-8F2D-44BA-B15F-56B9DF7F4A2B}" srcId="{D82F7A3E-F5C3-417B-A355-3842B0560AAC}" destId="{3C612E3F-CFB8-423D-81A7-FF481A7E634A}" srcOrd="2" destOrd="0" parTransId="{3D59ABA9-866C-4728-A097-C4E6EA2E5BD9}" sibTransId="{E6A50001-BB28-44C0-A0EA-86EEF8EEDAD0}"/>
    <dgm:cxn modelId="{71594E4F-D844-4E86-B3FD-7105257538DE}" srcId="{3C612E3F-CFB8-423D-81A7-FF481A7E634A}" destId="{B368ECE4-B3E5-4AB1-BCDF-3EFE5D454DA8}" srcOrd="0" destOrd="0" parTransId="{DF5322EB-536C-47D1-9442-638D9C93DE1F}" sibTransId="{BBBE89D6-BFD6-4E83-98C2-0C295919C2A8}"/>
    <dgm:cxn modelId="{2FB66F76-83E0-4F4E-BF12-5017A2519971}" type="presOf" srcId="{19BAABD8-48AF-49BD-9522-07D17A3742FB}" destId="{77628E71-82E2-45AD-BFEE-4C8AB8E460A0}" srcOrd="0" destOrd="0" presId="urn:microsoft.com/office/officeart/2005/8/layout/vList2"/>
    <dgm:cxn modelId="{C1534FA1-2EBA-4EE4-BAA1-4ED1038E35FD}" srcId="{D82F7A3E-F5C3-417B-A355-3842B0560AAC}" destId="{435CC1ED-DF3E-4C33-99E1-657ABB3B7DB4}" srcOrd="1" destOrd="0" parTransId="{9ED3EE3D-709E-4056-8468-6AA0A1667093}" sibTransId="{F283135C-836C-4EE7-AEBA-D847D8BF4EE7}"/>
    <dgm:cxn modelId="{127CEAC1-2B80-47AA-BC58-86A1602EFF33}" type="presOf" srcId="{F9A262ED-E1B1-44C4-9D6E-42A1ABF4B25B}" destId="{50B59C9B-5630-4888-8A7E-5F9DAD9B84AF}" srcOrd="0" destOrd="1" presId="urn:microsoft.com/office/officeart/2005/8/layout/vList2"/>
    <dgm:cxn modelId="{021E49D9-64D5-46F7-B44E-336EF0D8CE80}" type="presOf" srcId="{B368ECE4-B3E5-4AB1-BCDF-3EFE5D454DA8}" destId="{50B59C9B-5630-4888-8A7E-5F9DAD9B84AF}" srcOrd="0" destOrd="0" presId="urn:microsoft.com/office/officeart/2005/8/layout/vList2"/>
    <dgm:cxn modelId="{541D4FE2-6002-46C2-AEDC-1769EABAEF53}" type="presOf" srcId="{C83D0D9D-411B-4EF4-9138-5CB592722C87}" destId="{6538174B-DADC-4227-B11A-7BF2FEC0B5F1}" srcOrd="0" destOrd="0" presId="urn:microsoft.com/office/officeart/2005/8/layout/vList2"/>
    <dgm:cxn modelId="{D4CBEEF3-138C-4F51-AC71-B7FA63C261F7}" srcId="{3C612E3F-CFB8-423D-81A7-FF481A7E634A}" destId="{BD1DD5C7-F3C9-451F-B5B9-597E35C0B8E7}" srcOrd="2" destOrd="0" parTransId="{1ADD4334-B0D6-4C80-A118-DB8D7E4ED0C0}" sibTransId="{EBACB518-BBFB-4949-AE0B-6F8A97C07E4D}"/>
    <dgm:cxn modelId="{A871B0FB-59F8-4CBB-ABDF-6025C3170B15}" srcId="{D82F7A3E-F5C3-417B-A355-3842B0560AAC}" destId="{19BAABD8-48AF-49BD-9522-07D17A3742FB}" srcOrd="0" destOrd="0" parTransId="{40BC40A8-5EB2-45B7-986D-59065E3AA5B2}" sibTransId="{BB47F5AE-E84C-4BAF-9E91-14BE60945519}"/>
    <dgm:cxn modelId="{ED46D586-0048-4B56-B7DF-40A85EC2A2B8}" type="presParOf" srcId="{BC9C6008-633F-4315-B1DA-6EAB6CBE671C}" destId="{77628E71-82E2-45AD-BFEE-4C8AB8E460A0}" srcOrd="0" destOrd="0" presId="urn:microsoft.com/office/officeart/2005/8/layout/vList2"/>
    <dgm:cxn modelId="{73E2CA12-E093-4C88-9522-6921DF004C79}" type="presParOf" srcId="{BC9C6008-633F-4315-B1DA-6EAB6CBE671C}" destId="{6538174B-DADC-4227-B11A-7BF2FEC0B5F1}" srcOrd="1" destOrd="0" presId="urn:microsoft.com/office/officeart/2005/8/layout/vList2"/>
    <dgm:cxn modelId="{3AEF9F61-68BE-48A0-9219-BD3C226DCE6D}" type="presParOf" srcId="{BC9C6008-633F-4315-B1DA-6EAB6CBE671C}" destId="{BF1EE292-C0A4-4E28-836A-2510A9B4D734}" srcOrd="2" destOrd="0" presId="urn:microsoft.com/office/officeart/2005/8/layout/vList2"/>
    <dgm:cxn modelId="{C0B8646E-4196-4B8B-8584-ABA5FA296541}" type="presParOf" srcId="{BC9C6008-633F-4315-B1DA-6EAB6CBE671C}" destId="{3F855861-393C-4F90-BFEA-DCB50143A624}" srcOrd="3" destOrd="0" presId="urn:microsoft.com/office/officeart/2005/8/layout/vList2"/>
    <dgm:cxn modelId="{59670A18-8940-4946-A63A-07997F372B5B}" type="presParOf" srcId="{BC9C6008-633F-4315-B1DA-6EAB6CBE671C}" destId="{3AFA3237-42DA-4F32-AB20-549AA1379641}" srcOrd="4" destOrd="0" presId="urn:microsoft.com/office/officeart/2005/8/layout/vList2"/>
    <dgm:cxn modelId="{4AC5409F-C542-41E1-A8BF-C758B55D8D4A}" type="presParOf" srcId="{BC9C6008-633F-4315-B1DA-6EAB6CBE671C}" destId="{50B59C9B-5630-4888-8A7E-5F9DAD9B84A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E20EC6-476E-436F-B065-A02B2236302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59B6E91-DCB0-4E9E-AE52-B8E9BDF160B8}">
      <dgm:prSet/>
      <dgm:spPr/>
      <dgm:t>
        <a:bodyPr/>
        <a:lstStyle/>
        <a:p>
          <a:r>
            <a:rPr lang="en-US" dirty="0"/>
            <a:t>Only one event can be open at a time – if an event with an event date prior to 1-1-25 is open, it will close the OE event until the event with the 2024 event date is finalized</a:t>
          </a:r>
        </a:p>
      </dgm:t>
    </dgm:pt>
    <dgm:pt modelId="{1B3409A6-40F2-4297-B5F2-74D61CE86458}" type="parTrans" cxnId="{B1B21C7D-8E0A-42FB-9F54-2F64365DB81F}">
      <dgm:prSet/>
      <dgm:spPr/>
      <dgm:t>
        <a:bodyPr/>
        <a:lstStyle/>
        <a:p>
          <a:endParaRPr lang="en-US"/>
        </a:p>
      </dgm:t>
    </dgm:pt>
    <dgm:pt modelId="{A5A9595F-4F9A-407F-8ECC-DC0AC55B636A}" type="sibTrans" cxnId="{B1B21C7D-8E0A-42FB-9F54-2F64365DB81F}">
      <dgm:prSet/>
      <dgm:spPr/>
      <dgm:t>
        <a:bodyPr/>
        <a:lstStyle/>
        <a:p>
          <a:endParaRPr lang="en-US"/>
        </a:p>
      </dgm:t>
    </dgm:pt>
    <dgm:pt modelId="{90189F6D-794B-4EBF-9BFD-772301144AEC}">
      <dgm:prSet/>
      <dgm:spPr/>
      <dgm:t>
        <a:bodyPr/>
        <a:lstStyle/>
        <a:p>
          <a:r>
            <a:rPr lang="en-US" dirty="0"/>
            <a:t>OE events will be created on 09-27-24 (after 5pm)</a:t>
          </a:r>
        </a:p>
      </dgm:t>
    </dgm:pt>
    <dgm:pt modelId="{C4E52BB1-9EFF-457D-ABDA-EDF26ED1755F}" type="parTrans" cxnId="{41E5A08B-D222-46FC-ABE2-538ECBAD39C7}">
      <dgm:prSet/>
      <dgm:spPr/>
      <dgm:t>
        <a:bodyPr/>
        <a:lstStyle/>
        <a:p>
          <a:endParaRPr lang="en-US"/>
        </a:p>
      </dgm:t>
    </dgm:pt>
    <dgm:pt modelId="{AEAEF57A-CA28-4CD1-A445-1E650714EBBA}" type="sibTrans" cxnId="{41E5A08B-D222-46FC-ABE2-538ECBAD39C7}">
      <dgm:prSet/>
      <dgm:spPr/>
      <dgm:t>
        <a:bodyPr/>
        <a:lstStyle/>
        <a:p>
          <a:endParaRPr lang="en-US"/>
        </a:p>
      </dgm:t>
    </dgm:pt>
    <dgm:pt modelId="{FDA650D1-1DE3-42A2-874E-29E2C2594D67}">
      <dgm:prSet/>
      <dgm:spPr/>
      <dgm:t>
        <a:bodyPr/>
        <a:lstStyle/>
        <a:p>
          <a:r>
            <a:rPr lang="en-US" dirty="0"/>
            <a:t>Only benefit enrollment information finalized as of 09-27-24 will be pulled in the OE event</a:t>
          </a:r>
        </a:p>
      </dgm:t>
    </dgm:pt>
    <dgm:pt modelId="{D5242535-5A1B-4B7B-8EA6-891043C12B30}" type="parTrans" cxnId="{65F0EA00-7337-44A7-873E-73FEF726F491}">
      <dgm:prSet/>
      <dgm:spPr/>
      <dgm:t>
        <a:bodyPr/>
        <a:lstStyle/>
        <a:p>
          <a:endParaRPr lang="en-US"/>
        </a:p>
      </dgm:t>
    </dgm:pt>
    <dgm:pt modelId="{BC6100AF-66D0-4D1B-B1E5-3568C76AB1C5}" type="sibTrans" cxnId="{65F0EA00-7337-44A7-873E-73FEF726F491}">
      <dgm:prSet/>
      <dgm:spPr/>
      <dgm:t>
        <a:bodyPr/>
        <a:lstStyle/>
        <a:p>
          <a:endParaRPr lang="en-US"/>
        </a:p>
      </dgm:t>
    </dgm:pt>
    <dgm:pt modelId="{F6A20BFA-2269-4056-8232-02B1BB3B598F}">
      <dgm:prSet/>
      <dgm:spPr/>
      <dgm:t>
        <a:bodyPr/>
        <a:lstStyle/>
        <a:p>
          <a:r>
            <a:rPr lang="en-US" dirty="0"/>
            <a:t>The benefit program on record on 09-27-24 determines what options are available on OE event</a:t>
          </a:r>
        </a:p>
      </dgm:t>
    </dgm:pt>
    <dgm:pt modelId="{6468F184-864D-4653-9FEB-295E491044AC}" type="parTrans" cxnId="{B9B2B3F2-5068-4533-9A4F-8E122BEB8F9A}">
      <dgm:prSet/>
      <dgm:spPr/>
      <dgm:t>
        <a:bodyPr/>
        <a:lstStyle/>
        <a:p>
          <a:endParaRPr lang="en-US"/>
        </a:p>
      </dgm:t>
    </dgm:pt>
    <dgm:pt modelId="{BAF74353-AE48-4FBD-898B-F4E437479BC4}" type="sibTrans" cxnId="{B9B2B3F2-5068-4533-9A4F-8E122BEB8F9A}">
      <dgm:prSet/>
      <dgm:spPr/>
      <dgm:t>
        <a:bodyPr/>
        <a:lstStyle/>
        <a:p>
          <a:endParaRPr lang="en-US"/>
        </a:p>
      </dgm:t>
    </dgm:pt>
    <dgm:pt modelId="{928FB394-E8E6-4A0E-ACFF-433E9737EF6F}">
      <dgm:prSet/>
      <dgm:spPr/>
      <dgm:t>
        <a:bodyPr/>
        <a:lstStyle/>
        <a:p>
          <a:r>
            <a:rPr lang="en-US" dirty="0"/>
            <a:t>If benefit enrollments or the benefit program changes after 09-27-24, the OE event must be reprocessed by Central Benefits to pick up changes</a:t>
          </a:r>
        </a:p>
      </dgm:t>
    </dgm:pt>
    <dgm:pt modelId="{765876DA-2713-46A0-92C9-910531C83A99}" type="parTrans" cxnId="{23454B1E-056D-42A2-ADEF-558FF0ECC417}">
      <dgm:prSet/>
      <dgm:spPr/>
      <dgm:t>
        <a:bodyPr/>
        <a:lstStyle/>
        <a:p>
          <a:endParaRPr lang="en-US"/>
        </a:p>
      </dgm:t>
    </dgm:pt>
    <dgm:pt modelId="{2F931D62-7409-4610-84F7-2218C84A231A}" type="sibTrans" cxnId="{23454B1E-056D-42A2-ADEF-558FF0ECC417}">
      <dgm:prSet/>
      <dgm:spPr/>
      <dgm:t>
        <a:bodyPr/>
        <a:lstStyle/>
        <a:p>
          <a:endParaRPr lang="en-US"/>
        </a:p>
      </dgm:t>
    </dgm:pt>
    <dgm:pt modelId="{CDB428E9-E614-4B3C-AC39-56CF193319BD}">
      <dgm:prSet/>
      <dgm:spPr/>
      <dgm:t>
        <a:bodyPr/>
        <a:lstStyle/>
        <a:p>
          <a:r>
            <a:rPr lang="en-US" dirty="0"/>
            <a:t>Any benefit or job entry done AFTER 09-27-24 (regardless of effective date) will not be reflected on the OE event until Central Benefits reprocesses the OE event</a:t>
          </a:r>
        </a:p>
      </dgm:t>
    </dgm:pt>
    <dgm:pt modelId="{DA67B304-1980-457A-9005-4C5A2DB57CA8}" type="parTrans" cxnId="{740DB701-E369-4B54-B537-AC60B276EA90}">
      <dgm:prSet/>
      <dgm:spPr/>
      <dgm:t>
        <a:bodyPr/>
        <a:lstStyle/>
        <a:p>
          <a:endParaRPr lang="en-US"/>
        </a:p>
      </dgm:t>
    </dgm:pt>
    <dgm:pt modelId="{A762BC7C-A5E1-477D-B81D-BA7A2B58C883}" type="sibTrans" cxnId="{740DB701-E369-4B54-B537-AC60B276EA90}">
      <dgm:prSet/>
      <dgm:spPr/>
      <dgm:t>
        <a:bodyPr/>
        <a:lstStyle/>
        <a:p>
          <a:endParaRPr lang="en-US"/>
        </a:p>
      </dgm:t>
    </dgm:pt>
    <dgm:pt modelId="{78AF62A6-7093-4110-9177-8E732C4B13A8}" type="pres">
      <dgm:prSet presAssocID="{D6E20EC6-476E-436F-B065-A02B22363021}" presName="linear" presStyleCnt="0">
        <dgm:presLayoutVars>
          <dgm:animLvl val="lvl"/>
          <dgm:resizeHandles val="exact"/>
        </dgm:presLayoutVars>
      </dgm:prSet>
      <dgm:spPr/>
    </dgm:pt>
    <dgm:pt modelId="{49A5DD8F-52E8-4594-80D6-7B949329AF88}" type="pres">
      <dgm:prSet presAssocID="{159B6E91-DCB0-4E9E-AE52-B8E9BDF160B8}" presName="parentText" presStyleLbl="node1" presStyleIdx="0" presStyleCnt="2">
        <dgm:presLayoutVars>
          <dgm:chMax val="0"/>
          <dgm:bulletEnabled val="1"/>
        </dgm:presLayoutVars>
      </dgm:prSet>
      <dgm:spPr/>
    </dgm:pt>
    <dgm:pt modelId="{995B6C8B-4DD1-49C3-8527-D2FB11BA70BE}" type="pres">
      <dgm:prSet presAssocID="{A5A9595F-4F9A-407F-8ECC-DC0AC55B636A}" presName="spacer" presStyleCnt="0"/>
      <dgm:spPr/>
    </dgm:pt>
    <dgm:pt modelId="{8D6E7355-7D94-4A00-8B03-29206AD03A37}" type="pres">
      <dgm:prSet presAssocID="{90189F6D-794B-4EBF-9BFD-772301144AEC}" presName="parentText" presStyleLbl="node1" presStyleIdx="1" presStyleCnt="2">
        <dgm:presLayoutVars>
          <dgm:chMax val="0"/>
          <dgm:bulletEnabled val="1"/>
        </dgm:presLayoutVars>
      </dgm:prSet>
      <dgm:spPr/>
    </dgm:pt>
    <dgm:pt modelId="{24F20071-1A82-4BAF-81A9-D1217F2A53E2}" type="pres">
      <dgm:prSet presAssocID="{90189F6D-794B-4EBF-9BFD-772301144AEC}" presName="childText" presStyleLbl="revTx" presStyleIdx="0" presStyleCnt="1">
        <dgm:presLayoutVars>
          <dgm:bulletEnabled val="1"/>
        </dgm:presLayoutVars>
      </dgm:prSet>
      <dgm:spPr/>
    </dgm:pt>
  </dgm:ptLst>
  <dgm:cxnLst>
    <dgm:cxn modelId="{65F0EA00-7337-44A7-873E-73FEF726F491}" srcId="{90189F6D-794B-4EBF-9BFD-772301144AEC}" destId="{FDA650D1-1DE3-42A2-874E-29E2C2594D67}" srcOrd="0" destOrd="0" parTransId="{D5242535-5A1B-4B7B-8EA6-891043C12B30}" sibTransId="{BC6100AF-66D0-4D1B-B1E5-3568C76AB1C5}"/>
    <dgm:cxn modelId="{740DB701-E369-4B54-B537-AC60B276EA90}" srcId="{90189F6D-794B-4EBF-9BFD-772301144AEC}" destId="{CDB428E9-E614-4B3C-AC39-56CF193319BD}" srcOrd="3" destOrd="0" parTransId="{DA67B304-1980-457A-9005-4C5A2DB57CA8}" sibTransId="{A762BC7C-A5E1-477D-B81D-BA7A2B58C883}"/>
    <dgm:cxn modelId="{23454B1E-056D-42A2-ADEF-558FF0ECC417}" srcId="{90189F6D-794B-4EBF-9BFD-772301144AEC}" destId="{928FB394-E8E6-4A0E-ACFF-433E9737EF6F}" srcOrd="2" destOrd="0" parTransId="{765876DA-2713-46A0-92C9-910531C83A99}" sibTransId="{2F931D62-7409-4610-84F7-2218C84A231A}"/>
    <dgm:cxn modelId="{4FFECA1E-AD27-4357-B4A3-793FAC72D504}" type="presOf" srcId="{D6E20EC6-476E-436F-B065-A02B22363021}" destId="{78AF62A6-7093-4110-9177-8E732C4B13A8}" srcOrd="0" destOrd="0" presId="urn:microsoft.com/office/officeart/2005/8/layout/vList2"/>
    <dgm:cxn modelId="{663BE370-2D06-40ED-8D64-C15D34A89D96}" type="presOf" srcId="{CDB428E9-E614-4B3C-AC39-56CF193319BD}" destId="{24F20071-1A82-4BAF-81A9-D1217F2A53E2}" srcOrd="0" destOrd="3" presId="urn:microsoft.com/office/officeart/2005/8/layout/vList2"/>
    <dgm:cxn modelId="{B1B21C7D-8E0A-42FB-9F54-2F64365DB81F}" srcId="{D6E20EC6-476E-436F-B065-A02B22363021}" destId="{159B6E91-DCB0-4E9E-AE52-B8E9BDF160B8}" srcOrd="0" destOrd="0" parTransId="{1B3409A6-40F2-4297-B5F2-74D61CE86458}" sibTransId="{A5A9595F-4F9A-407F-8ECC-DC0AC55B636A}"/>
    <dgm:cxn modelId="{41E5A08B-D222-46FC-ABE2-538ECBAD39C7}" srcId="{D6E20EC6-476E-436F-B065-A02B22363021}" destId="{90189F6D-794B-4EBF-9BFD-772301144AEC}" srcOrd="1" destOrd="0" parTransId="{C4E52BB1-9EFF-457D-ABDA-EDF26ED1755F}" sibTransId="{AEAEF57A-CA28-4CD1-A445-1E650714EBBA}"/>
    <dgm:cxn modelId="{23194C90-637C-4B84-8BE5-99C65ECD20C6}" type="presOf" srcId="{F6A20BFA-2269-4056-8232-02B1BB3B598F}" destId="{24F20071-1A82-4BAF-81A9-D1217F2A53E2}" srcOrd="0" destOrd="1" presId="urn:microsoft.com/office/officeart/2005/8/layout/vList2"/>
    <dgm:cxn modelId="{BE411A9E-EB72-4EF5-830F-C5AD84E352EA}" type="presOf" srcId="{FDA650D1-1DE3-42A2-874E-29E2C2594D67}" destId="{24F20071-1A82-4BAF-81A9-D1217F2A53E2}" srcOrd="0" destOrd="0" presId="urn:microsoft.com/office/officeart/2005/8/layout/vList2"/>
    <dgm:cxn modelId="{06AA24A6-ABEA-4A88-A963-68F16B256F4B}" type="presOf" srcId="{928FB394-E8E6-4A0E-ACFF-433E9737EF6F}" destId="{24F20071-1A82-4BAF-81A9-D1217F2A53E2}" srcOrd="0" destOrd="2" presId="urn:microsoft.com/office/officeart/2005/8/layout/vList2"/>
    <dgm:cxn modelId="{7FEA57A9-7249-4280-8B0E-792D3CEC7C68}" type="presOf" srcId="{90189F6D-794B-4EBF-9BFD-772301144AEC}" destId="{8D6E7355-7D94-4A00-8B03-29206AD03A37}" srcOrd="0" destOrd="0" presId="urn:microsoft.com/office/officeart/2005/8/layout/vList2"/>
    <dgm:cxn modelId="{814D35DA-78DB-4D24-91E5-C38BFB5C808F}" type="presOf" srcId="{159B6E91-DCB0-4E9E-AE52-B8E9BDF160B8}" destId="{49A5DD8F-52E8-4594-80D6-7B949329AF88}" srcOrd="0" destOrd="0" presId="urn:microsoft.com/office/officeart/2005/8/layout/vList2"/>
    <dgm:cxn modelId="{B9B2B3F2-5068-4533-9A4F-8E122BEB8F9A}" srcId="{90189F6D-794B-4EBF-9BFD-772301144AEC}" destId="{F6A20BFA-2269-4056-8232-02B1BB3B598F}" srcOrd="1" destOrd="0" parTransId="{6468F184-864D-4653-9FEB-295E491044AC}" sibTransId="{BAF74353-AE48-4FBD-898B-F4E437479BC4}"/>
    <dgm:cxn modelId="{FC3B118A-2A82-49FD-9CCE-591F75C12218}" type="presParOf" srcId="{78AF62A6-7093-4110-9177-8E732C4B13A8}" destId="{49A5DD8F-52E8-4594-80D6-7B949329AF88}" srcOrd="0" destOrd="0" presId="urn:microsoft.com/office/officeart/2005/8/layout/vList2"/>
    <dgm:cxn modelId="{4B07057E-5B05-4D57-8770-6C85CBD0CE4B}" type="presParOf" srcId="{78AF62A6-7093-4110-9177-8E732C4B13A8}" destId="{995B6C8B-4DD1-49C3-8527-D2FB11BA70BE}" srcOrd="1" destOrd="0" presId="urn:microsoft.com/office/officeart/2005/8/layout/vList2"/>
    <dgm:cxn modelId="{9A977AE0-37C9-4ADE-BCAD-6978702645B8}" type="presParOf" srcId="{78AF62A6-7093-4110-9177-8E732C4B13A8}" destId="{8D6E7355-7D94-4A00-8B03-29206AD03A37}" srcOrd="2" destOrd="0" presId="urn:microsoft.com/office/officeart/2005/8/layout/vList2"/>
    <dgm:cxn modelId="{73B82AD4-450E-45B9-A0E2-41A8B78FFF11}" type="presParOf" srcId="{78AF62A6-7093-4110-9177-8E732C4B13A8}" destId="{24F20071-1A82-4BAF-81A9-D1217F2A53E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F5ED8A-8D21-4A34-AFF9-E8B72996C54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560C5D7-CF92-4BDB-871F-1960ADB75915}">
      <dgm:prSet/>
      <dgm:spPr/>
      <dgm:t>
        <a:bodyPr/>
        <a:lstStyle/>
        <a:p>
          <a:r>
            <a:rPr lang="en-US"/>
            <a:t>Once you finish entry, confirm Process Status = Entered</a:t>
          </a:r>
        </a:p>
      </dgm:t>
    </dgm:pt>
    <dgm:pt modelId="{C9629373-802E-4B29-9961-A7286A2A9FBD}" type="parTrans" cxnId="{2F2FAA26-3619-42EE-B7DC-76C416514A3D}">
      <dgm:prSet/>
      <dgm:spPr/>
      <dgm:t>
        <a:bodyPr/>
        <a:lstStyle/>
        <a:p>
          <a:endParaRPr lang="en-US"/>
        </a:p>
      </dgm:t>
    </dgm:pt>
    <dgm:pt modelId="{661D490D-67DA-4746-B746-36CEFD060954}" type="sibTrans" cxnId="{2F2FAA26-3619-42EE-B7DC-76C416514A3D}">
      <dgm:prSet/>
      <dgm:spPr/>
      <dgm:t>
        <a:bodyPr/>
        <a:lstStyle/>
        <a:p>
          <a:endParaRPr lang="en-US"/>
        </a:p>
      </dgm:t>
    </dgm:pt>
    <dgm:pt modelId="{84ED5908-4FB8-4762-ACAC-4EE97FA5924E}">
      <dgm:prSet/>
      <dgm:spPr/>
      <dgm:t>
        <a:bodyPr/>
        <a:lstStyle/>
        <a:p>
          <a:r>
            <a:rPr lang="en-US"/>
            <a:t>Once you do entry, employee can still make/change elections through eBenefits</a:t>
          </a:r>
        </a:p>
      </dgm:t>
    </dgm:pt>
    <dgm:pt modelId="{663594BF-C46A-4841-8C40-A8C663AF81C0}" type="parTrans" cxnId="{31AAD08E-88D3-42C8-A71F-0E9980CC32D6}">
      <dgm:prSet/>
      <dgm:spPr/>
      <dgm:t>
        <a:bodyPr/>
        <a:lstStyle/>
        <a:p>
          <a:endParaRPr lang="en-US"/>
        </a:p>
      </dgm:t>
    </dgm:pt>
    <dgm:pt modelId="{0EC83EFA-62DD-45F1-B577-25A57DEA181C}" type="sibTrans" cxnId="{31AAD08E-88D3-42C8-A71F-0E9980CC32D6}">
      <dgm:prSet/>
      <dgm:spPr/>
      <dgm:t>
        <a:bodyPr/>
        <a:lstStyle/>
        <a:p>
          <a:endParaRPr lang="en-US"/>
        </a:p>
      </dgm:t>
    </dgm:pt>
    <dgm:pt modelId="{CC4CC3AC-6DD3-4DBA-9029-128448CF3714}">
      <dgm:prSet/>
      <dgm:spPr/>
      <dgm:t>
        <a:bodyPr/>
        <a:lstStyle/>
        <a:p>
          <a:r>
            <a:rPr lang="en-US"/>
            <a:t>If you need to do additional entry after the event is submitted, you will need to send in an SSO ticket to have the OE event re-opened</a:t>
          </a:r>
        </a:p>
      </dgm:t>
    </dgm:pt>
    <dgm:pt modelId="{99389DE1-62B6-4A9D-875C-EA5D4CF8DF10}" type="parTrans" cxnId="{3E25686F-A6EB-4B17-8AF9-F98FD0638B24}">
      <dgm:prSet/>
      <dgm:spPr/>
      <dgm:t>
        <a:bodyPr/>
        <a:lstStyle/>
        <a:p>
          <a:endParaRPr lang="en-US"/>
        </a:p>
      </dgm:t>
    </dgm:pt>
    <dgm:pt modelId="{B060ED03-47D2-4071-8116-60DEDEACF6E3}" type="sibTrans" cxnId="{3E25686F-A6EB-4B17-8AF9-F98FD0638B24}">
      <dgm:prSet/>
      <dgm:spPr/>
      <dgm:t>
        <a:bodyPr/>
        <a:lstStyle/>
        <a:p>
          <a:endParaRPr lang="en-US"/>
        </a:p>
      </dgm:t>
    </dgm:pt>
    <dgm:pt modelId="{B5895A75-F126-44B6-9511-9066E293C346}">
      <dgm:prSet/>
      <dgm:spPr/>
      <dgm:t>
        <a:bodyPr/>
        <a:lstStyle/>
        <a:p>
          <a:r>
            <a:rPr lang="en-US" b="1" dirty="0"/>
            <a:t>Ticket subject line – OE2025 – re-open OE event, Name and </a:t>
          </a:r>
          <a:r>
            <a:rPr lang="en-US" b="1" dirty="0" err="1"/>
            <a:t>Empl</a:t>
          </a:r>
          <a:r>
            <a:rPr lang="en-US" b="1" dirty="0"/>
            <a:t> ID </a:t>
          </a:r>
          <a:endParaRPr lang="en-US" dirty="0"/>
        </a:p>
      </dgm:t>
    </dgm:pt>
    <dgm:pt modelId="{3ABE760C-A6B3-49F6-9038-2308DD5110F2}" type="parTrans" cxnId="{A6909704-EC84-4A99-800E-4C7D495A653F}">
      <dgm:prSet/>
      <dgm:spPr/>
      <dgm:t>
        <a:bodyPr/>
        <a:lstStyle/>
        <a:p>
          <a:endParaRPr lang="en-US"/>
        </a:p>
      </dgm:t>
    </dgm:pt>
    <dgm:pt modelId="{D7C545DF-5AAD-484D-8BC4-E40829D21BE9}" type="sibTrans" cxnId="{A6909704-EC84-4A99-800E-4C7D495A653F}">
      <dgm:prSet/>
      <dgm:spPr/>
      <dgm:t>
        <a:bodyPr/>
        <a:lstStyle/>
        <a:p>
          <a:endParaRPr lang="en-US"/>
        </a:p>
      </dgm:t>
    </dgm:pt>
    <dgm:pt modelId="{6E47CD73-3817-4D5C-BF7B-21002C1DE3AA}" type="pres">
      <dgm:prSet presAssocID="{33F5ED8A-8D21-4A34-AFF9-E8B72996C548}" presName="linear" presStyleCnt="0">
        <dgm:presLayoutVars>
          <dgm:animLvl val="lvl"/>
          <dgm:resizeHandles val="exact"/>
        </dgm:presLayoutVars>
      </dgm:prSet>
      <dgm:spPr/>
    </dgm:pt>
    <dgm:pt modelId="{EC50C2B4-A710-442C-A44A-47F808446AFD}" type="pres">
      <dgm:prSet presAssocID="{C560C5D7-CF92-4BDB-871F-1960ADB75915}" presName="parentText" presStyleLbl="node1" presStyleIdx="0" presStyleCnt="3">
        <dgm:presLayoutVars>
          <dgm:chMax val="0"/>
          <dgm:bulletEnabled val="1"/>
        </dgm:presLayoutVars>
      </dgm:prSet>
      <dgm:spPr/>
    </dgm:pt>
    <dgm:pt modelId="{CBF683BA-36D3-4E94-A8AC-525C08761F80}" type="pres">
      <dgm:prSet presAssocID="{661D490D-67DA-4746-B746-36CEFD060954}" presName="spacer" presStyleCnt="0"/>
      <dgm:spPr/>
    </dgm:pt>
    <dgm:pt modelId="{176CD7FB-5594-4383-8BFA-285E68794D1A}" type="pres">
      <dgm:prSet presAssocID="{84ED5908-4FB8-4762-ACAC-4EE97FA5924E}" presName="parentText" presStyleLbl="node1" presStyleIdx="1" presStyleCnt="3">
        <dgm:presLayoutVars>
          <dgm:chMax val="0"/>
          <dgm:bulletEnabled val="1"/>
        </dgm:presLayoutVars>
      </dgm:prSet>
      <dgm:spPr/>
    </dgm:pt>
    <dgm:pt modelId="{59AB9EE1-2B73-42A6-AA43-B09D659244EA}" type="pres">
      <dgm:prSet presAssocID="{0EC83EFA-62DD-45F1-B577-25A57DEA181C}" presName="spacer" presStyleCnt="0"/>
      <dgm:spPr/>
    </dgm:pt>
    <dgm:pt modelId="{E8094BF7-DFB7-4304-96FE-6FF0A89503B2}" type="pres">
      <dgm:prSet presAssocID="{CC4CC3AC-6DD3-4DBA-9029-128448CF3714}" presName="parentText" presStyleLbl="node1" presStyleIdx="2" presStyleCnt="3">
        <dgm:presLayoutVars>
          <dgm:chMax val="0"/>
          <dgm:bulletEnabled val="1"/>
        </dgm:presLayoutVars>
      </dgm:prSet>
      <dgm:spPr/>
    </dgm:pt>
    <dgm:pt modelId="{C0B1AD64-A160-43CC-944A-D47BB015B245}" type="pres">
      <dgm:prSet presAssocID="{CC4CC3AC-6DD3-4DBA-9029-128448CF3714}" presName="childText" presStyleLbl="revTx" presStyleIdx="0" presStyleCnt="1">
        <dgm:presLayoutVars>
          <dgm:bulletEnabled val="1"/>
        </dgm:presLayoutVars>
      </dgm:prSet>
      <dgm:spPr/>
    </dgm:pt>
  </dgm:ptLst>
  <dgm:cxnLst>
    <dgm:cxn modelId="{A6909704-EC84-4A99-800E-4C7D495A653F}" srcId="{CC4CC3AC-6DD3-4DBA-9029-128448CF3714}" destId="{B5895A75-F126-44B6-9511-9066E293C346}" srcOrd="0" destOrd="0" parTransId="{3ABE760C-A6B3-49F6-9038-2308DD5110F2}" sibTransId="{D7C545DF-5AAD-484D-8BC4-E40829D21BE9}"/>
    <dgm:cxn modelId="{2F2FAA26-3619-42EE-B7DC-76C416514A3D}" srcId="{33F5ED8A-8D21-4A34-AFF9-E8B72996C548}" destId="{C560C5D7-CF92-4BDB-871F-1960ADB75915}" srcOrd="0" destOrd="0" parTransId="{C9629373-802E-4B29-9961-A7286A2A9FBD}" sibTransId="{661D490D-67DA-4746-B746-36CEFD060954}"/>
    <dgm:cxn modelId="{2C0CC629-1B82-457C-944B-C0394C16AFB9}" type="presOf" srcId="{C560C5D7-CF92-4BDB-871F-1960ADB75915}" destId="{EC50C2B4-A710-442C-A44A-47F808446AFD}" srcOrd="0" destOrd="0" presId="urn:microsoft.com/office/officeart/2005/8/layout/vList2"/>
    <dgm:cxn modelId="{C306CD4D-0737-4003-9F94-D300EA1B01C0}" type="presOf" srcId="{33F5ED8A-8D21-4A34-AFF9-E8B72996C548}" destId="{6E47CD73-3817-4D5C-BF7B-21002C1DE3AA}" srcOrd="0" destOrd="0" presId="urn:microsoft.com/office/officeart/2005/8/layout/vList2"/>
    <dgm:cxn modelId="{3E25686F-A6EB-4B17-8AF9-F98FD0638B24}" srcId="{33F5ED8A-8D21-4A34-AFF9-E8B72996C548}" destId="{CC4CC3AC-6DD3-4DBA-9029-128448CF3714}" srcOrd="2" destOrd="0" parTransId="{99389DE1-62B6-4A9D-875C-EA5D4CF8DF10}" sibTransId="{B060ED03-47D2-4071-8116-60DEDEACF6E3}"/>
    <dgm:cxn modelId="{31AAD08E-88D3-42C8-A71F-0E9980CC32D6}" srcId="{33F5ED8A-8D21-4A34-AFF9-E8B72996C548}" destId="{84ED5908-4FB8-4762-ACAC-4EE97FA5924E}" srcOrd="1" destOrd="0" parTransId="{663594BF-C46A-4841-8C40-A8C663AF81C0}" sibTransId="{0EC83EFA-62DD-45F1-B577-25A57DEA181C}"/>
    <dgm:cxn modelId="{3332859B-AEC7-4FDC-9C8E-EA19588798F3}" type="presOf" srcId="{84ED5908-4FB8-4762-ACAC-4EE97FA5924E}" destId="{176CD7FB-5594-4383-8BFA-285E68794D1A}" srcOrd="0" destOrd="0" presId="urn:microsoft.com/office/officeart/2005/8/layout/vList2"/>
    <dgm:cxn modelId="{334255CC-4390-4F8E-90EE-8B6CF7E3A049}" type="presOf" srcId="{B5895A75-F126-44B6-9511-9066E293C346}" destId="{C0B1AD64-A160-43CC-944A-D47BB015B245}" srcOrd="0" destOrd="0" presId="urn:microsoft.com/office/officeart/2005/8/layout/vList2"/>
    <dgm:cxn modelId="{2DF7AEF2-8194-4593-B7F1-43B64AAA92FC}" type="presOf" srcId="{CC4CC3AC-6DD3-4DBA-9029-128448CF3714}" destId="{E8094BF7-DFB7-4304-96FE-6FF0A89503B2}" srcOrd="0" destOrd="0" presId="urn:microsoft.com/office/officeart/2005/8/layout/vList2"/>
    <dgm:cxn modelId="{378FAB80-84D7-4DFE-8124-0252ED99387F}" type="presParOf" srcId="{6E47CD73-3817-4D5C-BF7B-21002C1DE3AA}" destId="{EC50C2B4-A710-442C-A44A-47F808446AFD}" srcOrd="0" destOrd="0" presId="urn:microsoft.com/office/officeart/2005/8/layout/vList2"/>
    <dgm:cxn modelId="{4A9E3B83-DE8B-434A-8FBB-F2F4E66333E8}" type="presParOf" srcId="{6E47CD73-3817-4D5C-BF7B-21002C1DE3AA}" destId="{CBF683BA-36D3-4E94-A8AC-525C08761F80}" srcOrd="1" destOrd="0" presId="urn:microsoft.com/office/officeart/2005/8/layout/vList2"/>
    <dgm:cxn modelId="{BFD7BFC1-8CEE-452A-BB90-0A87784A6440}" type="presParOf" srcId="{6E47CD73-3817-4D5C-BF7B-21002C1DE3AA}" destId="{176CD7FB-5594-4383-8BFA-285E68794D1A}" srcOrd="2" destOrd="0" presId="urn:microsoft.com/office/officeart/2005/8/layout/vList2"/>
    <dgm:cxn modelId="{8C26C037-0DEB-4FFF-8ED6-B15CBEEF9CC4}" type="presParOf" srcId="{6E47CD73-3817-4D5C-BF7B-21002C1DE3AA}" destId="{59AB9EE1-2B73-42A6-AA43-B09D659244EA}" srcOrd="3" destOrd="0" presId="urn:microsoft.com/office/officeart/2005/8/layout/vList2"/>
    <dgm:cxn modelId="{5BE37DF5-F2BA-4E18-9BAC-A9A04BC1D919}" type="presParOf" srcId="{6E47CD73-3817-4D5C-BF7B-21002C1DE3AA}" destId="{E8094BF7-DFB7-4304-96FE-6FF0A89503B2}" srcOrd="4" destOrd="0" presId="urn:microsoft.com/office/officeart/2005/8/layout/vList2"/>
    <dgm:cxn modelId="{DF220506-1FDF-4AF7-82E5-92D846B5626F}" type="presParOf" srcId="{6E47CD73-3817-4D5C-BF7B-21002C1DE3AA}" destId="{C0B1AD64-A160-43CC-944A-D47BB015B245}"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22A52B-A364-41DF-8E60-1FB9DFAB1B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1E87F6-A3FE-463A-B259-0228C49D3097}">
      <dgm:prSet/>
      <dgm:spPr/>
      <dgm:t>
        <a:bodyPr/>
        <a:lstStyle/>
        <a:p>
          <a:r>
            <a:rPr lang="en-US" dirty="0"/>
            <a:t>If employee enrolled in Dep Care or Health FSA (or LPFSA) during OE but wants to change </a:t>
          </a:r>
          <a:r>
            <a:rPr lang="en-US" u="sng" dirty="0"/>
            <a:t>election amount</a:t>
          </a:r>
          <a:r>
            <a:rPr lang="en-US" dirty="0"/>
            <a:t>, CB can enter changes until 12/31/2024.  A ticket is required.</a:t>
          </a:r>
        </a:p>
      </dgm:t>
    </dgm:pt>
    <dgm:pt modelId="{1CB3B0D1-2331-4533-AF97-3AEE7B5A872C}" type="parTrans" cxnId="{08E80B39-342C-49AC-A430-12DB9A3A330F}">
      <dgm:prSet/>
      <dgm:spPr/>
      <dgm:t>
        <a:bodyPr/>
        <a:lstStyle/>
        <a:p>
          <a:endParaRPr lang="en-US"/>
        </a:p>
      </dgm:t>
    </dgm:pt>
    <dgm:pt modelId="{700D897A-585C-4F54-AA24-C96DC8775437}" type="sibTrans" cxnId="{08E80B39-342C-49AC-A430-12DB9A3A330F}">
      <dgm:prSet/>
      <dgm:spPr/>
      <dgm:t>
        <a:bodyPr/>
        <a:lstStyle/>
        <a:p>
          <a:endParaRPr lang="en-US"/>
        </a:p>
      </dgm:t>
    </dgm:pt>
    <dgm:pt modelId="{45AE99FA-680D-47CE-8771-B09687611380}">
      <dgm:prSet/>
      <dgm:spPr/>
      <dgm:t>
        <a:bodyPr/>
        <a:lstStyle/>
        <a:p>
          <a:r>
            <a:rPr lang="en-US" dirty="0"/>
            <a:t>If employee made no elections during OE, they have until the first file is sent to OPTUM Financial (11/22/24) to submit a paper application for 2025.  After 11/22/24, employee must file an appeal.</a:t>
          </a:r>
        </a:p>
      </dgm:t>
    </dgm:pt>
    <dgm:pt modelId="{D49B149A-2BC0-43E5-800B-3BDAD3B0468C}" type="parTrans" cxnId="{F039E022-10A3-416D-B698-EE99A9D51BDE}">
      <dgm:prSet/>
      <dgm:spPr/>
      <dgm:t>
        <a:bodyPr/>
        <a:lstStyle/>
        <a:p>
          <a:endParaRPr lang="en-US"/>
        </a:p>
      </dgm:t>
    </dgm:pt>
    <dgm:pt modelId="{6D0B0504-3CE1-4D16-85A4-42720751FE44}" type="sibTrans" cxnId="{F039E022-10A3-416D-B698-EE99A9D51BDE}">
      <dgm:prSet/>
      <dgm:spPr/>
      <dgm:t>
        <a:bodyPr/>
        <a:lstStyle/>
        <a:p>
          <a:endParaRPr lang="en-US"/>
        </a:p>
      </dgm:t>
    </dgm:pt>
    <dgm:pt modelId="{15ED81DA-F2EE-483F-9D9C-E108DF852481}">
      <dgm:prSet/>
      <dgm:spPr/>
      <dgm:t>
        <a:bodyPr/>
        <a:lstStyle/>
        <a:p>
          <a:r>
            <a:rPr lang="en-US" dirty="0"/>
            <a:t>HSA, Parking, Transit changes after OE: will need to submit ticket for Central Benefits to do once OE event is closed to agency (11/1/24)</a:t>
          </a:r>
        </a:p>
        <a:p>
          <a:r>
            <a:rPr lang="en-US" dirty="0"/>
            <a:t>After 12/28/24, agencies should use a 1/1/25 HSA or COM event</a:t>
          </a:r>
        </a:p>
      </dgm:t>
    </dgm:pt>
    <dgm:pt modelId="{05A8B248-6F8E-428E-A3BE-5364A83C9D0B}" type="parTrans" cxnId="{1AAFB361-8075-4493-9621-4D5F76390A08}">
      <dgm:prSet/>
      <dgm:spPr/>
      <dgm:t>
        <a:bodyPr/>
        <a:lstStyle/>
        <a:p>
          <a:endParaRPr lang="en-US"/>
        </a:p>
      </dgm:t>
    </dgm:pt>
    <dgm:pt modelId="{72B917A3-D16D-4729-8758-1B96F25D9603}" type="sibTrans" cxnId="{1AAFB361-8075-4493-9621-4D5F76390A08}">
      <dgm:prSet/>
      <dgm:spPr/>
      <dgm:t>
        <a:bodyPr/>
        <a:lstStyle/>
        <a:p>
          <a:endParaRPr lang="en-US"/>
        </a:p>
      </dgm:t>
    </dgm:pt>
    <dgm:pt modelId="{09578E44-5232-4301-BE81-7D5C8A0BBB64}">
      <dgm:prSet custT="1"/>
      <dgm:spPr/>
      <dgm:t>
        <a:bodyPr/>
        <a:lstStyle/>
        <a:p>
          <a:endParaRPr lang="en-US" sz="1400" dirty="0"/>
        </a:p>
      </dgm:t>
    </dgm:pt>
    <dgm:pt modelId="{590D16DF-5A7E-4484-95F1-4F2B1D754D15}" type="parTrans" cxnId="{B067A979-5A46-4E03-B28F-ECA46943BC6C}">
      <dgm:prSet/>
      <dgm:spPr/>
      <dgm:t>
        <a:bodyPr/>
        <a:lstStyle/>
        <a:p>
          <a:endParaRPr lang="en-US"/>
        </a:p>
      </dgm:t>
    </dgm:pt>
    <dgm:pt modelId="{7D884B3A-3709-488E-A285-A85DF8058237}" type="sibTrans" cxnId="{B067A979-5A46-4E03-B28F-ECA46943BC6C}">
      <dgm:prSet/>
      <dgm:spPr/>
      <dgm:t>
        <a:bodyPr/>
        <a:lstStyle/>
        <a:p>
          <a:endParaRPr lang="en-US"/>
        </a:p>
      </dgm:t>
    </dgm:pt>
    <dgm:pt modelId="{AFEA8CFC-25E1-4B8F-B282-42654F65D567}" type="pres">
      <dgm:prSet presAssocID="{7722A52B-A364-41DF-8E60-1FB9DFAB1BCC}" presName="linear" presStyleCnt="0">
        <dgm:presLayoutVars>
          <dgm:animLvl val="lvl"/>
          <dgm:resizeHandles val="exact"/>
        </dgm:presLayoutVars>
      </dgm:prSet>
      <dgm:spPr/>
    </dgm:pt>
    <dgm:pt modelId="{769E1CC2-FA50-4793-8852-CF02113A4FBD}" type="pres">
      <dgm:prSet presAssocID="{9C1E87F6-A3FE-463A-B259-0228C49D3097}" presName="parentText" presStyleLbl="node1" presStyleIdx="0" presStyleCnt="3">
        <dgm:presLayoutVars>
          <dgm:chMax val="0"/>
          <dgm:bulletEnabled val="1"/>
        </dgm:presLayoutVars>
      </dgm:prSet>
      <dgm:spPr/>
    </dgm:pt>
    <dgm:pt modelId="{B75A023E-BAC0-4080-832F-FA9DB667840C}" type="pres">
      <dgm:prSet presAssocID="{700D897A-585C-4F54-AA24-C96DC8775437}" presName="spacer" presStyleCnt="0"/>
      <dgm:spPr/>
    </dgm:pt>
    <dgm:pt modelId="{2442E83D-DC90-449C-9199-A6D7C8D59C5A}" type="pres">
      <dgm:prSet presAssocID="{45AE99FA-680D-47CE-8771-B09687611380}" presName="parentText" presStyleLbl="node1" presStyleIdx="1" presStyleCnt="3">
        <dgm:presLayoutVars>
          <dgm:chMax val="0"/>
          <dgm:bulletEnabled val="1"/>
        </dgm:presLayoutVars>
      </dgm:prSet>
      <dgm:spPr/>
    </dgm:pt>
    <dgm:pt modelId="{E527F1E3-E800-401A-8F04-04536471835D}" type="pres">
      <dgm:prSet presAssocID="{6D0B0504-3CE1-4D16-85A4-42720751FE44}" presName="spacer" presStyleCnt="0"/>
      <dgm:spPr/>
    </dgm:pt>
    <dgm:pt modelId="{8B2B765E-B8E9-4E36-9D2C-2BF705DD0475}" type="pres">
      <dgm:prSet presAssocID="{15ED81DA-F2EE-483F-9D9C-E108DF852481}" presName="parentText" presStyleLbl="node1" presStyleIdx="2" presStyleCnt="3">
        <dgm:presLayoutVars>
          <dgm:chMax val="0"/>
          <dgm:bulletEnabled val="1"/>
        </dgm:presLayoutVars>
      </dgm:prSet>
      <dgm:spPr/>
    </dgm:pt>
    <dgm:pt modelId="{48AAE1F6-2632-482F-AB8E-B098C3AA3B2B}" type="pres">
      <dgm:prSet presAssocID="{15ED81DA-F2EE-483F-9D9C-E108DF852481}" presName="childText" presStyleLbl="revTx" presStyleIdx="0" presStyleCnt="1">
        <dgm:presLayoutVars>
          <dgm:bulletEnabled val="1"/>
        </dgm:presLayoutVars>
      </dgm:prSet>
      <dgm:spPr/>
    </dgm:pt>
  </dgm:ptLst>
  <dgm:cxnLst>
    <dgm:cxn modelId="{F039E022-10A3-416D-B698-EE99A9D51BDE}" srcId="{7722A52B-A364-41DF-8E60-1FB9DFAB1BCC}" destId="{45AE99FA-680D-47CE-8771-B09687611380}" srcOrd="1" destOrd="0" parTransId="{D49B149A-2BC0-43E5-800B-3BDAD3B0468C}" sibTransId="{6D0B0504-3CE1-4D16-85A4-42720751FE44}"/>
    <dgm:cxn modelId="{08E80B39-342C-49AC-A430-12DB9A3A330F}" srcId="{7722A52B-A364-41DF-8E60-1FB9DFAB1BCC}" destId="{9C1E87F6-A3FE-463A-B259-0228C49D3097}" srcOrd="0" destOrd="0" parTransId="{1CB3B0D1-2331-4533-AF97-3AEE7B5A872C}" sibTransId="{700D897A-585C-4F54-AA24-C96DC8775437}"/>
    <dgm:cxn modelId="{1AAFB361-8075-4493-9621-4D5F76390A08}" srcId="{7722A52B-A364-41DF-8E60-1FB9DFAB1BCC}" destId="{15ED81DA-F2EE-483F-9D9C-E108DF852481}" srcOrd="2" destOrd="0" parTransId="{05A8B248-6F8E-428E-A3BE-5364A83C9D0B}" sibTransId="{72B917A3-D16D-4729-8758-1B96F25D9603}"/>
    <dgm:cxn modelId="{02B98157-8640-4BC8-AF68-69EB943A72D8}" type="presOf" srcId="{15ED81DA-F2EE-483F-9D9C-E108DF852481}" destId="{8B2B765E-B8E9-4E36-9D2C-2BF705DD0475}" srcOrd="0" destOrd="0" presId="urn:microsoft.com/office/officeart/2005/8/layout/vList2"/>
    <dgm:cxn modelId="{B067A979-5A46-4E03-B28F-ECA46943BC6C}" srcId="{15ED81DA-F2EE-483F-9D9C-E108DF852481}" destId="{09578E44-5232-4301-BE81-7D5C8A0BBB64}" srcOrd="0" destOrd="0" parTransId="{590D16DF-5A7E-4484-95F1-4F2B1D754D15}" sibTransId="{7D884B3A-3709-488E-A285-A85DF8058237}"/>
    <dgm:cxn modelId="{04E35D85-9F59-4F79-9C0C-1F6916481FCE}" type="presOf" srcId="{7722A52B-A364-41DF-8E60-1FB9DFAB1BCC}" destId="{AFEA8CFC-25E1-4B8F-B282-42654F65D567}" srcOrd="0" destOrd="0" presId="urn:microsoft.com/office/officeart/2005/8/layout/vList2"/>
    <dgm:cxn modelId="{2B44BECD-191F-4652-9340-8909326E345C}" type="presOf" srcId="{9C1E87F6-A3FE-463A-B259-0228C49D3097}" destId="{769E1CC2-FA50-4793-8852-CF02113A4FBD}" srcOrd="0" destOrd="0" presId="urn:microsoft.com/office/officeart/2005/8/layout/vList2"/>
    <dgm:cxn modelId="{89D7C2CE-2E78-4AC1-B0E0-FC018AA0F44A}" type="presOf" srcId="{45AE99FA-680D-47CE-8771-B09687611380}" destId="{2442E83D-DC90-449C-9199-A6D7C8D59C5A}" srcOrd="0" destOrd="0" presId="urn:microsoft.com/office/officeart/2005/8/layout/vList2"/>
    <dgm:cxn modelId="{F25CEEE4-E030-427A-845C-44B26BCBFE48}" type="presOf" srcId="{09578E44-5232-4301-BE81-7D5C8A0BBB64}" destId="{48AAE1F6-2632-482F-AB8E-B098C3AA3B2B}" srcOrd="0" destOrd="0" presId="urn:microsoft.com/office/officeart/2005/8/layout/vList2"/>
    <dgm:cxn modelId="{60962816-30D0-4EDC-807E-FFDEDEFCEE43}" type="presParOf" srcId="{AFEA8CFC-25E1-4B8F-B282-42654F65D567}" destId="{769E1CC2-FA50-4793-8852-CF02113A4FBD}" srcOrd="0" destOrd="0" presId="urn:microsoft.com/office/officeart/2005/8/layout/vList2"/>
    <dgm:cxn modelId="{B7B75133-D85E-43E7-9F51-9EE3F8F34742}" type="presParOf" srcId="{AFEA8CFC-25E1-4B8F-B282-42654F65D567}" destId="{B75A023E-BAC0-4080-832F-FA9DB667840C}" srcOrd="1" destOrd="0" presId="urn:microsoft.com/office/officeart/2005/8/layout/vList2"/>
    <dgm:cxn modelId="{864E3B9B-197B-4358-9DE5-3F5F290F01AA}" type="presParOf" srcId="{AFEA8CFC-25E1-4B8F-B282-42654F65D567}" destId="{2442E83D-DC90-449C-9199-A6D7C8D59C5A}" srcOrd="2" destOrd="0" presId="urn:microsoft.com/office/officeart/2005/8/layout/vList2"/>
    <dgm:cxn modelId="{BABB2F89-00C7-40F8-BAAB-D2CB02E4224D}" type="presParOf" srcId="{AFEA8CFC-25E1-4B8F-B282-42654F65D567}" destId="{E527F1E3-E800-401A-8F04-04536471835D}" srcOrd="3" destOrd="0" presId="urn:microsoft.com/office/officeart/2005/8/layout/vList2"/>
    <dgm:cxn modelId="{46F09106-EC8F-4EE9-B710-A6599CDF772A}" type="presParOf" srcId="{AFEA8CFC-25E1-4B8F-B282-42654F65D567}" destId="{8B2B765E-B8E9-4E36-9D2C-2BF705DD0475}" srcOrd="4" destOrd="0" presId="urn:microsoft.com/office/officeart/2005/8/layout/vList2"/>
    <dgm:cxn modelId="{03D86ED8-CE64-486F-97AC-D02166A620F3}" type="presParOf" srcId="{AFEA8CFC-25E1-4B8F-B282-42654F65D567}" destId="{48AAE1F6-2632-482F-AB8E-B098C3AA3B2B}"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34E06A-6193-4FC6-A0E5-007A035C4D9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A4B029D-9DA0-4382-92B2-56D2BE33FCF2}">
      <dgm:prSet/>
      <dgm:spPr/>
      <dgm:t>
        <a:bodyPr/>
        <a:lstStyle/>
        <a:p>
          <a:r>
            <a:rPr lang="en-US" dirty="0"/>
            <a:t>Enrolled in HDHP but has other coverage (including Medicare) or is 65 years or will be turning 65 next year</a:t>
          </a:r>
        </a:p>
      </dgm:t>
    </dgm:pt>
    <dgm:pt modelId="{1AB899FD-E7F1-461C-ACA0-325CB8C64A64}" type="parTrans" cxnId="{FA9A2B1E-8A65-49EC-86FD-E995864CA50A}">
      <dgm:prSet/>
      <dgm:spPr/>
      <dgm:t>
        <a:bodyPr/>
        <a:lstStyle/>
        <a:p>
          <a:endParaRPr lang="en-US"/>
        </a:p>
      </dgm:t>
    </dgm:pt>
    <dgm:pt modelId="{DD12EF22-E0CB-4B27-B2A8-EB6DBE4D94C8}" type="sibTrans" cxnId="{FA9A2B1E-8A65-49EC-86FD-E995864CA50A}">
      <dgm:prSet/>
      <dgm:spPr/>
      <dgm:t>
        <a:bodyPr/>
        <a:lstStyle/>
        <a:p>
          <a:endParaRPr lang="en-US"/>
        </a:p>
      </dgm:t>
    </dgm:pt>
    <dgm:pt modelId="{CD68FD1B-5CB6-47D2-BA13-11BF8C99808B}">
      <dgm:prSet/>
      <dgm:spPr/>
      <dgm:t>
        <a:bodyPr/>
        <a:lstStyle/>
        <a:p>
          <a:r>
            <a:rPr lang="en-US"/>
            <a:t>Enrolled OOS + health insurance</a:t>
          </a:r>
        </a:p>
      </dgm:t>
    </dgm:pt>
    <dgm:pt modelId="{FB7F6EE4-9947-4E32-9AE5-C22003B0340F}" type="parTrans" cxnId="{24F4FA53-A4A1-4A1A-92EE-C13FBC3A52FC}">
      <dgm:prSet/>
      <dgm:spPr/>
      <dgm:t>
        <a:bodyPr/>
        <a:lstStyle/>
        <a:p>
          <a:endParaRPr lang="en-US"/>
        </a:p>
      </dgm:t>
    </dgm:pt>
    <dgm:pt modelId="{8292216B-3C48-4007-9BA8-E61835932250}" type="sibTrans" cxnId="{24F4FA53-A4A1-4A1A-92EE-C13FBC3A52FC}">
      <dgm:prSet/>
      <dgm:spPr/>
      <dgm:t>
        <a:bodyPr/>
        <a:lstStyle/>
        <a:p>
          <a:endParaRPr lang="en-US"/>
        </a:p>
      </dgm:t>
    </dgm:pt>
    <dgm:pt modelId="{06145ADD-5F47-498E-A321-531082879622}">
      <dgm:prSet/>
      <dgm:spPr/>
      <dgm:t>
        <a:bodyPr/>
        <a:lstStyle/>
        <a:p>
          <a:r>
            <a:rPr lang="en-US"/>
            <a:t>Enrolled in health + preventive dental</a:t>
          </a:r>
        </a:p>
      </dgm:t>
    </dgm:pt>
    <dgm:pt modelId="{64A20A42-2722-40D0-B867-2DA0958C7EF9}" type="parTrans" cxnId="{5AC19FB1-D842-4DB8-A74D-568123ED6548}">
      <dgm:prSet/>
      <dgm:spPr/>
      <dgm:t>
        <a:bodyPr/>
        <a:lstStyle/>
        <a:p>
          <a:endParaRPr lang="en-US"/>
        </a:p>
      </dgm:t>
    </dgm:pt>
    <dgm:pt modelId="{2A6F7EC8-868F-4DC6-9CFA-5536F22838BC}" type="sibTrans" cxnId="{5AC19FB1-D842-4DB8-A74D-568123ED6548}">
      <dgm:prSet/>
      <dgm:spPr/>
      <dgm:t>
        <a:bodyPr/>
        <a:lstStyle/>
        <a:p>
          <a:endParaRPr lang="en-US"/>
        </a:p>
      </dgm:t>
    </dgm:pt>
    <dgm:pt modelId="{6DC96A9A-AC71-46A8-8731-022695D199BB}">
      <dgm:prSet/>
      <dgm:spPr/>
      <dgm:t>
        <a:bodyPr/>
        <a:lstStyle/>
        <a:p>
          <a:r>
            <a:rPr lang="en-US"/>
            <a:t>Missing marital status and dependent information</a:t>
          </a:r>
        </a:p>
      </dgm:t>
    </dgm:pt>
    <dgm:pt modelId="{E1DD68DE-B64D-487D-BCFD-FB1F61D68E97}" type="parTrans" cxnId="{0CE80C62-742F-4765-A8A0-4A828DC1CA93}">
      <dgm:prSet/>
      <dgm:spPr/>
      <dgm:t>
        <a:bodyPr/>
        <a:lstStyle/>
        <a:p>
          <a:endParaRPr lang="en-US"/>
        </a:p>
      </dgm:t>
    </dgm:pt>
    <dgm:pt modelId="{4FB4407C-C8AB-48C9-8966-B191BBFCB748}" type="sibTrans" cxnId="{0CE80C62-742F-4765-A8A0-4A828DC1CA93}">
      <dgm:prSet/>
      <dgm:spPr/>
      <dgm:t>
        <a:bodyPr/>
        <a:lstStyle/>
        <a:p>
          <a:endParaRPr lang="en-US"/>
        </a:p>
      </dgm:t>
    </dgm:pt>
    <dgm:pt modelId="{68A090B0-0319-422C-9A94-177653D05072}">
      <dgm:prSet/>
      <dgm:spPr/>
      <dgm:t>
        <a:bodyPr/>
        <a:lstStyle/>
        <a:p>
          <a:r>
            <a:rPr lang="en-US" dirty="0"/>
            <a:t>Enrolled in Access Out of State for 2025</a:t>
          </a:r>
        </a:p>
      </dgm:t>
    </dgm:pt>
    <dgm:pt modelId="{6DEE9012-66D8-4FAA-A72F-87554B30CE02}" type="parTrans" cxnId="{8E76C530-5444-4F9E-A358-C55065C32BA2}">
      <dgm:prSet/>
      <dgm:spPr/>
      <dgm:t>
        <a:bodyPr/>
        <a:lstStyle/>
        <a:p>
          <a:endParaRPr lang="en-US"/>
        </a:p>
      </dgm:t>
    </dgm:pt>
    <dgm:pt modelId="{81BFE73A-FFE9-4D00-9E4D-44E35E50F8A8}" type="sibTrans" cxnId="{8E76C530-5444-4F9E-A358-C55065C32BA2}">
      <dgm:prSet/>
      <dgm:spPr/>
      <dgm:t>
        <a:bodyPr/>
        <a:lstStyle/>
        <a:p>
          <a:endParaRPr lang="en-US"/>
        </a:p>
      </dgm:t>
    </dgm:pt>
    <dgm:pt modelId="{BC1592D6-E0A9-4B5D-B128-C47EE2748E77}">
      <dgm:prSet/>
      <dgm:spPr/>
      <dgm:t>
        <a:bodyPr/>
        <a:lstStyle/>
        <a:p>
          <a:r>
            <a:rPr lang="en-US"/>
            <a:t>Enrolled in LPFSA + non-HDHP </a:t>
          </a:r>
        </a:p>
      </dgm:t>
    </dgm:pt>
    <dgm:pt modelId="{5A50AA60-3051-47E8-939D-4223FB9B0A1B}" type="parTrans" cxnId="{B906E839-4A2D-4B4A-B82E-153A51B610FA}">
      <dgm:prSet/>
      <dgm:spPr/>
      <dgm:t>
        <a:bodyPr/>
        <a:lstStyle/>
        <a:p>
          <a:endParaRPr lang="en-US"/>
        </a:p>
      </dgm:t>
    </dgm:pt>
    <dgm:pt modelId="{4FBCE851-9DC3-4EC8-8D37-7D0C892D9EB7}" type="sibTrans" cxnId="{B906E839-4A2D-4B4A-B82E-153A51B610FA}">
      <dgm:prSet/>
      <dgm:spPr/>
      <dgm:t>
        <a:bodyPr/>
        <a:lstStyle/>
        <a:p>
          <a:endParaRPr lang="en-US"/>
        </a:p>
      </dgm:t>
    </dgm:pt>
    <dgm:pt modelId="{93E15BFD-F6DF-41AC-878D-9177C8B572B3}">
      <dgm:prSet/>
      <dgm:spPr/>
      <dgm:t>
        <a:bodyPr/>
        <a:lstStyle/>
        <a:p>
          <a:r>
            <a:rPr lang="en-US"/>
            <a:t>Enrolled in HDHP + regular healthcare FSA</a:t>
          </a:r>
        </a:p>
      </dgm:t>
    </dgm:pt>
    <dgm:pt modelId="{0FBC4056-EADF-4A43-B87F-A1DCC79C63B0}" type="parTrans" cxnId="{2B9573B2-0E65-4518-810F-09F3851D0F45}">
      <dgm:prSet/>
      <dgm:spPr/>
      <dgm:t>
        <a:bodyPr/>
        <a:lstStyle/>
        <a:p>
          <a:endParaRPr lang="en-US"/>
        </a:p>
      </dgm:t>
    </dgm:pt>
    <dgm:pt modelId="{4839B2AB-BE8E-4B11-B3B4-4B1FF9C7CCE3}" type="sibTrans" cxnId="{2B9573B2-0E65-4518-810F-09F3851D0F45}">
      <dgm:prSet/>
      <dgm:spPr/>
      <dgm:t>
        <a:bodyPr/>
        <a:lstStyle/>
        <a:p>
          <a:endParaRPr lang="en-US"/>
        </a:p>
      </dgm:t>
    </dgm:pt>
    <dgm:pt modelId="{E26B28F6-CEAB-4CB7-B3B1-F48529909904}">
      <dgm:prSet/>
      <dgm:spPr/>
      <dgm:t>
        <a:bodyPr/>
        <a:lstStyle/>
        <a:p>
          <a:r>
            <a:rPr lang="en-US"/>
            <a:t>Removing dependents under 19 or a spouse but kept family </a:t>
          </a:r>
          <a:r>
            <a:rPr lang="en-US">
              <a:latin typeface="Trebuchet MS" panose="020B0603020202020204"/>
            </a:rPr>
            <a:t>coverage</a:t>
          </a:r>
          <a:endParaRPr lang="en-US" dirty="0"/>
        </a:p>
      </dgm:t>
    </dgm:pt>
    <dgm:pt modelId="{8B171169-B24B-4BE7-84AD-F62AB9C1FE4C}" type="parTrans" cxnId="{54E8F744-30F2-489F-B40C-43F5295C1845}">
      <dgm:prSet/>
      <dgm:spPr/>
      <dgm:t>
        <a:bodyPr/>
        <a:lstStyle/>
        <a:p>
          <a:endParaRPr lang="en-US"/>
        </a:p>
      </dgm:t>
    </dgm:pt>
    <dgm:pt modelId="{13630033-C648-41F9-8D1E-4371380FE0B4}" type="sibTrans" cxnId="{54E8F744-30F2-489F-B40C-43F5295C1845}">
      <dgm:prSet/>
      <dgm:spPr/>
      <dgm:t>
        <a:bodyPr/>
        <a:lstStyle/>
        <a:p>
          <a:endParaRPr lang="en-US"/>
        </a:p>
      </dgm:t>
    </dgm:pt>
    <dgm:pt modelId="{F534DC0C-E09F-4B57-BB39-34E2BDBDC88A}">
      <dgm:prSet/>
      <dgm:spPr/>
      <dgm:t>
        <a:bodyPr/>
        <a:lstStyle/>
        <a:p>
          <a:r>
            <a:rPr lang="en-US"/>
            <a:t>Late year FSA elections</a:t>
          </a:r>
        </a:p>
      </dgm:t>
    </dgm:pt>
    <dgm:pt modelId="{878CBDDD-0F49-4A23-AF9F-4158983CAFEA}" type="parTrans" cxnId="{27872FB9-8B30-4ED7-9902-C9318EF59AD8}">
      <dgm:prSet/>
      <dgm:spPr/>
      <dgm:t>
        <a:bodyPr/>
        <a:lstStyle/>
        <a:p>
          <a:endParaRPr lang="en-US"/>
        </a:p>
      </dgm:t>
    </dgm:pt>
    <dgm:pt modelId="{E7F9D155-7321-4EAF-A9C4-6E25F3B169D7}" type="sibTrans" cxnId="{27872FB9-8B30-4ED7-9902-C9318EF59AD8}">
      <dgm:prSet/>
      <dgm:spPr/>
      <dgm:t>
        <a:bodyPr/>
        <a:lstStyle/>
        <a:p>
          <a:endParaRPr lang="en-US"/>
        </a:p>
      </dgm:t>
    </dgm:pt>
    <dgm:pt modelId="{DF4B47A4-B72A-4C1B-B480-715EC7DF4E09}" type="pres">
      <dgm:prSet presAssocID="{AB34E06A-6193-4FC6-A0E5-007A035C4D96}" presName="diagram" presStyleCnt="0">
        <dgm:presLayoutVars>
          <dgm:dir/>
          <dgm:resizeHandles val="exact"/>
        </dgm:presLayoutVars>
      </dgm:prSet>
      <dgm:spPr/>
    </dgm:pt>
    <dgm:pt modelId="{6FFA7C00-430B-4154-88B4-A481A47A35D0}" type="pres">
      <dgm:prSet presAssocID="{DA4B029D-9DA0-4382-92B2-56D2BE33FCF2}" presName="node" presStyleLbl="node1" presStyleIdx="0" presStyleCnt="9">
        <dgm:presLayoutVars>
          <dgm:bulletEnabled val="1"/>
        </dgm:presLayoutVars>
      </dgm:prSet>
      <dgm:spPr/>
    </dgm:pt>
    <dgm:pt modelId="{699DB5FB-A5A3-40D6-BEB2-924EE7CFAC25}" type="pres">
      <dgm:prSet presAssocID="{DD12EF22-E0CB-4B27-B2A8-EB6DBE4D94C8}" presName="sibTrans" presStyleCnt="0"/>
      <dgm:spPr/>
    </dgm:pt>
    <dgm:pt modelId="{7B3BFEEA-5687-4C0A-9A93-74E21DE93AE8}" type="pres">
      <dgm:prSet presAssocID="{CD68FD1B-5CB6-47D2-BA13-11BF8C99808B}" presName="node" presStyleLbl="node1" presStyleIdx="1" presStyleCnt="9">
        <dgm:presLayoutVars>
          <dgm:bulletEnabled val="1"/>
        </dgm:presLayoutVars>
      </dgm:prSet>
      <dgm:spPr/>
    </dgm:pt>
    <dgm:pt modelId="{7A429B29-B2FF-40D5-A7AE-CA299803F170}" type="pres">
      <dgm:prSet presAssocID="{8292216B-3C48-4007-9BA8-E61835932250}" presName="sibTrans" presStyleCnt="0"/>
      <dgm:spPr/>
    </dgm:pt>
    <dgm:pt modelId="{86D27A0A-5630-40BD-B645-1052AA38B932}" type="pres">
      <dgm:prSet presAssocID="{06145ADD-5F47-498E-A321-531082879622}" presName="node" presStyleLbl="node1" presStyleIdx="2" presStyleCnt="9">
        <dgm:presLayoutVars>
          <dgm:bulletEnabled val="1"/>
        </dgm:presLayoutVars>
      </dgm:prSet>
      <dgm:spPr/>
    </dgm:pt>
    <dgm:pt modelId="{F5893B08-404B-4516-BDD6-57E4C1AEB16D}" type="pres">
      <dgm:prSet presAssocID="{2A6F7EC8-868F-4DC6-9CFA-5536F22838BC}" presName="sibTrans" presStyleCnt="0"/>
      <dgm:spPr/>
    </dgm:pt>
    <dgm:pt modelId="{BE2431AA-C60E-4A34-9267-AD28DA298D02}" type="pres">
      <dgm:prSet presAssocID="{6DC96A9A-AC71-46A8-8731-022695D199BB}" presName="node" presStyleLbl="node1" presStyleIdx="3" presStyleCnt="9">
        <dgm:presLayoutVars>
          <dgm:bulletEnabled val="1"/>
        </dgm:presLayoutVars>
      </dgm:prSet>
      <dgm:spPr/>
    </dgm:pt>
    <dgm:pt modelId="{16FE7A6B-5718-4359-A239-53522D0A3173}" type="pres">
      <dgm:prSet presAssocID="{4FB4407C-C8AB-48C9-8966-B191BBFCB748}" presName="sibTrans" presStyleCnt="0"/>
      <dgm:spPr/>
    </dgm:pt>
    <dgm:pt modelId="{D9E5DFDE-5B02-4D65-8317-2B313523B837}" type="pres">
      <dgm:prSet presAssocID="{68A090B0-0319-422C-9A94-177653D05072}" presName="node" presStyleLbl="node1" presStyleIdx="4" presStyleCnt="9">
        <dgm:presLayoutVars>
          <dgm:bulletEnabled val="1"/>
        </dgm:presLayoutVars>
      </dgm:prSet>
      <dgm:spPr/>
    </dgm:pt>
    <dgm:pt modelId="{2292B965-55A2-4C7D-A42F-843598969AD2}" type="pres">
      <dgm:prSet presAssocID="{81BFE73A-FFE9-4D00-9E4D-44E35E50F8A8}" presName="sibTrans" presStyleCnt="0"/>
      <dgm:spPr/>
    </dgm:pt>
    <dgm:pt modelId="{47D38E25-4749-4186-B286-4C4F1B1CA793}" type="pres">
      <dgm:prSet presAssocID="{BC1592D6-E0A9-4B5D-B128-C47EE2748E77}" presName="node" presStyleLbl="node1" presStyleIdx="5" presStyleCnt="9">
        <dgm:presLayoutVars>
          <dgm:bulletEnabled val="1"/>
        </dgm:presLayoutVars>
      </dgm:prSet>
      <dgm:spPr/>
    </dgm:pt>
    <dgm:pt modelId="{BB232AE2-A474-445F-8FA4-518B08C27960}" type="pres">
      <dgm:prSet presAssocID="{4FBCE851-9DC3-4EC8-8D37-7D0C892D9EB7}" presName="sibTrans" presStyleCnt="0"/>
      <dgm:spPr/>
    </dgm:pt>
    <dgm:pt modelId="{666DC1F6-F56F-4DAF-BDE1-F72B40332727}" type="pres">
      <dgm:prSet presAssocID="{93E15BFD-F6DF-41AC-878D-9177C8B572B3}" presName="node" presStyleLbl="node1" presStyleIdx="6" presStyleCnt="9">
        <dgm:presLayoutVars>
          <dgm:bulletEnabled val="1"/>
        </dgm:presLayoutVars>
      </dgm:prSet>
      <dgm:spPr/>
    </dgm:pt>
    <dgm:pt modelId="{A7B7A219-0195-483E-8966-1F497CA24471}" type="pres">
      <dgm:prSet presAssocID="{4839B2AB-BE8E-4B11-B3B4-4B1FF9C7CCE3}" presName="sibTrans" presStyleCnt="0"/>
      <dgm:spPr/>
    </dgm:pt>
    <dgm:pt modelId="{2D562BB1-DD04-488B-94BD-BAD41D21ED90}" type="pres">
      <dgm:prSet presAssocID="{E26B28F6-CEAB-4CB7-B3B1-F48529909904}" presName="node" presStyleLbl="node1" presStyleIdx="7" presStyleCnt="9">
        <dgm:presLayoutVars>
          <dgm:bulletEnabled val="1"/>
        </dgm:presLayoutVars>
      </dgm:prSet>
      <dgm:spPr/>
    </dgm:pt>
    <dgm:pt modelId="{4BCDDA2E-2C33-4DB1-8499-28FF3F391AD6}" type="pres">
      <dgm:prSet presAssocID="{13630033-C648-41F9-8D1E-4371380FE0B4}" presName="sibTrans" presStyleCnt="0"/>
      <dgm:spPr/>
    </dgm:pt>
    <dgm:pt modelId="{B94FFA21-AEC8-4378-AA0C-F98651C4F661}" type="pres">
      <dgm:prSet presAssocID="{F534DC0C-E09F-4B57-BB39-34E2BDBDC88A}" presName="node" presStyleLbl="node1" presStyleIdx="8" presStyleCnt="9">
        <dgm:presLayoutVars>
          <dgm:bulletEnabled val="1"/>
        </dgm:presLayoutVars>
      </dgm:prSet>
      <dgm:spPr/>
    </dgm:pt>
  </dgm:ptLst>
  <dgm:cxnLst>
    <dgm:cxn modelId="{0610A409-F966-490A-AF46-D9CB358EB797}" type="presOf" srcId="{AB34E06A-6193-4FC6-A0E5-007A035C4D96}" destId="{DF4B47A4-B72A-4C1B-B480-715EC7DF4E09}" srcOrd="0" destOrd="0" presId="urn:microsoft.com/office/officeart/2005/8/layout/default"/>
    <dgm:cxn modelId="{76CBC309-2EC1-45F9-A889-FF226E873AE7}" type="presOf" srcId="{CD68FD1B-5CB6-47D2-BA13-11BF8C99808B}" destId="{7B3BFEEA-5687-4C0A-9A93-74E21DE93AE8}" srcOrd="0" destOrd="0" presId="urn:microsoft.com/office/officeart/2005/8/layout/default"/>
    <dgm:cxn modelId="{FA9A2B1E-8A65-49EC-86FD-E995864CA50A}" srcId="{AB34E06A-6193-4FC6-A0E5-007A035C4D96}" destId="{DA4B029D-9DA0-4382-92B2-56D2BE33FCF2}" srcOrd="0" destOrd="0" parTransId="{1AB899FD-E7F1-461C-ACA0-325CB8C64A64}" sibTransId="{DD12EF22-E0CB-4B27-B2A8-EB6DBE4D94C8}"/>
    <dgm:cxn modelId="{627DB52D-BFEC-40CE-A633-7476329CB13D}" type="presOf" srcId="{06145ADD-5F47-498E-A321-531082879622}" destId="{86D27A0A-5630-40BD-B645-1052AA38B932}" srcOrd="0" destOrd="0" presId="urn:microsoft.com/office/officeart/2005/8/layout/default"/>
    <dgm:cxn modelId="{8E76C530-5444-4F9E-A358-C55065C32BA2}" srcId="{AB34E06A-6193-4FC6-A0E5-007A035C4D96}" destId="{68A090B0-0319-422C-9A94-177653D05072}" srcOrd="4" destOrd="0" parTransId="{6DEE9012-66D8-4FAA-A72F-87554B30CE02}" sibTransId="{81BFE73A-FFE9-4D00-9E4D-44E35E50F8A8}"/>
    <dgm:cxn modelId="{B77E3339-CE07-4CDE-BDF8-D342F06CACD5}" type="presOf" srcId="{F534DC0C-E09F-4B57-BB39-34E2BDBDC88A}" destId="{B94FFA21-AEC8-4378-AA0C-F98651C4F661}" srcOrd="0" destOrd="0" presId="urn:microsoft.com/office/officeart/2005/8/layout/default"/>
    <dgm:cxn modelId="{B906E839-4A2D-4B4A-B82E-153A51B610FA}" srcId="{AB34E06A-6193-4FC6-A0E5-007A035C4D96}" destId="{BC1592D6-E0A9-4B5D-B128-C47EE2748E77}" srcOrd="5" destOrd="0" parTransId="{5A50AA60-3051-47E8-939D-4223FB9B0A1B}" sibTransId="{4FBCE851-9DC3-4EC8-8D37-7D0C892D9EB7}"/>
    <dgm:cxn modelId="{0CE80C62-742F-4765-A8A0-4A828DC1CA93}" srcId="{AB34E06A-6193-4FC6-A0E5-007A035C4D96}" destId="{6DC96A9A-AC71-46A8-8731-022695D199BB}" srcOrd="3" destOrd="0" parTransId="{E1DD68DE-B64D-487D-BCFD-FB1F61D68E97}" sibTransId="{4FB4407C-C8AB-48C9-8966-B191BBFCB748}"/>
    <dgm:cxn modelId="{54E8F744-30F2-489F-B40C-43F5295C1845}" srcId="{AB34E06A-6193-4FC6-A0E5-007A035C4D96}" destId="{E26B28F6-CEAB-4CB7-B3B1-F48529909904}" srcOrd="7" destOrd="0" parTransId="{8B171169-B24B-4BE7-84AD-F62AB9C1FE4C}" sibTransId="{13630033-C648-41F9-8D1E-4371380FE0B4}"/>
    <dgm:cxn modelId="{24F4FA53-A4A1-4A1A-92EE-C13FBC3A52FC}" srcId="{AB34E06A-6193-4FC6-A0E5-007A035C4D96}" destId="{CD68FD1B-5CB6-47D2-BA13-11BF8C99808B}" srcOrd="1" destOrd="0" parTransId="{FB7F6EE4-9947-4E32-9AE5-C22003B0340F}" sibTransId="{8292216B-3C48-4007-9BA8-E61835932250}"/>
    <dgm:cxn modelId="{8F216B8D-D9CF-4982-B28E-7BA536419FF7}" type="presOf" srcId="{DA4B029D-9DA0-4382-92B2-56D2BE33FCF2}" destId="{6FFA7C00-430B-4154-88B4-A481A47A35D0}" srcOrd="0" destOrd="0" presId="urn:microsoft.com/office/officeart/2005/8/layout/default"/>
    <dgm:cxn modelId="{A7B6F8AF-3DE7-4CE6-9EA2-CD57005F31BF}" type="presOf" srcId="{E26B28F6-CEAB-4CB7-B3B1-F48529909904}" destId="{2D562BB1-DD04-488B-94BD-BAD41D21ED90}" srcOrd="0" destOrd="0" presId="urn:microsoft.com/office/officeart/2005/8/layout/default"/>
    <dgm:cxn modelId="{5AC19FB1-D842-4DB8-A74D-568123ED6548}" srcId="{AB34E06A-6193-4FC6-A0E5-007A035C4D96}" destId="{06145ADD-5F47-498E-A321-531082879622}" srcOrd="2" destOrd="0" parTransId="{64A20A42-2722-40D0-B867-2DA0958C7EF9}" sibTransId="{2A6F7EC8-868F-4DC6-9CFA-5536F22838BC}"/>
    <dgm:cxn modelId="{2B9573B2-0E65-4518-810F-09F3851D0F45}" srcId="{AB34E06A-6193-4FC6-A0E5-007A035C4D96}" destId="{93E15BFD-F6DF-41AC-878D-9177C8B572B3}" srcOrd="6" destOrd="0" parTransId="{0FBC4056-EADF-4A43-B87F-A1DCC79C63B0}" sibTransId="{4839B2AB-BE8E-4B11-B3B4-4B1FF9C7CCE3}"/>
    <dgm:cxn modelId="{E0A27FB5-E72F-4633-880B-F8EB06D9F438}" type="presOf" srcId="{BC1592D6-E0A9-4B5D-B128-C47EE2748E77}" destId="{47D38E25-4749-4186-B286-4C4F1B1CA793}" srcOrd="0" destOrd="0" presId="urn:microsoft.com/office/officeart/2005/8/layout/default"/>
    <dgm:cxn modelId="{27872FB9-8B30-4ED7-9902-C9318EF59AD8}" srcId="{AB34E06A-6193-4FC6-A0E5-007A035C4D96}" destId="{F534DC0C-E09F-4B57-BB39-34E2BDBDC88A}" srcOrd="8" destOrd="0" parTransId="{878CBDDD-0F49-4A23-AF9F-4158983CAFEA}" sibTransId="{E7F9D155-7321-4EAF-A9C4-6E25F3B169D7}"/>
    <dgm:cxn modelId="{E7147CCC-F775-447F-BB94-C5D8CB33232D}" type="presOf" srcId="{93E15BFD-F6DF-41AC-878D-9177C8B572B3}" destId="{666DC1F6-F56F-4DAF-BDE1-F72B40332727}" srcOrd="0" destOrd="0" presId="urn:microsoft.com/office/officeart/2005/8/layout/default"/>
    <dgm:cxn modelId="{9AECA3E2-A317-4601-8CC3-D893B1553142}" type="presOf" srcId="{6DC96A9A-AC71-46A8-8731-022695D199BB}" destId="{BE2431AA-C60E-4A34-9267-AD28DA298D02}" srcOrd="0" destOrd="0" presId="urn:microsoft.com/office/officeart/2005/8/layout/default"/>
    <dgm:cxn modelId="{0BA5DAEB-F690-45B9-95C3-80B13E161ECC}" type="presOf" srcId="{68A090B0-0319-422C-9A94-177653D05072}" destId="{D9E5DFDE-5B02-4D65-8317-2B313523B837}" srcOrd="0" destOrd="0" presId="urn:microsoft.com/office/officeart/2005/8/layout/default"/>
    <dgm:cxn modelId="{B1E40C7D-CC42-437C-8F65-CA92A8356315}" type="presParOf" srcId="{DF4B47A4-B72A-4C1B-B480-715EC7DF4E09}" destId="{6FFA7C00-430B-4154-88B4-A481A47A35D0}" srcOrd="0" destOrd="0" presId="urn:microsoft.com/office/officeart/2005/8/layout/default"/>
    <dgm:cxn modelId="{BA81BACB-347A-4C23-A5DF-3085F0E905F6}" type="presParOf" srcId="{DF4B47A4-B72A-4C1B-B480-715EC7DF4E09}" destId="{699DB5FB-A5A3-40D6-BEB2-924EE7CFAC25}" srcOrd="1" destOrd="0" presId="urn:microsoft.com/office/officeart/2005/8/layout/default"/>
    <dgm:cxn modelId="{27A48ACF-C755-47D7-8C3F-22B5574AC769}" type="presParOf" srcId="{DF4B47A4-B72A-4C1B-B480-715EC7DF4E09}" destId="{7B3BFEEA-5687-4C0A-9A93-74E21DE93AE8}" srcOrd="2" destOrd="0" presId="urn:microsoft.com/office/officeart/2005/8/layout/default"/>
    <dgm:cxn modelId="{FA8519BE-708C-4E0D-9832-B253A0ABB315}" type="presParOf" srcId="{DF4B47A4-B72A-4C1B-B480-715EC7DF4E09}" destId="{7A429B29-B2FF-40D5-A7AE-CA299803F170}" srcOrd="3" destOrd="0" presId="urn:microsoft.com/office/officeart/2005/8/layout/default"/>
    <dgm:cxn modelId="{E5DCF1C5-BD68-43C2-8498-AF08A8E5F3C1}" type="presParOf" srcId="{DF4B47A4-B72A-4C1B-B480-715EC7DF4E09}" destId="{86D27A0A-5630-40BD-B645-1052AA38B932}" srcOrd="4" destOrd="0" presId="urn:microsoft.com/office/officeart/2005/8/layout/default"/>
    <dgm:cxn modelId="{8EAEC54F-0F14-4FFB-A194-6069E8A4B80A}" type="presParOf" srcId="{DF4B47A4-B72A-4C1B-B480-715EC7DF4E09}" destId="{F5893B08-404B-4516-BDD6-57E4C1AEB16D}" srcOrd="5" destOrd="0" presId="urn:microsoft.com/office/officeart/2005/8/layout/default"/>
    <dgm:cxn modelId="{F303EBA0-2271-4D41-BA04-01F0F85DF33B}" type="presParOf" srcId="{DF4B47A4-B72A-4C1B-B480-715EC7DF4E09}" destId="{BE2431AA-C60E-4A34-9267-AD28DA298D02}" srcOrd="6" destOrd="0" presId="urn:microsoft.com/office/officeart/2005/8/layout/default"/>
    <dgm:cxn modelId="{874702E9-FC41-4ED8-A2F4-F85FB96D8018}" type="presParOf" srcId="{DF4B47A4-B72A-4C1B-B480-715EC7DF4E09}" destId="{16FE7A6B-5718-4359-A239-53522D0A3173}" srcOrd="7" destOrd="0" presId="urn:microsoft.com/office/officeart/2005/8/layout/default"/>
    <dgm:cxn modelId="{3EF5BD0A-FBC8-4679-8F0A-F0B520E2CBCA}" type="presParOf" srcId="{DF4B47A4-B72A-4C1B-B480-715EC7DF4E09}" destId="{D9E5DFDE-5B02-4D65-8317-2B313523B837}" srcOrd="8" destOrd="0" presId="urn:microsoft.com/office/officeart/2005/8/layout/default"/>
    <dgm:cxn modelId="{E6BC921E-B142-4EC5-BE8D-3052079E62EA}" type="presParOf" srcId="{DF4B47A4-B72A-4C1B-B480-715EC7DF4E09}" destId="{2292B965-55A2-4C7D-A42F-843598969AD2}" srcOrd="9" destOrd="0" presId="urn:microsoft.com/office/officeart/2005/8/layout/default"/>
    <dgm:cxn modelId="{CF140A4C-C579-468D-94C2-8C3F0B51EA25}" type="presParOf" srcId="{DF4B47A4-B72A-4C1B-B480-715EC7DF4E09}" destId="{47D38E25-4749-4186-B286-4C4F1B1CA793}" srcOrd="10" destOrd="0" presId="urn:microsoft.com/office/officeart/2005/8/layout/default"/>
    <dgm:cxn modelId="{82174CEA-BAFE-4354-BF23-C5366EF4124B}" type="presParOf" srcId="{DF4B47A4-B72A-4C1B-B480-715EC7DF4E09}" destId="{BB232AE2-A474-445F-8FA4-518B08C27960}" srcOrd="11" destOrd="0" presId="urn:microsoft.com/office/officeart/2005/8/layout/default"/>
    <dgm:cxn modelId="{84822593-BD37-4C10-AD98-BEAB35996F96}" type="presParOf" srcId="{DF4B47A4-B72A-4C1B-B480-715EC7DF4E09}" destId="{666DC1F6-F56F-4DAF-BDE1-F72B40332727}" srcOrd="12" destOrd="0" presId="urn:microsoft.com/office/officeart/2005/8/layout/default"/>
    <dgm:cxn modelId="{46BE7067-38F3-4B6C-9CCE-367D724CB1F1}" type="presParOf" srcId="{DF4B47A4-B72A-4C1B-B480-715EC7DF4E09}" destId="{A7B7A219-0195-483E-8966-1F497CA24471}" srcOrd="13" destOrd="0" presId="urn:microsoft.com/office/officeart/2005/8/layout/default"/>
    <dgm:cxn modelId="{9B08F14B-256D-44C4-BC3A-B62BCA11A6B8}" type="presParOf" srcId="{DF4B47A4-B72A-4C1B-B480-715EC7DF4E09}" destId="{2D562BB1-DD04-488B-94BD-BAD41D21ED90}" srcOrd="14" destOrd="0" presId="urn:microsoft.com/office/officeart/2005/8/layout/default"/>
    <dgm:cxn modelId="{8A8C44E4-739D-48A0-8C64-889F99E46439}" type="presParOf" srcId="{DF4B47A4-B72A-4C1B-B480-715EC7DF4E09}" destId="{4BCDDA2E-2C33-4DB1-8499-28FF3F391AD6}" srcOrd="15" destOrd="0" presId="urn:microsoft.com/office/officeart/2005/8/layout/default"/>
    <dgm:cxn modelId="{E268F6E3-3CD9-4844-BF6E-82FA44B84E01}" type="presParOf" srcId="{DF4B47A4-B72A-4C1B-B480-715EC7DF4E09}" destId="{B94FFA21-AEC8-4378-AA0C-F98651C4F66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009F27-753D-4A20-9D26-D0D739AFE7F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D710301-7E09-4C7C-B030-0E5BFD7C8957}">
      <dgm:prSet/>
      <dgm:spPr/>
      <dgm:t>
        <a:bodyPr/>
        <a:lstStyle/>
        <a:p>
          <a:r>
            <a:rPr lang="en-US"/>
            <a:t>eBenefits </a:t>
          </a:r>
        </a:p>
      </dgm:t>
    </dgm:pt>
    <dgm:pt modelId="{8D7482CF-9191-4DCD-BFC3-2F774874E56B}" type="parTrans" cxnId="{3BE202F6-911A-420D-8C4F-160487B4E9D2}">
      <dgm:prSet/>
      <dgm:spPr/>
      <dgm:t>
        <a:bodyPr/>
        <a:lstStyle/>
        <a:p>
          <a:endParaRPr lang="en-US"/>
        </a:p>
      </dgm:t>
    </dgm:pt>
    <dgm:pt modelId="{1D4EDD1B-8DDF-4E5E-BA02-6FDC29966B53}" type="sibTrans" cxnId="{3BE202F6-911A-420D-8C4F-160487B4E9D2}">
      <dgm:prSet/>
      <dgm:spPr/>
      <dgm:t>
        <a:bodyPr/>
        <a:lstStyle/>
        <a:p>
          <a:endParaRPr lang="en-US"/>
        </a:p>
      </dgm:t>
    </dgm:pt>
    <dgm:pt modelId="{861BF7BB-20E7-40C5-A340-1A728A0D1C8D}">
      <dgm:prSe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ETF Online Forums and Videos</a:t>
          </a:r>
          <a:endPar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endParaRPr>
        </a:p>
      </dgm:t>
    </dgm:pt>
    <dgm:pt modelId="{A1524593-E761-4974-A56B-317A9227ACF3}" type="parTrans" cxnId="{DDAE61D6-1D31-40F1-849E-D51134CA17EB}">
      <dgm:prSet/>
      <dgm:spPr/>
      <dgm:t>
        <a:bodyPr/>
        <a:lstStyle/>
        <a:p>
          <a:endParaRPr lang="en-US"/>
        </a:p>
      </dgm:t>
    </dgm:pt>
    <dgm:pt modelId="{CB7BAEF3-A5A8-4C63-B0F4-95D90FC9B91F}" type="sibTrans" cxnId="{DDAE61D6-1D31-40F1-849E-D51134CA17EB}">
      <dgm:prSet/>
      <dgm:spPr/>
      <dgm:t>
        <a:bodyPr/>
        <a:lstStyle/>
        <a:p>
          <a:endParaRPr lang="en-US"/>
        </a:p>
      </dgm:t>
    </dgm:pt>
    <dgm:pt modelId="{1A401459-157B-40FF-A585-81B419C416B6}">
      <dgm:prSet/>
      <dgm:spPr/>
      <dgm:t>
        <a:bodyPr/>
        <a:lstStyle/>
        <a:p>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ETF Website</a:t>
          </a:r>
          <a:endPar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dgm:t>
    </dgm:pt>
    <dgm:pt modelId="{212DE33A-817B-46A5-8EB6-EA48C4F745F0}" type="parTrans" cxnId="{D8DEE2D3-EC62-4A46-B2E6-D6EB845F6438}">
      <dgm:prSet/>
      <dgm:spPr/>
      <dgm:t>
        <a:bodyPr/>
        <a:lstStyle/>
        <a:p>
          <a:endParaRPr lang="en-US"/>
        </a:p>
      </dgm:t>
    </dgm:pt>
    <dgm:pt modelId="{F1A71B8E-E0C7-414B-96D7-DCD12193E130}" type="sibTrans" cxnId="{D8DEE2D3-EC62-4A46-B2E6-D6EB845F6438}">
      <dgm:prSet/>
      <dgm:spPr/>
      <dgm:t>
        <a:bodyPr/>
        <a:lstStyle/>
        <a:p>
          <a:endParaRPr lang="en-US"/>
        </a:p>
      </dgm:t>
    </dgm:pt>
    <dgm:pt modelId="{3B2E5A33-ADB9-4CA0-9EAD-70BCF129443D}">
      <dgm:prSet/>
      <dgm:spPr/>
      <dgm:t>
        <a:bodyPr/>
        <a:lstStyle/>
        <a:p>
          <a:r>
            <a:rPr lang="en-US"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2025 Health Decision Guide</a:t>
          </a:r>
          <a:endParaRPr lang="en-US"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endParaRPr>
        </a:p>
      </dgm:t>
    </dgm:pt>
    <dgm:pt modelId="{1CC4CC52-7A99-4141-A2A3-004D3C274AEC}" type="parTrans" cxnId="{EFCC1EB0-CD37-4042-B062-1E5F9192DDD8}">
      <dgm:prSet/>
      <dgm:spPr/>
      <dgm:t>
        <a:bodyPr/>
        <a:lstStyle/>
        <a:p>
          <a:endParaRPr lang="en-US"/>
        </a:p>
      </dgm:t>
    </dgm:pt>
    <dgm:pt modelId="{EDD7F94F-4FED-4C9A-A582-DAF210989CC6}" type="sibTrans" cxnId="{EFCC1EB0-CD37-4042-B062-1E5F9192DDD8}">
      <dgm:prSet/>
      <dgm:spPr/>
      <dgm:t>
        <a:bodyPr/>
        <a:lstStyle/>
        <a:p>
          <a:endParaRPr lang="en-US"/>
        </a:p>
      </dgm:t>
    </dgm:pt>
    <dgm:pt modelId="{EEBBEB93-A7A5-4E1D-BDE3-045E6717F937}">
      <dgm:prSet/>
      <dgm:spPr/>
      <dgm:t>
        <a:bodyPr/>
        <a:lstStyle/>
        <a:p>
          <a:r>
            <a:rPr lang="en-US" dirty="0"/>
            <a:t>Agency benefit fairs</a:t>
          </a:r>
        </a:p>
      </dgm:t>
    </dgm:pt>
    <dgm:pt modelId="{6C7F752C-2794-453F-A641-64D903E617BB}" type="parTrans" cxnId="{FB6E9F38-EBC0-413D-BE26-1E8B5357BA28}">
      <dgm:prSet/>
      <dgm:spPr/>
      <dgm:t>
        <a:bodyPr/>
        <a:lstStyle/>
        <a:p>
          <a:endParaRPr lang="en-US"/>
        </a:p>
      </dgm:t>
    </dgm:pt>
    <dgm:pt modelId="{84239D14-0693-4498-84AE-91213C25145C}" type="sibTrans" cxnId="{FB6E9F38-EBC0-413D-BE26-1E8B5357BA28}">
      <dgm:prSet/>
      <dgm:spPr/>
      <dgm:t>
        <a:bodyPr/>
        <a:lstStyle/>
        <a:p>
          <a:endParaRPr lang="en-US"/>
        </a:p>
      </dgm:t>
    </dgm:pt>
    <dgm:pt modelId="{E259D502-1DF4-4CCD-A45C-3AA691B9E8B8}">
      <dgm:prSet/>
      <dgm:spPr/>
      <dgm:t>
        <a:bodyPr/>
        <a:lstStyle/>
        <a:p>
          <a:r>
            <a:rPr lang="en-US"/>
            <a:t>Open enrollment Toolkit</a:t>
          </a:r>
        </a:p>
      </dgm:t>
    </dgm:pt>
    <dgm:pt modelId="{3276F573-352A-4AE5-A4E7-E34A28C8AE7E}" type="parTrans" cxnId="{063ED402-4B09-44CA-9A81-346CEF403EC4}">
      <dgm:prSet/>
      <dgm:spPr/>
      <dgm:t>
        <a:bodyPr/>
        <a:lstStyle/>
        <a:p>
          <a:endParaRPr lang="en-US"/>
        </a:p>
      </dgm:t>
    </dgm:pt>
    <dgm:pt modelId="{2F2818E1-9139-46EF-9338-BBAC5179DD08}" type="sibTrans" cxnId="{063ED402-4B09-44CA-9A81-346CEF403EC4}">
      <dgm:prSet/>
      <dgm:spPr/>
      <dgm:t>
        <a:bodyPr/>
        <a:lstStyle/>
        <a:p>
          <a:endParaRPr lang="en-US"/>
        </a:p>
      </dgm:t>
    </dgm:pt>
    <dgm:pt modelId="{93B2241B-F056-41EE-8FC0-0D4DB9B61D6F}">
      <dgm:prSet/>
      <dgm:spPr/>
      <dgm:t>
        <a:bodyPr/>
        <a:lstStyle/>
        <a:p>
          <a:r>
            <a:rPr lang="en-US" dirty="0">
              <a:hlinkClick xmlns:r="http://schemas.openxmlformats.org/officeDocument/2006/relationships" r:id="rId7"/>
            </a:rPr>
            <a:t>EBenefits Quick Start Guide</a:t>
          </a:r>
          <a:endParaRPr lang="en-US" dirty="0"/>
        </a:p>
      </dgm:t>
    </dgm:pt>
    <dgm:pt modelId="{70D300CD-ACB6-4159-98AF-112C84CC73A2}" type="parTrans" cxnId="{33640725-D130-4773-886A-6FFD802ED71E}">
      <dgm:prSet/>
      <dgm:spPr/>
      <dgm:t>
        <a:bodyPr/>
        <a:lstStyle/>
        <a:p>
          <a:endParaRPr lang="en-US"/>
        </a:p>
      </dgm:t>
    </dgm:pt>
    <dgm:pt modelId="{19F19B05-F656-4936-AB76-23F6F8481E06}" type="sibTrans" cxnId="{33640725-D130-4773-886A-6FFD802ED71E}">
      <dgm:prSet/>
      <dgm:spPr/>
      <dgm:t>
        <a:bodyPr/>
        <a:lstStyle/>
        <a:p>
          <a:endParaRPr lang="en-US"/>
        </a:p>
      </dgm:t>
    </dgm:pt>
    <dgm:pt modelId="{A187A68F-7FA8-486C-BFEF-C728AC5601A3}">
      <dgm:prSet/>
      <dgm:spPr/>
      <dgm:t>
        <a:bodyPr/>
        <a:lstStyle/>
        <a:p>
          <a:r>
            <a:rPr lang="en-US" dirty="0">
              <a:hlinkClick xmlns:r="http://schemas.openxmlformats.org/officeDocument/2006/relationships" r:id="rId8"/>
            </a:rPr>
            <a:t>Open Enrollment Summary Brochure</a:t>
          </a:r>
          <a:endParaRPr lang="en-US" dirty="0"/>
        </a:p>
      </dgm:t>
    </dgm:pt>
    <dgm:pt modelId="{BDB280BA-CB39-459C-828B-DB053E437DA9}" type="parTrans" cxnId="{61555337-A6F0-49E2-8DA9-00FB83A00574}">
      <dgm:prSet/>
      <dgm:spPr/>
      <dgm:t>
        <a:bodyPr/>
        <a:lstStyle/>
        <a:p>
          <a:endParaRPr lang="en-US"/>
        </a:p>
      </dgm:t>
    </dgm:pt>
    <dgm:pt modelId="{FBAFE6F0-F9A3-456B-AD9D-4463E050072C}" type="sibTrans" cxnId="{61555337-A6F0-49E2-8DA9-00FB83A00574}">
      <dgm:prSet/>
      <dgm:spPr/>
      <dgm:t>
        <a:bodyPr/>
        <a:lstStyle/>
        <a:p>
          <a:endParaRPr lang="en-US"/>
        </a:p>
      </dgm:t>
    </dgm:pt>
    <dgm:pt modelId="{B71A8C5D-C852-4114-9031-7FFEEFA1F75B}">
      <dgm:prSet/>
      <dgm:spPr/>
      <dgm:t>
        <a:bodyPr/>
        <a:lstStyle/>
        <a:p>
          <a:r>
            <a:rPr lang="en-US" dirty="0">
              <a:hlinkClick xmlns:r="http://schemas.openxmlformats.org/officeDocument/2006/relationships" r:id="rId9"/>
            </a:rPr>
            <a:t>Open Enrollment PPT</a:t>
          </a:r>
          <a:endParaRPr lang="en-US" dirty="0"/>
        </a:p>
      </dgm:t>
    </dgm:pt>
    <dgm:pt modelId="{DD277EFC-658E-4CA0-96C3-AA5C4A342C7D}" type="parTrans" cxnId="{034B1516-D09E-4C81-819B-53D9AE93BC6A}">
      <dgm:prSet/>
      <dgm:spPr/>
      <dgm:t>
        <a:bodyPr/>
        <a:lstStyle/>
        <a:p>
          <a:endParaRPr lang="en-US"/>
        </a:p>
      </dgm:t>
    </dgm:pt>
    <dgm:pt modelId="{14CAF8D8-7717-411C-BD7A-50636EAD6177}" type="sibTrans" cxnId="{034B1516-D09E-4C81-819B-53D9AE93BC6A}">
      <dgm:prSet/>
      <dgm:spPr/>
      <dgm:t>
        <a:bodyPr/>
        <a:lstStyle/>
        <a:p>
          <a:endParaRPr lang="en-US"/>
        </a:p>
      </dgm:t>
    </dgm:pt>
    <dgm:pt modelId="{51E3157B-1675-4B8A-8063-F4645DCDAD31}">
      <dgm:prSet/>
      <dgm:spPr/>
      <dgm:t>
        <a:bodyPr/>
        <a:lstStyle/>
        <a:p>
          <a:r>
            <a:rPr lang="en-US" dirty="0"/>
            <a:t>Confirmation statement</a:t>
          </a:r>
        </a:p>
      </dgm:t>
    </dgm:pt>
    <dgm:pt modelId="{3C89196E-2677-434D-91CD-FA34F0E37E5D}" type="parTrans" cxnId="{D9EFD2BA-53DC-4DAE-AC2A-6985B5231FDF}">
      <dgm:prSet/>
      <dgm:spPr/>
      <dgm:t>
        <a:bodyPr/>
        <a:lstStyle/>
        <a:p>
          <a:endParaRPr lang="en-US"/>
        </a:p>
      </dgm:t>
    </dgm:pt>
    <dgm:pt modelId="{DF2C4432-6F06-41BC-B6B7-7D2F91411DFF}" type="sibTrans" cxnId="{D9EFD2BA-53DC-4DAE-AC2A-6985B5231FDF}">
      <dgm:prSet/>
      <dgm:spPr/>
      <dgm:t>
        <a:bodyPr/>
        <a:lstStyle/>
        <a:p>
          <a:endParaRPr lang="en-US"/>
        </a:p>
      </dgm:t>
    </dgm:pt>
    <dgm:pt modelId="{A36CDE90-E362-4027-AB5B-830BAA80BB9E}" type="pres">
      <dgm:prSet presAssocID="{51009F27-753D-4A20-9D26-D0D739AFE7FA}" presName="linear" presStyleCnt="0">
        <dgm:presLayoutVars>
          <dgm:dir/>
          <dgm:animLvl val="lvl"/>
          <dgm:resizeHandles val="exact"/>
        </dgm:presLayoutVars>
      </dgm:prSet>
      <dgm:spPr/>
    </dgm:pt>
    <dgm:pt modelId="{3DC90CEC-8794-4CCA-9132-758F83BC710E}" type="pres">
      <dgm:prSet presAssocID="{AD710301-7E09-4C7C-B030-0E5BFD7C8957}" presName="parentLin" presStyleCnt="0"/>
      <dgm:spPr/>
    </dgm:pt>
    <dgm:pt modelId="{F8B416F9-ADD3-4E6D-A09A-08D2F59BBC6C}" type="pres">
      <dgm:prSet presAssocID="{AD710301-7E09-4C7C-B030-0E5BFD7C8957}" presName="parentLeftMargin" presStyleLbl="node1" presStyleIdx="0" presStyleCnt="6"/>
      <dgm:spPr/>
    </dgm:pt>
    <dgm:pt modelId="{FDCEC0C7-CC69-450E-ABB1-73AE2D279833}" type="pres">
      <dgm:prSet presAssocID="{AD710301-7E09-4C7C-B030-0E5BFD7C8957}" presName="parentText" presStyleLbl="node1" presStyleIdx="0" presStyleCnt="6">
        <dgm:presLayoutVars>
          <dgm:chMax val="0"/>
          <dgm:bulletEnabled val="1"/>
        </dgm:presLayoutVars>
      </dgm:prSet>
      <dgm:spPr/>
    </dgm:pt>
    <dgm:pt modelId="{63D47E4D-5CD7-47DF-A4D7-99E57CAF04BD}" type="pres">
      <dgm:prSet presAssocID="{AD710301-7E09-4C7C-B030-0E5BFD7C8957}" presName="negativeSpace" presStyleCnt="0"/>
      <dgm:spPr/>
    </dgm:pt>
    <dgm:pt modelId="{616865A3-0322-49CB-A763-F5128155AA87}" type="pres">
      <dgm:prSet presAssocID="{AD710301-7E09-4C7C-B030-0E5BFD7C8957}" presName="childText" presStyleLbl="conFgAcc1" presStyleIdx="0" presStyleCnt="6">
        <dgm:presLayoutVars>
          <dgm:bulletEnabled val="1"/>
        </dgm:presLayoutVars>
      </dgm:prSet>
      <dgm:spPr/>
    </dgm:pt>
    <dgm:pt modelId="{4B0C0BB3-2D50-41D0-B4EE-B347CDC4104D}" type="pres">
      <dgm:prSet presAssocID="{1D4EDD1B-8DDF-4E5E-BA02-6FDC29966B53}" presName="spaceBetweenRectangles" presStyleCnt="0"/>
      <dgm:spPr/>
    </dgm:pt>
    <dgm:pt modelId="{B183BC2E-7C7D-469E-91A6-AF5CC870CBDB}" type="pres">
      <dgm:prSet presAssocID="{861BF7BB-20E7-40C5-A340-1A728A0D1C8D}" presName="parentLin" presStyleCnt="0"/>
      <dgm:spPr/>
    </dgm:pt>
    <dgm:pt modelId="{4A50D00A-D2CA-4E6C-AFCE-D818EE92723A}" type="pres">
      <dgm:prSet presAssocID="{861BF7BB-20E7-40C5-A340-1A728A0D1C8D}" presName="parentLeftMargin" presStyleLbl="node1" presStyleIdx="0" presStyleCnt="6"/>
      <dgm:spPr/>
    </dgm:pt>
    <dgm:pt modelId="{FEA1E79E-E202-4A02-B36C-305309EB284E}" type="pres">
      <dgm:prSet presAssocID="{861BF7BB-20E7-40C5-A340-1A728A0D1C8D}" presName="parentText" presStyleLbl="node1" presStyleIdx="1" presStyleCnt="6">
        <dgm:presLayoutVars>
          <dgm:chMax val="0"/>
          <dgm:bulletEnabled val="1"/>
        </dgm:presLayoutVars>
      </dgm:prSet>
      <dgm:spPr/>
    </dgm:pt>
    <dgm:pt modelId="{0CF2FA99-9A0A-4B46-B238-2DB0B20DDAE0}" type="pres">
      <dgm:prSet presAssocID="{861BF7BB-20E7-40C5-A340-1A728A0D1C8D}" presName="negativeSpace" presStyleCnt="0"/>
      <dgm:spPr/>
    </dgm:pt>
    <dgm:pt modelId="{4B132A36-30B8-4479-8ABB-4041EEA41269}" type="pres">
      <dgm:prSet presAssocID="{861BF7BB-20E7-40C5-A340-1A728A0D1C8D}" presName="childText" presStyleLbl="conFgAcc1" presStyleIdx="1" presStyleCnt="6">
        <dgm:presLayoutVars>
          <dgm:bulletEnabled val="1"/>
        </dgm:presLayoutVars>
      </dgm:prSet>
      <dgm:spPr/>
    </dgm:pt>
    <dgm:pt modelId="{6E3D95C1-0D09-438D-89C6-A19A0AC36E82}" type="pres">
      <dgm:prSet presAssocID="{CB7BAEF3-A5A8-4C63-B0F4-95D90FC9B91F}" presName="spaceBetweenRectangles" presStyleCnt="0"/>
      <dgm:spPr/>
    </dgm:pt>
    <dgm:pt modelId="{2197B671-929E-446D-A7F6-0C09D91848E0}" type="pres">
      <dgm:prSet presAssocID="{1A401459-157B-40FF-A585-81B419C416B6}" presName="parentLin" presStyleCnt="0"/>
      <dgm:spPr/>
    </dgm:pt>
    <dgm:pt modelId="{6D8A4DED-E004-4E55-A993-BE93C9571903}" type="pres">
      <dgm:prSet presAssocID="{1A401459-157B-40FF-A585-81B419C416B6}" presName="parentLeftMargin" presStyleLbl="node1" presStyleIdx="1" presStyleCnt="6"/>
      <dgm:spPr/>
    </dgm:pt>
    <dgm:pt modelId="{4423E0E6-1810-41F9-B04D-E5BBECB09E64}" type="pres">
      <dgm:prSet presAssocID="{1A401459-157B-40FF-A585-81B419C416B6}" presName="parentText" presStyleLbl="node1" presStyleIdx="2" presStyleCnt="6">
        <dgm:presLayoutVars>
          <dgm:chMax val="0"/>
          <dgm:bulletEnabled val="1"/>
        </dgm:presLayoutVars>
      </dgm:prSet>
      <dgm:spPr/>
    </dgm:pt>
    <dgm:pt modelId="{1065B71C-E24B-4C92-B7C0-40DB29A0F116}" type="pres">
      <dgm:prSet presAssocID="{1A401459-157B-40FF-A585-81B419C416B6}" presName="negativeSpace" presStyleCnt="0"/>
      <dgm:spPr/>
    </dgm:pt>
    <dgm:pt modelId="{4D48C217-309D-48B9-B83C-331162E21977}" type="pres">
      <dgm:prSet presAssocID="{1A401459-157B-40FF-A585-81B419C416B6}" presName="childText" presStyleLbl="conFgAcc1" presStyleIdx="2" presStyleCnt="6">
        <dgm:presLayoutVars>
          <dgm:bulletEnabled val="1"/>
        </dgm:presLayoutVars>
      </dgm:prSet>
      <dgm:spPr/>
    </dgm:pt>
    <dgm:pt modelId="{5DF6C668-D522-4275-AFA2-A4B63CC3DFB7}" type="pres">
      <dgm:prSet presAssocID="{F1A71B8E-E0C7-414B-96D7-DCD12193E130}" presName="spaceBetweenRectangles" presStyleCnt="0"/>
      <dgm:spPr/>
    </dgm:pt>
    <dgm:pt modelId="{D260F8A0-B8CE-427D-8E43-F6BCCE23104C}" type="pres">
      <dgm:prSet presAssocID="{3B2E5A33-ADB9-4CA0-9EAD-70BCF129443D}" presName="parentLin" presStyleCnt="0"/>
      <dgm:spPr/>
    </dgm:pt>
    <dgm:pt modelId="{EF35B1D9-3292-4E6A-935E-DF4D922F0BB1}" type="pres">
      <dgm:prSet presAssocID="{3B2E5A33-ADB9-4CA0-9EAD-70BCF129443D}" presName="parentLeftMargin" presStyleLbl="node1" presStyleIdx="2" presStyleCnt="6"/>
      <dgm:spPr/>
    </dgm:pt>
    <dgm:pt modelId="{9482804E-7A34-464F-94AD-81AD1A5A884F}" type="pres">
      <dgm:prSet presAssocID="{3B2E5A33-ADB9-4CA0-9EAD-70BCF129443D}" presName="parentText" presStyleLbl="node1" presStyleIdx="3" presStyleCnt="6">
        <dgm:presLayoutVars>
          <dgm:chMax val="0"/>
          <dgm:bulletEnabled val="1"/>
        </dgm:presLayoutVars>
      </dgm:prSet>
      <dgm:spPr/>
    </dgm:pt>
    <dgm:pt modelId="{73B06790-2DD3-44B1-93F8-09DD6443C763}" type="pres">
      <dgm:prSet presAssocID="{3B2E5A33-ADB9-4CA0-9EAD-70BCF129443D}" presName="negativeSpace" presStyleCnt="0"/>
      <dgm:spPr/>
    </dgm:pt>
    <dgm:pt modelId="{A34452AF-7B09-4F66-866B-53A8FED36AD0}" type="pres">
      <dgm:prSet presAssocID="{3B2E5A33-ADB9-4CA0-9EAD-70BCF129443D}" presName="childText" presStyleLbl="conFgAcc1" presStyleIdx="3" presStyleCnt="6">
        <dgm:presLayoutVars>
          <dgm:bulletEnabled val="1"/>
        </dgm:presLayoutVars>
      </dgm:prSet>
      <dgm:spPr/>
    </dgm:pt>
    <dgm:pt modelId="{E9526D15-1E3B-4DAC-A29B-7F7250F0D345}" type="pres">
      <dgm:prSet presAssocID="{EDD7F94F-4FED-4C9A-A582-DAF210989CC6}" presName="spaceBetweenRectangles" presStyleCnt="0"/>
      <dgm:spPr/>
    </dgm:pt>
    <dgm:pt modelId="{C6A29FC7-13C7-4786-8AB2-5DA239F00EE8}" type="pres">
      <dgm:prSet presAssocID="{EEBBEB93-A7A5-4E1D-BDE3-045E6717F937}" presName="parentLin" presStyleCnt="0"/>
      <dgm:spPr/>
    </dgm:pt>
    <dgm:pt modelId="{8CA95955-FBDD-48EE-8575-E124F06AB67C}" type="pres">
      <dgm:prSet presAssocID="{EEBBEB93-A7A5-4E1D-BDE3-045E6717F937}" presName="parentLeftMargin" presStyleLbl="node1" presStyleIdx="3" presStyleCnt="6"/>
      <dgm:spPr/>
    </dgm:pt>
    <dgm:pt modelId="{1C15E9B9-7B15-4EC5-BA28-317397527978}" type="pres">
      <dgm:prSet presAssocID="{EEBBEB93-A7A5-4E1D-BDE3-045E6717F937}" presName="parentText" presStyleLbl="node1" presStyleIdx="4" presStyleCnt="6">
        <dgm:presLayoutVars>
          <dgm:chMax val="0"/>
          <dgm:bulletEnabled val="1"/>
        </dgm:presLayoutVars>
      </dgm:prSet>
      <dgm:spPr/>
    </dgm:pt>
    <dgm:pt modelId="{3314F919-CB6B-45BA-A117-85F0F19CCB8D}" type="pres">
      <dgm:prSet presAssocID="{EEBBEB93-A7A5-4E1D-BDE3-045E6717F937}" presName="negativeSpace" presStyleCnt="0"/>
      <dgm:spPr/>
    </dgm:pt>
    <dgm:pt modelId="{CDC6FA0B-207A-45B6-8F7B-E0A2B61F3045}" type="pres">
      <dgm:prSet presAssocID="{EEBBEB93-A7A5-4E1D-BDE3-045E6717F937}" presName="childText" presStyleLbl="conFgAcc1" presStyleIdx="4" presStyleCnt="6">
        <dgm:presLayoutVars>
          <dgm:bulletEnabled val="1"/>
        </dgm:presLayoutVars>
      </dgm:prSet>
      <dgm:spPr/>
    </dgm:pt>
    <dgm:pt modelId="{0B4ADC2C-206E-49C3-B143-CBB0671BA482}" type="pres">
      <dgm:prSet presAssocID="{84239D14-0693-4498-84AE-91213C25145C}" presName="spaceBetweenRectangles" presStyleCnt="0"/>
      <dgm:spPr/>
    </dgm:pt>
    <dgm:pt modelId="{3F52A969-AC55-49CA-81F9-FA876B7B4248}" type="pres">
      <dgm:prSet presAssocID="{E259D502-1DF4-4CCD-A45C-3AA691B9E8B8}" presName="parentLin" presStyleCnt="0"/>
      <dgm:spPr/>
    </dgm:pt>
    <dgm:pt modelId="{CE846AA5-8737-4BFE-BEF3-EA4295BFC589}" type="pres">
      <dgm:prSet presAssocID="{E259D502-1DF4-4CCD-A45C-3AA691B9E8B8}" presName="parentLeftMargin" presStyleLbl="node1" presStyleIdx="4" presStyleCnt="6"/>
      <dgm:spPr/>
    </dgm:pt>
    <dgm:pt modelId="{7F1013A1-91C1-4392-9595-32FB2372F491}" type="pres">
      <dgm:prSet presAssocID="{E259D502-1DF4-4CCD-A45C-3AA691B9E8B8}" presName="parentText" presStyleLbl="node1" presStyleIdx="5" presStyleCnt="6">
        <dgm:presLayoutVars>
          <dgm:chMax val="0"/>
          <dgm:bulletEnabled val="1"/>
        </dgm:presLayoutVars>
      </dgm:prSet>
      <dgm:spPr/>
    </dgm:pt>
    <dgm:pt modelId="{065A4E8F-0F3E-43FE-B789-FC4F3B912147}" type="pres">
      <dgm:prSet presAssocID="{E259D502-1DF4-4CCD-A45C-3AA691B9E8B8}" presName="negativeSpace" presStyleCnt="0"/>
      <dgm:spPr/>
    </dgm:pt>
    <dgm:pt modelId="{48BD1E4E-F88C-4B7C-8CDF-B5EAD3FC0650}" type="pres">
      <dgm:prSet presAssocID="{E259D502-1DF4-4CCD-A45C-3AA691B9E8B8}" presName="childText" presStyleLbl="conFgAcc1" presStyleIdx="5" presStyleCnt="6">
        <dgm:presLayoutVars>
          <dgm:bulletEnabled val="1"/>
        </dgm:presLayoutVars>
      </dgm:prSet>
      <dgm:spPr/>
    </dgm:pt>
  </dgm:ptLst>
  <dgm:cxnLst>
    <dgm:cxn modelId="{063ED402-4B09-44CA-9A81-346CEF403EC4}" srcId="{51009F27-753D-4A20-9D26-D0D739AFE7FA}" destId="{E259D502-1DF4-4CCD-A45C-3AA691B9E8B8}" srcOrd="5" destOrd="0" parTransId="{3276F573-352A-4AE5-A4E7-E34A28C8AE7E}" sibTransId="{2F2818E1-9139-46EF-9338-BBAC5179DD08}"/>
    <dgm:cxn modelId="{D5FE0616-6170-4A21-B54C-6D75159D79C7}" type="presOf" srcId="{861BF7BB-20E7-40C5-A340-1A728A0D1C8D}" destId="{FEA1E79E-E202-4A02-B36C-305309EB284E}" srcOrd="1" destOrd="0" presId="urn:microsoft.com/office/officeart/2005/8/layout/list1"/>
    <dgm:cxn modelId="{034B1516-D09E-4C81-819B-53D9AE93BC6A}" srcId="{E259D502-1DF4-4CCD-A45C-3AA691B9E8B8}" destId="{B71A8C5D-C852-4114-9031-7FFEEFA1F75B}" srcOrd="2" destOrd="0" parTransId="{DD277EFC-658E-4CA0-96C3-AA5C4A342C7D}" sibTransId="{14CAF8D8-7717-411C-BD7A-50636EAD6177}"/>
    <dgm:cxn modelId="{0E22E419-8716-4F06-9312-4A84B1D80DDF}" type="presOf" srcId="{51009F27-753D-4A20-9D26-D0D739AFE7FA}" destId="{A36CDE90-E362-4027-AB5B-830BAA80BB9E}" srcOrd="0" destOrd="0" presId="urn:microsoft.com/office/officeart/2005/8/layout/list1"/>
    <dgm:cxn modelId="{33640725-D130-4773-886A-6FFD802ED71E}" srcId="{E259D502-1DF4-4CCD-A45C-3AA691B9E8B8}" destId="{93B2241B-F056-41EE-8FC0-0D4DB9B61D6F}" srcOrd="0" destOrd="0" parTransId="{70D300CD-ACB6-4159-98AF-112C84CC73A2}" sibTransId="{19F19B05-F656-4936-AB76-23F6F8481E06}"/>
    <dgm:cxn modelId="{61555337-A6F0-49E2-8DA9-00FB83A00574}" srcId="{E259D502-1DF4-4CCD-A45C-3AA691B9E8B8}" destId="{A187A68F-7FA8-486C-BFEF-C728AC5601A3}" srcOrd="1" destOrd="0" parTransId="{BDB280BA-CB39-459C-828B-DB053E437DA9}" sibTransId="{FBAFE6F0-F9A3-456B-AD9D-4463E050072C}"/>
    <dgm:cxn modelId="{FB6E9F38-EBC0-413D-BE26-1E8B5357BA28}" srcId="{51009F27-753D-4A20-9D26-D0D739AFE7FA}" destId="{EEBBEB93-A7A5-4E1D-BDE3-045E6717F937}" srcOrd="4" destOrd="0" parTransId="{6C7F752C-2794-453F-A641-64D903E617BB}" sibTransId="{84239D14-0693-4498-84AE-91213C25145C}"/>
    <dgm:cxn modelId="{E7517378-4C99-4681-9403-A03F25EA3F20}" type="presOf" srcId="{EEBBEB93-A7A5-4E1D-BDE3-045E6717F937}" destId="{1C15E9B9-7B15-4EC5-BA28-317397527978}" srcOrd="1" destOrd="0" presId="urn:microsoft.com/office/officeart/2005/8/layout/list1"/>
    <dgm:cxn modelId="{0343237A-4367-4B22-8A12-B4A644DA1631}" type="presOf" srcId="{3B2E5A33-ADB9-4CA0-9EAD-70BCF129443D}" destId="{9482804E-7A34-464F-94AD-81AD1A5A884F}" srcOrd="1" destOrd="0" presId="urn:microsoft.com/office/officeart/2005/8/layout/list1"/>
    <dgm:cxn modelId="{22D7A47B-9C47-4CE7-966E-D709C848570A}" type="presOf" srcId="{861BF7BB-20E7-40C5-A340-1A728A0D1C8D}" destId="{4A50D00A-D2CA-4E6C-AFCE-D818EE92723A}" srcOrd="0" destOrd="0" presId="urn:microsoft.com/office/officeart/2005/8/layout/list1"/>
    <dgm:cxn modelId="{65A1468B-A9C5-4792-906D-5C35AF747DDB}" type="presOf" srcId="{A187A68F-7FA8-486C-BFEF-C728AC5601A3}" destId="{48BD1E4E-F88C-4B7C-8CDF-B5EAD3FC0650}" srcOrd="0" destOrd="1" presId="urn:microsoft.com/office/officeart/2005/8/layout/list1"/>
    <dgm:cxn modelId="{C1E2408C-64CA-4C34-B3CD-F40E6822FEF5}" type="presOf" srcId="{51E3157B-1675-4B8A-8063-F4645DCDAD31}" destId="{48BD1E4E-F88C-4B7C-8CDF-B5EAD3FC0650}" srcOrd="0" destOrd="3" presId="urn:microsoft.com/office/officeart/2005/8/layout/list1"/>
    <dgm:cxn modelId="{A7ECCB96-A652-489C-BD96-768EB8787597}" type="presOf" srcId="{1A401459-157B-40FF-A585-81B419C416B6}" destId="{4423E0E6-1810-41F9-B04D-E5BBECB09E64}" srcOrd="1" destOrd="0" presId="urn:microsoft.com/office/officeart/2005/8/layout/list1"/>
    <dgm:cxn modelId="{4EDB2EA0-060B-432F-B3EA-897EDC27DE20}" type="presOf" srcId="{1A401459-157B-40FF-A585-81B419C416B6}" destId="{6D8A4DED-E004-4E55-A993-BE93C9571903}" srcOrd="0" destOrd="0" presId="urn:microsoft.com/office/officeart/2005/8/layout/list1"/>
    <dgm:cxn modelId="{601D21A5-F792-486E-830D-AB19DF0CC1BE}" type="presOf" srcId="{AD710301-7E09-4C7C-B030-0E5BFD7C8957}" destId="{F8B416F9-ADD3-4E6D-A09A-08D2F59BBC6C}" srcOrd="0" destOrd="0" presId="urn:microsoft.com/office/officeart/2005/8/layout/list1"/>
    <dgm:cxn modelId="{9AB811AE-E343-441F-A76B-71D92E21D98C}" type="presOf" srcId="{EEBBEB93-A7A5-4E1D-BDE3-045E6717F937}" destId="{8CA95955-FBDD-48EE-8575-E124F06AB67C}" srcOrd="0" destOrd="0" presId="urn:microsoft.com/office/officeart/2005/8/layout/list1"/>
    <dgm:cxn modelId="{1FD32FAF-7E1A-4E46-9038-0DA73E75E4E8}" type="presOf" srcId="{3B2E5A33-ADB9-4CA0-9EAD-70BCF129443D}" destId="{EF35B1D9-3292-4E6A-935E-DF4D922F0BB1}" srcOrd="0" destOrd="0" presId="urn:microsoft.com/office/officeart/2005/8/layout/list1"/>
    <dgm:cxn modelId="{EFCC1EB0-CD37-4042-B062-1E5F9192DDD8}" srcId="{51009F27-753D-4A20-9D26-D0D739AFE7FA}" destId="{3B2E5A33-ADB9-4CA0-9EAD-70BCF129443D}" srcOrd="3" destOrd="0" parTransId="{1CC4CC52-7A99-4141-A2A3-004D3C274AEC}" sibTransId="{EDD7F94F-4FED-4C9A-A582-DAF210989CC6}"/>
    <dgm:cxn modelId="{D9EFD2BA-53DC-4DAE-AC2A-6985B5231FDF}" srcId="{E259D502-1DF4-4CCD-A45C-3AA691B9E8B8}" destId="{51E3157B-1675-4B8A-8063-F4645DCDAD31}" srcOrd="3" destOrd="0" parTransId="{3C89196E-2677-434D-91CD-FA34F0E37E5D}" sibTransId="{DF2C4432-6F06-41BC-B6B7-7D2F91411DFF}"/>
    <dgm:cxn modelId="{774818CD-80E6-4458-9C03-D5BF220FA9DA}" type="presOf" srcId="{AD710301-7E09-4C7C-B030-0E5BFD7C8957}" destId="{FDCEC0C7-CC69-450E-ABB1-73AE2D279833}" srcOrd="1" destOrd="0" presId="urn:microsoft.com/office/officeart/2005/8/layout/list1"/>
    <dgm:cxn modelId="{D8DEE2D3-EC62-4A46-B2E6-D6EB845F6438}" srcId="{51009F27-753D-4A20-9D26-D0D739AFE7FA}" destId="{1A401459-157B-40FF-A585-81B419C416B6}" srcOrd="2" destOrd="0" parTransId="{212DE33A-817B-46A5-8EB6-EA48C4F745F0}" sibTransId="{F1A71B8E-E0C7-414B-96D7-DCD12193E130}"/>
    <dgm:cxn modelId="{DDAE61D6-1D31-40F1-849E-D51134CA17EB}" srcId="{51009F27-753D-4A20-9D26-D0D739AFE7FA}" destId="{861BF7BB-20E7-40C5-A340-1A728A0D1C8D}" srcOrd="1" destOrd="0" parTransId="{A1524593-E761-4974-A56B-317A9227ACF3}" sibTransId="{CB7BAEF3-A5A8-4C63-B0F4-95D90FC9B91F}"/>
    <dgm:cxn modelId="{A2AF5FE1-62DF-4066-8139-AC3F1C86D497}" type="presOf" srcId="{E259D502-1DF4-4CCD-A45C-3AA691B9E8B8}" destId="{7F1013A1-91C1-4392-9595-32FB2372F491}" srcOrd="1" destOrd="0" presId="urn:microsoft.com/office/officeart/2005/8/layout/list1"/>
    <dgm:cxn modelId="{F37C59F1-ECC6-46CF-BE26-8F1191FDB04C}" type="presOf" srcId="{93B2241B-F056-41EE-8FC0-0D4DB9B61D6F}" destId="{48BD1E4E-F88C-4B7C-8CDF-B5EAD3FC0650}" srcOrd="0" destOrd="0" presId="urn:microsoft.com/office/officeart/2005/8/layout/list1"/>
    <dgm:cxn modelId="{337B30F2-87A4-4DA4-BCB1-30837E51B559}" type="presOf" srcId="{E259D502-1DF4-4CCD-A45C-3AA691B9E8B8}" destId="{CE846AA5-8737-4BFE-BEF3-EA4295BFC589}" srcOrd="0" destOrd="0" presId="urn:microsoft.com/office/officeart/2005/8/layout/list1"/>
    <dgm:cxn modelId="{A28CD3F2-EBCD-426B-BBA2-5B78133B1F6B}" type="presOf" srcId="{B71A8C5D-C852-4114-9031-7FFEEFA1F75B}" destId="{48BD1E4E-F88C-4B7C-8CDF-B5EAD3FC0650}" srcOrd="0" destOrd="2" presId="urn:microsoft.com/office/officeart/2005/8/layout/list1"/>
    <dgm:cxn modelId="{3BE202F6-911A-420D-8C4F-160487B4E9D2}" srcId="{51009F27-753D-4A20-9D26-D0D739AFE7FA}" destId="{AD710301-7E09-4C7C-B030-0E5BFD7C8957}" srcOrd="0" destOrd="0" parTransId="{8D7482CF-9191-4DCD-BFC3-2F774874E56B}" sibTransId="{1D4EDD1B-8DDF-4E5E-BA02-6FDC29966B53}"/>
    <dgm:cxn modelId="{EF913DAD-89E9-445A-B813-898514E9703A}" type="presParOf" srcId="{A36CDE90-E362-4027-AB5B-830BAA80BB9E}" destId="{3DC90CEC-8794-4CCA-9132-758F83BC710E}" srcOrd="0" destOrd="0" presId="urn:microsoft.com/office/officeart/2005/8/layout/list1"/>
    <dgm:cxn modelId="{31CDD21B-2ED8-4A13-8DF7-4C75F3A2A228}" type="presParOf" srcId="{3DC90CEC-8794-4CCA-9132-758F83BC710E}" destId="{F8B416F9-ADD3-4E6D-A09A-08D2F59BBC6C}" srcOrd="0" destOrd="0" presId="urn:microsoft.com/office/officeart/2005/8/layout/list1"/>
    <dgm:cxn modelId="{019815CE-514C-4F65-B222-59B32B4D71BB}" type="presParOf" srcId="{3DC90CEC-8794-4CCA-9132-758F83BC710E}" destId="{FDCEC0C7-CC69-450E-ABB1-73AE2D279833}" srcOrd="1" destOrd="0" presId="urn:microsoft.com/office/officeart/2005/8/layout/list1"/>
    <dgm:cxn modelId="{3EC56395-85A9-47A3-A885-50D618CF2053}" type="presParOf" srcId="{A36CDE90-E362-4027-AB5B-830BAA80BB9E}" destId="{63D47E4D-5CD7-47DF-A4D7-99E57CAF04BD}" srcOrd="1" destOrd="0" presId="urn:microsoft.com/office/officeart/2005/8/layout/list1"/>
    <dgm:cxn modelId="{49F69D7E-BD4C-4AD6-87F6-6AA2C67E0519}" type="presParOf" srcId="{A36CDE90-E362-4027-AB5B-830BAA80BB9E}" destId="{616865A3-0322-49CB-A763-F5128155AA87}" srcOrd="2" destOrd="0" presId="urn:microsoft.com/office/officeart/2005/8/layout/list1"/>
    <dgm:cxn modelId="{5E5C161A-FF24-4991-83A5-F88621DE80B7}" type="presParOf" srcId="{A36CDE90-E362-4027-AB5B-830BAA80BB9E}" destId="{4B0C0BB3-2D50-41D0-B4EE-B347CDC4104D}" srcOrd="3" destOrd="0" presId="urn:microsoft.com/office/officeart/2005/8/layout/list1"/>
    <dgm:cxn modelId="{B2B604EB-F645-4D81-AD72-50B837555233}" type="presParOf" srcId="{A36CDE90-E362-4027-AB5B-830BAA80BB9E}" destId="{B183BC2E-7C7D-469E-91A6-AF5CC870CBDB}" srcOrd="4" destOrd="0" presId="urn:microsoft.com/office/officeart/2005/8/layout/list1"/>
    <dgm:cxn modelId="{C2BD8778-CD0C-4228-9757-1A6171734095}" type="presParOf" srcId="{B183BC2E-7C7D-469E-91A6-AF5CC870CBDB}" destId="{4A50D00A-D2CA-4E6C-AFCE-D818EE92723A}" srcOrd="0" destOrd="0" presId="urn:microsoft.com/office/officeart/2005/8/layout/list1"/>
    <dgm:cxn modelId="{EC6006BD-3B7C-4A08-8759-3F662F6E2827}" type="presParOf" srcId="{B183BC2E-7C7D-469E-91A6-AF5CC870CBDB}" destId="{FEA1E79E-E202-4A02-B36C-305309EB284E}" srcOrd="1" destOrd="0" presId="urn:microsoft.com/office/officeart/2005/8/layout/list1"/>
    <dgm:cxn modelId="{1EB3C90F-9743-430F-9F00-86F52BE326D0}" type="presParOf" srcId="{A36CDE90-E362-4027-AB5B-830BAA80BB9E}" destId="{0CF2FA99-9A0A-4B46-B238-2DB0B20DDAE0}" srcOrd="5" destOrd="0" presId="urn:microsoft.com/office/officeart/2005/8/layout/list1"/>
    <dgm:cxn modelId="{F7F423B9-46C4-4058-89BF-AEB0199FD105}" type="presParOf" srcId="{A36CDE90-E362-4027-AB5B-830BAA80BB9E}" destId="{4B132A36-30B8-4479-8ABB-4041EEA41269}" srcOrd="6" destOrd="0" presId="urn:microsoft.com/office/officeart/2005/8/layout/list1"/>
    <dgm:cxn modelId="{67F17F4E-68A4-4419-9D9A-BF26925CEE94}" type="presParOf" srcId="{A36CDE90-E362-4027-AB5B-830BAA80BB9E}" destId="{6E3D95C1-0D09-438D-89C6-A19A0AC36E82}" srcOrd="7" destOrd="0" presId="urn:microsoft.com/office/officeart/2005/8/layout/list1"/>
    <dgm:cxn modelId="{426FEE88-ABB8-42C4-AA79-A9FD5009E820}" type="presParOf" srcId="{A36CDE90-E362-4027-AB5B-830BAA80BB9E}" destId="{2197B671-929E-446D-A7F6-0C09D91848E0}" srcOrd="8" destOrd="0" presId="urn:microsoft.com/office/officeart/2005/8/layout/list1"/>
    <dgm:cxn modelId="{97B85EB4-FDE0-4B4A-B3F9-C4A8D9AC7DD0}" type="presParOf" srcId="{2197B671-929E-446D-A7F6-0C09D91848E0}" destId="{6D8A4DED-E004-4E55-A993-BE93C9571903}" srcOrd="0" destOrd="0" presId="urn:microsoft.com/office/officeart/2005/8/layout/list1"/>
    <dgm:cxn modelId="{B437AF99-3BB3-4FF9-87AB-3E5EC11EB49D}" type="presParOf" srcId="{2197B671-929E-446D-A7F6-0C09D91848E0}" destId="{4423E0E6-1810-41F9-B04D-E5BBECB09E64}" srcOrd="1" destOrd="0" presId="urn:microsoft.com/office/officeart/2005/8/layout/list1"/>
    <dgm:cxn modelId="{A0FEABA5-B76D-4F13-8985-887B388EF3E8}" type="presParOf" srcId="{A36CDE90-E362-4027-AB5B-830BAA80BB9E}" destId="{1065B71C-E24B-4C92-B7C0-40DB29A0F116}" srcOrd="9" destOrd="0" presId="urn:microsoft.com/office/officeart/2005/8/layout/list1"/>
    <dgm:cxn modelId="{507E7871-4007-4B5E-978F-0B0411B13496}" type="presParOf" srcId="{A36CDE90-E362-4027-AB5B-830BAA80BB9E}" destId="{4D48C217-309D-48B9-B83C-331162E21977}" srcOrd="10" destOrd="0" presId="urn:microsoft.com/office/officeart/2005/8/layout/list1"/>
    <dgm:cxn modelId="{A5EA827B-8A14-4503-8E3E-C9B5BD0681F1}" type="presParOf" srcId="{A36CDE90-E362-4027-AB5B-830BAA80BB9E}" destId="{5DF6C668-D522-4275-AFA2-A4B63CC3DFB7}" srcOrd="11" destOrd="0" presId="urn:microsoft.com/office/officeart/2005/8/layout/list1"/>
    <dgm:cxn modelId="{8AE50AE3-DC14-4583-A654-9C33835375D9}" type="presParOf" srcId="{A36CDE90-E362-4027-AB5B-830BAA80BB9E}" destId="{D260F8A0-B8CE-427D-8E43-F6BCCE23104C}" srcOrd="12" destOrd="0" presId="urn:microsoft.com/office/officeart/2005/8/layout/list1"/>
    <dgm:cxn modelId="{C816F4E6-5330-4F65-87FE-BE20925CF116}" type="presParOf" srcId="{D260F8A0-B8CE-427D-8E43-F6BCCE23104C}" destId="{EF35B1D9-3292-4E6A-935E-DF4D922F0BB1}" srcOrd="0" destOrd="0" presId="urn:microsoft.com/office/officeart/2005/8/layout/list1"/>
    <dgm:cxn modelId="{3B4B29EF-F263-4C82-9687-696693DE4B52}" type="presParOf" srcId="{D260F8A0-B8CE-427D-8E43-F6BCCE23104C}" destId="{9482804E-7A34-464F-94AD-81AD1A5A884F}" srcOrd="1" destOrd="0" presId="urn:microsoft.com/office/officeart/2005/8/layout/list1"/>
    <dgm:cxn modelId="{F34AB0EB-A69C-4D7B-A8BF-1F160922A138}" type="presParOf" srcId="{A36CDE90-E362-4027-AB5B-830BAA80BB9E}" destId="{73B06790-2DD3-44B1-93F8-09DD6443C763}" srcOrd="13" destOrd="0" presId="urn:microsoft.com/office/officeart/2005/8/layout/list1"/>
    <dgm:cxn modelId="{E7B9FF19-0F95-48EC-8C4D-86A6BFBF445F}" type="presParOf" srcId="{A36CDE90-E362-4027-AB5B-830BAA80BB9E}" destId="{A34452AF-7B09-4F66-866B-53A8FED36AD0}" srcOrd="14" destOrd="0" presId="urn:microsoft.com/office/officeart/2005/8/layout/list1"/>
    <dgm:cxn modelId="{E05D4DD1-7AD5-4AC8-BB01-0D67EE08914F}" type="presParOf" srcId="{A36CDE90-E362-4027-AB5B-830BAA80BB9E}" destId="{E9526D15-1E3B-4DAC-A29B-7F7250F0D345}" srcOrd="15" destOrd="0" presId="urn:microsoft.com/office/officeart/2005/8/layout/list1"/>
    <dgm:cxn modelId="{04988981-83DD-4A6C-A4FC-E8FEDF664AD8}" type="presParOf" srcId="{A36CDE90-E362-4027-AB5B-830BAA80BB9E}" destId="{C6A29FC7-13C7-4786-8AB2-5DA239F00EE8}" srcOrd="16" destOrd="0" presId="urn:microsoft.com/office/officeart/2005/8/layout/list1"/>
    <dgm:cxn modelId="{A422140E-C28E-45ED-B4C3-B803B1A98F07}" type="presParOf" srcId="{C6A29FC7-13C7-4786-8AB2-5DA239F00EE8}" destId="{8CA95955-FBDD-48EE-8575-E124F06AB67C}" srcOrd="0" destOrd="0" presId="urn:microsoft.com/office/officeart/2005/8/layout/list1"/>
    <dgm:cxn modelId="{3988A902-1EBA-4452-8712-F08946E821BC}" type="presParOf" srcId="{C6A29FC7-13C7-4786-8AB2-5DA239F00EE8}" destId="{1C15E9B9-7B15-4EC5-BA28-317397527978}" srcOrd="1" destOrd="0" presId="urn:microsoft.com/office/officeart/2005/8/layout/list1"/>
    <dgm:cxn modelId="{3888672E-6316-4C2D-A253-2BD2A5142DBC}" type="presParOf" srcId="{A36CDE90-E362-4027-AB5B-830BAA80BB9E}" destId="{3314F919-CB6B-45BA-A117-85F0F19CCB8D}" srcOrd="17" destOrd="0" presId="urn:microsoft.com/office/officeart/2005/8/layout/list1"/>
    <dgm:cxn modelId="{3751AF6B-CF99-4497-AD81-B2869183CDBE}" type="presParOf" srcId="{A36CDE90-E362-4027-AB5B-830BAA80BB9E}" destId="{CDC6FA0B-207A-45B6-8F7B-E0A2B61F3045}" srcOrd="18" destOrd="0" presId="urn:microsoft.com/office/officeart/2005/8/layout/list1"/>
    <dgm:cxn modelId="{B464AC34-334E-434E-9DF5-AB49AB43BA2B}" type="presParOf" srcId="{A36CDE90-E362-4027-AB5B-830BAA80BB9E}" destId="{0B4ADC2C-206E-49C3-B143-CBB0671BA482}" srcOrd="19" destOrd="0" presId="urn:microsoft.com/office/officeart/2005/8/layout/list1"/>
    <dgm:cxn modelId="{45F37EA5-6AAF-4CA8-BAA6-77F895159997}" type="presParOf" srcId="{A36CDE90-E362-4027-AB5B-830BAA80BB9E}" destId="{3F52A969-AC55-49CA-81F9-FA876B7B4248}" srcOrd="20" destOrd="0" presId="urn:microsoft.com/office/officeart/2005/8/layout/list1"/>
    <dgm:cxn modelId="{5DBA0B88-6BA9-4788-B094-9C89210CFA21}" type="presParOf" srcId="{3F52A969-AC55-49CA-81F9-FA876B7B4248}" destId="{CE846AA5-8737-4BFE-BEF3-EA4295BFC589}" srcOrd="0" destOrd="0" presId="urn:microsoft.com/office/officeart/2005/8/layout/list1"/>
    <dgm:cxn modelId="{49C687A2-C9E6-4E7F-9740-D3F99434B04F}" type="presParOf" srcId="{3F52A969-AC55-49CA-81F9-FA876B7B4248}" destId="{7F1013A1-91C1-4392-9595-32FB2372F491}" srcOrd="1" destOrd="0" presId="urn:microsoft.com/office/officeart/2005/8/layout/list1"/>
    <dgm:cxn modelId="{14489E82-9697-43F8-AD0E-83F5AD5EBDFD}" type="presParOf" srcId="{A36CDE90-E362-4027-AB5B-830BAA80BB9E}" destId="{065A4E8F-0F3E-43FE-B789-FC4F3B912147}" srcOrd="21" destOrd="0" presId="urn:microsoft.com/office/officeart/2005/8/layout/list1"/>
    <dgm:cxn modelId="{9C223577-D9AA-4EC1-98C8-553E609E55F9}" type="presParOf" srcId="{A36CDE90-E362-4027-AB5B-830BAA80BB9E}" destId="{48BD1E4E-F88C-4B7C-8CDF-B5EAD3FC0650}"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C9878-A688-4922-8030-B8651A3B8A0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DFFDB0-2FD7-4982-9F5F-A6521769AB05}">
      <dgm:prSet/>
      <dgm:spPr/>
      <dgm:t>
        <a:bodyPr/>
        <a:lstStyle/>
        <a:p>
          <a:r>
            <a:rPr lang="en-US" b="1" dirty="0"/>
            <a:t>Sept 25</a:t>
          </a:r>
          <a:r>
            <a:rPr lang="en-US" b="1" baseline="30000" dirty="0"/>
            <a:t>th</a:t>
          </a:r>
          <a:r>
            <a:rPr lang="en-US" b="1" dirty="0"/>
            <a:t> and 26</a:t>
          </a:r>
          <a:r>
            <a:rPr lang="en-US" b="1" baseline="30000" dirty="0"/>
            <a:t>th</a:t>
          </a:r>
          <a:r>
            <a:rPr lang="en-US" b="1" dirty="0"/>
            <a:t>: </a:t>
          </a:r>
          <a:endParaRPr lang="en-US" dirty="0"/>
        </a:p>
      </dgm:t>
    </dgm:pt>
    <dgm:pt modelId="{E7D81AE8-BF6B-4667-98F4-086B91829DB2}" type="parTrans" cxnId="{890DC11B-F497-4AFB-9253-3DAEA9533D54}">
      <dgm:prSet/>
      <dgm:spPr/>
      <dgm:t>
        <a:bodyPr/>
        <a:lstStyle/>
        <a:p>
          <a:endParaRPr lang="en-US"/>
        </a:p>
      </dgm:t>
    </dgm:pt>
    <dgm:pt modelId="{AC0CE618-C581-4E76-9251-E5579497BDC8}" type="sibTrans" cxnId="{890DC11B-F497-4AFB-9253-3DAEA9533D54}">
      <dgm:prSet/>
      <dgm:spPr/>
      <dgm:t>
        <a:bodyPr/>
        <a:lstStyle/>
        <a:p>
          <a:endParaRPr lang="en-US"/>
        </a:p>
      </dgm:t>
    </dgm:pt>
    <dgm:pt modelId="{AB12F280-13C9-41E4-9D1D-939F59DD6676}">
      <dgm:prSet/>
      <dgm:spPr/>
      <dgm:t>
        <a:bodyPr/>
        <a:lstStyle/>
        <a:p>
          <a:r>
            <a:rPr lang="en-US" dirty="0">
              <a:ea typeface="+mn-lt"/>
              <a:cs typeface="+mn-lt"/>
            </a:rPr>
            <a:t>Deadline to process all AGE and SHR events by the agencies (9/26)</a:t>
          </a:r>
          <a:endParaRPr lang="en-US" dirty="0"/>
        </a:p>
      </dgm:t>
    </dgm:pt>
    <dgm:pt modelId="{5F1A69DC-CE72-4140-97DB-686217294C6C}" type="parTrans" cxnId="{3688DAF1-CECC-4BA6-AF45-DEA883B042E4}">
      <dgm:prSet/>
      <dgm:spPr/>
      <dgm:t>
        <a:bodyPr/>
        <a:lstStyle/>
        <a:p>
          <a:endParaRPr lang="en-US"/>
        </a:p>
      </dgm:t>
    </dgm:pt>
    <dgm:pt modelId="{8B9FC2D8-0948-4577-9A38-AFDE015AB90A}" type="sibTrans" cxnId="{3688DAF1-CECC-4BA6-AF45-DEA883B042E4}">
      <dgm:prSet/>
      <dgm:spPr/>
      <dgm:t>
        <a:bodyPr/>
        <a:lstStyle/>
        <a:p>
          <a:endParaRPr lang="en-US"/>
        </a:p>
      </dgm:t>
    </dgm:pt>
    <dgm:pt modelId="{00B74129-B8C5-46D8-AA14-4D40E97AC986}">
      <dgm:prSet/>
      <dgm:spPr/>
      <dgm:t>
        <a:bodyPr/>
        <a:lstStyle/>
        <a:p>
          <a:r>
            <a:rPr lang="en-US" b="1" dirty="0"/>
            <a:t>Sept 27</a:t>
          </a:r>
          <a:r>
            <a:rPr lang="en-US" b="1" baseline="30000" dirty="0"/>
            <a:t>th</a:t>
          </a:r>
          <a:r>
            <a:rPr lang="en-US" b="1" dirty="0"/>
            <a:t> (Friday):</a:t>
          </a:r>
          <a:r>
            <a:rPr lang="en-US" dirty="0"/>
            <a:t> </a:t>
          </a:r>
        </a:p>
      </dgm:t>
    </dgm:pt>
    <dgm:pt modelId="{06981825-0CB8-4773-B293-708C0F8314B3}" type="parTrans" cxnId="{F9A93192-9AF5-4148-9BCA-59DE6DBC9864}">
      <dgm:prSet/>
      <dgm:spPr/>
      <dgm:t>
        <a:bodyPr/>
        <a:lstStyle/>
        <a:p>
          <a:endParaRPr lang="en-US"/>
        </a:p>
      </dgm:t>
    </dgm:pt>
    <dgm:pt modelId="{B16EBCA0-505E-486F-8795-56BC8380A3E4}" type="sibTrans" cxnId="{F9A93192-9AF5-4148-9BCA-59DE6DBC9864}">
      <dgm:prSet/>
      <dgm:spPr/>
      <dgm:t>
        <a:bodyPr/>
        <a:lstStyle/>
        <a:p>
          <a:endParaRPr lang="en-US"/>
        </a:p>
      </dgm:t>
    </dgm:pt>
    <dgm:pt modelId="{C6B041F5-D59B-4040-BFBC-A75DADBC0F11}">
      <dgm:prSet/>
      <dgm:spPr/>
      <dgm:t>
        <a:bodyPr/>
        <a:lstStyle/>
        <a:p>
          <a:r>
            <a:rPr lang="en-US" dirty="0"/>
            <a:t>Ben Admin runs at Noon and 5pm. </a:t>
          </a:r>
        </a:p>
      </dgm:t>
    </dgm:pt>
    <dgm:pt modelId="{04018B8A-AE4D-4CDD-AB1F-2D2764C2CAC4}" type="parTrans" cxnId="{B1940EC7-A040-4AE2-8E48-7E842976C205}">
      <dgm:prSet/>
      <dgm:spPr/>
      <dgm:t>
        <a:bodyPr/>
        <a:lstStyle/>
        <a:p>
          <a:endParaRPr lang="en-US"/>
        </a:p>
      </dgm:t>
    </dgm:pt>
    <dgm:pt modelId="{73FEF179-8D8C-4FC7-9F70-1B65B280B406}" type="sibTrans" cxnId="{B1940EC7-A040-4AE2-8E48-7E842976C205}">
      <dgm:prSet/>
      <dgm:spPr/>
      <dgm:t>
        <a:bodyPr/>
        <a:lstStyle/>
        <a:p>
          <a:endParaRPr lang="en-US"/>
        </a:p>
      </dgm:t>
    </dgm:pt>
    <dgm:pt modelId="{F22FA47D-868A-40AB-9FB9-0FDEC69786E8}">
      <dgm:prSet/>
      <dgm:spPr/>
      <dgm:t>
        <a:bodyPr/>
        <a:lstStyle/>
        <a:p>
          <a:pPr>
            <a:buClr>
              <a:srgbClr val="276F8B"/>
            </a:buClr>
            <a:buFont typeface="Arial" panose="020B0604020202020204" pitchFamily="34" charset="0"/>
            <a:buChar char="•"/>
          </a:pPr>
          <a:r>
            <a:rPr lang="en-US" dirty="0"/>
            <a:t>Central Benefits will finish outstanding AGE and SHR event entry – before noon</a:t>
          </a:r>
        </a:p>
      </dgm:t>
    </dgm:pt>
    <dgm:pt modelId="{DA81BF60-EAAD-45D8-B090-C6A784A1F0E8}" type="parTrans" cxnId="{FDDB3CD2-59D3-42CA-8318-5C1706CD78AF}">
      <dgm:prSet/>
      <dgm:spPr/>
      <dgm:t>
        <a:bodyPr/>
        <a:lstStyle/>
        <a:p>
          <a:endParaRPr lang="en-US"/>
        </a:p>
      </dgm:t>
    </dgm:pt>
    <dgm:pt modelId="{AEBB6E3E-6022-40AF-BD37-D180E46216F5}" type="sibTrans" cxnId="{FDDB3CD2-59D3-42CA-8318-5C1706CD78AF}">
      <dgm:prSet/>
      <dgm:spPr/>
      <dgm:t>
        <a:bodyPr/>
        <a:lstStyle/>
        <a:p>
          <a:endParaRPr lang="en-US"/>
        </a:p>
      </dgm:t>
    </dgm:pt>
    <dgm:pt modelId="{D43F41AA-DF44-41F0-9C55-53BFA9BA6A26}">
      <dgm:prSet/>
      <dgm:spPr/>
      <dgm:t>
        <a:bodyPr/>
        <a:lstStyle/>
        <a:p>
          <a:r>
            <a:rPr lang="en-US" dirty="0"/>
            <a:t>Finalize and process as many open events as possible (BIR, MAR, DIV, ELG, TER, RET, TRA, LOA, RFL....)</a:t>
          </a:r>
        </a:p>
      </dgm:t>
    </dgm:pt>
    <dgm:pt modelId="{5371066D-BFC3-4A2E-B2E0-7A23B1D77A32}" type="parTrans" cxnId="{18BDAAEF-9B8E-4594-A925-2D8C94CF95D8}">
      <dgm:prSet/>
      <dgm:spPr/>
      <dgm:t>
        <a:bodyPr/>
        <a:lstStyle/>
        <a:p>
          <a:endParaRPr lang="en-US"/>
        </a:p>
      </dgm:t>
    </dgm:pt>
    <dgm:pt modelId="{C7679A26-EA8F-4D29-803A-A39CA9760EF7}" type="sibTrans" cxnId="{18BDAAEF-9B8E-4594-A925-2D8C94CF95D8}">
      <dgm:prSet/>
      <dgm:spPr/>
      <dgm:t>
        <a:bodyPr/>
        <a:lstStyle/>
        <a:p>
          <a:endParaRPr lang="en-US"/>
        </a:p>
      </dgm:t>
    </dgm:pt>
    <dgm:pt modelId="{90510ABB-05C2-42F9-81A3-B4673C550E71}">
      <dgm:prSet/>
      <dgm:spPr/>
      <dgm:t>
        <a:bodyPr/>
        <a:lstStyle/>
        <a:p>
          <a:r>
            <a:rPr lang="en-US" dirty="0"/>
            <a:t>All users, except core central staff, will be locked out of HCM starting at 5pm until notified (likely mid-day on September 28</a:t>
          </a:r>
          <a:r>
            <a:rPr lang="en-US" baseline="30000" dirty="0"/>
            <a:t>th</a:t>
          </a:r>
          <a:r>
            <a:rPr lang="en-US" dirty="0"/>
            <a:t> if no issues encountered)</a:t>
          </a:r>
        </a:p>
      </dgm:t>
    </dgm:pt>
    <dgm:pt modelId="{AAC4BE1B-71CF-4953-AFB1-FDE16EEE4FD5}" type="parTrans" cxnId="{C8411372-79B2-4299-9D62-F65179163A97}">
      <dgm:prSet/>
      <dgm:spPr/>
      <dgm:t>
        <a:bodyPr/>
        <a:lstStyle/>
        <a:p>
          <a:endParaRPr lang="en-US"/>
        </a:p>
      </dgm:t>
    </dgm:pt>
    <dgm:pt modelId="{CCAD5786-5502-4830-960B-57EC0271D4CA}" type="sibTrans" cxnId="{C8411372-79B2-4299-9D62-F65179163A97}">
      <dgm:prSet/>
      <dgm:spPr/>
      <dgm:t>
        <a:bodyPr/>
        <a:lstStyle/>
        <a:p>
          <a:endParaRPr lang="en-US"/>
        </a:p>
      </dgm:t>
    </dgm:pt>
    <dgm:pt modelId="{EFE063FA-51DA-4C60-9CA3-1C45BC74D2C5}">
      <dgm:prSet/>
      <dgm:spPr/>
      <dgm:t>
        <a:bodyPr/>
        <a:lstStyle/>
        <a:p>
          <a:r>
            <a:rPr lang="en-US" dirty="0"/>
            <a:t>Ben Admin runs at Noon and 5pm. </a:t>
          </a:r>
        </a:p>
      </dgm:t>
    </dgm:pt>
    <dgm:pt modelId="{74034EE9-1AD4-421E-9C91-CDDEC7DE9279}" type="parTrans" cxnId="{1278BF34-3CF9-47B3-B637-9F44A20BE1E1}">
      <dgm:prSet/>
      <dgm:spPr/>
      <dgm:t>
        <a:bodyPr/>
        <a:lstStyle/>
        <a:p>
          <a:endParaRPr lang="en-US"/>
        </a:p>
      </dgm:t>
    </dgm:pt>
    <dgm:pt modelId="{C0281E6F-45E9-4FD7-9F47-E69473B8D793}" type="sibTrans" cxnId="{1278BF34-3CF9-47B3-B637-9F44A20BE1E1}">
      <dgm:prSet/>
      <dgm:spPr/>
      <dgm:t>
        <a:bodyPr/>
        <a:lstStyle/>
        <a:p>
          <a:endParaRPr lang="en-US"/>
        </a:p>
      </dgm:t>
    </dgm:pt>
    <dgm:pt modelId="{9246FCFC-5A22-4A32-93C2-449F40749C04}">
      <dgm:prSet/>
      <dgm:spPr/>
      <dgm:t>
        <a:bodyPr/>
        <a:lstStyle/>
        <a:p>
          <a:r>
            <a:rPr lang="en-US" dirty="0"/>
            <a:t>OE Training for agencies, 1:00pm – 3:00pm (9/26)</a:t>
          </a:r>
        </a:p>
      </dgm:t>
    </dgm:pt>
    <dgm:pt modelId="{E48151D8-189F-44D8-B56F-AFA4F1F7140E}" type="parTrans" cxnId="{BBD1B3D3-D87A-498F-8DD4-08DBA58D8CB2}">
      <dgm:prSet/>
      <dgm:spPr/>
      <dgm:t>
        <a:bodyPr/>
        <a:lstStyle/>
        <a:p>
          <a:endParaRPr lang="en-US"/>
        </a:p>
      </dgm:t>
    </dgm:pt>
    <dgm:pt modelId="{7321A784-5586-44C2-AC22-BCE2105FCEF9}" type="sibTrans" cxnId="{BBD1B3D3-D87A-498F-8DD4-08DBA58D8CB2}">
      <dgm:prSet/>
      <dgm:spPr/>
      <dgm:t>
        <a:bodyPr/>
        <a:lstStyle/>
        <a:p>
          <a:endParaRPr lang="en-US"/>
        </a:p>
      </dgm:t>
    </dgm:pt>
    <dgm:pt modelId="{6F661182-807F-45CC-9462-69380DFA632D}">
      <dgm:prSet/>
      <dgm:spPr/>
      <dgm:t>
        <a:bodyPr/>
        <a:lstStyle/>
        <a:p>
          <a:r>
            <a:rPr lang="en-US" dirty="0"/>
            <a:t>Finalize and process as many open events as possible (BIR, MAR, DIV, ELG, TER, RET, TRA, LOA, RFL....)</a:t>
          </a:r>
        </a:p>
      </dgm:t>
    </dgm:pt>
    <dgm:pt modelId="{337EF115-E850-41F7-BBC3-034BED58222D}" type="parTrans" cxnId="{8B7AEF18-5564-48B2-AA75-D5F33095FFF2}">
      <dgm:prSet/>
      <dgm:spPr/>
      <dgm:t>
        <a:bodyPr/>
        <a:lstStyle/>
        <a:p>
          <a:endParaRPr lang="en-US"/>
        </a:p>
      </dgm:t>
    </dgm:pt>
    <dgm:pt modelId="{4065049B-04A9-41BE-94EB-687F270A12BA}" type="sibTrans" cxnId="{8B7AEF18-5564-48B2-AA75-D5F33095FFF2}">
      <dgm:prSet/>
      <dgm:spPr/>
      <dgm:t>
        <a:bodyPr/>
        <a:lstStyle/>
        <a:p>
          <a:endParaRPr lang="en-US"/>
        </a:p>
      </dgm:t>
    </dgm:pt>
    <dgm:pt modelId="{18B9E7AC-880D-4E3B-A728-E66E3DA78EEE}">
      <dgm:prSet/>
      <dgm:spPr/>
      <dgm:t>
        <a:bodyPr/>
        <a:lstStyle/>
        <a:p>
          <a:r>
            <a:rPr lang="en-US" dirty="0"/>
            <a:t>Agencies should send out OE is Coming email (9/25 – 9/27)</a:t>
          </a:r>
        </a:p>
      </dgm:t>
    </dgm:pt>
    <dgm:pt modelId="{81B11B7F-5BA2-454E-B3D6-0C1DB2393D75}" type="parTrans" cxnId="{593CB884-91E7-482A-9A7D-475E8A7DF4D1}">
      <dgm:prSet/>
      <dgm:spPr/>
      <dgm:t>
        <a:bodyPr/>
        <a:lstStyle/>
        <a:p>
          <a:endParaRPr lang="en-US"/>
        </a:p>
      </dgm:t>
    </dgm:pt>
    <dgm:pt modelId="{7C3AF345-7703-4B44-83F6-11ADFF12C926}" type="sibTrans" cxnId="{593CB884-91E7-482A-9A7D-475E8A7DF4D1}">
      <dgm:prSet/>
      <dgm:spPr/>
      <dgm:t>
        <a:bodyPr/>
        <a:lstStyle/>
        <a:p>
          <a:endParaRPr lang="en-US"/>
        </a:p>
      </dgm:t>
    </dgm:pt>
    <dgm:pt modelId="{AFC628C0-2F4F-4230-8958-336FD8687A51}" type="pres">
      <dgm:prSet presAssocID="{700C9878-A688-4922-8030-B8651A3B8A06}" presName="linear" presStyleCnt="0">
        <dgm:presLayoutVars>
          <dgm:animLvl val="lvl"/>
          <dgm:resizeHandles val="exact"/>
        </dgm:presLayoutVars>
      </dgm:prSet>
      <dgm:spPr/>
    </dgm:pt>
    <dgm:pt modelId="{41F22F6B-348A-4980-AB82-972942CFC026}" type="pres">
      <dgm:prSet presAssocID="{C4DFFDB0-2FD7-4982-9F5F-A6521769AB05}" presName="parentText" presStyleLbl="node1" presStyleIdx="0" presStyleCnt="2" custLinFactNeighborX="-2273">
        <dgm:presLayoutVars>
          <dgm:chMax val="0"/>
          <dgm:bulletEnabled val="1"/>
        </dgm:presLayoutVars>
      </dgm:prSet>
      <dgm:spPr/>
    </dgm:pt>
    <dgm:pt modelId="{582F1994-88E4-4926-8B85-6591385157BB}" type="pres">
      <dgm:prSet presAssocID="{C4DFFDB0-2FD7-4982-9F5F-A6521769AB05}" presName="childText" presStyleLbl="revTx" presStyleIdx="0" presStyleCnt="2">
        <dgm:presLayoutVars>
          <dgm:bulletEnabled val="1"/>
        </dgm:presLayoutVars>
      </dgm:prSet>
      <dgm:spPr/>
    </dgm:pt>
    <dgm:pt modelId="{07E1F931-D0ED-41AD-BE56-7D7CA2DC4915}" type="pres">
      <dgm:prSet presAssocID="{00B74129-B8C5-46D8-AA14-4D40E97AC986}" presName="parentText" presStyleLbl="node1" presStyleIdx="1" presStyleCnt="2">
        <dgm:presLayoutVars>
          <dgm:chMax val="0"/>
          <dgm:bulletEnabled val="1"/>
        </dgm:presLayoutVars>
      </dgm:prSet>
      <dgm:spPr/>
    </dgm:pt>
    <dgm:pt modelId="{AFE50543-9083-4CBB-BF33-92A310E7E765}" type="pres">
      <dgm:prSet presAssocID="{00B74129-B8C5-46D8-AA14-4D40E97AC986}" presName="childText" presStyleLbl="revTx" presStyleIdx="1" presStyleCnt="2">
        <dgm:presLayoutVars>
          <dgm:bulletEnabled val="1"/>
        </dgm:presLayoutVars>
      </dgm:prSet>
      <dgm:spPr/>
    </dgm:pt>
  </dgm:ptLst>
  <dgm:cxnLst>
    <dgm:cxn modelId="{D6C8E303-5781-475E-8243-72B28766340E}" type="presOf" srcId="{F22FA47D-868A-40AB-9FB9-0FDEC69786E8}" destId="{AFE50543-9083-4CBB-BF33-92A310E7E765}" srcOrd="0" destOrd="0" presId="urn:microsoft.com/office/officeart/2005/8/layout/vList2"/>
    <dgm:cxn modelId="{70286A10-0FC8-489E-BB2E-47A3A09E5760}" type="presOf" srcId="{D43F41AA-DF44-41F0-9C55-53BFA9BA6A26}" destId="{582F1994-88E4-4926-8B85-6591385157BB}" srcOrd="0" destOrd="1" presId="urn:microsoft.com/office/officeart/2005/8/layout/vList2"/>
    <dgm:cxn modelId="{8B7AEF18-5564-48B2-AA75-D5F33095FFF2}" srcId="{00B74129-B8C5-46D8-AA14-4D40E97AC986}" destId="{6F661182-807F-45CC-9462-69380DFA632D}" srcOrd="1" destOrd="0" parTransId="{337EF115-E850-41F7-BBC3-034BED58222D}" sibTransId="{4065049B-04A9-41BE-94EB-687F270A12BA}"/>
    <dgm:cxn modelId="{890DC11B-F497-4AFB-9253-3DAEA9533D54}" srcId="{700C9878-A688-4922-8030-B8651A3B8A06}" destId="{C4DFFDB0-2FD7-4982-9F5F-A6521769AB05}" srcOrd="0" destOrd="0" parTransId="{E7D81AE8-BF6B-4667-98F4-086B91829DB2}" sibTransId="{AC0CE618-C581-4E76-9251-E5579497BDC8}"/>
    <dgm:cxn modelId="{30B38E20-35E6-4641-82B2-E0B32E3C6A4C}" type="presOf" srcId="{AB12F280-13C9-41E4-9D1D-939F59DD6676}" destId="{582F1994-88E4-4926-8B85-6591385157BB}" srcOrd="0" destOrd="2" presId="urn:microsoft.com/office/officeart/2005/8/layout/vList2"/>
    <dgm:cxn modelId="{79B9C22D-0D79-4E11-ACD5-89A0DB9B0B67}" type="presOf" srcId="{6F661182-807F-45CC-9462-69380DFA632D}" destId="{AFE50543-9083-4CBB-BF33-92A310E7E765}" srcOrd="0" destOrd="1" presId="urn:microsoft.com/office/officeart/2005/8/layout/vList2"/>
    <dgm:cxn modelId="{1278BF34-3CF9-47B3-B637-9F44A20BE1E1}" srcId="{C4DFFDB0-2FD7-4982-9F5F-A6521769AB05}" destId="{EFE063FA-51DA-4C60-9CA3-1C45BC74D2C5}" srcOrd="3" destOrd="0" parTransId="{74034EE9-1AD4-421E-9C91-CDDEC7DE9279}" sibTransId="{C0281E6F-45E9-4FD7-9F47-E69473B8D793}"/>
    <dgm:cxn modelId="{228C776E-339F-4A7C-A886-7C73080D3B5F}" type="presOf" srcId="{700C9878-A688-4922-8030-B8651A3B8A06}" destId="{AFC628C0-2F4F-4230-8958-336FD8687A51}" srcOrd="0" destOrd="0" presId="urn:microsoft.com/office/officeart/2005/8/layout/vList2"/>
    <dgm:cxn modelId="{C8411372-79B2-4299-9D62-F65179163A97}" srcId="{00B74129-B8C5-46D8-AA14-4D40E97AC986}" destId="{90510ABB-05C2-42F9-81A3-B4673C550E71}" srcOrd="3" destOrd="0" parTransId="{AAC4BE1B-71CF-4953-AFB1-FDE16EEE4FD5}" sibTransId="{CCAD5786-5502-4830-960B-57EC0271D4CA}"/>
    <dgm:cxn modelId="{DCD32C74-34E5-48D1-A15D-6A864C8FF501}" type="presOf" srcId="{9246FCFC-5A22-4A32-93C2-449F40749C04}" destId="{582F1994-88E4-4926-8B85-6591385157BB}" srcOrd="0" destOrd="4" presId="urn:microsoft.com/office/officeart/2005/8/layout/vList2"/>
    <dgm:cxn modelId="{593CB884-91E7-482A-9A7D-475E8A7DF4D1}" srcId="{C4DFFDB0-2FD7-4982-9F5F-A6521769AB05}" destId="{18B9E7AC-880D-4E3B-A728-E66E3DA78EEE}" srcOrd="0" destOrd="0" parTransId="{81B11B7F-5BA2-454E-B3D6-0C1DB2393D75}" sibTransId="{7C3AF345-7703-4B44-83F6-11ADFF12C926}"/>
    <dgm:cxn modelId="{8A48D085-E72A-43DA-BB24-E9F4B6AF9C21}" type="presOf" srcId="{C4DFFDB0-2FD7-4982-9F5F-A6521769AB05}" destId="{41F22F6B-348A-4980-AB82-972942CFC026}" srcOrd="0" destOrd="0" presId="urn:microsoft.com/office/officeart/2005/8/layout/vList2"/>
    <dgm:cxn modelId="{F9A93192-9AF5-4148-9BCA-59DE6DBC9864}" srcId="{700C9878-A688-4922-8030-B8651A3B8A06}" destId="{00B74129-B8C5-46D8-AA14-4D40E97AC986}" srcOrd="1" destOrd="0" parTransId="{06981825-0CB8-4773-B293-708C0F8314B3}" sibTransId="{B16EBCA0-505E-486F-8795-56BC8380A3E4}"/>
    <dgm:cxn modelId="{2D866A92-A2F7-40AF-84BF-C82C425AE2C7}" type="presOf" srcId="{00B74129-B8C5-46D8-AA14-4D40E97AC986}" destId="{07E1F931-D0ED-41AD-BE56-7D7CA2DC4915}" srcOrd="0" destOrd="0" presId="urn:microsoft.com/office/officeart/2005/8/layout/vList2"/>
    <dgm:cxn modelId="{B1940EC7-A040-4AE2-8E48-7E842976C205}" srcId="{00B74129-B8C5-46D8-AA14-4D40E97AC986}" destId="{C6B041F5-D59B-4040-BFBC-A75DADBC0F11}" srcOrd="2" destOrd="0" parTransId="{04018B8A-AE4D-4CDD-AB1F-2D2764C2CAC4}" sibTransId="{73FEF179-8D8C-4FC7-9F70-1B65B280B406}"/>
    <dgm:cxn modelId="{AED779CB-4D9E-400B-9288-4BD05D791C72}" type="presOf" srcId="{90510ABB-05C2-42F9-81A3-B4673C550E71}" destId="{AFE50543-9083-4CBB-BF33-92A310E7E765}" srcOrd="0" destOrd="3" presId="urn:microsoft.com/office/officeart/2005/8/layout/vList2"/>
    <dgm:cxn modelId="{FDDB3CD2-59D3-42CA-8318-5C1706CD78AF}" srcId="{00B74129-B8C5-46D8-AA14-4D40E97AC986}" destId="{F22FA47D-868A-40AB-9FB9-0FDEC69786E8}" srcOrd="0" destOrd="0" parTransId="{DA81BF60-EAAD-45D8-B090-C6A784A1F0E8}" sibTransId="{AEBB6E3E-6022-40AF-BD37-D180E46216F5}"/>
    <dgm:cxn modelId="{BBD1B3D3-D87A-498F-8DD4-08DBA58D8CB2}" srcId="{C4DFFDB0-2FD7-4982-9F5F-A6521769AB05}" destId="{9246FCFC-5A22-4A32-93C2-449F40749C04}" srcOrd="4" destOrd="0" parTransId="{E48151D8-189F-44D8-B56F-AFA4F1F7140E}" sibTransId="{7321A784-5586-44C2-AC22-BCE2105FCEF9}"/>
    <dgm:cxn modelId="{828A12DD-BF8C-4263-8E53-2BE4D17FF295}" type="presOf" srcId="{18B9E7AC-880D-4E3B-A728-E66E3DA78EEE}" destId="{582F1994-88E4-4926-8B85-6591385157BB}" srcOrd="0" destOrd="0" presId="urn:microsoft.com/office/officeart/2005/8/layout/vList2"/>
    <dgm:cxn modelId="{756CBEEB-11C4-434F-B3E3-64BDB8024596}" type="presOf" srcId="{C6B041F5-D59B-4040-BFBC-A75DADBC0F11}" destId="{AFE50543-9083-4CBB-BF33-92A310E7E765}" srcOrd="0" destOrd="2" presId="urn:microsoft.com/office/officeart/2005/8/layout/vList2"/>
    <dgm:cxn modelId="{18BDAAEF-9B8E-4594-A925-2D8C94CF95D8}" srcId="{C4DFFDB0-2FD7-4982-9F5F-A6521769AB05}" destId="{D43F41AA-DF44-41F0-9C55-53BFA9BA6A26}" srcOrd="1" destOrd="0" parTransId="{5371066D-BFC3-4A2E-B2E0-7A23B1D77A32}" sibTransId="{C7679A26-EA8F-4D29-803A-A39CA9760EF7}"/>
    <dgm:cxn modelId="{565B8CF0-7FDD-4566-BF12-463C9A2E5231}" type="presOf" srcId="{EFE063FA-51DA-4C60-9CA3-1C45BC74D2C5}" destId="{582F1994-88E4-4926-8B85-6591385157BB}" srcOrd="0" destOrd="3" presId="urn:microsoft.com/office/officeart/2005/8/layout/vList2"/>
    <dgm:cxn modelId="{3688DAF1-CECC-4BA6-AF45-DEA883B042E4}" srcId="{C4DFFDB0-2FD7-4982-9F5F-A6521769AB05}" destId="{AB12F280-13C9-41E4-9D1D-939F59DD6676}" srcOrd="2" destOrd="0" parTransId="{5F1A69DC-CE72-4140-97DB-686217294C6C}" sibTransId="{8B9FC2D8-0948-4577-9A38-AFDE015AB90A}"/>
    <dgm:cxn modelId="{0AD19120-DA2F-4751-99B5-2CA6D4EA1B44}" type="presParOf" srcId="{AFC628C0-2F4F-4230-8958-336FD8687A51}" destId="{41F22F6B-348A-4980-AB82-972942CFC026}" srcOrd="0" destOrd="0" presId="urn:microsoft.com/office/officeart/2005/8/layout/vList2"/>
    <dgm:cxn modelId="{91146ED1-5EBF-48D5-94CD-40E4EE1D6E86}" type="presParOf" srcId="{AFC628C0-2F4F-4230-8958-336FD8687A51}" destId="{582F1994-88E4-4926-8B85-6591385157BB}" srcOrd="1" destOrd="0" presId="urn:microsoft.com/office/officeart/2005/8/layout/vList2"/>
    <dgm:cxn modelId="{C454EB28-66B6-4FEB-871E-F70EBDDB366E}" type="presParOf" srcId="{AFC628C0-2F4F-4230-8958-336FD8687A51}" destId="{07E1F931-D0ED-41AD-BE56-7D7CA2DC4915}" srcOrd="2" destOrd="0" presId="urn:microsoft.com/office/officeart/2005/8/layout/vList2"/>
    <dgm:cxn modelId="{57C4ECA4-F6F5-47A4-B92F-636ECC24818F}" type="presParOf" srcId="{AFC628C0-2F4F-4230-8958-336FD8687A51}" destId="{AFE50543-9083-4CBB-BF33-92A310E7E76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F3B47D-8D82-464D-8C62-89F0E5C2E30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3955557-3502-4F6E-8220-FF52F8D64DFC}">
      <dgm:prSet/>
      <dgm:spPr/>
      <dgm:t>
        <a:bodyPr/>
        <a:lstStyle/>
        <a:p>
          <a:r>
            <a:rPr lang="en-US" dirty="0"/>
            <a:t>The following will apply to late pay period hires in PP20 (9/08 – 09/21), all hires in PP21 (9/22-10/5), PP22 (10/6-10/19), PP23 (10/20-11/2), PP24 (11/3-11/16), and some hires in PP25 (11/17-11/30).</a:t>
          </a:r>
        </a:p>
      </dgm:t>
    </dgm:pt>
    <dgm:pt modelId="{AB9FB404-3212-4495-AE06-3C452206AD06}" type="parTrans" cxnId="{85D2976B-2B75-4138-BEA3-899FC15829DF}">
      <dgm:prSet/>
      <dgm:spPr/>
      <dgm:t>
        <a:bodyPr/>
        <a:lstStyle/>
        <a:p>
          <a:endParaRPr lang="en-US"/>
        </a:p>
      </dgm:t>
    </dgm:pt>
    <dgm:pt modelId="{60B263D6-21E9-4C1F-9973-D15D4DEB21EB}" type="sibTrans" cxnId="{85D2976B-2B75-4138-BEA3-899FC15829DF}">
      <dgm:prSet/>
      <dgm:spPr/>
      <dgm:t>
        <a:bodyPr/>
        <a:lstStyle/>
        <a:p>
          <a:endParaRPr lang="en-US"/>
        </a:p>
      </dgm:t>
    </dgm:pt>
    <dgm:pt modelId="{059F67AC-1AFF-4A9B-96BB-A8F25EB299A0}">
      <dgm:prSet/>
      <dgm:spPr/>
      <dgm:t>
        <a:bodyPr/>
        <a:lstStyle/>
        <a:p>
          <a:r>
            <a:rPr lang="en-US"/>
            <a:t>Healthcare FSA, Dependent Care FSA</a:t>
          </a:r>
        </a:p>
      </dgm:t>
    </dgm:pt>
    <dgm:pt modelId="{34FB7A59-1244-4E53-97C2-F1FD0B767A7B}" type="parTrans" cxnId="{91A9E167-33B5-4BAE-B3B0-F6F3B601ABA5}">
      <dgm:prSet/>
      <dgm:spPr/>
      <dgm:t>
        <a:bodyPr/>
        <a:lstStyle/>
        <a:p>
          <a:endParaRPr lang="en-US"/>
        </a:p>
      </dgm:t>
    </dgm:pt>
    <dgm:pt modelId="{104CA79D-F09B-431C-91AF-EA412BB1F304}" type="sibTrans" cxnId="{91A9E167-33B5-4BAE-B3B0-F6F3B601ABA5}">
      <dgm:prSet/>
      <dgm:spPr/>
      <dgm:t>
        <a:bodyPr/>
        <a:lstStyle/>
        <a:p>
          <a:endParaRPr lang="en-US"/>
        </a:p>
      </dgm:t>
    </dgm:pt>
    <dgm:pt modelId="{CA8433F4-F4EE-42DE-B578-1492966F602F}">
      <dgm:prSet/>
      <dgm:spPr/>
      <dgm:t>
        <a:bodyPr/>
        <a:lstStyle/>
        <a:p>
          <a:r>
            <a:rPr lang="en-US" dirty="0"/>
            <a:t>Remind employees that coverage they enter in HIR event is effective in 2024</a:t>
          </a:r>
        </a:p>
      </dgm:t>
    </dgm:pt>
    <dgm:pt modelId="{1B61E21C-B7CC-45F7-A426-3F45E6E890A1}" type="parTrans" cxnId="{BEDE9734-0034-41EB-BAB9-9DB5D01C633C}">
      <dgm:prSet/>
      <dgm:spPr/>
      <dgm:t>
        <a:bodyPr/>
        <a:lstStyle/>
        <a:p>
          <a:endParaRPr lang="en-US"/>
        </a:p>
      </dgm:t>
    </dgm:pt>
    <dgm:pt modelId="{5B859A5C-A9CD-4152-AC4B-5B8A491F41A8}" type="sibTrans" cxnId="{BEDE9734-0034-41EB-BAB9-9DB5D01C633C}">
      <dgm:prSet/>
      <dgm:spPr/>
      <dgm:t>
        <a:bodyPr/>
        <a:lstStyle/>
        <a:p>
          <a:endParaRPr lang="en-US"/>
        </a:p>
      </dgm:t>
    </dgm:pt>
    <dgm:pt modelId="{C1C1E75C-1172-4067-AAF8-02131CF0A856}">
      <dgm:prSet/>
      <dgm:spPr/>
      <dgm:t>
        <a:bodyPr/>
        <a:lstStyle/>
        <a:p>
          <a:r>
            <a:rPr lang="en-US" dirty="0"/>
            <a:t>If they want coverage for 2025, must complete a </a:t>
          </a:r>
          <a:r>
            <a:rPr lang="en-US" dirty="0">
              <a:hlinkClick xmlns:r="http://schemas.openxmlformats.org/officeDocument/2006/relationships" r:id="rId1"/>
            </a:rPr>
            <a:t>paper application </a:t>
          </a:r>
          <a:r>
            <a:rPr lang="en-US" dirty="0"/>
            <a:t>within 30 days of hire (if no elections made on OE)</a:t>
          </a:r>
        </a:p>
      </dgm:t>
    </dgm:pt>
    <dgm:pt modelId="{120D899A-101A-4294-B258-B007B47030AF}" type="parTrans" cxnId="{17DC1BBA-6656-40FC-822F-532669DB9EB7}">
      <dgm:prSet/>
      <dgm:spPr/>
      <dgm:t>
        <a:bodyPr/>
        <a:lstStyle/>
        <a:p>
          <a:endParaRPr lang="en-US"/>
        </a:p>
      </dgm:t>
    </dgm:pt>
    <dgm:pt modelId="{F9EC25B7-8B31-4AE5-962D-ECCC5A284C0E}" type="sibTrans" cxnId="{17DC1BBA-6656-40FC-822F-532669DB9EB7}">
      <dgm:prSet/>
      <dgm:spPr/>
      <dgm:t>
        <a:bodyPr/>
        <a:lstStyle/>
        <a:p>
          <a:endParaRPr lang="en-US"/>
        </a:p>
      </dgm:t>
    </dgm:pt>
    <dgm:pt modelId="{70817290-F108-43D9-B506-AE060F9D18A9}">
      <dgm:prSet/>
      <dgm:spPr/>
      <dgm:t>
        <a:bodyPr/>
        <a:lstStyle/>
        <a:p>
          <a:r>
            <a:rPr lang="en-US"/>
            <a:t>Create a ticket, attach application and Central Benefits will do entry on either OE or ADM (depends on timing of receipt of application)</a:t>
          </a:r>
        </a:p>
      </dgm:t>
    </dgm:pt>
    <dgm:pt modelId="{BE7DE4D9-B421-41F0-ABC0-17FDDC5EDE7E}" type="parTrans" cxnId="{A1F7CC5E-872B-4B85-8ADA-68B60B6533D7}">
      <dgm:prSet/>
      <dgm:spPr/>
      <dgm:t>
        <a:bodyPr/>
        <a:lstStyle/>
        <a:p>
          <a:endParaRPr lang="en-US"/>
        </a:p>
      </dgm:t>
    </dgm:pt>
    <dgm:pt modelId="{DE5B3281-D0C2-4ED1-A295-C48D9951ADBA}" type="sibTrans" cxnId="{A1F7CC5E-872B-4B85-8ADA-68B60B6533D7}">
      <dgm:prSet/>
      <dgm:spPr/>
      <dgm:t>
        <a:bodyPr/>
        <a:lstStyle/>
        <a:p>
          <a:endParaRPr lang="en-US"/>
        </a:p>
      </dgm:t>
    </dgm:pt>
    <dgm:pt modelId="{E63CAE0A-7D59-4B0B-9E2E-FB3F6AEBFA74}">
      <dgm:prSet/>
      <dgm:spPr/>
      <dgm:t>
        <a:bodyPr/>
        <a:lstStyle/>
        <a:p>
          <a:r>
            <a:rPr lang="en-US"/>
            <a:t>Parking/Transit</a:t>
          </a:r>
        </a:p>
      </dgm:t>
    </dgm:pt>
    <dgm:pt modelId="{81FB4CBD-00D8-442B-8AAC-0100A6EB6825}" type="parTrans" cxnId="{ACFBFDDD-B6CE-4DA2-B18C-A2BC4683C59F}">
      <dgm:prSet/>
      <dgm:spPr/>
      <dgm:t>
        <a:bodyPr/>
        <a:lstStyle/>
        <a:p>
          <a:endParaRPr lang="en-US"/>
        </a:p>
      </dgm:t>
    </dgm:pt>
    <dgm:pt modelId="{1159555A-2C17-4649-A868-EAA7319E3D88}" type="sibTrans" cxnId="{ACFBFDDD-B6CE-4DA2-B18C-A2BC4683C59F}">
      <dgm:prSet/>
      <dgm:spPr/>
      <dgm:t>
        <a:bodyPr/>
        <a:lstStyle/>
        <a:p>
          <a:endParaRPr lang="en-US"/>
        </a:p>
      </dgm:t>
    </dgm:pt>
    <dgm:pt modelId="{DADD64F8-13DC-4407-B1A3-0E6D9B534B78}">
      <dgm:prSet/>
      <dgm:spPr/>
      <dgm:t>
        <a:bodyPr/>
        <a:lstStyle/>
        <a:p>
          <a:r>
            <a:rPr lang="en-US" dirty="0"/>
            <a:t>Remind employees that coverage they enter on HIR event is effective in 2024</a:t>
          </a:r>
        </a:p>
      </dgm:t>
    </dgm:pt>
    <dgm:pt modelId="{3A7D7A7D-818B-4F01-B454-AF02AD7878CB}" type="parTrans" cxnId="{2F768B58-41D8-4E37-82A8-16CF8A138A41}">
      <dgm:prSet/>
      <dgm:spPr/>
      <dgm:t>
        <a:bodyPr/>
        <a:lstStyle/>
        <a:p>
          <a:endParaRPr lang="en-US"/>
        </a:p>
      </dgm:t>
    </dgm:pt>
    <dgm:pt modelId="{BB926B03-24EA-4B0E-9086-6F1ADCFE9A27}" type="sibTrans" cxnId="{2F768B58-41D8-4E37-82A8-16CF8A138A41}">
      <dgm:prSet/>
      <dgm:spPr/>
      <dgm:t>
        <a:bodyPr/>
        <a:lstStyle/>
        <a:p>
          <a:endParaRPr lang="en-US"/>
        </a:p>
      </dgm:t>
    </dgm:pt>
    <dgm:pt modelId="{22422EAA-B7F5-4AA4-958F-370E25CF2158}">
      <dgm:prSet/>
      <dgm:spPr/>
      <dgm:t>
        <a:bodyPr/>
        <a:lstStyle/>
        <a:p>
          <a:r>
            <a:rPr lang="en-US" dirty="0"/>
            <a:t>If they want coverage for 2025, collect a </a:t>
          </a:r>
          <a:r>
            <a:rPr lang="en-US" dirty="0">
              <a:hlinkClick xmlns:r="http://schemas.openxmlformats.org/officeDocument/2006/relationships" r:id="rId1"/>
            </a:rPr>
            <a:t>paper application</a:t>
          </a:r>
          <a:r>
            <a:rPr lang="en-US" dirty="0"/>
            <a:t> and create a 1-1-25 COM event and enter elections</a:t>
          </a:r>
        </a:p>
      </dgm:t>
    </dgm:pt>
    <dgm:pt modelId="{7ECAB792-7F56-4E69-8292-18FA95C745FC}" type="parTrans" cxnId="{D7436BDA-93DA-4BBA-B3E1-5671371E9AB0}">
      <dgm:prSet/>
      <dgm:spPr/>
      <dgm:t>
        <a:bodyPr/>
        <a:lstStyle/>
        <a:p>
          <a:endParaRPr lang="en-US"/>
        </a:p>
      </dgm:t>
    </dgm:pt>
    <dgm:pt modelId="{69D49EDC-BCC2-4F7F-A9A9-C2EFA8F0937E}" type="sibTrans" cxnId="{D7436BDA-93DA-4BBA-B3E1-5671371E9AB0}">
      <dgm:prSet/>
      <dgm:spPr/>
      <dgm:t>
        <a:bodyPr/>
        <a:lstStyle/>
        <a:p>
          <a:endParaRPr lang="en-US"/>
        </a:p>
      </dgm:t>
    </dgm:pt>
    <dgm:pt modelId="{3A5F6AF5-69F3-441E-89F7-40E12AC318D8}" type="pres">
      <dgm:prSet presAssocID="{6EF3B47D-8D82-464D-8C62-89F0E5C2E308}" presName="linear" presStyleCnt="0">
        <dgm:presLayoutVars>
          <dgm:animLvl val="lvl"/>
          <dgm:resizeHandles val="exact"/>
        </dgm:presLayoutVars>
      </dgm:prSet>
      <dgm:spPr/>
    </dgm:pt>
    <dgm:pt modelId="{7E83535D-234F-45D4-9167-4B1B26291E24}" type="pres">
      <dgm:prSet presAssocID="{03955557-3502-4F6E-8220-FF52F8D64DFC}" presName="parentText" presStyleLbl="node1" presStyleIdx="0" presStyleCnt="3">
        <dgm:presLayoutVars>
          <dgm:chMax val="0"/>
          <dgm:bulletEnabled val="1"/>
        </dgm:presLayoutVars>
      </dgm:prSet>
      <dgm:spPr/>
    </dgm:pt>
    <dgm:pt modelId="{3FFC0B9C-9BF0-499A-88CB-0B6AF82253C3}" type="pres">
      <dgm:prSet presAssocID="{60B263D6-21E9-4C1F-9973-D15D4DEB21EB}" presName="spacer" presStyleCnt="0"/>
      <dgm:spPr/>
    </dgm:pt>
    <dgm:pt modelId="{0EDB4216-92D0-4BB3-B283-EBE8B8C9AA82}" type="pres">
      <dgm:prSet presAssocID="{059F67AC-1AFF-4A9B-96BB-A8F25EB299A0}" presName="parentText" presStyleLbl="node1" presStyleIdx="1" presStyleCnt="3">
        <dgm:presLayoutVars>
          <dgm:chMax val="0"/>
          <dgm:bulletEnabled val="1"/>
        </dgm:presLayoutVars>
      </dgm:prSet>
      <dgm:spPr/>
    </dgm:pt>
    <dgm:pt modelId="{A1638AE1-CBFC-4193-9A8C-C811DD10125E}" type="pres">
      <dgm:prSet presAssocID="{059F67AC-1AFF-4A9B-96BB-A8F25EB299A0}" presName="childText" presStyleLbl="revTx" presStyleIdx="0" presStyleCnt="2">
        <dgm:presLayoutVars>
          <dgm:bulletEnabled val="1"/>
        </dgm:presLayoutVars>
      </dgm:prSet>
      <dgm:spPr/>
    </dgm:pt>
    <dgm:pt modelId="{1DC74A7B-FB52-4ACD-BF87-F8DF81A540A9}" type="pres">
      <dgm:prSet presAssocID="{E63CAE0A-7D59-4B0B-9E2E-FB3F6AEBFA74}" presName="parentText" presStyleLbl="node1" presStyleIdx="2" presStyleCnt="3">
        <dgm:presLayoutVars>
          <dgm:chMax val="0"/>
          <dgm:bulletEnabled val="1"/>
        </dgm:presLayoutVars>
      </dgm:prSet>
      <dgm:spPr/>
    </dgm:pt>
    <dgm:pt modelId="{6B72B2A1-E20D-483B-9B37-0BBEF105FA42}" type="pres">
      <dgm:prSet presAssocID="{E63CAE0A-7D59-4B0B-9E2E-FB3F6AEBFA74}" presName="childText" presStyleLbl="revTx" presStyleIdx="1" presStyleCnt="2">
        <dgm:presLayoutVars>
          <dgm:bulletEnabled val="1"/>
        </dgm:presLayoutVars>
      </dgm:prSet>
      <dgm:spPr/>
    </dgm:pt>
  </dgm:ptLst>
  <dgm:cxnLst>
    <dgm:cxn modelId="{6EB24315-0DC2-4F8D-A68C-E203A5056AA4}" type="presOf" srcId="{70817290-F108-43D9-B506-AE060F9D18A9}" destId="{A1638AE1-CBFC-4193-9A8C-C811DD10125E}" srcOrd="0" destOrd="2" presId="urn:microsoft.com/office/officeart/2005/8/layout/vList2"/>
    <dgm:cxn modelId="{AB98AE2E-40A9-4716-AC9A-823737F9C24D}" type="presOf" srcId="{03955557-3502-4F6E-8220-FF52F8D64DFC}" destId="{7E83535D-234F-45D4-9167-4B1B26291E24}" srcOrd="0" destOrd="0" presId="urn:microsoft.com/office/officeart/2005/8/layout/vList2"/>
    <dgm:cxn modelId="{BEDE9734-0034-41EB-BAB9-9DB5D01C633C}" srcId="{059F67AC-1AFF-4A9B-96BB-A8F25EB299A0}" destId="{CA8433F4-F4EE-42DE-B578-1492966F602F}" srcOrd="0" destOrd="0" parTransId="{1B61E21C-B7CC-45F7-A426-3F45E6E890A1}" sibTransId="{5B859A5C-A9CD-4152-AC4B-5B8A491F41A8}"/>
    <dgm:cxn modelId="{A1F7CC5E-872B-4B85-8ADA-68B60B6533D7}" srcId="{C1C1E75C-1172-4067-AAF8-02131CF0A856}" destId="{70817290-F108-43D9-B506-AE060F9D18A9}" srcOrd="0" destOrd="0" parTransId="{BE7DE4D9-B421-41F0-ABC0-17FDDC5EDE7E}" sibTransId="{DE5B3281-D0C2-4ED1-A295-C48D9951ADBA}"/>
    <dgm:cxn modelId="{91A9E167-33B5-4BAE-B3B0-F6F3B601ABA5}" srcId="{6EF3B47D-8D82-464D-8C62-89F0E5C2E308}" destId="{059F67AC-1AFF-4A9B-96BB-A8F25EB299A0}" srcOrd="1" destOrd="0" parTransId="{34FB7A59-1244-4E53-97C2-F1FD0B767A7B}" sibTransId="{104CA79D-F09B-431C-91AF-EA412BB1F304}"/>
    <dgm:cxn modelId="{85D2976B-2B75-4138-BEA3-899FC15829DF}" srcId="{6EF3B47D-8D82-464D-8C62-89F0E5C2E308}" destId="{03955557-3502-4F6E-8220-FF52F8D64DFC}" srcOrd="0" destOrd="0" parTransId="{AB9FB404-3212-4495-AE06-3C452206AD06}" sibTransId="{60B263D6-21E9-4C1F-9973-D15D4DEB21EB}"/>
    <dgm:cxn modelId="{E8F94750-D0FE-4FF4-B292-5072970D9DE7}" type="presOf" srcId="{E63CAE0A-7D59-4B0B-9E2E-FB3F6AEBFA74}" destId="{1DC74A7B-FB52-4ACD-BF87-F8DF81A540A9}" srcOrd="0" destOrd="0" presId="urn:microsoft.com/office/officeart/2005/8/layout/vList2"/>
    <dgm:cxn modelId="{2F768B58-41D8-4E37-82A8-16CF8A138A41}" srcId="{E63CAE0A-7D59-4B0B-9E2E-FB3F6AEBFA74}" destId="{DADD64F8-13DC-4407-B1A3-0E6D9B534B78}" srcOrd="0" destOrd="0" parTransId="{3A7D7A7D-818B-4F01-B454-AF02AD7878CB}" sibTransId="{BB926B03-24EA-4B0E-9086-6F1ADCFE9A27}"/>
    <dgm:cxn modelId="{A21E488E-3CD0-4949-BFEB-859C9C9613D3}" type="presOf" srcId="{6EF3B47D-8D82-464D-8C62-89F0E5C2E308}" destId="{3A5F6AF5-69F3-441E-89F7-40E12AC318D8}" srcOrd="0" destOrd="0" presId="urn:microsoft.com/office/officeart/2005/8/layout/vList2"/>
    <dgm:cxn modelId="{760D36A2-63B9-4C7E-9E83-8F5FDF88B8E4}" type="presOf" srcId="{C1C1E75C-1172-4067-AAF8-02131CF0A856}" destId="{A1638AE1-CBFC-4193-9A8C-C811DD10125E}" srcOrd="0" destOrd="1" presId="urn:microsoft.com/office/officeart/2005/8/layout/vList2"/>
    <dgm:cxn modelId="{8025F5A5-17E4-46B4-B21B-09DB64A68612}" type="presOf" srcId="{DADD64F8-13DC-4407-B1A3-0E6D9B534B78}" destId="{6B72B2A1-E20D-483B-9B37-0BBEF105FA42}" srcOrd="0" destOrd="0" presId="urn:microsoft.com/office/officeart/2005/8/layout/vList2"/>
    <dgm:cxn modelId="{D1ABCDA6-25AD-40FE-A130-76270E0D3ADB}" type="presOf" srcId="{059F67AC-1AFF-4A9B-96BB-A8F25EB299A0}" destId="{0EDB4216-92D0-4BB3-B283-EBE8B8C9AA82}" srcOrd="0" destOrd="0" presId="urn:microsoft.com/office/officeart/2005/8/layout/vList2"/>
    <dgm:cxn modelId="{17DC1BBA-6656-40FC-822F-532669DB9EB7}" srcId="{059F67AC-1AFF-4A9B-96BB-A8F25EB299A0}" destId="{C1C1E75C-1172-4067-AAF8-02131CF0A856}" srcOrd="1" destOrd="0" parTransId="{120D899A-101A-4294-B258-B007B47030AF}" sibTransId="{F9EC25B7-8B31-4AE5-962D-ECCC5A284C0E}"/>
    <dgm:cxn modelId="{5A8FF2D9-D689-4F20-B9DF-099FD5DB74DB}" type="presOf" srcId="{CA8433F4-F4EE-42DE-B578-1492966F602F}" destId="{A1638AE1-CBFC-4193-9A8C-C811DD10125E}" srcOrd="0" destOrd="0" presId="urn:microsoft.com/office/officeart/2005/8/layout/vList2"/>
    <dgm:cxn modelId="{D7436BDA-93DA-4BBA-B3E1-5671371E9AB0}" srcId="{E63CAE0A-7D59-4B0B-9E2E-FB3F6AEBFA74}" destId="{22422EAA-B7F5-4AA4-958F-370E25CF2158}" srcOrd="1" destOrd="0" parTransId="{7ECAB792-7F56-4E69-8292-18FA95C745FC}" sibTransId="{69D49EDC-BCC2-4F7F-A9A9-C2EFA8F0937E}"/>
    <dgm:cxn modelId="{ACFBFDDD-B6CE-4DA2-B18C-A2BC4683C59F}" srcId="{6EF3B47D-8D82-464D-8C62-89F0E5C2E308}" destId="{E63CAE0A-7D59-4B0B-9E2E-FB3F6AEBFA74}" srcOrd="2" destOrd="0" parTransId="{81FB4CBD-00D8-442B-8AAC-0100A6EB6825}" sibTransId="{1159555A-2C17-4649-A868-EAA7319E3D88}"/>
    <dgm:cxn modelId="{7B796BF2-D0F7-439E-9C09-2EA5978B6126}" type="presOf" srcId="{22422EAA-B7F5-4AA4-958F-370E25CF2158}" destId="{6B72B2A1-E20D-483B-9B37-0BBEF105FA42}" srcOrd="0" destOrd="1" presId="urn:microsoft.com/office/officeart/2005/8/layout/vList2"/>
    <dgm:cxn modelId="{BE0AD792-5F30-4D9D-92C5-D5392D4CF5CB}" type="presParOf" srcId="{3A5F6AF5-69F3-441E-89F7-40E12AC318D8}" destId="{7E83535D-234F-45D4-9167-4B1B26291E24}" srcOrd="0" destOrd="0" presId="urn:microsoft.com/office/officeart/2005/8/layout/vList2"/>
    <dgm:cxn modelId="{4E0C9B0A-15A3-4B5E-B5CE-8D8DCA978C36}" type="presParOf" srcId="{3A5F6AF5-69F3-441E-89F7-40E12AC318D8}" destId="{3FFC0B9C-9BF0-499A-88CB-0B6AF82253C3}" srcOrd="1" destOrd="0" presId="urn:microsoft.com/office/officeart/2005/8/layout/vList2"/>
    <dgm:cxn modelId="{2C8C3AC4-CA48-4C0D-957C-B30C021D5E3D}" type="presParOf" srcId="{3A5F6AF5-69F3-441E-89F7-40E12AC318D8}" destId="{0EDB4216-92D0-4BB3-B283-EBE8B8C9AA82}" srcOrd="2" destOrd="0" presId="urn:microsoft.com/office/officeart/2005/8/layout/vList2"/>
    <dgm:cxn modelId="{556B066F-6360-4008-B280-C3D4A6B1FCA7}" type="presParOf" srcId="{3A5F6AF5-69F3-441E-89F7-40E12AC318D8}" destId="{A1638AE1-CBFC-4193-9A8C-C811DD10125E}" srcOrd="3" destOrd="0" presId="urn:microsoft.com/office/officeart/2005/8/layout/vList2"/>
    <dgm:cxn modelId="{F3BA911C-D07D-4B4B-920E-250201D534AF}" type="presParOf" srcId="{3A5F6AF5-69F3-441E-89F7-40E12AC318D8}" destId="{1DC74A7B-FB52-4ACD-BF87-F8DF81A540A9}" srcOrd="4" destOrd="0" presId="urn:microsoft.com/office/officeart/2005/8/layout/vList2"/>
    <dgm:cxn modelId="{09A1BEF7-650F-4509-9AC4-B57472F55D0D}" type="presParOf" srcId="{3A5F6AF5-69F3-441E-89F7-40E12AC318D8}" destId="{6B72B2A1-E20D-483B-9B37-0BBEF105FA42}"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AF71A59-88AC-42BB-BE38-EA4220771F0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D9A71FC-0932-4659-B92A-043BA815A712}">
      <dgm:prSet/>
      <dgm:spPr/>
      <dgm:t>
        <a:bodyPr/>
        <a:lstStyle/>
        <a:p>
          <a:r>
            <a:rPr lang="en-US"/>
            <a:t>HSA:</a:t>
          </a:r>
        </a:p>
      </dgm:t>
    </dgm:pt>
    <dgm:pt modelId="{2B34F41A-C1E3-43AD-9253-CF7DA023A5E5}" type="parTrans" cxnId="{1B263380-4DEE-4ACC-BF6C-454131448FA6}">
      <dgm:prSet/>
      <dgm:spPr/>
      <dgm:t>
        <a:bodyPr/>
        <a:lstStyle/>
        <a:p>
          <a:endParaRPr lang="en-US"/>
        </a:p>
      </dgm:t>
    </dgm:pt>
    <dgm:pt modelId="{9D5FBE85-FF22-4115-BC1D-9ABC969EEAED}" type="sibTrans" cxnId="{1B263380-4DEE-4ACC-BF6C-454131448FA6}">
      <dgm:prSet/>
      <dgm:spPr/>
      <dgm:t>
        <a:bodyPr/>
        <a:lstStyle/>
        <a:p>
          <a:endParaRPr lang="en-US"/>
        </a:p>
      </dgm:t>
    </dgm:pt>
    <dgm:pt modelId="{F81FE683-F365-45B4-AE88-6580BA5B8AC6}">
      <dgm:prSet/>
      <dgm:spPr/>
      <dgm:t>
        <a:bodyPr/>
        <a:lstStyle/>
        <a:p>
          <a:r>
            <a:rPr lang="en-US" dirty="0"/>
            <a:t>If coverage is effective in 2024, remind employee that coverage they enter on HIR is effective 2024</a:t>
          </a:r>
        </a:p>
      </dgm:t>
    </dgm:pt>
    <dgm:pt modelId="{196FE4AC-0714-479D-BBFB-27FB0701DEC1}" type="parTrans" cxnId="{41C4CE47-3344-4E37-9372-331B007CE621}">
      <dgm:prSet/>
      <dgm:spPr/>
      <dgm:t>
        <a:bodyPr/>
        <a:lstStyle/>
        <a:p>
          <a:endParaRPr lang="en-US"/>
        </a:p>
      </dgm:t>
    </dgm:pt>
    <dgm:pt modelId="{E684BAF6-AFE9-4E5C-9D6E-286E1987CC4F}" type="sibTrans" cxnId="{41C4CE47-3344-4E37-9372-331B007CE621}">
      <dgm:prSet/>
      <dgm:spPr/>
      <dgm:t>
        <a:bodyPr/>
        <a:lstStyle/>
        <a:p>
          <a:endParaRPr lang="en-US"/>
        </a:p>
      </dgm:t>
    </dgm:pt>
    <dgm:pt modelId="{92627F9D-E538-4F51-B9E7-0AF1B5CD5789}">
      <dgm:prSet/>
      <dgm:spPr/>
      <dgm:t>
        <a:bodyPr/>
        <a:lstStyle/>
        <a:p>
          <a:r>
            <a:rPr lang="en-US" dirty="0"/>
            <a:t>They must complete a </a:t>
          </a:r>
          <a:r>
            <a:rPr lang="en-US" dirty="0">
              <a:hlinkClick xmlns:r="http://schemas.openxmlformats.org/officeDocument/2006/relationships" r:id="rId1"/>
            </a:rPr>
            <a:t>paper application</a:t>
          </a:r>
          <a:r>
            <a:rPr lang="en-US" dirty="0"/>
            <a:t> for 2025 (if not entered on OE event)</a:t>
          </a:r>
        </a:p>
      </dgm:t>
    </dgm:pt>
    <dgm:pt modelId="{D2CEFB24-973D-4B9C-A859-28EEC4485BE2}" type="parTrans" cxnId="{1F3E23A4-F051-4C4F-9A50-5E46B08D607B}">
      <dgm:prSet/>
      <dgm:spPr/>
      <dgm:t>
        <a:bodyPr/>
        <a:lstStyle/>
        <a:p>
          <a:endParaRPr lang="en-US"/>
        </a:p>
      </dgm:t>
    </dgm:pt>
    <dgm:pt modelId="{B401EADB-A0CA-498E-A4F3-40A940D8F61D}" type="sibTrans" cxnId="{1F3E23A4-F051-4C4F-9A50-5E46B08D607B}">
      <dgm:prSet/>
      <dgm:spPr/>
      <dgm:t>
        <a:bodyPr/>
        <a:lstStyle/>
        <a:p>
          <a:endParaRPr lang="en-US"/>
        </a:p>
      </dgm:t>
    </dgm:pt>
    <dgm:pt modelId="{24F9B4A3-15BB-4A12-A9BE-0B7E7D0D81C5}">
      <dgm:prSet/>
      <dgm:spPr/>
      <dgm:t>
        <a:bodyPr/>
        <a:lstStyle/>
        <a:p>
          <a:r>
            <a:rPr lang="en-US" dirty="0"/>
            <a:t>If they have an OE event, enter on OE event</a:t>
          </a:r>
        </a:p>
      </dgm:t>
    </dgm:pt>
    <dgm:pt modelId="{D7CE56F6-003A-4BA9-938E-C41DAEAC0508}" type="parTrans" cxnId="{9D4D64F7-8F25-4BD0-A39B-B531A7F0704E}">
      <dgm:prSet/>
      <dgm:spPr/>
      <dgm:t>
        <a:bodyPr/>
        <a:lstStyle/>
        <a:p>
          <a:endParaRPr lang="en-US"/>
        </a:p>
      </dgm:t>
    </dgm:pt>
    <dgm:pt modelId="{A25B7391-96B9-4DC4-8CEA-3C3FD56F0FF0}" type="sibTrans" cxnId="{9D4D64F7-8F25-4BD0-A39B-B531A7F0704E}">
      <dgm:prSet/>
      <dgm:spPr/>
      <dgm:t>
        <a:bodyPr/>
        <a:lstStyle/>
        <a:p>
          <a:endParaRPr lang="en-US"/>
        </a:p>
      </dgm:t>
    </dgm:pt>
    <dgm:pt modelId="{3B101006-951D-4D2D-B8C2-D6B04C5A9D64}">
      <dgm:prSet/>
      <dgm:spPr/>
      <dgm:t>
        <a:bodyPr/>
        <a:lstStyle/>
        <a:p>
          <a:r>
            <a:rPr lang="en-US" dirty="0"/>
            <a:t>If no OE event, collect a </a:t>
          </a:r>
          <a:r>
            <a:rPr lang="en-US" dirty="0">
              <a:hlinkClick xmlns:r="http://schemas.openxmlformats.org/officeDocument/2006/relationships" r:id="rId1"/>
            </a:rPr>
            <a:t>paper application</a:t>
          </a:r>
          <a:r>
            <a:rPr lang="en-US" dirty="0"/>
            <a:t> and create a 1-1-25 HSA event and enter elections</a:t>
          </a:r>
        </a:p>
      </dgm:t>
    </dgm:pt>
    <dgm:pt modelId="{AAAAA5BA-EC2A-4905-911F-001792E5D33B}" type="parTrans" cxnId="{1C7AE0E2-AFE0-4F59-8C87-D041EEAE22C9}">
      <dgm:prSet/>
      <dgm:spPr/>
      <dgm:t>
        <a:bodyPr/>
        <a:lstStyle/>
        <a:p>
          <a:endParaRPr lang="en-US"/>
        </a:p>
      </dgm:t>
    </dgm:pt>
    <dgm:pt modelId="{513C1A06-A466-4788-BF03-B83F9E7E9C47}" type="sibTrans" cxnId="{1C7AE0E2-AFE0-4F59-8C87-D041EEAE22C9}">
      <dgm:prSet/>
      <dgm:spPr/>
      <dgm:t>
        <a:bodyPr/>
        <a:lstStyle/>
        <a:p>
          <a:endParaRPr lang="en-US"/>
        </a:p>
      </dgm:t>
    </dgm:pt>
    <dgm:pt modelId="{56FD619E-AD0B-40FA-9EE2-8FBE082E94AC}">
      <dgm:prSet/>
      <dgm:spPr/>
      <dgm:t>
        <a:bodyPr/>
        <a:lstStyle/>
        <a:p>
          <a:r>
            <a:rPr lang="en-US" dirty="0"/>
            <a:t>If coverage is effective in 2025, no additional action needed - HSA election will be entered on SHR event (or OE event if created for October hires)</a:t>
          </a:r>
        </a:p>
      </dgm:t>
    </dgm:pt>
    <dgm:pt modelId="{8A69B7B5-5389-4AC3-A164-6E99E4028EB8}" type="parTrans" cxnId="{207F072C-7136-4CC9-A9A1-89DA6F6EA43D}">
      <dgm:prSet/>
      <dgm:spPr/>
      <dgm:t>
        <a:bodyPr/>
        <a:lstStyle/>
        <a:p>
          <a:endParaRPr lang="en-US"/>
        </a:p>
      </dgm:t>
    </dgm:pt>
    <dgm:pt modelId="{7A26A850-08C6-472F-8864-FC702650B6D8}" type="sibTrans" cxnId="{207F072C-7136-4CC9-A9A1-89DA6F6EA43D}">
      <dgm:prSet/>
      <dgm:spPr/>
      <dgm:t>
        <a:bodyPr/>
        <a:lstStyle/>
        <a:p>
          <a:endParaRPr lang="en-US"/>
        </a:p>
      </dgm:t>
    </dgm:pt>
    <dgm:pt modelId="{8D84C175-2619-4EF8-80B1-2F4158DC28F4}">
      <dgm:prSet/>
      <dgm:spPr/>
      <dgm:t>
        <a:bodyPr/>
        <a:lstStyle/>
        <a:p>
          <a:r>
            <a:rPr lang="en-US" dirty="0"/>
            <a:t>Opt-Out Stipend – if eligible for the employer contribution in 2024, make sure that the employee completes 2 </a:t>
          </a:r>
          <a:r>
            <a:rPr lang="en-US" dirty="0">
              <a:hlinkClick xmlns:r="http://schemas.openxmlformats.org/officeDocument/2006/relationships" r:id="rId2"/>
            </a:rPr>
            <a:t>health insurance applications</a:t>
          </a:r>
          <a:r>
            <a:rPr lang="en-US" dirty="0"/>
            <a:t> opting out for both years – one for 2024 and one for 2025</a:t>
          </a:r>
        </a:p>
      </dgm:t>
    </dgm:pt>
    <dgm:pt modelId="{A3A09967-F539-4979-839C-118025D9CE42}" type="parTrans" cxnId="{6F687592-A0FD-44A6-AD60-E752AB004DC9}">
      <dgm:prSet/>
      <dgm:spPr/>
      <dgm:t>
        <a:bodyPr/>
        <a:lstStyle/>
        <a:p>
          <a:endParaRPr lang="en-US"/>
        </a:p>
      </dgm:t>
    </dgm:pt>
    <dgm:pt modelId="{C9281468-1D91-4FD7-A421-C7BE4C46C289}" type="sibTrans" cxnId="{6F687592-A0FD-44A6-AD60-E752AB004DC9}">
      <dgm:prSet/>
      <dgm:spPr/>
      <dgm:t>
        <a:bodyPr/>
        <a:lstStyle/>
        <a:p>
          <a:endParaRPr lang="en-US"/>
        </a:p>
      </dgm:t>
    </dgm:pt>
    <dgm:pt modelId="{2F315A46-8DA6-45FD-BE07-B55FCC91C5AA}">
      <dgm:prSet/>
      <dgm:spPr/>
      <dgm:t>
        <a:bodyPr/>
        <a:lstStyle/>
        <a:p>
          <a:r>
            <a:rPr lang="en-US" dirty="0"/>
            <a:t>Use the SHR event (or OOS event if employee has prior service) to enter 2024 election and a 1-1-25 OOS event for the 2025 elections</a:t>
          </a:r>
        </a:p>
      </dgm:t>
    </dgm:pt>
    <dgm:pt modelId="{03A3F167-AB3C-454F-AB31-EA0965A8CCC8}" type="parTrans" cxnId="{460CBA15-C3AF-47D3-941A-0A28B17C6EA5}">
      <dgm:prSet/>
      <dgm:spPr/>
      <dgm:t>
        <a:bodyPr/>
        <a:lstStyle/>
        <a:p>
          <a:endParaRPr lang="en-US"/>
        </a:p>
      </dgm:t>
    </dgm:pt>
    <dgm:pt modelId="{42993257-AE46-4539-A782-6A7E08BD032B}" type="sibTrans" cxnId="{460CBA15-C3AF-47D3-941A-0A28B17C6EA5}">
      <dgm:prSet/>
      <dgm:spPr/>
      <dgm:t>
        <a:bodyPr/>
        <a:lstStyle/>
        <a:p>
          <a:endParaRPr lang="en-US"/>
        </a:p>
      </dgm:t>
    </dgm:pt>
    <dgm:pt modelId="{5F7AE91D-0CCC-4D21-BB39-C50B63587892}" type="pres">
      <dgm:prSet presAssocID="{4AF71A59-88AC-42BB-BE38-EA4220771F06}" presName="linear" presStyleCnt="0">
        <dgm:presLayoutVars>
          <dgm:animLvl val="lvl"/>
          <dgm:resizeHandles val="exact"/>
        </dgm:presLayoutVars>
      </dgm:prSet>
      <dgm:spPr/>
    </dgm:pt>
    <dgm:pt modelId="{D8BA7188-998B-4328-B134-4DEDA957DDD0}" type="pres">
      <dgm:prSet presAssocID="{CD9A71FC-0932-4659-B92A-043BA815A712}" presName="parentText" presStyleLbl="node1" presStyleIdx="0" presStyleCnt="2">
        <dgm:presLayoutVars>
          <dgm:chMax val="0"/>
          <dgm:bulletEnabled val="1"/>
        </dgm:presLayoutVars>
      </dgm:prSet>
      <dgm:spPr/>
    </dgm:pt>
    <dgm:pt modelId="{3E5FD269-5232-4529-8DB3-82D41E0FF12D}" type="pres">
      <dgm:prSet presAssocID="{CD9A71FC-0932-4659-B92A-043BA815A712}" presName="childText" presStyleLbl="revTx" presStyleIdx="0" presStyleCnt="2">
        <dgm:presLayoutVars>
          <dgm:bulletEnabled val="1"/>
        </dgm:presLayoutVars>
      </dgm:prSet>
      <dgm:spPr/>
    </dgm:pt>
    <dgm:pt modelId="{92B21B4D-78D0-4A67-97D8-17C877054C29}" type="pres">
      <dgm:prSet presAssocID="{8D84C175-2619-4EF8-80B1-2F4158DC28F4}" presName="parentText" presStyleLbl="node1" presStyleIdx="1" presStyleCnt="2">
        <dgm:presLayoutVars>
          <dgm:chMax val="0"/>
          <dgm:bulletEnabled val="1"/>
        </dgm:presLayoutVars>
      </dgm:prSet>
      <dgm:spPr/>
    </dgm:pt>
    <dgm:pt modelId="{A5F9DE56-1CA9-48AF-B993-F1C50E50D921}" type="pres">
      <dgm:prSet presAssocID="{8D84C175-2619-4EF8-80B1-2F4158DC28F4}" presName="childText" presStyleLbl="revTx" presStyleIdx="1" presStyleCnt="2">
        <dgm:presLayoutVars>
          <dgm:bulletEnabled val="1"/>
        </dgm:presLayoutVars>
      </dgm:prSet>
      <dgm:spPr/>
    </dgm:pt>
  </dgm:ptLst>
  <dgm:cxnLst>
    <dgm:cxn modelId="{9DD7AD02-8770-4C6F-A158-A95E1BF3420A}" type="presOf" srcId="{8D84C175-2619-4EF8-80B1-2F4158DC28F4}" destId="{92B21B4D-78D0-4A67-97D8-17C877054C29}" srcOrd="0" destOrd="0" presId="urn:microsoft.com/office/officeart/2005/8/layout/vList2"/>
    <dgm:cxn modelId="{460CBA15-C3AF-47D3-941A-0A28B17C6EA5}" srcId="{8D84C175-2619-4EF8-80B1-2F4158DC28F4}" destId="{2F315A46-8DA6-45FD-BE07-B55FCC91C5AA}" srcOrd="0" destOrd="0" parTransId="{03A3F167-AB3C-454F-AB31-EA0965A8CCC8}" sibTransId="{42993257-AE46-4539-A782-6A7E08BD032B}"/>
    <dgm:cxn modelId="{207F072C-7136-4CC9-A9A1-89DA6F6EA43D}" srcId="{F81FE683-F365-45B4-AE88-6580BA5B8AC6}" destId="{56FD619E-AD0B-40FA-9EE2-8FBE082E94AC}" srcOrd="1" destOrd="0" parTransId="{8A69B7B5-5389-4AC3-A164-6E99E4028EB8}" sibTransId="{7A26A850-08C6-472F-8864-FC702650B6D8}"/>
    <dgm:cxn modelId="{B1822844-CFA4-419A-8B85-3FB4CDB31784}" type="presOf" srcId="{92627F9D-E538-4F51-B9E7-0AF1B5CD5789}" destId="{3E5FD269-5232-4529-8DB3-82D41E0FF12D}" srcOrd="0" destOrd="1" presId="urn:microsoft.com/office/officeart/2005/8/layout/vList2"/>
    <dgm:cxn modelId="{E5421946-97CD-4ACA-8800-5FD104FE8E46}" type="presOf" srcId="{CD9A71FC-0932-4659-B92A-043BA815A712}" destId="{D8BA7188-998B-4328-B134-4DEDA957DDD0}" srcOrd="0" destOrd="0" presId="urn:microsoft.com/office/officeart/2005/8/layout/vList2"/>
    <dgm:cxn modelId="{41C4CE47-3344-4E37-9372-331B007CE621}" srcId="{CD9A71FC-0932-4659-B92A-043BA815A712}" destId="{F81FE683-F365-45B4-AE88-6580BA5B8AC6}" srcOrd="0" destOrd="0" parTransId="{196FE4AC-0714-479D-BBFB-27FB0701DEC1}" sibTransId="{E684BAF6-AFE9-4E5C-9D6E-286E1987CC4F}"/>
    <dgm:cxn modelId="{5C2B0D4F-42AD-441C-8D71-DBBC5BF32A02}" type="presOf" srcId="{2F315A46-8DA6-45FD-BE07-B55FCC91C5AA}" destId="{A5F9DE56-1CA9-48AF-B993-F1C50E50D921}" srcOrd="0" destOrd="0" presId="urn:microsoft.com/office/officeart/2005/8/layout/vList2"/>
    <dgm:cxn modelId="{C03BD15A-922F-4967-A3DE-D7FA77930209}" type="presOf" srcId="{3B101006-951D-4D2D-B8C2-D6B04C5A9D64}" destId="{3E5FD269-5232-4529-8DB3-82D41E0FF12D}" srcOrd="0" destOrd="3" presId="urn:microsoft.com/office/officeart/2005/8/layout/vList2"/>
    <dgm:cxn modelId="{1B263380-4DEE-4ACC-BF6C-454131448FA6}" srcId="{4AF71A59-88AC-42BB-BE38-EA4220771F06}" destId="{CD9A71FC-0932-4659-B92A-043BA815A712}" srcOrd="0" destOrd="0" parTransId="{2B34F41A-C1E3-43AD-9253-CF7DA023A5E5}" sibTransId="{9D5FBE85-FF22-4115-BC1D-9ABC969EEAED}"/>
    <dgm:cxn modelId="{6F687592-A0FD-44A6-AD60-E752AB004DC9}" srcId="{4AF71A59-88AC-42BB-BE38-EA4220771F06}" destId="{8D84C175-2619-4EF8-80B1-2F4158DC28F4}" srcOrd="1" destOrd="0" parTransId="{A3A09967-F539-4979-839C-118025D9CE42}" sibTransId="{C9281468-1D91-4FD7-A421-C7BE4C46C289}"/>
    <dgm:cxn modelId="{1F3E23A4-F051-4C4F-9A50-5E46B08D607B}" srcId="{F81FE683-F365-45B4-AE88-6580BA5B8AC6}" destId="{92627F9D-E538-4F51-B9E7-0AF1B5CD5789}" srcOrd="0" destOrd="0" parTransId="{D2CEFB24-973D-4B9C-A859-28EEC4485BE2}" sibTransId="{B401EADB-A0CA-498E-A4F3-40A940D8F61D}"/>
    <dgm:cxn modelId="{58E7DABA-367A-482A-96B3-71EFEAC9417C}" type="presOf" srcId="{56FD619E-AD0B-40FA-9EE2-8FBE082E94AC}" destId="{3E5FD269-5232-4529-8DB3-82D41E0FF12D}" srcOrd="0" destOrd="4" presId="urn:microsoft.com/office/officeart/2005/8/layout/vList2"/>
    <dgm:cxn modelId="{5FCA3BD0-C4D1-493F-AE8E-8799B7CA53E9}" type="presOf" srcId="{F81FE683-F365-45B4-AE88-6580BA5B8AC6}" destId="{3E5FD269-5232-4529-8DB3-82D41E0FF12D}" srcOrd="0" destOrd="0" presId="urn:microsoft.com/office/officeart/2005/8/layout/vList2"/>
    <dgm:cxn modelId="{1C7AE0E2-AFE0-4F59-8C87-D041EEAE22C9}" srcId="{92627F9D-E538-4F51-B9E7-0AF1B5CD5789}" destId="{3B101006-951D-4D2D-B8C2-D6B04C5A9D64}" srcOrd="1" destOrd="0" parTransId="{AAAAA5BA-EC2A-4905-911F-001792E5D33B}" sibTransId="{513C1A06-A466-4788-BF03-B83F9E7E9C47}"/>
    <dgm:cxn modelId="{1445F1F2-2447-4E73-A52A-6CFC23805DBA}" type="presOf" srcId="{4AF71A59-88AC-42BB-BE38-EA4220771F06}" destId="{5F7AE91D-0CCC-4D21-BB39-C50B63587892}" srcOrd="0" destOrd="0" presId="urn:microsoft.com/office/officeart/2005/8/layout/vList2"/>
    <dgm:cxn modelId="{9D4D64F7-8F25-4BD0-A39B-B531A7F0704E}" srcId="{92627F9D-E538-4F51-B9E7-0AF1B5CD5789}" destId="{24F9B4A3-15BB-4A12-A9BE-0B7E7D0D81C5}" srcOrd="0" destOrd="0" parTransId="{D7CE56F6-003A-4BA9-938E-C41DAEAC0508}" sibTransId="{A25B7391-96B9-4DC4-8CEA-3C3FD56F0FF0}"/>
    <dgm:cxn modelId="{4B550FFA-65D2-4881-A72C-AA3A08B7D83E}" type="presOf" srcId="{24F9B4A3-15BB-4A12-A9BE-0B7E7D0D81C5}" destId="{3E5FD269-5232-4529-8DB3-82D41E0FF12D}" srcOrd="0" destOrd="2" presId="urn:microsoft.com/office/officeart/2005/8/layout/vList2"/>
    <dgm:cxn modelId="{6C5530AA-8EE2-414C-8B2A-4B06C2A9E69F}" type="presParOf" srcId="{5F7AE91D-0CCC-4D21-BB39-C50B63587892}" destId="{D8BA7188-998B-4328-B134-4DEDA957DDD0}" srcOrd="0" destOrd="0" presId="urn:microsoft.com/office/officeart/2005/8/layout/vList2"/>
    <dgm:cxn modelId="{744DAC29-30A9-44A8-A174-1942A5E5EEA7}" type="presParOf" srcId="{5F7AE91D-0CCC-4D21-BB39-C50B63587892}" destId="{3E5FD269-5232-4529-8DB3-82D41E0FF12D}" srcOrd="1" destOrd="0" presId="urn:microsoft.com/office/officeart/2005/8/layout/vList2"/>
    <dgm:cxn modelId="{D24633DC-C684-449D-9536-E5904888D7BB}" type="presParOf" srcId="{5F7AE91D-0CCC-4D21-BB39-C50B63587892}" destId="{92B21B4D-78D0-4A67-97D8-17C877054C29}" srcOrd="2" destOrd="0" presId="urn:microsoft.com/office/officeart/2005/8/layout/vList2"/>
    <dgm:cxn modelId="{9286F9C1-5DE2-45F1-A6D0-63321C1F3F39}" type="presParOf" srcId="{5F7AE91D-0CCC-4D21-BB39-C50B63587892}" destId="{A5F9DE56-1CA9-48AF-B993-F1C50E50D921}"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9667425-65FA-430F-8C06-6AB260BD96B0}"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1411560D-4B09-406D-8822-7C1F9609E903}">
      <dgm:prSet/>
      <dgm:spPr>
        <a:solidFill>
          <a:schemeClr val="accent5">
            <a:lumMod val="75000"/>
          </a:schemeClr>
        </a:solidFill>
      </dgm:spPr>
      <dgm:t>
        <a:bodyPr/>
        <a:lstStyle/>
        <a:p>
          <a:r>
            <a:rPr lang="en-US" dirty="0"/>
            <a:t>For employees hired 12/2 - 12/31, the 2024 HSA limits connect to their HIR event though coverage is effective 1-1-25</a:t>
          </a:r>
        </a:p>
      </dgm:t>
    </dgm:pt>
    <dgm:pt modelId="{9C296F70-C3FC-447B-9921-630389189BE5}" type="parTrans" cxnId="{D61BE816-0224-4D94-A282-DD22F51FC3DC}">
      <dgm:prSet/>
      <dgm:spPr/>
      <dgm:t>
        <a:bodyPr/>
        <a:lstStyle/>
        <a:p>
          <a:endParaRPr lang="en-US"/>
        </a:p>
      </dgm:t>
    </dgm:pt>
    <dgm:pt modelId="{3338F0DF-B680-448C-A09E-9F75CC80A866}" type="sibTrans" cxnId="{D61BE816-0224-4D94-A282-DD22F51FC3DC}">
      <dgm:prSet/>
      <dgm:spPr/>
      <dgm:t>
        <a:bodyPr/>
        <a:lstStyle/>
        <a:p>
          <a:endParaRPr lang="en-US"/>
        </a:p>
      </dgm:t>
    </dgm:pt>
    <dgm:pt modelId="{7CB545D8-CE19-4A53-9372-91CEB148D756}">
      <dgm:prSet/>
      <dgm:spPr>
        <a:solidFill>
          <a:schemeClr val="bg1">
            <a:lumMod val="85000"/>
          </a:schemeClr>
        </a:solidFill>
      </dgm:spPr>
      <dgm:t>
        <a:bodyPr/>
        <a:lstStyle/>
        <a:p>
          <a:r>
            <a:rPr lang="en-US" dirty="0">
              <a:solidFill>
                <a:schemeClr val="tx1"/>
              </a:solidFill>
            </a:rPr>
            <a:t>Solution:</a:t>
          </a:r>
        </a:p>
      </dgm:t>
    </dgm:pt>
    <dgm:pt modelId="{FD1A804B-8253-45CF-AB4B-032DBFDAFD7B}" type="parTrans" cxnId="{BB98D43A-F949-4A3C-A054-D2456F64EB5E}">
      <dgm:prSet/>
      <dgm:spPr/>
      <dgm:t>
        <a:bodyPr/>
        <a:lstStyle/>
        <a:p>
          <a:endParaRPr lang="en-US"/>
        </a:p>
      </dgm:t>
    </dgm:pt>
    <dgm:pt modelId="{EBF7B205-CE45-40AA-B49B-119511D2A520}" type="sibTrans" cxnId="{BB98D43A-F949-4A3C-A054-D2456F64EB5E}">
      <dgm:prSet/>
      <dgm:spPr/>
      <dgm:t>
        <a:bodyPr/>
        <a:lstStyle/>
        <a:p>
          <a:endParaRPr lang="en-US"/>
        </a:p>
      </dgm:t>
    </dgm:pt>
    <dgm:pt modelId="{DE9486C7-9A1D-4871-A887-CB7498FB7F56}">
      <dgm:prSet/>
      <dgm:spPr/>
      <dgm:t>
        <a:bodyPr/>
        <a:lstStyle/>
        <a:p>
          <a:r>
            <a:rPr lang="en-US" dirty="0"/>
            <a:t>HSA -  can change at any time so if the employee wants to maximize, can create an HSA event to increase annual elections (event date = 1-1-25 or later)</a:t>
          </a:r>
        </a:p>
      </dgm:t>
    </dgm:pt>
    <dgm:pt modelId="{757ECC45-971F-43EA-9E9C-D360486E0457}" type="parTrans" cxnId="{D64CBB44-535F-4389-B5FA-F331A885236E}">
      <dgm:prSet/>
      <dgm:spPr/>
      <dgm:t>
        <a:bodyPr/>
        <a:lstStyle/>
        <a:p>
          <a:endParaRPr lang="en-US"/>
        </a:p>
      </dgm:t>
    </dgm:pt>
    <dgm:pt modelId="{413EA746-3104-41A1-91EA-7FCED38B918B}" type="sibTrans" cxnId="{D64CBB44-535F-4389-B5FA-F331A885236E}">
      <dgm:prSet/>
      <dgm:spPr/>
      <dgm:t>
        <a:bodyPr/>
        <a:lstStyle/>
        <a:p>
          <a:endParaRPr lang="en-US"/>
        </a:p>
      </dgm:t>
    </dgm:pt>
    <dgm:pt modelId="{679ACEE3-302F-428D-800B-7608A6405D05}" type="pres">
      <dgm:prSet presAssocID="{59667425-65FA-430F-8C06-6AB260BD96B0}" presName="Name0" presStyleCnt="0">
        <dgm:presLayoutVars>
          <dgm:dir/>
          <dgm:animLvl val="lvl"/>
          <dgm:resizeHandles val="exact"/>
        </dgm:presLayoutVars>
      </dgm:prSet>
      <dgm:spPr/>
    </dgm:pt>
    <dgm:pt modelId="{11BF2702-BF59-4149-9023-82D8DF9BAE0A}" type="pres">
      <dgm:prSet presAssocID="{7CB545D8-CE19-4A53-9372-91CEB148D756}" presName="boxAndChildren" presStyleCnt="0"/>
      <dgm:spPr/>
    </dgm:pt>
    <dgm:pt modelId="{B9E2A887-2196-4DF1-AFF6-B78091AE2CA1}" type="pres">
      <dgm:prSet presAssocID="{7CB545D8-CE19-4A53-9372-91CEB148D756}" presName="parentTextBox" presStyleLbl="node1" presStyleIdx="0" presStyleCnt="2"/>
      <dgm:spPr/>
    </dgm:pt>
    <dgm:pt modelId="{C4614465-08D4-4952-A181-DDE7A4C2DEB2}" type="pres">
      <dgm:prSet presAssocID="{7CB545D8-CE19-4A53-9372-91CEB148D756}" presName="entireBox" presStyleLbl="node1" presStyleIdx="0" presStyleCnt="2"/>
      <dgm:spPr/>
    </dgm:pt>
    <dgm:pt modelId="{F323C38B-8346-46D4-BB9D-8EC92645452E}" type="pres">
      <dgm:prSet presAssocID="{7CB545D8-CE19-4A53-9372-91CEB148D756}" presName="descendantBox" presStyleCnt="0"/>
      <dgm:spPr/>
    </dgm:pt>
    <dgm:pt modelId="{C14DAE1D-5044-4F5B-AFEB-8462DD1B352A}" type="pres">
      <dgm:prSet presAssocID="{DE9486C7-9A1D-4871-A887-CB7498FB7F56}" presName="childTextBox" presStyleLbl="fgAccFollowNode1" presStyleIdx="0" presStyleCnt="1">
        <dgm:presLayoutVars>
          <dgm:bulletEnabled val="1"/>
        </dgm:presLayoutVars>
      </dgm:prSet>
      <dgm:spPr/>
    </dgm:pt>
    <dgm:pt modelId="{67CEBA38-A949-47A0-9F7E-0EF2FD734662}" type="pres">
      <dgm:prSet presAssocID="{3338F0DF-B680-448C-A09E-9F75CC80A866}" presName="sp" presStyleCnt="0"/>
      <dgm:spPr/>
    </dgm:pt>
    <dgm:pt modelId="{A62E2A5B-22F8-48BA-8096-4CECA9B01479}" type="pres">
      <dgm:prSet presAssocID="{1411560D-4B09-406D-8822-7C1F9609E903}" presName="arrowAndChildren" presStyleCnt="0"/>
      <dgm:spPr/>
    </dgm:pt>
    <dgm:pt modelId="{C7940955-1ACE-49D9-A45D-A16567984AF9}" type="pres">
      <dgm:prSet presAssocID="{1411560D-4B09-406D-8822-7C1F9609E903}" presName="parentTextArrow" presStyleLbl="node1" presStyleIdx="1" presStyleCnt="2"/>
      <dgm:spPr/>
    </dgm:pt>
  </dgm:ptLst>
  <dgm:cxnLst>
    <dgm:cxn modelId="{D61BE816-0224-4D94-A282-DD22F51FC3DC}" srcId="{59667425-65FA-430F-8C06-6AB260BD96B0}" destId="{1411560D-4B09-406D-8822-7C1F9609E903}" srcOrd="0" destOrd="0" parTransId="{9C296F70-C3FC-447B-9921-630389189BE5}" sibTransId="{3338F0DF-B680-448C-A09E-9F75CC80A866}"/>
    <dgm:cxn modelId="{BB98D43A-F949-4A3C-A054-D2456F64EB5E}" srcId="{59667425-65FA-430F-8C06-6AB260BD96B0}" destId="{7CB545D8-CE19-4A53-9372-91CEB148D756}" srcOrd="1" destOrd="0" parTransId="{FD1A804B-8253-45CF-AB4B-032DBFDAFD7B}" sibTransId="{EBF7B205-CE45-40AA-B49B-119511D2A520}"/>
    <dgm:cxn modelId="{AE6A0A42-19B8-47A5-930C-EABCA9AC5497}" type="presOf" srcId="{DE9486C7-9A1D-4871-A887-CB7498FB7F56}" destId="{C14DAE1D-5044-4F5B-AFEB-8462DD1B352A}" srcOrd="0" destOrd="0" presId="urn:microsoft.com/office/officeart/2005/8/layout/process4"/>
    <dgm:cxn modelId="{D64CBB44-535F-4389-B5FA-F331A885236E}" srcId="{7CB545D8-CE19-4A53-9372-91CEB148D756}" destId="{DE9486C7-9A1D-4871-A887-CB7498FB7F56}" srcOrd="0" destOrd="0" parTransId="{757ECC45-971F-43EA-9E9C-D360486E0457}" sibTransId="{413EA746-3104-41A1-91EA-7FCED38B918B}"/>
    <dgm:cxn modelId="{4233906A-8623-4534-9948-D15DD90D3236}" type="presOf" srcId="{59667425-65FA-430F-8C06-6AB260BD96B0}" destId="{679ACEE3-302F-428D-800B-7608A6405D05}" srcOrd="0" destOrd="0" presId="urn:microsoft.com/office/officeart/2005/8/layout/process4"/>
    <dgm:cxn modelId="{148B25BA-6E1A-4E92-99B4-08EF21FC4637}" type="presOf" srcId="{7CB545D8-CE19-4A53-9372-91CEB148D756}" destId="{C4614465-08D4-4952-A181-DDE7A4C2DEB2}" srcOrd="1" destOrd="0" presId="urn:microsoft.com/office/officeart/2005/8/layout/process4"/>
    <dgm:cxn modelId="{71C2AABC-0C54-4217-9F06-A751714269D2}" type="presOf" srcId="{1411560D-4B09-406D-8822-7C1F9609E903}" destId="{C7940955-1ACE-49D9-A45D-A16567984AF9}" srcOrd="0" destOrd="0" presId="urn:microsoft.com/office/officeart/2005/8/layout/process4"/>
    <dgm:cxn modelId="{77C93AF4-AC10-4FDC-891F-1287DDB7A6D0}" type="presOf" srcId="{7CB545D8-CE19-4A53-9372-91CEB148D756}" destId="{B9E2A887-2196-4DF1-AFF6-B78091AE2CA1}" srcOrd="0" destOrd="0" presId="urn:microsoft.com/office/officeart/2005/8/layout/process4"/>
    <dgm:cxn modelId="{DFEA9517-5AFD-4CD9-A9C8-160530276D73}" type="presParOf" srcId="{679ACEE3-302F-428D-800B-7608A6405D05}" destId="{11BF2702-BF59-4149-9023-82D8DF9BAE0A}" srcOrd="0" destOrd="0" presId="urn:microsoft.com/office/officeart/2005/8/layout/process4"/>
    <dgm:cxn modelId="{70BCAAC0-74DC-4EB2-9C8C-1D85C526B13B}" type="presParOf" srcId="{11BF2702-BF59-4149-9023-82D8DF9BAE0A}" destId="{B9E2A887-2196-4DF1-AFF6-B78091AE2CA1}" srcOrd="0" destOrd="0" presId="urn:microsoft.com/office/officeart/2005/8/layout/process4"/>
    <dgm:cxn modelId="{C3D7DCE2-B75A-4404-9002-33B091345D32}" type="presParOf" srcId="{11BF2702-BF59-4149-9023-82D8DF9BAE0A}" destId="{C4614465-08D4-4952-A181-DDE7A4C2DEB2}" srcOrd="1" destOrd="0" presId="urn:microsoft.com/office/officeart/2005/8/layout/process4"/>
    <dgm:cxn modelId="{DCDC4A7E-F8CF-4466-A01F-92B2F55CF316}" type="presParOf" srcId="{11BF2702-BF59-4149-9023-82D8DF9BAE0A}" destId="{F323C38B-8346-46D4-BB9D-8EC92645452E}" srcOrd="2" destOrd="0" presId="urn:microsoft.com/office/officeart/2005/8/layout/process4"/>
    <dgm:cxn modelId="{DF0D8C1D-6757-45A5-9413-71858CCE74A7}" type="presParOf" srcId="{F323C38B-8346-46D4-BB9D-8EC92645452E}" destId="{C14DAE1D-5044-4F5B-AFEB-8462DD1B352A}" srcOrd="0" destOrd="0" presId="urn:microsoft.com/office/officeart/2005/8/layout/process4"/>
    <dgm:cxn modelId="{4A32A08A-89A2-4109-8BA9-4D6FA944548C}" type="presParOf" srcId="{679ACEE3-302F-428D-800B-7608A6405D05}" destId="{67CEBA38-A949-47A0-9F7E-0EF2FD734662}" srcOrd="1" destOrd="0" presId="urn:microsoft.com/office/officeart/2005/8/layout/process4"/>
    <dgm:cxn modelId="{D31C8FBA-CECE-4965-99C2-EDA5439C5185}" type="presParOf" srcId="{679ACEE3-302F-428D-800B-7608A6405D05}" destId="{A62E2A5B-22F8-48BA-8096-4CECA9B01479}" srcOrd="2" destOrd="0" presId="urn:microsoft.com/office/officeart/2005/8/layout/process4"/>
    <dgm:cxn modelId="{3EE9FC37-7BEA-4B37-81CE-65ADBEA8126F}" type="presParOf" srcId="{A62E2A5B-22F8-48BA-8096-4CECA9B01479}" destId="{C7940955-1ACE-49D9-A45D-A16567984AF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17B52F-3594-4B25-82F0-8A24132DB9B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FB30FE-E377-4C1C-B7BE-B5FEB55BA997}">
      <dgm:prSet/>
      <dgm:spPr/>
      <dgm:t>
        <a:bodyPr/>
        <a:lstStyle/>
        <a:p>
          <a:r>
            <a:rPr lang="en-US" dirty="0"/>
            <a:t>All OE tickets should have a subject line that starts "</a:t>
          </a:r>
          <a:r>
            <a:rPr lang="en-US" b="1" dirty="0"/>
            <a:t>OE2025, Employee Name, </a:t>
          </a:r>
          <a:r>
            <a:rPr lang="en-US" b="1" dirty="0" err="1"/>
            <a:t>Empl</a:t>
          </a:r>
          <a:r>
            <a:rPr lang="en-US" b="1" dirty="0"/>
            <a:t> ID</a:t>
          </a:r>
          <a:r>
            <a:rPr lang="en-US" dirty="0"/>
            <a:t>"</a:t>
          </a:r>
        </a:p>
      </dgm:t>
    </dgm:pt>
    <dgm:pt modelId="{D2F76DB8-DAB0-4421-B078-CE03FA1BAAFE}" type="parTrans" cxnId="{4BE702B1-0398-4B3B-85EE-4FAF65606E81}">
      <dgm:prSet/>
      <dgm:spPr/>
      <dgm:t>
        <a:bodyPr/>
        <a:lstStyle/>
        <a:p>
          <a:endParaRPr lang="en-US"/>
        </a:p>
      </dgm:t>
    </dgm:pt>
    <dgm:pt modelId="{0D954C4B-6869-4A82-8B7B-1D7F84336641}" type="sibTrans" cxnId="{4BE702B1-0398-4B3B-85EE-4FAF65606E81}">
      <dgm:prSet/>
      <dgm:spPr/>
      <dgm:t>
        <a:bodyPr/>
        <a:lstStyle/>
        <a:p>
          <a:endParaRPr lang="en-US"/>
        </a:p>
      </dgm:t>
    </dgm:pt>
    <dgm:pt modelId="{7A89A948-4D4D-4952-99B4-B2FA443EAD67}">
      <dgm:prSet/>
      <dgm:spPr/>
      <dgm:t>
        <a:bodyPr/>
        <a:lstStyle/>
        <a:p>
          <a:r>
            <a:rPr lang="en-US"/>
            <a:t>You should create a ticket in the following situations:</a:t>
          </a:r>
        </a:p>
      </dgm:t>
    </dgm:pt>
    <dgm:pt modelId="{6CB17A7B-054D-454F-AA61-8CAFAF0D7F4B}" type="parTrans" cxnId="{79CD15E4-CE48-433D-98FB-FF4B0118E018}">
      <dgm:prSet/>
      <dgm:spPr/>
      <dgm:t>
        <a:bodyPr/>
        <a:lstStyle/>
        <a:p>
          <a:endParaRPr lang="en-US"/>
        </a:p>
      </dgm:t>
    </dgm:pt>
    <dgm:pt modelId="{BB59E06F-8214-459A-9648-0A890E2F312F}" type="sibTrans" cxnId="{79CD15E4-CE48-433D-98FB-FF4B0118E018}">
      <dgm:prSet/>
      <dgm:spPr/>
      <dgm:t>
        <a:bodyPr/>
        <a:lstStyle/>
        <a:p>
          <a:endParaRPr lang="en-US"/>
        </a:p>
      </dgm:t>
    </dgm:pt>
    <dgm:pt modelId="{B1C3F46C-5174-49F2-BD62-A525C4C1D7A0}">
      <dgm:prSet/>
      <dgm:spPr/>
      <dgm:t>
        <a:bodyPr/>
        <a:lstStyle/>
        <a:p>
          <a:r>
            <a:rPr lang="en-US" dirty="0"/>
            <a:t>The employee adds/removes a dependent due to a life event </a:t>
          </a:r>
          <a:r>
            <a:rPr lang="en-US" u="sng" dirty="0"/>
            <a:t>after</a:t>
          </a:r>
          <a:r>
            <a:rPr lang="en-US" dirty="0"/>
            <a:t> the Open Enrollment Period</a:t>
          </a:r>
        </a:p>
      </dgm:t>
    </dgm:pt>
    <dgm:pt modelId="{95C152CE-B64C-4E6A-9985-5BD1AF1A4FCA}" type="parTrans" cxnId="{32716199-5819-4784-87EE-0DEBCE74F38B}">
      <dgm:prSet/>
      <dgm:spPr/>
      <dgm:t>
        <a:bodyPr/>
        <a:lstStyle/>
        <a:p>
          <a:endParaRPr lang="en-US"/>
        </a:p>
      </dgm:t>
    </dgm:pt>
    <dgm:pt modelId="{A6B9D219-C175-47F1-A7AA-3454D0110345}" type="sibTrans" cxnId="{32716199-5819-4784-87EE-0DEBCE74F38B}">
      <dgm:prSet/>
      <dgm:spPr/>
      <dgm:t>
        <a:bodyPr/>
        <a:lstStyle/>
        <a:p>
          <a:endParaRPr lang="en-US"/>
        </a:p>
      </dgm:t>
    </dgm:pt>
    <dgm:pt modelId="{BF0B7883-3298-46A9-9840-0DCC3ED871CF}">
      <dgm:prSet/>
      <dgm:spPr/>
      <dgm:t>
        <a:bodyPr/>
        <a:lstStyle/>
        <a:p>
          <a:r>
            <a:rPr lang="en-US" dirty="0"/>
            <a:t>Central Benefits will reprocess the OE event to pick up the dependent changes</a:t>
          </a:r>
        </a:p>
      </dgm:t>
    </dgm:pt>
    <dgm:pt modelId="{B26ECAF3-479D-4289-83D7-D573A891326A}" type="parTrans" cxnId="{777F4EE6-6168-4C4B-A450-722733B12FD2}">
      <dgm:prSet/>
      <dgm:spPr/>
      <dgm:t>
        <a:bodyPr/>
        <a:lstStyle/>
        <a:p>
          <a:endParaRPr lang="en-US"/>
        </a:p>
      </dgm:t>
    </dgm:pt>
    <dgm:pt modelId="{CCD48A99-3F5D-4A42-B136-C1186D867C73}" type="sibTrans" cxnId="{777F4EE6-6168-4C4B-A450-722733B12FD2}">
      <dgm:prSet/>
      <dgm:spPr/>
      <dgm:t>
        <a:bodyPr/>
        <a:lstStyle/>
        <a:p>
          <a:endParaRPr lang="en-US"/>
        </a:p>
      </dgm:t>
    </dgm:pt>
    <dgm:pt modelId="{8CB63CFC-341D-46FC-8B7E-4E91A00064EB}">
      <dgm:prSet/>
      <dgm:spPr/>
      <dgm:t>
        <a:bodyPr/>
        <a:lstStyle/>
        <a:p>
          <a:r>
            <a:rPr lang="en-US" dirty="0"/>
            <a:t>The employee has a dependent listed more than once – create a SSO ticket so Central Benefits can delete the dependent – do not delete the dependent yourself</a:t>
          </a:r>
        </a:p>
      </dgm:t>
    </dgm:pt>
    <dgm:pt modelId="{17928453-D460-45B2-A855-A266B81D54D3}" type="parTrans" cxnId="{B8CBF8A2-B9FE-4580-A925-1317B8942FFB}">
      <dgm:prSet/>
      <dgm:spPr/>
      <dgm:t>
        <a:bodyPr/>
        <a:lstStyle/>
        <a:p>
          <a:endParaRPr lang="en-US"/>
        </a:p>
      </dgm:t>
    </dgm:pt>
    <dgm:pt modelId="{79FB7229-BCDD-461B-B8BE-7316BCC271C1}" type="sibTrans" cxnId="{B8CBF8A2-B9FE-4580-A925-1317B8942FFB}">
      <dgm:prSet/>
      <dgm:spPr/>
      <dgm:t>
        <a:bodyPr/>
        <a:lstStyle/>
        <a:p>
          <a:endParaRPr lang="en-US"/>
        </a:p>
      </dgm:t>
    </dgm:pt>
    <dgm:pt modelId="{50CCADBE-A4EC-4C2B-9ED9-0C9CD6206560}">
      <dgm:prSet/>
      <dgm:spPr/>
      <dgm:t>
        <a:bodyPr/>
        <a:lstStyle/>
        <a:p>
          <a:r>
            <a:rPr lang="en-US" dirty="0"/>
            <a:t>You need to make a paper OE election, and the event is not open to you (attach application to the SSO ticket but </a:t>
          </a:r>
          <a:r>
            <a:rPr lang="en-US" b="1" dirty="0">
              <a:solidFill>
                <a:srgbClr val="FF0000"/>
              </a:solidFill>
            </a:rPr>
            <a:t>redact SSN</a:t>
          </a:r>
          <a:r>
            <a:rPr lang="en-US" dirty="0"/>
            <a:t>)</a:t>
          </a:r>
        </a:p>
      </dgm:t>
    </dgm:pt>
    <dgm:pt modelId="{FFE1B5F2-1375-4668-B016-0E839D62343C}" type="parTrans" cxnId="{A374E4F5-02D0-40A2-A69E-2055388273A2}">
      <dgm:prSet/>
      <dgm:spPr/>
      <dgm:t>
        <a:bodyPr/>
        <a:lstStyle/>
        <a:p>
          <a:endParaRPr lang="en-US"/>
        </a:p>
      </dgm:t>
    </dgm:pt>
    <dgm:pt modelId="{45A873DD-82DA-4309-9160-D05B7C32E40F}" type="sibTrans" cxnId="{A374E4F5-02D0-40A2-A69E-2055388273A2}">
      <dgm:prSet/>
      <dgm:spPr/>
      <dgm:t>
        <a:bodyPr/>
        <a:lstStyle/>
        <a:p>
          <a:endParaRPr lang="en-US"/>
        </a:p>
      </dgm:t>
    </dgm:pt>
    <dgm:pt modelId="{D4FE3D82-687F-48BB-AD30-0AA29F62F739}">
      <dgm:prSet/>
      <dgm:spPr/>
      <dgm:t>
        <a:bodyPr/>
        <a:lstStyle/>
        <a:p>
          <a:r>
            <a:rPr lang="en-US"/>
            <a:t>You need to have the OE event created for someone in the DEF benefit program</a:t>
          </a:r>
        </a:p>
      </dgm:t>
    </dgm:pt>
    <dgm:pt modelId="{5F23C8CA-2DA4-47E9-818F-694344C43DEB}" type="parTrans" cxnId="{FD0EE69A-5028-4F11-9B87-E9A864971072}">
      <dgm:prSet/>
      <dgm:spPr/>
      <dgm:t>
        <a:bodyPr/>
        <a:lstStyle/>
        <a:p>
          <a:endParaRPr lang="en-US"/>
        </a:p>
      </dgm:t>
    </dgm:pt>
    <dgm:pt modelId="{DB9538B4-1BD6-477D-B37E-D4FAC5DC974F}" type="sibTrans" cxnId="{FD0EE69A-5028-4F11-9B87-E9A864971072}">
      <dgm:prSet/>
      <dgm:spPr/>
      <dgm:t>
        <a:bodyPr/>
        <a:lstStyle/>
        <a:p>
          <a:endParaRPr lang="en-US"/>
        </a:p>
      </dgm:t>
    </dgm:pt>
    <dgm:pt modelId="{1D2F7578-E9F8-4AAC-9E70-712F16A4E1FE}">
      <dgm:prSet/>
      <dgm:spPr/>
      <dgm:t>
        <a:bodyPr/>
        <a:lstStyle/>
        <a:p>
          <a:r>
            <a:rPr lang="en-US"/>
            <a:t>You need the benefit flag moved</a:t>
          </a:r>
        </a:p>
      </dgm:t>
    </dgm:pt>
    <dgm:pt modelId="{AC9DF97D-5C9D-40EE-8F5E-F66D13EDD80C}" type="parTrans" cxnId="{5A5CE140-E548-468B-8298-16F539FA1E9F}">
      <dgm:prSet/>
      <dgm:spPr/>
      <dgm:t>
        <a:bodyPr/>
        <a:lstStyle/>
        <a:p>
          <a:endParaRPr lang="en-US"/>
        </a:p>
      </dgm:t>
    </dgm:pt>
    <dgm:pt modelId="{E84788E8-4505-41CA-9C37-6915E6E40463}" type="sibTrans" cxnId="{5A5CE140-E548-468B-8298-16F539FA1E9F}">
      <dgm:prSet/>
      <dgm:spPr/>
      <dgm:t>
        <a:bodyPr/>
        <a:lstStyle/>
        <a:p>
          <a:endParaRPr lang="en-US"/>
        </a:p>
      </dgm:t>
    </dgm:pt>
    <dgm:pt modelId="{3F4952F0-4E0B-47DB-AEB9-7EB7381E528D}" type="pres">
      <dgm:prSet presAssocID="{5117B52F-3594-4B25-82F0-8A24132DB9BF}" presName="linear" presStyleCnt="0">
        <dgm:presLayoutVars>
          <dgm:animLvl val="lvl"/>
          <dgm:resizeHandles val="exact"/>
        </dgm:presLayoutVars>
      </dgm:prSet>
      <dgm:spPr/>
    </dgm:pt>
    <dgm:pt modelId="{B6225D96-B570-4344-8DFB-358A26036FAB}" type="pres">
      <dgm:prSet presAssocID="{39FB30FE-E377-4C1C-B7BE-B5FEB55BA997}" presName="parentText" presStyleLbl="node1" presStyleIdx="0" presStyleCnt="2">
        <dgm:presLayoutVars>
          <dgm:chMax val="0"/>
          <dgm:bulletEnabled val="1"/>
        </dgm:presLayoutVars>
      </dgm:prSet>
      <dgm:spPr/>
    </dgm:pt>
    <dgm:pt modelId="{B723275A-F99F-46F0-B0F4-3896994A5E8D}" type="pres">
      <dgm:prSet presAssocID="{0D954C4B-6869-4A82-8B7B-1D7F84336641}" presName="spacer" presStyleCnt="0"/>
      <dgm:spPr/>
    </dgm:pt>
    <dgm:pt modelId="{754D2E48-6D05-4A13-82D6-7AC19415387E}" type="pres">
      <dgm:prSet presAssocID="{7A89A948-4D4D-4952-99B4-B2FA443EAD67}" presName="parentText" presStyleLbl="node1" presStyleIdx="1" presStyleCnt="2">
        <dgm:presLayoutVars>
          <dgm:chMax val="0"/>
          <dgm:bulletEnabled val="1"/>
        </dgm:presLayoutVars>
      </dgm:prSet>
      <dgm:spPr/>
    </dgm:pt>
    <dgm:pt modelId="{6221F3EF-3E88-48C8-A7C3-9EEE6C3EC14B}" type="pres">
      <dgm:prSet presAssocID="{7A89A948-4D4D-4952-99B4-B2FA443EAD67}" presName="childText" presStyleLbl="revTx" presStyleIdx="0" presStyleCnt="1">
        <dgm:presLayoutVars>
          <dgm:bulletEnabled val="1"/>
        </dgm:presLayoutVars>
      </dgm:prSet>
      <dgm:spPr/>
    </dgm:pt>
  </dgm:ptLst>
  <dgm:cxnLst>
    <dgm:cxn modelId="{CB2E1113-0246-460A-8BDA-597B4A84E429}" type="presOf" srcId="{50CCADBE-A4EC-4C2B-9ED9-0C9CD6206560}" destId="{6221F3EF-3E88-48C8-A7C3-9EEE6C3EC14B}" srcOrd="0" destOrd="3" presId="urn:microsoft.com/office/officeart/2005/8/layout/vList2"/>
    <dgm:cxn modelId="{0079D817-E134-4605-8BFE-0999D015908B}" type="presOf" srcId="{B1C3F46C-5174-49F2-BD62-A525C4C1D7A0}" destId="{6221F3EF-3E88-48C8-A7C3-9EEE6C3EC14B}" srcOrd="0" destOrd="0" presId="urn:microsoft.com/office/officeart/2005/8/layout/vList2"/>
    <dgm:cxn modelId="{5A5CE140-E548-468B-8298-16F539FA1E9F}" srcId="{7A89A948-4D4D-4952-99B4-B2FA443EAD67}" destId="{1D2F7578-E9F8-4AAC-9E70-712F16A4E1FE}" srcOrd="4" destOrd="0" parTransId="{AC9DF97D-5C9D-40EE-8F5E-F66D13EDD80C}" sibTransId="{E84788E8-4505-41CA-9C37-6915E6E40463}"/>
    <dgm:cxn modelId="{412AEF5F-180F-4A73-87B0-0040FC5CD35B}" type="presOf" srcId="{5117B52F-3594-4B25-82F0-8A24132DB9BF}" destId="{3F4952F0-4E0B-47DB-AEB9-7EB7381E528D}" srcOrd="0" destOrd="0" presId="urn:microsoft.com/office/officeart/2005/8/layout/vList2"/>
    <dgm:cxn modelId="{E30D7D75-719C-46CC-B0AA-B02E570730C4}" type="presOf" srcId="{7A89A948-4D4D-4952-99B4-B2FA443EAD67}" destId="{754D2E48-6D05-4A13-82D6-7AC19415387E}" srcOrd="0" destOrd="0" presId="urn:microsoft.com/office/officeart/2005/8/layout/vList2"/>
    <dgm:cxn modelId="{C1AA6695-1D57-4998-BD03-868B6B30859C}" type="presOf" srcId="{D4FE3D82-687F-48BB-AD30-0AA29F62F739}" destId="{6221F3EF-3E88-48C8-A7C3-9EEE6C3EC14B}" srcOrd="0" destOrd="4" presId="urn:microsoft.com/office/officeart/2005/8/layout/vList2"/>
    <dgm:cxn modelId="{32716199-5819-4784-87EE-0DEBCE74F38B}" srcId="{7A89A948-4D4D-4952-99B4-B2FA443EAD67}" destId="{B1C3F46C-5174-49F2-BD62-A525C4C1D7A0}" srcOrd="0" destOrd="0" parTransId="{95C152CE-B64C-4E6A-9985-5BD1AF1A4FCA}" sibTransId="{A6B9D219-C175-47F1-A7AA-3454D0110345}"/>
    <dgm:cxn modelId="{FD0EE69A-5028-4F11-9B87-E9A864971072}" srcId="{7A89A948-4D4D-4952-99B4-B2FA443EAD67}" destId="{D4FE3D82-687F-48BB-AD30-0AA29F62F739}" srcOrd="3" destOrd="0" parTransId="{5F23C8CA-2DA4-47E9-818F-694344C43DEB}" sibTransId="{DB9538B4-1BD6-477D-B37E-D4FAC5DC974F}"/>
    <dgm:cxn modelId="{B8CBF8A2-B9FE-4580-A925-1317B8942FFB}" srcId="{7A89A948-4D4D-4952-99B4-B2FA443EAD67}" destId="{8CB63CFC-341D-46FC-8B7E-4E91A00064EB}" srcOrd="1" destOrd="0" parTransId="{17928453-D460-45B2-A855-A266B81D54D3}" sibTransId="{79FB7229-BCDD-461B-B8BE-7316BCC271C1}"/>
    <dgm:cxn modelId="{4BE702B1-0398-4B3B-85EE-4FAF65606E81}" srcId="{5117B52F-3594-4B25-82F0-8A24132DB9BF}" destId="{39FB30FE-E377-4C1C-B7BE-B5FEB55BA997}" srcOrd="0" destOrd="0" parTransId="{D2F76DB8-DAB0-4421-B078-CE03FA1BAAFE}" sibTransId="{0D954C4B-6869-4A82-8B7B-1D7F84336641}"/>
    <dgm:cxn modelId="{7B495DBE-4425-4293-8455-BDCE4188AD03}" type="presOf" srcId="{1D2F7578-E9F8-4AAC-9E70-712F16A4E1FE}" destId="{6221F3EF-3E88-48C8-A7C3-9EEE6C3EC14B}" srcOrd="0" destOrd="5" presId="urn:microsoft.com/office/officeart/2005/8/layout/vList2"/>
    <dgm:cxn modelId="{914485D0-5F39-4A8E-87DB-E38011CFA25E}" type="presOf" srcId="{BF0B7883-3298-46A9-9840-0DCC3ED871CF}" destId="{6221F3EF-3E88-48C8-A7C3-9EEE6C3EC14B}" srcOrd="0" destOrd="1" presId="urn:microsoft.com/office/officeart/2005/8/layout/vList2"/>
    <dgm:cxn modelId="{79CD15E4-CE48-433D-98FB-FF4B0118E018}" srcId="{5117B52F-3594-4B25-82F0-8A24132DB9BF}" destId="{7A89A948-4D4D-4952-99B4-B2FA443EAD67}" srcOrd="1" destOrd="0" parTransId="{6CB17A7B-054D-454F-AA61-8CAFAF0D7F4B}" sibTransId="{BB59E06F-8214-459A-9648-0A890E2F312F}"/>
    <dgm:cxn modelId="{777F4EE6-6168-4C4B-A450-722733B12FD2}" srcId="{B1C3F46C-5174-49F2-BD62-A525C4C1D7A0}" destId="{BF0B7883-3298-46A9-9840-0DCC3ED871CF}" srcOrd="0" destOrd="0" parTransId="{B26ECAF3-479D-4289-83D7-D573A891326A}" sibTransId="{CCD48A99-3F5D-4A42-B136-C1186D867C73}"/>
    <dgm:cxn modelId="{9ECFE0F5-F618-41F0-9533-EEF377CD5560}" type="presOf" srcId="{8CB63CFC-341D-46FC-8B7E-4E91A00064EB}" destId="{6221F3EF-3E88-48C8-A7C3-9EEE6C3EC14B}" srcOrd="0" destOrd="2" presId="urn:microsoft.com/office/officeart/2005/8/layout/vList2"/>
    <dgm:cxn modelId="{A374E4F5-02D0-40A2-A69E-2055388273A2}" srcId="{7A89A948-4D4D-4952-99B4-B2FA443EAD67}" destId="{50CCADBE-A4EC-4C2B-9ED9-0C9CD6206560}" srcOrd="2" destOrd="0" parTransId="{FFE1B5F2-1375-4668-B016-0E839D62343C}" sibTransId="{45A873DD-82DA-4309-9160-D05B7C32E40F}"/>
    <dgm:cxn modelId="{BD1B1CF9-1F91-43A5-80F6-00D0EA056656}" type="presOf" srcId="{39FB30FE-E377-4C1C-B7BE-B5FEB55BA997}" destId="{B6225D96-B570-4344-8DFB-358A26036FAB}" srcOrd="0" destOrd="0" presId="urn:microsoft.com/office/officeart/2005/8/layout/vList2"/>
    <dgm:cxn modelId="{2301D2F9-F6F3-4530-B882-62ADD00BAD0C}" type="presParOf" srcId="{3F4952F0-4E0B-47DB-AEB9-7EB7381E528D}" destId="{B6225D96-B570-4344-8DFB-358A26036FAB}" srcOrd="0" destOrd="0" presId="urn:microsoft.com/office/officeart/2005/8/layout/vList2"/>
    <dgm:cxn modelId="{F666EE7C-B8B4-4086-B91B-03019B34061B}" type="presParOf" srcId="{3F4952F0-4E0B-47DB-AEB9-7EB7381E528D}" destId="{B723275A-F99F-46F0-B0F4-3896994A5E8D}" srcOrd="1" destOrd="0" presId="urn:microsoft.com/office/officeart/2005/8/layout/vList2"/>
    <dgm:cxn modelId="{E8A9BC8B-27F2-48FE-ADDF-B6852203DB01}" type="presParOf" srcId="{3F4952F0-4E0B-47DB-AEB9-7EB7381E528D}" destId="{754D2E48-6D05-4A13-82D6-7AC19415387E}" srcOrd="2" destOrd="0" presId="urn:microsoft.com/office/officeart/2005/8/layout/vList2"/>
    <dgm:cxn modelId="{6D86D7C0-BF28-4099-94FC-482F50117A8D}" type="presParOf" srcId="{3F4952F0-4E0B-47DB-AEB9-7EB7381E528D}" destId="{6221F3EF-3E88-48C8-A7C3-9EEE6C3EC14B}"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2DDC35-D832-493E-B4FE-7507EC549B9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40B2E67-BD90-49C1-94EF-039EE963FE90}">
      <dgm:prSet/>
      <dgm:spPr/>
      <dgm:t>
        <a:bodyPr/>
        <a:lstStyle/>
        <a:p>
          <a:pPr>
            <a:defRPr cap="all"/>
          </a:pPr>
          <a:r>
            <a:rPr lang="en-US" dirty="0">
              <a:latin typeface="Calibri" panose="020F0502020204030204" pitchFamily="34" charset="0"/>
              <a:cs typeface="Calibri" panose="020F0502020204030204" pitchFamily="34" charset="0"/>
            </a:rPr>
            <a:t>CB will send OE updates through payroll and benefits email distribution list</a:t>
          </a:r>
        </a:p>
      </dgm:t>
    </dgm:pt>
    <dgm:pt modelId="{4BEE1553-3EC0-42E0-9078-A6E0D0B583C9}" type="parTrans" cxnId="{A0A20A43-4F0E-42FA-8A34-0A8C8EAD0729}">
      <dgm:prSet/>
      <dgm:spPr/>
      <dgm:t>
        <a:bodyPr/>
        <a:lstStyle/>
        <a:p>
          <a:endParaRPr lang="en-US"/>
        </a:p>
      </dgm:t>
    </dgm:pt>
    <dgm:pt modelId="{8EA55B89-0465-4275-B8BF-83C0DED46E87}" type="sibTrans" cxnId="{A0A20A43-4F0E-42FA-8A34-0A8C8EAD0729}">
      <dgm:prSet/>
      <dgm:spPr/>
      <dgm:t>
        <a:bodyPr/>
        <a:lstStyle/>
        <a:p>
          <a:endParaRPr lang="en-US"/>
        </a:p>
      </dgm:t>
    </dgm:pt>
    <dgm:pt modelId="{55E83157-48CF-43BB-B3A0-2A0E0A261106}">
      <dgm:prSet/>
      <dgm:spPr/>
      <dgm:t>
        <a:bodyPr/>
        <a:lstStyle/>
        <a:p>
          <a:pPr>
            <a:defRPr cap="all"/>
          </a:pPr>
          <a:r>
            <a:rPr lang="en-US" dirty="0">
              <a:latin typeface="Calibri" panose="020F0502020204030204" pitchFamily="34" charset="0"/>
              <a:cs typeface="Calibri" panose="020F0502020204030204" pitchFamily="34" charset="0"/>
            </a:rPr>
            <a:t>Working to finalize all employee and agency resources by end of week</a:t>
          </a:r>
        </a:p>
      </dgm:t>
    </dgm:pt>
    <dgm:pt modelId="{7FEB5C91-46FA-432E-8131-6849BC329923}" type="parTrans" cxnId="{476ACCCA-FA58-4562-A1D4-4241DC401092}">
      <dgm:prSet/>
      <dgm:spPr/>
      <dgm:t>
        <a:bodyPr/>
        <a:lstStyle/>
        <a:p>
          <a:endParaRPr lang="en-US"/>
        </a:p>
      </dgm:t>
    </dgm:pt>
    <dgm:pt modelId="{5B90F951-FF1B-4A03-BBA8-B95895304236}" type="sibTrans" cxnId="{476ACCCA-FA58-4562-A1D4-4241DC401092}">
      <dgm:prSet/>
      <dgm:spPr/>
      <dgm:t>
        <a:bodyPr/>
        <a:lstStyle/>
        <a:p>
          <a:endParaRPr lang="en-US"/>
        </a:p>
      </dgm:t>
    </dgm:pt>
    <dgm:pt modelId="{CB4EF188-D0A7-483F-A751-05D4A1228150}">
      <dgm:prSet/>
      <dgm:spPr/>
      <dgm:t>
        <a:bodyPr/>
        <a:lstStyle/>
        <a:p>
          <a:pPr>
            <a:defRPr cap="all"/>
          </a:pPr>
          <a:r>
            <a:rPr lang="en-US" dirty="0">
              <a:latin typeface="Calibri" panose="020F0502020204030204" pitchFamily="34" charset="0"/>
              <a:cs typeface="Calibri" panose="020F0502020204030204" pitchFamily="34" charset="0"/>
            </a:rPr>
            <a:t>Agencies should keep working to finalize as many events as possible</a:t>
          </a:r>
        </a:p>
      </dgm:t>
    </dgm:pt>
    <dgm:pt modelId="{43D7D7B3-E8CF-400B-A561-9491B8CBEA01}" type="parTrans" cxnId="{684FC06F-5652-48DA-9873-9A7DE7D56D64}">
      <dgm:prSet/>
      <dgm:spPr/>
      <dgm:t>
        <a:bodyPr/>
        <a:lstStyle/>
        <a:p>
          <a:endParaRPr lang="en-US"/>
        </a:p>
      </dgm:t>
    </dgm:pt>
    <dgm:pt modelId="{EB83B58D-F5CD-41EC-B629-01D9227C9AFB}" type="sibTrans" cxnId="{684FC06F-5652-48DA-9873-9A7DE7D56D64}">
      <dgm:prSet/>
      <dgm:spPr/>
      <dgm:t>
        <a:bodyPr/>
        <a:lstStyle/>
        <a:p>
          <a:endParaRPr lang="en-US"/>
        </a:p>
      </dgm:t>
    </dgm:pt>
    <dgm:pt modelId="{6C2C5D78-C733-42D9-AF61-5BF2631F984D}">
      <dgm:prSet/>
      <dgm:spPr/>
      <dgm:t>
        <a:bodyPr/>
        <a:lstStyle/>
        <a:p>
          <a:pPr>
            <a:defRPr cap="all"/>
          </a:pPr>
          <a:r>
            <a:rPr lang="en-US" dirty="0">
              <a:latin typeface="Calibri" panose="020F0502020204030204" pitchFamily="34" charset="0"/>
              <a:cs typeface="Calibri" panose="020F0502020204030204" pitchFamily="34" charset="0"/>
            </a:rPr>
            <a:t>Reminder: All users will be locked out of HCM at 5pm on Friday</a:t>
          </a:r>
        </a:p>
      </dgm:t>
    </dgm:pt>
    <dgm:pt modelId="{CA93ED13-953B-475B-8C8A-CD689D2943E3}" type="parTrans" cxnId="{485B1BEF-E347-4427-B843-0BCC9C4CBF6F}">
      <dgm:prSet/>
      <dgm:spPr/>
      <dgm:t>
        <a:bodyPr/>
        <a:lstStyle/>
        <a:p>
          <a:endParaRPr lang="en-US"/>
        </a:p>
      </dgm:t>
    </dgm:pt>
    <dgm:pt modelId="{1EE4D3BB-16FF-40D0-B1E0-6FFA41165842}" type="sibTrans" cxnId="{485B1BEF-E347-4427-B843-0BCC9C4CBF6F}">
      <dgm:prSet/>
      <dgm:spPr/>
      <dgm:t>
        <a:bodyPr/>
        <a:lstStyle/>
        <a:p>
          <a:endParaRPr lang="en-US"/>
        </a:p>
      </dgm:t>
    </dgm:pt>
    <dgm:pt modelId="{C84FBA38-B6B3-4AF3-8769-B5F49F49D9AF}">
      <dgm:prSet/>
      <dgm:spPr/>
      <dgm:t>
        <a:bodyPr/>
        <a:lstStyle/>
        <a:p>
          <a:pPr>
            <a:defRPr cap="all"/>
          </a:pPr>
          <a:r>
            <a:rPr lang="en-US" dirty="0">
              <a:latin typeface="Calibri" panose="020F0502020204030204" pitchFamily="34" charset="0"/>
              <a:cs typeface="Calibri" panose="020F0502020204030204" pitchFamily="34" charset="0"/>
            </a:rPr>
            <a:t>In process of updating DPM benefits pages with 2025 benefit information, forms and brochures</a:t>
          </a:r>
        </a:p>
      </dgm:t>
    </dgm:pt>
    <dgm:pt modelId="{CA4DA050-C80A-46B4-ACF8-2E81B32EEF3D}" type="parTrans" cxnId="{58CC2563-6608-4C26-B90B-B2994BCD8473}">
      <dgm:prSet/>
      <dgm:spPr/>
      <dgm:t>
        <a:bodyPr/>
        <a:lstStyle/>
        <a:p>
          <a:endParaRPr lang="en-US"/>
        </a:p>
      </dgm:t>
    </dgm:pt>
    <dgm:pt modelId="{87C371DE-3046-42ED-9192-41F9A8D12C70}" type="sibTrans" cxnId="{58CC2563-6608-4C26-B90B-B2994BCD8473}">
      <dgm:prSet/>
      <dgm:spPr/>
      <dgm:t>
        <a:bodyPr/>
        <a:lstStyle/>
        <a:p>
          <a:endParaRPr lang="en-US"/>
        </a:p>
      </dgm:t>
    </dgm:pt>
    <dgm:pt modelId="{18280C51-84D6-4754-BFF3-E5BC075ABF67}" type="pres">
      <dgm:prSet presAssocID="{8D2DDC35-D832-493E-B4FE-7507EC549B9D}" presName="linear" presStyleCnt="0">
        <dgm:presLayoutVars>
          <dgm:animLvl val="lvl"/>
          <dgm:resizeHandles val="exact"/>
        </dgm:presLayoutVars>
      </dgm:prSet>
      <dgm:spPr/>
    </dgm:pt>
    <dgm:pt modelId="{734BB834-D22D-46D7-8E54-000389755A29}" type="pres">
      <dgm:prSet presAssocID="{C40B2E67-BD90-49C1-94EF-039EE963FE90}" presName="parentText" presStyleLbl="node1" presStyleIdx="0" presStyleCnt="5">
        <dgm:presLayoutVars>
          <dgm:chMax val="0"/>
          <dgm:bulletEnabled val="1"/>
        </dgm:presLayoutVars>
      </dgm:prSet>
      <dgm:spPr/>
    </dgm:pt>
    <dgm:pt modelId="{7906BCD1-8F39-4B41-8615-B4D9306E6E44}" type="pres">
      <dgm:prSet presAssocID="{8EA55B89-0465-4275-B8BF-83C0DED46E87}" presName="spacer" presStyleCnt="0"/>
      <dgm:spPr/>
    </dgm:pt>
    <dgm:pt modelId="{F93B1EED-FFE6-4AF3-B4CE-6E29EA171501}" type="pres">
      <dgm:prSet presAssocID="{55E83157-48CF-43BB-B3A0-2A0E0A261106}" presName="parentText" presStyleLbl="node1" presStyleIdx="1" presStyleCnt="5">
        <dgm:presLayoutVars>
          <dgm:chMax val="0"/>
          <dgm:bulletEnabled val="1"/>
        </dgm:presLayoutVars>
      </dgm:prSet>
      <dgm:spPr/>
    </dgm:pt>
    <dgm:pt modelId="{C4C6CD3F-B6B6-4E26-A7AB-09E289849B4B}" type="pres">
      <dgm:prSet presAssocID="{5B90F951-FF1B-4A03-BBA8-B95895304236}" presName="spacer" presStyleCnt="0"/>
      <dgm:spPr/>
    </dgm:pt>
    <dgm:pt modelId="{369B4D83-CE15-44E0-A6BD-F40730C74001}" type="pres">
      <dgm:prSet presAssocID="{CB4EF188-D0A7-483F-A751-05D4A1228150}" presName="parentText" presStyleLbl="node1" presStyleIdx="2" presStyleCnt="5">
        <dgm:presLayoutVars>
          <dgm:chMax val="0"/>
          <dgm:bulletEnabled val="1"/>
        </dgm:presLayoutVars>
      </dgm:prSet>
      <dgm:spPr/>
    </dgm:pt>
    <dgm:pt modelId="{C4C2A7B0-21BC-4C31-B37E-7299F9706774}" type="pres">
      <dgm:prSet presAssocID="{EB83B58D-F5CD-41EC-B629-01D9227C9AFB}" presName="spacer" presStyleCnt="0"/>
      <dgm:spPr/>
    </dgm:pt>
    <dgm:pt modelId="{240471B8-04F8-4A0E-87E2-70C65F55EBD1}" type="pres">
      <dgm:prSet presAssocID="{6C2C5D78-C733-42D9-AF61-5BF2631F984D}" presName="parentText" presStyleLbl="node1" presStyleIdx="3" presStyleCnt="5">
        <dgm:presLayoutVars>
          <dgm:chMax val="0"/>
          <dgm:bulletEnabled val="1"/>
        </dgm:presLayoutVars>
      </dgm:prSet>
      <dgm:spPr/>
    </dgm:pt>
    <dgm:pt modelId="{8D663C74-9F94-447D-B054-A200FB290B93}" type="pres">
      <dgm:prSet presAssocID="{1EE4D3BB-16FF-40D0-B1E0-6FFA41165842}" presName="spacer" presStyleCnt="0"/>
      <dgm:spPr/>
    </dgm:pt>
    <dgm:pt modelId="{43383A21-691B-4096-98CE-41CC97C2D429}" type="pres">
      <dgm:prSet presAssocID="{C84FBA38-B6B3-4AF3-8769-B5F49F49D9AF}" presName="parentText" presStyleLbl="node1" presStyleIdx="4" presStyleCnt="5">
        <dgm:presLayoutVars>
          <dgm:chMax val="0"/>
          <dgm:bulletEnabled val="1"/>
        </dgm:presLayoutVars>
      </dgm:prSet>
      <dgm:spPr/>
    </dgm:pt>
  </dgm:ptLst>
  <dgm:cxnLst>
    <dgm:cxn modelId="{B21C5606-0B8A-4E03-BE20-CBEC7B6CCAF2}" type="presOf" srcId="{6C2C5D78-C733-42D9-AF61-5BF2631F984D}" destId="{240471B8-04F8-4A0E-87E2-70C65F55EBD1}" srcOrd="0" destOrd="0" presId="urn:microsoft.com/office/officeart/2005/8/layout/vList2"/>
    <dgm:cxn modelId="{48F5F40C-72F7-4A29-A6E7-DB2A9AB5E549}" type="presOf" srcId="{55E83157-48CF-43BB-B3A0-2A0E0A261106}" destId="{F93B1EED-FFE6-4AF3-B4CE-6E29EA171501}" srcOrd="0" destOrd="0" presId="urn:microsoft.com/office/officeart/2005/8/layout/vList2"/>
    <dgm:cxn modelId="{A0A20A43-4F0E-42FA-8A34-0A8C8EAD0729}" srcId="{8D2DDC35-D832-493E-B4FE-7507EC549B9D}" destId="{C40B2E67-BD90-49C1-94EF-039EE963FE90}" srcOrd="0" destOrd="0" parTransId="{4BEE1553-3EC0-42E0-9078-A6E0D0B583C9}" sibTransId="{8EA55B89-0465-4275-B8BF-83C0DED46E87}"/>
    <dgm:cxn modelId="{58CC2563-6608-4C26-B90B-B2994BCD8473}" srcId="{8D2DDC35-D832-493E-B4FE-7507EC549B9D}" destId="{C84FBA38-B6B3-4AF3-8769-B5F49F49D9AF}" srcOrd="4" destOrd="0" parTransId="{CA4DA050-C80A-46B4-ACF8-2E81B32EEF3D}" sibTransId="{87C371DE-3046-42ED-9192-41F9A8D12C70}"/>
    <dgm:cxn modelId="{684FC06F-5652-48DA-9873-9A7DE7D56D64}" srcId="{8D2DDC35-D832-493E-B4FE-7507EC549B9D}" destId="{CB4EF188-D0A7-483F-A751-05D4A1228150}" srcOrd="2" destOrd="0" parTransId="{43D7D7B3-E8CF-400B-A561-9491B8CBEA01}" sibTransId="{EB83B58D-F5CD-41EC-B629-01D9227C9AFB}"/>
    <dgm:cxn modelId="{48F0798F-49DC-45EE-B137-2693E8E8363F}" type="presOf" srcId="{CB4EF188-D0A7-483F-A751-05D4A1228150}" destId="{369B4D83-CE15-44E0-A6BD-F40730C74001}" srcOrd="0" destOrd="0" presId="urn:microsoft.com/office/officeart/2005/8/layout/vList2"/>
    <dgm:cxn modelId="{02CA0190-E4BB-4056-B093-31F2A1AC9E67}" type="presOf" srcId="{C40B2E67-BD90-49C1-94EF-039EE963FE90}" destId="{734BB834-D22D-46D7-8E54-000389755A29}" srcOrd="0" destOrd="0" presId="urn:microsoft.com/office/officeart/2005/8/layout/vList2"/>
    <dgm:cxn modelId="{476ACCCA-FA58-4562-A1D4-4241DC401092}" srcId="{8D2DDC35-D832-493E-B4FE-7507EC549B9D}" destId="{55E83157-48CF-43BB-B3A0-2A0E0A261106}" srcOrd="1" destOrd="0" parTransId="{7FEB5C91-46FA-432E-8131-6849BC329923}" sibTransId="{5B90F951-FF1B-4A03-BBA8-B95895304236}"/>
    <dgm:cxn modelId="{E3BF22D1-A23F-4CBC-A9AB-ED9567875848}" type="presOf" srcId="{8D2DDC35-D832-493E-B4FE-7507EC549B9D}" destId="{18280C51-84D6-4754-BFF3-E5BC075ABF67}" srcOrd="0" destOrd="0" presId="urn:microsoft.com/office/officeart/2005/8/layout/vList2"/>
    <dgm:cxn modelId="{485B1BEF-E347-4427-B843-0BCC9C4CBF6F}" srcId="{8D2DDC35-D832-493E-B4FE-7507EC549B9D}" destId="{6C2C5D78-C733-42D9-AF61-5BF2631F984D}" srcOrd="3" destOrd="0" parTransId="{CA93ED13-953B-475B-8C8A-CD689D2943E3}" sibTransId="{1EE4D3BB-16FF-40D0-B1E0-6FFA41165842}"/>
    <dgm:cxn modelId="{BCADA0FE-FF80-4984-A069-A607D3C01368}" type="presOf" srcId="{C84FBA38-B6B3-4AF3-8769-B5F49F49D9AF}" destId="{43383A21-691B-4096-98CE-41CC97C2D429}" srcOrd="0" destOrd="0" presId="urn:microsoft.com/office/officeart/2005/8/layout/vList2"/>
    <dgm:cxn modelId="{3CF69C97-9BB2-4CFD-B17A-83C15DB9A17A}" type="presParOf" srcId="{18280C51-84D6-4754-BFF3-E5BC075ABF67}" destId="{734BB834-D22D-46D7-8E54-000389755A29}" srcOrd="0" destOrd="0" presId="urn:microsoft.com/office/officeart/2005/8/layout/vList2"/>
    <dgm:cxn modelId="{C3829118-E90C-441B-9D0F-6DAA37FD8864}" type="presParOf" srcId="{18280C51-84D6-4754-BFF3-E5BC075ABF67}" destId="{7906BCD1-8F39-4B41-8615-B4D9306E6E44}" srcOrd="1" destOrd="0" presId="urn:microsoft.com/office/officeart/2005/8/layout/vList2"/>
    <dgm:cxn modelId="{169036B4-2012-42B3-AF95-2134019E5233}" type="presParOf" srcId="{18280C51-84D6-4754-BFF3-E5BC075ABF67}" destId="{F93B1EED-FFE6-4AF3-B4CE-6E29EA171501}" srcOrd="2" destOrd="0" presId="urn:microsoft.com/office/officeart/2005/8/layout/vList2"/>
    <dgm:cxn modelId="{6A8C3884-21A8-4391-AAF3-7800B40A72B1}" type="presParOf" srcId="{18280C51-84D6-4754-BFF3-E5BC075ABF67}" destId="{C4C6CD3F-B6B6-4E26-A7AB-09E289849B4B}" srcOrd="3" destOrd="0" presId="urn:microsoft.com/office/officeart/2005/8/layout/vList2"/>
    <dgm:cxn modelId="{CB074B40-E239-4C55-9785-E43F104511B8}" type="presParOf" srcId="{18280C51-84D6-4754-BFF3-E5BC075ABF67}" destId="{369B4D83-CE15-44E0-A6BD-F40730C74001}" srcOrd="4" destOrd="0" presId="urn:microsoft.com/office/officeart/2005/8/layout/vList2"/>
    <dgm:cxn modelId="{54A29CDF-E2C7-420F-AAE0-9492355D6F0C}" type="presParOf" srcId="{18280C51-84D6-4754-BFF3-E5BC075ABF67}" destId="{C4C2A7B0-21BC-4C31-B37E-7299F9706774}" srcOrd="5" destOrd="0" presId="urn:microsoft.com/office/officeart/2005/8/layout/vList2"/>
    <dgm:cxn modelId="{53F6AD01-56A5-49CE-B9F3-46C1D072D18D}" type="presParOf" srcId="{18280C51-84D6-4754-BFF3-E5BC075ABF67}" destId="{240471B8-04F8-4A0E-87E2-70C65F55EBD1}" srcOrd="6" destOrd="0" presId="urn:microsoft.com/office/officeart/2005/8/layout/vList2"/>
    <dgm:cxn modelId="{32CFF856-53D1-4AA7-8088-50DBF0671125}" type="presParOf" srcId="{18280C51-84D6-4754-BFF3-E5BC075ABF67}" destId="{8D663C74-9F94-447D-B054-A200FB290B93}" srcOrd="7" destOrd="0" presId="urn:microsoft.com/office/officeart/2005/8/layout/vList2"/>
    <dgm:cxn modelId="{9447AF43-A34C-484A-8B7C-F525FBAFEB0C}" type="presParOf" srcId="{18280C51-84D6-4754-BFF3-E5BC075ABF67}" destId="{43383A21-691B-4096-98CE-41CC97C2D429}"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30803FD-E3C7-44B5-B999-42B712901361}">
      <dgm:prSet custT="1"/>
      <dgm:spPr/>
      <dgm:t>
        <a:bodyPr/>
        <a:lstStyle/>
        <a:p>
          <a:r>
            <a:rPr lang="en-US" sz="1900" b="1" dirty="0"/>
            <a:t>Sept 27th (Friday), </a:t>
          </a:r>
          <a:r>
            <a:rPr lang="en-US" sz="1900" b="1" dirty="0" err="1"/>
            <a:t>con’t</a:t>
          </a:r>
          <a:r>
            <a:rPr lang="en-US" sz="1900" b="1" dirty="0"/>
            <a:t>:</a:t>
          </a:r>
          <a:endParaRPr lang="en-US" sz="1900"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1E7A4108-365F-47D7-9DBF-A9BC2F979876}">
      <dgm:prSet custT="1"/>
      <dgm:spPr/>
      <dgm:t>
        <a:bodyPr/>
        <a:lstStyle/>
        <a:p>
          <a:r>
            <a:rPr lang="en-US" sz="1500" dirty="0"/>
            <a:t>Run process to create ~ approx. 33,000 OE events</a:t>
          </a:r>
        </a:p>
      </dgm:t>
    </dgm:pt>
    <dgm:pt modelId="{C791C175-5288-4F7F-B363-0BA0F71539DC}" type="parTrans" cxnId="{44E500FB-8A95-4607-9FB2-DFDBEB1A1B1A}">
      <dgm:prSet/>
      <dgm:spPr/>
      <dgm:t>
        <a:bodyPr/>
        <a:lstStyle/>
        <a:p>
          <a:endParaRPr lang="en-US"/>
        </a:p>
      </dgm:t>
    </dgm:pt>
    <dgm:pt modelId="{71FED4A7-A166-441C-8395-D8DC18D5BBD1}" type="sibTrans" cxnId="{44E500FB-8A95-4607-9FB2-DFDBEB1A1B1A}">
      <dgm:prSet/>
      <dgm:spPr/>
      <dgm:t>
        <a:bodyPr/>
        <a:lstStyle/>
        <a:p>
          <a:endParaRPr lang="en-US"/>
        </a:p>
      </dgm:t>
    </dgm:pt>
    <dgm:pt modelId="{751F9765-1EB5-4D75-985A-5234BC29BCD9}">
      <dgm:prSet custT="1"/>
      <dgm:spPr/>
      <dgm:t>
        <a:bodyPr/>
        <a:lstStyle/>
        <a:p>
          <a:r>
            <a:rPr lang="en-US" sz="1500" dirty="0"/>
            <a:t>Run all baseline audits and queries</a:t>
          </a:r>
        </a:p>
      </dgm:t>
    </dgm:pt>
    <dgm:pt modelId="{0FBB2DA1-6C39-4754-B2E9-0ACB718B5322}" type="parTrans" cxnId="{869A41EE-D82F-4F56-AF44-EA6C31F27C07}">
      <dgm:prSet/>
      <dgm:spPr/>
      <dgm:t>
        <a:bodyPr/>
        <a:lstStyle/>
        <a:p>
          <a:endParaRPr lang="en-US"/>
        </a:p>
      </dgm:t>
    </dgm:pt>
    <dgm:pt modelId="{4D8986F2-48A6-4B22-9895-1156821D58D9}" type="sibTrans" cxnId="{869A41EE-D82F-4F56-AF44-EA6C31F27C07}">
      <dgm:prSet/>
      <dgm:spPr/>
      <dgm:t>
        <a:bodyPr/>
        <a:lstStyle/>
        <a:p>
          <a:endParaRPr lang="en-US"/>
        </a:p>
      </dgm:t>
    </dgm:pt>
    <dgm:pt modelId="{2F15F2D1-989E-47E1-AADE-54225AB2F2F5}">
      <dgm:prSet custT="1"/>
      <dgm:spPr/>
      <dgm:t>
        <a:bodyPr/>
        <a:lstStyle/>
        <a:p>
          <a:r>
            <a:rPr lang="en-US" sz="1900" b="1" dirty="0"/>
            <a:t>Sept 28</a:t>
          </a:r>
          <a:r>
            <a:rPr lang="en-US" sz="1900" b="1" baseline="30000" dirty="0"/>
            <a:t>th</a:t>
          </a:r>
          <a:r>
            <a:rPr lang="en-US" sz="1900" b="1" dirty="0"/>
            <a:t> (Saturday):</a:t>
          </a:r>
          <a:endParaRPr lang="en-US" sz="1900" dirty="0"/>
        </a:p>
      </dgm:t>
    </dgm:pt>
    <dgm:pt modelId="{BC9970A9-BC96-431E-BD60-38E29224038F}" type="parTrans" cxnId="{451CDBC2-09AF-40C7-A65E-11520C166291}">
      <dgm:prSet/>
      <dgm:spPr/>
      <dgm:t>
        <a:bodyPr/>
        <a:lstStyle/>
        <a:p>
          <a:endParaRPr lang="en-US"/>
        </a:p>
      </dgm:t>
    </dgm:pt>
    <dgm:pt modelId="{D0B31D0C-EFDF-4B07-AA37-D45F456DEAFF}" type="sibTrans" cxnId="{451CDBC2-09AF-40C7-A65E-11520C166291}">
      <dgm:prSet/>
      <dgm:spPr/>
      <dgm:t>
        <a:bodyPr/>
        <a:lstStyle/>
        <a:p>
          <a:endParaRPr lang="en-US"/>
        </a:p>
      </dgm:t>
    </dgm:pt>
    <dgm:pt modelId="{A73A4E7F-FB32-44BA-AC69-6E25F4957D58}">
      <dgm:prSet custT="1"/>
      <dgm:spPr/>
      <dgm:t>
        <a:bodyPr/>
        <a:lstStyle/>
        <a:p>
          <a:r>
            <a:rPr lang="en-US" sz="1500" dirty="0"/>
            <a:t>Central Benefits and HCM benefits review to ensure OE events prepared correctly</a:t>
          </a:r>
        </a:p>
      </dgm:t>
    </dgm:pt>
    <dgm:pt modelId="{97DDD2F4-CB18-4505-8600-2DC7EF902466}" type="parTrans" cxnId="{98803F30-93BE-42ED-948C-60A308CCD463}">
      <dgm:prSet/>
      <dgm:spPr/>
      <dgm:t>
        <a:bodyPr/>
        <a:lstStyle/>
        <a:p>
          <a:endParaRPr lang="en-US"/>
        </a:p>
      </dgm:t>
    </dgm:pt>
    <dgm:pt modelId="{951B2477-BA4D-4C7F-90E9-F598184CC925}" type="sibTrans" cxnId="{98803F30-93BE-42ED-948C-60A308CCD463}">
      <dgm:prSet/>
      <dgm:spPr/>
      <dgm:t>
        <a:bodyPr/>
        <a:lstStyle/>
        <a:p>
          <a:endParaRPr lang="en-US"/>
        </a:p>
      </dgm:t>
    </dgm:pt>
    <dgm:pt modelId="{7192E3CD-AE86-4AB1-BA4B-5DEFB6AA0974}">
      <dgm:prSet custT="1"/>
      <dgm:spPr/>
      <dgm:t>
        <a:bodyPr/>
        <a:lstStyle/>
        <a:p>
          <a:r>
            <a:rPr lang="en-US" sz="1500" dirty="0"/>
            <a:t>System back open to users sometime mid-day</a:t>
          </a:r>
        </a:p>
      </dgm:t>
    </dgm:pt>
    <dgm:pt modelId="{8C5AAA89-8C90-4F60-BC91-05A3D47766DA}" type="parTrans" cxnId="{C79D0E96-973E-420D-89FC-908A55A8312A}">
      <dgm:prSet/>
      <dgm:spPr/>
      <dgm:t>
        <a:bodyPr/>
        <a:lstStyle/>
        <a:p>
          <a:endParaRPr lang="en-US"/>
        </a:p>
      </dgm:t>
    </dgm:pt>
    <dgm:pt modelId="{C6241F2C-6D39-4B4A-AC99-E11718347D12}" type="sibTrans" cxnId="{C79D0E96-973E-420D-89FC-908A55A8312A}">
      <dgm:prSet/>
      <dgm:spPr/>
      <dgm:t>
        <a:bodyPr/>
        <a:lstStyle/>
        <a:p>
          <a:endParaRPr lang="en-US"/>
        </a:p>
      </dgm:t>
    </dgm:pt>
    <dgm:pt modelId="{924A82A3-F637-45DE-92F0-B3CCBAC1A7C2}">
      <dgm:prSet custT="1"/>
      <dgm:spPr/>
      <dgm:t>
        <a:bodyPr/>
        <a:lstStyle/>
        <a:p>
          <a:r>
            <a:rPr lang="en-US" sz="1900" b="1" dirty="0"/>
            <a:t>Sept 29</a:t>
          </a:r>
          <a:r>
            <a:rPr lang="en-US" sz="1900" b="1" baseline="30000" dirty="0"/>
            <a:t>th</a:t>
          </a:r>
          <a:r>
            <a:rPr lang="en-US" sz="1900" b="1" dirty="0"/>
            <a:t> (Sunday):</a:t>
          </a:r>
          <a:endParaRPr lang="en-US" sz="1900" dirty="0"/>
        </a:p>
      </dgm:t>
    </dgm:pt>
    <dgm:pt modelId="{EF14C147-2479-414B-845A-148ACEEB2172}" type="parTrans" cxnId="{65DE69E4-152B-4AB5-AF32-6810FE043D52}">
      <dgm:prSet/>
      <dgm:spPr/>
      <dgm:t>
        <a:bodyPr/>
        <a:lstStyle/>
        <a:p>
          <a:endParaRPr lang="en-US"/>
        </a:p>
      </dgm:t>
    </dgm:pt>
    <dgm:pt modelId="{A7271668-AAE3-4741-B4CA-9304EBD5A0F7}" type="sibTrans" cxnId="{65DE69E4-152B-4AB5-AF32-6810FE043D52}">
      <dgm:prSet/>
      <dgm:spPr/>
      <dgm:t>
        <a:bodyPr/>
        <a:lstStyle/>
        <a:p>
          <a:endParaRPr lang="en-US"/>
        </a:p>
      </dgm:t>
    </dgm:pt>
    <dgm:pt modelId="{D7A026B5-B50A-4B58-A60C-E05FFA806713}">
      <dgm:prSet custT="1"/>
      <dgm:spPr/>
      <dgm:t>
        <a:bodyPr/>
        <a:lstStyle/>
        <a:p>
          <a:r>
            <a:rPr lang="en-US" sz="1500" dirty="0">
              <a:ea typeface="+mn-lt"/>
              <a:cs typeface="+mn-lt"/>
            </a:rPr>
            <a:t>Main OE email sent via Employee Messaging (after 7pm)</a:t>
          </a:r>
          <a:endParaRPr lang="en-US" sz="1500" dirty="0"/>
        </a:p>
      </dgm:t>
    </dgm:pt>
    <dgm:pt modelId="{03E4CE60-CB14-4460-A801-D0553123274A}" type="parTrans" cxnId="{50886BA3-5C6A-4BDF-8631-CF196A2038C8}">
      <dgm:prSet/>
      <dgm:spPr/>
      <dgm:t>
        <a:bodyPr/>
        <a:lstStyle/>
        <a:p>
          <a:endParaRPr lang="en-US"/>
        </a:p>
      </dgm:t>
    </dgm:pt>
    <dgm:pt modelId="{B667A785-BC8F-406E-A5D8-844A7378CFF6}" type="sibTrans" cxnId="{50886BA3-5C6A-4BDF-8631-CF196A2038C8}">
      <dgm:prSet/>
      <dgm:spPr/>
      <dgm:t>
        <a:bodyPr/>
        <a:lstStyle/>
        <a:p>
          <a:endParaRPr lang="en-US"/>
        </a:p>
      </dgm:t>
    </dgm:pt>
    <dgm:pt modelId="{EA46E7BC-380B-4097-9C97-5C8B00F68F01}">
      <dgm:prSet custT="1"/>
      <dgm:spPr/>
      <dgm:t>
        <a:bodyPr/>
        <a:lstStyle/>
        <a:p>
          <a:r>
            <a:rPr lang="en-US" sz="1900" b="1" dirty="0"/>
            <a:t>Sept 30</a:t>
          </a:r>
          <a:r>
            <a:rPr lang="en-US" sz="1900" b="1" baseline="30000" dirty="0"/>
            <a:t>th</a:t>
          </a:r>
          <a:r>
            <a:rPr lang="en-US" sz="1900" dirty="0"/>
            <a:t>:</a:t>
          </a:r>
        </a:p>
      </dgm:t>
    </dgm:pt>
    <dgm:pt modelId="{8E3B2B9E-6CD4-4CEA-8021-5E8FA6682355}" type="parTrans" cxnId="{88C3E191-CEA5-4A5A-91E0-2019E2276F37}">
      <dgm:prSet/>
      <dgm:spPr/>
      <dgm:t>
        <a:bodyPr/>
        <a:lstStyle/>
        <a:p>
          <a:endParaRPr lang="en-US"/>
        </a:p>
      </dgm:t>
    </dgm:pt>
    <dgm:pt modelId="{BFE7F7F3-F36B-40AC-929B-B9E7F8A7AD62}" type="sibTrans" cxnId="{88C3E191-CEA5-4A5A-91E0-2019E2276F37}">
      <dgm:prSet/>
      <dgm:spPr/>
      <dgm:t>
        <a:bodyPr/>
        <a:lstStyle/>
        <a:p>
          <a:endParaRPr lang="en-US"/>
        </a:p>
      </dgm:t>
    </dgm:pt>
    <dgm:pt modelId="{66044968-43C9-47BA-A3CF-AAB7954C5E5B}">
      <dgm:prSet custT="1"/>
      <dgm:spPr/>
      <dgm:t>
        <a:bodyPr/>
        <a:lstStyle/>
        <a:p>
          <a:r>
            <a:rPr lang="en-US" sz="1500" dirty="0"/>
            <a:t>eBenefits opens to employees at midnight</a:t>
          </a:r>
        </a:p>
      </dgm:t>
    </dgm:pt>
    <dgm:pt modelId="{A5511143-DC9A-4BA6-B78B-E51840A30952}" type="parTrans" cxnId="{3BAB1A45-024A-4AF0-AD44-132C431186E4}">
      <dgm:prSet/>
      <dgm:spPr/>
      <dgm:t>
        <a:bodyPr/>
        <a:lstStyle/>
        <a:p>
          <a:endParaRPr lang="en-US"/>
        </a:p>
      </dgm:t>
    </dgm:pt>
    <dgm:pt modelId="{145463DA-EC3B-4A1F-AAD2-97C0DBAADAAE}" type="sibTrans" cxnId="{3BAB1A45-024A-4AF0-AD44-132C431186E4}">
      <dgm:prSet/>
      <dgm:spPr/>
      <dgm:t>
        <a:bodyPr/>
        <a:lstStyle/>
        <a:p>
          <a:endParaRPr lang="en-US"/>
        </a:p>
      </dgm:t>
    </dgm:pt>
    <dgm:pt modelId="{8574CE3C-3AA6-4E76-9860-75A4FE64AC17}">
      <dgm:prSet custT="1"/>
      <dgm:spPr/>
      <dgm:t>
        <a:bodyPr/>
        <a:lstStyle/>
        <a:p>
          <a:r>
            <a:rPr lang="en-US" sz="1500" dirty="0"/>
            <a:t>Start of OE period</a:t>
          </a:r>
        </a:p>
      </dgm:t>
    </dgm:pt>
    <dgm:pt modelId="{3061FF47-C714-4C7B-A0BD-6D30EA58A18A}" type="parTrans" cxnId="{3E941B98-3290-4151-90FA-5D890268D4FA}">
      <dgm:prSet/>
      <dgm:spPr/>
      <dgm:t>
        <a:bodyPr/>
        <a:lstStyle/>
        <a:p>
          <a:endParaRPr lang="en-US"/>
        </a:p>
      </dgm:t>
    </dgm:pt>
    <dgm:pt modelId="{C82E9BD9-55C2-4F79-9C9C-06B76AECAFCC}" type="sibTrans" cxnId="{3E941B98-3290-4151-90FA-5D890268D4FA}">
      <dgm:prSet/>
      <dgm:spPr/>
      <dgm:t>
        <a:bodyPr/>
        <a:lstStyle/>
        <a:p>
          <a:endParaRPr lang="en-US"/>
        </a:p>
      </dgm:t>
    </dgm:pt>
    <dgm:pt modelId="{2981AF54-2DF8-4EA6-835B-4D989F822531}">
      <dgm:prSet custT="1"/>
      <dgm:spPr/>
      <dgm:t>
        <a:bodyPr/>
        <a:lstStyle/>
        <a:p>
          <a:r>
            <a:rPr lang="en-US" sz="1500" dirty="0"/>
            <a:t>IYC code added to any newly active employees (since process last run)</a:t>
          </a:r>
        </a:p>
      </dgm:t>
    </dgm:pt>
    <dgm:pt modelId="{EDBDA057-0394-48EE-A683-CCB47BDD3215}" type="parTrans" cxnId="{E264C37B-E6C0-4CBB-8D4E-D60413EA25E3}">
      <dgm:prSet/>
      <dgm:spPr/>
      <dgm:t>
        <a:bodyPr/>
        <a:lstStyle/>
        <a:p>
          <a:endParaRPr lang="en-US"/>
        </a:p>
      </dgm:t>
    </dgm:pt>
    <dgm:pt modelId="{B5D4DA6D-0A4E-4960-A1F4-507A94E033F9}" type="sibTrans" cxnId="{E264C37B-E6C0-4CBB-8D4E-D60413EA25E3}">
      <dgm:prSet/>
      <dgm:spPr/>
      <dgm:t>
        <a:bodyPr/>
        <a:lstStyle/>
        <a:p>
          <a:endParaRPr lang="en-US"/>
        </a:p>
      </dgm:t>
    </dgm:pt>
    <dgm:pt modelId="{0E46CBCA-76BD-47DC-90D1-90D9AA796244}" type="pres">
      <dgm:prSet presAssocID="{83523131-3EF3-4112-A524-C483CF560876}" presName="linear" presStyleCnt="0">
        <dgm:presLayoutVars>
          <dgm:animLvl val="lvl"/>
          <dgm:resizeHandles val="exact"/>
        </dgm:presLayoutVars>
      </dgm:prSet>
      <dgm:spPr/>
    </dgm:pt>
    <dgm:pt modelId="{BBD42D7F-AEE6-444E-A8CB-85E61CCE185C}" type="pres">
      <dgm:prSet presAssocID="{630803FD-E3C7-44B5-B999-42B712901361}" presName="parentText" presStyleLbl="node1" presStyleIdx="0" presStyleCnt="4">
        <dgm:presLayoutVars>
          <dgm:chMax val="0"/>
          <dgm:bulletEnabled val="1"/>
        </dgm:presLayoutVars>
      </dgm:prSet>
      <dgm:spPr/>
    </dgm:pt>
    <dgm:pt modelId="{FF86BD82-7871-4494-9C19-FBD7A2E1D5B8}" type="pres">
      <dgm:prSet presAssocID="{630803FD-E3C7-44B5-B999-42B712901361}" presName="childText" presStyleLbl="revTx" presStyleIdx="0" presStyleCnt="4">
        <dgm:presLayoutVars>
          <dgm:bulletEnabled val="1"/>
        </dgm:presLayoutVars>
      </dgm:prSet>
      <dgm:spPr/>
    </dgm:pt>
    <dgm:pt modelId="{DBD831A7-FA92-46F1-8453-AA8DDE71CC79}" type="pres">
      <dgm:prSet presAssocID="{2F15F2D1-989E-47E1-AADE-54225AB2F2F5}" presName="parentText" presStyleLbl="node1" presStyleIdx="1" presStyleCnt="4">
        <dgm:presLayoutVars>
          <dgm:chMax val="0"/>
          <dgm:bulletEnabled val="1"/>
        </dgm:presLayoutVars>
      </dgm:prSet>
      <dgm:spPr/>
    </dgm:pt>
    <dgm:pt modelId="{68DB80E8-E953-4DE6-AE86-E177378B8B1F}" type="pres">
      <dgm:prSet presAssocID="{2F15F2D1-989E-47E1-AADE-54225AB2F2F5}" presName="childText" presStyleLbl="revTx" presStyleIdx="1" presStyleCnt="4">
        <dgm:presLayoutVars>
          <dgm:bulletEnabled val="1"/>
        </dgm:presLayoutVars>
      </dgm:prSet>
      <dgm:spPr/>
    </dgm:pt>
    <dgm:pt modelId="{B8D8BD11-D718-4EE6-A36A-5DAC1E73957C}" type="pres">
      <dgm:prSet presAssocID="{924A82A3-F637-45DE-92F0-B3CCBAC1A7C2}" presName="parentText" presStyleLbl="node1" presStyleIdx="2" presStyleCnt="4">
        <dgm:presLayoutVars>
          <dgm:chMax val="0"/>
          <dgm:bulletEnabled val="1"/>
        </dgm:presLayoutVars>
      </dgm:prSet>
      <dgm:spPr/>
    </dgm:pt>
    <dgm:pt modelId="{675CC092-E3BF-46D3-A5BA-EE20E79C880F}" type="pres">
      <dgm:prSet presAssocID="{924A82A3-F637-45DE-92F0-B3CCBAC1A7C2}" presName="childText" presStyleLbl="revTx" presStyleIdx="2" presStyleCnt="4">
        <dgm:presLayoutVars>
          <dgm:bulletEnabled val="1"/>
        </dgm:presLayoutVars>
      </dgm:prSet>
      <dgm:spPr/>
    </dgm:pt>
    <dgm:pt modelId="{4951F958-5DC5-4042-92B4-D4885A8C77AC}" type="pres">
      <dgm:prSet presAssocID="{EA46E7BC-380B-4097-9C97-5C8B00F68F01}" presName="parentText" presStyleLbl="node1" presStyleIdx="3" presStyleCnt="4">
        <dgm:presLayoutVars>
          <dgm:chMax val="0"/>
          <dgm:bulletEnabled val="1"/>
        </dgm:presLayoutVars>
      </dgm:prSet>
      <dgm:spPr/>
    </dgm:pt>
    <dgm:pt modelId="{7FDBC88C-BCEE-4813-AC83-0AD3C97FAB5D}" type="pres">
      <dgm:prSet presAssocID="{EA46E7BC-380B-4097-9C97-5C8B00F68F01}" presName="childText" presStyleLbl="revTx" presStyleIdx="3" presStyleCnt="4">
        <dgm:presLayoutVars>
          <dgm:bulletEnabled val="1"/>
        </dgm:presLayoutVars>
      </dgm:prSet>
      <dgm:spPr/>
    </dgm:pt>
  </dgm:ptLst>
  <dgm:cxnLst>
    <dgm:cxn modelId="{C3360302-5AD3-4643-9DF5-616767058532}" type="presOf" srcId="{D7A026B5-B50A-4B58-A60C-E05FFA806713}" destId="{675CC092-E3BF-46D3-A5BA-EE20E79C880F}" srcOrd="0" destOrd="0" presId="urn:microsoft.com/office/officeart/2005/8/layout/vList2"/>
    <dgm:cxn modelId="{F9776A0E-CFF5-4286-89F5-AFF899452771}" type="presOf" srcId="{A73A4E7F-FB32-44BA-AC69-6E25F4957D58}" destId="{68DB80E8-E953-4DE6-AE86-E177378B8B1F}" srcOrd="0" destOrd="0" presId="urn:microsoft.com/office/officeart/2005/8/layout/vList2"/>
    <dgm:cxn modelId="{7C97A115-D0D6-4467-9562-3AB52C054503}" type="presOf" srcId="{EA46E7BC-380B-4097-9C97-5C8B00F68F01}" destId="{4951F958-5DC5-4042-92B4-D4885A8C77AC}" srcOrd="0" destOrd="0" presId="urn:microsoft.com/office/officeart/2005/8/layout/vList2"/>
    <dgm:cxn modelId="{8568211D-FE4F-4900-A4C1-216BBFADC3B1}" type="presOf" srcId="{8574CE3C-3AA6-4E76-9860-75A4FE64AC17}" destId="{7FDBC88C-BCEE-4813-AC83-0AD3C97FAB5D}" srcOrd="0" destOrd="0" presId="urn:microsoft.com/office/officeart/2005/8/layout/vList2"/>
    <dgm:cxn modelId="{EC076D21-DE2B-4BAB-A0AB-CDB76A435AD0}" type="presOf" srcId="{2F15F2D1-989E-47E1-AADE-54225AB2F2F5}" destId="{DBD831A7-FA92-46F1-8453-AA8DDE71CC79}" srcOrd="0" destOrd="0" presId="urn:microsoft.com/office/officeart/2005/8/layout/vList2"/>
    <dgm:cxn modelId="{72259C23-6551-443E-B861-FB8521122EF4}" type="presOf" srcId="{7192E3CD-AE86-4AB1-BA4B-5DEFB6AA0974}" destId="{68DB80E8-E953-4DE6-AE86-E177378B8B1F}" srcOrd="0" destOrd="1" presId="urn:microsoft.com/office/officeart/2005/8/layout/vList2"/>
    <dgm:cxn modelId="{98803F30-93BE-42ED-948C-60A308CCD463}" srcId="{2F15F2D1-989E-47E1-AADE-54225AB2F2F5}" destId="{A73A4E7F-FB32-44BA-AC69-6E25F4957D58}" srcOrd="0" destOrd="0" parTransId="{97DDD2F4-CB18-4505-8600-2DC7EF902466}" sibTransId="{951B2477-BA4D-4C7F-90E9-F598184CC925}"/>
    <dgm:cxn modelId="{8263B239-DEE2-45D5-8777-6C5633EB350D}" type="presOf" srcId="{751F9765-1EB5-4D75-985A-5234BC29BCD9}" destId="{FF86BD82-7871-4494-9C19-FBD7A2E1D5B8}" srcOrd="0" destOrd="2" presId="urn:microsoft.com/office/officeart/2005/8/layout/vList2"/>
    <dgm:cxn modelId="{FECCFA42-B52A-4084-A4A5-CA75DEA60096}" type="presOf" srcId="{924A82A3-F637-45DE-92F0-B3CCBAC1A7C2}" destId="{B8D8BD11-D718-4EE6-A36A-5DAC1E73957C}" srcOrd="0" destOrd="0" presId="urn:microsoft.com/office/officeart/2005/8/layout/vList2"/>
    <dgm:cxn modelId="{3BAB1A45-024A-4AF0-AD44-132C431186E4}" srcId="{EA46E7BC-380B-4097-9C97-5C8B00F68F01}" destId="{66044968-43C9-47BA-A3CF-AAB7954C5E5B}" srcOrd="1" destOrd="0" parTransId="{A5511143-DC9A-4BA6-B78B-E51840A30952}" sibTransId="{145463DA-EC3B-4A1F-AAD2-97C0DBAADAAE}"/>
    <dgm:cxn modelId="{E264C37B-E6C0-4CBB-8D4E-D60413EA25E3}" srcId="{630803FD-E3C7-44B5-B999-42B712901361}" destId="{2981AF54-2DF8-4EA6-835B-4D989F822531}" srcOrd="0" destOrd="0" parTransId="{EDBDA057-0394-48EE-A683-CCB47BDD3215}" sibTransId="{B5D4DA6D-0A4E-4960-A1F4-507A94E033F9}"/>
    <dgm:cxn modelId="{914B1287-DE33-48BC-9BC3-43D226C7FB12}" type="presOf" srcId="{66044968-43C9-47BA-A3CF-AAB7954C5E5B}" destId="{7FDBC88C-BCEE-4813-AC83-0AD3C97FAB5D}" srcOrd="0" destOrd="1" presId="urn:microsoft.com/office/officeart/2005/8/layout/vList2"/>
    <dgm:cxn modelId="{8F36F58C-B7DD-464F-9E05-50A1AA3ACA9A}" srcId="{83523131-3EF3-4112-A524-C483CF560876}" destId="{630803FD-E3C7-44B5-B999-42B712901361}" srcOrd="0" destOrd="0" parTransId="{59731247-612C-453C-9149-56375F0D5287}" sibTransId="{E64A6426-42FD-4EF8-AD92-66606BABB4FA}"/>
    <dgm:cxn modelId="{EBF8F590-17BD-42CB-BC1E-759B59FC4798}" type="presOf" srcId="{1E7A4108-365F-47D7-9DBF-A9BC2F979876}" destId="{FF86BD82-7871-4494-9C19-FBD7A2E1D5B8}" srcOrd="0" destOrd="1" presId="urn:microsoft.com/office/officeart/2005/8/layout/vList2"/>
    <dgm:cxn modelId="{88C3E191-CEA5-4A5A-91E0-2019E2276F37}" srcId="{83523131-3EF3-4112-A524-C483CF560876}" destId="{EA46E7BC-380B-4097-9C97-5C8B00F68F01}" srcOrd="3" destOrd="0" parTransId="{8E3B2B9E-6CD4-4CEA-8021-5E8FA6682355}" sibTransId="{BFE7F7F3-F36B-40AC-929B-B9E7F8A7AD62}"/>
    <dgm:cxn modelId="{C79D0E96-973E-420D-89FC-908A55A8312A}" srcId="{2F15F2D1-989E-47E1-AADE-54225AB2F2F5}" destId="{7192E3CD-AE86-4AB1-BA4B-5DEFB6AA0974}" srcOrd="1" destOrd="0" parTransId="{8C5AAA89-8C90-4F60-BC91-05A3D47766DA}" sibTransId="{C6241F2C-6D39-4B4A-AC99-E11718347D12}"/>
    <dgm:cxn modelId="{3E941B98-3290-4151-90FA-5D890268D4FA}" srcId="{EA46E7BC-380B-4097-9C97-5C8B00F68F01}" destId="{8574CE3C-3AA6-4E76-9860-75A4FE64AC17}" srcOrd="0" destOrd="0" parTransId="{3061FF47-C714-4C7B-A0BD-6D30EA58A18A}" sibTransId="{C82E9BD9-55C2-4F79-9C9C-06B76AECAFCC}"/>
    <dgm:cxn modelId="{50886BA3-5C6A-4BDF-8631-CF196A2038C8}" srcId="{924A82A3-F637-45DE-92F0-B3CCBAC1A7C2}" destId="{D7A026B5-B50A-4B58-A60C-E05FFA806713}" srcOrd="0" destOrd="0" parTransId="{03E4CE60-CB14-4460-A801-D0553123274A}" sibTransId="{B667A785-BC8F-406E-A5D8-844A7378CFF6}"/>
    <dgm:cxn modelId="{451CDBC2-09AF-40C7-A65E-11520C166291}" srcId="{83523131-3EF3-4112-A524-C483CF560876}" destId="{2F15F2D1-989E-47E1-AADE-54225AB2F2F5}" srcOrd="1" destOrd="0" parTransId="{BC9970A9-BC96-431E-BD60-38E29224038F}" sibTransId="{D0B31D0C-EFDF-4B07-AA37-D45F456DEAFF}"/>
    <dgm:cxn modelId="{845B5AD3-086E-4538-9F34-8D24ABE26911}" type="presOf" srcId="{83523131-3EF3-4112-A524-C483CF560876}" destId="{0E46CBCA-76BD-47DC-90D1-90D9AA796244}" srcOrd="0" destOrd="0" presId="urn:microsoft.com/office/officeart/2005/8/layout/vList2"/>
    <dgm:cxn modelId="{4FEE79DC-6A11-40F4-A143-3A4FB3D0AE14}" type="presOf" srcId="{630803FD-E3C7-44B5-B999-42B712901361}" destId="{BBD42D7F-AEE6-444E-A8CB-85E61CCE185C}" srcOrd="0" destOrd="0" presId="urn:microsoft.com/office/officeart/2005/8/layout/vList2"/>
    <dgm:cxn modelId="{65DE69E4-152B-4AB5-AF32-6810FE043D52}" srcId="{83523131-3EF3-4112-A524-C483CF560876}" destId="{924A82A3-F637-45DE-92F0-B3CCBAC1A7C2}" srcOrd="2" destOrd="0" parTransId="{EF14C147-2479-414B-845A-148ACEEB2172}" sibTransId="{A7271668-AAE3-4741-B4CA-9304EBD5A0F7}"/>
    <dgm:cxn modelId="{869A41EE-D82F-4F56-AF44-EA6C31F27C07}" srcId="{630803FD-E3C7-44B5-B999-42B712901361}" destId="{751F9765-1EB5-4D75-985A-5234BC29BCD9}" srcOrd="2" destOrd="0" parTransId="{0FBB2DA1-6C39-4754-B2E9-0ACB718B5322}" sibTransId="{4D8986F2-48A6-4B22-9895-1156821D58D9}"/>
    <dgm:cxn modelId="{299AACF5-4948-4E55-BE26-6CD54A5BF676}" type="presOf" srcId="{2981AF54-2DF8-4EA6-835B-4D989F822531}" destId="{FF86BD82-7871-4494-9C19-FBD7A2E1D5B8}" srcOrd="0" destOrd="0" presId="urn:microsoft.com/office/officeart/2005/8/layout/vList2"/>
    <dgm:cxn modelId="{44E500FB-8A95-4607-9FB2-DFDBEB1A1B1A}" srcId="{630803FD-E3C7-44B5-B999-42B712901361}" destId="{1E7A4108-365F-47D7-9DBF-A9BC2F979876}" srcOrd="1" destOrd="0" parTransId="{C791C175-5288-4F7F-B363-0BA0F71539DC}" sibTransId="{71FED4A7-A166-441C-8395-D8DC18D5BBD1}"/>
    <dgm:cxn modelId="{67C3539A-319F-4F6D-926B-52B496B4C3F5}" type="presParOf" srcId="{0E46CBCA-76BD-47DC-90D1-90D9AA796244}" destId="{BBD42D7F-AEE6-444E-A8CB-85E61CCE185C}" srcOrd="0" destOrd="0" presId="urn:microsoft.com/office/officeart/2005/8/layout/vList2"/>
    <dgm:cxn modelId="{A5E53C70-22E3-44BD-A593-4F4EB1005DA9}" type="presParOf" srcId="{0E46CBCA-76BD-47DC-90D1-90D9AA796244}" destId="{FF86BD82-7871-4494-9C19-FBD7A2E1D5B8}" srcOrd="1" destOrd="0" presId="urn:microsoft.com/office/officeart/2005/8/layout/vList2"/>
    <dgm:cxn modelId="{189DCD12-EE69-4F66-94F6-2F1F8195117C}" type="presParOf" srcId="{0E46CBCA-76BD-47DC-90D1-90D9AA796244}" destId="{DBD831A7-FA92-46F1-8453-AA8DDE71CC79}" srcOrd="2" destOrd="0" presId="urn:microsoft.com/office/officeart/2005/8/layout/vList2"/>
    <dgm:cxn modelId="{A773A769-BDD7-4070-AF42-9491D7B76612}" type="presParOf" srcId="{0E46CBCA-76BD-47DC-90D1-90D9AA796244}" destId="{68DB80E8-E953-4DE6-AE86-E177378B8B1F}" srcOrd="3" destOrd="0" presId="urn:microsoft.com/office/officeart/2005/8/layout/vList2"/>
    <dgm:cxn modelId="{6F4F3553-6130-40F1-8A68-0B3F99773683}" type="presParOf" srcId="{0E46CBCA-76BD-47DC-90D1-90D9AA796244}" destId="{B8D8BD11-D718-4EE6-A36A-5DAC1E73957C}" srcOrd="4" destOrd="0" presId="urn:microsoft.com/office/officeart/2005/8/layout/vList2"/>
    <dgm:cxn modelId="{259233EF-4813-4BB5-8B3F-50E5854BC5BA}" type="presParOf" srcId="{0E46CBCA-76BD-47DC-90D1-90D9AA796244}" destId="{675CC092-E3BF-46D3-A5BA-EE20E79C880F}" srcOrd="5" destOrd="0" presId="urn:microsoft.com/office/officeart/2005/8/layout/vList2"/>
    <dgm:cxn modelId="{C417C72C-3BCE-4619-B7A1-A1774B5DD64F}" type="presParOf" srcId="{0E46CBCA-76BD-47DC-90D1-90D9AA796244}" destId="{4951F958-5DC5-4042-92B4-D4885A8C77AC}" srcOrd="6" destOrd="0" presId="urn:microsoft.com/office/officeart/2005/8/layout/vList2"/>
    <dgm:cxn modelId="{AE73885A-5152-4710-8AC3-E04E5201DC01}" type="presParOf" srcId="{0E46CBCA-76BD-47DC-90D1-90D9AA796244}" destId="{7FDBC88C-BCEE-4813-AC83-0AD3C97FAB5D}"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0803FD-E3C7-44B5-B999-42B712901361}">
      <dgm:prSet custT="1"/>
      <dgm:spPr/>
      <dgm:t>
        <a:bodyPr/>
        <a:lstStyle/>
        <a:p>
          <a:r>
            <a:rPr lang="en-US" sz="1900" b="1" dirty="0"/>
            <a:t>October dates</a:t>
          </a:r>
          <a:endParaRPr lang="en-US" sz="1900"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1E7A4108-365F-47D7-9DBF-A9BC2F979876}">
      <dgm:prSet/>
      <dgm:spPr/>
      <dgm:t>
        <a:bodyPr/>
        <a:lstStyle/>
        <a:p>
          <a:r>
            <a:rPr lang="en-US" dirty="0">
              <a:ea typeface="+mn-lt"/>
              <a:cs typeface="+mn-lt"/>
            </a:rPr>
            <a:t>Oct 1</a:t>
          </a:r>
          <a:r>
            <a:rPr lang="en-US" baseline="30000" dirty="0">
              <a:ea typeface="+mn-lt"/>
              <a:cs typeface="+mn-lt"/>
            </a:rPr>
            <a:t>st</a:t>
          </a:r>
          <a:r>
            <a:rPr lang="en-US" dirty="0">
              <a:ea typeface="+mn-lt"/>
              <a:cs typeface="+mn-lt"/>
            </a:rPr>
            <a:t>: run PP20 WRS Lookback Report + do all associated processing</a:t>
          </a:r>
          <a:endParaRPr lang="en-US" dirty="0"/>
        </a:p>
      </dgm:t>
    </dgm:pt>
    <dgm:pt modelId="{C791C175-5288-4F7F-B363-0BA0F71539DC}" type="parTrans" cxnId="{44E500FB-8A95-4607-9FB2-DFDBEB1A1B1A}">
      <dgm:prSet/>
      <dgm:spPr/>
      <dgm:t>
        <a:bodyPr/>
        <a:lstStyle/>
        <a:p>
          <a:endParaRPr lang="en-US"/>
        </a:p>
      </dgm:t>
    </dgm:pt>
    <dgm:pt modelId="{71FED4A7-A166-441C-8395-D8DC18D5BBD1}" type="sibTrans" cxnId="{44E500FB-8A95-4607-9FB2-DFDBEB1A1B1A}">
      <dgm:prSet/>
      <dgm:spPr/>
      <dgm:t>
        <a:bodyPr/>
        <a:lstStyle/>
        <a:p>
          <a:endParaRPr lang="en-US"/>
        </a:p>
      </dgm:t>
    </dgm:pt>
    <dgm:pt modelId="{3B9B8670-2A3E-4E2D-8A8A-F99C69D75A40}">
      <dgm:prSet/>
      <dgm:spPr/>
      <dgm:t>
        <a:bodyPr/>
        <a:lstStyle/>
        <a:p>
          <a:r>
            <a:rPr lang="en-US" dirty="0"/>
            <a:t>Oct 2</a:t>
          </a:r>
          <a:r>
            <a:rPr lang="en-US" baseline="30000" dirty="0"/>
            <a:t>nd</a:t>
          </a:r>
          <a:r>
            <a:rPr lang="en-US" dirty="0"/>
            <a:t>: 11/13 – 11/26 SHR events open for entry</a:t>
          </a:r>
        </a:p>
      </dgm:t>
    </dgm:pt>
    <dgm:pt modelId="{00AC7EFD-416A-4B94-8C68-67BBDFFB81DA}" type="parTrans" cxnId="{46BEA9BB-678A-4C8B-B75A-D6E018A6835F}">
      <dgm:prSet/>
      <dgm:spPr/>
      <dgm:t>
        <a:bodyPr/>
        <a:lstStyle/>
        <a:p>
          <a:endParaRPr lang="en-US"/>
        </a:p>
      </dgm:t>
    </dgm:pt>
    <dgm:pt modelId="{958E6B36-B0DC-4B25-A82E-8E440BA7FF9B}" type="sibTrans" cxnId="{46BEA9BB-678A-4C8B-B75A-D6E018A6835F}">
      <dgm:prSet/>
      <dgm:spPr/>
      <dgm:t>
        <a:bodyPr/>
        <a:lstStyle/>
        <a:p>
          <a:endParaRPr lang="en-US"/>
        </a:p>
      </dgm:t>
    </dgm:pt>
    <dgm:pt modelId="{BDE957F3-D231-4E92-B357-812063D518C4}">
      <dgm:prSet/>
      <dgm:spPr/>
      <dgm:t>
        <a:bodyPr/>
        <a:lstStyle/>
        <a:p>
          <a:pPr>
            <a:buFont typeface="Wingdings" panose="05000000000000000000" pitchFamily="2" charset="2"/>
            <a:buChar char="Ø"/>
          </a:pPr>
          <a:r>
            <a:rPr lang="en-US" dirty="0"/>
            <a:t>Do not use OE event in place of SHR event for January coverage</a:t>
          </a:r>
        </a:p>
      </dgm:t>
    </dgm:pt>
    <dgm:pt modelId="{2293BBC8-88CF-47B2-88FF-80527012F04D}" type="parTrans" cxnId="{1E19D166-FB4F-4E54-9F32-723EB8C811D9}">
      <dgm:prSet/>
      <dgm:spPr/>
      <dgm:t>
        <a:bodyPr/>
        <a:lstStyle/>
        <a:p>
          <a:endParaRPr lang="en-US"/>
        </a:p>
      </dgm:t>
    </dgm:pt>
    <dgm:pt modelId="{E6F7B071-F2F3-454A-B94A-FC1DECBDD0FA}" type="sibTrans" cxnId="{1E19D166-FB4F-4E54-9F32-723EB8C811D9}">
      <dgm:prSet/>
      <dgm:spPr/>
      <dgm:t>
        <a:bodyPr/>
        <a:lstStyle/>
        <a:p>
          <a:endParaRPr lang="en-US"/>
        </a:p>
      </dgm:t>
    </dgm:pt>
    <dgm:pt modelId="{0FDB32EF-DE3C-4E9E-AAB7-F7E26C7F2D21}">
      <dgm:prSet/>
      <dgm:spPr/>
      <dgm:t>
        <a:bodyPr/>
        <a:lstStyle/>
        <a:p>
          <a:r>
            <a:rPr lang="en-US" dirty="0"/>
            <a:t>Oct 25</a:t>
          </a:r>
          <a:r>
            <a:rPr lang="en-US" baseline="30000" dirty="0"/>
            <a:t>th</a:t>
          </a:r>
          <a:r>
            <a:rPr lang="en-US" dirty="0"/>
            <a:t>: Last day of OE….thousands of employees likely making their elections</a:t>
          </a:r>
        </a:p>
      </dgm:t>
    </dgm:pt>
    <dgm:pt modelId="{7380E99A-EF13-47C9-B895-E6EA9EC2E9E1}" type="parTrans" cxnId="{763DCCFB-8000-4355-9447-F908CA76ECC0}">
      <dgm:prSet/>
      <dgm:spPr/>
      <dgm:t>
        <a:bodyPr/>
        <a:lstStyle/>
        <a:p>
          <a:endParaRPr lang="en-US"/>
        </a:p>
      </dgm:t>
    </dgm:pt>
    <dgm:pt modelId="{463752E5-A8B4-48EF-9928-4CAF13053A33}" type="sibTrans" cxnId="{763DCCFB-8000-4355-9447-F908CA76ECC0}">
      <dgm:prSet/>
      <dgm:spPr/>
      <dgm:t>
        <a:bodyPr/>
        <a:lstStyle/>
        <a:p>
          <a:endParaRPr lang="en-US"/>
        </a:p>
      </dgm:t>
    </dgm:pt>
    <dgm:pt modelId="{86D9D4B3-94AB-4EFF-8407-050DC307D538}">
      <dgm:prSet/>
      <dgm:spPr/>
      <dgm:t>
        <a:bodyPr/>
        <a:lstStyle/>
        <a:p>
          <a:r>
            <a:rPr lang="en-US" dirty="0"/>
            <a:t>Oct 10</a:t>
          </a:r>
          <a:r>
            <a:rPr lang="en-US" baseline="30000" dirty="0"/>
            <a:t>th</a:t>
          </a:r>
          <a:r>
            <a:rPr lang="en-US" dirty="0"/>
            <a:t>: 11/27 – 12/10 SHR events open for entry</a:t>
          </a:r>
        </a:p>
      </dgm:t>
    </dgm:pt>
    <dgm:pt modelId="{C4C7F1E3-81B7-4350-8980-86670F81EF4A}" type="parTrans" cxnId="{4C26A4F0-FBE1-4DBB-B3D1-7BD5C3C4D8CC}">
      <dgm:prSet/>
      <dgm:spPr/>
      <dgm:t>
        <a:bodyPr/>
        <a:lstStyle/>
        <a:p>
          <a:endParaRPr lang="en-US"/>
        </a:p>
      </dgm:t>
    </dgm:pt>
    <dgm:pt modelId="{28C05770-70A4-401C-A01A-C1D6E5B8EA6C}" type="sibTrans" cxnId="{4C26A4F0-FBE1-4DBB-B3D1-7BD5C3C4D8CC}">
      <dgm:prSet/>
      <dgm:spPr/>
      <dgm:t>
        <a:bodyPr/>
        <a:lstStyle/>
        <a:p>
          <a:endParaRPr lang="en-US"/>
        </a:p>
      </dgm:t>
    </dgm:pt>
    <dgm:pt modelId="{205AA089-8B9C-44F9-827C-C79401E7674E}">
      <dgm:prSet/>
      <dgm:spPr/>
      <dgm:t>
        <a:bodyPr/>
        <a:lstStyle/>
        <a:p>
          <a:r>
            <a:rPr lang="en-US" dirty="0"/>
            <a:t>Oct 16</a:t>
          </a:r>
          <a:r>
            <a:rPr lang="en-US" baseline="30000" dirty="0"/>
            <a:t>th</a:t>
          </a:r>
          <a:r>
            <a:rPr lang="en-US" dirty="0"/>
            <a:t>: 12/11 – 12/23 SHR event open for entry</a:t>
          </a:r>
        </a:p>
      </dgm:t>
    </dgm:pt>
    <dgm:pt modelId="{17F1E854-C894-4E9D-A4FB-6790166752A7}" type="parTrans" cxnId="{2EDFA433-BA8D-4F5A-9C67-ADEF80DB41BB}">
      <dgm:prSet/>
      <dgm:spPr/>
      <dgm:t>
        <a:bodyPr/>
        <a:lstStyle/>
        <a:p>
          <a:endParaRPr lang="en-US"/>
        </a:p>
      </dgm:t>
    </dgm:pt>
    <dgm:pt modelId="{B0A18A4D-E5E0-4D16-8F81-C00133B3A519}" type="sibTrans" cxnId="{2EDFA433-BA8D-4F5A-9C67-ADEF80DB41BB}">
      <dgm:prSet/>
      <dgm:spPr/>
      <dgm:t>
        <a:bodyPr/>
        <a:lstStyle/>
        <a:p>
          <a:endParaRPr lang="en-US"/>
        </a:p>
      </dgm:t>
    </dgm:pt>
    <dgm:pt modelId="{39B7D6DD-A61E-4862-B39C-45AB32A77FDE}">
      <dgm:prSet/>
      <dgm:spPr/>
      <dgm:t>
        <a:bodyPr/>
        <a:lstStyle/>
        <a:p>
          <a:pPr>
            <a:buFont typeface="Wingdings" panose="05000000000000000000" pitchFamily="2" charset="2"/>
            <a:buChar char="Ø"/>
          </a:pPr>
          <a:r>
            <a:rPr lang="en-US" dirty="0"/>
            <a:t>Last day to cancel/waive benefits for 2025</a:t>
          </a:r>
        </a:p>
      </dgm:t>
    </dgm:pt>
    <dgm:pt modelId="{2F6D377A-AA6A-4188-9971-DD727CAB8DE6}" type="parTrans" cxnId="{D913761D-1D05-4924-8721-7722E71FD32A}">
      <dgm:prSet/>
      <dgm:spPr/>
      <dgm:t>
        <a:bodyPr/>
        <a:lstStyle/>
        <a:p>
          <a:endParaRPr lang="en-US"/>
        </a:p>
      </dgm:t>
    </dgm:pt>
    <dgm:pt modelId="{F191CC5F-3EAA-480E-99DC-2CB67E5E61BB}" type="sibTrans" cxnId="{D913761D-1D05-4924-8721-7722E71FD32A}">
      <dgm:prSet/>
      <dgm:spPr/>
      <dgm:t>
        <a:bodyPr/>
        <a:lstStyle/>
        <a:p>
          <a:endParaRPr lang="en-US"/>
        </a:p>
      </dgm:t>
    </dgm:pt>
    <dgm:pt modelId="{A054FAF0-2457-463A-961E-8DDAEDA1A30E}">
      <dgm:prSet/>
      <dgm:spPr/>
      <dgm:t>
        <a:bodyPr/>
        <a:lstStyle/>
        <a:p>
          <a:pPr>
            <a:buFont typeface="Wingdings" panose="05000000000000000000" pitchFamily="2" charset="2"/>
            <a:buChar char="Ø"/>
          </a:pPr>
          <a:r>
            <a:rPr lang="en-US"/>
            <a:t>eBN closes at 11:59pm</a:t>
          </a:r>
        </a:p>
      </dgm:t>
    </dgm:pt>
    <dgm:pt modelId="{DBA36B88-E299-4836-826C-0C5735F40743}" type="parTrans" cxnId="{0CD1096F-B5A5-4341-ACCF-9B0FADB8B3F2}">
      <dgm:prSet/>
      <dgm:spPr/>
      <dgm:t>
        <a:bodyPr/>
        <a:lstStyle/>
        <a:p>
          <a:endParaRPr lang="en-US"/>
        </a:p>
      </dgm:t>
    </dgm:pt>
    <dgm:pt modelId="{0C77641C-7B4F-472E-B0C5-050BAF869984}" type="sibTrans" cxnId="{0CD1096F-B5A5-4341-ACCF-9B0FADB8B3F2}">
      <dgm:prSet/>
      <dgm:spPr/>
      <dgm:t>
        <a:bodyPr/>
        <a:lstStyle/>
        <a:p>
          <a:endParaRPr lang="en-US"/>
        </a:p>
      </dgm:t>
    </dgm:pt>
    <dgm:pt modelId="{87956A88-8F57-4567-83E3-8C9C91314872}">
      <dgm:prSet/>
      <dgm:spPr/>
      <dgm:t>
        <a:bodyPr/>
        <a:lstStyle/>
        <a:p>
          <a:r>
            <a:rPr lang="en-US" dirty="0"/>
            <a:t>Oct 28</a:t>
          </a:r>
          <a:r>
            <a:rPr lang="en-US" baseline="30000" dirty="0"/>
            <a:t>th</a:t>
          </a:r>
          <a:r>
            <a:rPr lang="en-US" dirty="0"/>
            <a:t> – Nov 1st: OE event still open to agencies to enter paper apps received on or before 10/25 (final date subject to change)</a:t>
          </a:r>
        </a:p>
      </dgm:t>
    </dgm:pt>
    <dgm:pt modelId="{74E20DD9-96EC-44A4-BE22-AFC6E33C20BB}" type="parTrans" cxnId="{55A4B7DF-1E16-479C-A198-0E730FBC60B0}">
      <dgm:prSet/>
      <dgm:spPr/>
      <dgm:t>
        <a:bodyPr/>
        <a:lstStyle/>
        <a:p>
          <a:endParaRPr lang="en-US"/>
        </a:p>
      </dgm:t>
    </dgm:pt>
    <dgm:pt modelId="{FC66278E-5251-4E50-9612-2CECD19BA664}" type="sibTrans" cxnId="{55A4B7DF-1E16-479C-A198-0E730FBC60B0}">
      <dgm:prSet/>
      <dgm:spPr/>
      <dgm:t>
        <a:bodyPr/>
        <a:lstStyle/>
        <a:p>
          <a:endParaRPr lang="en-US"/>
        </a:p>
      </dgm:t>
    </dgm:pt>
    <dgm:pt modelId="{9E547B61-F2FC-44E4-B1C7-BFCB20CD5BDB}">
      <dgm:prSet/>
      <dgm:spPr/>
      <dgm:t>
        <a:bodyPr/>
        <a:lstStyle/>
        <a:p>
          <a:r>
            <a:rPr lang="en-US" dirty="0"/>
            <a:t>Oct 28</a:t>
          </a:r>
          <a:r>
            <a:rPr lang="en-US" baseline="30000" dirty="0"/>
            <a:t>th</a:t>
          </a:r>
          <a:r>
            <a:rPr lang="en-US" dirty="0"/>
            <a:t>: Run PP22 WRS Lookback Report + do all associated processing</a:t>
          </a:r>
        </a:p>
      </dgm:t>
    </dgm:pt>
    <dgm:pt modelId="{F4A8671D-735A-4786-A016-1B091AA09E4A}" type="parTrans" cxnId="{811DB9B5-2FBF-489F-B67F-60CA6FA5BCF2}">
      <dgm:prSet/>
      <dgm:spPr/>
      <dgm:t>
        <a:bodyPr/>
        <a:lstStyle/>
        <a:p>
          <a:endParaRPr lang="en-US"/>
        </a:p>
      </dgm:t>
    </dgm:pt>
    <dgm:pt modelId="{5BD4665B-B7A7-47EE-A492-1FCBA21F0E33}" type="sibTrans" cxnId="{811DB9B5-2FBF-489F-B67F-60CA6FA5BCF2}">
      <dgm:prSet/>
      <dgm:spPr/>
      <dgm:t>
        <a:bodyPr/>
        <a:lstStyle/>
        <a:p>
          <a:endParaRPr lang="en-US"/>
        </a:p>
      </dgm:t>
    </dgm:pt>
    <dgm:pt modelId="{6390CEDC-93D4-4DC1-AD21-D9DB93900BE6}">
      <dgm:prSet/>
      <dgm:spPr/>
      <dgm:t>
        <a:bodyPr/>
        <a:lstStyle/>
        <a:p>
          <a:endParaRPr lang="en-US" dirty="0"/>
        </a:p>
      </dgm:t>
    </dgm:pt>
    <dgm:pt modelId="{E7340075-368B-4ED5-8C7B-198A27FFA9C3}" type="parTrans" cxnId="{53F38CF4-A7A5-46C2-8C9E-B8458A39F881}">
      <dgm:prSet/>
      <dgm:spPr/>
      <dgm:t>
        <a:bodyPr/>
        <a:lstStyle/>
        <a:p>
          <a:endParaRPr lang="en-US"/>
        </a:p>
      </dgm:t>
    </dgm:pt>
    <dgm:pt modelId="{EC643238-03EE-4188-9223-E42488DAE972}" type="sibTrans" cxnId="{53F38CF4-A7A5-46C2-8C9E-B8458A39F881}">
      <dgm:prSet/>
      <dgm:spPr/>
      <dgm:t>
        <a:bodyPr/>
        <a:lstStyle/>
        <a:p>
          <a:endParaRPr lang="en-US"/>
        </a:p>
      </dgm:t>
    </dgm:pt>
    <dgm:pt modelId="{383E1D89-A11C-4669-B959-E7578B77E821}">
      <dgm:prSet/>
      <dgm:spPr/>
      <dgm:t>
        <a:bodyPr/>
        <a:lstStyle/>
        <a:p>
          <a:r>
            <a:rPr lang="en-US" dirty="0"/>
            <a:t>Oct 14</a:t>
          </a:r>
          <a:r>
            <a:rPr lang="en-US" baseline="30000" dirty="0"/>
            <a:t>th</a:t>
          </a:r>
          <a:r>
            <a:rPr lang="en-US" dirty="0"/>
            <a:t>: run PP21 WRS Lookback Report + do all associated processing</a:t>
          </a:r>
        </a:p>
      </dgm:t>
    </dgm:pt>
    <dgm:pt modelId="{3F73D852-CCBE-4E09-A07F-2B05B3415B72}" type="parTrans" cxnId="{C7CF37F1-4F17-446D-8BA9-627B6739B261}">
      <dgm:prSet/>
      <dgm:spPr/>
      <dgm:t>
        <a:bodyPr/>
        <a:lstStyle/>
        <a:p>
          <a:endParaRPr lang="en-US"/>
        </a:p>
      </dgm:t>
    </dgm:pt>
    <dgm:pt modelId="{EFE8A289-823E-44E5-9470-51E89D7EAD43}" type="sibTrans" cxnId="{C7CF37F1-4F17-446D-8BA9-627B6739B261}">
      <dgm:prSet/>
      <dgm:spPr/>
      <dgm:t>
        <a:bodyPr/>
        <a:lstStyle/>
        <a:p>
          <a:endParaRPr lang="en-US"/>
        </a:p>
      </dgm:t>
    </dgm:pt>
    <dgm:pt modelId="{507E49EC-C673-4220-BDED-5E1BF7B8CA7F}" type="pres">
      <dgm:prSet presAssocID="{83523131-3EF3-4112-A524-C483CF560876}" presName="linear" presStyleCnt="0">
        <dgm:presLayoutVars>
          <dgm:animLvl val="lvl"/>
          <dgm:resizeHandles val="exact"/>
        </dgm:presLayoutVars>
      </dgm:prSet>
      <dgm:spPr/>
    </dgm:pt>
    <dgm:pt modelId="{7A27270B-43ED-4A4B-869C-E7F66FBC0E9A}" type="pres">
      <dgm:prSet presAssocID="{630803FD-E3C7-44B5-B999-42B712901361}" presName="parentText" presStyleLbl="node1" presStyleIdx="0" presStyleCnt="1">
        <dgm:presLayoutVars>
          <dgm:chMax val="0"/>
          <dgm:bulletEnabled val="1"/>
        </dgm:presLayoutVars>
      </dgm:prSet>
      <dgm:spPr/>
    </dgm:pt>
    <dgm:pt modelId="{CAE5B449-1680-4EDE-8F22-ED3994D56911}" type="pres">
      <dgm:prSet presAssocID="{630803FD-E3C7-44B5-B999-42B712901361}" presName="childText" presStyleLbl="revTx" presStyleIdx="0" presStyleCnt="1">
        <dgm:presLayoutVars>
          <dgm:bulletEnabled val="1"/>
        </dgm:presLayoutVars>
      </dgm:prSet>
      <dgm:spPr/>
    </dgm:pt>
  </dgm:ptLst>
  <dgm:cxnLst>
    <dgm:cxn modelId="{3A7DCF06-EF4B-4607-974F-4F691D508DB0}" type="presOf" srcId="{87956A88-8F57-4567-83E3-8C9C91314872}" destId="{CAE5B449-1680-4EDE-8F22-ED3994D56911}" srcOrd="0" destOrd="10" presId="urn:microsoft.com/office/officeart/2005/8/layout/vList2"/>
    <dgm:cxn modelId="{D913761D-1D05-4924-8721-7722E71FD32A}" srcId="{0FDB32EF-DE3C-4E9E-AAB7-F7E26C7F2D21}" destId="{39B7D6DD-A61E-4862-B39C-45AB32A77FDE}" srcOrd="0" destOrd="0" parTransId="{2F6D377A-AA6A-4188-9971-DD727CAB8DE6}" sibTransId="{F191CC5F-3EAA-480E-99DC-2CB67E5E61BB}"/>
    <dgm:cxn modelId="{2EDFA433-BA8D-4F5A-9C67-ADEF80DB41BB}" srcId="{630803FD-E3C7-44B5-B999-42B712901361}" destId="{205AA089-8B9C-44F9-827C-C79401E7674E}" srcOrd="5" destOrd="0" parTransId="{17F1E854-C894-4E9D-A4FB-6790166752A7}" sibTransId="{B0A18A4D-E5E0-4D16-8F81-C00133B3A519}"/>
    <dgm:cxn modelId="{A50DE961-81EF-458C-8A46-8F6B9448AE9C}" type="presOf" srcId="{BDE957F3-D231-4E92-B357-812063D518C4}" destId="{CAE5B449-1680-4EDE-8F22-ED3994D56911}" srcOrd="0" destOrd="3" presId="urn:microsoft.com/office/officeart/2005/8/layout/vList2"/>
    <dgm:cxn modelId="{1E19D166-FB4F-4E54-9F32-723EB8C811D9}" srcId="{3B9B8670-2A3E-4E2D-8A8A-F99C69D75A40}" destId="{BDE957F3-D231-4E92-B357-812063D518C4}" srcOrd="0" destOrd="0" parTransId="{2293BBC8-88CF-47B2-88FF-80527012F04D}" sibTransId="{E6F7B071-F2F3-454A-B94A-FC1DECBDD0FA}"/>
    <dgm:cxn modelId="{84E14A4C-DAAA-4D63-9A78-93C686C2C8F0}" type="presOf" srcId="{6390CEDC-93D4-4DC1-AD21-D9DB93900BE6}" destId="{CAE5B449-1680-4EDE-8F22-ED3994D56911}" srcOrd="0" destOrd="0" presId="urn:microsoft.com/office/officeart/2005/8/layout/vList2"/>
    <dgm:cxn modelId="{BE10C66D-E8C8-4DC3-9D1D-0D56DFAE666D}" type="presOf" srcId="{630803FD-E3C7-44B5-B999-42B712901361}" destId="{7A27270B-43ED-4A4B-869C-E7F66FBC0E9A}" srcOrd="0" destOrd="0" presId="urn:microsoft.com/office/officeart/2005/8/layout/vList2"/>
    <dgm:cxn modelId="{0CD1096F-B5A5-4341-ACCF-9B0FADB8B3F2}" srcId="{0FDB32EF-DE3C-4E9E-AAB7-F7E26C7F2D21}" destId="{A054FAF0-2457-463A-961E-8DDAEDA1A30E}" srcOrd="1" destOrd="0" parTransId="{DBA36B88-E299-4836-826C-0C5735F40743}" sibTransId="{0C77641C-7B4F-472E-B0C5-050BAF869984}"/>
    <dgm:cxn modelId="{3868C583-4BCC-40F7-9186-EE0A998D25C9}" type="presOf" srcId="{3B9B8670-2A3E-4E2D-8A8A-F99C69D75A40}" destId="{CAE5B449-1680-4EDE-8F22-ED3994D56911}" srcOrd="0" destOrd="2" presId="urn:microsoft.com/office/officeart/2005/8/layout/vList2"/>
    <dgm:cxn modelId="{A5C3968A-087B-4DB6-831A-8ECF72F483CE}" type="presOf" srcId="{86D9D4B3-94AB-4EFF-8407-050DC307D538}" destId="{CAE5B449-1680-4EDE-8F22-ED3994D56911}" srcOrd="0" destOrd="4" presId="urn:microsoft.com/office/officeart/2005/8/layout/vList2"/>
    <dgm:cxn modelId="{8F36F58C-B7DD-464F-9E05-50A1AA3ACA9A}" srcId="{83523131-3EF3-4112-A524-C483CF560876}" destId="{630803FD-E3C7-44B5-B999-42B712901361}" srcOrd="0" destOrd="0" parTransId="{59731247-612C-453C-9149-56375F0D5287}" sibTransId="{E64A6426-42FD-4EF8-AD92-66606BABB4FA}"/>
    <dgm:cxn modelId="{4249F59C-2B1C-494E-BA8F-2820A74F7331}" type="presOf" srcId="{9E547B61-F2FC-44E4-B1C7-BFCB20CD5BDB}" destId="{CAE5B449-1680-4EDE-8F22-ED3994D56911}" srcOrd="0" destOrd="11" presId="urn:microsoft.com/office/officeart/2005/8/layout/vList2"/>
    <dgm:cxn modelId="{B68AC7A2-E379-4918-B07B-44CB957870D5}" type="presOf" srcId="{1E7A4108-365F-47D7-9DBF-A9BC2F979876}" destId="{CAE5B449-1680-4EDE-8F22-ED3994D56911}" srcOrd="0" destOrd="1" presId="urn:microsoft.com/office/officeart/2005/8/layout/vList2"/>
    <dgm:cxn modelId="{811DB9B5-2FBF-489F-B67F-60CA6FA5BCF2}" srcId="{630803FD-E3C7-44B5-B999-42B712901361}" destId="{9E547B61-F2FC-44E4-B1C7-BFCB20CD5BDB}" srcOrd="8" destOrd="0" parTransId="{F4A8671D-735A-4786-A016-1B091AA09E4A}" sibTransId="{5BD4665B-B7A7-47EE-A492-1FCBA21F0E33}"/>
    <dgm:cxn modelId="{177E50B7-047D-4714-BD83-FACCA759F373}" type="presOf" srcId="{A054FAF0-2457-463A-961E-8DDAEDA1A30E}" destId="{CAE5B449-1680-4EDE-8F22-ED3994D56911}" srcOrd="0" destOrd="9" presId="urn:microsoft.com/office/officeart/2005/8/layout/vList2"/>
    <dgm:cxn modelId="{84BBFBBA-7B14-455A-A262-3F9881C526BB}" type="presOf" srcId="{0FDB32EF-DE3C-4E9E-AAB7-F7E26C7F2D21}" destId="{CAE5B449-1680-4EDE-8F22-ED3994D56911}" srcOrd="0" destOrd="7" presId="urn:microsoft.com/office/officeart/2005/8/layout/vList2"/>
    <dgm:cxn modelId="{46BEA9BB-678A-4C8B-B75A-D6E018A6835F}" srcId="{630803FD-E3C7-44B5-B999-42B712901361}" destId="{3B9B8670-2A3E-4E2D-8A8A-F99C69D75A40}" srcOrd="2" destOrd="0" parTransId="{00AC7EFD-416A-4B94-8C68-67BBDFFB81DA}" sibTransId="{958E6B36-B0DC-4B25-A82E-8E440BA7FF9B}"/>
    <dgm:cxn modelId="{F707FAD4-4426-4DEA-B2BF-1E2AD261FC13}" type="presOf" srcId="{83523131-3EF3-4112-A524-C483CF560876}" destId="{507E49EC-C673-4220-BDED-5E1BF7B8CA7F}" srcOrd="0" destOrd="0" presId="urn:microsoft.com/office/officeart/2005/8/layout/vList2"/>
    <dgm:cxn modelId="{55A4B7DF-1E16-479C-A198-0E730FBC60B0}" srcId="{630803FD-E3C7-44B5-B999-42B712901361}" destId="{87956A88-8F57-4567-83E3-8C9C91314872}" srcOrd="7" destOrd="0" parTransId="{74E20DD9-96EC-44A4-BE22-AFC6E33C20BB}" sibTransId="{FC66278E-5251-4E50-9612-2CECD19BA664}"/>
    <dgm:cxn modelId="{8C1182E7-AEB8-43D8-8E92-76818C123121}" type="presOf" srcId="{205AA089-8B9C-44F9-827C-C79401E7674E}" destId="{CAE5B449-1680-4EDE-8F22-ED3994D56911}" srcOrd="0" destOrd="6" presId="urn:microsoft.com/office/officeart/2005/8/layout/vList2"/>
    <dgm:cxn modelId="{4C26A4F0-FBE1-4DBB-B3D1-7BD5C3C4D8CC}" srcId="{630803FD-E3C7-44B5-B999-42B712901361}" destId="{86D9D4B3-94AB-4EFF-8407-050DC307D538}" srcOrd="3" destOrd="0" parTransId="{C4C7F1E3-81B7-4350-8980-86670F81EF4A}" sibTransId="{28C05770-70A4-401C-A01A-C1D6E5B8EA6C}"/>
    <dgm:cxn modelId="{4DD81AF1-9250-4B2D-B034-579D277DA947}" type="presOf" srcId="{39B7D6DD-A61E-4862-B39C-45AB32A77FDE}" destId="{CAE5B449-1680-4EDE-8F22-ED3994D56911}" srcOrd="0" destOrd="8" presId="urn:microsoft.com/office/officeart/2005/8/layout/vList2"/>
    <dgm:cxn modelId="{C7CF37F1-4F17-446D-8BA9-627B6739B261}" srcId="{630803FD-E3C7-44B5-B999-42B712901361}" destId="{383E1D89-A11C-4669-B959-E7578B77E821}" srcOrd="4" destOrd="0" parTransId="{3F73D852-CCBE-4E09-A07F-2B05B3415B72}" sibTransId="{EFE8A289-823E-44E5-9470-51E89D7EAD43}"/>
    <dgm:cxn modelId="{53F38CF4-A7A5-46C2-8C9E-B8458A39F881}" srcId="{630803FD-E3C7-44B5-B999-42B712901361}" destId="{6390CEDC-93D4-4DC1-AD21-D9DB93900BE6}" srcOrd="0" destOrd="0" parTransId="{E7340075-368B-4ED5-8C7B-198A27FFA9C3}" sibTransId="{EC643238-03EE-4188-9223-E42488DAE972}"/>
    <dgm:cxn modelId="{E5A397F9-172E-4691-899C-9454DF3A4A73}" type="presOf" srcId="{383E1D89-A11C-4669-B959-E7578B77E821}" destId="{CAE5B449-1680-4EDE-8F22-ED3994D56911}" srcOrd="0" destOrd="5" presId="urn:microsoft.com/office/officeart/2005/8/layout/vList2"/>
    <dgm:cxn modelId="{44E500FB-8A95-4607-9FB2-DFDBEB1A1B1A}" srcId="{630803FD-E3C7-44B5-B999-42B712901361}" destId="{1E7A4108-365F-47D7-9DBF-A9BC2F979876}" srcOrd="1" destOrd="0" parTransId="{C791C175-5288-4F7F-B363-0BA0F71539DC}" sibTransId="{71FED4A7-A166-441C-8395-D8DC18D5BBD1}"/>
    <dgm:cxn modelId="{763DCCFB-8000-4355-9447-F908CA76ECC0}" srcId="{630803FD-E3C7-44B5-B999-42B712901361}" destId="{0FDB32EF-DE3C-4E9E-AAB7-F7E26C7F2D21}" srcOrd="6" destOrd="0" parTransId="{7380E99A-EF13-47C9-B895-E6EA9EC2E9E1}" sibTransId="{463752E5-A8B4-48EF-9928-4CAF13053A33}"/>
    <dgm:cxn modelId="{5DC5BBE6-857D-44AA-BE31-4810B8EF9835}" type="presParOf" srcId="{507E49EC-C673-4220-BDED-5E1BF7B8CA7F}" destId="{7A27270B-43ED-4A4B-869C-E7F66FBC0E9A}" srcOrd="0" destOrd="0" presId="urn:microsoft.com/office/officeart/2005/8/layout/vList2"/>
    <dgm:cxn modelId="{1919ECD7-C4E8-4712-AFAC-6310ECCF3D8F}" type="presParOf" srcId="{507E49EC-C673-4220-BDED-5E1BF7B8CA7F}" destId="{CAE5B449-1680-4EDE-8F22-ED3994D5691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30803FD-E3C7-44B5-B999-42B712901361}">
      <dgm:prSet custT="1"/>
      <dgm:spPr/>
      <dgm:t>
        <a:bodyPr/>
        <a:lstStyle/>
        <a:p>
          <a:r>
            <a:rPr lang="en-US" sz="1900" b="1" dirty="0"/>
            <a:t>November Dates</a:t>
          </a:r>
          <a:endParaRPr lang="en-US" sz="1900"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1E7A4108-365F-47D7-9DBF-A9BC2F979876}">
      <dgm:prSet custT="1"/>
      <dgm:spPr/>
      <dgm:t>
        <a:bodyPr/>
        <a:lstStyle/>
        <a:p>
          <a:r>
            <a:rPr lang="en-US" sz="1800" dirty="0"/>
            <a:t>Nov 6</a:t>
          </a:r>
          <a:r>
            <a:rPr lang="en-US" sz="1800" baseline="30000" dirty="0"/>
            <a:t>th</a:t>
          </a:r>
          <a:r>
            <a:rPr lang="en-US" sz="1800" dirty="0"/>
            <a:t>: 1</a:t>
          </a:r>
          <a:r>
            <a:rPr lang="en-US" sz="1800" baseline="30000" dirty="0"/>
            <a:t>st</a:t>
          </a:r>
          <a:r>
            <a:rPr lang="en-US" sz="1800" dirty="0"/>
            <a:t> OE health elections file sent to ETF</a:t>
          </a:r>
        </a:p>
      </dgm:t>
    </dgm:pt>
    <dgm:pt modelId="{C791C175-5288-4F7F-B363-0BA0F71539DC}" type="parTrans" cxnId="{44E500FB-8A95-4607-9FB2-DFDBEB1A1B1A}">
      <dgm:prSet/>
      <dgm:spPr/>
      <dgm:t>
        <a:bodyPr/>
        <a:lstStyle/>
        <a:p>
          <a:endParaRPr lang="en-US"/>
        </a:p>
      </dgm:t>
    </dgm:pt>
    <dgm:pt modelId="{71FED4A7-A166-441C-8395-D8DC18D5BBD1}" type="sibTrans" cxnId="{44E500FB-8A95-4607-9FB2-DFDBEB1A1B1A}">
      <dgm:prSet/>
      <dgm:spPr/>
      <dgm:t>
        <a:bodyPr/>
        <a:lstStyle/>
        <a:p>
          <a:endParaRPr lang="en-US"/>
        </a:p>
      </dgm:t>
    </dgm:pt>
    <dgm:pt modelId="{B5B416F7-8029-43AF-B047-A7B6C58E6E03}">
      <dgm:prSet custT="1"/>
      <dgm:spPr/>
      <dgm:t>
        <a:bodyPr/>
        <a:lstStyle/>
        <a:p>
          <a:r>
            <a:rPr lang="en-US" sz="1800" dirty="0"/>
            <a:t>Nov 13</a:t>
          </a:r>
          <a:r>
            <a:rPr lang="en-US" sz="1800" baseline="30000" dirty="0"/>
            <a:t>th</a:t>
          </a:r>
          <a:r>
            <a:rPr lang="en-US" sz="1800" dirty="0"/>
            <a:t>: 2</a:t>
          </a:r>
          <a:r>
            <a:rPr lang="en-US" sz="1800" baseline="30000" dirty="0"/>
            <a:t>nd</a:t>
          </a:r>
          <a:r>
            <a:rPr lang="en-US" sz="1800" dirty="0"/>
            <a:t> OE health elections file sent to ETF (updates since 11/6 file)</a:t>
          </a:r>
        </a:p>
      </dgm:t>
    </dgm:pt>
    <dgm:pt modelId="{3D6BDA8B-476A-4C2D-91F8-BF449B93DB42}" type="parTrans" cxnId="{56CC43F5-3BE5-43A3-AF8E-A5E540A8B375}">
      <dgm:prSet/>
      <dgm:spPr/>
      <dgm:t>
        <a:bodyPr/>
        <a:lstStyle/>
        <a:p>
          <a:endParaRPr lang="en-US"/>
        </a:p>
      </dgm:t>
    </dgm:pt>
    <dgm:pt modelId="{3A5A6F16-1EED-4D8C-81CB-59AE5B79CD40}" type="sibTrans" cxnId="{56CC43F5-3BE5-43A3-AF8E-A5E540A8B375}">
      <dgm:prSet/>
      <dgm:spPr/>
      <dgm:t>
        <a:bodyPr/>
        <a:lstStyle/>
        <a:p>
          <a:endParaRPr lang="en-US"/>
        </a:p>
      </dgm:t>
    </dgm:pt>
    <dgm:pt modelId="{BD29A558-C8E0-4AFB-97CA-D515294E1350}">
      <dgm:prSet custT="1"/>
      <dgm:spPr/>
      <dgm:t>
        <a:bodyPr/>
        <a:lstStyle/>
        <a:p>
          <a:r>
            <a:rPr lang="en-US" sz="1800" dirty="0"/>
            <a:t>Nov 15</a:t>
          </a:r>
          <a:r>
            <a:rPr lang="en-US" sz="1800" baseline="30000" dirty="0"/>
            <a:t>th</a:t>
          </a:r>
          <a:r>
            <a:rPr lang="en-US" sz="1800" dirty="0"/>
            <a:t>: Last day to submit OE health elections to ETF (5pm)</a:t>
          </a:r>
        </a:p>
      </dgm:t>
    </dgm:pt>
    <dgm:pt modelId="{3C28C98B-912B-4420-81BD-3FF64163985F}" type="parTrans" cxnId="{301E6BBC-B7F6-449A-8DC0-605F3046F316}">
      <dgm:prSet/>
      <dgm:spPr/>
      <dgm:t>
        <a:bodyPr/>
        <a:lstStyle/>
        <a:p>
          <a:endParaRPr lang="en-US"/>
        </a:p>
      </dgm:t>
    </dgm:pt>
    <dgm:pt modelId="{EB1BACFF-3839-4B0A-8552-6853A0160711}" type="sibTrans" cxnId="{301E6BBC-B7F6-449A-8DC0-605F3046F316}">
      <dgm:prSet/>
      <dgm:spPr/>
      <dgm:t>
        <a:bodyPr/>
        <a:lstStyle/>
        <a:p>
          <a:endParaRPr lang="en-US"/>
        </a:p>
      </dgm:t>
    </dgm:pt>
    <dgm:pt modelId="{2DDBFE9B-A94F-4A45-B457-06A35CBFA0A3}">
      <dgm:prSet custT="1"/>
      <dgm:spPr/>
      <dgm:t>
        <a:bodyPr/>
        <a:lstStyle/>
        <a:p>
          <a:r>
            <a:rPr lang="en-US" sz="1800" dirty="0"/>
            <a:t>Nov 22</a:t>
          </a:r>
          <a:r>
            <a:rPr lang="en-US" sz="1800" baseline="30000" dirty="0"/>
            <a:t>nd</a:t>
          </a:r>
          <a:r>
            <a:rPr lang="en-US" sz="1800" dirty="0"/>
            <a:t>: 1</a:t>
          </a:r>
          <a:r>
            <a:rPr lang="en-US" sz="1800" baseline="30000" dirty="0"/>
            <a:t>st</a:t>
          </a:r>
          <a:r>
            <a:rPr lang="en-US" sz="1800" dirty="0"/>
            <a:t> OE enrollment file sent to OPTUM Financial</a:t>
          </a:r>
        </a:p>
      </dgm:t>
    </dgm:pt>
    <dgm:pt modelId="{213068CD-985D-42DF-9863-06129977EF2E}" type="parTrans" cxnId="{1CFCC882-34D6-4C8C-81CC-81739F8D2671}">
      <dgm:prSet/>
      <dgm:spPr/>
      <dgm:t>
        <a:bodyPr/>
        <a:lstStyle/>
        <a:p>
          <a:endParaRPr lang="en-US"/>
        </a:p>
      </dgm:t>
    </dgm:pt>
    <dgm:pt modelId="{2ABDEFB1-A74B-4356-B47B-FA17572E7FFF}" type="sibTrans" cxnId="{1CFCC882-34D6-4C8C-81CC-81739F8D2671}">
      <dgm:prSet/>
      <dgm:spPr/>
      <dgm:t>
        <a:bodyPr/>
        <a:lstStyle/>
        <a:p>
          <a:endParaRPr lang="en-US"/>
        </a:p>
      </dgm:t>
    </dgm:pt>
    <dgm:pt modelId="{A8FC0C5A-8F36-47D6-B754-02C297E50E30}">
      <dgm:prSet custT="1"/>
      <dgm:spPr/>
      <dgm:t>
        <a:bodyPr/>
        <a:lstStyle/>
        <a:p>
          <a:r>
            <a:rPr lang="en-US" sz="1800" dirty="0"/>
            <a:t>Nov 25</a:t>
          </a:r>
          <a:r>
            <a:rPr lang="en-US" sz="1800" baseline="30000" dirty="0"/>
            <a:t>th</a:t>
          </a:r>
          <a:r>
            <a:rPr lang="en-US" sz="1800" dirty="0"/>
            <a:t>: List of OOS enrollees sent to ETF for validation</a:t>
          </a:r>
        </a:p>
      </dgm:t>
    </dgm:pt>
    <dgm:pt modelId="{5758AE0C-6357-46CD-8F4F-D914138EEBD7}" type="parTrans" cxnId="{DCA721E0-1909-4251-B328-EEFFAF0B33A1}">
      <dgm:prSet/>
      <dgm:spPr/>
      <dgm:t>
        <a:bodyPr/>
        <a:lstStyle/>
        <a:p>
          <a:endParaRPr lang="en-US"/>
        </a:p>
      </dgm:t>
    </dgm:pt>
    <dgm:pt modelId="{B0FA47CF-8AB6-445E-BC76-471B9DD5B414}" type="sibTrans" cxnId="{DCA721E0-1909-4251-B328-EEFFAF0B33A1}">
      <dgm:prSet/>
      <dgm:spPr/>
      <dgm:t>
        <a:bodyPr/>
        <a:lstStyle/>
        <a:p>
          <a:endParaRPr lang="en-US"/>
        </a:p>
      </dgm:t>
    </dgm:pt>
    <dgm:pt modelId="{B7E57F20-7D0C-4DC7-8D82-2AA28FABFD03}">
      <dgm:prSet/>
      <dgm:spPr/>
      <dgm:t>
        <a:bodyPr/>
        <a:lstStyle/>
        <a:p>
          <a:endParaRPr lang="en-US" sz="2200"/>
        </a:p>
      </dgm:t>
    </dgm:pt>
    <dgm:pt modelId="{108C918E-CA17-4EC2-B87B-8BCF48BD394E}" type="parTrans" cxnId="{BC5F66BB-8147-4A48-A820-09408E2765DA}">
      <dgm:prSet/>
      <dgm:spPr/>
      <dgm:t>
        <a:bodyPr/>
        <a:lstStyle/>
        <a:p>
          <a:endParaRPr lang="en-US"/>
        </a:p>
      </dgm:t>
    </dgm:pt>
    <dgm:pt modelId="{F2DFFC17-396D-4A1F-B900-1F4253C5FE30}" type="sibTrans" cxnId="{BC5F66BB-8147-4A48-A820-09408E2765DA}">
      <dgm:prSet/>
      <dgm:spPr/>
      <dgm:t>
        <a:bodyPr/>
        <a:lstStyle/>
        <a:p>
          <a:endParaRPr lang="en-US"/>
        </a:p>
      </dgm:t>
    </dgm:pt>
    <dgm:pt modelId="{D92C7296-0D2F-48AC-A0C5-F94E9BA6CDE3}">
      <dgm:prSet custT="1"/>
      <dgm:spPr/>
      <dgm:t>
        <a:bodyPr/>
        <a:lstStyle/>
        <a:p>
          <a:r>
            <a:rPr lang="en-US" sz="1800" dirty="0"/>
            <a:t>Nov 4</a:t>
          </a:r>
          <a:r>
            <a:rPr lang="en-US" sz="1800" baseline="30000" dirty="0"/>
            <a:t>th</a:t>
          </a:r>
          <a:r>
            <a:rPr lang="en-US" sz="1800" dirty="0"/>
            <a:t>: 12/24 – 1/1 SHR event open for entry</a:t>
          </a:r>
        </a:p>
      </dgm:t>
    </dgm:pt>
    <dgm:pt modelId="{FD91B352-EF4E-49ED-BF81-EE3747B0B8CF}" type="parTrans" cxnId="{D5D07F17-C115-450C-9550-5C7BDB271BA1}">
      <dgm:prSet/>
      <dgm:spPr/>
      <dgm:t>
        <a:bodyPr/>
        <a:lstStyle/>
        <a:p>
          <a:endParaRPr lang="en-US"/>
        </a:p>
      </dgm:t>
    </dgm:pt>
    <dgm:pt modelId="{662743CD-74CC-4B5A-A7F9-B61C69079BF5}" type="sibTrans" cxnId="{D5D07F17-C115-450C-9550-5C7BDB271BA1}">
      <dgm:prSet/>
      <dgm:spPr/>
      <dgm:t>
        <a:bodyPr/>
        <a:lstStyle/>
        <a:p>
          <a:endParaRPr lang="en-US"/>
        </a:p>
      </dgm:t>
    </dgm:pt>
    <dgm:pt modelId="{878C7863-C68D-4625-AC6C-D58E0711455A}">
      <dgm:prSet custT="1"/>
      <dgm:spPr/>
      <dgm:t>
        <a:bodyPr/>
        <a:lstStyle/>
        <a:p>
          <a:r>
            <a:rPr lang="en-US" sz="1800" dirty="0"/>
            <a:t>Nov 11</a:t>
          </a:r>
          <a:r>
            <a:rPr lang="en-US" sz="1800" baseline="30000" dirty="0"/>
            <a:t>th</a:t>
          </a:r>
          <a:r>
            <a:rPr lang="en-US" sz="1800" dirty="0"/>
            <a:t>: Run PP23 WRS Lookback Report + do all associated processing</a:t>
          </a:r>
        </a:p>
      </dgm:t>
    </dgm:pt>
    <dgm:pt modelId="{1830AD2C-315F-4819-AF09-35F98954BD66}" type="parTrans" cxnId="{768E84C7-DCBD-4730-A187-5E619BBFE02D}">
      <dgm:prSet/>
      <dgm:spPr/>
      <dgm:t>
        <a:bodyPr/>
        <a:lstStyle/>
        <a:p>
          <a:endParaRPr lang="en-US"/>
        </a:p>
      </dgm:t>
    </dgm:pt>
    <dgm:pt modelId="{2C3FD4C0-47F4-4842-BC69-B121FE2D2B56}" type="sibTrans" cxnId="{768E84C7-DCBD-4730-A187-5E619BBFE02D}">
      <dgm:prSet/>
      <dgm:spPr/>
      <dgm:t>
        <a:bodyPr/>
        <a:lstStyle/>
        <a:p>
          <a:endParaRPr lang="en-US"/>
        </a:p>
      </dgm:t>
    </dgm:pt>
    <dgm:pt modelId="{08A28E31-F846-436E-8189-4A2845CE479A}">
      <dgm:prSet custT="1"/>
      <dgm:spPr/>
      <dgm:t>
        <a:bodyPr/>
        <a:lstStyle/>
        <a:p>
          <a:r>
            <a:rPr lang="en-US" sz="1800" dirty="0"/>
            <a:t>Nov 25</a:t>
          </a:r>
          <a:r>
            <a:rPr lang="en-US" sz="1800" baseline="30000" dirty="0"/>
            <a:t>th</a:t>
          </a:r>
          <a:r>
            <a:rPr lang="en-US" sz="1800" dirty="0"/>
            <a:t>: Run PP24 WRS Lookback Report + do all associated processing</a:t>
          </a:r>
        </a:p>
      </dgm:t>
    </dgm:pt>
    <dgm:pt modelId="{8B94A22B-1D47-40AC-8DF4-E806A64FF91B}" type="parTrans" cxnId="{07FB379E-A5FE-46B0-94FD-1E9981D7A81A}">
      <dgm:prSet/>
      <dgm:spPr/>
      <dgm:t>
        <a:bodyPr/>
        <a:lstStyle/>
        <a:p>
          <a:endParaRPr lang="en-US"/>
        </a:p>
      </dgm:t>
    </dgm:pt>
    <dgm:pt modelId="{77AA806D-3882-4376-918A-54C00358C175}" type="sibTrans" cxnId="{07FB379E-A5FE-46B0-94FD-1E9981D7A81A}">
      <dgm:prSet/>
      <dgm:spPr/>
      <dgm:t>
        <a:bodyPr/>
        <a:lstStyle/>
        <a:p>
          <a:endParaRPr lang="en-US"/>
        </a:p>
      </dgm:t>
    </dgm:pt>
    <dgm:pt modelId="{CF9CDD29-4088-4267-8DFE-1AB11AE07E9D}" type="pres">
      <dgm:prSet presAssocID="{83523131-3EF3-4112-A524-C483CF560876}" presName="linear" presStyleCnt="0">
        <dgm:presLayoutVars>
          <dgm:animLvl val="lvl"/>
          <dgm:resizeHandles val="exact"/>
        </dgm:presLayoutVars>
      </dgm:prSet>
      <dgm:spPr/>
    </dgm:pt>
    <dgm:pt modelId="{852434F8-664E-460D-95A4-BFC59D33B367}" type="pres">
      <dgm:prSet presAssocID="{630803FD-E3C7-44B5-B999-42B712901361}" presName="parentText" presStyleLbl="node1" presStyleIdx="0" presStyleCnt="1" custScaleY="48582">
        <dgm:presLayoutVars>
          <dgm:chMax val="0"/>
          <dgm:bulletEnabled val="1"/>
        </dgm:presLayoutVars>
      </dgm:prSet>
      <dgm:spPr/>
    </dgm:pt>
    <dgm:pt modelId="{B41AB3DD-0006-461F-B529-C1866829FA22}" type="pres">
      <dgm:prSet presAssocID="{630803FD-E3C7-44B5-B999-42B712901361}" presName="childText" presStyleLbl="revTx" presStyleIdx="0" presStyleCnt="1">
        <dgm:presLayoutVars>
          <dgm:bulletEnabled val="1"/>
        </dgm:presLayoutVars>
      </dgm:prSet>
      <dgm:spPr/>
    </dgm:pt>
  </dgm:ptLst>
  <dgm:cxnLst>
    <dgm:cxn modelId="{D5D07F17-C115-450C-9550-5C7BDB271BA1}" srcId="{630803FD-E3C7-44B5-B999-42B712901361}" destId="{D92C7296-0D2F-48AC-A0C5-F94E9BA6CDE3}" srcOrd="1" destOrd="0" parTransId="{FD91B352-EF4E-49ED-BF81-EE3747B0B8CF}" sibTransId="{662743CD-74CC-4B5A-A7F9-B61C69079BF5}"/>
    <dgm:cxn modelId="{42386D22-2AC0-4488-A239-27EF2660C27F}" type="presOf" srcId="{878C7863-C68D-4625-AC6C-D58E0711455A}" destId="{B41AB3DD-0006-461F-B529-C1866829FA22}" srcOrd="0" destOrd="3" presId="urn:microsoft.com/office/officeart/2005/8/layout/vList2"/>
    <dgm:cxn modelId="{5CE49034-9002-4F56-9542-43C2C689022E}" type="presOf" srcId="{B7E57F20-7D0C-4DC7-8D82-2AA28FABFD03}" destId="{B41AB3DD-0006-461F-B529-C1866829FA22}" srcOrd="0" destOrd="0" presId="urn:microsoft.com/office/officeart/2005/8/layout/vList2"/>
    <dgm:cxn modelId="{EECB6535-E96F-4E05-920C-70845BE5E967}" type="presOf" srcId="{2DDBFE9B-A94F-4A45-B457-06A35CBFA0A3}" destId="{B41AB3DD-0006-461F-B529-C1866829FA22}" srcOrd="0" destOrd="6" presId="urn:microsoft.com/office/officeart/2005/8/layout/vList2"/>
    <dgm:cxn modelId="{40D07C7E-D649-4E4C-8B1E-61E42E310FC2}" type="presOf" srcId="{B5B416F7-8029-43AF-B047-A7B6C58E6E03}" destId="{B41AB3DD-0006-461F-B529-C1866829FA22}" srcOrd="0" destOrd="4" presId="urn:microsoft.com/office/officeart/2005/8/layout/vList2"/>
    <dgm:cxn modelId="{1CFCC882-34D6-4C8C-81CC-81739F8D2671}" srcId="{630803FD-E3C7-44B5-B999-42B712901361}" destId="{2DDBFE9B-A94F-4A45-B457-06A35CBFA0A3}" srcOrd="6" destOrd="0" parTransId="{213068CD-985D-42DF-9863-06129977EF2E}" sibTransId="{2ABDEFB1-A74B-4356-B47B-FA17572E7FFF}"/>
    <dgm:cxn modelId="{97E09185-CEEF-4317-9839-C237E4F79CAF}" type="presOf" srcId="{630803FD-E3C7-44B5-B999-42B712901361}" destId="{852434F8-664E-460D-95A4-BFC59D33B367}" srcOrd="0" destOrd="0" presId="urn:microsoft.com/office/officeart/2005/8/layout/vList2"/>
    <dgm:cxn modelId="{8EEBE088-57EF-4CC4-8AE5-24C6090D40B0}" type="presOf" srcId="{A8FC0C5A-8F36-47D6-B754-02C297E50E30}" destId="{B41AB3DD-0006-461F-B529-C1866829FA22}" srcOrd="0" destOrd="7" presId="urn:microsoft.com/office/officeart/2005/8/layout/vList2"/>
    <dgm:cxn modelId="{8F36F58C-B7DD-464F-9E05-50A1AA3ACA9A}" srcId="{83523131-3EF3-4112-A524-C483CF560876}" destId="{630803FD-E3C7-44B5-B999-42B712901361}" srcOrd="0" destOrd="0" parTransId="{59731247-612C-453C-9149-56375F0D5287}" sibTransId="{E64A6426-42FD-4EF8-AD92-66606BABB4FA}"/>
    <dgm:cxn modelId="{C95DF691-02B7-4E66-8CE2-AA0D1F025147}" type="presOf" srcId="{1E7A4108-365F-47D7-9DBF-A9BC2F979876}" destId="{B41AB3DD-0006-461F-B529-C1866829FA22}" srcOrd="0" destOrd="2" presId="urn:microsoft.com/office/officeart/2005/8/layout/vList2"/>
    <dgm:cxn modelId="{07FB379E-A5FE-46B0-94FD-1E9981D7A81A}" srcId="{630803FD-E3C7-44B5-B999-42B712901361}" destId="{08A28E31-F846-436E-8189-4A2845CE479A}" srcOrd="8" destOrd="0" parTransId="{8B94A22B-1D47-40AC-8DF4-E806A64FF91B}" sibTransId="{77AA806D-3882-4376-918A-54C00358C175}"/>
    <dgm:cxn modelId="{E0B89BA9-F502-49F5-8A1A-FE2A7AB35C45}" type="presOf" srcId="{83523131-3EF3-4112-A524-C483CF560876}" destId="{CF9CDD29-4088-4267-8DFE-1AB11AE07E9D}" srcOrd="0" destOrd="0" presId="urn:microsoft.com/office/officeart/2005/8/layout/vList2"/>
    <dgm:cxn modelId="{3DA388B3-2F26-49AE-87FF-8723ECB6B09D}" type="presOf" srcId="{D92C7296-0D2F-48AC-A0C5-F94E9BA6CDE3}" destId="{B41AB3DD-0006-461F-B529-C1866829FA22}" srcOrd="0" destOrd="1" presId="urn:microsoft.com/office/officeart/2005/8/layout/vList2"/>
    <dgm:cxn modelId="{BC5F66BB-8147-4A48-A820-09408E2765DA}" srcId="{630803FD-E3C7-44B5-B999-42B712901361}" destId="{B7E57F20-7D0C-4DC7-8D82-2AA28FABFD03}" srcOrd="0" destOrd="0" parTransId="{108C918E-CA17-4EC2-B87B-8BCF48BD394E}" sibTransId="{F2DFFC17-396D-4A1F-B900-1F4253C5FE30}"/>
    <dgm:cxn modelId="{301E6BBC-B7F6-449A-8DC0-605F3046F316}" srcId="{630803FD-E3C7-44B5-B999-42B712901361}" destId="{BD29A558-C8E0-4AFB-97CA-D515294E1350}" srcOrd="5" destOrd="0" parTransId="{3C28C98B-912B-4420-81BD-3FF64163985F}" sibTransId="{EB1BACFF-3839-4B0A-8552-6853A0160711}"/>
    <dgm:cxn modelId="{768E84C7-DCBD-4730-A187-5E619BBFE02D}" srcId="{630803FD-E3C7-44B5-B999-42B712901361}" destId="{878C7863-C68D-4625-AC6C-D58E0711455A}" srcOrd="3" destOrd="0" parTransId="{1830AD2C-315F-4819-AF09-35F98954BD66}" sibTransId="{2C3FD4C0-47F4-4842-BC69-B121FE2D2B56}"/>
    <dgm:cxn modelId="{B5462DD8-128F-4C0F-8903-4FBC6B8C2A9D}" type="presOf" srcId="{08A28E31-F846-436E-8189-4A2845CE479A}" destId="{B41AB3DD-0006-461F-B529-C1866829FA22}" srcOrd="0" destOrd="8" presId="urn:microsoft.com/office/officeart/2005/8/layout/vList2"/>
    <dgm:cxn modelId="{1D8D40DD-F7CA-48A6-BBDA-D0C2E25A1CAC}" type="presOf" srcId="{BD29A558-C8E0-4AFB-97CA-D515294E1350}" destId="{B41AB3DD-0006-461F-B529-C1866829FA22}" srcOrd="0" destOrd="5" presId="urn:microsoft.com/office/officeart/2005/8/layout/vList2"/>
    <dgm:cxn modelId="{DCA721E0-1909-4251-B328-EEFFAF0B33A1}" srcId="{630803FD-E3C7-44B5-B999-42B712901361}" destId="{A8FC0C5A-8F36-47D6-B754-02C297E50E30}" srcOrd="7" destOrd="0" parTransId="{5758AE0C-6357-46CD-8F4F-D914138EEBD7}" sibTransId="{B0FA47CF-8AB6-445E-BC76-471B9DD5B414}"/>
    <dgm:cxn modelId="{56CC43F5-3BE5-43A3-AF8E-A5E540A8B375}" srcId="{630803FD-E3C7-44B5-B999-42B712901361}" destId="{B5B416F7-8029-43AF-B047-A7B6C58E6E03}" srcOrd="4" destOrd="0" parTransId="{3D6BDA8B-476A-4C2D-91F8-BF449B93DB42}" sibTransId="{3A5A6F16-1EED-4D8C-81CB-59AE5B79CD40}"/>
    <dgm:cxn modelId="{44E500FB-8A95-4607-9FB2-DFDBEB1A1B1A}" srcId="{630803FD-E3C7-44B5-B999-42B712901361}" destId="{1E7A4108-365F-47D7-9DBF-A9BC2F979876}" srcOrd="2" destOrd="0" parTransId="{C791C175-5288-4F7F-B363-0BA0F71539DC}" sibTransId="{71FED4A7-A166-441C-8395-D8DC18D5BBD1}"/>
    <dgm:cxn modelId="{F38E1975-9EEA-4E5D-81B6-E4CB99C397F0}" type="presParOf" srcId="{CF9CDD29-4088-4267-8DFE-1AB11AE07E9D}" destId="{852434F8-664E-460D-95A4-BFC59D33B367}" srcOrd="0" destOrd="0" presId="urn:microsoft.com/office/officeart/2005/8/layout/vList2"/>
    <dgm:cxn modelId="{52F68392-87B9-4D11-A083-785181441AB3}" type="presParOf" srcId="{CF9CDD29-4088-4267-8DFE-1AB11AE07E9D}" destId="{B41AB3DD-0006-461F-B529-C1866829FA2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30803FD-E3C7-44B5-B999-42B712901361}">
      <dgm:prSet/>
      <dgm:spPr/>
      <dgm:t>
        <a:bodyPr/>
        <a:lstStyle/>
        <a:p>
          <a:r>
            <a:rPr lang="en-US" b="1" dirty="0"/>
            <a:t>December Dates</a:t>
          </a:r>
          <a:endParaRPr lang="en-US"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1E7A4108-365F-47D7-9DBF-A9BC2F979876}">
      <dgm:prSet/>
      <dgm:spPr/>
      <dgm:t>
        <a:bodyPr/>
        <a:lstStyle/>
        <a:p>
          <a:r>
            <a:rPr lang="en-US" dirty="0"/>
            <a:t>Dec 11</a:t>
          </a:r>
          <a:r>
            <a:rPr lang="en-US" baseline="30000" dirty="0"/>
            <a:t>th</a:t>
          </a:r>
          <a:r>
            <a:rPr lang="en-US" dirty="0"/>
            <a:t>: OE file sent to DeltaVision and </a:t>
          </a:r>
          <a:r>
            <a:rPr lang="en-US" dirty="0" err="1"/>
            <a:t>DeltaDental</a:t>
          </a:r>
          <a:r>
            <a:rPr lang="en-US" dirty="0"/>
            <a:t> (includes Supplemental Dental and Preventive Dental)</a:t>
          </a:r>
        </a:p>
      </dgm:t>
    </dgm:pt>
    <dgm:pt modelId="{C791C175-5288-4F7F-B363-0BA0F71539DC}" type="parTrans" cxnId="{44E500FB-8A95-4607-9FB2-DFDBEB1A1B1A}">
      <dgm:prSet/>
      <dgm:spPr/>
      <dgm:t>
        <a:bodyPr/>
        <a:lstStyle/>
        <a:p>
          <a:endParaRPr lang="en-US"/>
        </a:p>
      </dgm:t>
    </dgm:pt>
    <dgm:pt modelId="{71FED4A7-A166-441C-8395-D8DC18D5BBD1}" type="sibTrans" cxnId="{44E500FB-8A95-4607-9FB2-DFDBEB1A1B1A}">
      <dgm:prSet/>
      <dgm:spPr/>
      <dgm:t>
        <a:bodyPr/>
        <a:lstStyle/>
        <a:p>
          <a:endParaRPr lang="en-US"/>
        </a:p>
      </dgm:t>
    </dgm:pt>
    <dgm:pt modelId="{2F15F2D1-989E-47E1-AADE-54225AB2F2F5}">
      <dgm:prSet/>
      <dgm:spPr/>
      <dgm:t>
        <a:bodyPr/>
        <a:lstStyle/>
        <a:p>
          <a:r>
            <a:rPr lang="en-US" b="1" dirty="0"/>
            <a:t>January Dates</a:t>
          </a:r>
          <a:endParaRPr lang="en-US" dirty="0"/>
        </a:p>
      </dgm:t>
    </dgm:pt>
    <dgm:pt modelId="{BC9970A9-BC96-431E-BD60-38E29224038F}" type="parTrans" cxnId="{451CDBC2-09AF-40C7-A65E-11520C166291}">
      <dgm:prSet/>
      <dgm:spPr/>
      <dgm:t>
        <a:bodyPr/>
        <a:lstStyle/>
        <a:p>
          <a:endParaRPr lang="en-US"/>
        </a:p>
      </dgm:t>
    </dgm:pt>
    <dgm:pt modelId="{D0B31D0C-EFDF-4B07-AA37-D45F456DEAFF}" type="sibTrans" cxnId="{451CDBC2-09AF-40C7-A65E-11520C166291}">
      <dgm:prSet/>
      <dgm:spPr/>
      <dgm:t>
        <a:bodyPr/>
        <a:lstStyle/>
        <a:p>
          <a:endParaRPr lang="en-US"/>
        </a:p>
      </dgm:t>
    </dgm:pt>
    <dgm:pt modelId="{A73A4E7F-FB32-44BA-AC69-6E25F4957D58}">
      <dgm:prSet/>
      <dgm:spPr/>
      <dgm:t>
        <a:bodyPr/>
        <a:lstStyle/>
        <a:p>
          <a:r>
            <a:rPr lang="en-US" dirty="0"/>
            <a:t>Jan 9</a:t>
          </a:r>
          <a:r>
            <a:rPr lang="en-US" baseline="30000" dirty="0"/>
            <a:t>th</a:t>
          </a:r>
          <a:r>
            <a:rPr lang="en-US" dirty="0"/>
            <a:t>: first check payable in 2025</a:t>
          </a:r>
        </a:p>
      </dgm:t>
    </dgm:pt>
    <dgm:pt modelId="{97DDD2F4-CB18-4505-8600-2DC7EF902466}" type="parTrans" cxnId="{98803F30-93BE-42ED-948C-60A308CCD463}">
      <dgm:prSet/>
      <dgm:spPr/>
      <dgm:t>
        <a:bodyPr/>
        <a:lstStyle/>
        <a:p>
          <a:endParaRPr lang="en-US"/>
        </a:p>
      </dgm:t>
    </dgm:pt>
    <dgm:pt modelId="{951B2477-BA4D-4C7F-90E9-F598184CC925}" type="sibTrans" cxnId="{98803F30-93BE-42ED-948C-60A308CCD463}">
      <dgm:prSet/>
      <dgm:spPr/>
      <dgm:t>
        <a:bodyPr/>
        <a:lstStyle/>
        <a:p>
          <a:endParaRPr lang="en-US"/>
        </a:p>
      </dgm:t>
    </dgm:pt>
    <dgm:pt modelId="{7192E3CD-AE86-4AB1-BA4B-5DEFB6AA0974}">
      <dgm:prSet/>
      <dgm:spPr/>
      <dgm:t>
        <a:bodyPr/>
        <a:lstStyle/>
        <a:p>
          <a:r>
            <a:rPr lang="en-US"/>
            <a:t>Early January:</a:t>
          </a:r>
        </a:p>
      </dgm:t>
    </dgm:pt>
    <dgm:pt modelId="{8C5AAA89-8C90-4F60-BC91-05A3D47766DA}" type="parTrans" cxnId="{C79D0E96-973E-420D-89FC-908A55A8312A}">
      <dgm:prSet/>
      <dgm:spPr/>
      <dgm:t>
        <a:bodyPr/>
        <a:lstStyle/>
        <a:p>
          <a:endParaRPr lang="en-US"/>
        </a:p>
      </dgm:t>
    </dgm:pt>
    <dgm:pt modelId="{C6241F2C-6D39-4B4A-AC99-E11718347D12}" type="sibTrans" cxnId="{C79D0E96-973E-420D-89FC-908A55A8312A}">
      <dgm:prSet/>
      <dgm:spPr/>
      <dgm:t>
        <a:bodyPr/>
        <a:lstStyle/>
        <a:p>
          <a:endParaRPr lang="en-US"/>
        </a:p>
      </dgm:t>
    </dgm:pt>
    <dgm:pt modelId="{BD29A558-C8E0-4AFB-97CA-D515294E1350}">
      <dgm:prSet/>
      <dgm:spPr/>
      <dgm:t>
        <a:bodyPr/>
        <a:lstStyle/>
        <a:p>
          <a:r>
            <a:rPr lang="en-US" dirty="0"/>
            <a:t>Dec 15</a:t>
          </a:r>
          <a:r>
            <a:rPr lang="en-US" baseline="30000" dirty="0"/>
            <a:t>th</a:t>
          </a:r>
          <a:r>
            <a:rPr lang="en-US" dirty="0"/>
            <a:t>: 1</a:t>
          </a:r>
          <a:r>
            <a:rPr lang="en-US" baseline="30000" dirty="0"/>
            <a:t>st</a:t>
          </a:r>
          <a:r>
            <a:rPr lang="en-US" dirty="0"/>
            <a:t> day of 2025 Pay Period 1</a:t>
          </a:r>
        </a:p>
      </dgm:t>
    </dgm:pt>
    <dgm:pt modelId="{3C28C98B-912B-4420-81BD-3FF64163985F}" type="parTrans" cxnId="{301E6BBC-B7F6-449A-8DC0-605F3046F316}">
      <dgm:prSet/>
      <dgm:spPr/>
      <dgm:t>
        <a:bodyPr/>
        <a:lstStyle/>
        <a:p>
          <a:endParaRPr lang="en-US"/>
        </a:p>
      </dgm:t>
    </dgm:pt>
    <dgm:pt modelId="{EB1BACFF-3839-4B0A-8552-6853A0160711}" type="sibTrans" cxnId="{301E6BBC-B7F6-449A-8DC0-605F3046F316}">
      <dgm:prSet/>
      <dgm:spPr/>
      <dgm:t>
        <a:bodyPr/>
        <a:lstStyle/>
        <a:p>
          <a:endParaRPr lang="en-US"/>
        </a:p>
      </dgm:t>
    </dgm:pt>
    <dgm:pt modelId="{2DDBFE9B-A94F-4A45-B457-06A35CBFA0A3}">
      <dgm:prSet/>
      <dgm:spPr/>
      <dgm:t>
        <a:bodyPr/>
        <a:lstStyle/>
        <a:p>
          <a:r>
            <a:rPr lang="en-US" dirty="0"/>
            <a:t>Dec 18</a:t>
          </a:r>
          <a:r>
            <a:rPr lang="en-US" baseline="30000" dirty="0"/>
            <a:t>th</a:t>
          </a:r>
          <a:r>
            <a:rPr lang="en-US" dirty="0"/>
            <a:t>: Send OE elections to Securian for Accident Plan</a:t>
          </a:r>
        </a:p>
      </dgm:t>
    </dgm:pt>
    <dgm:pt modelId="{213068CD-985D-42DF-9863-06129977EF2E}" type="parTrans" cxnId="{1CFCC882-34D6-4C8C-81CC-81739F8D2671}">
      <dgm:prSet/>
      <dgm:spPr/>
      <dgm:t>
        <a:bodyPr/>
        <a:lstStyle/>
        <a:p>
          <a:endParaRPr lang="en-US"/>
        </a:p>
      </dgm:t>
    </dgm:pt>
    <dgm:pt modelId="{2ABDEFB1-A74B-4356-B47B-FA17572E7FFF}" type="sibTrans" cxnId="{1CFCC882-34D6-4C8C-81CC-81739F8D2671}">
      <dgm:prSet/>
      <dgm:spPr/>
      <dgm:t>
        <a:bodyPr/>
        <a:lstStyle/>
        <a:p>
          <a:endParaRPr lang="en-US"/>
        </a:p>
      </dgm:t>
    </dgm:pt>
    <dgm:pt modelId="{65BEF554-AA58-40C7-BA4C-860D1639E068}">
      <dgm:prSet/>
      <dgm:spPr/>
      <dgm:t>
        <a:bodyPr/>
        <a:lstStyle/>
        <a:p>
          <a:r>
            <a:rPr lang="en-US"/>
            <a:t>Central Benefits will begin health compare with ETF’s system</a:t>
          </a:r>
        </a:p>
      </dgm:t>
    </dgm:pt>
    <dgm:pt modelId="{C63B4568-D498-4DE0-AD34-7DA34005DB5A}" type="parTrans" cxnId="{FBA11EA1-B6C1-4A96-8AB2-573B0B4AD37C}">
      <dgm:prSet/>
      <dgm:spPr/>
      <dgm:t>
        <a:bodyPr/>
        <a:lstStyle/>
        <a:p>
          <a:endParaRPr lang="en-US"/>
        </a:p>
      </dgm:t>
    </dgm:pt>
    <dgm:pt modelId="{45228AA1-89BD-4897-96C9-A848D0262140}" type="sibTrans" cxnId="{FBA11EA1-B6C1-4A96-8AB2-573B0B4AD37C}">
      <dgm:prSet/>
      <dgm:spPr/>
      <dgm:t>
        <a:bodyPr/>
        <a:lstStyle/>
        <a:p>
          <a:endParaRPr lang="en-US"/>
        </a:p>
      </dgm:t>
    </dgm:pt>
    <dgm:pt modelId="{C33F9D13-01DA-4E30-B45C-FC8050D90FA4}">
      <dgm:prSet/>
      <dgm:spPr/>
      <dgm:t>
        <a:bodyPr/>
        <a:lstStyle/>
        <a:p>
          <a:r>
            <a:rPr lang="en-US"/>
            <a:t>Re-send OOS list to ETF for Validation (in case of changes)</a:t>
          </a:r>
        </a:p>
      </dgm:t>
    </dgm:pt>
    <dgm:pt modelId="{D1772EE4-0DB0-4379-86D1-2E6F9BBE7526}" type="parTrans" cxnId="{2A4C9F2B-9504-454C-8324-BBA4977805F7}">
      <dgm:prSet/>
      <dgm:spPr/>
      <dgm:t>
        <a:bodyPr/>
        <a:lstStyle/>
        <a:p>
          <a:endParaRPr lang="en-US"/>
        </a:p>
      </dgm:t>
    </dgm:pt>
    <dgm:pt modelId="{9B1CB82E-7817-4FAF-8B54-CC497F430E7B}" type="sibTrans" cxnId="{2A4C9F2B-9504-454C-8324-BBA4977805F7}">
      <dgm:prSet/>
      <dgm:spPr/>
      <dgm:t>
        <a:bodyPr/>
        <a:lstStyle/>
        <a:p>
          <a:endParaRPr lang="en-US"/>
        </a:p>
      </dgm:t>
    </dgm:pt>
    <dgm:pt modelId="{DC610F63-6184-4CCA-BF1E-369F690C6116}">
      <dgm:prSet/>
      <dgm:spPr/>
      <dgm:t>
        <a:bodyPr/>
        <a:lstStyle/>
        <a:p>
          <a:r>
            <a:rPr lang="en-US" dirty="0">
              <a:solidFill>
                <a:srgbClr val="FF0000"/>
              </a:solidFill>
            </a:rPr>
            <a:t>After OE file sent in December, new hires won’t be sent until after 1/1/25</a:t>
          </a:r>
        </a:p>
      </dgm:t>
    </dgm:pt>
    <dgm:pt modelId="{5466C782-A52D-4F8E-A2F7-34D472558C05}" type="parTrans" cxnId="{C83A2100-C1C4-49AD-B948-24ADB09E10B7}">
      <dgm:prSet/>
      <dgm:spPr/>
      <dgm:t>
        <a:bodyPr/>
        <a:lstStyle/>
        <a:p>
          <a:endParaRPr lang="en-US"/>
        </a:p>
      </dgm:t>
    </dgm:pt>
    <dgm:pt modelId="{5D9F21C4-9201-4901-B03B-9B89A7D0664C}" type="sibTrans" cxnId="{C83A2100-C1C4-49AD-B948-24ADB09E10B7}">
      <dgm:prSet/>
      <dgm:spPr/>
      <dgm:t>
        <a:bodyPr/>
        <a:lstStyle/>
        <a:p>
          <a:endParaRPr lang="en-US"/>
        </a:p>
      </dgm:t>
    </dgm:pt>
    <dgm:pt modelId="{8A327CFA-AE1C-49B0-8797-26B32761957A}">
      <dgm:prSet/>
      <dgm:spPr/>
      <dgm:t>
        <a:bodyPr/>
        <a:lstStyle/>
        <a:p>
          <a:r>
            <a:rPr lang="en-US" dirty="0"/>
            <a:t>Dec 26</a:t>
          </a:r>
          <a:r>
            <a:rPr lang="en-US" baseline="30000" dirty="0"/>
            <a:t>th</a:t>
          </a:r>
          <a:r>
            <a:rPr lang="en-US" dirty="0"/>
            <a:t>: 2</a:t>
          </a:r>
          <a:r>
            <a:rPr lang="en-US" baseline="30000" dirty="0"/>
            <a:t>nd</a:t>
          </a:r>
          <a:r>
            <a:rPr lang="en-US" dirty="0"/>
            <a:t> OE enrollment file sent to OPTUM Financial</a:t>
          </a:r>
        </a:p>
      </dgm:t>
    </dgm:pt>
    <dgm:pt modelId="{5A129A5E-E9ED-42C3-9B8A-5EA5F88DE14B}" type="parTrans" cxnId="{7A5DDF0B-1C6E-4C78-9F26-A39CA4697212}">
      <dgm:prSet/>
      <dgm:spPr/>
      <dgm:t>
        <a:bodyPr/>
        <a:lstStyle/>
        <a:p>
          <a:endParaRPr lang="en-US"/>
        </a:p>
      </dgm:t>
    </dgm:pt>
    <dgm:pt modelId="{61AC5309-644F-4D99-9029-9652DBCA47E6}" type="sibTrans" cxnId="{7A5DDF0B-1C6E-4C78-9F26-A39CA4697212}">
      <dgm:prSet/>
      <dgm:spPr/>
      <dgm:t>
        <a:bodyPr/>
        <a:lstStyle/>
        <a:p>
          <a:endParaRPr lang="en-US"/>
        </a:p>
      </dgm:t>
    </dgm:pt>
    <dgm:pt modelId="{1309A229-94EA-4861-A266-2CE0F719886B}">
      <dgm:prSet/>
      <dgm:spPr/>
      <dgm:t>
        <a:bodyPr/>
        <a:lstStyle/>
        <a:p>
          <a:r>
            <a:rPr lang="en-US" dirty="0"/>
            <a:t>Dec 9</a:t>
          </a:r>
          <a:r>
            <a:rPr lang="en-US" baseline="30000" dirty="0"/>
            <a:t>th</a:t>
          </a:r>
          <a:r>
            <a:rPr lang="en-US" dirty="0"/>
            <a:t>: Run PP25 WRS Lookback Report + do all associated processing</a:t>
          </a:r>
        </a:p>
      </dgm:t>
    </dgm:pt>
    <dgm:pt modelId="{CAED7ED9-39AD-4877-A3E3-B2C46281C644}" type="parTrans" cxnId="{E39027D0-1C7D-4629-AAC4-2CACBA6855AE}">
      <dgm:prSet/>
      <dgm:spPr/>
      <dgm:t>
        <a:bodyPr/>
        <a:lstStyle/>
        <a:p>
          <a:endParaRPr lang="en-US"/>
        </a:p>
      </dgm:t>
    </dgm:pt>
    <dgm:pt modelId="{103A1D14-015A-438D-82A3-751983318543}" type="sibTrans" cxnId="{E39027D0-1C7D-4629-AAC4-2CACBA6855AE}">
      <dgm:prSet/>
      <dgm:spPr/>
      <dgm:t>
        <a:bodyPr/>
        <a:lstStyle/>
        <a:p>
          <a:endParaRPr lang="en-US"/>
        </a:p>
      </dgm:t>
    </dgm:pt>
    <dgm:pt modelId="{D84784F2-C69E-4B33-B2B9-662239BF8DBB}" type="pres">
      <dgm:prSet presAssocID="{83523131-3EF3-4112-A524-C483CF560876}" presName="linear" presStyleCnt="0">
        <dgm:presLayoutVars>
          <dgm:animLvl val="lvl"/>
          <dgm:resizeHandles val="exact"/>
        </dgm:presLayoutVars>
      </dgm:prSet>
      <dgm:spPr/>
    </dgm:pt>
    <dgm:pt modelId="{F1246CB1-B538-4613-8F37-6C454EC4AC12}" type="pres">
      <dgm:prSet presAssocID="{630803FD-E3C7-44B5-B999-42B712901361}" presName="parentText" presStyleLbl="node1" presStyleIdx="0" presStyleCnt="2">
        <dgm:presLayoutVars>
          <dgm:chMax val="0"/>
          <dgm:bulletEnabled val="1"/>
        </dgm:presLayoutVars>
      </dgm:prSet>
      <dgm:spPr/>
    </dgm:pt>
    <dgm:pt modelId="{827FA93B-C687-4A85-A9C9-69341082B201}" type="pres">
      <dgm:prSet presAssocID="{630803FD-E3C7-44B5-B999-42B712901361}" presName="childText" presStyleLbl="revTx" presStyleIdx="0" presStyleCnt="2">
        <dgm:presLayoutVars>
          <dgm:bulletEnabled val="1"/>
        </dgm:presLayoutVars>
      </dgm:prSet>
      <dgm:spPr/>
    </dgm:pt>
    <dgm:pt modelId="{123E61B7-8D2C-447C-BBB0-2713A72133E4}" type="pres">
      <dgm:prSet presAssocID="{2F15F2D1-989E-47E1-AADE-54225AB2F2F5}" presName="parentText" presStyleLbl="node1" presStyleIdx="1" presStyleCnt="2">
        <dgm:presLayoutVars>
          <dgm:chMax val="0"/>
          <dgm:bulletEnabled val="1"/>
        </dgm:presLayoutVars>
      </dgm:prSet>
      <dgm:spPr/>
    </dgm:pt>
    <dgm:pt modelId="{25E546A2-D5AF-4759-B4C2-AD6830786FEE}" type="pres">
      <dgm:prSet presAssocID="{2F15F2D1-989E-47E1-AADE-54225AB2F2F5}" presName="childText" presStyleLbl="revTx" presStyleIdx="1" presStyleCnt="2">
        <dgm:presLayoutVars>
          <dgm:bulletEnabled val="1"/>
        </dgm:presLayoutVars>
      </dgm:prSet>
      <dgm:spPr/>
    </dgm:pt>
  </dgm:ptLst>
  <dgm:cxnLst>
    <dgm:cxn modelId="{C83A2100-C1C4-49AD-B948-24ADB09E10B7}" srcId="{1E7A4108-365F-47D7-9DBF-A9BC2F979876}" destId="{DC610F63-6184-4CCA-BF1E-369F690C6116}" srcOrd="0" destOrd="0" parTransId="{5466C782-A52D-4F8E-A2F7-34D472558C05}" sibTransId="{5D9F21C4-9201-4901-B03B-9B89A7D0664C}"/>
    <dgm:cxn modelId="{AF1EFD08-5B38-4B82-8651-CD3A0B166B48}" type="presOf" srcId="{83523131-3EF3-4112-A524-C483CF560876}" destId="{D84784F2-C69E-4B33-B2B9-662239BF8DBB}" srcOrd="0" destOrd="0" presId="urn:microsoft.com/office/officeart/2005/8/layout/vList2"/>
    <dgm:cxn modelId="{7A5DDF0B-1C6E-4C78-9F26-A39CA4697212}" srcId="{630803FD-E3C7-44B5-B999-42B712901361}" destId="{8A327CFA-AE1C-49B0-8797-26B32761957A}" srcOrd="4" destOrd="0" parTransId="{5A129A5E-E9ED-42C3-9B8A-5EA5F88DE14B}" sibTransId="{61AC5309-644F-4D99-9029-9652DBCA47E6}"/>
    <dgm:cxn modelId="{AF0CFE0F-9DE4-4E97-9708-DD836235C42D}" type="presOf" srcId="{1E7A4108-365F-47D7-9DBF-A9BC2F979876}" destId="{827FA93B-C687-4A85-A9C9-69341082B201}" srcOrd="0" destOrd="1" presId="urn:microsoft.com/office/officeart/2005/8/layout/vList2"/>
    <dgm:cxn modelId="{D589C910-6C61-483D-A004-032F9E267CFD}" type="presOf" srcId="{DC610F63-6184-4CCA-BF1E-369F690C6116}" destId="{827FA93B-C687-4A85-A9C9-69341082B201}" srcOrd="0" destOrd="2" presId="urn:microsoft.com/office/officeart/2005/8/layout/vList2"/>
    <dgm:cxn modelId="{D34BBB18-CE11-4E6B-878F-220703A3B77D}" type="presOf" srcId="{1309A229-94EA-4861-A266-2CE0F719886B}" destId="{827FA93B-C687-4A85-A9C9-69341082B201}" srcOrd="0" destOrd="0" presId="urn:microsoft.com/office/officeart/2005/8/layout/vList2"/>
    <dgm:cxn modelId="{B1D58024-C29B-4286-A34E-FB97378616AA}" type="presOf" srcId="{BD29A558-C8E0-4AFB-97CA-D515294E1350}" destId="{827FA93B-C687-4A85-A9C9-69341082B201}" srcOrd="0" destOrd="3" presId="urn:microsoft.com/office/officeart/2005/8/layout/vList2"/>
    <dgm:cxn modelId="{2A4C9F2B-9504-454C-8324-BBA4977805F7}" srcId="{7192E3CD-AE86-4AB1-BA4B-5DEFB6AA0974}" destId="{C33F9D13-01DA-4E30-B45C-FC8050D90FA4}" srcOrd="1" destOrd="0" parTransId="{D1772EE4-0DB0-4379-86D1-2E6F9BBE7526}" sibTransId="{9B1CB82E-7817-4FAF-8B54-CC497F430E7B}"/>
    <dgm:cxn modelId="{98803F30-93BE-42ED-948C-60A308CCD463}" srcId="{2F15F2D1-989E-47E1-AADE-54225AB2F2F5}" destId="{A73A4E7F-FB32-44BA-AC69-6E25F4957D58}" srcOrd="0" destOrd="0" parTransId="{97DDD2F4-CB18-4505-8600-2DC7EF902466}" sibTransId="{951B2477-BA4D-4C7F-90E9-F598184CC925}"/>
    <dgm:cxn modelId="{6590B45B-B70A-488A-95DB-5A6D694F4DC3}" type="presOf" srcId="{2DDBFE9B-A94F-4A45-B457-06A35CBFA0A3}" destId="{827FA93B-C687-4A85-A9C9-69341082B201}" srcOrd="0" destOrd="4" presId="urn:microsoft.com/office/officeart/2005/8/layout/vList2"/>
    <dgm:cxn modelId="{2669FC77-5EFF-4602-A2A0-F0B54F88AC5B}" type="presOf" srcId="{C33F9D13-01DA-4E30-B45C-FC8050D90FA4}" destId="{25E546A2-D5AF-4759-B4C2-AD6830786FEE}" srcOrd="0" destOrd="3" presId="urn:microsoft.com/office/officeart/2005/8/layout/vList2"/>
    <dgm:cxn modelId="{BCB30D59-D6D1-4E86-A59B-2182BFA643C3}" type="presOf" srcId="{8A327CFA-AE1C-49B0-8797-26B32761957A}" destId="{827FA93B-C687-4A85-A9C9-69341082B201}" srcOrd="0" destOrd="5" presId="urn:microsoft.com/office/officeart/2005/8/layout/vList2"/>
    <dgm:cxn modelId="{AD563779-D963-4BE0-962D-BCFCAA267E53}" type="presOf" srcId="{2F15F2D1-989E-47E1-AADE-54225AB2F2F5}" destId="{123E61B7-8D2C-447C-BBB0-2713A72133E4}" srcOrd="0" destOrd="0" presId="urn:microsoft.com/office/officeart/2005/8/layout/vList2"/>
    <dgm:cxn modelId="{1CFCC882-34D6-4C8C-81CC-81739F8D2671}" srcId="{630803FD-E3C7-44B5-B999-42B712901361}" destId="{2DDBFE9B-A94F-4A45-B457-06A35CBFA0A3}" srcOrd="3" destOrd="0" parTransId="{213068CD-985D-42DF-9863-06129977EF2E}" sibTransId="{2ABDEFB1-A74B-4356-B47B-FA17572E7FFF}"/>
    <dgm:cxn modelId="{8F36F58C-B7DD-464F-9E05-50A1AA3ACA9A}" srcId="{83523131-3EF3-4112-A524-C483CF560876}" destId="{630803FD-E3C7-44B5-B999-42B712901361}" srcOrd="0" destOrd="0" parTransId="{59731247-612C-453C-9149-56375F0D5287}" sibTransId="{E64A6426-42FD-4EF8-AD92-66606BABB4FA}"/>
    <dgm:cxn modelId="{C79D0E96-973E-420D-89FC-908A55A8312A}" srcId="{2F15F2D1-989E-47E1-AADE-54225AB2F2F5}" destId="{7192E3CD-AE86-4AB1-BA4B-5DEFB6AA0974}" srcOrd="1" destOrd="0" parTransId="{8C5AAA89-8C90-4F60-BC91-05A3D47766DA}" sibTransId="{C6241F2C-6D39-4B4A-AC99-E11718347D12}"/>
    <dgm:cxn modelId="{94A2CE98-F3B1-4741-AE04-855FF4ACC5F3}" type="presOf" srcId="{630803FD-E3C7-44B5-B999-42B712901361}" destId="{F1246CB1-B538-4613-8F37-6C454EC4AC12}" srcOrd="0" destOrd="0" presId="urn:microsoft.com/office/officeart/2005/8/layout/vList2"/>
    <dgm:cxn modelId="{FBA11EA1-B6C1-4A96-8AB2-573B0B4AD37C}" srcId="{7192E3CD-AE86-4AB1-BA4B-5DEFB6AA0974}" destId="{65BEF554-AA58-40C7-BA4C-860D1639E068}" srcOrd="0" destOrd="0" parTransId="{C63B4568-D498-4DE0-AD34-7DA34005DB5A}" sibTransId="{45228AA1-89BD-4897-96C9-A848D0262140}"/>
    <dgm:cxn modelId="{3C64AEA3-F14B-43DD-B548-D572D5FE2C02}" type="presOf" srcId="{65BEF554-AA58-40C7-BA4C-860D1639E068}" destId="{25E546A2-D5AF-4759-B4C2-AD6830786FEE}" srcOrd="0" destOrd="2" presId="urn:microsoft.com/office/officeart/2005/8/layout/vList2"/>
    <dgm:cxn modelId="{301E6BBC-B7F6-449A-8DC0-605F3046F316}" srcId="{630803FD-E3C7-44B5-B999-42B712901361}" destId="{BD29A558-C8E0-4AFB-97CA-D515294E1350}" srcOrd="2" destOrd="0" parTransId="{3C28C98B-912B-4420-81BD-3FF64163985F}" sibTransId="{EB1BACFF-3839-4B0A-8552-6853A0160711}"/>
    <dgm:cxn modelId="{451CDBC2-09AF-40C7-A65E-11520C166291}" srcId="{83523131-3EF3-4112-A524-C483CF560876}" destId="{2F15F2D1-989E-47E1-AADE-54225AB2F2F5}" srcOrd="1" destOrd="0" parTransId="{BC9970A9-BC96-431E-BD60-38E29224038F}" sibTransId="{D0B31D0C-EFDF-4B07-AA37-D45F456DEAFF}"/>
    <dgm:cxn modelId="{EDEF93C7-292C-4539-8DAA-E1628FEC4EFE}" type="presOf" srcId="{7192E3CD-AE86-4AB1-BA4B-5DEFB6AA0974}" destId="{25E546A2-D5AF-4759-B4C2-AD6830786FEE}" srcOrd="0" destOrd="1" presId="urn:microsoft.com/office/officeart/2005/8/layout/vList2"/>
    <dgm:cxn modelId="{E39027D0-1C7D-4629-AAC4-2CACBA6855AE}" srcId="{630803FD-E3C7-44B5-B999-42B712901361}" destId="{1309A229-94EA-4861-A266-2CE0F719886B}" srcOrd="0" destOrd="0" parTransId="{CAED7ED9-39AD-4877-A3E3-B2C46281C644}" sibTransId="{103A1D14-015A-438D-82A3-751983318543}"/>
    <dgm:cxn modelId="{33EFF9F9-D445-4930-AF48-27D6C438792E}" type="presOf" srcId="{A73A4E7F-FB32-44BA-AC69-6E25F4957D58}" destId="{25E546A2-D5AF-4759-B4C2-AD6830786FEE}" srcOrd="0" destOrd="0" presId="urn:microsoft.com/office/officeart/2005/8/layout/vList2"/>
    <dgm:cxn modelId="{44E500FB-8A95-4607-9FB2-DFDBEB1A1B1A}" srcId="{630803FD-E3C7-44B5-B999-42B712901361}" destId="{1E7A4108-365F-47D7-9DBF-A9BC2F979876}" srcOrd="1" destOrd="0" parTransId="{C791C175-5288-4F7F-B363-0BA0F71539DC}" sibTransId="{71FED4A7-A166-441C-8395-D8DC18D5BBD1}"/>
    <dgm:cxn modelId="{E097BFA2-5D3C-4842-8177-6FCC3D6B07E4}" type="presParOf" srcId="{D84784F2-C69E-4B33-B2B9-662239BF8DBB}" destId="{F1246CB1-B538-4613-8F37-6C454EC4AC12}" srcOrd="0" destOrd="0" presId="urn:microsoft.com/office/officeart/2005/8/layout/vList2"/>
    <dgm:cxn modelId="{D911F5C9-3D25-4349-B674-DF01B66961F1}" type="presParOf" srcId="{D84784F2-C69E-4B33-B2B9-662239BF8DBB}" destId="{827FA93B-C687-4A85-A9C9-69341082B201}" srcOrd="1" destOrd="0" presId="urn:microsoft.com/office/officeart/2005/8/layout/vList2"/>
    <dgm:cxn modelId="{4DC5FE73-D2D3-4B7A-82B0-CAAA2483E703}" type="presParOf" srcId="{D84784F2-C69E-4B33-B2B9-662239BF8DBB}" destId="{123E61B7-8D2C-447C-BBB0-2713A72133E4}" srcOrd="2" destOrd="0" presId="urn:microsoft.com/office/officeart/2005/8/layout/vList2"/>
    <dgm:cxn modelId="{3A194EAD-B53D-4EC3-96F4-9A2E7A964D58}" type="presParOf" srcId="{D84784F2-C69E-4B33-B2B9-662239BF8DBB}" destId="{25E546A2-D5AF-4759-B4C2-AD6830786FE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0781F0-F29D-4EBC-9220-D2B9D842A2C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C664B12-56A4-42AB-8A9F-AFF5C4073659}">
      <dgm:prSet/>
      <dgm:spPr/>
      <dgm:t>
        <a:bodyPr/>
        <a:lstStyle/>
        <a:p>
          <a:r>
            <a:rPr lang="en-US" dirty="0"/>
            <a:t>Once open enrollment begins, OE elections will be finalized every night (7 days/week).  This process will begin at 9:30pm.</a:t>
          </a:r>
        </a:p>
      </dgm:t>
    </dgm:pt>
    <dgm:pt modelId="{3406D1BF-CAC9-4884-9EFA-CA2E8ED4AA9D}" type="parTrans" cxnId="{286D8B8F-391F-4D29-894E-C767D2BF3320}">
      <dgm:prSet/>
      <dgm:spPr/>
      <dgm:t>
        <a:bodyPr/>
        <a:lstStyle/>
        <a:p>
          <a:endParaRPr lang="en-US"/>
        </a:p>
      </dgm:t>
    </dgm:pt>
    <dgm:pt modelId="{661F3A81-3DF9-4B1E-9CD0-90E6432CFDF2}" type="sibTrans" cxnId="{286D8B8F-391F-4D29-894E-C767D2BF3320}">
      <dgm:prSet/>
      <dgm:spPr/>
      <dgm:t>
        <a:bodyPr/>
        <a:lstStyle/>
        <a:p>
          <a:endParaRPr lang="en-US"/>
        </a:p>
      </dgm:t>
    </dgm:pt>
    <dgm:pt modelId="{7BAC0C8F-AAA0-4CA9-AD02-8B6F5244DE98}">
      <dgm:prSet/>
      <dgm:spPr/>
      <dgm:t>
        <a:bodyPr/>
        <a:lstStyle/>
        <a:p>
          <a:r>
            <a:rPr lang="en-US" dirty="0"/>
            <a:t>Confirmation statements and emails will also be generated at this time. If OE election submitted after 9:30pm, there will be a one-day delay for the confirmation statement.</a:t>
          </a:r>
        </a:p>
      </dgm:t>
    </dgm:pt>
    <dgm:pt modelId="{7B30A6E9-1D74-4C24-B56D-7E5D5A337275}" type="parTrans" cxnId="{8E5B26DC-8AD3-4C22-A2BB-E28B8DA26F15}">
      <dgm:prSet/>
      <dgm:spPr/>
      <dgm:t>
        <a:bodyPr/>
        <a:lstStyle/>
        <a:p>
          <a:endParaRPr lang="en-US"/>
        </a:p>
      </dgm:t>
    </dgm:pt>
    <dgm:pt modelId="{E6CB44D8-12C5-4CAB-BAAE-FE547C01A2C8}" type="sibTrans" cxnId="{8E5B26DC-8AD3-4C22-A2BB-E28B8DA26F15}">
      <dgm:prSet/>
      <dgm:spPr/>
      <dgm:t>
        <a:bodyPr/>
        <a:lstStyle/>
        <a:p>
          <a:endParaRPr lang="en-US"/>
        </a:p>
      </dgm:t>
    </dgm:pt>
    <dgm:pt modelId="{1F38FF01-B750-4983-9F92-9CD028657EA7}">
      <dgm:prSet/>
      <dgm:spPr/>
      <dgm:t>
        <a:bodyPr/>
        <a:lstStyle/>
        <a:p>
          <a:r>
            <a:rPr lang="en-US"/>
            <a:t>During the last few days of OE, we’ll finalize the events several times during the day, but confirmation statements will only be generated once.</a:t>
          </a:r>
        </a:p>
      </dgm:t>
    </dgm:pt>
    <dgm:pt modelId="{F4DB6C86-F61F-44EC-A3B2-90F5E2E60842}" type="parTrans" cxnId="{415570EF-4A93-4A48-B21A-FCA1F3CA8C41}">
      <dgm:prSet/>
      <dgm:spPr/>
      <dgm:t>
        <a:bodyPr/>
        <a:lstStyle/>
        <a:p>
          <a:endParaRPr lang="en-US"/>
        </a:p>
      </dgm:t>
    </dgm:pt>
    <dgm:pt modelId="{39BF3B26-E2AC-4340-8C27-D88C0AE0F3BA}" type="sibTrans" cxnId="{415570EF-4A93-4A48-B21A-FCA1F3CA8C41}">
      <dgm:prSet/>
      <dgm:spPr/>
      <dgm:t>
        <a:bodyPr/>
        <a:lstStyle/>
        <a:p>
          <a:endParaRPr lang="en-US"/>
        </a:p>
      </dgm:t>
    </dgm:pt>
    <dgm:pt modelId="{9D725AF0-A485-4184-8FCC-E7DCD8C4D08F}">
      <dgm:prSet/>
      <dgm:spPr/>
      <dgm:t>
        <a:bodyPr/>
        <a:lstStyle/>
        <a:p>
          <a:r>
            <a:rPr lang="en-US"/>
            <a:t>On the last day of OE, we’ll finalize the events every few hours and then more frequently as midnight approaches.</a:t>
          </a:r>
        </a:p>
      </dgm:t>
    </dgm:pt>
    <dgm:pt modelId="{5E4D9734-5DAC-428F-93FC-38442D670960}" type="parTrans" cxnId="{7CA346F5-BF04-4C14-A310-730F74B8FE81}">
      <dgm:prSet/>
      <dgm:spPr/>
      <dgm:t>
        <a:bodyPr/>
        <a:lstStyle/>
        <a:p>
          <a:endParaRPr lang="en-US"/>
        </a:p>
      </dgm:t>
    </dgm:pt>
    <dgm:pt modelId="{E157824A-5D39-42CC-93A9-D50DB34CA63E}" type="sibTrans" cxnId="{7CA346F5-BF04-4C14-A310-730F74B8FE81}">
      <dgm:prSet/>
      <dgm:spPr/>
      <dgm:t>
        <a:bodyPr/>
        <a:lstStyle/>
        <a:p>
          <a:endParaRPr lang="en-US"/>
        </a:p>
      </dgm:t>
    </dgm:pt>
    <dgm:pt modelId="{40E3E648-B4A8-44AD-9439-7FC94644BD39}" type="pres">
      <dgm:prSet presAssocID="{D10781F0-F29D-4EBC-9220-D2B9D842A2CE}" presName="outerComposite" presStyleCnt="0">
        <dgm:presLayoutVars>
          <dgm:chMax val="5"/>
          <dgm:dir/>
          <dgm:resizeHandles val="exact"/>
        </dgm:presLayoutVars>
      </dgm:prSet>
      <dgm:spPr/>
    </dgm:pt>
    <dgm:pt modelId="{200B4972-632F-4E55-88A3-66D149305761}" type="pres">
      <dgm:prSet presAssocID="{D10781F0-F29D-4EBC-9220-D2B9D842A2CE}" presName="dummyMaxCanvas" presStyleCnt="0">
        <dgm:presLayoutVars/>
      </dgm:prSet>
      <dgm:spPr/>
    </dgm:pt>
    <dgm:pt modelId="{C401F974-FCB3-4619-AE1F-3885FBD08874}" type="pres">
      <dgm:prSet presAssocID="{D10781F0-F29D-4EBC-9220-D2B9D842A2CE}" presName="ThreeNodes_1" presStyleLbl="node1" presStyleIdx="0" presStyleCnt="3">
        <dgm:presLayoutVars>
          <dgm:bulletEnabled val="1"/>
        </dgm:presLayoutVars>
      </dgm:prSet>
      <dgm:spPr/>
    </dgm:pt>
    <dgm:pt modelId="{48C69EE8-D41A-4E03-9637-877AAB850760}" type="pres">
      <dgm:prSet presAssocID="{D10781F0-F29D-4EBC-9220-D2B9D842A2CE}" presName="ThreeNodes_2" presStyleLbl="node1" presStyleIdx="1" presStyleCnt="3">
        <dgm:presLayoutVars>
          <dgm:bulletEnabled val="1"/>
        </dgm:presLayoutVars>
      </dgm:prSet>
      <dgm:spPr/>
    </dgm:pt>
    <dgm:pt modelId="{2DC5602E-35CF-4A18-97F1-CA966783AD67}" type="pres">
      <dgm:prSet presAssocID="{D10781F0-F29D-4EBC-9220-D2B9D842A2CE}" presName="ThreeNodes_3" presStyleLbl="node1" presStyleIdx="2" presStyleCnt="3">
        <dgm:presLayoutVars>
          <dgm:bulletEnabled val="1"/>
        </dgm:presLayoutVars>
      </dgm:prSet>
      <dgm:spPr/>
    </dgm:pt>
    <dgm:pt modelId="{F4C53DDF-4DB1-4A9B-96E5-D139C38F798D}" type="pres">
      <dgm:prSet presAssocID="{D10781F0-F29D-4EBC-9220-D2B9D842A2CE}" presName="ThreeConn_1-2" presStyleLbl="fgAccFollowNode1" presStyleIdx="0" presStyleCnt="2">
        <dgm:presLayoutVars>
          <dgm:bulletEnabled val="1"/>
        </dgm:presLayoutVars>
      </dgm:prSet>
      <dgm:spPr/>
    </dgm:pt>
    <dgm:pt modelId="{ED621D96-4B5F-4198-8122-A3739197DC02}" type="pres">
      <dgm:prSet presAssocID="{D10781F0-F29D-4EBC-9220-D2B9D842A2CE}" presName="ThreeConn_2-3" presStyleLbl="fgAccFollowNode1" presStyleIdx="1" presStyleCnt="2">
        <dgm:presLayoutVars>
          <dgm:bulletEnabled val="1"/>
        </dgm:presLayoutVars>
      </dgm:prSet>
      <dgm:spPr/>
    </dgm:pt>
    <dgm:pt modelId="{DB6FA29E-EE38-41CB-9606-E17606C4E0C0}" type="pres">
      <dgm:prSet presAssocID="{D10781F0-F29D-4EBC-9220-D2B9D842A2CE}" presName="ThreeNodes_1_text" presStyleLbl="node1" presStyleIdx="2" presStyleCnt="3">
        <dgm:presLayoutVars>
          <dgm:bulletEnabled val="1"/>
        </dgm:presLayoutVars>
      </dgm:prSet>
      <dgm:spPr/>
    </dgm:pt>
    <dgm:pt modelId="{E6C4F5F8-5DCE-40F6-BF4A-93D89D66C988}" type="pres">
      <dgm:prSet presAssocID="{D10781F0-F29D-4EBC-9220-D2B9D842A2CE}" presName="ThreeNodes_2_text" presStyleLbl="node1" presStyleIdx="2" presStyleCnt="3">
        <dgm:presLayoutVars>
          <dgm:bulletEnabled val="1"/>
        </dgm:presLayoutVars>
      </dgm:prSet>
      <dgm:spPr/>
    </dgm:pt>
    <dgm:pt modelId="{8C29A585-81BA-46AB-B890-C7D64B81D360}" type="pres">
      <dgm:prSet presAssocID="{D10781F0-F29D-4EBC-9220-D2B9D842A2CE}" presName="ThreeNodes_3_text" presStyleLbl="node1" presStyleIdx="2" presStyleCnt="3">
        <dgm:presLayoutVars>
          <dgm:bulletEnabled val="1"/>
        </dgm:presLayoutVars>
      </dgm:prSet>
      <dgm:spPr/>
    </dgm:pt>
  </dgm:ptLst>
  <dgm:cxnLst>
    <dgm:cxn modelId="{D7BF111D-1436-4F1F-967E-7781785E9FD9}" type="presOf" srcId="{7BAC0C8F-AAA0-4CA9-AD02-8B6F5244DE98}" destId="{DB6FA29E-EE38-41CB-9606-E17606C4E0C0}" srcOrd="1" destOrd="1" presId="urn:microsoft.com/office/officeart/2005/8/layout/vProcess5"/>
    <dgm:cxn modelId="{A5CC9D35-191E-46DA-875C-BD6AB0C3F9B7}" type="presOf" srcId="{7BAC0C8F-AAA0-4CA9-AD02-8B6F5244DE98}" destId="{C401F974-FCB3-4619-AE1F-3885FBD08874}" srcOrd="0" destOrd="1" presId="urn:microsoft.com/office/officeart/2005/8/layout/vProcess5"/>
    <dgm:cxn modelId="{E7729450-8312-49D2-AC23-8E0F07C67995}" type="presOf" srcId="{1F38FF01-B750-4983-9F92-9CD028657EA7}" destId="{48C69EE8-D41A-4E03-9637-877AAB850760}" srcOrd="0" destOrd="0" presId="urn:microsoft.com/office/officeart/2005/8/layout/vProcess5"/>
    <dgm:cxn modelId="{C2299E7B-A2ED-48D5-9D0A-DEB5CC51BC48}" type="presOf" srcId="{39BF3B26-E2AC-4340-8C27-D88C0AE0F3BA}" destId="{ED621D96-4B5F-4198-8122-A3739197DC02}" srcOrd="0" destOrd="0" presId="urn:microsoft.com/office/officeart/2005/8/layout/vProcess5"/>
    <dgm:cxn modelId="{286D8B8F-391F-4D29-894E-C767D2BF3320}" srcId="{D10781F0-F29D-4EBC-9220-D2B9D842A2CE}" destId="{5C664B12-56A4-42AB-8A9F-AFF5C4073659}" srcOrd="0" destOrd="0" parTransId="{3406D1BF-CAC9-4884-9EFA-CA2E8ED4AA9D}" sibTransId="{661F3A81-3DF9-4B1E-9CD0-90E6432CFDF2}"/>
    <dgm:cxn modelId="{EBB12DA6-C935-4A26-AD7F-BCA5AA395357}" type="presOf" srcId="{D10781F0-F29D-4EBC-9220-D2B9D842A2CE}" destId="{40E3E648-B4A8-44AD-9439-7FC94644BD39}" srcOrd="0" destOrd="0" presId="urn:microsoft.com/office/officeart/2005/8/layout/vProcess5"/>
    <dgm:cxn modelId="{58C3FAB1-F0F8-4D31-B2BD-D418A5FA7E68}" type="presOf" srcId="{5C664B12-56A4-42AB-8A9F-AFF5C4073659}" destId="{C401F974-FCB3-4619-AE1F-3885FBD08874}" srcOrd="0" destOrd="0" presId="urn:microsoft.com/office/officeart/2005/8/layout/vProcess5"/>
    <dgm:cxn modelId="{2E01BFBE-E513-4F91-A377-C6AF53273222}" type="presOf" srcId="{9D725AF0-A485-4184-8FCC-E7DCD8C4D08F}" destId="{8C29A585-81BA-46AB-B890-C7D64B81D360}" srcOrd="1" destOrd="0" presId="urn:microsoft.com/office/officeart/2005/8/layout/vProcess5"/>
    <dgm:cxn modelId="{2DE7ACC3-EBEF-4616-A92F-FDE0B277BBC8}" type="presOf" srcId="{9D725AF0-A485-4184-8FCC-E7DCD8C4D08F}" destId="{2DC5602E-35CF-4A18-97F1-CA966783AD67}" srcOrd="0" destOrd="0" presId="urn:microsoft.com/office/officeart/2005/8/layout/vProcess5"/>
    <dgm:cxn modelId="{27CD35C4-56A4-405F-B955-96B45BEBCE08}" type="presOf" srcId="{1F38FF01-B750-4983-9F92-9CD028657EA7}" destId="{E6C4F5F8-5DCE-40F6-BF4A-93D89D66C988}" srcOrd="1" destOrd="0" presId="urn:microsoft.com/office/officeart/2005/8/layout/vProcess5"/>
    <dgm:cxn modelId="{1C20AACE-EE76-4035-BB44-13CE37818E4E}" type="presOf" srcId="{661F3A81-3DF9-4B1E-9CD0-90E6432CFDF2}" destId="{F4C53DDF-4DB1-4A9B-96E5-D139C38F798D}" srcOrd="0" destOrd="0" presId="urn:microsoft.com/office/officeart/2005/8/layout/vProcess5"/>
    <dgm:cxn modelId="{8E5B26DC-8AD3-4C22-A2BB-E28B8DA26F15}" srcId="{5C664B12-56A4-42AB-8A9F-AFF5C4073659}" destId="{7BAC0C8F-AAA0-4CA9-AD02-8B6F5244DE98}" srcOrd="0" destOrd="0" parTransId="{7B30A6E9-1D74-4C24-B56D-7E5D5A337275}" sibTransId="{E6CB44D8-12C5-4CAB-BAAE-FE547C01A2C8}"/>
    <dgm:cxn modelId="{415570EF-4A93-4A48-B21A-FCA1F3CA8C41}" srcId="{D10781F0-F29D-4EBC-9220-D2B9D842A2CE}" destId="{1F38FF01-B750-4983-9F92-9CD028657EA7}" srcOrd="1" destOrd="0" parTransId="{F4DB6C86-F61F-44EC-A3B2-90F5E2E60842}" sibTransId="{39BF3B26-E2AC-4340-8C27-D88C0AE0F3BA}"/>
    <dgm:cxn modelId="{7CA346F5-BF04-4C14-A310-730F74B8FE81}" srcId="{D10781F0-F29D-4EBC-9220-D2B9D842A2CE}" destId="{9D725AF0-A485-4184-8FCC-E7DCD8C4D08F}" srcOrd="2" destOrd="0" parTransId="{5E4D9734-5DAC-428F-93FC-38442D670960}" sibTransId="{E157824A-5D39-42CC-93A9-D50DB34CA63E}"/>
    <dgm:cxn modelId="{099961FF-7561-4059-B007-86EB9C9AA36A}" type="presOf" srcId="{5C664B12-56A4-42AB-8A9F-AFF5C4073659}" destId="{DB6FA29E-EE38-41CB-9606-E17606C4E0C0}" srcOrd="1" destOrd="0" presId="urn:microsoft.com/office/officeart/2005/8/layout/vProcess5"/>
    <dgm:cxn modelId="{7924C022-421F-423F-996D-F1DA2E7973A1}" type="presParOf" srcId="{40E3E648-B4A8-44AD-9439-7FC94644BD39}" destId="{200B4972-632F-4E55-88A3-66D149305761}" srcOrd="0" destOrd="0" presId="urn:microsoft.com/office/officeart/2005/8/layout/vProcess5"/>
    <dgm:cxn modelId="{9A18CE49-9744-47DE-BC18-DE98EABBC023}" type="presParOf" srcId="{40E3E648-B4A8-44AD-9439-7FC94644BD39}" destId="{C401F974-FCB3-4619-AE1F-3885FBD08874}" srcOrd="1" destOrd="0" presId="urn:microsoft.com/office/officeart/2005/8/layout/vProcess5"/>
    <dgm:cxn modelId="{93CC65DD-5670-4894-A7A4-35D0688AA4B8}" type="presParOf" srcId="{40E3E648-B4A8-44AD-9439-7FC94644BD39}" destId="{48C69EE8-D41A-4E03-9637-877AAB850760}" srcOrd="2" destOrd="0" presId="urn:microsoft.com/office/officeart/2005/8/layout/vProcess5"/>
    <dgm:cxn modelId="{B0013237-1981-4A67-B0B5-2DC8E62B9181}" type="presParOf" srcId="{40E3E648-B4A8-44AD-9439-7FC94644BD39}" destId="{2DC5602E-35CF-4A18-97F1-CA966783AD67}" srcOrd="3" destOrd="0" presId="urn:microsoft.com/office/officeart/2005/8/layout/vProcess5"/>
    <dgm:cxn modelId="{920EC02C-5476-4823-8F88-50829C725A5A}" type="presParOf" srcId="{40E3E648-B4A8-44AD-9439-7FC94644BD39}" destId="{F4C53DDF-4DB1-4A9B-96E5-D139C38F798D}" srcOrd="4" destOrd="0" presId="urn:microsoft.com/office/officeart/2005/8/layout/vProcess5"/>
    <dgm:cxn modelId="{FFB73D68-7550-4D30-B295-2392CC7D8F61}" type="presParOf" srcId="{40E3E648-B4A8-44AD-9439-7FC94644BD39}" destId="{ED621D96-4B5F-4198-8122-A3739197DC02}" srcOrd="5" destOrd="0" presId="urn:microsoft.com/office/officeart/2005/8/layout/vProcess5"/>
    <dgm:cxn modelId="{D6052960-7ADE-4633-9FAF-1439B0278534}" type="presParOf" srcId="{40E3E648-B4A8-44AD-9439-7FC94644BD39}" destId="{DB6FA29E-EE38-41CB-9606-E17606C4E0C0}" srcOrd="6" destOrd="0" presId="urn:microsoft.com/office/officeart/2005/8/layout/vProcess5"/>
    <dgm:cxn modelId="{9C6EE092-2D62-4CBA-8DBB-BFBF70A99A26}" type="presParOf" srcId="{40E3E648-B4A8-44AD-9439-7FC94644BD39}" destId="{E6C4F5F8-5DCE-40F6-BF4A-93D89D66C988}" srcOrd="7" destOrd="0" presId="urn:microsoft.com/office/officeart/2005/8/layout/vProcess5"/>
    <dgm:cxn modelId="{3581781E-2D7E-4B8A-81F9-DF1B4BC28B6C}" type="presParOf" srcId="{40E3E648-B4A8-44AD-9439-7FC94644BD39}" destId="{8C29A585-81BA-46AB-B890-C7D64B81D36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7C06EB-54B9-44C1-9B0E-1128B0437DA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5748D4A-7AF2-4746-9584-DAE0AFD9054F}">
      <dgm:prSet phldrT="[Text]"/>
      <dgm:spPr/>
      <dgm:t>
        <a:bodyPr/>
        <a:lstStyle/>
        <a:p>
          <a:pPr>
            <a:lnSpc>
              <a:spcPct val="100000"/>
            </a:lnSpc>
          </a:pPr>
          <a:r>
            <a:rPr lang="en-US"/>
            <a:t>Incentive Deadline for 2024: 10/11/2024</a:t>
          </a:r>
        </a:p>
      </dgm:t>
    </dgm:pt>
    <dgm:pt modelId="{8C30D05D-881A-4343-9DB6-326598764DEE}" type="parTrans" cxnId="{EAC5DADD-F8CC-453B-93D6-F04956F7F9B1}">
      <dgm:prSet/>
      <dgm:spPr/>
      <dgm:t>
        <a:bodyPr/>
        <a:lstStyle/>
        <a:p>
          <a:endParaRPr lang="en-US"/>
        </a:p>
      </dgm:t>
    </dgm:pt>
    <dgm:pt modelId="{968AA2EA-D357-44CE-9773-72A79F6A472D}" type="sibTrans" cxnId="{EAC5DADD-F8CC-453B-93D6-F04956F7F9B1}">
      <dgm:prSet/>
      <dgm:spPr/>
      <dgm:t>
        <a:bodyPr/>
        <a:lstStyle/>
        <a:p>
          <a:endParaRPr lang="en-US"/>
        </a:p>
      </dgm:t>
    </dgm:pt>
    <dgm:pt modelId="{95A11864-954F-48D0-9DB1-0B80A258CF0D}">
      <dgm:prSet phldrT="[Text]"/>
      <dgm:spPr/>
      <dgm:t>
        <a:bodyPr/>
        <a:lstStyle/>
        <a:p>
          <a:pPr>
            <a:lnSpc>
              <a:spcPct val="100000"/>
            </a:lnSpc>
          </a:pPr>
          <a:r>
            <a:rPr lang="en-US"/>
            <a:t>Mid-November: Employers start submitting requests for 2025 onsite health screenings</a:t>
          </a:r>
        </a:p>
      </dgm:t>
    </dgm:pt>
    <dgm:pt modelId="{E85AD553-3958-4324-9A1E-8E52CA00FEEB}" type="parTrans" cxnId="{144D7007-0D2D-4C3E-8A7A-DFDB97DFFF24}">
      <dgm:prSet/>
      <dgm:spPr/>
      <dgm:t>
        <a:bodyPr/>
        <a:lstStyle/>
        <a:p>
          <a:endParaRPr lang="en-US"/>
        </a:p>
      </dgm:t>
    </dgm:pt>
    <dgm:pt modelId="{CD77AE0E-D491-4E19-B8C4-2A4EC3A31EE0}" type="sibTrans" cxnId="{144D7007-0D2D-4C3E-8A7A-DFDB97DFFF24}">
      <dgm:prSet/>
      <dgm:spPr/>
      <dgm:t>
        <a:bodyPr/>
        <a:lstStyle/>
        <a:p>
          <a:endParaRPr lang="en-US"/>
        </a:p>
      </dgm:t>
    </dgm:pt>
    <dgm:pt modelId="{444C2596-A8BD-44EA-8973-0C4054E93C7D}">
      <dgm:prSet phldrT="[Text]"/>
      <dgm:spPr/>
      <dgm:t>
        <a:bodyPr/>
        <a:lstStyle/>
        <a:p>
          <a:pPr>
            <a:lnSpc>
              <a:spcPct val="100000"/>
            </a:lnSpc>
          </a:pPr>
          <a:r>
            <a:rPr lang="en-US"/>
            <a:t>January 2025: Home mailers highlighting 2025 program</a:t>
          </a:r>
        </a:p>
      </dgm:t>
    </dgm:pt>
    <dgm:pt modelId="{EE2C8598-A69C-4D05-897C-E7097BE9FE1C}" type="parTrans" cxnId="{21C82400-D974-4CD3-872C-1F5BA082D9CC}">
      <dgm:prSet/>
      <dgm:spPr/>
      <dgm:t>
        <a:bodyPr/>
        <a:lstStyle/>
        <a:p>
          <a:endParaRPr lang="en-US"/>
        </a:p>
      </dgm:t>
    </dgm:pt>
    <dgm:pt modelId="{20ED3F5F-7732-4A60-A7A0-C80D72C9AC1C}" type="sibTrans" cxnId="{21C82400-D974-4CD3-872C-1F5BA082D9CC}">
      <dgm:prSet/>
      <dgm:spPr/>
      <dgm:t>
        <a:bodyPr/>
        <a:lstStyle/>
        <a:p>
          <a:endParaRPr lang="en-US"/>
        </a:p>
      </dgm:t>
    </dgm:pt>
    <dgm:pt modelId="{93676A9B-5BDC-4E3E-B242-06765FAD82B3}">
      <dgm:prSet/>
      <dgm:spPr/>
      <dgm:t>
        <a:bodyPr/>
        <a:lstStyle/>
        <a:p>
          <a:pPr>
            <a:lnSpc>
              <a:spcPct val="100000"/>
            </a:lnSpc>
          </a:pPr>
          <a:r>
            <a:rPr lang="en-US"/>
            <a:t>Beginning of February, onsite health screening events begin</a:t>
          </a:r>
        </a:p>
      </dgm:t>
    </dgm:pt>
    <dgm:pt modelId="{0B583BC1-EDAC-493F-A695-DD939F44AE6D}" type="parTrans" cxnId="{93EDC6A3-FE3F-47FC-915B-BB32243D76A5}">
      <dgm:prSet/>
      <dgm:spPr/>
      <dgm:t>
        <a:bodyPr/>
        <a:lstStyle/>
        <a:p>
          <a:endParaRPr lang="en-US"/>
        </a:p>
      </dgm:t>
    </dgm:pt>
    <dgm:pt modelId="{8B83B416-B1CB-4675-9395-C7FBFDF613E2}" type="sibTrans" cxnId="{93EDC6A3-FE3F-47FC-915B-BB32243D76A5}">
      <dgm:prSet/>
      <dgm:spPr/>
      <dgm:t>
        <a:bodyPr/>
        <a:lstStyle/>
        <a:p>
          <a:endParaRPr lang="en-US"/>
        </a:p>
      </dgm:t>
    </dgm:pt>
    <dgm:pt modelId="{D61BD6C4-0AE6-4480-B7C2-0C42A86D2065}" type="pres">
      <dgm:prSet presAssocID="{827C06EB-54B9-44C1-9B0E-1128B0437DA9}" presName="root" presStyleCnt="0">
        <dgm:presLayoutVars>
          <dgm:dir/>
          <dgm:resizeHandles val="exact"/>
        </dgm:presLayoutVars>
      </dgm:prSet>
      <dgm:spPr/>
    </dgm:pt>
    <dgm:pt modelId="{1845F4DA-C675-44B3-94E9-27C291C8A969}" type="pres">
      <dgm:prSet presAssocID="{85748D4A-7AF2-4746-9584-DAE0AFD9054F}" presName="compNode" presStyleCnt="0"/>
      <dgm:spPr/>
    </dgm:pt>
    <dgm:pt modelId="{879D8040-A0E0-41F4-BA1B-69227D25AA41}" type="pres">
      <dgm:prSet presAssocID="{85748D4A-7AF2-4746-9584-DAE0AFD9054F}" presName="bgRect" presStyleLbl="bgShp" presStyleIdx="0" presStyleCnt="4"/>
      <dgm:spPr/>
    </dgm:pt>
    <dgm:pt modelId="{BA3B0FF2-8565-4BD3-AC31-1C617340F886}" type="pres">
      <dgm:prSet presAssocID="{85748D4A-7AF2-4746-9584-DAE0AFD905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ophy"/>
        </a:ext>
      </dgm:extLst>
    </dgm:pt>
    <dgm:pt modelId="{11798A4E-0865-4E7D-A4C8-47C52733F100}" type="pres">
      <dgm:prSet presAssocID="{85748D4A-7AF2-4746-9584-DAE0AFD9054F}" presName="spaceRect" presStyleCnt="0"/>
      <dgm:spPr/>
    </dgm:pt>
    <dgm:pt modelId="{364745C7-CBB6-49AA-981D-5CF44ED9D4A2}" type="pres">
      <dgm:prSet presAssocID="{85748D4A-7AF2-4746-9584-DAE0AFD9054F}" presName="parTx" presStyleLbl="revTx" presStyleIdx="0" presStyleCnt="4">
        <dgm:presLayoutVars>
          <dgm:chMax val="0"/>
          <dgm:chPref val="0"/>
        </dgm:presLayoutVars>
      </dgm:prSet>
      <dgm:spPr/>
    </dgm:pt>
    <dgm:pt modelId="{63DF5520-A76A-4681-8465-73B2AD91D8BD}" type="pres">
      <dgm:prSet presAssocID="{968AA2EA-D357-44CE-9773-72A79F6A472D}" presName="sibTrans" presStyleCnt="0"/>
      <dgm:spPr/>
    </dgm:pt>
    <dgm:pt modelId="{1D01C9AB-4A4E-4134-8483-5484863AA0F2}" type="pres">
      <dgm:prSet presAssocID="{95A11864-954F-48D0-9DB1-0B80A258CF0D}" presName="compNode" presStyleCnt="0"/>
      <dgm:spPr/>
    </dgm:pt>
    <dgm:pt modelId="{1D941864-4296-4EDB-B836-AD2BD36A3C81}" type="pres">
      <dgm:prSet presAssocID="{95A11864-954F-48D0-9DB1-0B80A258CF0D}" presName="bgRect" presStyleLbl="bgShp" presStyleIdx="1" presStyleCnt="4"/>
      <dgm:spPr/>
    </dgm:pt>
    <dgm:pt modelId="{A156FDB8-FDA0-4778-8109-EA33108DD27F}" type="pres">
      <dgm:prSet presAssocID="{95A11864-954F-48D0-9DB1-0B80A258CF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DD4093E6-DD22-43D0-AD62-A92D4F8BEF9C}" type="pres">
      <dgm:prSet presAssocID="{95A11864-954F-48D0-9DB1-0B80A258CF0D}" presName="spaceRect" presStyleCnt="0"/>
      <dgm:spPr/>
    </dgm:pt>
    <dgm:pt modelId="{4E8D612A-21BB-4DE1-B321-35E223AF390B}" type="pres">
      <dgm:prSet presAssocID="{95A11864-954F-48D0-9DB1-0B80A258CF0D}" presName="parTx" presStyleLbl="revTx" presStyleIdx="1" presStyleCnt="4">
        <dgm:presLayoutVars>
          <dgm:chMax val="0"/>
          <dgm:chPref val="0"/>
        </dgm:presLayoutVars>
      </dgm:prSet>
      <dgm:spPr/>
    </dgm:pt>
    <dgm:pt modelId="{86A43622-32B2-42D2-A7D6-AE42F2CB977A}" type="pres">
      <dgm:prSet presAssocID="{CD77AE0E-D491-4E19-B8C4-2A4EC3A31EE0}" presName="sibTrans" presStyleCnt="0"/>
      <dgm:spPr/>
    </dgm:pt>
    <dgm:pt modelId="{1721046D-86CB-43CF-B6E5-2384B13BDA0A}" type="pres">
      <dgm:prSet presAssocID="{444C2596-A8BD-44EA-8973-0C4054E93C7D}" presName="compNode" presStyleCnt="0"/>
      <dgm:spPr/>
    </dgm:pt>
    <dgm:pt modelId="{09D1BD14-A2C0-4E99-B6CD-05684AB64C4D}" type="pres">
      <dgm:prSet presAssocID="{444C2596-A8BD-44EA-8973-0C4054E93C7D}" presName="bgRect" presStyleLbl="bgShp" presStyleIdx="2" presStyleCnt="4"/>
      <dgm:spPr/>
    </dgm:pt>
    <dgm:pt modelId="{AA27AE1C-F985-47BD-BEEF-940819E7198F}" type="pres">
      <dgm:prSet presAssocID="{444C2596-A8BD-44EA-8973-0C4054E93C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a:ext>
      </dgm:extLst>
    </dgm:pt>
    <dgm:pt modelId="{D32DB81D-0D39-481D-BC60-ECB5695D07A0}" type="pres">
      <dgm:prSet presAssocID="{444C2596-A8BD-44EA-8973-0C4054E93C7D}" presName="spaceRect" presStyleCnt="0"/>
      <dgm:spPr/>
    </dgm:pt>
    <dgm:pt modelId="{2A8E84B3-6AC2-4BE4-95E5-DFBE431378EE}" type="pres">
      <dgm:prSet presAssocID="{444C2596-A8BD-44EA-8973-0C4054E93C7D}" presName="parTx" presStyleLbl="revTx" presStyleIdx="2" presStyleCnt="4">
        <dgm:presLayoutVars>
          <dgm:chMax val="0"/>
          <dgm:chPref val="0"/>
        </dgm:presLayoutVars>
      </dgm:prSet>
      <dgm:spPr/>
    </dgm:pt>
    <dgm:pt modelId="{53D1F7B2-FB67-4AFD-B252-83EA6F87CE77}" type="pres">
      <dgm:prSet presAssocID="{20ED3F5F-7732-4A60-A7A0-C80D72C9AC1C}" presName="sibTrans" presStyleCnt="0"/>
      <dgm:spPr/>
    </dgm:pt>
    <dgm:pt modelId="{866E1B0D-87DA-4253-B8D4-9073107E306C}" type="pres">
      <dgm:prSet presAssocID="{93676A9B-5BDC-4E3E-B242-06765FAD82B3}" presName="compNode" presStyleCnt="0"/>
      <dgm:spPr/>
    </dgm:pt>
    <dgm:pt modelId="{B3AEF0BA-2832-4B5F-86A7-9D929F0C5DAA}" type="pres">
      <dgm:prSet presAssocID="{93676A9B-5BDC-4E3E-B242-06765FAD82B3}" presName="bgRect" presStyleLbl="bgShp" presStyleIdx="3" presStyleCnt="4"/>
      <dgm:spPr/>
    </dgm:pt>
    <dgm:pt modelId="{4C86D443-D5C2-4974-BDFF-0B36E0AFF3D7}" type="pres">
      <dgm:prSet presAssocID="{93676A9B-5BDC-4E3E-B242-06765FAD82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E5C62B4E-C66B-4986-8405-52E2E01C6085}" type="pres">
      <dgm:prSet presAssocID="{93676A9B-5BDC-4E3E-B242-06765FAD82B3}" presName="spaceRect" presStyleCnt="0"/>
      <dgm:spPr/>
    </dgm:pt>
    <dgm:pt modelId="{ACC97ED1-A364-45F7-B28B-0DB4B3A7F448}" type="pres">
      <dgm:prSet presAssocID="{93676A9B-5BDC-4E3E-B242-06765FAD82B3}" presName="parTx" presStyleLbl="revTx" presStyleIdx="3" presStyleCnt="4">
        <dgm:presLayoutVars>
          <dgm:chMax val="0"/>
          <dgm:chPref val="0"/>
        </dgm:presLayoutVars>
      </dgm:prSet>
      <dgm:spPr/>
    </dgm:pt>
  </dgm:ptLst>
  <dgm:cxnLst>
    <dgm:cxn modelId="{21C82400-D974-4CD3-872C-1F5BA082D9CC}" srcId="{827C06EB-54B9-44C1-9B0E-1128B0437DA9}" destId="{444C2596-A8BD-44EA-8973-0C4054E93C7D}" srcOrd="2" destOrd="0" parTransId="{EE2C8598-A69C-4D05-897C-E7097BE9FE1C}" sibTransId="{20ED3F5F-7732-4A60-A7A0-C80D72C9AC1C}"/>
    <dgm:cxn modelId="{BEA42D06-867C-48A7-A4D9-E9A8E609F6C1}" type="presOf" srcId="{827C06EB-54B9-44C1-9B0E-1128B0437DA9}" destId="{D61BD6C4-0AE6-4480-B7C2-0C42A86D2065}" srcOrd="0" destOrd="0" presId="urn:microsoft.com/office/officeart/2018/2/layout/IconVerticalSolidList"/>
    <dgm:cxn modelId="{144D7007-0D2D-4C3E-8A7A-DFDB97DFFF24}" srcId="{827C06EB-54B9-44C1-9B0E-1128B0437DA9}" destId="{95A11864-954F-48D0-9DB1-0B80A258CF0D}" srcOrd="1" destOrd="0" parTransId="{E85AD553-3958-4324-9A1E-8E52CA00FEEB}" sibTransId="{CD77AE0E-D491-4E19-B8C4-2A4EC3A31EE0}"/>
    <dgm:cxn modelId="{D96F8861-637C-401C-A223-6A501B89F774}" type="presOf" srcId="{85748D4A-7AF2-4746-9584-DAE0AFD9054F}" destId="{364745C7-CBB6-49AA-981D-5CF44ED9D4A2}" srcOrd="0" destOrd="0" presId="urn:microsoft.com/office/officeart/2018/2/layout/IconVerticalSolidList"/>
    <dgm:cxn modelId="{1A88926E-D32C-4C03-B3A4-AE1FB31846A2}" type="presOf" srcId="{95A11864-954F-48D0-9DB1-0B80A258CF0D}" destId="{4E8D612A-21BB-4DE1-B321-35E223AF390B}" srcOrd="0" destOrd="0" presId="urn:microsoft.com/office/officeart/2018/2/layout/IconVerticalSolidList"/>
    <dgm:cxn modelId="{53F70E58-0FAE-4192-874D-5C29B909BCB5}" type="presOf" srcId="{444C2596-A8BD-44EA-8973-0C4054E93C7D}" destId="{2A8E84B3-6AC2-4BE4-95E5-DFBE431378EE}" srcOrd="0" destOrd="0" presId="urn:microsoft.com/office/officeart/2018/2/layout/IconVerticalSolidList"/>
    <dgm:cxn modelId="{93EDC6A3-FE3F-47FC-915B-BB32243D76A5}" srcId="{827C06EB-54B9-44C1-9B0E-1128B0437DA9}" destId="{93676A9B-5BDC-4E3E-B242-06765FAD82B3}" srcOrd="3" destOrd="0" parTransId="{0B583BC1-EDAC-493F-A695-DD939F44AE6D}" sibTransId="{8B83B416-B1CB-4675-9395-C7FBFDF613E2}"/>
    <dgm:cxn modelId="{33CD8FCA-A97D-44F5-9CBD-714290DCC8AC}" type="presOf" srcId="{93676A9B-5BDC-4E3E-B242-06765FAD82B3}" destId="{ACC97ED1-A364-45F7-B28B-0DB4B3A7F448}" srcOrd="0" destOrd="0" presId="urn:microsoft.com/office/officeart/2018/2/layout/IconVerticalSolidList"/>
    <dgm:cxn modelId="{EAC5DADD-F8CC-453B-93D6-F04956F7F9B1}" srcId="{827C06EB-54B9-44C1-9B0E-1128B0437DA9}" destId="{85748D4A-7AF2-4746-9584-DAE0AFD9054F}" srcOrd="0" destOrd="0" parTransId="{8C30D05D-881A-4343-9DB6-326598764DEE}" sibTransId="{968AA2EA-D357-44CE-9773-72A79F6A472D}"/>
    <dgm:cxn modelId="{C378DBAE-1329-46FE-A627-B57219FB22ED}" type="presParOf" srcId="{D61BD6C4-0AE6-4480-B7C2-0C42A86D2065}" destId="{1845F4DA-C675-44B3-94E9-27C291C8A969}" srcOrd="0" destOrd="0" presId="urn:microsoft.com/office/officeart/2018/2/layout/IconVerticalSolidList"/>
    <dgm:cxn modelId="{4BBD7F55-2342-4718-9399-15A5F4158D3B}" type="presParOf" srcId="{1845F4DA-C675-44B3-94E9-27C291C8A969}" destId="{879D8040-A0E0-41F4-BA1B-69227D25AA41}" srcOrd="0" destOrd="0" presId="urn:microsoft.com/office/officeart/2018/2/layout/IconVerticalSolidList"/>
    <dgm:cxn modelId="{7A8C11EC-471D-4A78-9061-A56CB93D69FD}" type="presParOf" srcId="{1845F4DA-C675-44B3-94E9-27C291C8A969}" destId="{BA3B0FF2-8565-4BD3-AC31-1C617340F886}" srcOrd="1" destOrd="0" presId="urn:microsoft.com/office/officeart/2018/2/layout/IconVerticalSolidList"/>
    <dgm:cxn modelId="{F52977A0-C93E-4121-A786-FE0D3ACB00D7}" type="presParOf" srcId="{1845F4DA-C675-44B3-94E9-27C291C8A969}" destId="{11798A4E-0865-4E7D-A4C8-47C52733F100}" srcOrd="2" destOrd="0" presId="urn:microsoft.com/office/officeart/2018/2/layout/IconVerticalSolidList"/>
    <dgm:cxn modelId="{A884E609-39E8-4723-8366-BE4B6ED90F72}" type="presParOf" srcId="{1845F4DA-C675-44B3-94E9-27C291C8A969}" destId="{364745C7-CBB6-49AA-981D-5CF44ED9D4A2}" srcOrd="3" destOrd="0" presId="urn:microsoft.com/office/officeart/2018/2/layout/IconVerticalSolidList"/>
    <dgm:cxn modelId="{FFFBBD95-3377-46E0-9511-93C6CC1D68F8}" type="presParOf" srcId="{D61BD6C4-0AE6-4480-B7C2-0C42A86D2065}" destId="{63DF5520-A76A-4681-8465-73B2AD91D8BD}" srcOrd="1" destOrd="0" presId="urn:microsoft.com/office/officeart/2018/2/layout/IconVerticalSolidList"/>
    <dgm:cxn modelId="{C11D2C23-3721-4557-9380-C2D0ACAFB42F}" type="presParOf" srcId="{D61BD6C4-0AE6-4480-B7C2-0C42A86D2065}" destId="{1D01C9AB-4A4E-4134-8483-5484863AA0F2}" srcOrd="2" destOrd="0" presId="urn:microsoft.com/office/officeart/2018/2/layout/IconVerticalSolidList"/>
    <dgm:cxn modelId="{A7B3643B-6814-4D55-8625-20AD606C0694}" type="presParOf" srcId="{1D01C9AB-4A4E-4134-8483-5484863AA0F2}" destId="{1D941864-4296-4EDB-B836-AD2BD36A3C81}" srcOrd="0" destOrd="0" presId="urn:microsoft.com/office/officeart/2018/2/layout/IconVerticalSolidList"/>
    <dgm:cxn modelId="{640235A8-0952-4C14-ACA2-E9947ADC6C12}" type="presParOf" srcId="{1D01C9AB-4A4E-4134-8483-5484863AA0F2}" destId="{A156FDB8-FDA0-4778-8109-EA33108DD27F}" srcOrd="1" destOrd="0" presId="urn:microsoft.com/office/officeart/2018/2/layout/IconVerticalSolidList"/>
    <dgm:cxn modelId="{54A0825B-3E4F-4A5B-B19F-38C25149FBB0}" type="presParOf" srcId="{1D01C9AB-4A4E-4134-8483-5484863AA0F2}" destId="{DD4093E6-DD22-43D0-AD62-A92D4F8BEF9C}" srcOrd="2" destOrd="0" presId="urn:microsoft.com/office/officeart/2018/2/layout/IconVerticalSolidList"/>
    <dgm:cxn modelId="{40BACE19-A340-46E1-B389-0DCA15F888DE}" type="presParOf" srcId="{1D01C9AB-4A4E-4134-8483-5484863AA0F2}" destId="{4E8D612A-21BB-4DE1-B321-35E223AF390B}" srcOrd="3" destOrd="0" presId="urn:microsoft.com/office/officeart/2018/2/layout/IconVerticalSolidList"/>
    <dgm:cxn modelId="{064D9B26-69B7-4E81-8846-BE50E7FE22CA}" type="presParOf" srcId="{D61BD6C4-0AE6-4480-B7C2-0C42A86D2065}" destId="{86A43622-32B2-42D2-A7D6-AE42F2CB977A}" srcOrd="3" destOrd="0" presId="urn:microsoft.com/office/officeart/2018/2/layout/IconVerticalSolidList"/>
    <dgm:cxn modelId="{6CE95475-0CC0-4F59-924F-91C3D4A68BC0}" type="presParOf" srcId="{D61BD6C4-0AE6-4480-B7C2-0C42A86D2065}" destId="{1721046D-86CB-43CF-B6E5-2384B13BDA0A}" srcOrd="4" destOrd="0" presId="urn:microsoft.com/office/officeart/2018/2/layout/IconVerticalSolidList"/>
    <dgm:cxn modelId="{7FDB0A26-7DA2-439F-93E6-E0F03C145B85}" type="presParOf" srcId="{1721046D-86CB-43CF-B6E5-2384B13BDA0A}" destId="{09D1BD14-A2C0-4E99-B6CD-05684AB64C4D}" srcOrd="0" destOrd="0" presId="urn:microsoft.com/office/officeart/2018/2/layout/IconVerticalSolidList"/>
    <dgm:cxn modelId="{CAA36FA4-F1EC-4F65-A559-AE886D7968CC}" type="presParOf" srcId="{1721046D-86CB-43CF-B6E5-2384B13BDA0A}" destId="{AA27AE1C-F985-47BD-BEEF-940819E7198F}" srcOrd="1" destOrd="0" presId="urn:microsoft.com/office/officeart/2018/2/layout/IconVerticalSolidList"/>
    <dgm:cxn modelId="{E5FFFA4B-B2D6-4566-81CA-8B97D7CEFE42}" type="presParOf" srcId="{1721046D-86CB-43CF-B6E5-2384B13BDA0A}" destId="{D32DB81D-0D39-481D-BC60-ECB5695D07A0}" srcOrd="2" destOrd="0" presId="urn:microsoft.com/office/officeart/2018/2/layout/IconVerticalSolidList"/>
    <dgm:cxn modelId="{E0192F87-4D68-4149-9FB5-E9626900BAB9}" type="presParOf" srcId="{1721046D-86CB-43CF-B6E5-2384B13BDA0A}" destId="{2A8E84B3-6AC2-4BE4-95E5-DFBE431378EE}" srcOrd="3" destOrd="0" presId="urn:microsoft.com/office/officeart/2018/2/layout/IconVerticalSolidList"/>
    <dgm:cxn modelId="{F320E60E-0DAB-4743-B81A-4E1BB1EEC1CD}" type="presParOf" srcId="{D61BD6C4-0AE6-4480-B7C2-0C42A86D2065}" destId="{53D1F7B2-FB67-4AFD-B252-83EA6F87CE77}" srcOrd="5" destOrd="0" presId="urn:microsoft.com/office/officeart/2018/2/layout/IconVerticalSolidList"/>
    <dgm:cxn modelId="{69EFD65E-F5A1-44EB-8DFE-7A28DF9C11A2}" type="presParOf" srcId="{D61BD6C4-0AE6-4480-B7C2-0C42A86D2065}" destId="{866E1B0D-87DA-4253-B8D4-9073107E306C}" srcOrd="6" destOrd="0" presId="urn:microsoft.com/office/officeart/2018/2/layout/IconVerticalSolidList"/>
    <dgm:cxn modelId="{14F77135-1A79-48B7-8228-3F0D6F9F20BC}" type="presParOf" srcId="{866E1B0D-87DA-4253-B8D4-9073107E306C}" destId="{B3AEF0BA-2832-4B5F-86A7-9D929F0C5DAA}" srcOrd="0" destOrd="0" presId="urn:microsoft.com/office/officeart/2018/2/layout/IconVerticalSolidList"/>
    <dgm:cxn modelId="{FA31A96F-5B63-4BC8-AC11-6247B5A97806}" type="presParOf" srcId="{866E1B0D-87DA-4253-B8D4-9073107E306C}" destId="{4C86D443-D5C2-4974-BDFF-0B36E0AFF3D7}" srcOrd="1" destOrd="0" presId="urn:microsoft.com/office/officeart/2018/2/layout/IconVerticalSolidList"/>
    <dgm:cxn modelId="{241DA938-6B1D-417E-8E00-6F5D38F45501}" type="presParOf" srcId="{866E1B0D-87DA-4253-B8D4-9073107E306C}" destId="{E5C62B4E-C66B-4986-8405-52E2E01C6085}" srcOrd="2" destOrd="0" presId="urn:microsoft.com/office/officeart/2018/2/layout/IconVerticalSolidList"/>
    <dgm:cxn modelId="{F788B4E9-A5AA-4D87-8CC5-C33FE450144D}" type="presParOf" srcId="{866E1B0D-87DA-4253-B8D4-9073107E306C}" destId="{ACC97ED1-A364-45F7-B28B-0DB4B3A7F4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A3DB64-2B61-4331-BB5A-6FF50EE574FB}"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C15ED63C-D70E-4E07-9F13-6F047253D147}">
      <dgm:prSet/>
      <dgm:spPr/>
      <dgm:t>
        <a:bodyPr/>
        <a:lstStyle/>
        <a:p>
          <a:pPr>
            <a:defRPr cap="all"/>
          </a:pPr>
          <a:r>
            <a:rPr lang="en-US"/>
            <a:t>Updates to Preventive Dental Certificate</a:t>
          </a:r>
        </a:p>
      </dgm:t>
    </dgm:pt>
    <dgm:pt modelId="{7FE88C4D-B8A1-41C8-801F-6F2C2D384C29}" type="parTrans" cxnId="{E5ECC1FD-34FD-45F6-9253-68B4A5826355}">
      <dgm:prSet/>
      <dgm:spPr/>
      <dgm:t>
        <a:bodyPr/>
        <a:lstStyle/>
        <a:p>
          <a:endParaRPr lang="en-US"/>
        </a:p>
      </dgm:t>
    </dgm:pt>
    <dgm:pt modelId="{F727F9EB-8FF3-428C-83CB-945DECAB13FB}" type="sibTrans" cxnId="{E5ECC1FD-34FD-45F6-9253-68B4A5826355}">
      <dgm:prSet/>
      <dgm:spPr/>
      <dgm:t>
        <a:bodyPr/>
        <a:lstStyle/>
        <a:p>
          <a:endParaRPr lang="en-US"/>
        </a:p>
      </dgm:t>
    </dgm:pt>
    <dgm:pt modelId="{CCB6DB1D-E460-4A79-AE75-BB6738D307D1}">
      <dgm:prSet/>
      <dgm:spPr/>
      <dgm:t>
        <a:bodyPr/>
        <a:lstStyle/>
        <a:p>
          <a:pPr>
            <a:defRPr cap="all"/>
          </a:pPr>
          <a:r>
            <a:rPr lang="en-US"/>
            <a:t>Annual Updates to OOS Certificate</a:t>
          </a:r>
        </a:p>
      </dgm:t>
    </dgm:pt>
    <dgm:pt modelId="{9BDC96F4-2E08-4BFC-BA61-C02417A5E12B}" type="parTrans" cxnId="{92BB2829-FDF3-4D7A-9588-5EA38168EE67}">
      <dgm:prSet/>
      <dgm:spPr/>
      <dgm:t>
        <a:bodyPr/>
        <a:lstStyle/>
        <a:p>
          <a:endParaRPr lang="en-US"/>
        </a:p>
      </dgm:t>
    </dgm:pt>
    <dgm:pt modelId="{438D9DCC-B700-4592-A451-F74A05F654E0}" type="sibTrans" cxnId="{92BB2829-FDF3-4D7A-9588-5EA38168EE67}">
      <dgm:prSet/>
      <dgm:spPr/>
      <dgm:t>
        <a:bodyPr/>
        <a:lstStyle/>
        <a:p>
          <a:endParaRPr lang="en-US"/>
        </a:p>
      </dgm:t>
    </dgm:pt>
    <dgm:pt modelId="{F98FA2F2-217D-4E07-8364-8232C16F1A5B}" type="pres">
      <dgm:prSet presAssocID="{F1A3DB64-2B61-4331-BB5A-6FF50EE574FB}" presName="root" presStyleCnt="0">
        <dgm:presLayoutVars>
          <dgm:dir/>
          <dgm:resizeHandles val="exact"/>
        </dgm:presLayoutVars>
      </dgm:prSet>
      <dgm:spPr/>
    </dgm:pt>
    <dgm:pt modelId="{87C46FBE-376F-4819-B71E-9FB29C7C0701}" type="pres">
      <dgm:prSet presAssocID="{C15ED63C-D70E-4E07-9F13-6F047253D147}" presName="compNode" presStyleCnt="0"/>
      <dgm:spPr/>
    </dgm:pt>
    <dgm:pt modelId="{D12F91A9-30E5-4CC9-BD98-CEA39923FBE6}" type="pres">
      <dgm:prSet presAssocID="{C15ED63C-D70E-4E07-9F13-6F047253D147}" presName="iconBgRect" presStyleLbl="bgShp" presStyleIdx="0" presStyleCnt="2"/>
      <dgm:spPr/>
    </dgm:pt>
    <dgm:pt modelId="{79AF39B4-C1E6-407F-9295-A3E87601F9D8}" type="pres">
      <dgm:prSet presAssocID="{C15ED63C-D70E-4E07-9F13-6F047253D1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38DF70ED-2215-4869-A236-1D9155BBE454}" type="pres">
      <dgm:prSet presAssocID="{C15ED63C-D70E-4E07-9F13-6F047253D147}" presName="spaceRect" presStyleCnt="0"/>
      <dgm:spPr/>
    </dgm:pt>
    <dgm:pt modelId="{64FD7C5B-D03A-4FAB-B433-6FE9F9D2181D}" type="pres">
      <dgm:prSet presAssocID="{C15ED63C-D70E-4E07-9F13-6F047253D147}" presName="textRect" presStyleLbl="revTx" presStyleIdx="0" presStyleCnt="2">
        <dgm:presLayoutVars>
          <dgm:chMax val="1"/>
          <dgm:chPref val="1"/>
        </dgm:presLayoutVars>
      </dgm:prSet>
      <dgm:spPr/>
    </dgm:pt>
    <dgm:pt modelId="{B9B4A6EB-3B71-4949-A1DE-E00FC33E4F41}" type="pres">
      <dgm:prSet presAssocID="{F727F9EB-8FF3-428C-83CB-945DECAB13FB}" presName="sibTrans" presStyleCnt="0"/>
      <dgm:spPr/>
    </dgm:pt>
    <dgm:pt modelId="{5EAE6067-C2D9-49EE-9790-630A12BBCBC7}" type="pres">
      <dgm:prSet presAssocID="{CCB6DB1D-E460-4A79-AE75-BB6738D307D1}" presName="compNode" presStyleCnt="0"/>
      <dgm:spPr/>
    </dgm:pt>
    <dgm:pt modelId="{0D272098-127C-486E-8359-17F9FBBCCFE8}" type="pres">
      <dgm:prSet presAssocID="{CCB6DB1D-E460-4A79-AE75-BB6738D307D1}" presName="iconBgRect" presStyleLbl="bgShp" presStyleIdx="1" presStyleCnt="2"/>
      <dgm:spPr/>
    </dgm:pt>
    <dgm:pt modelId="{B335DD2C-E491-4781-97E8-5B83C438F1B5}" type="pres">
      <dgm:prSet presAssocID="{CCB6DB1D-E460-4A79-AE75-BB6738D307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38B939D1-CC34-41F4-99CE-1803493BB012}" type="pres">
      <dgm:prSet presAssocID="{CCB6DB1D-E460-4A79-AE75-BB6738D307D1}" presName="spaceRect" presStyleCnt="0"/>
      <dgm:spPr/>
    </dgm:pt>
    <dgm:pt modelId="{25ECA37B-E28B-455D-87AE-2CEDD8758CD0}" type="pres">
      <dgm:prSet presAssocID="{CCB6DB1D-E460-4A79-AE75-BB6738D307D1}" presName="textRect" presStyleLbl="revTx" presStyleIdx="1" presStyleCnt="2">
        <dgm:presLayoutVars>
          <dgm:chMax val="1"/>
          <dgm:chPref val="1"/>
        </dgm:presLayoutVars>
      </dgm:prSet>
      <dgm:spPr/>
    </dgm:pt>
  </dgm:ptLst>
  <dgm:cxnLst>
    <dgm:cxn modelId="{76B12C03-0775-4DED-AAAA-66B7C080E12D}" type="presOf" srcId="{C15ED63C-D70E-4E07-9F13-6F047253D147}" destId="{64FD7C5B-D03A-4FAB-B433-6FE9F9D2181D}" srcOrd="0" destOrd="0" presId="urn:microsoft.com/office/officeart/2018/5/layout/IconCircleLabelList"/>
    <dgm:cxn modelId="{92BB2829-FDF3-4D7A-9588-5EA38168EE67}" srcId="{F1A3DB64-2B61-4331-BB5A-6FF50EE574FB}" destId="{CCB6DB1D-E460-4A79-AE75-BB6738D307D1}" srcOrd="1" destOrd="0" parTransId="{9BDC96F4-2E08-4BFC-BA61-C02417A5E12B}" sibTransId="{438D9DCC-B700-4592-A451-F74A05F654E0}"/>
    <dgm:cxn modelId="{3A4F0556-259D-49EA-A807-76DF51DF9955}" type="presOf" srcId="{F1A3DB64-2B61-4331-BB5A-6FF50EE574FB}" destId="{F98FA2F2-217D-4E07-8364-8232C16F1A5B}" srcOrd="0" destOrd="0" presId="urn:microsoft.com/office/officeart/2018/5/layout/IconCircleLabelList"/>
    <dgm:cxn modelId="{7BB5F9C7-C25E-4CDD-B9FD-670B189A8F0F}" type="presOf" srcId="{CCB6DB1D-E460-4A79-AE75-BB6738D307D1}" destId="{25ECA37B-E28B-455D-87AE-2CEDD8758CD0}" srcOrd="0" destOrd="0" presId="urn:microsoft.com/office/officeart/2018/5/layout/IconCircleLabelList"/>
    <dgm:cxn modelId="{E5ECC1FD-34FD-45F6-9253-68B4A5826355}" srcId="{F1A3DB64-2B61-4331-BB5A-6FF50EE574FB}" destId="{C15ED63C-D70E-4E07-9F13-6F047253D147}" srcOrd="0" destOrd="0" parTransId="{7FE88C4D-B8A1-41C8-801F-6F2C2D384C29}" sibTransId="{F727F9EB-8FF3-428C-83CB-945DECAB13FB}"/>
    <dgm:cxn modelId="{B1844303-27A9-47B6-BA38-96E8E989BFCB}" type="presParOf" srcId="{F98FA2F2-217D-4E07-8364-8232C16F1A5B}" destId="{87C46FBE-376F-4819-B71E-9FB29C7C0701}" srcOrd="0" destOrd="0" presId="urn:microsoft.com/office/officeart/2018/5/layout/IconCircleLabelList"/>
    <dgm:cxn modelId="{43DDD84C-CAA4-4EFE-84FC-2FF1985DB5D9}" type="presParOf" srcId="{87C46FBE-376F-4819-B71E-9FB29C7C0701}" destId="{D12F91A9-30E5-4CC9-BD98-CEA39923FBE6}" srcOrd="0" destOrd="0" presId="urn:microsoft.com/office/officeart/2018/5/layout/IconCircleLabelList"/>
    <dgm:cxn modelId="{98023103-41D0-4599-B8B7-F68840A4E6D7}" type="presParOf" srcId="{87C46FBE-376F-4819-B71E-9FB29C7C0701}" destId="{79AF39B4-C1E6-407F-9295-A3E87601F9D8}" srcOrd="1" destOrd="0" presId="urn:microsoft.com/office/officeart/2018/5/layout/IconCircleLabelList"/>
    <dgm:cxn modelId="{8B920125-151F-4134-A0DB-C4EAF10C2C9A}" type="presParOf" srcId="{87C46FBE-376F-4819-B71E-9FB29C7C0701}" destId="{38DF70ED-2215-4869-A236-1D9155BBE454}" srcOrd="2" destOrd="0" presId="urn:microsoft.com/office/officeart/2018/5/layout/IconCircleLabelList"/>
    <dgm:cxn modelId="{63D907DB-2FC5-4D98-B266-CE0005C192DD}" type="presParOf" srcId="{87C46FBE-376F-4819-B71E-9FB29C7C0701}" destId="{64FD7C5B-D03A-4FAB-B433-6FE9F9D2181D}" srcOrd="3" destOrd="0" presId="urn:microsoft.com/office/officeart/2018/5/layout/IconCircleLabelList"/>
    <dgm:cxn modelId="{C9D58E91-4305-40C4-827F-245D1220A32F}" type="presParOf" srcId="{F98FA2F2-217D-4E07-8364-8232C16F1A5B}" destId="{B9B4A6EB-3B71-4949-A1DE-E00FC33E4F41}" srcOrd="1" destOrd="0" presId="urn:microsoft.com/office/officeart/2018/5/layout/IconCircleLabelList"/>
    <dgm:cxn modelId="{0A7BDE96-89BB-4E59-9A25-BE6985D67D52}" type="presParOf" srcId="{F98FA2F2-217D-4E07-8364-8232C16F1A5B}" destId="{5EAE6067-C2D9-49EE-9790-630A12BBCBC7}" srcOrd="2" destOrd="0" presId="urn:microsoft.com/office/officeart/2018/5/layout/IconCircleLabelList"/>
    <dgm:cxn modelId="{371DE336-09D9-477C-8610-8E14FE21ACEC}" type="presParOf" srcId="{5EAE6067-C2D9-49EE-9790-630A12BBCBC7}" destId="{0D272098-127C-486E-8359-17F9FBBCCFE8}" srcOrd="0" destOrd="0" presId="urn:microsoft.com/office/officeart/2018/5/layout/IconCircleLabelList"/>
    <dgm:cxn modelId="{74759088-D397-422F-AE4E-2ABE31B620F7}" type="presParOf" srcId="{5EAE6067-C2D9-49EE-9790-630A12BBCBC7}" destId="{B335DD2C-E491-4781-97E8-5B83C438F1B5}" srcOrd="1" destOrd="0" presId="urn:microsoft.com/office/officeart/2018/5/layout/IconCircleLabelList"/>
    <dgm:cxn modelId="{EDA2E398-CB29-4DC1-A9E8-F94DAFBFDCBE}" type="presParOf" srcId="{5EAE6067-C2D9-49EE-9790-630A12BBCBC7}" destId="{38B939D1-CC34-41F4-99CE-1803493BB012}" srcOrd="2" destOrd="0" presId="urn:microsoft.com/office/officeart/2018/5/layout/IconCircleLabelList"/>
    <dgm:cxn modelId="{48FDFDCE-2A03-4E29-AD7E-43EE3DB02A36}" type="presParOf" srcId="{5EAE6067-C2D9-49EE-9790-630A12BBCBC7}" destId="{25ECA37B-E28B-455D-87AE-2CEDD8758CD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A8298-910C-4026-99DC-A542D4E9E855}">
      <dsp:nvSpPr>
        <dsp:cNvPr id="0" name=""/>
        <dsp:cNvSpPr/>
      </dsp:nvSpPr>
      <dsp:spPr>
        <a:xfrm>
          <a:off x="0" y="116"/>
          <a:ext cx="10058399" cy="500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Week of Sept 16</a:t>
          </a:r>
          <a:r>
            <a:rPr lang="en-US" sz="2100" b="1" kern="1200" baseline="30000" dirty="0"/>
            <a:t>th</a:t>
          </a:r>
          <a:r>
            <a:rPr lang="en-US" sz="2100" b="1" kern="1200" dirty="0"/>
            <a:t>: </a:t>
          </a:r>
          <a:endParaRPr lang="en-US" sz="2100" kern="1200" dirty="0"/>
        </a:p>
      </dsp:txBody>
      <dsp:txXfrm>
        <a:off x="24417" y="24533"/>
        <a:ext cx="10009565" cy="451341"/>
      </dsp:txXfrm>
    </dsp:sp>
    <dsp:sp modelId="{F32854C3-39C2-4240-BC75-C41F18F60E21}">
      <dsp:nvSpPr>
        <dsp:cNvPr id="0" name=""/>
        <dsp:cNvSpPr/>
      </dsp:nvSpPr>
      <dsp:spPr>
        <a:xfrm>
          <a:off x="0" y="643317"/>
          <a:ext cx="10058399"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Run PP19 WRS Lookback Report + do all associated processing</a:t>
          </a:r>
        </a:p>
        <a:p>
          <a:pPr marL="114300" lvl="1" indent="-114300" algn="l" defTabSz="666750">
            <a:lnSpc>
              <a:spcPct val="90000"/>
            </a:lnSpc>
            <a:spcBef>
              <a:spcPct val="0"/>
            </a:spcBef>
            <a:spcAft>
              <a:spcPct val="20000"/>
            </a:spcAft>
            <a:buChar char="•"/>
          </a:pPr>
          <a:r>
            <a:rPr lang="en-US" sz="1500" kern="1200" dirty="0"/>
            <a:t>Finalize and process as many open events as possible (BIR, MAR, DIV, ELG, TER, RET, TRA, LOA, RFL....)</a:t>
          </a:r>
        </a:p>
        <a:p>
          <a:pPr marL="114300" lvl="1" indent="-114300" algn="l" defTabSz="666750">
            <a:lnSpc>
              <a:spcPct val="90000"/>
            </a:lnSpc>
            <a:spcBef>
              <a:spcPct val="0"/>
            </a:spcBef>
            <a:spcAft>
              <a:spcPct val="20000"/>
            </a:spcAft>
            <a:buChar char="•"/>
          </a:pPr>
          <a:r>
            <a:rPr lang="en-US" sz="1500" kern="1200" dirty="0"/>
            <a:t>11/5-11/12 SHR events open for entry (enter as soon as HIR elections finalized)</a:t>
          </a:r>
        </a:p>
        <a:p>
          <a:pPr marL="114300" lvl="1" indent="-114300" algn="l" defTabSz="666750">
            <a:lnSpc>
              <a:spcPct val="90000"/>
            </a:lnSpc>
            <a:spcBef>
              <a:spcPct val="0"/>
            </a:spcBef>
            <a:spcAft>
              <a:spcPct val="20000"/>
            </a:spcAft>
            <a:buChar char="•"/>
          </a:pPr>
          <a:r>
            <a:rPr lang="en-US" sz="1500" kern="1200" dirty="0"/>
            <a:t>Complete all open AGE events thru the end of the year</a:t>
          </a:r>
        </a:p>
      </dsp:txBody>
      <dsp:txXfrm>
        <a:off x="0" y="643317"/>
        <a:ext cx="10058399" cy="1002915"/>
      </dsp:txXfrm>
    </dsp:sp>
    <dsp:sp modelId="{A115AB04-7D2C-4582-A397-16452A66C7D8}">
      <dsp:nvSpPr>
        <dsp:cNvPr id="0" name=""/>
        <dsp:cNvSpPr/>
      </dsp:nvSpPr>
      <dsp:spPr>
        <a:xfrm>
          <a:off x="0" y="1707249"/>
          <a:ext cx="10058399" cy="500175"/>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Sept 24</a:t>
          </a:r>
          <a:r>
            <a:rPr lang="en-US" sz="2100" b="1" kern="1200" baseline="30000" dirty="0"/>
            <a:t>th</a:t>
          </a:r>
          <a:r>
            <a:rPr lang="en-US" sz="2100" b="1" kern="1200" dirty="0"/>
            <a:t>:</a:t>
          </a:r>
        </a:p>
      </dsp:txBody>
      <dsp:txXfrm>
        <a:off x="24417" y="1731666"/>
        <a:ext cx="10009565" cy="451341"/>
      </dsp:txXfrm>
    </dsp:sp>
    <dsp:sp modelId="{88598D81-3EE8-416C-A698-6448CBE7609E}">
      <dsp:nvSpPr>
        <dsp:cNvPr id="0" name=""/>
        <dsp:cNvSpPr/>
      </dsp:nvSpPr>
      <dsp:spPr>
        <a:xfrm>
          <a:off x="0" y="2146407"/>
          <a:ext cx="10058399" cy="132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a:p>
          <a:pPr marL="114300" lvl="1" indent="-114300" algn="l" defTabSz="666750">
            <a:lnSpc>
              <a:spcPct val="90000"/>
            </a:lnSpc>
            <a:spcBef>
              <a:spcPct val="0"/>
            </a:spcBef>
            <a:spcAft>
              <a:spcPct val="20000"/>
            </a:spcAft>
            <a:buChar char="•"/>
          </a:pPr>
          <a:r>
            <a:rPr lang="en-US" sz="1500" kern="1200" dirty="0"/>
            <a:t>After 5pm, IYC BAS Group ID added to all active employees who are NOT in the DEF benefit program (only added to DEF if employee currently enrolled in ERA plan)</a:t>
          </a:r>
        </a:p>
        <a:p>
          <a:pPr marL="228600" lvl="2" indent="-114300" algn="l" defTabSz="666750">
            <a:lnSpc>
              <a:spcPct val="90000"/>
            </a:lnSpc>
            <a:spcBef>
              <a:spcPct val="0"/>
            </a:spcBef>
            <a:spcAft>
              <a:spcPct val="20000"/>
            </a:spcAft>
            <a:buChar char="•"/>
          </a:pPr>
          <a:r>
            <a:rPr lang="en-US" sz="1500" b="1" kern="1200" dirty="0"/>
            <a:t>Once IYC code is on job, agencies must no longer change primary job flag – create a ticket and Central Benefits will move the flag and IYC code (in effect through the end of the year)</a:t>
          </a:r>
          <a:endParaRPr lang="en-US" sz="1500" kern="1200" dirty="0"/>
        </a:p>
      </dsp:txBody>
      <dsp:txXfrm>
        <a:off x="0" y="2146407"/>
        <a:ext cx="10058399" cy="13282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A1034-1FC6-4987-8673-B322E19A58EB}">
      <dsp:nvSpPr>
        <dsp:cNvPr id="0" name=""/>
        <dsp:cNvSpPr/>
      </dsp:nvSpPr>
      <dsp:spPr>
        <a:xfrm>
          <a:off x="0" y="9642"/>
          <a:ext cx="10058399" cy="1769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Trebuchet MS" panose="020B0603020202020204"/>
            </a:rPr>
            <a:t>The</a:t>
          </a:r>
          <a:r>
            <a:rPr lang="en-US" sz="2100" kern="1200"/>
            <a:t> Delta Dental PPO- Preventive Plan is only available to employees who are not covered by State Group Health Insurance as either an employee or dependent, regardless of whether they are enrolled in Uniform Dental.  This plan has the same benefits as Uniform Dental, but the employee must pay the full cost (no employer contribution).</a:t>
          </a:r>
        </a:p>
      </dsp:txBody>
      <dsp:txXfrm>
        <a:off x="86357" y="95999"/>
        <a:ext cx="9885685" cy="1596325"/>
      </dsp:txXfrm>
    </dsp:sp>
    <dsp:sp modelId="{C7EF8764-771D-497D-9AAB-19C5953C6CFB}">
      <dsp:nvSpPr>
        <dsp:cNvPr id="0" name=""/>
        <dsp:cNvSpPr/>
      </dsp:nvSpPr>
      <dsp:spPr>
        <a:xfrm>
          <a:off x="0" y="1839162"/>
          <a:ext cx="10058399" cy="1769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Anyone who is enrolling needs to answer a question to confirm they </a:t>
          </a:r>
          <a:r>
            <a:rPr lang="en-US" sz="2100" kern="1200" dirty="0">
              <a:latin typeface="Trebuchet MS" panose="020B0603020202020204"/>
            </a:rPr>
            <a:t>will not</a:t>
          </a:r>
          <a:r>
            <a:rPr lang="en-US" sz="2100" kern="1200" dirty="0"/>
            <a:t> have State Group Health Coverage – had to add a question for those who want to waive coverage during Open Enrollment.</a:t>
          </a:r>
        </a:p>
      </dsp:txBody>
      <dsp:txXfrm>
        <a:off x="86357" y="1925519"/>
        <a:ext cx="9885685" cy="1596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603E-3F5B-4F20-A8CA-878DA7D5B02F}">
      <dsp:nvSpPr>
        <dsp:cNvPr id="0" name=""/>
        <dsp:cNvSpPr/>
      </dsp:nvSpPr>
      <dsp:spPr>
        <a:xfrm>
          <a:off x="0" y="33312"/>
          <a:ext cx="8491595" cy="702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Once employee </a:t>
          </a:r>
          <a:r>
            <a:rPr lang="en-US" sz="3000" kern="1200">
              <a:latin typeface="Trebuchet MS" panose="020B0603020202020204"/>
            </a:rPr>
            <a:t>submits</a:t>
          </a:r>
          <a:r>
            <a:rPr lang="en-US" sz="3000" kern="1200"/>
            <a:t> OE election</a:t>
          </a:r>
          <a:r>
            <a:rPr lang="en-US" sz="3000" kern="1200">
              <a:latin typeface="Trebuchet MS" panose="020B0603020202020204"/>
            </a:rPr>
            <a:t>.....</a:t>
          </a:r>
          <a:endParaRPr lang="en-US" sz="3000" kern="1200"/>
        </a:p>
      </dsp:txBody>
      <dsp:txXfrm>
        <a:off x="34269" y="67581"/>
        <a:ext cx="8423057" cy="633462"/>
      </dsp:txXfrm>
    </dsp:sp>
    <dsp:sp modelId="{644A04F2-A0F0-4C06-BD01-C361739F0EB4}">
      <dsp:nvSpPr>
        <dsp:cNvPr id="0" name=""/>
        <dsp:cNvSpPr/>
      </dsp:nvSpPr>
      <dsp:spPr>
        <a:xfrm>
          <a:off x="0" y="735312"/>
          <a:ext cx="8491595" cy="183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60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Employee submits OE elections</a:t>
          </a:r>
        </a:p>
        <a:p>
          <a:pPr marL="228600" lvl="1" indent="-228600" algn="l" defTabSz="1022350">
            <a:lnSpc>
              <a:spcPct val="90000"/>
            </a:lnSpc>
            <a:spcBef>
              <a:spcPct val="0"/>
            </a:spcBef>
            <a:spcAft>
              <a:spcPct val="20000"/>
            </a:spcAft>
            <a:buChar char="•"/>
          </a:pPr>
          <a:r>
            <a:rPr lang="en-US" sz="2300" kern="1200" dirty="0"/>
            <a:t>OE event is finalized around 9:30pm</a:t>
          </a:r>
        </a:p>
        <a:p>
          <a:pPr marL="228600" lvl="1" indent="-228600" algn="l" defTabSz="1022350">
            <a:lnSpc>
              <a:spcPct val="90000"/>
            </a:lnSpc>
            <a:spcBef>
              <a:spcPct val="0"/>
            </a:spcBef>
            <a:spcAft>
              <a:spcPct val="20000"/>
            </a:spcAft>
            <a:buChar char="•"/>
          </a:pPr>
          <a:r>
            <a:rPr lang="en-US" sz="2300" kern="1200"/>
            <a:t>Employee receives email that confirmation statement available</a:t>
          </a:r>
        </a:p>
        <a:p>
          <a:pPr marL="228600" lvl="1" indent="-228600" algn="l" defTabSz="1022350">
            <a:lnSpc>
              <a:spcPct val="90000"/>
            </a:lnSpc>
            <a:spcBef>
              <a:spcPct val="0"/>
            </a:spcBef>
            <a:spcAft>
              <a:spcPct val="20000"/>
            </a:spcAft>
            <a:buChar char="•"/>
          </a:pPr>
          <a:r>
            <a:rPr lang="en-US" sz="2300" kern="1200"/>
            <a:t>Confirmation statement loads to B-File</a:t>
          </a:r>
        </a:p>
      </dsp:txBody>
      <dsp:txXfrm>
        <a:off x="0" y="735312"/>
        <a:ext cx="8491595" cy="18319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415E9-EC37-4856-8C44-E1A8ACBDE6E5}">
      <dsp:nvSpPr>
        <dsp:cNvPr id="0" name=""/>
        <dsp:cNvSpPr/>
      </dsp:nvSpPr>
      <dsp:spPr>
        <a:xfrm rot="5400000">
          <a:off x="6373349" y="-2633967"/>
          <a:ext cx="932725" cy="64373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Go to Benefit </a:t>
          </a:r>
          <a:r>
            <a:rPr lang="en-US" sz="1900" kern="1200">
              <a:latin typeface="Trebuchet MS" panose="020B0603020202020204"/>
            </a:rPr>
            <a:t>Administration</a:t>
          </a:r>
          <a:r>
            <a:rPr lang="en-US" sz="1900" kern="1200"/>
            <a:t> Dashboard- Benefit Enrollment Tile – Review Employee Benefit Folder – Employee Benefit Documents</a:t>
          </a:r>
        </a:p>
      </dsp:txBody>
      <dsp:txXfrm rot="-5400000">
        <a:off x="3621024" y="163890"/>
        <a:ext cx="6391844" cy="841661"/>
      </dsp:txXfrm>
    </dsp:sp>
    <dsp:sp modelId="{2107FAEC-B8E4-4B27-9758-9FC885AEF091}">
      <dsp:nvSpPr>
        <dsp:cNvPr id="0" name=""/>
        <dsp:cNvSpPr/>
      </dsp:nvSpPr>
      <dsp:spPr>
        <a:xfrm>
          <a:off x="0" y="1766"/>
          <a:ext cx="3621024" cy="11659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Agencies can access an individual confirmation statement</a:t>
          </a:r>
        </a:p>
      </dsp:txBody>
      <dsp:txXfrm>
        <a:off x="56915" y="58681"/>
        <a:ext cx="3507194" cy="1052077"/>
      </dsp:txXfrm>
    </dsp:sp>
    <dsp:sp modelId="{8A24A334-0032-4BAF-B915-76C412BF5B45}">
      <dsp:nvSpPr>
        <dsp:cNvPr id="0" name=""/>
        <dsp:cNvSpPr/>
      </dsp:nvSpPr>
      <dsp:spPr>
        <a:xfrm rot="5400000">
          <a:off x="6373349" y="-1409765"/>
          <a:ext cx="932725" cy="6437376"/>
        </a:xfrm>
        <a:prstGeom prst="round2Same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Go to the Navigator and go to – State of Wisconsin (STAR) - Benefits </a:t>
          </a:r>
          <a:r>
            <a:rPr lang="en-US" sz="1900" kern="1200">
              <a:latin typeface="Trebuchet MS" panose="020B0603020202020204"/>
            </a:rPr>
            <a:t>Administration</a:t>
          </a:r>
          <a:r>
            <a:rPr lang="en-US" sz="1900" kern="1200"/>
            <a:t> - Process – Print Confirmation Statements</a:t>
          </a:r>
        </a:p>
      </dsp:txBody>
      <dsp:txXfrm rot="-5400000">
        <a:off x="3621024" y="1388092"/>
        <a:ext cx="6391844" cy="841661"/>
      </dsp:txXfrm>
    </dsp:sp>
    <dsp:sp modelId="{8CBA37AB-B53C-447E-A655-DA898D83D947}">
      <dsp:nvSpPr>
        <dsp:cNvPr id="0" name=""/>
        <dsp:cNvSpPr/>
      </dsp:nvSpPr>
      <dsp:spPr>
        <a:xfrm>
          <a:off x="0" y="1225968"/>
          <a:ext cx="3621024" cy="1165907"/>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Agencies can also access all confirmation statements for their agency</a:t>
          </a:r>
        </a:p>
      </dsp:txBody>
      <dsp:txXfrm>
        <a:off x="56915" y="1282883"/>
        <a:ext cx="3507194" cy="1052077"/>
      </dsp:txXfrm>
    </dsp:sp>
    <dsp:sp modelId="{4EE7B9A7-359A-4C2A-91BC-C560079ABC57}">
      <dsp:nvSpPr>
        <dsp:cNvPr id="0" name=""/>
        <dsp:cNvSpPr/>
      </dsp:nvSpPr>
      <dsp:spPr>
        <a:xfrm rot="5400000">
          <a:off x="6373349" y="-185563"/>
          <a:ext cx="932725" cy="6437376"/>
        </a:xfrm>
        <a:prstGeom prst="round2Same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1"/>
            </a:rPr>
            <a:t>OE </a:t>
          </a:r>
          <a:r>
            <a:rPr lang="en-US" sz="1900" kern="1200" dirty="0">
              <a:latin typeface="Trebuchet MS" panose="020B0603020202020204"/>
              <a:hlinkClick xmlns:r="http://schemas.openxmlformats.org/officeDocument/2006/relationships" r:id="rId1"/>
            </a:rPr>
            <a:t>Administrator</a:t>
          </a:r>
          <a:r>
            <a:rPr lang="en-US" sz="1900" kern="1200" dirty="0">
              <a:hlinkClick xmlns:r="http://schemas.openxmlformats.org/officeDocument/2006/relationships" r:id="rId1"/>
            </a:rPr>
            <a:t> Job Aid </a:t>
          </a:r>
          <a:endParaRPr lang="en-US" sz="1900" kern="1200" dirty="0"/>
        </a:p>
      </dsp:txBody>
      <dsp:txXfrm rot="-5400000">
        <a:off x="3621024" y="2612294"/>
        <a:ext cx="6391844" cy="841661"/>
      </dsp:txXfrm>
    </dsp:sp>
    <dsp:sp modelId="{B2DAE7C2-242E-40BA-B258-E22EE1BC7007}">
      <dsp:nvSpPr>
        <dsp:cNvPr id="0" name=""/>
        <dsp:cNvSpPr/>
      </dsp:nvSpPr>
      <dsp:spPr>
        <a:xfrm>
          <a:off x="0" y="2450171"/>
          <a:ext cx="3621024" cy="1165907"/>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rebuchet MS" panose="020B0603020202020204"/>
            </a:rPr>
            <a:t>For</a:t>
          </a:r>
          <a:r>
            <a:rPr lang="en-US" sz="2100" kern="1200" dirty="0"/>
            <a:t> full details</a:t>
          </a:r>
        </a:p>
      </dsp:txBody>
      <dsp:txXfrm>
        <a:off x="56915" y="2507086"/>
        <a:ext cx="3507194" cy="10520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83F51-C870-4407-96EF-0CE36D912275}">
      <dsp:nvSpPr>
        <dsp:cNvPr id="0" name=""/>
        <dsp:cNvSpPr/>
      </dsp:nvSpPr>
      <dsp:spPr>
        <a:xfrm>
          <a:off x="0" y="154863"/>
          <a:ext cx="10058399" cy="8089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Enter 2024 election as soon as you receive them</a:t>
          </a:r>
        </a:p>
      </dsp:txBody>
      <dsp:txXfrm>
        <a:off x="39491" y="194354"/>
        <a:ext cx="9979417" cy="729999"/>
      </dsp:txXfrm>
    </dsp:sp>
    <dsp:sp modelId="{2F251586-EE68-4008-ACD9-7BF9E670DC4A}">
      <dsp:nvSpPr>
        <dsp:cNvPr id="0" name=""/>
        <dsp:cNvSpPr/>
      </dsp:nvSpPr>
      <dsp:spPr>
        <a:xfrm>
          <a:off x="0" y="963845"/>
          <a:ext cx="10058399"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Any 2024 event in which a dependent is ADDED or REMOVED, will affect the OE event</a:t>
          </a:r>
        </a:p>
        <a:p>
          <a:pPr marL="342900" lvl="2" indent="-171450" algn="l" defTabSz="800100">
            <a:lnSpc>
              <a:spcPct val="90000"/>
            </a:lnSpc>
            <a:spcBef>
              <a:spcPct val="0"/>
            </a:spcBef>
            <a:spcAft>
              <a:spcPct val="20000"/>
            </a:spcAft>
            <a:buChar char="•"/>
          </a:pPr>
          <a:r>
            <a:rPr lang="en-US" sz="1800" kern="1200"/>
            <a:t>Reminder – never delete a dependent – just remove dependent from plan</a:t>
          </a:r>
        </a:p>
        <a:p>
          <a:pPr marL="171450" lvl="1" indent="-171450" algn="l" defTabSz="800100">
            <a:lnSpc>
              <a:spcPct val="90000"/>
            </a:lnSpc>
            <a:spcBef>
              <a:spcPct val="0"/>
            </a:spcBef>
            <a:spcAft>
              <a:spcPct val="20000"/>
            </a:spcAft>
            <a:buChar char="•"/>
          </a:pPr>
          <a:r>
            <a:rPr lang="en-US" sz="1800" kern="1200"/>
            <a:t>Life event entry must be done and then OE event must be reprocessed to pull in dependent changes</a:t>
          </a:r>
        </a:p>
      </dsp:txBody>
      <dsp:txXfrm>
        <a:off x="0" y="963845"/>
        <a:ext cx="10058399" cy="1142640"/>
      </dsp:txXfrm>
    </dsp:sp>
    <dsp:sp modelId="{E42D05C6-A36B-4C0C-A634-76D2EC252E0C}">
      <dsp:nvSpPr>
        <dsp:cNvPr id="0" name=""/>
        <dsp:cNvSpPr/>
      </dsp:nvSpPr>
      <dsp:spPr>
        <a:xfrm>
          <a:off x="0" y="2106485"/>
          <a:ext cx="10058399" cy="808981"/>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BENEFIT PROGRAM (FTB, DEF, LTE...) and Elig Config Field changes that occur After the OE event is created – OE event must be reprocessed</a:t>
          </a:r>
        </a:p>
      </dsp:txBody>
      <dsp:txXfrm>
        <a:off x="39491" y="2145976"/>
        <a:ext cx="9979417" cy="729999"/>
      </dsp:txXfrm>
    </dsp:sp>
    <dsp:sp modelId="{F0002928-B95D-4023-9B74-D3D53E0B88DA}">
      <dsp:nvSpPr>
        <dsp:cNvPr id="0" name=""/>
        <dsp:cNvSpPr/>
      </dsp:nvSpPr>
      <dsp:spPr>
        <a:xfrm>
          <a:off x="0" y="2915466"/>
          <a:ext cx="10058399"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OE event will be attached to the old benefit program/eligibility and benefit options available under that benefit program</a:t>
          </a:r>
        </a:p>
      </dsp:txBody>
      <dsp:txXfrm>
        <a:off x="0" y="2915466"/>
        <a:ext cx="10058399" cy="5475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8E71-82E2-45AD-BFEE-4C8AB8E460A0}">
      <dsp:nvSpPr>
        <dsp:cNvPr id="0" name=""/>
        <dsp:cNvSpPr/>
      </dsp:nvSpPr>
      <dsp:spPr>
        <a:xfrm>
          <a:off x="0" y="485382"/>
          <a:ext cx="10058399"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Employee married on 10-12-24</a:t>
          </a:r>
        </a:p>
      </dsp:txBody>
      <dsp:txXfrm>
        <a:off x="21704" y="507086"/>
        <a:ext cx="10014991" cy="401192"/>
      </dsp:txXfrm>
    </dsp:sp>
    <dsp:sp modelId="{6538174B-DADC-4227-B11A-7BF2FEC0B5F1}">
      <dsp:nvSpPr>
        <dsp:cNvPr id="0" name=""/>
        <dsp:cNvSpPr/>
      </dsp:nvSpPr>
      <dsp:spPr>
        <a:xfrm>
          <a:off x="0" y="929982"/>
          <a:ext cx="1005839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Adds spouse to health, vision and dental</a:t>
          </a:r>
        </a:p>
      </dsp:txBody>
      <dsp:txXfrm>
        <a:off x="0" y="929982"/>
        <a:ext cx="10058399" cy="314640"/>
      </dsp:txXfrm>
    </dsp:sp>
    <dsp:sp modelId="{BF1EE292-C0A4-4E28-836A-2510A9B4D734}">
      <dsp:nvSpPr>
        <dsp:cNvPr id="0" name=""/>
        <dsp:cNvSpPr/>
      </dsp:nvSpPr>
      <dsp:spPr>
        <a:xfrm>
          <a:off x="0" y="1244622"/>
          <a:ext cx="10058399"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OE event created on 09-27-24 so it was created when all elections had single coverage</a:t>
          </a:r>
        </a:p>
      </dsp:txBody>
      <dsp:txXfrm>
        <a:off x="21704" y="1266326"/>
        <a:ext cx="10014991" cy="401192"/>
      </dsp:txXfrm>
    </dsp:sp>
    <dsp:sp modelId="{3AFA3237-42DA-4F32-AB20-549AA1379641}">
      <dsp:nvSpPr>
        <dsp:cNvPr id="0" name=""/>
        <dsp:cNvSpPr/>
      </dsp:nvSpPr>
      <dsp:spPr>
        <a:xfrm>
          <a:off x="0" y="1743942"/>
          <a:ext cx="10058399"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Action Needed by Agency</a:t>
          </a:r>
        </a:p>
      </dsp:txBody>
      <dsp:txXfrm>
        <a:off x="21704" y="1765646"/>
        <a:ext cx="10014991" cy="401192"/>
      </dsp:txXfrm>
    </dsp:sp>
    <dsp:sp modelId="{50B59C9B-5630-4888-8A7E-5F9DAD9B84AF}">
      <dsp:nvSpPr>
        <dsp:cNvPr id="0" name=""/>
        <dsp:cNvSpPr/>
      </dsp:nvSpPr>
      <dsp:spPr>
        <a:xfrm>
          <a:off x="0" y="2188542"/>
          <a:ext cx="10058399"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Add 10-12-24 MAR event to BAS Activity Table</a:t>
          </a:r>
        </a:p>
        <a:p>
          <a:pPr marL="114300" lvl="1" indent="-114300" algn="l" defTabSz="666750">
            <a:lnSpc>
              <a:spcPct val="90000"/>
            </a:lnSpc>
            <a:spcBef>
              <a:spcPct val="0"/>
            </a:spcBef>
            <a:spcAft>
              <a:spcPct val="20000"/>
            </a:spcAft>
            <a:buChar char="•"/>
          </a:pPr>
          <a:r>
            <a:rPr lang="en-US" sz="1500" kern="1200"/>
            <a:t>Enter elections on MAR event</a:t>
          </a:r>
        </a:p>
        <a:p>
          <a:pPr marL="114300" lvl="1" indent="-114300" algn="l" defTabSz="666750">
            <a:lnSpc>
              <a:spcPct val="90000"/>
            </a:lnSpc>
            <a:spcBef>
              <a:spcPct val="0"/>
            </a:spcBef>
            <a:spcAft>
              <a:spcPct val="20000"/>
            </a:spcAft>
            <a:buChar char="•"/>
          </a:pPr>
          <a:r>
            <a:rPr lang="en-US" sz="1500" kern="1200" dirty="0"/>
            <a:t>Since the MAR event (10-12-24) is EARLIER than the OE event date (1-1-25), the OE event will temporarily close, and the MAR event will open. The OE event will stay closed until the MAR event is finalized</a:t>
          </a:r>
        </a:p>
      </dsp:txBody>
      <dsp:txXfrm>
        <a:off x="0" y="2188542"/>
        <a:ext cx="10058399" cy="9439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5DD8F-52E8-4594-80D6-7B949329AF88}">
      <dsp:nvSpPr>
        <dsp:cNvPr id="0" name=""/>
        <dsp:cNvSpPr/>
      </dsp:nvSpPr>
      <dsp:spPr>
        <a:xfrm>
          <a:off x="0" y="262722"/>
          <a:ext cx="10058399"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Only one event can be open at a time – if an event with an event date prior to 1-1-25 is open, it will close the OE event until the event with the 2024 event date is finalized</a:t>
          </a:r>
        </a:p>
      </dsp:txBody>
      <dsp:txXfrm>
        <a:off x="37696" y="300418"/>
        <a:ext cx="9983007" cy="696808"/>
      </dsp:txXfrm>
    </dsp:sp>
    <dsp:sp modelId="{8D6E7355-7D94-4A00-8B03-29206AD03A37}">
      <dsp:nvSpPr>
        <dsp:cNvPr id="0" name=""/>
        <dsp:cNvSpPr/>
      </dsp:nvSpPr>
      <dsp:spPr>
        <a:xfrm>
          <a:off x="0" y="1092522"/>
          <a:ext cx="10058399" cy="772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OE events will be created on 09-27-24 (after 5pm)</a:t>
          </a:r>
        </a:p>
      </dsp:txBody>
      <dsp:txXfrm>
        <a:off x="37696" y="1130218"/>
        <a:ext cx="9983007" cy="696808"/>
      </dsp:txXfrm>
    </dsp:sp>
    <dsp:sp modelId="{24F20071-1A82-4BAF-81A9-D1217F2A53E2}">
      <dsp:nvSpPr>
        <dsp:cNvPr id="0" name=""/>
        <dsp:cNvSpPr/>
      </dsp:nvSpPr>
      <dsp:spPr>
        <a:xfrm>
          <a:off x="0" y="1864722"/>
          <a:ext cx="10058399"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Only benefit enrollment information finalized as of 09-27-24 will be pulled in the OE event</a:t>
          </a:r>
        </a:p>
        <a:p>
          <a:pPr marL="171450" lvl="1" indent="-171450" algn="l" defTabSz="711200">
            <a:lnSpc>
              <a:spcPct val="90000"/>
            </a:lnSpc>
            <a:spcBef>
              <a:spcPct val="0"/>
            </a:spcBef>
            <a:spcAft>
              <a:spcPct val="20000"/>
            </a:spcAft>
            <a:buChar char="•"/>
          </a:pPr>
          <a:r>
            <a:rPr lang="en-US" sz="1600" kern="1200" dirty="0"/>
            <a:t>The benefit program on record on 09-27-24 determines what options are available on OE event</a:t>
          </a:r>
        </a:p>
        <a:p>
          <a:pPr marL="171450" lvl="1" indent="-171450" algn="l" defTabSz="711200">
            <a:lnSpc>
              <a:spcPct val="90000"/>
            </a:lnSpc>
            <a:spcBef>
              <a:spcPct val="0"/>
            </a:spcBef>
            <a:spcAft>
              <a:spcPct val="20000"/>
            </a:spcAft>
            <a:buChar char="•"/>
          </a:pPr>
          <a:r>
            <a:rPr lang="en-US" sz="1600" kern="1200" dirty="0"/>
            <a:t>If benefit enrollments or the benefit program changes after 09-27-24, the OE event must be reprocessed by Central Benefits to pick up changes</a:t>
          </a:r>
        </a:p>
        <a:p>
          <a:pPr marL="171450" lvl="1" indent="-171450" algn="l" defTabSz="711200">
            <a:lnSpc>
              <a:spcPct val="90000"/>
            </a:lnSpc>
            <a:spcBef>
              <a:spcPct val="0"/>
            </a:spcBef>
            <a:spcAft>
              <a:spcPct val="20000"/>
            </a:spcAft>
            <a:buChar char="•"/>
          </a:pPr>
          <a:r>
            <a:rPr lang="en-US" sz="1600" kern="1200" dirty="0"/>
            <a:t>Any benefit or job entry done AFTER 09-27-24 (regardless of effective date) will not be reflected on the OE event until Central Benefits reprocesses the OE event</a:t>
          </a:r>
        </a:p>
      </dsp:txBody>
      <dsp:txXfrm>
        <a:off x="0" y="1864722"/>
        <a:ext cx="10058399" cy="1490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C2B4-A710-442C-A44A-47F808446AFD}">
      <dsp:nvSpPr>
        <dsp:cNvPr id="0" name=""/>
        <dsp:cNvSpPr/>
      </dsp:nvSpPr>
      <dsp:spPr>
        <a:xfrm>
          <a:off x="0" y="76563"/>
          <a:ext cx="10058399" cy="9689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Once you finish entry, confirm Process Status = Entered</a:t>
          </a:r>
        </a:p>
      </dsp:txBody>
      <dsp:txXfrm>
        <a:off x="47298" y="123861"/>
        <a:ext cx="9963803" cy="874310"/>
      </dsp:txXfrm>
    </dsp:sp>
    <dsp:sp modelId="{176CD7FB-5594-4383-8BFA-285E68794D1A}">
      <dsp:nvSpPr>
        <dsp:cNvPr id="0" name=""/>
        <dsp:cNvSpPr/>
      </dsp:nvSpPr>
      <dsp:spPr>
        <a:xfrm>
          <a:off x="0" y="1117469"/>
          <a:ext cx="10058399" cy="968906"/>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Once you do entry, employee can still make/change elections through eBenefits</a:t>
          </a:r>
        </a:p>
      </dsp:txBody>
      <dsp:txXfrm>
        <a:off x="47298" y="1164767"/>
        <a:ext cx="9963803" cy="874310"/>
      </dsp:txXfrm>
    </dsp:sp>
    <dsp:sp modelId="{E8094BF7-DFB7-4304-96FE-6FF0A89503B2}">
      <dsp:nvSpPr>
        <dsp:cNvPr id="0" name=""/>
        <dsp:cNvSpPr/>
      </dsp:nvSpPr>
      <dsp:spPr>
        <a:xfrm>
          <a:off x="0" y="2158375"/>
          <a:ext cx="10058399" cy="968906"/>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you need to do additional entry after the event is submitted, you will need to send in an SSO ticket to have the OE event re-opened</a:t>
          </a:r>
        </a:p>
      </dsp:txBody>
      <dsp:txXfrm>
        <a:off x="47298" y="2205673"/>
        <a:ext cx="9963803" cy="874310"/>
      </dsp:txXfrm>
    </dsp:sp>
    <dsp:sp modelId="{C0B1AD64-A160-43CC-944A-D47BB015B245}">
      <dsp:nvSpPr>
        <dsp:cNvPr id="0" name=""/>
        <dsp:cNvSpPr/>
      </dsp:nvSpPr>
      <dsp:spPr>
        <a:xfrm>
          <a:off x="0" y="3127281"/>
          <a:ext cx="1005839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t>Ticket subject line – OE2025 – re-open OE event, Name and </a:t>
          </a:r>
          <a:r>
            <a:rPr lang="en-US" sz="2000" b="1" kern="1200" dirty="0" err="1"/>
            <a:t>Empl</a:t>
          </a:r>
          <a:r>
            <a:rPr lang="en-US" sz="2000" b="1" kern="1200" dirty="0"/>
            <a:t> ID </a:t>
          </a:r>
          <a:endParaRPr lang="en-US" sz="2000" kern="1200" dirty="0"/>
        </a:p>
      </dsp:txBody>
      <dsp:txXfrm>
        <a:off x="0" y="3127281"/>
        <a:ext cx="10058399" cy="414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E1CC2-FA50-4793-8852-CF02113A4FBD}">
      <dsp:nvSpPr>
        <dsp:cNvPr id="0" name=""/>
        <dsp:cNvSpPr/>
      </dsp:nvSpPr>
      <dsp:spPr>
        <a:xfrm>
          <a:off x="0" y="111602"/>
          <a:ext cx="10058399" cy="10050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If employee enrolled in Dep Care or Health FSA (or LPFSA) during OE but wants to change </a:t>
          </a:r>
          <a:r>
            <a:rPr lang="en-US" sz="1700" u="sng" kern="1200" dirty="0"/>
            <a:t>election amount</a:t>
          </a:r>
          <a:r>
            <a:rPr lang="en-US" sz="1700" kern="1200" dirty="0"/>
            <a:t>, CB can enter changes until 12/31/2024.  A ticket is required.</a:t>
          </a:r>
        </a:p>
      </dsp:txBody>
      <dsp:txXfrm>
        <a:off x="49063" y="160665"/>
        <a:ext cx="9960273" cy="906940"/>
      </dsp:txXfrm>
    </dsp:sp>
    <dsp:sp modelId="{2442E83D-DC90-449C-9199-A6D7C8D59C5A}">
      <dsp:nvSpPr>
        <dsp:cNvPr id="0" name=""/>
        <dsp:cNvSpPr/>
      </dsp:nvSpPr>
      <dsp:spPr>
        <a:xfrm>
          <a:off x="0" y="1165629"/>
          <a:ext cx="10058399" cy="10050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If employee made no elections during OE, they have until the first file is sent to OPTUM Financial (11/22/24) to submit a paper application for 2025.  After 11/22/24, employee must file an appeal.</a:t>
          </a:r>
        </a:p>
      </dsp:txBody>
      <dsp:txXfrm>
        <a:off x="49063" y="1214692"/>
        <a:ext cx="9960273" cy="906940"/>
      </dsp:txXfrm>
    </dsp:sp>
    <dsp:sp modelId="{8B2B765E-B8E9-4E36-9D2C-2BF705DD0475}">
      <dsp:nvSpPr>
        <dsp:cNvPr id="0" name=""/>
        <dsp:cNvSpPr/>
      </dsp:nvSpPr>
      <dsp:spPr>
        <a:xfrm>
          <a:off x="0" y="2219655"/>
          <a:ext cx="10058399" cy="10050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HSA, Parking, Transit changes after OE: will need to submit ticket for Central Benefits to do once OE event is closed to agency (11/1/24)</a:t>
          </a:r>
        </a:p>
        <a:p>
          <a:pPr marL="0" lvl="0" indent="0" algn="l" defTabSz="755650">
            <a:lnSpc>
              <a:spcPct val="90000"/>
            </a:lnSpc>
            <a:spcBef>
              <a:spcPct val="0"/>
            </a:spcBef>
            <a:spcAft>
              <a:spcPct val="35000"/>
            </a:spcAft>
            <a:buNone/>
          </a:pPr>
          <a:r>
            <a:rPr lang="en-US" sz="1700" kern="1200" dirty="0"/>
            <a:t>After 12/28/24, agencies should use a 1/1/25 HSA or COM event</a:t>
          </a:r>
        </a:p>
      </dsp:txBody>
      <dsp:txXfrm>
        <a:off x="49063" y="2268718"/>
        <a:ext cx="9960273" cy="906940"/>
      </dsp:txXfrm>
    </dsp:sp>
    <dsp:sp modelId="{48AAE1F6-2632-482F-AB8E-B098C3AA3B2B}">
      <dsp:nvSpPr>
        <dsp:cNvPr id="0" name=""/>
        <dsp:cNvSpPr/>
      </dsp:nvSpPr>
      <dsp:spPr>
        <a:xfrm>
          <a:off x="0" y="3224722"/>
          <a:ext cx="1005839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3224722"/>
        <a:ext cx="10058399" cy="2815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A7C00-430B-4154-88B4-A481A47A35D0}">
      <dsp:nvSpPr>
        <dsp:cNvPr id="0" name=""/>
        <dsp:cNvSpPr/>
      </dsp:nvSpPr>
      <dsp:spPr>
        <a:xfrm>
          <a:off x="411752" y="1478"/>
          <a:ext cx="2045262" cy="1227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Enrolled in HDHP but has other coverage (including Medicare) or is 65 years or will be turning 65 next year</a:t>
          </a:r>
        </a:p>
      </dsp:txBody>
      <dsp:txXfrm>
        <a:off x="411752" y="1478"/>
        <a:ext cx="2045262" cy="1227157"/>
      </dsp:txXfrm>
    </dsp:sp>
    <dsp:sp modelId="{7B3BFEEA-5687-4C0A-9A93-74E21DE93AE8}">
      <dsp:nvSpPr>
        <dsp:cNvPr id="0" name=""/>
        <dsp:cNvSpPr/>
      </dsp:nvSpPr>
      <dsp:spPr>
        <a:xfrm>
          <a:off x="2661541" y="1478"/>
          <a:ext cx="2045262" cy="12271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OOS + health insurance</a:t>
          </a:r>
        </a:p>
      </dsp:txBody>
      <dsp:txXfrm>
        <a:off x="2661541" y="1478"/>
        <a:ext cx="2045262" cy="1227157"/>
      </dsp:txXfrm>
    </dsp:sp>
    <dsp:sp modelId="{86D27A0A-5630-40BD-B645-1052AA38B932}">
      <dsp:nvSpPr>
        <dsp:cNvPr id="0" name=""/>
        <dsp:cNvSpPr/>
      </dsp:nvSpPr>
      <dsp:spPr>
        <a:xfrm>
          <a:off x="4911329" y="1478"/>
          <a:ext cx="2045262" cy="12271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health + preventive dental</a:t>
          </a:r>
        </a:p>
      </dsp:txBody>
      <dsp:txXfrm>
        <a:off x="4911329" y="1478"/>
        <a:ext cx="2045262" cy="1227157"/>
      </dsp:txXfrm>
    </dsp:sp>
    <dsp:sp modelId="{BE2431AA-C60E-4A34-9267-AD28DA298D02}">
      <dsp:nvSpPr>
        <dsp:cNvPr id="0" name=""/>
        <dsp:cNvSpPr/>
      </dsp:nvSpPr>
      <dsp:spPr>
        <a:xfrm>
          <a:off x="7161117" y="1478"/>
          <a:ext cx="2045262" cy="12271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Missing marital status and dependent information</a:t>
          </a:r>
        </a:p>
      </dsp:txBody>
      <dsp:txXfrm>
        <a:off x="7161117" y="1478"/>
        <a:ext cx="2045262" cy="1227157"/>
      </dsp:txXfrm>
    </dsp:sp>
    <dsp:sp modelId="{D9E5DFDE-5B02-4D65-8317-2B313523B837}">
      <dsp:nvSpPr>
        <dsp:cNvPr id="0" name=""/>
        <dsp:cNvSpPr/>
      </dsp:nvSpPr>
      <dsp:spPr>
        <a:xfrm>
          <a:off x="411752" y="1433162"/>
          <a:ext cx="2045262" cy="12271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Enrolled in Access Out of State for 2025</a:t>
          </a:r>
        </a:p>
      </dsp:txBody>
      <dsp:txXfrm>
        <a:off x="411752" y="1433162"/>
        <a:ext cx="2045262" cy="1227157"/>
      </dsp:txXfrm>
    </dsp:sp>
    <dsp:sp modelId="{47D38E25-4749-4186-B286-4C4F1B1CA793}">
      <dsp:nvSpPr>
        <dsp:cNvPr id="0" name=""/>
        <dsp:cNvSpPr/>
      </dsp:nvSpPr>
      <dsp:spPr>
        <a:xfrm>
          <a:off x="2661541" y="1433162"/>
          <a:ext cx="2045262" cy="1227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LPFSA + non-HDHP </a:t>
          </a:r>
        </a:p>
      </dsp:txBody>
      <dsp:txXfrm>
        <a:off x="2661541" y="1433162"/>
        <a:ext cx="2045262" cy="1227157"/>
      </dsp:txXfrm>
    </dsp:sp>
    <dsp:sp modelId="{666DC1F6-F56F-4DAF-BDE1-F72B40332727}">
      <dsp:nvSpPr>
        <dsp:cNvPr id="0" name=""/>
        <dsp:cNvSpPr/>
      </dsp:nvSpPr>
      <dsp:spPr>
        <a:xfrm>
          <a:off x="4911329" y="1433162"/>
          <a:ext cx="2045262" cy="12271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HDHP + regular healthcare FSA</a:t>
          </a:r>
        </a:p>
      </dsp:txBody>
      <dsp:txXfrm>
        <a:off x="4911329" y="1433162"/>
        <a:ext cx="2045262" cy="1227157"/>
      </dsp:txXfrm>
    </dsp:sp>
    <dsp:sp modelId="{2D562BB1-DD04-488B-94BD-BAD41D21ED90}">
      <dsp:nvSpPr>
        <dsp:cNvPr id="0" name=""/>
        <dsp:cNvSpPr/>
      </dsp:nvSpPr>
      <dsp:spPr>
        <a:xfrm>
          <a:off x="7161117" y="1433162"/>
          <a:ext cx="2045262" cy="12271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Removing dependents under 19 or a spouse but kept family </a:t>
          </a:r>
          <a:r>
            <a:rPr lang="en-US" sz="1400" kern="1200">
              <a:latin typeface="Trebuchet MS" panose="020B0603020202020204"/>
            </a:rPr>
            <a:t>coverage</a:t>
          </a:r>
          <a:endParaRPr lang="en-US" sz="1400" kern="1200" dirty="0"/>
        </a:p>
      </dsp:txBody>
      <dsp:txXfrm>
        <a:off x="7161117" y="1433162"/>
        <a:ext cx="2045262" cy="1227157"/>
      </dsp:txXfrm>
    </dsp:sp>
    <dsp:sp modelId="{B94FFA21-AEC8-4378-AA0C-F98651C4F661}">
      <dsp:nvSpPr>
        <dsp:cNvPr id="0" name=""/>
        <dsp:cNvSpPr/>
      </dsp:nvSpPr>
      <dsp:spPr>
        <a:xfrm>
          <a:off x="3786435" y="2864845"/>
          <a:ext cx="2045262" cy="12271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Late year FSA elections</a:t>
          </a:r>
        </a:p>
      </dsp:txBody>
      <dsp:txXfrm>
        <a:off x="3786435" y="2864845"/>
        <a:ext cx="2045262" cy="1227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65A3-0322-49CB-A763-F5128155AA87}">
      <dsp:nvSpPr>
        <dsp:cNvPr id="0" name=""/>
        <dsp:cNvSpPr/>
      </dsp:nvSpPr>
      <dsp:spPr>
        <a:xfrm>
          <a:off x="0" y="288992"/>
          <a:ext cx="5141912"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EC0C7-CC69-450E-ABB1-73AE2D279833}">
      <dsp:nvSpPr>
        <dsp:cNvPr id="0" name=""/>
        <dsp:cNvSpPr/>
      </dsp:nvSpPr>
      <dsp:spPr>
        <a:xfrm>
          <a:off x="257095" y="52832"/>
          <a:ext cx="3599338"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a:t>eBenefits </a:t>
          </a:r>
        </a:p>
      </dsp:txBody>
      <dsp:txXfrm>
        <a:off x="280152" y="75889"/>
        <a:ext cx="3553224" cy="426206"/>
      </dsp:txXfrm>
    </dsp:sp>
    <dsp:sp modelId="{4B132A36-30B8-4479-8ABB-4041EEA41269}">
      <dsp:nvSpPr>
        <dsp:cNvPr id="0" name=""/>
        <dsp:cNvSpPr/>
      </dsp:nvSpPr>
      <dsp:spPr>
        <a:xfrm>
          <a:off x="0" y="1014752"/>
          <a:ext cx="5141912"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1E79E-E202-4A02-B36C-305309EB284E}">
      <dsp:nvSpPr>
        <dsp:cNvPr id="0" name=""/>
        <dsp:cNvSpPr/>
      </dsp:nvSpPr>
      <dsp:spPr>
        <a:xfrm>
          <a:off x="257095" y="778592"/>
          <a:ext cx="3599338"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ETF Online Forums and Videos</a:t>
          </a:r>
          <a:endParaRPr lang="en-US"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280152" y="801649"/>
        <a:ext cx="3553224" cy="426206"/>
      </dsp:txXfrm>
    </dsp:sp>
    <dsp:sp modelId="{4D48C217-309D-48B9-B83C-331162E21977}">
      <dsp:nvSpPr>
        <dsp:cNvPr id="0" name=""/>
        <dsp:cNvSpPr/>
      </dsp:nvSpPr>
      <dsp:spPr>
        <a:xfrm>
          <a:off x="0" y="1740512"/>
          <a:ext cx="5141912"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3E0E6-1810-41F9-B04D-E5BBECB09E64}">
      <dsp:nvSpPr>
        <dsp:cNvPr id="0" name=""/>
        <dsp:cNvSpPr/>
      </dsp:nvSpPr>
      <dsp:spPr>
        <a:xfrm>
          <a:off x="257095" y="1504352"/>
          <a:ext cx="3599338"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ETF Website</a:t>
          </a:r>
          <a:endParaRPr lang="en-US" sz="16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endParaRPr>
        </a:p>
      </dsp:txBody>
      <dsp:txXfrm>
        <a:off x="280152" y="1527409"/>
        <a:ext cx="3553224" cy="426206"/>
      </dsp:txXfrm>
    </dsp:sp>
    <dsp:sp modelId="{A34452AF-7B09-4F66-866B-53A8FED36AD0}">
      <dsp:nvSpPr>
        <dsp:cNvPr id="0" name=""/>
        <dsp:cNvSpPr/>
      </dsp:nvSpPr>
      <dsp:spPr>
        <a:xfrm>
          <a:off x="0" y="2466272"/>
          <a:ext cx="5141912"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2804E-7A34-464F-94AD-81AD1A5A884F}">
      <dsp:nvSpPr>
        <dsp:cNvPr id="0" name=""/>
        <dsp:cNvSpPr/>
      </dsp:nvSpPr>
      <dsp:spPr>
        <a:xfrm>
          <a:off x="257095" y="2230112"/>
          <a:ext cx="3599338"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2025 Health Decision Guide</a:t>
          </a:r>
          <a:endParaRPr lang="en-US" sz="16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endParaRPr>
        </a:p>
      </dsp:txBody>
      <dsp:txXfrm>
        <a:off x="280152" y="2253169"/>
        <a:ext cx="3553224" cy="426206"/>
      </dsp:txXfrm>
    </dsp:sp>
    <dsp:sp modelId="{CDC6FA0B-207A-45B6-8F7B-E0A2B61F3045}">
      <dsp:nvSpPr>
        <dsp:cNvPr id="0" name=""/>
        <dsp:cNvSpPr/>
      </dsp:nvSpPr>
      <dsp:spPr>
        <a:xfrm>
          <a:off x="0" y="3192032"/>
          <a:ext cx="5141912"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5E9B9-7B15-4EC5-BA28-317397527978}">
      <dsp:nvSpPr>
        <dsp:cNvPr id="0" name=""/>
        <dsp:cNvSpPr/>
      </dsp:nvSpPr>
      <dsp:spPr>
        <a:xfrm>
          <a:off x="257095" y="2955872"/>
          <a:ext cx="3599338" cy="4723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t>Agency benefit fairs</a:t>
          </a:r>
        </a:p>
      </dsp:txBody>
      <dsp:txXfrm>
        <a:off x="280152" y="2978929"/>
        <a:ext cx="3553224" cy="426206"/>
      </dsp:txXfrm>
    </dsp:sp>
    <dsp:sp modelId="{48BD1E4E-F88C-4B7C-8CDF-B5EAD3FC0650}">
      <dsp:nvSpPr>
        <dsp:cNvPr id="0" name=""/>
        <dsp:cNvSpPr/>
      </dsp:nvSpPr>
      <dsp:spPr>
        <a:xfrm>
          <a:off x="0" y="3917792"/>
          <a:ext cx="5141912"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9070" tIns="333248" rIns="39907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7"/>
            </a:rPr>
            <a:t>EBenefits Quick Start Guide</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8"/>
            </a:rPr>
            <a:t>Open Enrollment Summary Brochure</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9"/>
            </a:rPr>
            <a:t>Open Enrollment PPT</a:t>
          </a:r>
          <a:endParaRPr lang="en-US" sz="1600" kern="1200" dirty="0"/>
        </a:p>
        <a:p>
          <a:pPr marL="171450" lvl="1" indent="-171450" algn="l" defTabSz="711200">
            <a:lnSpc>
              <a:spcPct val="90000"/>
            </a:lnSpc>
            <a:spcBef>
              <a:spcPct val="0"/>
            </a:spcBef>
            <a:spcAft>
              <a:spcPct val="15000"/>
            </a:spcAft>
            <a:buChar char="•"/>
          </a:pPr>
          <a:r>
            <a:rPr lang="en-US" sz="1600" kern="1200" dirty="0"/>
            <a:t>Confirmation statement</a:t>
          </a:r>
        </a:p>
      </dsp:txBody>
      <dsp:txXfrm>
        <a:off x="0" y="3917792"/>
        <a:ext cx="5141912" cy="1436400"/>
      </dsp:txXfrm>
    </dsp:sp>
    <dsp:sp modelId="{7F1013A1-91C1-4392-9595-32FB2372F491}">
      <dsp:nvSpPr>
        <dsp:cNvPr id="0" name=""/>
        <dsp:cNvSpPr/>
      </dsp:nvSpPr>
      <dsp:spPr>
        <a:xfrm>
          <a:off x="257095" y="3681632"/>
          <a:ext cx="3599338"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a:t>Open enrollment Toolkit</a:t>
          </a:r>
        </a:p>
      </dsp:txBody>
      <dsp:txXfrm>
        <a:off x="280152" y="3704689"/>
        <a:ext cx="355322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22F6B-348A-4980-AB82-972942CFC026}">
      <dsp:nvSpPr>
        <dsp:cNvPr id="0" name=""/>
        <dsp:cNvSpPr/>
      </dsp:nvSpPr>
      <dsp:spPr>
        <a:xfrm>
          <a:off x="0" y="145092"/>
          <a:ext cx="10058399"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Sept 25</a:t>
          </a:r>
          <a:r>
            <a:rPr lang="en-US" sz="1900" b="1" kern="1200" baseline="30000" dirty="0"/>
            <a:t>th</a:t>
          </a:r>
          <a:r>
            <a:rPr lang="en-US" sz="1900" b="1" kern="1200" dirty="0"/>
            <a:t> and 26</a:t>
          </a:r>
          <a:r>
            <a:rPr lang="en-US" sz="1900" b="1" kern="1200" baseline="30000" dirty="0"/>
            <a:t>th</a:t>
          </a:r>
          <a:r>
            <a:rPr lang="en-US" sz="1900" b="1" kern="1200" dirty="0"/>
            <a:t>: </a:t>
          </a:r>
          <a:endParaRPr lang="en-US" sz="1900" kern="1200" dirty="0"/>
        </a:p>
      </dsp:txBody>
      <dsp:txXfrm>
        <a:off x="21704" y="166796"/>
        <a:ext cx="10014991" cy="401192"/>
      </dsp:txXfrm>
    </dsp:sp>
    <dsp:sp modelId="{582F1994-88E4-4926-8B85-6591385157BB}">
      <dsp:nvSpPr>
        <dsp:cNvPr id="0" name=""/>
        <dsp:cNvSpPr/>
      </dsp:nvSpPr>
      <dsp:spPr>
        <a:xfrm>
          <a:off x="0" y="589692"/>
          <a:ext cx="10058399"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Agencies should send out OE is Coming email (9/25 – 9/27)</a:t>
          </a:r>
        </a:p>
        <a:p>
          <a:pPr marL="114300" lvl="1" indent="-114300" algn="l" defTabSz="666750">
            <a:lnSpc>
              <a:spcPct val="90000"/>
            </a:lnSpc>
            <a:spcBef>
              <a:spcPct val="0"/>
            </a:spcBef>
            <a:spcAft>
              <a:spcPct val="20000"/>
            </a:spcAft>
            <a:buChar char="•"/>
          </a:pPr>
          <a:r>
            <a:rPr lang="en-US" sz="1500" kern="1200" dirty="0"/>
            <a:t>Finalize and process as many open events as possible (BIR, MAR, DIV, ELG, TER, RET, TRA, LOA, RFL....)</a:t>
          </a:r>
        </a:p>
        <a:p>
          <a:pPr marL="114300" lvl="1" indent="-114300" algn="l" defTabSz="666750">
            <a:lnSpc>
              <a:spcPct val="90000"/>
            </a:lnSpc>
            <a:spcBef>
              <a:spcPct val="0"/>
            </a:spcBef>
            <a:spcAft>
              <a:spcPct val="20000"/>
            </a:spcAft>
            <a:buChar char="•"/>
          </a:pPr>
          <a:r>
            <a:rPr lang="en-US" sz="1500" kern="1200" dirty="0">
              <a:ea typeface="+mn-lt"/>
              <a:cs typeface="+mn-lt"/>
            </a:rPr>
            <a:t>Deadline to process all AGE and SHR events by the agencies (9/26)</a:t>
          </a:r>
          <a:endParaRPr lang="en-US" sz="1500" kern="1200" dirty="0"/>
        </a:p>
        <a:p>
          <a:pPr marL="114300" lvl="1" indent="-114300" algn="l" defTabSz="666750">
            <a:lnSpc>
              <a:spcPct val="90000"/>
            </a:lnSpc>
            <a:spcBef>
              <a:spcPct val="0"/>
            </a:spcBef>
            <a:spcAft>
              <a:spcPct val="20000"/>
            </a:spcAft>
            <a:buChar char="•"/>
          </a:pPr>
          <a:r>
            <a:rPr lang="en-US" sz="1500" kern="1200" dirty="0"/>
            <a:t>Ben Admin runs at Noon and 5pm. </a:t>
          </a:r>
        </a:p>
        <a:p>
          <a:pPr marL="114300" lvl="1" indent="-114300" algn="l" defTabSz="666750">
            <a:lnSpc>
              <a:spcPct val="90000"/>
            </a:lnSpc>
            <a:spcBef>
              <a:spcPct val="0"/>
            </a:spcBef>
            <a:spcAft>
              <a:spcPct val="20000"/>
            </a:spcAft>
            <a:buChar char="•"/>
          </a:pPr>
          <a:r>
            <a:rPr lang="en-US" sz="1500" kern="1200" dirty="0"/>
            <a:t>OE Training for agencies, 1:00pm – 3:00pm (9/26)</a:t>
          </a:r>
        </a:p>
      </dsp:txBody>
      <dsp:txXfrm>
        <a:off x="0" y="589692"/>
        <a:ext cx="10058399" cy="1238895"/>
      </dsp:txXfrm>
    </dsp:sp>
    <dsp:sp modelId="{07E1F931-D0ED-41AD-BE56-7D7CA2DC4915}">
      <dsp:nvSpPr>
        <dsp:cNvPr id="0" name=""/>
        <dsp:cNvSpPr/>
      </dsp:nvSpPr>
      <dsp:spPr>
        <a:xfrm>
          <a:off x="0" y="1828587"/>
          <a:ext cx="10058399"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Sept 27</a:t>
          </a:r>
          <a:r>
            <a:rPr lang="en-US" sz="1900" b="1" kern="1200" baseline="30000" dirty="0"/>
            <a:t>th</a:t>
          </a:r>
          <a:r>
            <a:rPr lang="en-US" sz="1900" b="1" kern="1200" dirty="0"/>
            <a:t> (Friday):</a:t>
          </a:r>
          <a:r>
            <a:rPr lang="en-US" sz="1900" kern="1200" dirty="0"/>
            <a:t> </a:t>
          </a:r>
        </a:p>
      </dsp:txBody>
      <dsp:txXfrm>
        <a:off x="21704" y="1850291"/>
        <a:ext cx="10014991" cy="401192"/>
      </dsp:txXfrm>
    </dsp:sp>
    <dsp:sp modelId="{AFE50543-9083-4CBB-BF33-92A310E7E765}">
      <dsp:nvSpPr>
        <dsp:cNvPr id="0" name=""/>
        <dsp:cNvSpPr/>
      </dsp:nvSpPr>
      <dsp:spPr>
        <a:xfrm>
          <a:off x="0" y="2273187"/>
          <a:ext cx="10058399"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lr>
              <a:srgbClr val="276F8B"/>
            </a:buClr>
            <a:buFont typeface="Arial" panose="020B0604020202020204" pitchFamily="34" charset="0"/>
            <a:buChar char="•"/>
          </a:pPr>
          <a:r>
            <a:rPr lang="en-US" sz="1500" kern="1200" dirty="0"/>
            <a:t>Central Benefits will finish outstanding AGE and SHR event entry – before noon</a:t>
          </a:r>
        </a:p>
        <a:p>
          <a:pPr marL="114300" lvl="1" indent="-114300" algn="l" defTabSz="666750">
            <a:lnSpc>
              <a:spcPct val="90000"/>
            </a:lnSpc>
            <a:spcBef>
              <a:spcPct val="0"/>
            </a:spcBef>
            <a:spcAft>
              <a:spcPct val="20000"/>
            </a:spcAft>
            <a:buChar char="•"/>
          </a:pPr>
          <a:r>
            <a:rPr lang="en-US" sz="1500" kern="1200" dirty="0"/>
            <a:t>Finalize and process as many open events as possible (BIR, MAR, DIV, ELG, TER, RET, TRA, LOA, RFL....)</a:t>
          </a:r>
        </a:p>
        <a:p>
          <a:pPr marL="114300" lvl="1" indent="-114300" algn="l" defTabSz="666750">
            <a:lnSpc>
              <a:spcPct val="90000"/>
            </a:lnSpc>
            <a:spcBef>
              <a:spcPct val="0"/>
            </a:spcBef>
            <a:spcAft>
              <a:spcPct val="20000"/>
            </a:spcAft>
            <a:buChar char="•"/>
          </a:pPr>
          <a:r>
            <a:rPr lang="en-US" sz="1500" kern="1200" dirty="0"/>
            <a:t>Ben Admin runs at Noon and 5pm. </a:t>
          </a:r>
        </a:p>
        <a:p>
          <a:pPr marL="114300" lvl="1" indent="-114300" algn="l" defTabSz="666750">
            <a:lnSpc>
              <a:spcPct val="90000"/>
            </a:lnSpc>
            <a:spcBef>
              <a:spcPct val="0"/>
            </a:spcBef>
            <a:spcAft>
              <a:spcPct val="20000"/>
            </a:spcAft>
            <a:buChar char="•"/>
          </a:pPr>
          <a:r>
            <a:rPr lang="en-US" sz="1500" kern="1200" dirty="0"/>
            <a:t>All users, except core central staff, will be locked out of HCM starting at 5pm until notified (likely mid-day on September 28</a:t>
          </a:r>
          <a:r>
            <a:rPr lang="en-US" sz="1500" kern="1200" baseline="30000" dirty="0"/>
            <a:t>th</a:t>
          </a:r>
          <a:r>
            <a:rPr lang="en-US" sz="1500" kern="1200" dirty="0"/>
            <a:t> if no issues encountered)</a:t>
          </a:r>
        </a:p>
      </dsp:txBody>
      <dsp:txXfrm>
        <a:off x="0" y="2273187"/>
        <a:ext cx="10058399" cy="11995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535D-234F-45D4-9167-4B1B26291E24}">
      <dsp:nvSpPr>
        <dsp:cNvPr id="0" name=""/>
        <dsp:cNvSpPr/>
      </dsp:nvSpPr>
      <dsp:spPr>
        <a:xfrm>
          <a:off x="0" y="97367"/>
          <a:ext cx="10905066"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following will apply to late pay period hires in PP20 (9/08 – 09/21), all hires in PP21 (9/22-10/5), PP22 (10/6-10/19), PP23 (10/20-11/2), PP24 (11/3-11/16), and some hires in PP25 (11/17-11/30).</a:t>
          </a:r>
        </a:p>
      </dsp:txBody>
      <dsp:txXfrm>
        <a:off x="32041" y="129408"/>
        <a:ext cx="10840984" cy="592288"/>
      </dsp:txXfrm>
    </dsp:sp>
    <dsp:sp modelId="{0EDB4216-92D0-4BB3-B283-EBE8B8C9AA82}">
      <dsp:nvSpPr>
        <dsp:cNvPr id="0" name=""/>
        <dsp:cNvSpPr/>
      </dsp:nvSpPr>
      <dsp:spPr>
        <a:xfrm>
          <a:off x="0" y="802697"/>
          <a:ext cx="10905066" cy="65637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Healthcare FSA, Dependent Care FSA</a:t>
          </a:r>
        </a:p>
      </dsp:txBody>
      <dsp:txXfrm>
        <a:off x="32041" y="834738"/>
        <a:ext cx="10840984" cy="592288"/>
      </dsp:txXfrm>
    </dsp:sp>
    <dsp:sp modelId="{A1638AE1-CBFC-4193-9A8C-C811DD10125E}">
      <dsp:nvSpPr>
        <dsp:cNvPr id="0" name=""/>
        <dsp:cNvSpPr/>
      </dsp:nvSpPr>
      <dsp:spPr>
        <a:xfrm>
          <a:off x="0" y="1459067"/>
          <a:ext cx="10905066"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Remind employees that coverage they enter in HIR event is effective in 2024</a:t>
          </a:r>
        </a:p>
        <a:p>
          <a:pPr marL="114300" lvl="1" indent="-114300" algn="l" defTabSz="577850">
            <a:lnSpc>
              <a:spcPct val="90000"/>
            </a:lnSpc>
            <a:spcBef>
              <a:spcPct val="0"/>
            </a:spcBef>
            <a:spcAft>
              <a:spcPct val="20000"/>
            </a:spcAft>
            <a:buChar char="•"/>
          </a:pPr>
          <a:r>
            <a:rPr lang="en-US" sz="1300" kern="1200" dirty="0"/>
            <a:t>If they want coverage for 2025, must complete a </a:t>
          </a:r>
          <a:r>
            <a:rPr lang="en-US" sz="1300" kern="1200" dirty="0">
              <a:hlinkClick xmlns:r="http://schemas.openxmlformats.org/officeDocument/2006/relationships" r:id="rId1"/>
            </a:rPr>
            <a:t>paper application </a:t>
          </a:r>
          <a:r>
            <a:rPr lang="en-US" sz="1300" kern="1200" dirty="0"/>
            <a:t>within 30 days of hire (if no elections made on OE)</a:t>
          </a:r>
        </a:p>
        <a:p>
          <a:pPr marL="228600" lvl="2" indent="-114300" algn="l" defTabSz="577850">
            <a:lnSpc>
              <a:spcPct val="90000"/>
            </a:lnSpc>
            <a:spcBef>
              <a:spcPct val="0"/>
            </a:spcBef>
            <a:spcAft>
              <a:spcPct val="20000"/>
            </a:spcAft>
            <a:buChar char="•"/>
          </a:pPr>
          <a:r>
            <a:rPr lang="en-US" sz="1300" kern="1200"/>
            <a:t>Create a ticket, attach application and Central Benefits will do entry on either OE or ADM (depends on timing of receipt of application)</a:t>
          </a:r>
        </a:p>
      </dsp:txBody>
      <dsp:txXfrm>
        <a:off x="0" y="1459067"/>
        <a:ext cx="10905066" cy="651014"/>
      </dsp:txXfrm>
    </dsp:sp>
    <dsp:sp modelId="{1DC74A7B-FB52-4ACD-BF87-F8DF81A540A9}">
      <dsp:nvSpPr>
        <dsp:cNvPr id="0" name=""/>
        <dsp:cNvSpPr/>
      </dsp:nvSpPr>
      <dsp:spPr>
        <a:xfrm>
          <a:off x="0" y="2110082"/>
          <a:ext cx="10905066" cy="65637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Parking/Transit</a:t>
          </a:r>
        </a:p>
      </dsp:txBody>
      <dsp:txXfrm>
        <a:off x="32041" y="2142123"/>
        <a:ext cx="10840984" cy="592288"/>
      </dsp:txXfrm>
    </dsp:sp>
    <dsp:sp modelId="{6B72B2A1-E20D-483B-9B37-0BBEF105FA42}">
      <dsp:nvSpPr>
        <dsp:cNvPr id="0" name=""/>
        <dsp:cNvSpPr/>
      </dsp:nvSpPr>
      <dsp:spPr>
        <a:xfrm>
          <a:off x="0" y="2766452"/>
          <a:ext cx="10905066"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Remind employees that coverage they enter on HIR event is effective in 2024</a:t>
          </a:r>
        </a:p>
        <a:p>
          <a:pPr marL="114300" lvl="1" indent="-114300" algn="l" defTabSz="577850">
            <a:lnSpc>
              <a:spcPct val="90000"/>
            </a:lnSpc>
            <a:spcBef>
              <a:spcPct val="0"/>
            </a:spcBef>
            <a:spcAft>
              <a:spcPct val="20000"/>
            </a:spcAft>
            <a:buChar char="•"/>
          </a:pPr>
          <a:r>
            <a:rPr lang="en-US" sz="1300" kern="1200" dirty="0"/>
            <a:t>If they want coverage for 2025, collect a </a:t>
          </a:r>
          <a:r>
            <a:rPr lang="en-US" sz="1300" kern="1200" dirty="0">
              <a:hlinkClick xmlns:r="http://schemas.openxmlformats.org/officeDocument/2006/relationships" r:id="rId1"/>
            </a:rPr>
            <a:t>paper application</a:t>
          </a:r>
          <a:r>
            <a:rPr lang="en-US" sz="1300" kern="1200" dirty="0"/>
            <a:t> and create a 1-1-25 COM event and enter elections</a:t>
          </a:r>
        </a:p>
      </dsp:txBody>
      <dsp:txXfrm>
        <a:off x="0" y="2766452"/>
        <a:ext cx="10905066" cy="43107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A7188-998B-4328-B134-4DEDA957DDD0}">
      <dsp:nvSpPr>
        <dsp:cNvPr id="0" name=""/>
        <dsp:cNvSpPr/>
      </dsp:nvSpPr>
      <dsp:spPr>
        <a:xfrm>
          <a:off x="0" y="64911"/>
          <a:ext cx="10905066" cy="697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HSA:</a:t>
          </a:r>
        </a:p>
      </dsp:txBody>
      <dsp:txXfrm>
        <a:off x="34055" y="98966"/>
        <a:ext cx="10836956" cy="629502"/>
      </dsp:txXfrm>
    </dsp:sp>
    <dsp:sp modelId="{3E5FD269-5232-4529-8DB3-82D41E0FF12D}">
      <dsp:nvSpPr>
        <dsp:cNvPr id="0" name=""/>
        <dsp:cNvSpPr/>
      </dsp:nvSpPr>
      <dsp:spPr>
        <a:xfrm>
          <a:off x="0" y="762523"/>
          <a:ext cx="10905066"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coverage is effective in 2024, remind employee that coverage they enter on HIR is effective 2024</a:t>
          </a:r>
        </a:p>
        <a:p>
          <a:pPr marL="228600" lvl="2" indent="-114300" algn="l" defTabSz="622300">
            <a:lnSpc>
              <a:spcPct val="90000"/>
            </a:lnSpc>
            <a:spcBef>
              <a:spcPct val="0"/>
            </a:spcBef>
            <a:spcAft>
              <a:spcPct val="20000"/>
            </a:spcAft>
            <a:buChar char="•"/>
          </a:pPr>
          <a:r>
            <a:rPr lang="en-US" sz="1400" kern="1200" dirty="0"/>
            <a:t>They must complete a </a:t>
          </a:r>
          <a:r>
            <a:rPr lang="en-US" sz="1400" kern="1200" dirty="0">
              <a:hlinkClick xmlns:r="http://schemas.openxmlformats.org/officeDocument/2006/relationships" r:id="rId1"/>
            </a:rPr>
            <a:t>paper application</a:t>
          </a:r>
          <a:r>
            <a:rPr lang="en-US" sz="1400" kern="1200" dirty="0"/>
            <a:t> for 2025 (if not entered on OE event)</a:t>
          </a:r>
        </a:p>
        <a:p>
          <a:pPr marL="342900" lvl="3" indent="-114300" algn="l" defTabSz="622300">
            <a:lnSpc>
              <a:spcPct val="90000"/>
            </a:lnSpc>
            <a:spcBef>
              <a:spcPct val="0"/>
            </a:spcBef>
            <a:spcAft>
              <a:spcPct val="20000"/>
            </a:spcAft>
            <a:buChar char="•"/>
          </a:pPr>
          <a:r>
            <a:rPr lang="en-US" sz="1400" kern="1200" dirty="0"/>
            <a:t>If they have an OE event, enter on OE event</a:t>
          </a:r>
        </a:p>
        <a:p>
          <a:pPr marL="342900" lvl="3" indent="-114300" algn="l" defTabSz="622300">
            <a:lnSpc>
              <a:spcPct val="90000"/>
            </a:lnSpc>
            <a:spcBef>
              <a:spcPct val="0"/>
            </a:spcBef>
            <a:spcAft>
              <a:spcPct val="20000"/>
            </a:spcAft>
            <a:buChar char="•"/>
          </a:pPr>
          <a:r>
            <a:rPr lang="en-US" sz="1400" kern="1200" dirty="0"/>
            <a:t>If no OE event, collect a </a:t>
          </a:r>
          <a:r>
            <a:rPr lang="en-US" sz="1400" kern="1200" dirty="0">
              <a:hlinkClick xmlns:r="http://schemas.openxmlformats.org/officeDocument/2006/relationships" r:id="rId1"/>
            </a:rPr>
            <a:t>paper application</a:t>
          </a:r>
          <a:r>
            <a:rPr lang="en-US" sz="1400" kern="1200" dirty="0"/>
            <a:t> and create a 1-1-25 HSA event and enter elections</a:t>
          </a:r>
        </a:p>
        <a:p>
          <a:pPr marL="228600" lvl="2" indent="-114300" algn="l" defTabSz="622300">
            <a:lnSpc>
              <a:spcPct val="90000"/>
            </a:lnSpc>
            <a:spcBef>
              <a:spcPct val="0"/>
            </a:spcBef>
            <a:spcAft>
              <a:spcPct val="20000"/>
            </a:spcAft>
            <a:buChar char="•"/>
          </a:pPr>
          <a:r>
            <a:rPr lang="en-US" sz="1400" kern="1200" dirty="0"/>
            <a:t>If coverage is effective in 2025, no additional action needed - HSA election will be entered on SHR event (or OE event if created for October hires)</a:t>
          </a:r>
        </a:p>
      </dsp:txBody>
      <dsp:txXfrm>
        <a:off x="0" y="762523"/>
        <a:ext cx="10905066" cy="1341360"/>
      </dsp:txXfrm>
    </dsp:sp>
    <dsp:sp modelId="{92B21B4D-78D0-4A67-97D8-17C877054C29}">
      <dsp:nvSpPr>
        <dsp:cNvPr id="0" name=""/>
        <dsp:cNvSpPr/>
      </dsp:nvSpPr>
      <dsp:spPr>
        <a:xfrm>
          <a:off x="0" y="2103884"/>
          <a:ext cx="10905066" cy="6976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Opt-Out Stipend – if eligible for the employer contribution in 2024, make sure that the employee completes 2 </a:t>
          </a:r>
          <a:r>
            <a:rPr lang="en-US" sz="1800" kern="1200" dirty="0">
              <a:hlinkClick xmlns:r="http://schemas.openxmlformats.org/officeDocument/2006/relationships" r:id="rId2"/>
            </a:rPr>
            <a:t>health insurance applications</a:t>
          </a:r>
          <a:r>
            <a:rPr lang="en-US" sz="1800" kern="1200" dirty="0"/>
            <a:t> opting out for both years – one for 2024 and one for 2025</a:t>
          </a:r>
        </a:p>
      </dsp:txBody>
      <dsp:txXfrm>
        <a:off x="34055" y="2137939"/>
        <a:ext cx="10836956" cy="629502"/>
      </dsp:txXfrm>
    </dsp:sp>
    <dsp:sp modelId="{A5F9DE56-1CA9-48AF-B993-F1C50E50D921}">
      <dsp:nvSpPr>
        <dsp:cNvPr id="0" name=""/>
        <dsp:cNvSpPr/>
      </dsp:nvSpPr>
      <dsp:spPr>
        <a:xfrm>
          <a:off x="0" y="2801496"/>
          <a:ext cx="10905066" cy="42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Use the SHR event (or OOS event if employee has prior service) to enter 2024 election and a 1-1-25 OOS event for the 2025 elections</a:t>
          </a:r>
        </a:p>
      </dsp:txBody>
      <dsp:txXfrm>
        <a:off x="0" y="2801496"/>
        <a:ext cx="10905066" cy="4284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4465-08D4-4952-A181-DDE7A4C2DEB2}">
      <dsp:nvSpPr>
        <dsp:cNvPr id="0" name=""/>
        <dsp:cNvSpPr/>
      </dsp:nvSpPr>
      <dsp:spPr>
        <a:xfrm>
          <a:off x="0" y="2668181"/>
          <a:ext cx="6134432" cy="1750615"/>
        </a:xfrm>
        <a:prstGeom prst="rect">
          <a:avLst/>
        </a:prstGeom>
        <a:solidFill>
          <a:schemeClr val="bg1">
            <a:lumMod val="8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Solution:</a:t>
          </a:r>
        </a:p>
      </dsp:txBody>
      <dsp:txXfrm>
        <a:off x="0" y="2668181"/>
        <a:ext cx="6134432" cy="945332"/>
      </dsp:txXfrm>
    </dsp:sp>
    <dsp:sp modelId="{C14DAE1D-5044-4F5B-AFEB-8462DD1B352A}">
      <dsp:nvSpPr>
        <dsp:cNvPr id="0" name=""/>
        <dsp:cNvSpPr/>
      </dsp:nvSpPr>
      <dsp:spPr>
        <a:xfrm>
          <a:off x="0" y="3578501"/>
          <a:ext cx="6134432" cy="80528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HSA -  can change at any time so if the employee wants to maximize, can create an HSA event to increase annual elections (event date = 1-1-25 or later)</a:t>
          </a:r>
        </a:p>
      </dsp:txBody>
      <dsp:txXfrm>
        <a:off x="0" y="3578501"/>
        <a:ext cx="6134432" cy="805283"/>
      </dsp:txXfrm>
    </dsp:sp>
    <dsp:sp modelId="{C7940955-1ACE-49D9-A45D-A16567984AF9}">
      <dsp:nvSpPr>
        <dsp:cNvPr id="0" name=""/>
        <dsp:cNvSpPr/>
      </dsp:nvSpPr>
      <dsp:spPr>
        <a:xfrm rot="10800000">
          <a:off x="0" y="1993"/>
          <a:ext cx="6134432" cy="2692447"/>
        </a:xfrm>
        <a:prstGeom prst="upArrowCallout">
          <a:avLst/>
        </a:prstGeom>
        <a:solidFill>
          <a:schemeClr val="accent5">
            <a:lumMod val="7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For employees hired 12/2 - 12/31, the 2024 HSA limits connect to their HIR event though coverage is effective 1-1-25</a:t>
          </a:r>
        </a:p>
      </dsp:txBody>
      <dsp:txXfrm rot="10800000">
        <a:off x="0" y="1993"/>
        <a:ext cx="6134432" cy="17494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25D96-B570-4344-8DFB-358A26036FAB}">
      <dsp:nvSpPr>
        <dsp:cNvPr id="0" name=""/>
        <dsp:cNvSpPr/>
      </dsp:nvSpPr>
      <dsp:spPr>
        <a:xfrm>
          <a:off x="0" y="136348"/>
          <a:ext cx="10905066"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All OE tickets should have a subject line that starts "</a:t>
          </a:r>
          <a:r>
            <a:rPr lang="en-US" sz="2000" b="1" kern="1200" dirty="0"/>
            <a:t>OE2025, Employee Name, </a:t>
          </a:r>
          <a:r>
            <a:rPr lang="en-US" sz="2000" b="1" kern="1200" dirty="0" err="1"/>
            <a:t>Empl</a:t>
          </a:r>
          <a:r>
            <a:rPr lang="en-US" sz="2000" b="1" kern="1200" dirty="0"/>
            <a:t> ID</a:t>
          </a:r>
          <a:r>
            <a:rPr lang="en-US" sz="2000" kern="1200" dirty="0"/>
            <a:t>"</a:t>
          </a:r>
        </a:p>
      </dsp:txBody>
      <dsp:txXfrm>
        <a:off x="22846" y="159194"/>
        <a:ext cx="10859374" cy="422308"/>
      </dsp:txXfrm>
    </dsp:sp>
    <dsp:sp modelId="{754D2E48-6D05-4A13-82D6-7AC19415387E}">
      <dsp:nvSpPr>
        <dsp:cNvPr id="0" name=""/>
        <dsp:cNvSpPr/>
      </dsp:nvSpPr>
      <dsp:spPr>
        <a:xfrm>
          <a:off x="0" y="661948"/>
          <a:ext cx="10905066" cy="4680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should create a ticket in the following situations:</a:t>
          </a:r>
        </a:p>
      </dsp:txBody>
      <dsp:txXfrm>
        <a:off x="22846" y="684794"/>
        <a:ext cx="10859374" cy="422308"/>
      </dsp:txXfrm>
    </dsp:sp>
    <dsp:sp modelId="{6221F3EF-3E88-48C8-A7C3-9EEE6C3EC14B}">
      <dsp:nvSpPr>
        <dsp:cNvPr id="0" name=""/>
        <dsp:cNvSpPr/>
      </dsp:nvSpPr>
      <dsp:spPr>
        <a:xfrm>
          <a:off x="0" y="1129948"/>
          <a:ext cx="10905066"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The employee adds/removes a dependent due to a life event </a:t>
          </a:r>
          <a:r>
            <a:rPr lang="en-US" sz="1600" u="sng" kern="1200" dirty="0"/>
            <a:t>after</a:t>
          </a:r>
          <a:r>
            <a:rPr lang="en-US" sz="1600" kern="1200" dirty="0"/>
            <a:t> the Open Enrollment Period</a:t>
          </a:r>
        </a:p>
        <a:p>
          <a:pPr marL="342900" lvl="2" indent="-171450" algn="l" defTabSz="711200">
            <a:lnSpc>
              <a:spcPct val="90000"/>
            </a:lnSpc>
            <a:spcBef>
              <a:spcPct val="0"/>
            </a:spcBef>
            <a:spcAft>
              <a:spcPct val="20000"/>
            </a:spcAft>
            <a:buChar char="•"/>
          </a:pPr>
          <a:r>
            <a:rPr lang="en-US" sz="1600" kern="1200" dirty="0"/>
            <a:t>Central Benefits will reprocess the OE event to pick up the dependent changes</a:t>
          </a:r>
        </a:p>
        <a:p>
          <a:pPr marL="171450" lvl="1" indent="-171450" algn="l" defTabSz="711200">
            <a:lnSpc>
              <a:spcPct val="90000"/>
            </a:lnSpc>
            <a:spcBef>
              <a:spcPct val="0"/>
            </a:spcBef>
            <a:spcAft>
              <a:spcPct val="20000"/>
            </a:spcAft>
            <a:buChar char="•"/>
          </a:pPr>
          <a:r>
            <a:rPr lang="en-US" sz="1600" kern="1200" dirty="0"/>
            <a:t>The employee has a dependent listed more than once – create a SSO ticket so Central Benefits can delete the dependent – do not delete the dependent yourself</a:t>
          </a:r>
        </a:p>
        <a:p>
          <a:pPr marL="171450" lvl="1" indent="-171450" algn="l" defTabSz="711200">
            <a:lnSpc>
              <a:spcPct val="90000"/>
            </a:lnSpc>
            <a:spcBef>
              <a:spcPct val="0"/>
            </a:spcBef>
            <a:spcAft>
              <a:spcPct val="20000"/>
            </a:spcAft>
            <a:buChar char="•"/>
          </a:pPr>
          <a:r>
            <a:rPr lang="en-US" sz="1600" kern="1200" dirty="0"/>
            <a:t>You need to make a paper OE election, and the event is not open to you (attach application to the SSO ticket but </a:t>
          </a:r>
          <a:r>
            <a:rPr lang="en-US" sz="1600" b="1" kern="1200" dirty="0">
              <a:solidFill>
                <a:srgbClr val="FF0000"/>
              </a:solidFill>
            </a:rPr>
            <a:t>redact SSN</a:t>
          </a:r>
          <a:r>
            <a:rPr lang="en-US" sz="1600" kern="1200" dirty="0"/>
            <a:t>)</a:t>
          </a:r>
        </a:p>
        <a:p>
          <a:pPr marL="171450" lvl="1" indent="-171450" algn="l" defTabSz="711200">
            <a:lnSpc>
              <a:spcPct val="90000"/>
            </a:lnSpc>
            <a:spcBef>
              <a:spcPct val="0"/>
            </a:spcBef>
            <a:spcAft>
              <a:spcPct val="20000"/>
            </a:spcAft>
            <a:buChar char="•"/>
          </a:pPr>
          <a:r>
            <a:rPr lang="en-US" sz="1600" kern="1200"/>
            <a:t>You need to have the OE event created for someone in the DEF benefit program</a:t>
          </a:r>
        </a:p>
        <a:p>
          <a:pPr marL="171450" lvl="1" indent="-171450" algn="l" defTabSz="711200">
            <a:lnSpc>
              <a:spcPct val="90000"/>
            </a:lnSpc>
            <a:spcBef>
              <a:spcPct val="0"/>
            </a:spcBef>
            <a:spcAft>
              <a:spcPct val="20000"/>
            </a:spcAft>
            <a:buChar char="•"/>
          </a:pPr>
          <a:r>
            <a:rPr lang="en-US" sz="1600" kern="1200"/>
            <a:t>You need the benefit flag moved</a:t>
          </a:r>
        </a:p>
      </dsp:txBody>
      <dsp:txXfrm>
        <a:off x="0" y="1129948"/>
        <a:ext cx="10905066" cy="20286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B834-D22D-46D7-8E54-000389755A29}">
      <dsp:nvSpPr>
        <dsp:cNvPr id="0" name=""/>
        <dsp:cNvSpPr/>
      </dsp:nvSpPr>
      <dsp:spPr>
        <a:xfrm>
          <a:off x="0" y="82504"/>
          <a:ext cx="5141912"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CB will send OE updates through payroll and benefits email distribution list</a:t>
          </a:r>
        </a:p>
      </dsp:txBody>
      <dsp:txXfrm>
        <a:off x="49154" y="131658"/>
        <a:ext cx="5043604" cy="908623"/>
      </dsp:txXfrm>
    </dsp:sp>
    <dsp:sp modelId="{F93B1EED-FFE6-4AF3-B4CE-6E29EA171501}">
      <dsp:nvSpPr>
        <dsp:cNvPr id="0" name=""/>
        <dsp:cNvSpPr/>
      </dsp:nvSpPr>
      <dsp:spPr>
        <a:xfrm>
          <a:off x="0" y="1141275"/>
          <a:ext cx="5141912" cy="10069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Working to finalize all employee and agency resources by end of week</a:t>
          </a:r>
        </a:p>
      </dsp:txBody>
      <dsp:txXfrm>
        <a:off x="49154" y="1190429"/>
        <a:ext cx="5043604" cy="908623"/>
      </dsp:txXfrm>
    </dsp:sp>
    <dsp:sp modelId="{369B4D83-CE15-44E0-A6BD-F40730C74001}">
      <dsp:nvSpPr>
        <dsp:cNvPr id="0" name=""/>
        <dsp:cNvSpPr/>
      </dsp:nvSpPr>
      <dsp:spPr>
        <a:xfrm>
          <a:off x="0" y="2200046"/>
          <a:ext cx="5141912" cy="10069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Agencies should keep working to finalize as many events as possible</a:t>
          </a:r>
        </a:p>
      </dsp:txBody>
      <dsp:txXfrm>
        <a:off x="49154" y="2249200"/>
        <a:ext cx="5043604" cy="908623"/>
      </dsp:txXfrm>
    </dsp:sp>
    <dsp:sp modelId="{240471B8-04F8-4A0E-87E2-70C65F55EBD1}">
      <dsp:nvSpPr>
        <dsp:cNvPr id="0" name=""/>
        <dsp:cNvSpPr/>
      </dsp:nvSpPr>
      <dsp:spPr>
        <a:xfrm>
          <a:off x="0" y="3258818"/>
          <a:ext cx="5141912"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Reminder: All users will be locked out of HCM at 5pm on Friday</a:t>
          </a:r>
        </a:p>
      </dsp:txBody>
      <dsp:txXfrm>
        <a:off x="49154" y="3307972"/>
        <a:ext cx="5043604" cy="908623"/>
      </dsp:txXfrm>
    </dsp:sp>
    <dsp:sp modelId="{43383A21-691B-4096-98CE-41CC97C2D429}">
      <dsp:nvSpPr>
        <dsp:cNvPr id="0" name=""/>
        <dsp:cNvSpPr/>
      </dsp:nvSpPr>
      <dsp:spPr>
        <a:xfrm>
          <a:off x="0" y="4317589"/>
          <a:ext cx="5141912" cy="100693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In process of updating DPM benefits pages with 2025 benefit information, forms and brochures</a:t>
          </a:r>
        </a:p>
      </dsp:txBody>
      <dsp:txXfrm>
        <a:off x="49154" y="4366743"/>
        <a:ext cx="5043604"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42D7F-AEE6-444E-A8CB-85E61CCE185C}">
      <dsp:nvSpPr>
        <dsp:cNvPr id="0" name=""/>
        <dsp:cNvSpPr/>
      </dsp:nvSpPr>
      <dsp:spPr>
        <a:xfrm>
          <a:off x="0" y="17480"/>
          <a:ext cx="10058399"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Sept 27th (Friday), </a:t>
          </a:r>
          <a:r>
            <a:rPr lang="en-US" sz="1900" b="1" kern="1200" dirty="0" err="1"/>
            <a:t>con’t</a:t>
          </a:r>
          <a:r>
            <a:rPr lang="en-US" sz="1900" b="1" kern="1200" dirty="0"/>
            <a:t>:</a:t>
          </a:r>
          <a:endParaRPr lang="en-US" sz="1900" kern="1200" dirty="0"/>
        </a:p>
      </dsp:txBody>
      <dsp:txXfrm>
        <a:off x="22846" y="40326"/>
        <a:ext cx="10012707" cy="422308"/>
      </dsp:txXfrm>
    </dsp:sp>
    <dsp:sp modelId="{FF86BD82-7871-4494-9C19-FBD7A2E1D5B8}">
      <dsp:nvSpPr>
        <dsp:cNvPr id="0" name=""/>
        <dsp:cNvSpPr/>
      </dsp:nvSpPr>
      <dsp:spPr>
        <a:xfrm>
          <a:off x="0" y="485480"/>
          <a:ext cx="10058399" cy="7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IYC code added to any newly active employees (since process last run)</a:t>
          </a:r>
        </a:p>
        <a:p>
          <a:pPr marL="114300" lvl="1" indent="-114300" algn="l" defTabSz="666750">
            <a:lnSpc>
              <a:spcPct val="90000"/>
            </a:lnSpc>
            <a:spcBef>
              <a:spcPct val="0"/>
            </a:spcBef>
            <a:spcAft>
              <a:spcPct val="20000"/>
            </a:spcAft>
            <a:buChar char="•"/>
          </a:pPr>
          <a:r>
            <a:rPr lang="en-US" sz="1500" kern="1200" dirty="0"/>
            <a:t>Run process to create ~ approx. 33,000 OE events</a:t>
          </a:r>
        </a:p>
        <a:p>
          <a:pPr marL="114300" lvl="1" indent="-114300" algn="l" defTabSz="666750">
            <a:lnSpc>
              <a:spcPct val="90000"/>
            </a:lnSpc>
            <a:spcBef>
              <a:spcPct val="0"/>
            </a:spcBef>
            <a:spcAft>
              <a:spcPct val="20000"/>
            </a:spcAft>
            <a:buChar char="•"/>
          </a:pPr>
          <a:r>
            <a:rPr lang="en-US" sz="1500" kern="1200" dirty="0"/>
            <a:t>Run all baseline audits and queries</a:t>
          </a:r>
        </a:p>
      </dsp:txBody>
      <dsp:txXfrm>
        <a:off x="0" y="485480"/>
        <a:ext cx="10058399" cy="737437"/>
      </dsp:txXfrm>
    </dsp:sp>
    <dsp:sp modelId="{DBD831A7-FA92-46F1-8453-AA8DDE71CC79}">
      <dsp:nvSpPr>
        <dsp:cNvPr id="0" name=""/>
        <dsp:cNvSpPr/>
      </dsp:nvSpPr>
      <dsp:spPr>
        <a:xfrm>
          <a:off x="0" y="1222917"/>
          <a:ext cx="10058399"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Sept 28</a:t>
          </a:r>
          <a:r>
            <a:rPr lang="en-US" sz="1900" b="1" kern="1200" baseline="30000" dirty="0"/>
            <a:t>th</a:t>
          </a:r>
          <a:r>
            <a:rPr lang="en-US" sz="1900" b="1" kern="1200" dirty="0"/>
            <a:t> (Saturday):</a:t>
          </a:r>
          <a:endParaRPr lang="en-US" sz="1900" kern="1200" dirty="0"/>
        </a:p>
      </dsp:txBody>
      <dsp:txXfrm>
        <a:off x="22846" y="1245763"/>
        <a:ext cx="10012707" cy="422308"/>
      </dsp:txXfrm>
    </dsp:sp>
    <dsp:sp modelId="{68DB80E8-E953-4DE6-AE86-E177378B8B1F}">
      <dsp:nvSpPr>
        <dsp:cNvPr id="0" name=""/>
        <dsp:cNvSpPr/>
      </dsp:nvSpPr>
      <dsp:spPr>
        <a:xfrm>
          <a:off x="0" y="1690917"/>
          <a:ext cx="10058399"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Central Benefits and HCM benefits review to ensure OE events prepared correctly</a:t>
          </a:r>
        </a:p>
        <a:p>
          <a:pPr marL="114300" lvl="1" indent="-114300" algn="l" defTabSz="666750">
            <a:lnSpc>
              <a:spcPct val="90000"/>
            </a:lnSpc>
            <a:spcBef>
              <a:spcPct val="0"/>
            </a:spcBef>
            <a:spcAft>
              <a:spcPct val="20000"/>
            </a:spcAft>
            <a:buChar char="•"/>
          </a:pPr>
          <a:r>
            <a:rPr lang="en-US" sz="1500" kern="1200" dirty="0"/>
            <a:t>System back open to users sometime mid-day</a:t>
          </a:r>
        </a:p>
      </dsp:txBody>
      <dsp:txXfrm>
        <a:off x="0" y="1690917"/>
        <a:ext cx="10058399" cy="491625"/>
      </dsp:txXfrm>
    </dsp:sp>
    <dsp:sp modelId="{B8D8BD11-D718-4EE6-A36A-5DAC1E73957C}">
      <dsp:nvSpPr>
        <dsp:cNvPr id="0" name=""/>
        <dsp:cNvSpPr/>
      </dsp:nvSpPr>
      <dsp:spPr>
        <a:xfrm>
          <a:off x="0" y="2182542"/>
          <a:ext cx="10058399"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Sept 29</a:t>
          </a:r>
          <a:r>
            <a:rPr lang="en-US" sz="1900" b="1" kern="1200" baseline="30000" dirty="0"/>
            <a:t>th</a:t>
          </a:r>
          <a:r>
            <a:rPr lang="en-US" sz="1900" b="1" kern="1200" dirty="0"/>
            <a:t> (Sunday):</a:t>
          </a:r>
          <a:endParaRPr lang="en-US" sz="1900" kern="1200" dirty="0"/>
        </a:p>
      </dsp:txBody>
      <dsp:txXfrm>
        <a:off x="22846" y="2205388"/>
        <a:ext cx="10012707" cy="422308"/>
      </dsp:txXfrm>
    </dsp:sp>
    <dsp:sp modelId="{675CC092-E3BF-46D3-A5BA-EE20E79C880F}">
      <dsp:nvSpPr>
        <dsp:cNvPr id="0" name=""/>
        <dsp:cNvSpPr/>
      </dsp:nvSpPr>
      <dsp:spPr>
        <a:xfrm>
          <a:off x="0" y="2650542"/>
          <a:ext cx="1005839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ea typeface="+mn-lt"/>
              <a:cs typeface="+mn-lt"/>
            </a:rPr>
            <a:t>Main OE email sent via Employee Messaging (after 7pm)</a:t>
          </a:r>
          <a:endParaRPr lang="en-US" sz="1500" kern="1200" dirty="0"/>
        </a:p>
      </dsp:txBody>
      <dsp:txXfrm>
        <a:off x="0" y="2650542"/>
        <a:ext cx="10058399" cy="414000"/>
      </dsp:txXfrm>
    </dsp:sp>
    <dsp:sp modelId="{4951F958-5DC5-4042-92B4-D4885A8C77AC}">
      <dsp:nvSpPr>
        <dsp:cNvPr id="0" name=""/>
        <dsp:cNvSpPr/>
      </dsp:nvSpPr>
      <dsp:spPr>
        <a:xfrm>
          <a:off x="0" y="3064542"/>
          <a:ext cx="10058399" cy="46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Sept 30</a:t>
          </a:r>
          <a:r>
            <a:rPr lang="en-US" sz="1900" b="1" kern="1200" baseline="30000" dirty="0"/>
            <a:t>th</a:t>
          </a:r>
          <a:r>
            <a:rPr lang="en-US" sz="1900" kern="1200" dirty="0"/>
            <a:t>:</a:t>
          </a:r>
        </a:p>
      </dsp:txBody>
      <dsp:txXfrm>
        <a:off x="22846" y="3087388"/>
        <a:ext cx="10012707" cy="422308"/>
      </dsp:txXfrm>
    </dsp:sp>
    <dsp:sp modelId="{7FDBC88C-BCEE-4813-AC83-0AD3C97FAB5D}">
      <dsp:nvSpPr>
        <dsp:cNvPr id="0" name=""/>
        <dsp:cNvSpPr/>
      </dsp:nvSpPr>
      <dsp:spPr>
        <a:xfrm>
          <a:off x="0" y="3532542"/>
          <a:ext cx="10058399"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Start of OE period</a:t>
          </a:r>
        </a:p>
        <a:p>
          <a:pPr marL="114300" lvl="1" indent="-114300" algn="l" defTabSz="666750">
            <a:lnSpc>
              <a:spcPct val="90000"/>
            </a:lnSpc>
            <a:spcBef>
              <a:spcPct val="0"/>
            </a:spcBef>
            <a:spcAft>
              <a:spcPct val="20000"/>
            </a:spcAft>
            <a:buChar char="•"/>
          </a:pPr>
          <a:r>
            <a:rPr lang="en-US" sz="1500" kern="1200" dirty="0"/>
            <a:t>eBenefits opens to employees at midnight</a:t>
          </a:r>
        </a:p>
      </dsp:txBody>
      <dsp:txXfrm>
        <a:off x="0" y="3532542"/>
        <a:ext cx="10058399" cy="491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7270B-43ED-4A4B-869C-E7F66FBC0E9A}">
      <dsp:nvSpPr>
        <dsp:cNvPr id="0" name=""/>
        <dsp:cNvSpPr/>
      </dsp:nvSpPr>
      <dsp:spPr>
        <a:xfrm>
          <a:off x="0" y="102793"/>
          <a:ext cx="10058399" cy="4545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October dates</a:t>
          </a:r>
          <a:endParaRPr lang="en-US" sz="1900" kern="1200" dirty="0"/>
        </a:p>
      </dsp:txBody>
      <dsp:txXfrm>
        <a:off x="22189" y="124982"/>
        <a:ext cx="10014021" cy="410166"/>
      </dsp:txXfrm>
    </dsp:sp>
    <dsp:sp modelId="{CAE5B449-1680-4EDE-8F22-ED3994D56911}">
      <dsp:nvSpPr>
        <dsp:cNvPr id="0" name=""/>
        <dsp:cNvSpPr/>
      </dsp:nvSpPr>
      <dsp:spPr>
        <a:xfrm>
          <a:off x="0" y="557338"/>
          <a:ext cx="10058399" cy="3390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en-US" sz="1600" kern="1200" dirty="0">
              <a:ea typeface="+mn-lt"/>
              <a:cs typeface="+mn-lt"/>
            </a:rPr>
            <a:t>Oct 1</a:t>
          </a:r>
          <a:r>
            <a:rPr lang="en-US" sz="1600" kern="1200" baseline="30000" dirty="0">
              <a:ea typeface="+mn-lt"/>
              <a:cs typeface="+mn-lt"/>
            </a:rPr>
            <a:t>st</a:t>
          </a:r>
          <a:r>
            <a:rPr lang="en-US" sz="1600" kern="1200" dirty="0">
              <a:ea typeface="+mn-lt"/>
              <a:cs typeface="+mn-lt"/>
            </a:rPr>
            <a:t>: run PP20 WRS Lookback Report + do all associated processing</a:t>
          </a:r>
          <a:endParaRPr lang="en-US" sz="1600" kern="1200" dirty="0"/>
        </a:p>
        <a:p>
          <a:pPr marL="171450" lvl="1" indent="-171450" algn="l" defTabSz="711200">
            <a:lnSpc>
              <a:spcPct val="90000"/>
            </a:lnSpc>
            <a:spcBef>
              <a:spcPct val="0"/>
            </a:spcBef>
            <a:spcAft>
              <a:spcPct val="20000"/>
            </a:spcAft>
            <a:buChar char="•"/>
          </a:pPr>
          <a:r>
            <a:rPr lang="en-US" sz="1600" kern="1200" dirty="0"/>
            <a:t>Oct 2</a:t>
          </a:r>
          <a:r>
            <a:rPr lang="en-US" sz="1600" kern="1200" baseline="30000" dirty="0"/>
            <a:t>nd</a:t>
          </a:r>
          <a:r>
            <a:rPr lang="en-US" sz="1600" kern="1200" dirty="0"/>
            <a:t>: 11/13 – 11/26 SHR events open for entry</a:t>
          </a:r>
        </a:p>
        <a:p>
          <a:pPr marL="342900" lvl="2" indent="-171450" algn="l" defTabSz="711200">
            <a:lnSpc>
              <a:spcPct val="90000"/>
            </a:lnSpc>
            <a:spcBef>
              <a:spcPct val="0"/>
            </a:spcBef>
            <a:spcAft>
              <a:spcPct val="20000"/>
            </a:spcAft>
            <a:buFont typeface="Wingdings" panose="05000000000000000000" pitchFamily="2" charset="2"/>
            <a:buChar char="Ø"/>
          </a:pPr>
          <a:r>
            <a:rPr lang="en-US" sz="1600" kern="1200" dirty="0"/>
            <a:t>Do not use OE event in place of SHR event for January coverage</a:t>
          </a:r>
        </a:p>
        <a:p>
          <a:pPr marL="171450" lvl="1" indent="-171450" algn="l" defTabSz="711200">
            <a:lnSpc>
              <a:spcPct val="90000"/>
            </a:lnSpc>
            <a:spcBef>
              <a:spcPct val="0"/>
            </a:spcBef>
            <a:spcAft>
              <a:spcPct val="20000"/>
            </a:spcAft>
            <a:buChar char="•"/>
          </a:pPr>
          <a:r>
            <a:rPr lang="en-US" sz="1600" kern="1200" dirty="0"/>
            <a:t>Oct 10</a:t>
          </a:r>
          <a:r>
            <a:rPr lang="en-US" sz="1600" kern="1200" baseline="30000" dirty="0"/>
            <a:t>th</a:t>
          </a:r>
          <a:r>
            <a:rPr lang="en-US" sz="1600" kern="1200" dirty="0"/>
            <a:t>: 11/27 – 12/10 SHR events open for entry</a:t>
          </a:r>
        </a:p>
        <a:p>
          <a:pPr marL="171450" lvl="1" indent="-171450" algn="l" defTabSz="711200">
            <a:lnSpc>
              <a:spcPct val="90000"/>
            </a:lnSpc>
            <a:spcBef>
              <a:spcPct val="0"/>
            </a:spcBef>
            <a:spcAft>
              <a:spcPct val="20000"/>
            </a:spcAft>
            <a:buChar char="•"/>
          </a:pPr>
          <a:r>
            <a:rPr lang="en-US" sz="1600" kern="1200" dirty="0"/>
            <a:t>Oct 14</a:t>
          </a:r>
          <a:r>
            <a:rPr lang="en-US" sz="1600" kern="1200" baseline="30000" dirty="0"/>
            <a:t>th</a:t>
          </a:r>
          <a:r>
            <a:rPr lang="en-US" sz="1600" kern="1200" dirty="0"/>
            <a:t>: run PP21 WRS Lookback Report + do all associated processing</a:t>
          </a:r>
        </a:p>
        <a:p>
          <a:pPr marL="171450" lvl="1" indent="-171450" algn="l" defTabSz="711200">
            <a:lnSpc>
              <a:spcPct val="90000"/>
            </a:lnSpc>
            <a:spcBef>
              <a:spcPct val="0"/>
            </a:spcBef>
            <a:spcAft>
              <a:spcPct val="20000"/>
            </a:spcAft>
            <a:buChar char="•"/>
          </a:pPr>
          <a:r>
            <a:rPr lang="en-US" sz="1600" kern="1200" dirty="0"/>
            <a:t>Oct 16</a:t>
          </a:r>
          <a:r>
            <a:rPr lang="en-US" sz="1600" kern="1200" baseline="30000" dirty="0"/>
            <a:t>th</a:t>
          </a:r>
          <a:r>
            <a:rPr lang="en-US" sz="1600" kern="1200" dirty="0"/>
            <a:t>: 12/11 – 12/23 SHR event open for entry</a:t>
          </a:r>
        </a:p>
        <a:p>
          <a:pPr marL="171450" lvl="1" indent="-171450" algn="l" defTabSz="711200">
            <a:lnSpc>
              <a:spcPct val="90000"/>
            </a:lnSpc>
            <a:spcBef>
              <a:spcPct val="0"/>
            </a:spcBef>
            <a:spcAft>
              <a:spcPct val="20000"/>
            </a:spcAft>
            <a:buChar char="•"/>
          </a:pPr>
          <a:r>
            <a:rPr lang="en-US" sz="1600" kern="1200" dirty="0"/>
            <a:t>Oct 25</a:t>
          </a:r>
          <a:r>
            <a:rPr lang="en-US" sz="1600" kern="1200" baseline="30000" dirty="0"/>
            <a:t>th</a:t>
          </a:r>
          <a:r>
            <a:rPr lang="en-US" sz="1600" kern="1200" dirty="0"/>
            <a:t>: Last day of OE….thousands of employees likely making their elections</a:t>
          </a:r>
        </a:p>
        <a:p>
          <a:pPr marL="342900" lvl="2" indent="-171450" algn="l" defTabSz="711200">
            <a:lnSpc>
              <a:spcPct val="90000"/>
            </a:lnSpc>
            <a:spcBef>
              <a:spcPct val="0"/>
            </a:spcBef>
            <a:spcAft>
              <a:spcPct val="20000"/>
            </a:spcAft>
            <a:buFont typeface="Wingdings" panose="05000000000000000000" pitchFamily="2" charset="2"/>
            <a:buChar char="Ø"/>
          </a:pPr>
          <a:r>
            <a:rPr lang="en-US" sz="1600" kern="1200" dirty="0"/>
            <a:t>Last day to cancel/waive benefits for 2025</a:t>
          </a:r>
        </a:p>
        <a:p>
          <a:pPr marL="342900" lvl="2" indent="-171450" algn="l" defTabSz="711200">
            <a:lnSpc>
              <a:spcPct val="90000"/>
            </a:lnSpc>
            <a:spcBef>
              <a:spcPct val="0"/>
            </a:spcBef>
            <a:spcAft>
              <a:spcPct val="20000"/>
            </a:spcAft>
            <a:buFont typeface="Wingdings" panose="05000000000000000000" pitchFamily="2" charset="2"/>
            <a:buChar char="Ø"/>
          </a:pPr>
          <a:r>
            <a:rPr lang="en-US" sz="1600" kern="1200"/>
            <a:t>eBN closes at 11:59pm</a:t>
          </a:r>
        </a:p>
        <a:p>
          <a:pPr marL="171450" lvl="1" indent="-171450" algn="l" defTabSz="711200">
            <a:lnSpc>
              <a:spcPct val="90000"/>
            </a:lnSpc>
            <a:spcBef>
              <a:spcPct val="0"/>
            </a:spcBef>
            <a:spcAft>
              <a:spcPct val="20000"/>
            </a:spcAft>
            <a:buChar char="•"/>
          </a:pPr>
          <a:r>
            <a:rPr lang="en-US" sz="1600" kern="1200" dirty="0"/>
            <a:t>Oct 28</a:t>
          </a:r>
          <a:r>
            <a:rPr lang="en-US" sz="1600" kern="1200" baseline="30000" dirty="0"/>
            <a:t>th</a:t>
          </a:r>
          <a:r>
            <a:rPr lang="en-US" sz="1600" kern="1200" dirty="0"/>
            <a:t> – Nov 1st: OE event still open to agencies to enter paper apps received on or before 10/25 (final date subject to change)</a:t>
          </a:r>
        </a:p>
        <a:p>
          <a:pPr marL="171450" lvl="1" indent="-171450" algn="l" defTabSz="711200">
            <a:lnSpc>
              <a:spcPct val="90000"/>
            </a:lnSpc>
            <a:spcBef>
              <a:spcPct val="0"/>
            </a:spcBef>
            <a:spcAft>
              <a:spcPct val="20000"/>
            </a:spcAft>
            <a:buChar char="•"/>
          </a:pPr>
          <a:r>
            <a:rPr lang="en-US" sz="1600" kern="1200" dirty="0"/>
            <a:t>Oct 28</a:t>
          </a:r>
          <a:r>
            <a:rPr lang="en-US" sz="1600" kern="1200" baseline="30000" dirty="0"/>
            <a:t>th</a:t>
          </a:r>
          <a:r>
            <a:rPr lang="en-US" sz="1600" kern="1200" dirty="0"/>
            <a:t>: Run PP22 WRS Lookback Report + do all associated processing</a:t>
          </a:r>
        </a:p>
      </dsp:txBody>
      <dsp:txXfrm>
        <a:off x="0" y="557338"/>
        <a:ext cx="10058399" cy="3390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434F8-664E-460D-95A4-BFC59D33B367}">
      <dsp:nvSpPr>
        <dsp:cNvPr id="0" name=""/>
        <dsp:cNvSpPr/>
      </dsp:nvSpPr>
      <dsp:spPr>
        <a:xfrm>
          <a:off x="0" y="350685"/>
          <a:ext cx="10058399" cy="5911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November Dates</a:t>
          </a:r>
          <a:endParaRPr lang="en-US" sz="1900" kern="1200" dirty="0"/>
        </a:p>
      </dsp:txBody>
      <dsp:txXfrm>
        <a:off x="28857" y="379542"/>
        <a:ext cx="10000685" cy="533431"/>
      </dsp:txXfrm>
    </dsp:sp>
    <dsp:sp modelId="{B41AB3DD-0006-461F-B529-C1866829FA22}">
      <dsp:nvSpPr>
        <dsp:cNvPr id="0" name=""/>
        <dsp:cNvSpPr/>
      </dsp:nvSpPr>
      <dsp:spPr>
        <a:xfrm>
          <a:off x="0" y="941831"/>
          <a:ext cx="10058399"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2860" rIns="128016" bIns="22860" numCol="1" spcCol="1270" anchor="t" anchorCtr="0">
          <a:noAutofit/>
        </a:bodyPr>
        <a:lstStyle/>
        <a:p>
          <a:pPr marL="228600" lvl="1" indent="-228600" algn="l" defTabSz="977900">
            <a:lnSpc>
              <a:spcPct val="90000"/>
            </a:lnSpc>
            <a:spcBef>
              <a:spcPct val="0"/>
            </a:spcBef>
            <a:spcAft>
              <a:spcPct val="20000"/>
            </a:spcAft>
            <a:buChar char="•"/>
          </a:pPr>
          <a:endParaRPr lang="en-US" sz="2200" kern="1200"/>
        </a:p>
        <a:p>
          <a:pPr marL="171450" lvl="1" indent="-171450" algn="l" defTabSz="800100">
            <a:lnSpc>
              <a:spcPct val="90000"/>
            </a:lnSpc>
            <a:spcBef>
              <a:spcPct val="0"/>
            </a:spcBef>
            <a:spcAft>
              <a:spcPct val="20000"/>
            </a:spcAft>
            <a:buChar char="•"/>
          </a:pPr>
          <a:r>
            <a:rPr lang="en-US" sz="1800" kern="1200" dirty="0"/>
            <a:t>Nov 4</a:t>
          </a:r>
          <a:r>
            <a:rPr lang="en-US" sz="1800" kern="1200" baseline="30000" dirty="0"/>
            <a:t>th</a:t>
          </a:r>
          <a:r>
            <a:rPr lang="en-US" sz="1800" kern="1200" dirty="0"/>
            <a:t>: 12/24 – 1/1 SHR event open for entry</a:t>
          </a:r>
        </a:p>
        <a:p>
          <a:pPr marL="171450" lvl="1" indent="-171450" algn="l" defTabSz="800100">
            <a:lnSpc>
              <a:spcPct val="90000"/>
            </a:lnSpc>
            <a:spcBef>
              <a:spcPct val="0"/>
            </a:spcBef>
            <a:spcAft>
              <a:spcPct val="20000"/>
            </a:spcAft>
            <a:buChar char="•"/>
          </a:pPr>
          <a:r>
            <a:rPr lang="en-US" sz="1800" kern="1200" dirty="0"/>
            <a:t>Nov 6</a:t>
          </a:r>
          <a:r>
            <a:rPr lang="en-US" sz="1800" kern="1200" baseline="30000" dirty="0"/>
            <a:t>th</a:t>
          </a:r>
          <a:r>
            <a:rPr lang="en-US" sz="1800" kern="1200" dirty="0"/>
            <a:t>: 1</a:t>
          </a:r>
          <a:r>
            <a:rPr lang="en-US" sz="1800" kern="1200" baseline="30000" dirty="0"/>
            <a:t>st</a:t>
          </a:r>
          <a:r>
            <a:rPr lang="en-US" sz="1800" kern="1200" dirty="0"/>
            <a:t> OE health elections file sent to ETF</a:t>
          </a:r>
        </a:p>
        <a:p>
          <a:pPr marL="171450" lvl="1" indent="-171450" algn="l" defTabSz="800100">
            <a:lnSpc>
              <a:spcPct val="90000"/>
            </a:lnSpc>
            <a:spcBef>
              <a:spcPct val="0"/>
            </a:spcBef>
            <a:spcAft>
              <a:spcPct val="20000"/>
            </a:spcAft>
            <a:buChar char="•"/>
          </a:pPr>
          <a:r>
            <a:rPr lang="en-US" sz="1800" kern="1200" dirty="0"/>
            <a:t>Nov 11</a:t>
          </a:r>
          <a:r>
            <a:rPr lang="en-US" sz="1800" kern="1200" baseline="30000" dirty="0"/>
            <a:t>th</a:t>
          </a:r>
          <a:r>
            <a:rPr lang="en-US" sz="1800" kern="1200" dirty="0"/>
            <a:t>: Run PP23 WRS Lookback Report + do all associated processing</a:t>
          </a:r>
        </a:p>
        <a:p>
          <a:pPr marL="171450" lvl="1" indent="-171450" algn="l" defTabSz="800100">
            <a:lnSpc>
              <a:spcPct val="90000"/>
            </a:lnSpc>
            <a:spcBef>
              <a:spcPct val="0"/>
            </a:spcBef>
            <a:spcAft>
              <a:spcPct val="20000"/>
            </a:spcAft>
            <a:buChar char="•"/>
          </a:pPr>
          <a:r>
            <a:rPr lang="en-US" sz="1800" kern="1200" dirty="0"/>
            <a:t>Nov 13</a:t>
          </a:r>
          <a:r>
            <a:rPr lang="en-US" sz="1800" kern="1200" baseline="30000" dirty="0"/>
            <a:t>th</a:t>
          </a:r>
          <a:r>
            <a:rPr lang="en-US" sz="1800" kern="1200" dirty="0"/>
            <a:t>: 2</a:t>
          </a:r>
          <a:r>
            <a:rPr lang="en-US" sz="1800" kern="1200" baseline="30000" dirty="0"/>
            <a:t>nd</a:t>
          </a:r>
          <a:r>
            <a:rPr lang="en-US" sz="1800" kern="1200" dirty="0"/>
            <a:t> OE health elections file sent to ETF (updates since 11/6 file)</a:t>
          </a:r>
        </a:p>
        <a:p>
          <a:pPr marL="171450" lvl="1" indent="-171450" algn="l" defTabSz="800100">
            <a:lnSpc>
              <a:spcPct val="90000"/>
            </a:lnSpc>
            <a:spcBef>
              <a:spcPct val="0"/>
            </a:spcBef>
            <a:spcAft>
              <a:spcPct val="20000"/>
            </a:spcAft>
            <a:buChar char="•"/>
          </a:pPr>
          <a:r>
            <a:rPr lang="en-US" sz="1800" kern="1200" dirty="0"/>
            <a:t>Nov 15</a:t>
          </a:r>
          <a:r>
            <a:rPr lang="en-US" sz="1800" kern="1200" baseline="30000" dirty="0"/>
            <a:t>th</a:t>
          </a:r>
          <a:r>
            <a:rPr lang="en-US" sz="1800" kern="1200" dirty="0"/>
            <a:t>: Last day to submit OE health elections to ETF (5pm)</a:t>
          </a:r>
        </a:p>
        <a:p>
          <a:pPr marL="171450" lvl="1" indent="-171450" algn="l" defTabSz="800100">
            <a:lnSpc>
              <a:spcPct val="90000"/>
            </a:lnSpc>
            <a:spcBef>
              <a:spcPct val="0"/>
            </a:spcBef>
            <a:spcAft>
              <a:spcPct val="20000"/>
            </a:spcAft>
            <a:buChar char="•"/>
          </a:pPr>
          <a:r>
            <a:rPr lang="en-US" sz="1800" kern="1200" dirty="0"/>
            <a:t>Nov 22</a:t>
          </a:r>
          <a:r>
            <a:rPr lang="en-US" sz="1800" kern="1200" baseline="30000" dirty="0"/>
            <a:t>nd</a:t>
          </a:r>
          <a:r>
            <a:rPr lang="en-US" sz="1800" kern="1200" dirty="0"/>
            <a:t>: 1</a:t>
          </a:r>
          <a:r>
            <a:rPr lang="en-US" sz="1800" kern="1200" baseline="30000" dirty="0"/>
            <a:t>st</a:t>
          </a:r>
          <a:r>
            <a:rPr lang="en-US" sz="1800" kern="1200" dirty="0"/>
            <a:t> OE enrollment file sent to OPTUM Financial</a:t>
          </a:r>
        </a:p>
        <a:p>
          <a:pPr marL="171450" lvl="1" indent="-171450" algn="l" defTabSz="800100">
            <a:lnSpc>
              <a:spcPct val="90000"/>
            </a:lnSpc>
            <a:spcBef>
              <a:spcPct val="0"/>
            </a:spcBef>
            <a:spcAft>
              <a:spcPct val="20000"/>
            </a:spcAft>
            <a:buChar char="•"/>
          </a:pPr>
          <a:r>
            <a:rPr lang="en-US" sz="1800" kern="1200" dirty="0"/>
            <a:t>Nov 25</a:t>
          </a:r>
          <a:r>
            <a:rPr lang="en-US" sz="1800" kern="1200" baseline="30000" dirty="0"/>
            <a:t>th</a:t>
          </a:r>
          <a:r>
            <a:rPr lang="en-US" sz="1800" kern="1200" dirty="0"/>
            <a:t>: List of OOS enrollees sent to ETF for validation</a:t>
          </a:r>
        </a:p>
        <a:p>
          <a:pPr marL="171450" lvl="1" indent="-171450" algn="l" defTabSz="800100">
            <a:lnSpc>
              <a:spcPct val="90000"/>
            </a:lnSpc>
            <a:spcBef>
              <a:spcPct val="0"/>
            </a:spcBef>
            <a:spcAft>
              <a:spcPct val="20000"/>
            </a:spcAft>
            <a:buChar char="•"/>
          </a:pPr>
          <a:r>
            <a:rPr lang="en-US" sz="1800" kern="1200" dirty="0"/>
            <a:t>Nov 25</a:t>
          </a:r>
          <a:r>
            <a:rPr lang="en-US" sz="1800" kern="1200" baseline="30000" dirty="0"/>
            <a:t>th</a:t>
          </a:r>
          <a:r>
            <a:rPr lang="en-US" sz="1800" kern="1200" dirty="0"/>
            <a:t>: Run PP24 WRS Lookback Report + do all associated processing</a:t>
          </a:r>
        </a:p>
      </dsp:txBody>
      <dsp:txXfrm>
        <a:off x="0" y="941831"/>
        <a:ext cx="10058399" cy="2758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46CB1-B538-4613-8F37-6C454EC4AC12}">
      <dsp:nvSpPr>
        <dsp:cNvPr id="0" name=""/>
        <dsp:cNvSpPr/>
      </dsp:nvSpPr>
      <dsp:spPr>
        <a:xfrm>
          <a:off x="0" y="115594"/>
          <a:ext cx="10058399"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December Dates</a:t>
          </a:r>
          <a:endParaRPr lang="en-US" sz="1900" kern="1200" dirty="0"/>
        </a:p>
      </dsp:txBody>
      <dsp:txXfrm>
        <a:off x="21704" y="137298"/>
        <a:ext cx="10014991" cy="401192"/>
      </dsp:txXfrm>
    </dsp:sp>
    <dsp:sp modelId="{827FA93B-C687-4A85-A9C9-69341082B201}">
      <dsp:nvSpPr>
        <dsp:cNvPr id="0" name=""/>
        <dsp:cNvSpPr/>
      </dsp:nvSpPr>
      <dsp:spPr>
        <a:xfrm>
          <a:off x="0" y="560194"/>
          <a:ext cx="10058399" cy="149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Dec 9</a:t>
          </a:r>
          <a:r>
            <a:rPr lang="en-US" sz="1500" kern="1200" baseline="30000" dirty="0"/>
            <a:t>th</a:t>
          </a:r>
          <a:r>
            <a:rPr lang="en-US" sz="1500" kern="1200" dirty="0"/>
            <a:t>: Run PP25 WRS Lookback Report + do all associated processing</a:t>
          </a:r>
        </a:p>
        <a:p>
          <a:pPr marL="114300" lvl="1" indent="-114300" algn="l" defTabSz="666750">
            <a:lnSpc>
              <a:spcPct val="90000"/>
            </a:lnSpc>
            <a:spcBef>
              <a:spcPct val="0"/>
            </a:spcBef>
            <a:spcAft>
              <a:spcPct val="20000"/>
            </a:spcAft>
            <a:buChar char="•"/>
          </a:pPr>
          <a:r>
            <a:rPr lang="en-US" sz="1500" kern="1200" dirty="0"/>
            <a:t>Dec 11</a:t>
          </a:r>
          <a:r>
            <a:rPr lang="en-US" sz="1500" kern="1200" baseline="30000" dirty="0"/>
            <a:t>th</a:t>
          </a:r>
          <a:r>
            <a:rPr lang="en-US" sz="1500" kern="1200" dirty="0"/>
            <a:t>: OE file sent to DeltaVision and </a:t>
          </a:r>
          <a:r>
            <a:rPr lang="en-US" sz="1500" kern="1200" dirty="0" err="1"/>
            <a:t>DeltaDental</a:t>
          </a:r>
          <a:r>
            <a:rPr lang="en-US" sz="1500" kern="1200" dirty="0"/>
            <a:t> (includes Supplemental Dental and Preventive Dental)</a:t>
          </a:r>
        </a:p>
        <a:p>
          <a:pPr marL="228600" lvl="2" indent="-114300" algn="l" defTabSz="666750">
            <a:lnSpc>
              <a:spcPct val="90000"/>
            </a:lnSpc>
            <a:spcBef>
              <a:spcPct val="0"/>
            </a:spcBef>
            <a:spcAft>
              <a:spcPct val="20000"/>
            </a:spcAft>
            <a:buChar char="•"/>
          </a:pPr>
          <a:r>
            <a:rPr lang="en-US" sz="1500" kern="1200" dirty="0">
              <a:solidFill>
                <a:srgbClr val="FF0000"/>
              </a:solidFill>
            </a:rPr>
            <a:t>After OE file sent in December, new hires won’t be sent until after 1/1/25</a:t>
          </a:r>
        </a:p>
        <a:p>
          <a:pPr marL="114300" lvl="1" indent="-114300" algn="l" defTabSz="666750">
            <a:lnSpc>
              <a:spcPct val="90000"/>
            </a:lnSpc>
            <a:spcBef>
              <a:spcPct val="0"/>
            </a:spcBef>
            <a:spcAft>
              <a:spcPct val="20000"/>
            </a:spcAft>
            <a:buChar char="•"/>
          </a:pPr>
          <a:r>
            <a:rPr lang="en-US" sz="1500" kern="1200" dirty="0"/>
            <a:t>Dec 15</a:t>
          </a:r>
          <a:r>
            <a:rPr lang="en-US" sz="1500" kern="1200" baseline="30000" dirty="0"/>
            <a:t>th</a:t>
          </a:r>
          <a:r>
            <a:rPr lang="en-US" sz="1500" kern="1200" dirty="0"/>
            <a:t>: 1</a:t>
          </a:r>
          <a:r>
            <a:rPr lang="en-US" sz="1500" kern="1200" baseline="30000" dirty="0"/>
            <a:t>st</a:t>
          </a:r>
          <a:r>
            <a:rPr lang="en-US" sz="1500" kern="1200" dirty="0"/>
            <a:t> day of 2025 Pay Period 1</a:t>
          </a:r>
        </a:p>
        <a:p>
          <a:pPr marL="114300" lvl="1" indent="-114300" algn="l" defTabSz="666750">
            <a:lnSpc>
              <a:spcPct val="90000"/>
            </a:lnSpc>
            <a:spcBef>
              <a:spcPct val="0"/>
            </a:spcBef>
            <a:spcAft>
              <a:spcPct val="20000"/>
            </a:spcAft>
            <a:buChar char="•"/>
          </a:pPr>
          <a:r>
            <a:rPr lang="en-US" sz="1500" kern="1200" dirty="0"/>
            <a:t>Dec 18</a:t>
          </a:r>
          <a:r>
            <a:rPr lang="en-US" sz="1500" kern="1200" baseline="30000" dirty="0"/>
            <a:t>th</a:t>
          </a:r>
          <a:r>
            <a:rPr lang="en-US" sz="1500" kern="1200" dirty="0"/>
            <a:t>: Send OE elections to Securian for Accident Plan</a:t>
          </a:r>
        </a:p>
        <a:p>
          <a:pPr marL="114300" lvl="1" indent="-114300" algn="l" defTabSz="666750">
            <a:lnSpc>
              <a:spcPct val="90000"/>
            </a:lnSpc>
            <a:spcBef>
              <a:spcPct val="0"/>
            </a:spcBef>
            <a:spcAft>
              <a:spcPct val="20000"/>
            </a:spcAft>
            <a:buChar char="•"/>
          </a:pPr>
          <a:r>
            <a:rPr lang="en-US" sz="1500" kern="1200" dirty="0"/>
            <a:t>Dec 26</a:t>
          </a:r>
          <a:r>
            <a:rPr lang="en-US" sz="1500" kern="1200" baseline="30000" dirty="0"/>
            <a:t>th</a:t>
          </a:r>
          <a:r>
            <a:rPr lang="en-US" sz="1500" kern="1200" dirty="0"/>
            <a:t>: 2</a:t>
          </a:r>
          <a:r>
            <a:rPr lang="en-US" sz="1500" kern="1200" baseline="30000" dirty="0"/>
            <a:t>nd</a:t>
          </a:r>
          <a:r>
            <a:rPr lang="en-US" sz="1500" kern="1200" dirty="0"/>
            <a:t> OE enrollment file sent to OPTUM Financial</a:t>
          </a:r>
        </a:p>
      </dsp:txBody>
      <dsp:txXfrm>
        <a:off x="0" y="560194"/>
        <a:ext cx="10058399" cy="1494540"/>
      </dsp:txXfrm>
    </dsp:sp>
    <dsp:sp modelId="{123E61B7-8D2C-447C-BBB0-2713A72133E4}">
      <dsp:nvSpPr>
        <dsp:cNvPr id="0" name=""/>
        <dsp:cNvSpPr/>
      </dsp:nvSpPr>
      <dsp:spPr>
        <a:xfrm>
          <a:off x="0" y="2054735"/>
          <a:ext cx="10058399"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January Dates</a:t>
          </a:r>
          <a:endParaRPr lang="en-US" sz="1900" kern="1200" dirty="0"/>
        </a:p>
      </dsp:txBody>
      <dsp:txXfrm>
        <a:off x="21704" y="2076439"/>
        <a:ext cx="10014991" cy="401192"/>
      </dsp:txXfrm>
    </dsp:sp>
    <dsp:sp modelId="{25E546A2-D5AF-4759-B4C2-AD6830786FEE}">
      <dsp:nvSpPr>
        <dsp:cNvPr id="0" name=""/>
        <dsp:cNvSpPr/>
      </dsp:nvSpPr>
      <dsp:spPr>
        <a:xfrm>
          <a:off x="0" y="2499334"/>
          <a:ext cx="10058399"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Jan 9</a:t>
          </a:r>
          <a:r>
            <a:rPr lang="en-US" sz="1500" kern="1200" baseline="30000" dirty="0"/>
            <a:t>th</a:t>
          </a:r>
          <a:r>
            <a:rPr lang="en-US" sz="1500" kern="1200" dirty="0"/>
            <a:t>: first check payable in 2025</a:t>
          </a:r>
        </a:p>
        <a:p>
          <a:pPr marL="114300" lvl="1" indent="-114300" algn="l" defTabSz="666750">
            <a:lnSpc>
              <a:spcPct val="90000"/>
            </a:lnSpc>
            <a:spcBef>
              <a:spcPct val="0"/>
            </a:spcBef>
            <a:spcAft>
              <a:spcPct val="20000"/>
            </a:spcAft>
            <a:buChar char="•"/>
          </a:pPr>
          <a:r>
            <a:rPr lang="en-US" sz="1500" kern="1200"/>
            <a:t>Early January:</a:t>
          </a:r>
        </a:p>
        <a:p>
          <a:pPr marL="228600" lvl="2" indent="-114300" algn="l" defTabSz="666750">
            <a:lnSpc>
              <a:spcPct val="90000"/>
            </a:lnSpc>
            <a:spcBef>
              <a:spcPct val="0"/>
            </a:spcBef>
            <a:spcAft>
              <a:spcPct val="20000"/>
            </a:spcAft>
            <a:buChar char="•"/>
          </a:pPr>
          <a:r>
            <a:rPr lang="en-US" sz="1500" kern="1200"/>
            <a:t>Central Benefits will begin health compare with ETF’s system</a:t>
          </a:r>
        </a:p>
        <a:p>
          <a:pPr marL="228600" lvl="2" indent="-114300" algn="l" defTabSz="666750">
            <a:lnSpc>
              <a:spcPct val="90000"/>
            </a:lnSpc>
            <a:spcBef>
              <a:spcPct val="0"/>
            </a:spcBef>
            <a:spcAft>
              <a:spcPct val="20000"/>
            </a:spcAft>
            <a:buChar char="•"/>
          </a:pPr>
          <a:r>
            <a:rPr lang="en-US" sz="1500" kern="1200"/>
            <a:t>Re-send OOS list to ETF for Validation (in case of changes)</a:t>
          </a:r>
        </a:p>
      </dsp:txBody>
      <dsp:txXfrm>
        <a:off x="0" y="2499334"/>
        <a:ext cx="10058399" cy="1002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1F974-FCB3-4619-AE1F-3885FBD08874}">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Once open enrollment begins, OE elections will be finalized every night (7 days/week).  This process will begin at 9:30pm.</a:t>
          </a:r>
        </a:p>
        <a:p>
          <a:pPr marL="114300" lvl="1" indent="-114300" algn="l" defTabSz="577850">
            <a:lnSpc>
              <a:spcPct val="90000"/>
            </a:lnSpc>
            <a:spcBef>
              <a:spcPct val="0"/>
            </a:spcBef>
            <a:spcAft>
              <a:spcPct val="15000"/>
            </a:spcAft>
            <a:buChar char="•"/>
          </a:pPr>
          <a:r>
            <a:rPr lang="en-US" sz="1300" kern="1200" dirty="0"/>
            <a:t>Confirmation statements and emails will also be generated at this time. If OE election submitted after 9:30pm, there will be a one-day delay for the confirmation statement.</a:t>
          </a:r>
        </a:p>
      </dsp:txBody>
      <dsp:txXfrm>
        <a:off x="33267" y="33267"/>
        <a:ext cx="7323997" cy="1069290"/>
      </dsp:txXfrm>
    </dsp:sp>
    <dsp:sp modelId="{48C69EE8-D41A-4E03-9637-877AAB850760}">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During the last few days of OE, we’ll finalize the events several times during the day, but confirmation statements will only be generated once.</a:t>
          </a:r>
        </a:p>
      </dsp:txBody>
      <dsp:txXfrm>
        <a:off x="787646" y="1358394"/>
        <a:ext cx="6990440" cy="1069290"/>
      </dsp:txXfrm>
    </dsp:sp>
    <dsp:sp modelId="{2DC5602E-35CF-4A18-97F1-CA966783AD67}">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 the last day of OE, we’ll finalize the events every few hours and then more frequently as midnight approaches.</a:t>
          </a:r>
        </a:p>
      </dsp:txBody>
      <dsp:txXfrm>
        <a:off x="1542026" y="2683522"/>
        <a:ext cx="6990440" cy="1069290"/>
      </dsp:txXfrm>
    </dsp:sp>
    <dsp:sp modelId="{F4C53DDF-4DB1-4A9B-96E5-D139C38F798D}">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977468" y="861333"/>
        <a:ext cx="406057" cy="555559"/>
      </dsp:txXfrm>
    </dsp:sp>
    <dsp:sp modelId="{ED621D96-4B5F-4198-8122-A3739197DC02}">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731848" y="2178889"/>
        <a:ext cx="406057" cy="5555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D8040-A0E0-41F4-BA1B-69227D25AA41}">
      <dsp:nvSpPr>
        <dsp:cNvPr id="0" name=""/>
        <dsp:cNvSpPr/>
      </dsp:nvSpPr>
      <dsp:spPr>
        <a:xfrm>
          <a:off x="0" y="1695"/>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B0FF2-8565-4BD3-AC31-1C617340F886}">
      <dsp:nvSpPr>
        <dsp:cNvPr id="0" name=""/>
        <dsp:cNvSpPr/>
      </dsp:nvSpPr>
      <dsp:spPr>
        <a:xfrm>
          <a:off x="259987" y="195075"/>
          <a:ext cx="472705" cy="472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745C7-CBB6-49AA-981D-5CF44ED9D4A2}">
      <dsp:nvSpPr>
        <dsp:cNvPr id="0" name=""/>
        <dsp:cNvSpPr/>
      </dsp:nvSpPr>
      <dsp:spPr>
        <a:xfrm>
          <a:off x="992680" y="1695"/>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a:t>Incentive Deadline for 2024: 10/11/2024</a:t>
          </a:r>
        </a:p>
      </dsp:txBody>
      <dsp:txXfrm>
        <a:off x="992680" y="1695"/>
        <a:ext cx="5843547" cy="859463"/>
      </dsp:txXfrm>
    </dsp:sp>
    <dsp:sp modelId="{1D941864-4296-4EDB-B836-AD2BD36A3C81}">
      <dsp:nvSpPr>
        <dsp:cNvPr id="0" name=""/>
        <dsp:cNvSpPr/>
      </dsp:nvSpPr>
      <dsp:spPr>
        <a:xfrm>
          <a:off x="0" y="1076025"/>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6FDB8-FDA0-4778-8109-EA33108DD27F}">
      <dsp:nvSpPr>
        <dsp:cNvPr id="0" name=""/>
        <dsp:cNvSpPr/>
      </dsp:nvSpPr>
      <dsp:spPr>
        <a:xfrm>
          <a:off x="259987" y="1269404"/>
          <a:ext cx="472705" cy="472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D612A-21BB-4DE1-B321-35E223AF390B}">
      <dsp:nvSpPr>
        <dsp:cNvPr id="0" name=""/>
        <dsp:cNvSpPr/>
      </dsp:nvSpPr>
      <dsp:spPr>
        <a:xfrm>
          <a:off x="992680" y="1076025"/>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a:t>Mid-November: Employers start submitting requests for 2025 onsite health screenings</a:t>
          </a:r>
        </a:p>
      </dsp:txBody>
      <dsp:txXfrm>
        <a:off x="992680" y="1076025"/>
        <a:ext cx="5843547" cy="859463"/>
      </dsp:txXfrm>
    </dsp:sp>
    <dsp:sp modelId="{09D1BD14-A2C0-4E99-B6CD-05684AB64C4D}">
      <dsp:nvSpPr>
        <dsp:cNvPr id="0" name=""/>
        <dsp:cNvSpPr/>
      </dsp:nvSpPr>
      <dsp:spPr>
        <a:xfrm>
          <a:off x="0" y="2150354"/>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7AE1C-F985-47BD-BEEF-940819E7198F}">
      <dsp:nvSpPr>
        <dsp:cNvPr id="0" name=""/>
        <dsp:cNvSpPr/>
      </dsp:nvSpPr>
      <dsp:spPr>
        <a:xfrm>
          <a:off x="259987" y="2343734"/>
          <a:ext cx="472705" cy="472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E84B3-6AC2-4BE4-95E5-DFBE431378EE}">
      <dsp:nvSpPr>
        <dsp:cNvPr id="0" name=""/>
        <dsp:cNvSpPr/>
      </dsp:nvSpPr>
      <dsp:spPr>
        <a:xfrm>
          <a:off x="992680" y="2150354"/>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a:t>January 2025: Home mailers highlighting 2025 program</a:t>
          </a:r>
        </a:p>
      </dsp:txBody>
      <dsp:txXfrm>
        <a:off x="992680" y="2150354"/>
        <a:ext cx="5843547" cy="859463"/>
      </dsp:txXfrm>
    </dsp:sp>
    <dsp:sp modelId="{B3AEF0BA-2832-4B5F-86A7-9D929F0C5DAA}">
      <dsp:nvSpPr>
        <dsp:cNvPr id="0" name=""/>
        <dsp:cNvSpPr/>
      </dsp:nvSpPr>
      <dsp:spPr>
        <a:xfrm>
          <a:off x="0" y="3224684"/>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6D443-D5C2-4974-BDFF-0B36E0AFF3D7}">
      <dsp:nvSpPr>
        <dsp:cNvPr id="0" name=""/>
        <dsp:cNvSpPr/>
      </dsp:nvSpPr>
      <dsp:spPr>
        <a:xfrm>
          <a:off x="259987" y="3418063"/>
          <a:ext cx="472705" cy="472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97ED1-A364-45F7-B28B-0DB4B3A7F448}">
      <dsp:nvSpPr>
        <dsp:cNvPr id="0" name=""/>
        <dsp:cNvSpPr/>
      </dsp:nvSpPr>
      <dsp:spPr>
        <a:xfrm>
          <a:off x="992680" y="3224684"/>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a:t>Beginning of February, onsite health screening events begin</a:t>
          </a:r>
        </a:p>
      </dsp:txBody>
      <dsp:txXfrm>
        <a:off x="992680" y="3224684"/>
        <a:ext cx="5843547" cy="859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F91A9-30E5-4CC9-BD98-CEA39923FBE6}">
      <dsp:nvSpPr>
        <dsp:cNvPr id="0" name=""/>
        <dsp:cNvSpPr/>
      </dsp:nvSpPr>
      <dsp:spPr>
        <a:xfrm>
          <a:off x="1816199" y="8922"/>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F39B4-C1E6-407F-9295-A3E87601F9D8}">
      <dsp:nvSpPr>
        <dsp:cNvPr id="0" name=""/>
        <dsp:cNvSpPr/>
      </dsp:nvSpPr>
      <dsp:spPr>
        <a:xfrm>
          <a:off x="2284199" y="47692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D7C5B-D03A-4FAB-B433-6FE9F9D2181D}">
      <dsp:nvSpPr>
        <dsp:cNvPr id="0" name=""/>
        <dsp:cNvSpPr/>
      </dsp:nvSpPr>
      <dsp:spPr>
        <a:xfrm>
          <a:off x="1114199"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Updates to Preventive Dental Certificate</a:t>
          </a:r>
        </a:p>
      </dsp:txBody>
      <dsp:txXfrm>
        <a:off x="1114199" y="2888922"/>
        <a:ext cx="3600000" cy="720000"/>
      </dsp:txXfrm>
    </dsp:sp>
    <dsp:sp modelId="{0D272098-127C-486E-8359-17F9FBBCCFE8}">
      <dsp:nvSpPr>
        <dsp:cNvPr id="0" name=""/>
        <dsp:cNvSpPr/>
      </dsp:nvSpPr>
      <dsp:spPr>
        <a:xfrm>
          <a:off x="6046199" y="8922"/>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5DD2C-E491-4781-97E8-5B83C438F1B5}">
      <dsp:nvSpPr>
        <dsp:cNvPr id="0" name=""/>
        <dsp:cNvSpPr/>
      </dsp:nvSpPr>
      <dsp:spPr>
        <a:xfrm>
          <a:off x="6514199" y="47692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ECA37B-E28B-455D-87AE-2CEDD8758CD0}">
      <dsp:nvSpPr>
        <dsp:cNvPr id="0" name=""/>
        <dsp:cNvSpPr/>
      </dsp:nvSpPr>
      <dsp:spPr>
        <a:xfrm>
          <a:off x="5344199"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Annual Updates to OOS Certificate</a:t>
          </a:r>
        </a:p>
      </dsp:txBody>
      <dsp:txXfrm>
        <a:off x="5344199" y="288892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38</a:t>
            </a:fld>
            <a:endParaRPr lang="en-US"/>
          </a:p>
        </p:txBody>
      </p:sp>
    </p:spTree>
    <p:extLst>
      <p:ext uri="{BB962C8B-B14F-4D97-AF65-F5344CB8AC3E}">
        <p14:creationId xmlns:p14="http://schemas.microsoft.com/office/powerpoint/2010/main" val="162847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39</a:t>
            </a:fld>
            <a:endParaRPr lang="en-US"/>
          </a:p>
        </p:txBody>
      </p:sp>
    </p:spTree>
    <p:extLst>
      <p:ext uri="{BB962C8B-B14F-4D97-AF65-F5344CB8AC3E}">
        <p14:creationId xmlns:p14="http://schemas.microsoft.com/office/powerpoint/2010/main" val="75550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40</a:t>
            </a:fld>
            <a:endParaRPr lang="en-US"/>
          </a:p>
        </p:txBody>
      </p:sp>
    </p:spTree>
    <p:extLst>
      <p:ext uri="{BB962C8B-B14F-4D97-AF65-F5344CB8AC3E}">
        <p14:creationId xmlns:p14="http://schemas.microsoft.com/office/powerpoint/2010/main" val="401670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41</a:t>
            </a:fld>
            <a:endParaRPr lang="en-US"/>
          </a:p>
        </p:txBody>
      </p:sp>
    </p:spTree>
    <p:extLst>
      <p:ext uri="{BB962C8B-B14F-4D97-AF65-F5344CB8AC3E}">
        <p14:creationId xmlns:p14="http://schemas.microsoft.com/office/powerpoint/2010/main" val="224177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44</a:t>
            </a:fld>
            <a:endParaRPr lang="en-US"/>
          </a:p>
        </p:txBody>
      </p:sp>
    </p:spTree>
    <p:extLst>
      <p:ext uri="{BB962C8B-B14F-4D97-AF65-F5344CB8AC3E}">
        <p14:creationId xmlns:p14="http://schemas.microsoft.com/office/powerpoint/2010/main" val="83358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45</a:t>
            </a:fld>
            <a:endParaRPr lang="en-US"/>
          </a:p>
        </p:txBody>
      </p:sp>
    </p:spTree>
    <p:extLst>
      <p:ext uri="{BB962C8B-B14F-4D97-AF65-F5344CB8AC3E}">
        <p14:creationId xmlns:p14="http://schemas.microsoft.com/office/powerpoint/2010/main" val="231660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46</a:t>
            </a:fld>
            <a:endParaRPr lang="en-US"/>
          </a:p>
        </p:txBody>
      </p:sp>
    </p:spTree>
    <p:extLst>
      <p:ext uri="{BB962C8B-B14F-4D97-AF65-F5344CB8AC3E}">
        <p14:creationId xmlns:p14="http://schemas.microsoft.com/office/powerpoint/2010/main" val="152175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49</a:t>
            </a:fld>
            <a:endParaRPr lang="en-US"/>
          </a:p>
        </p:txBody>
      </p:sp>
    </p:spTree>
    <p:extLst>
      <p:ext uri="{BB962C8B-B14F-4D97-AF65-F5344CB8AC3E}">
        <p14:creationId xmlns:p14="http://schemas.microsoft.com/office/powerpoint/2010/main" val="228908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50</a:t>
            </a:fld>
            <a:endParaRPr lang="en-US"/>
          </a:p>
        </p:txBody>
      </p:sp>
    </p:spTree>
    <p:extLst>
      <p:ext uri="{BB962C8B-B14F-4D97-AF65-F5344CB8AC3E}">
        <p14:creationId xmlns:p14="http://schemas.microsoft.com/office/powerpoint/2010/main" val="82178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51</a:t>
            </a:fld>
            <a:endParaRPr lang="en-US"/>
          </a:p>
        </p:txBody>
      </p:sp>
    </p:spTree>
    <p:extLst>
      <p:ext uri="{BB962C8B-B14F-4D97-AF65-F5344CB8AC3E}">
        <p14:creationId xmlns:p14="http://schemas.microsoft.com/office/powerpoint/2010/main" val="10704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16226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53</a:t>
            </a:fld>
            <a:endParaRPr lang="en-US"/>
          </a:p>
        </p:txBody>
      </p:sp>
    </p:spTree>
    <p:extLst>
      <p:ext uri="{BB962C8B-B14F-4D97-AF65-F5344CB8AC3E}">
        <p14:creationId xmlns:p14="http://schemas.microsoft.com/office/powerpoint/2010/main" val="376943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54</a:t>
            </a:fld>
            <a:endParaRPr lang="en-US"/>
          </a:p>
        </p:txBody>
      </p:sp>
    </p:spTree>
    <p:extLst>
      <p:ext uri="{BB962C8B-B14F-4D97-AF65-F5344CB8AC3E}">
        <p14:creationId xmlns:p14="http://schemas.microsoft.com/office/powerpoint/2010/main" val="592861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56</a:t>
            </a:fld>
            <a:endParaRPr lang="en-US"/>
          </a:p>
        </p:txBody>
      </p:sp>
    </p:spTree>
    <p:extLst>
      <p:ext uri="{BB962C8B-B14F-4D97-AF65-F5344CB8AC3E}">
        <p14:creationId xmlns:p14="http://schemas.microsoft.com/office/powerpoint/2010/main" val="357873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64</a:t>
            </a:fld>
            <a:endParaRPr lang="en-US"/>
          </a:p>
        </p:txBody>
      </p:sp>
    </p:spTree>
    <p:extLst>
      <p:ext uri="{BB962C8B-B14F-4D97-AF65-F5344CB8AC3E}">
        <p14:creationId xmlns:p14="http://schemas.microsoft.com/office/powerpoint/2010/main" val="340166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65</a:t>
            </a:fld>
            <a:endParaRPr lang="en-US"/>
          </a:p>
        </p:txBody>
      </p:sp>
    </p:spTree>
    <p:extLst>
      <p:ext uri="{BB962C8B-B14F-4D97-AF65-F5344CB8AC3E}">
        <p14:creationId xmlns:p14="http://schemas.microsoft.com/office/powerpoint/2010/main" val="1283324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68</a:t>
            </a:fld>
            <a:endParaRPr lang="en-US"/>
          </a:p>
        </p:txBody>
      </p:sp>
    </p:spTree>
    <p:extLst>
      <p:ext uri="{BB962C8B-B14F-4D97-AF65-F5344CB8AC3E}">
        <p14:creationId xmlns:p14="http://schemas.microsoft.com/office/powerpoint/2010/main" val="3737696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69</a:t>
            </a:fld>
            <a:endParaRPr lang="en-US"/>
          </a:p>
        </p:txBody>
      </p:sp>
    </p:spTree>
    <p:extLst>
      <p:ext uri="{BB962C8B-B14F-4D97-AF65-F5344CB8AC3E}">
        <p14:creationId xmlns:p14="http://schemas.microsoft.com/office/powerpoint/2010/main" val="1507426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71</a:t>
            </a:fld>
            <a:endParaRPr lang="en-US"/>
          </a:p>
        </p:txBody>
      </p:sp>
    </p:spTree>
    <p:extLst>
      <p:ext uri="{BB962C8B-B14F-4D97-AF65-F5344CB8AC3E}">
        <p14:creationId xmlns:p14="http://schemas.microsoft.com/office/powerpoint/2010/main" val="2685788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links</a:t>
            </a:r>
          </a:p>
        </p:txBody>
      </p:sp>
      <p:sp>
        <p:nvSpPr>
          <p:cNvPr id="4" name="Slide Number Placeholder 3"/>
          <p:cNvSpPr>
            <a:spLocks noGrp="1"/>
          </p:cNvSpPr>
          <p:nvPr>
            <p:ph type="sldNum" sz="quarter" idx="5"/>
          </p:nvPr>
        </p:nvSpPr>
        <p:spPr/>
        <p:txBody>
          <a:bodyPr/>
          <a:lstStyle/>
          <a:p>
            <a:fld id="{893B0CF2-7F87-4E02-A248-870047730F99}" type="slidenum">
              <a:rPr lang="en-US" smtClean="0"/>
              <a:t>73</a:t>
            </a:fld>
            <a:endParaRPr lang="en-US"/>
          </a:p>
        </p:txBody>
      </p:sp>
    </p:spTree>
    <p:extLst>
      <p:ext uri="{BB962C8B-B14F-4D97-AF65-F5344CB8AC3E}">
        <p14:creationId xmlns:p14="http://schemas.microsoft.com/office/powerpoint/2010/main" val="2316767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74</a:t>
            </a:fld>
            <a:endParaRPr lang="en-US"/>
          </a:p>
        </p:txBody>
      </p:sp>
    </p:spTree>
    <p:extLst>
      <p:ext uri="{BB962C8B-B14F-4D97-AF65-F5344CB8AC3E}">
        <p14:creationId xmlns:p14="http://schemas.microsoft.com/office/powerpoint/2010/main" val="344494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567351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75</a:t>
            </a:fld>
            <a:endParaRPr lang="en-US"/>
          </a:p>
        </p:txBody>
      </p:sp>
    </p:spTree>
    <p:extLst>
      <p:ext uri="{BB962C8B-B14F-4D97-AF65-F5344CB8AC3E}">
        <p14:creationId xmlns:p14="http://schemas.microsoft.com/office/powerpoint/2010/main" val="702053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77</a:t>
            </a:fld>
            <a:endParaRPr lang="en-US"/>
          </a:p>
        </p:txBody>
      </p:sp>
    </p:spTree>
    <p:extLst>
      <p:ext uri="{BB962C8B-B14F-4D97-AF65-F5344CB8AC3E}">
        <p14:creationId xmlns:p14="http://schemas.microsoft.com/office/powerpoint/2010/main" val="1627833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80</a:t>
            </a:fld>
            <a:endParaRPr lang="en-US"/>
          </a:p>
        </p:txBody>
      </p:sp>
    </p:spTree>
    <p:extLst>
      <p:ext uri="{BB962C8B-B14F-4D97-AF65-F5344CB8AC3E}">
        <p14:creationId xmlns:p14="http://schemas.microsoft.com/office/powerpoint/2010/main" val="2942544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81</a:t>
            </a:fld>
            <a:endParaRPr lang="en-US"/>
          </a:p>
        </p:txBody>
      </p:sp>
    </p:spTree>
    <p:extLst>
      <p:ext uri="{BB962C8B-B14F-4D97-AF65-F5344CB8AC3E}">
        <p14:creationId xmlns:p14="http://schemas.microsoft.com/office/powerpoint/2010/main" val="2111385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82</a:t>
            </a:fld>
            <a:endParaRPr lang="en-US"/>
          </a:p>
        </p:txBody>
      </p:sp>
    </p:spTree>
    <p:extLst>
      <p:ext uri="{BB962C8B-B14F-4D97-AF65-F5344CB8AC3E}">
        <p14:creationId xmlns:p14="http://schemas.microsoft.com/office/powerpoint/2010/main" val="222338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260755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211269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163077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26</a:t>
            </a:fld>
            <a:endParaRPr lang="en-US"/>
          </a:p>
        </p:txBody>
      </p:sp>
    </p:spTree>
    <p:extLst>
      <p:ext uri="{BB962C8B-B14F-4D97-AF65-F5344CB8AC3E}">
        <p14:creationId xmlns:p14="http://schemas.microsoft.com/office/powerpoint/2010/main" val="2693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80475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30</a:t>
            </a:fld>
            <a:endParaRPr lang="en-US"/>
          </a:p>
        </p:txBody>
      </p:sp>
    </p:spTree>
    <p:extLst>
      <p:ext uri="{BB962C8B-B14F-4D97-AF65-F5344CB8AC3E}">
        <p14:creationId xmlns:p14="http://schemas.microsoft.com/office/powerpoint/2010/main" val="34416885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9/26/2024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01CF334-2D5C-4859-84A6-CA7E6E43FAEB}" type="slidenum">
              <a:rPr lang="en-US" smtClean="0"/>
              <a:t>‹#›</a:t>
            </a:fld>
            <a:endParaRPr lang="en-US"/>
          </a:p>
        </p:txBody>
      </p:sp>
      <p:cxnSp>
        <p:nvCxnSpPr>
          <p:cNvPr id="13" name="Straight Connector 12">
            <a:extLst>
              <a:ext uri="{FF2B5EF4-FFF2-40B4-BE49-F238E27FC236}">
                <a16:creationId xmlns:a16="http://schemas.microsoft.com/office/drawing/2014/main" id="{420EE049-57CD-95DC-0C74-2FE550DBF77A}"/>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F508DA-97FF-DA74-3F22-6F281CE09F28}"/>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9/26/2024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410057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9/26/2024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902439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9/26/2024</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8124192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2DCB740-6776-4EE9-99FD-96D592FA5A23}" type="datetime1">
              <a:rPr lang="en-US" smtClean="0"/>
              <a:t>9/26/2024</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en-US"/>
              <a:t>Add a footer</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01CF334-2D5C-4859-84A6-CA7E6E43FAEB}" type="slidenum">
              <a:rPr lang="en-US" smtClean="0"/>
              <a:t>‹#›</a:t>
            </a:fld>
            <a:endParaRPr lang="en-US"/>
          </a:p>
        </p:txBody>
      </p:sp>
    </p:spTree>
    <p:extLst>
      <p:ext uri="{BB962C8B-B14F-4D97-AF65-F5344CB8AC3E}">
        <p14:creationId xmlns:p14="http://schemas.microsoft.com/office/powerpoint/2010/main" val="22375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146459-E3C3-4969-9224-5ED50B492D17}" type="datetime1">
              <a:rPr lang="en-US" smtClean="0"/>
              <a:pPr/>
              <a:t>9/26/2024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1859101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146459-E3C3-4969-9224-5ED50B492D17}" type="datetime1">
              <a:rPr lang="en-US" smtClean="0"/>
              <a:pPr/>
              <a:t>9/26/2024</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3400609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9/26/2024</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1184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9/26/2024</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850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9/26/2024</a:t>
            </a:fld>
            <a:endParaRPr lang="en-US"/>
          </a:p>
        </p:txBody>
      </p:sp>
      <p:sp>
        <p:nvSpPr>
          <p:cNvPr id="6" name="Footer Placeholder 5"/>
          <p:cNvSpPr>
            <a:spLocks noGrp="1"/>
          </p:cNvSpPr>
          <p:nvPr>
            <p:ph type="ftr" sz="quarter" idx="11"/>
          </p:nvPr>
        </p:nvSpPr>
        <p:spPr/>
        <p:txBody>
          <a:bodyPr/>
          <a:lstStyle/>
          <a:p>
            <a:r>
              <a:rPr lang="en-US"/>
              <a:t>Add a footer</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6971368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9/26/2024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498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1146459-E3C3-4969-9224-5ED50B492D17}" type="datetime1">
              <a:rPr lang="en-US" smtClean="0"/>
              <a:pPr/>
              <a:t>9/26/2024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Add a footer</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903324759"/>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etf.wi.gov/2025-insurance-changes"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2.wdp"/><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2.wdp"/><Relationship Id="rId9" Type="http://schemas.microsoft.com/office/2007/relationships/diagramDrawing" Target="../diagrams/drawing10.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pn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8" Type="http://schemas.openxmlformats.org/officeDocument/2006/relationships/hyperlink" Target="https://dpm.wi.gov/Documents/Central%20Benefits/OE2021_Agency_JobAid.pdf" TargetMode="External"/><Relationship Id="rId3" Type="http://schemas.openxmlformats.org/officeDocument/2006/relationships/image" Target="../media/image5.png"/><Relationship Id="rId7" Type="http://schemas.openxmlformats.org/officeDocument/2006/relationships/hyperlink" Target="https://dpm.wi.gov/Documents/Central%20Benefits/OE2025_Agency_JobAid.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pm.wi.gov/Documents/Central%20Benefits/OE2021_Agency_JobAid.pdf" TargetMode="Externa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2.wdp"/><Relationship Id="rId9" Type="http://schemas.microsoft.com/office/2007/relationships/diagramDrawing" Target="../diagrams/drawing12.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2.wdp"/><Relationship Id="rId7" Type="http://schemas.openxmlformats.org/officeDocument/2006/relationships/diagramColors" Target="../diagrams/colors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9.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2.wdp"/><Relationship Id="rId7" Type="http://schemas.openxmlformats.org/officeDocument/2006/relationships/diagramColors" Target="../diagrams/colors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6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etf.wi.gov/resource/state-agency-health-insurance-standards-guidelines-and-administration-employer-manua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png"/><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png"/><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07/relationships/hdphoto" Target="../media/hdphoto2.wdp"/><Relationship Id="rId7" Type="http://schemas.openxmlformats.org/officeDocument/2006/relationships/diagramColors" Target="../diagrams/colors1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71.xml.rels><?xml version="1.0" encoding="UTF-8" standalone="yes"?>
<Relationships xmlns="http://schemas.openxmlformats.org/package/2006/relationships"><Relationship Id="rId3" Type="http://schemas.openxmlformats.org/officeDocument/2006/relationships/hyperlink" Target="https://etf.wi.gov/resource/state-agency-health-insurance-standards-guidelines-and-administration-employer-manu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pm.wi.gov/Documents/Central%20Benefits/OE2025_Post_OE_Instructions.pdf" TargetMode="Externa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8" Type="http://schemas.openxmlformats.org/officeDocument/2006/relationships/hyperlink" Target="https://etf.wi.gov/open-enrollment-health-webinars" TargetMode="External"/><Relationship Id="rId3" Type="http://schemas.openxmlformats.org/officeDocument/2006/relationships/image" Target="../media/image5.png"/><Relationship Id="rId7" Type="http://schemas.openxmlformats.org/officeDocument/2006/relationships/hyperlink" Target="https://etf.wi.gov/2025-insurance-changes" TargetMode="External"/><Relationship Id="rId12"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pm.wi.gov/Pages/HR_Admin/OE_Communications.aspx" TargetMode="External"/><Relationship Id="rId11" Type="http://schemas.openxmlformats.org/officeDocument/2006/relationships/hyperlink" Target="https://dpm.wi.gov/Documents/Central%20Benefits/OE2025_Agency_JobAid.pdf" TargetMode="External"/><Relationship Id="rId5" Type="http://schemas.openxmlformats.org/officeDocument/2006/relationships/hyperlink" Target="https://dpm.wi.gov/Pages/HR_Admin/OE_Admin.aspx" TargetMode="External"/><Relationship Id="rId10" Type="http://schemas.openxmlformats.org/officeDocument/2006/relationships/hyperlink" Target="https://dpm.wi.gov/Documents/Central%20Benefits/OE_PPT.pptx" TargetMode="External"/><Relationship Id="rId4" Type="http://schemas.microsoft.com/office/2007/relationships/hdphoto" Target="../media/hdphoto3.wdp"/><Relationship Id="rId9" Type="http://schemas.openxmlformats.org/officeDocument/2006/relationships/hyperlink" Target="https://etf.wi.gov/its-your-choice/health-benefits/health-plan-and-vendor-contact-information"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image" Target="../media/image5.png"/><Relationship Id="rId7" Type="http://schemas.openxmlformats.org/officeDocument/2006/relationships/diagramData" Target="../diagrams/data1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9.xml"/><Relationship Id="rId5" Type="http://schemas.openxmlformats.org/officeDocument/2006/relationships/image" Target="../media/image4.png"/><Relationship Id="rId10" Type="http://schemas.openxmlformats.org/officeDocument/2006/relationships/diagramColors" Target="../diagrams/colors19.xml"/><Relationship Id="rId4" Type="http://schemas.microsoft.com/office/2007/relationships/hdphoto" Target="../media/hdphoto3.wdp"/><Relationship Id="rId9" Type="http://schemas.openxmlformats.org/officeDocument/2006/relationships/diagramQuickStyle" Target="../diagrams/quickStyle19.xml"/></Relationships>
</file>

<file path=ppt/slides/_rels/slide7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image" Target="../media/image4.png"/><Relationship Id="rId7" Type="http://schemas.openxmlformats.org/officeDocument/2006/relationships/diagramData" Target="../diagrams/data2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20.xml"/><Relationship Id="rId5" Type="http://schemas.openxmlformats.org/officeDocument/2006/relationships/image" Target="../media/image2.png"/><Relationship Id="rId10" Type="http://schemas.openxmlformats.org/officeDocument/2006/relationships/diagramColors" Target="../diagrams/colors20.xml"/><Relationship Id="rId4" Type="http://schemas.microsoft.com/office/2007/relationships/hdphoto" Target="../media/hdphoto2.wdp"/><Relationship Id="rId9" Type="http://schemas.openxmlformats.org/officeDocument/2006/relationships/diagramQuickStyle" Target="../diagrams/quickStyle20.xml"/></Relationships>
</file>

<file path=ppt/slides/_rels/slide81.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image" Target="../media/image4.png"/><Relationship Id="rId7" Type="http://schemas.openxmlformats.org/officeDocument/2006/relationships/diagramData" Target="../diagrams/data2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21.xml"/><Relationship Id="rId5" Type="http://schemas.openxmlformats.org/officeDocument/2006/relationships/image" Target="../media/image2.png"/><Relationship Id="rId10" Type="http://schemas.openxmlformats.org/officeDocument/2006/relationships/diagramColors" Target="../diagrams/colors21.xml"/><Relationship Id="rId4" Type="http://schemas.microsoft.com/office/2007/relationships/hdphoto" Target="../media/hdphoto2.wdp"/><Relationship Id="rId9" Type="http://schemas.openxmlformats.org/officeDocument/2006/relationships/diagramQuickStyle" Target="../diagrams/quickStyle21.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2.png"/><Relationship Id="rId4" Type="http://schemas.microsoft.com/office/2007/relationships/hdphoto" Target="../media/hdphoto2.wdp"/></Relationships>
</file>

<file path=ppt/slides/_rels/slide8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4.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microsoft.com/office/2007/relationships/hdphoto" Target="../media/hdphoto2.wdp"/><Relationship Id="rId7" Type="http://schemas.openxmlformats.org/officeDocument/2006/relationships/diagramLayout" Target="../diagrams/layout2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23.xml"/><Relationship Id="rId5" Type="http://schemas.microsoft.com/office/2007/relationships/hdphoto" Target="../media/hdphoto1.wdp"/><Relationship Id="rId10" Type="http://schemas.microsoft.com/office/2007/relationships/diagramDrawing" Target="../diagrams/drawing23.xml"/><Relationship Id="rId4" Type="http://schemas.openxmlformats.org/officeDocument/2006/relationships/image" Target="../media/image2.png"/><Relationship Id="rId9" Type="http://schemas.openxmlformats.org/officeDocument/2006/relationships/diagramColors" Target="../diagrams/colors23.xml"/></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5.png"/><Relationship Id="rId5" Type="http://schemas.microsoft.com/office/2007/relationships/hdphoto" Target="../media/hdphoto1.wdp"/><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microsoft.com/office/2007/relationships/hdphoto" Target="../media/hdphoto3.wdp"/><Relationship Id="rId7" Type="http://schemas.openxmlformats.org/officeDocument/2006/relationships/diagramLayout" Target="../diagrams/layout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4.xml"/><Relationship Id="rId5" Type="http://schemas.microsoft.com/office/2007/relationships/hdphoto" Target="../media/hdphoto2.wdp"/><Relationship Id="rId10" Type="http://schemas.microsoft.com/office/2007/relationships/diagramDrawing" Target="../diagrams/drawing24.xml"/><Relationship Id="rId4" Type="http://schemas.openxmlformats.org/officeDocument/2006/relationships/image" Target="../media/image4.png"/><Relationship Id="rId9" Type="http://schemas.openxmlformats.org/officeDocument/2006/relationships/diagramColors" Target="../diagrams/colors24.xml"/></Relationships>
</file>

<file path=ppt/slides/_rels/slide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47.jpe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ubtitle 4"/>
          <p:cNvSpPr>
            <a:spLocks noGrp="1"/>
          </p:cNvSpPr>
          <p:nvPr>
            <p:ph type="subTitle" idx="1"/>
          </p:nvPr>
        </p:nvSpPr>
        <p:spPr>
          <a:xfrm>
            <a:off x="7937524" y="2064730"/>
            <a:ext cx="2942706" cy="2728536"/>
          </a:xfrm>
        </p:spPr>
        <p:txBody>
          <a:bodyPr anchor="ctr">
            <a:normAutofit/>
          </a:bodyPr>
          <a:lstStyle/>
          <a:p>
            <a:r>
              <a:rPr lang="en-US" sz="2800">
                <a:solidFill>
                  <a:schemeClr val="tx2"/>
                </a:solidFill>
              </a:rPr>
              <a:t>September 26, 2024</a:t>
            </a:r>
          </a:p>
          <a:p>
            <a:endParaRPr lang="en-US" sz="2800">
              <a:solidFill>
                <a:schemeClr val="tx2"/>
              </a:solidFill>
            </a:endParaRPr>
          </a:p>
        </p:txBody>
      </p:sp>
      <p:grpSp>
        <p:nvGrpSpPr>
          <p:cNvPr id="12" name="Group 11">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3" name="Oval 12">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p:cNvSpPr>
            <a:spLocks noGrp="1"/>
          </p:cNvSpPr>
          <p:nvPr>
            <p:ph type="ctrTitle"/>
          </p:nvPr>
        </p:nvSpPr>
        <p:spPr>
          <a:xfrm>
            <a:off x="1717507" y="1316890"/>
            <a:ext cx="4606394" cy="4224216"/>
          </a:xfrm>
        </p:spPr>
        <p:txBody>
          <a:bodyPr>
            <a:normAutofit/>
          </a:bodyPr>
          <a:lstStyle/>
          <a:p>
            <a:pPr algn="ctr"/>
            <a:r>
              <a:rPr lang="en-US" sz="6000">
                <a:solidFill>
                  <a:srgbClr val="FFFFFF"/>
                </a:solidFill>
              </a:rPr>
              <a:t>Open Enrollment Training</a:t>
            </a:r>
          </a:p>
        </p:txBody>
      </p:sp>
      <p:sp>
        <p:nvSpPr>
          <p:cNvPr id="16" name="Rectangle 15">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69848" y="484632"/>
            <a:ext cx="10058400" cy="1609344"/>
          </a:xfrm>
        </p:spPr>
        <p:txBody>
          <a:bodyPr>
            <a:normAutofit/>
          </a:bodyPr>
          <a:lstStyle/>
          <a:p>
            <a:r>
              <a:rPr lang="en-US">
                <a:ea typeface="+mj-lt"/>
                <a:cs typeface="+mj-lt"/>
              </a:rPr>
              <a:t>Open Enrollment Timeline (subject to change)</a:t>
            </a:r>
          </a:p>
          <a:p>
            <a:endParaRPr lang="en-US"/>
          </a:p>
        </p:txBody>
      </p:sp>
      <p:grpSp>
        <p:nvGrpSpPr>
          <p:cNvPr id="25" name="Group 24">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2087083061"/>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742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69848" y="484632"/>
            <a:ext cx="10058400" cy="1609344"/>
          </a:xfrm>
        </p:spPr>
        <p:txBody>
          <a:bodyPr>
            <a:normAutofit/>
          </a:bodyPr>
          <a:lstStyle/>
          <a:p>
            <a:r>
              <a:rPr lang="en-US">
                <a:ea typeface="+mj-lt"/>
                <a:cs typeface="+mj-lt"/>
              </a:rPr>
              <a:t>Open Enrollment Timeline (subject to change)</a:t>
            </a:r>
          </a:p>
          <a:p>
            <a:endParaRPr lang="en-US"/>
          </a:p>
        </p:txBody>
      </p:sp>
      <p:grpSp>
        <p:nvGrpSpPr>
          <p:cNvPr id="1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 name="Oval 6">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 name="Oval 7">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2288047883"/>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285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a:ea typeface="+mj-lt"/>
                <a:cs typeface="+mj-lt"/>
              </a:rPr>
              <a:t>Open Enrollment Timeline (subject to change)</a:t>
            </a:r>
          </a:p>
          <a:p>
            <a:endParaRPr lang="en-US"/>
          </a:p>
        </p:txBody>
      </p:sp>
      <p:sp>
        <p:nvSpPr>
          <p:cNvPr id="15" name="Rectangle 14">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193547886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95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6C16-47A5-4646-B1E7-44F1832E7762}"/>
              </a:ext>
            </a:extLst>
          </p:cNvPr>
          <p:cNvSpPr>
            <a:spLocks noGrp="1"/>
          </p:cNvSpPr>
          <p:nvPr>
            <p:ph type="title"/>
          </p:nvPr>
        </p:nvSpPr>
        <p:spPr/>
        <p:txBody>
          <a:bodyPr>
            <a:normAutofit/>
          </a:bodyPr>
          <a:lstStyle/>
          <a:p>
            <a:r>
              <a:rPr lang="en-US"/>
              <a:t>Daily Processes during Open Enrollment</a:t>
            </a:r>
          </a:p>
        </p:txBody>
      </p:sp>
      <p:graphicFrame>
        <p:nvGraphicFramePr>
          <p:cNvPr id="5" name="Content Placeholder 2">
            <a:extLst>
              <a:ext uri="{FF2B5EF4-FFF2-40B4-BE49-F238E27FC236}">
                <a16:creationId xmlns:a16="http://schemas.microsoft.com/office/drawing/2014/main" id="{BB9CF554-4586-5A3E-CD62-02F458F1D88A}"/>
              </a:ext>
            </a:extLst>
          </p:cNvPr>
          <p:cNvGraphicFramePr>
            <a:graphicFrameLocks noGrp="1"/>
          </p:cNvGraphicFramePr>
          <p:nvPr>
            <p:ph idx="1"/>
            <p:extLst>
              <p:ext uri="{D42A27DB-BD31-4B8C-83A1-F6EECF244321}">
                <p14:modId xmlns:p14="http://schemas.microsoft.com/office/powerpoint/2010/main" val="21289284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6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8" name="Group 37">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9" name="Oval 38">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40" name="Oval 39">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42" name="Rectangle 41">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B8EE5-099E-48E3-9752-1F4DB26101E0}"/>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a:solidFill>
                  <a:srgbClr val="FFFFFF"/>
                </a:solidFill>
              </a:rPr>
              <a:t>2025 Benefit Information</a:t>
            </a:r>
          </a:p>
        </p:txBody>
      </p:sp>
      <p:cxnSp>
        <p:nvCxnSpPr>
          <p:cNvPr id="44" name="Straight Connector 43">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84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1" name="Rectangle 2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B2446-605E-4962-81CA-8071799DA73E}"/>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4200">
                <a:blipFill dpi="0" rotWithShape="1">
                  <a:blip r:embed="rId4"/>
                  <a:srcRect/>
                  <a:tile tx="6350" ty="-127000" sx="65000" sy="64000" flip="none" algn="tl"/>
                </a:blipFill>
              </a:rPr>
              <a:t>Action that can be taken during Open Enrollment </a:t>
            </a:r>
          </a:p>
        </p:txBody>
      </p:sp>
      <p:sp>
        <p:nvSpPr>
          <p:cNvPr id="27" name="Rectangle 2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A48B8EE0-6828-AFAA-4A7F-CB32271D9F2E}"/>
              </a:ext>
            </a:extLst>
          </p:cNvPr>
          <p:cNvSpPr txBox="1"/>
          <p:nvPr/>
        </p:nvSpPr>
        <p:spPr>
          <a:xfrm>
            <a:off x="8200102" y="4790198"/>
            <a:ext cx="2818418" cy="687058"/>
          </a:xfrm>
          <a:prstGeom prst="rect">
            <a:avLst/>
          </a:prstGeom>
        </p:spPr>
        <p:txBody>
          <a:bodyPr vert="horz" lIns="91440" tIns="45720" rIns="91440" bIns="45720" rtlCol="0">
            <a:normAutofit/>
          </a:bodyPr>
          <a:lstStyle/>
          <a:p>
            <a:pPr defTabSz="914400">
              <a:lnSpc>
                <a:spcPct val="90000"/>
              </a:lnSpc>
              <a:spcBef>
                <a:spcPts val="1200"/>
              </a:spcBef>
              <a:buClr>
                <a:schemeClr val="accent1">
                  <a:lumMod val="75000"/>
                </a:schemeClr>
              </a:buClr>
              <a:buSzPct val="85000"/>
            </a:pPr>
            <a:r>
              <a:rPr lang="en-US" sz="1400" b="1" i="1">
                <a:solidFill>
                  <a:srgbClr val="000000"/>
                </a:solidFill>
              </a:rPr>
              <a:t>* Can also enroll in or cancel Uniform Dental Benefits</a:t>
            </a:r>
          </a:p>
        </p:txBody>
      </p:sp>
      <p:sp>
        <p:nvSpPr>
          <p:cNvPr id="6" name="TextBox 5">
            <a:extLst>
              <a:ext uri="{FF2B5EF4-FFF2-40B4-BE49-F238E27FC236}">
                <a16:creationId xmlns:a16="http://schemas.microsoft.com/office/drawing/2014/main" id="{9A8E21DB-0D50-4902-8B1B-1315789987A2}"/>
              </a:ext>
            </a:extLst>
          </p:cNvPr>
          <p:cNvSpPr txBox="1"/>
          <p:nvPr/>
        </p:nvSpPr>
        <p:spPr>
          <a:xfrm>
            <a:off x="492371" y="2653800"/>
            <a:ext cx="3084844" cy="3335519"/>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defTabSz="914400">
              <a:lnSpc>
                <a:spcPct val="90000"/>
              </a:lnSpc>
              <a:spcAft>
                <a:spcPts val="600"/>
              </a:spcAft>
              <a:buClr>
                <a:schemeClr val="accent1"/>
              </a:buClr>
              <a:buFont typeface="Calibri" panose="020F0502020204030204" pitchFamily="34" charset="0"/>
            </a:pPr>
            <a:endParaRPr lang="en-US" sz="1500" i="1" dirty="0">
              <a:solidFill>
                <a:srgbClr val="FFFFFF"/>
              </a:solidFill>
            </a:endParaRPr>
          </a:p>
        </p:txBody>
      </p:sp>
      <p:graphicFrame>
        <p:nvGraphicFramePr>
          <p:cNvPr id="4" name="Table 4">
            <a:extLst>
              <a:ext uri="{FF2B5EF4-FFF2-40B4-BE49-F238E27FC236}">
                <a16:creationId xmlns:a16="http://schemas.microsoft.com/office/drawing/2014/main" id="{FBDBEF88-7763-4A9B-9178-63A1C4EAAFC1}"/>
              </a:ext>
            </a:extLst>
          </p:cNvPr>
          <p:cNvGraphicFramePr>
            <a:graphicFrameLocks noGrp="1"/>
          </p:cNvGraphicFramePr>
          <p:nvPr>
            <p:ph idx="1"/>
            <p:extLst>
              <p:ext uri="{D42A27DB-BD31-4B8C-83A1-F6EECF244321}">
                <p14:modId xmlns:p14="http://schemas.microsoft.com/office/powerpoint/2010/main" val="4130515595"/>
              </p:ext>
            </p:extLst>
          </p:nvPr>
        </p:nvGraphicFramePr>
        <p:xfrm>
          <a:off x="1131252" y="1252729"/>
          <a:ext cx="6210910" cy="4258328"/>
        </p:xfrm>
        <a:graphic>
          <a:graphicData uri="http://schemas.openxmlformats.org/drawingml/2006/table">
            <a:tbl>
              <a:tblPr firstRow="1" bandRow="1">
                <a:tableStyleId>{BC89EF96-8CEA-46FF-86C4-4CE0E7609802}</a:tableStyleId>
              </a:tblPr>
              <a:tblGrid>
                <a:gridCol w="2038593">
                  <a:extLst>
                    <a:ext uri="{9D8B030D-6E8A-4147-A177-3AD203B41FA5}">
                      <a16:colId xmlns:a16="http://schemas.microsoft.com/office/drawing/2014/main" val="3161513085"/>
                    </a:ext>
                  </a:extLst>
                </a:gridCol>
                <a:gridCol w="661377">
                  <a:extLst>
                    <a:ext uri="{9D8B030D-6E8A-4147-A177-3AD203B41FA5}">
                      <a16:colId xmlns:a16="http://schemas.microsoft.com/office/drawing/2014/main" val="3774835406"/>
                    </a:ext>
                  </a:extLst>
                </a:gridCol>
                <a:gridCol w="1834380">
                  <a:extLst>
                    <a:ext uri="{9D8B030D-6E8A-4147-A177-3AD203B41FA5}">
                      <a16:colId xmlns:a16="http://schemas.microsoft.com/office/drawing/2014/main" val="2863811437"/>
                    </a:ext>
                  </a:extLst>
                </a:gridCol>
                <a:gridCol w="783848">
                  <a:extLst>
                    <a:ext uri="{9D8B030D-6E8A-4147-A177-3AD203B41FA5}">
                      <a16:colId xmlns:a16="http://schemas.microsoft.com/office/drawing/2014/main" val="4113141496"/>
                    </a:ext>
                  </a:extLst>
                </a:gridCol>
                <a:gridCol w="892712">
                  <a:extLst>
                    <a:ext uri="{9D8B030D-6E8A-4147-A177-3AD203B41FA5}">
                      <a16:colId xmlns:a16="http://schemas.microsoft.com/office/drawing/2014/main" val="3949985856"/>
                    </a:ext>
                  </a:extLst>
                </a:gridCol>
              </a:tblGrid>
              <a:tr h="447632">
                <a:tc>
                  <a:txBody>
                    <a:bodyPr/>
                    <a:lstStyle/>
                    <a:p>
                      <a:pPr algn="ctr"/>
                      <a:endParaRPr lang="en-US" sz="1000"/>
                    </a:p>
                  </a:txBody>
                  <a:tcPr marL="76811" marR="76811" marT="38406" marB="38406">
                    <a:solidFill>
                      <a:srgbClr val="104E61"/>
                    </a:solidFill>
                  </a:tcPr>
                </a:tc>
                <a:tc>
                  <a:txBody>
                    <a:bodyPr/>
                    <a:lstStyle/>
                    <a:p>
                      <a:pPr algn="ctr"/>
                      <a:r>
                        <a:rPr lang="en-US" sz="1000">
                          <a:solidFill>
                            <a:schemeClr val="bg1"/>
                          </a:solidFill>
                        </a:rPr>
                        <a:t>Enroll</a:t>
                      </a:r>
                    </a:p>
                  </a:txBody>
                  <a:tcPr marL="76811" marR="76811" marT="38406" marB="38406">
                    <a:solidFill>
                      <a:srgbClr val="104E61"/>
                    </a:solidFill>
                  </a:tcPr>
                </a:tc>
                <a:tc>
                  <a:txBody>
                    <a:bodyPr/>
                    <a:lstStyle/>
                    <a:p>
                      <a:pPr algn="ctr"/>
                      <a:r>
                        <a:rPr lang="en-US" sz="1000">
                          <a:solidFill>
                            <a:schemeClr val="bg1"/>
                          </a:solidFill>
                        </a:rPr>
                        <a:t>Add or Remove Dependents</a:t>
                      </a:r>
                    </a:p>
                  </a:txBody>
                  <a:tcPr marL="76811" marR="76811" marT="38406" marB="38406">
                    <a:solidFill>
                      <a:srgbClr val="104E61"/>
                    </a:solidFill>
                  </a:tcPr>
                </a:tc>
                <a:tc>
                  <a:txBody>
                    <a:bodyPr/>
                    <a:lstStyle/>
                    <a:p>
                      <a:pPr algn="ctr"/>
                      <a:r>
                        <a:rPr lang="en-US" sz="1000">
                          <a:solidFill>
                            <a:schemeClr val="bg1"/>
                          </a:solidFill>
                        </a:rPr>
                        <a:t>Change Plans</a:t>
                      </a:r>
                    </a:p>
                  </a:txBody>
                  <a:tcPr marL="76811" marR="76811" marT="38406" marB="38406">
                    <a:solidFill>
                      <a:srgbClr val="104E61"/>
                    </a:solidFill>
                  </a:tcPr>
                </a:tc>
                <a:tc>
                  <a:txBody>
                    <a:bodyPr/>
                    <a:lstStyle/>
                    <a:p>
                      <a:pPr algn="ctr"/>
                      <a:r>
                        <a:rPr lang="en-US" sz="1000">
                          <a:solidFill>
                            <a:schemeClr val="bg1"/>
                          </a:solidFill>
                        </a:rPr>
                        <a:t>Cancel Coverage</a:t>
                      </a:r>
                    </a:p>
                  </a:txBody>
                  <a:tcPr marL="76811" marR="76811" marT="38406" marB="38406">
                    <a:solidFill>
                      <a:srgbClr val="104E61"/>
                    </a:solidFill>
                  </a:tcPr>
                </a:tc>
                <a:extLst>
                  <a:ext uri="{0D108BD9-81ED-4DB2-BD59-A6C34878D82A}">
                    <a16:rowId xmlns:a16="http://schemas.microsoft.com/office/drawing/2014/main" val="2717629903"/>
                  </a:ext>
                </a:extLst>
              </a:tr>
              <a:tr h="281226">
                <a:tc>
                  <a:txBody>
                    <a:bodyPr/>
                    <a:lstStyle/>
                    <a:p>
                      <a:r>
                        <a:rPr lang="en-US" sz="1000"/>
                        <a:t>Health*</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2483745003"/>
                  </a:ext>
                </a:extLst>
              </a:tr>
              <a:tr h="447632">
                <a:tc>
                  <a:txBody>
                    <a:bodyPr/>
                    <a:lstStyle/>
                    <a:p>
                      <a:r>
                        <a:rPr lang="en-US" sz="1000" dirty="0"/>
                        <a:t>Delta Dental PPO – Supplemental Plan</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3567485074"/>
                  </a:ext>
                </a:extLst>
              </a:tr>
              <a:tr h="447632">
                <a:tc>
                  <a:txBody>
                    <a:bodyPr/>
                    <a:lstStyle/>
                    <a:p>
                      <a:r>
                        <a:rPr lang="en-US" sz="1000"/>
                        <a:t>Delta Dental PPO – Preventive Plan</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N/A</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736718562"/>
                  </a:ext>
                </a:extLst>
              </a:tr>
              <a:tr h="281226">
                <a:tc>
                  <a:txBody>
                    <a:bodyPr/>
                    <a:lstStyle/>
                    <a:p>
                      <a:r>
                        <a:rPr lang="en-US" sz="1000"/>
                        <a:t>Deltavision</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N/A</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1676527879"/>
                  </a:ext>
                </a:extLst>
              </a:tr>
              <a:tr h="281226">
                <a:tc>
                  <a:txBody>
                    <a:bodyPr/>
                    <a:lstStyle/>
                    <a:p>
                      <a:r>
                        <a:rPr lang="en-US" sz="1000"/>
                        <a:t>Accidental Plan</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 - change coverage level</a:t>
                      </a:r>
                    </a:p>
                  </a:txBody>
                  <a:tcPr marL="76811" marR="76811" marT="38406" marB="38406" anchor="ctr"/>
                </a:tc>
                <a:tc>
                  <a:txBody>
                    <a:bodyPr/>
                    <a:lstStyle/>
                    <a:p>
                      <a:pPr algn="ctr"/>
                      <a:r>
                        <a:rPr lang="en-US" sz="1000"/>
                        <a:t>N/A</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2998832813"/>
                  </a:ext>
                </a:extLst>
              </a:tr>
              <a:tr h="281226">
                <a:tc>
                  <a:txBody>
                    <a:bodyPr/>
                    <a:lstStyle/>
                    <a:p>
                      <a:r>
                        <a:rPr lang="en-US" sz="1000"/>
                        <a:t>Healthcare FSA or LPFSA</a:t>
                      </a:r>
                    </a:p>
                  </a:txBody>
                  <a:tcPr marL="76811" marR="76811" marT="38406" marB="38406"/>
                </a:tc>
                <a:tc rowSpan="3" gridSpan="4">
                  <a:txBody>
                    <a:bodyPr/>
                    <a:lstStyle/>
                    <a:p>
                      <a:pPr algn="ctr"/>
                      <a:r>
                        <a:rPr lang="en-US" sz="1000" dirty="0"/>
                        <a:t>Must re-enroll every year</a:t>
                      </a:r>
                    </a:p>
                    <a:p>
                      <a:pPr lvl="0" algn="ctr">
                        <a:buNone/>
                      </a:pPr>
                      <a:r>
                        <a:rPr lang="en-US" sz="1000" dirty="0"/>
                        <a:t>Coverage will automatically end if no 2025 enrollment </a:t>
                      </a:r>
                    </a:p>
                  </a:txBody>
                  <a:tcPr marL="76811" marR="76811" marT="38406" marB="38406" anchor="ctr"/>
                </a:tc>
                <a:tc rowSpan="3" hMerge="1">
                  <a:txBody>
                    <a:bodyPr/>
                    <a:lstStyle/>
                    <a:p>
                      <a:endParaRPr lang="en-US"/>
                    </a:p>
                  </a:txBody>
                  <a:tcPr marL="0" marR="0" marT="0" marB="0" horzOverflow="overflow"/>
                </a:tc>
                <a:tc rowSpan="3" hMerge="1">
                  <a:txBody>
                    <a:bodyPr/>
                    <a:lstStyle/>
                    <a:p>
                      <a:endParaRPr lang="en-US"/>
                    </a:p>
                  </a:txBody>
                  <a:tcPr marL="0" marR="0" marT="0" marB="0" horzOverflow="overflow"/>
                </a:tc>
                <a:tc rowSpan="3" hMerge="1">
                  <a:txBody>
                    <a:bodyPr/>
                    <a:lstStyle/>
                    <a:p>
                      <a:endParaRPr lang="en-US"/>
                    </a:p>
                  </a:txBody>
                  <a:tcPr marL="0" marR="0" marT="0" marB="0" horzOverflow="overflow"/>
                </a:tc>
                <a:extLst>
                  <a:ext uri="{0D108BD9-81ED-4DB2-BD59-A6C34878D82A}">
                    <a16:rowId xmlns:a16="http://schemas.microsoft.com/office/drawing/2014/main" val="3651904714"/>
                  </a:ext>
                </a:extLst>
              </a:tr>
              <a:tr h="281226">
                <a:tc>
                  <a:txBody>
                    <a:bodyPr/>
                    <a:lstStyle/>
                    <a:p>
                      <a:pPr lvl="0">
                        <a:buNone/>
                      </a:pPr>
                      <a:r>
                        <a:rPr lang="en-US" sz="1000"/>
                        <a:t>Dependent Day Care FSA</a:t>
                      </a:r>
                    </a:p>
                  </a:txBody>
                  <a:tcPr marL="76811" marR="76811" marT="38406" marB="38406"/>
                </a:tc>
                <a:tc gridSpan="4"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extLst>
                  <a:ext uri="{0D108BD9-81ED-4DB2-BD59-A6C34878D82A}">
                    <a16:rowId xmlns:a16="http://schemas.microsoft.com/office/drawing/2014/main" val="1466727955"/>
                  </a:ext>
                </a:extLst>
              </a:tr>
              <a:tr h="447632">
                <a:tc>
                  <a:txBody>
                    <a:bodyPr/>
                    <a:lstStyle/>
                    <a:p>
                      <a:pPr lvl="0">
                        <a:buNone/>
                      </a:pPr>
                      <a:r>
                        <a:rPr lang="en-US" sz="1000"/>
                        <a:t>Pre-Tax Parking &amp; Transit Accounts</a:t>
                      </a:r>
                    </a:p>
                  </a:txBody>
                  <a:tcPr marL="76811" marR="76811" marT="38406" marB="38406"/>
                </a:tc>
                <a:tc gridSpan="4"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extLst>
                  <a:ext uri="{0D108BD9-81ED-4DB2-BD59-A6C34878D82A}">
                    <a16:rowId xmlns:a16="http://schemas.microsoft.com/office/drawing/2014/main" val="1160638890"/>
                  </a:ext>
                </a:extLst>
              </a:tr>
              <a:tr h="614038">
                <a:tc>
                  <a:txBody>
                    <a:bodyPr/>
                    <a:lstStyle/>
                    <a:p>
                      <a:r>
                        <a:rPr lang="en-US" sz="1000"/>
                        <a:t>Health Savings Account</a:t>
                      </a:r>
                    </a:p>
                  </a:txBody>
                  <a:tcPr marL="76811" marR="76811" marT="38406" marB="38406"/>
                </a:tc>
                <a:tc gridSpan="4">
                  <a:txBody>
                    <a:bodyPr/>
                    <a:lstStyle/>
                    <a:p>
                      <a:pPr algn="ctr"/>
                      <a:r>
                        <a:rPr lang="en-US" sz="1000" dirty="0"/>
                        <a:t>Must re-enroll every year</a:t>
                      </a:r>
                    </a:p>
                    <a:p>
                      <a:pPr lvl="0" algn="ctr">
                        <a:buNone/>
                      </a:pPr>
                      <a:r>
                        <a:rPr lang="en-US" sz="1000" dirty="0"/>
                        <a:t>Enrollment will end if employee doesn't elect High Deductible Health Plan (HDHP), but employee's HSA account remains active </a:t>
                      </a:r>
                    </a:p>
                  </a:txBody>
                  <a:tcPr marL="76811" marR="76811" marT="38406" marB="38406"/>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256555910"/>
                  </a:ext>
                </a:extLst>
              </a:tr>
              <a:tr h="447632">
                <a:tc>
                  <a:txBody>
                    <a:bodyPr/>
                    <a:lstStyle/>
                    <a:p>
                      <a:pPr lvl="0">
                        <a:buNone/>
                      </a:pPr>
                      <a:r>
                        <a:rPr lang="en-US" sz="1000"/>
                        <a:t>Health Insurance Opt-Out Stipend</a:t>
                      </a:r>
                      <a:endParaRPr lang="en-US" sz="1500"/>
                    </a:p>
                  </a:txBody>
                  <a:tcPr marL="76811" marR="76811" marT="38406" marB="38406"/>
                </a:tc>
                <a:tc gridSpan="4">
                  <a:txBody>
                    <a:bodyPr/>
                    <a:lstStyle/>
                    <a:p>
                      <a:pPr lvl="0" algn="ctr">
                        <a:buNone/>
                      </a:pPr>
                      <a:r>
                        <a:rPr lang="en-US" sz="1000" dirty="0"/>
                        <a:t>Must re-enroll every year</a:t>
                      </a:r>
                    </a:p>
                    <a:p>
                      <a:pPr lvl="0" algn="ctr">
                        <a:buNone/>
                      </a:pPr>
                      <a:r>
                        <a:rPr lang="en-US" sz="1000" dirty="0"/>
                        <a:t>Must certify that eligibility requirement are met on an annual basis</a:t>
                      </a:r>
                    </a:p>
                  </a:txBody>
                  <a:tcPr marL="76811" marR="76811" marT="38406" marB="38406"/>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440030737"/>
                  </a:ext>
                </a:extLst>
              </a:tr>
            </a:tbl>
          </a:graphicData>
        </a:graphic>
      </p:graphicFrame>
    </p:spTree>
    <p:extLst>
      <p:ext uri="{BB962C8B-B14F-4D97-AF65-F5344CB8AC3E}">
        <p14:creationId xmlns:p14="http://schemas.microsoft.com/office/powerpoint/2010/main" val="11578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BCF07D-78F1-4CAB-9FF4-5F48D5CBE30E}"/>
              </a:ext>
            </a:extLst>
          </p:cNvPr>
          <p:cNvSpPr>
            <a:spLocks noGrp="1"/>
          </p:cNvSpPr>
          <p:nvPr>
            <p:ph type="title"/>
          </p:nvPr>
        </p:nvSpPr>
        <p:spPr>
          <a:xfrm>
            <a:off x="1069848" y="484632"/>
            <a:ext cx="10058400" cy="1609344"/>
          </a:xfrm>
        </p:spPr>
        <p:txBody>
          <a:bodyPr>
            <a:normAutofit/>
          </a:bodyPr>
          <a:lstStyle/>
          <a:p>
            <a:r>
              <a:rPr lang="en-US"/>
              <a:t>2025 Plan Changes</a:t>
            </a:r>
          </a:p>
        </p:txBody>
      </p:sp>
      <p:sp>
        <p:nvSpPr>
          <p:cNvPr id="3" name="Content Placeholder 2">
            <a:extLst>
              <a:ext uri="{FF2B5EF4-FFF2-40B4-BE49-F238E27FC236}">
                <a16:creationId xmlns:a16="http://schemas.microsoft.com/office/drawing/2014/main" id="{033DAB6C-0568-40E4-B213-41C482CAA882}"/>
              </a:ext>
            </a:extLst>
          </p:cNvPr>
          <p:cNvSpPr>
            <a:spLocks noGrp="1"/>
          </p:cNvSpPr>
          <p:nvPr>
            <p:ph idx="1"/>
          </p:nvPr>
        </p:nvSpPr>
        <p:spPr>
          <a:xfrm>
            <a:off x="1069848" y="2320412"/>
            <a:ext cx="10058400" cy="3851787"/>
          </a:xfrm>
        </p:spPr>
        <p:txBody>
          <a:bodyPr vert="horz" lIns="91440" tIns="45720" rIns="91440" bIns="45720" rtlCol="0">
            <a:normAutofit/>
          </a:bodyPr>
          <a:lstStyle/>
          <a:p>
            <a:r>
              <a:rPr lang="en-US" sz="1700" dirty="0"/>
              <a:t>See ETF’s </a:t>
            </a:r>
            <a:r>
              <a:rPr lang="fr-FR" sz="1700" dirty="0">
                <a:hlinkClick r:id="rId5"/>
              </a:rPr>
              <a:t>Insurance Changes for 2025 Page</a:t>
            </a:r>
            <a:endParaRPr lang="en-US" sz="1700" dirty="0"/>
          </a:p>
          <a:p>
            <a:r>
              <a:rPr lang="en-US" sz="1800" b="1" dirty="0">
                <a:ea typeface="+mn-lt"/>
                <a:cs typeface="+mn-lt"/>
              </a:rPr>
              <a:t>Benefit Changes</a:t>
            </a:r>
          </a:p>
          <a:p>
            <a:pPr>
              <a:buFont typeface="Wingdings" panose="05000000000000000000" pitchFamily="2" charset="2"/>
              <a:buChar char="Ø"/>
            </a:pPr>
            <a:r>
              <a:rPr lang="en-US" sz="1600" dirty="0">
                <a:ea typeface="+mn-lt"/>
                <a:cs typeface="+mn-lt"/>
              </a:rPr>
              <a:t>The annual medical deductible for the High Deductible Health Plan (HDHP) and Access HDHP has increased to:</a:t>
            </a:r>
          </a:p>
          <a:p>
            <a:pPr lvl="2">
              <a:buFont typeface="Wingdings" panose="05000000000000000000" pitchFamily="2" charset="2"/>
              <a:buChar char="Ø"/>
            </a:pPr>
            <a:r>
              <a:rPr lang="en-US" dirty="0">
                <a:ea typeface="+mn-lt"/>
                <a:cs typeface="+mn-lt"/>
              </a:rPr>
              <a:t>Individual: $1,650</a:t>
            </a:r>
          </a:p>
          <a:p>
            <a:pPr lvl="2">
              <a:buFont typeface="Wingdings" panose="05000000000000000000" pitchFamily="2" charset="2"/>
              <a:buChar char="Ø"/>
            </a:pPr>
            <a:r>
              <a:rPr lang="en-US" dirty="0">
                <a:ea typeface="+mn-lt"/>
                <a:cs typeface="+mn-lt"/>
              </a:rPr>
              <a:t>Family: $3,300</a:t>
            </a:r>
          </a:p>
          <a:p>
            <a:pPr marR="0" lvl="0">
              <a:lnSpc>
                <a:spcPct val="115000"/>
              </a:lnSpc>
              <a:spcBef>
                <a:spcPts val="0"/>
              </a:spcBef>
              <a:spcAft>
                <a:spcPts val="600"/>
              </a:spcAft>
              <a:buFont typeface="Wingdings" panose="05000000000000000000" pitchFamily="2" charset="2"/>
              <a:buChar char="Ø"/>
            </a:pPr>
            <a:r>
              <a:rPr lang="en-US" sz="1600" dirty="0">
                <a:effectLst/>
                <a:ea typeface="Calibri" panose="020F0502020204030204" pitchFamily="34" charset="0"/>
                <a:cs typeface="Times New Roman" panose="02020603050405020304" pitchFamily="18" charset="0"/>
              </a:rPr>
              <a:t>The annual Health Savings Account employer contribution for employees covered by an HDHP has increased to $828 for an individual and $1,650 for family coverage.</a:t>
            </a:r>
          </a:p>
          <a:p>
            <a:pPr marR="0" lvl="0">
              <a:lnSpc>
                <a:spcPct val="115000"/>
              </a:lnSpc>
              <a:spcBef>
                <a:spcPts val="0"/>
              </a:spcBef>
              <a:spcAft>
                <a:spcPts val="600"/>
              </a:spcAft>
              <a:buFont typeface="Wingdings" panose="05000000000000000000" pitchFamily="2" charset="2"/>
              <a:buChar char="Ø"/>
            </a:pPr>
            <a:r>
              <a:rPr lang="en-US" sz="1600" dirty="0">
                <a:effectLst/>
                <a:ea typeface="Calibri" panose="020F0502020204030204" pitchFamily="34" charset="0"/>
                <a:cs typeface="Times New Roman" panose="02020603050405020304" pitchFamily="18" charset="0"/>
              </a:rPr>
              <a:t>The Group Insurance Board approved the following benefit changes effective 1/1/25:</a:t>
            </a:r>
          </a:p>
          <a:p>
            <a:pPr lvl="1">
              <a:lnSpc>
                <a:spcPct val="115000"/>
              </a:lnSpc>
              <a:spcBef>
                <a:spcPts val="0"/>
              </a:spcBef>
              <a:spcAft>
                <a:spcPts val="600"/>
              </a:spcAft>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Expanded the lifetime limit on orthoptic eye training treatments from two to twelve</a:t>
            </a:r>
          </a:p>
          <a:p>
            <a:pPr lvl="1">
              <a:lnSpc>
                <a:spcPct val="115000"/>
              </a:lnSpc>
              <a:spcBef>
                <a:spcPts val="0"/>
              </a:spcBef>
              <a:spcAft>
                <a:spcPts val="600"/>
              </a:spcAft>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Clarified nutritional counseling coverage.</a:t>
            </a:r>
          </a:p>
          <a:p>
            <a:pPr>
              <a:buClr>
                <a:srgbClr val="276F8B"/>
              </a:buClr>
              <a:buFont typeface="Wingdings,Sans-Serif" charset="2"/>
              <a:buChar char="Ø"/>
            </a:pPr>
            <a:endParaRPr lang="en-US" sz="1700" dirty="0">
              <a:ea typeface="+mn-lt"/>
              <a:cs typeface="+mn-lt"/>
            </a:endParaRPr>
          </a:p>
          <a:p>
            <a:pPr>
              <a:buClr>
                <a:srgbClr val="276F8B"/>
              </a:buClr>
            </a:pPr>
            <a:endParaRPr lang="en-US" sz="1700" dirty="0"/>
          </a:p>
          <a:p>
            <a:pPr>
              <a:buClr>
                <a:srgbClr val="276F8B"/>
              </a:buClr>
            </a:pPr>
            <a:endParaRPr lang="en-US" sz="1700" dirty="0"/>
          </a:p>
          <a:p>
            <a:pPr marL="457200" lvl="1" indent="0">
              <a:buClr>
                <a:srgbClr val="276F8B"/>
              </a:buClr>
              <a:buNone/>
            </a:pPr>
            <a:endParaRPr lang="en-US"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57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BCF07D-78F1-4CAB-9FF4-5F48D5CBE30E}"/>
              </a:ext>
            </a:extLst>
          </p:cNvPr>
          <p:cNvSpPr>
            <a:spLocks noGrp="1"/>
          </p:cNvSpPr>
          <p:nvPr>
            <p:ph type="title"/>
          </p:nvPr>
        </p:nvSpPr>
        <p:spPr>
          <a:xfrm>
            <a:off x="1069848" y="484632"/>
            <a:ext cx="10058400" cy="1609344"/>
          </a:xfrm>
        </p:spPr>
        <p:txBody>
          <a:bodyPr>
            <a:normAutofit/>
          </a:bodyPr>
          <a:lstStyle/>
          <a:p>
            <a:r>
              <a:rPr lang="en-US"/>
              <a:t>2025 Plan Changes</a:t>
            </a:r>
          </a:p>
        </p:txBody>
      </p:sp>
      <p:sp>
        <p:nvSpPr>
          <p:cNvPr id="3" name="Content Placeholder 2">
            <a:extLst>
              <a:ext uri="{FF2B5EF4-FFF2-40B4-BE49-F238E27FC236}">
                <a16:creationId xmlns:a16="http://schemas.microsoft.com/office/drawing/2014/main" id="{033DAB6C-0568-40E4-B213-41C482CAA882}"/>
              </a:ext>
            </a:extLst>
          </p:cNvPr>
          <p:cNvSpPr>
            <a:spLocks noGrp="1"/>
          </p:cNvSpPr>
          <p:nvPr>
            <p:ph idx="1"/>
          </p:nvPr>
        </p:nvSpPr>
        <p:spPr>
          <a:xfrm>
            <a:off x="1069848" y="2320412"/>
            <a:ext cx="10058400" cy="3851787"/>
          </a:xfrm>
        </p:spPr>
        <p:txBody>
          <a:bodyPr vert="horz" lIns="91440" tIns="45720" rIns="91440" bIns="45720" rtlCol="0">
            <a:normAutofit/>
          </a:bodyPr>
          <a:lstStyle/>
          <a:p>
            <a:pPr marL="0" indent="0">
              <a:buNone/>
            </a:pPr>
            <a:r>
              <a:rPr lang="en-US" sz="1600" b="1" dirty="0">
                <a:ea typeface="+mn-lt"/>
                <a:cs typeface="+mn-lt"/>
              </a:rPr>
              <a:t>Health Plan Name Change</a:t>
            </a:r>
          </a:p>
          <a:p>
            <a:pPr algn="l">
              <a:buFont typeface="Wingdings" panose="05000000000000000000" pitchFamily="2" charset="2"/>
              <a:buChar char="Ø"/>
            </a:pPr>
            <a:r>
              <a:rPr lang="en-US" sz="1600" b="0" i="0" dirty="0">
                <a:effectLst/>
              </a:rPr>
              <a:t>Dean Health Plan - Prevea360 West and Mayo Clinic will now be known as Dean Health Plan - Medica West and Mayo Clinic Health System. If currently enrolled in this plan, you do not need to do anything to remain in it.</a:t>
            </a:r>
          </a:p>
          <a:p>
            <a:pPr marL="0" indent="0">
              <a:buClr>
                <a:srgbClr val="276F8B"/>
              </a:buClr>
              <a:buNone/>
            </a:pPr>
            <a:r>
              <a:rPr lang="en-US" sz="1600" b="1" dirty="0">
                <a:ea typeface="+mn-lt"/>
                <a:cs typeface="+mn-lt"/>
              </a:rPr>
              <a:t>State Maintenance Plan</a:t>
            </a:r>
          </a:p>
          <a:p>
            <a:pPr>
              <a:buFont typeface="Wingdings" panose="05000000000000000000" pitchFamily="2" charset="2"/>
              <a:buChar char="Ø"/>
            </a:pPr>
            <a:r>
              <a:rPr lang="en-US" sz="1600" dirty="0">
                <a:ea typeface="+mn-lt"/>
                <a:cs typeface="+mn-lt"/>
              </a:rPr>
              <a:t>SMP will continue to be offered in Florence County</a:t>
            </a:r>
          </a:p>
          <a:p>
            <a:pPr marL="0" indent="0">
              <a:buClr>
                <a:srgbClr val="276F8B"/>
              </a:buClr>
              <a:buNone/>
            </a:pPr>
            <a:r>
              <a:rPr lang="en-US" sz="1600" b="1" dirty="0">
                <a:ea typeface="+mn-lt"/>
                <a:cs typeface="+mn-lt"/>
              </a:rPr>
              <a:t>Pre-Tax Savings Accounts: Reminder</a:t>
            </a:r>
          </a:p>
          <a:p>
            <a:pPr>
              <a:buFont typeface="Wingdings" panose="05000000000000000000" pitchFamily="2" charset="2"/>
              <a:buChar char="Ø"/>
            </a:pPr>
            <a:r>
              <a:rPr lang="en-US" sz="1600" dirty="0">
                <a:ea typeface="+mn-lt"/>
                <a:cs typeface="+mn-lt"/>
              </a:rPr>
              <a:t>Employees must have a minimum of a $50 carryover account balance from 2024 to roll over unused funds into 2025 (if an employee does not re-enroll for next plan year)</a:t>
            </a:r>
          </a:p>
          <a:p>
            <a:pPr>
              <a:buClr>
                <a:srgbClr val="276F8B"/>
              </a:buClr>
              <a:buFont typeface="Wingdings" panose="05000000000000000000" pitchFamily="2" charset="2"/>
              <a:buChar char="Ø"/>
            </a:pPr>
            <a:endParaRPr lang="en-US" sz="1300" dirty="0">
              <a:ea typeface="+mn-lt"/>
              <a:cs typeface="+mn-lt"/>
            </a:endParaRPr>
          </a:p>
          <a:p>
            <a:pPr marL="0" indent="0">
              <a:buClr>
                <a:srgbClr val="276F8B"/>
              </a:buClr>
              <a:buNone/>
            </a:pPr>
            <a:endParaRPr lang="en-US" sz="1300" dirty="0">
              <a:ea typeface="+mn-lt"/>
              <a:cs typeface="+mn-lt"/>
            </a:endParaRPr>
          </a:p>
          <a:p>
            <a:pPr>
              <a:buClr>
                <a:srgbClr val="276F8B"/>
              </a:buClr>
            </a:pPr>
            <a:endParaRPr lang="en-US" sz="1300" dirty="0">
              <a:ea typeface="+mn-lt"/>
              <a:cs typeface="+mn-lt"/>
            </a:endParaRPr>
          </a:p>
          <a:p>
            <a:pPr>
              <a:buClr>
                <a:srgbClr val="276F8B"/>
              </a:buClr>
            </a:pPr>
            <a:endParaRPr lang="en-US" sz="1300" dirty="0"/>
          </a:p>
          <a:p>
            <a:pPr>
              <a:buClr>
                <a:srgbClr val="276F8B"/>
              </a:buClr>
            </a:pPr>
            <a:endParaRPr lang="en-US" sz="1300" dirty="0"/>
          </a:p>
          <a:p>
            <a:pPr marL="457200" lvl="1" indent="0">
              <a:buClr>
                <a:srgbClr val="276F8B"/>
              </a:buClr>
              <a:buNone/>
            </a:pPr>
            <a:endParaRPr lang="en-US"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168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7" name="Rectangle 16">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FC267-2788-4B67-8677-4AC8DF19D92D}"/>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a:solidFill>
                  <a:srgbClr val="FFFFFF"/>
                </a:solidFill>
              </a:rPr>
              <a:t>2025 Health Insurance Premiums </a:t>
            </a:r>
          </a:p>
        </p:txBody>
      </p:sp>
      <p:cxnSp>
        <p:nvCxnSpPr>
          <p:cNvPr id="19" name="Straight Connector 18">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60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C1C-D7A4-46B5-A110-6F6977A07C4F}"/>
              </a:ext>
            </a:extLst>
          </p:cNvPr>
          <p:cNvSpPr>
            <a:spLocks noGrp="1"/>
          </p:cNvSpPr>
          <p:nvPr>
            <p:ph type="title"/>
          </p:nvPr>
        </p:nvSpPr>
        <p:spPr/>
        <p:txBody>
          <a:bodyPr>
            <a:normAutofit/>
          </a:bodyPr>
          <a:lstStyle/>
          <a:p>
            <a:r>
              <a:rPr lang="en-US" dirty="0"/>
              <a:t>2025 Health Insurance Premiums (Non-HDHP)</a:t>
            </a:r>
          </a:p>
        </p:txBody>
      </p:sp>
      <p:graphicFrame>
        <p:nvGraphicFramePr>
          <p:cNvPr id="4" name="Table 4">
            <a:extLst>
              <a:ext uri="{FF2B5EF4-FFF2-40B4-BE49-F238E27FC236}">
                <a16:creationId xmlns:a16="http://schemas.microsoft.com/office/drawing/2014/main" id="{B05961BD-1F5D-4651-987C-885AB6D736C0}"/>
              </a:ext>
            </a:extLst>
          </p:cNvPr>
          <p:cNvGraphicFramePr>
            <a:graphicFrameLocks noGrp="1"/>
          </p:cNvGraphicFramePr>
          <p:nvPr>
            <p:ph idx="1"/>
            <p:extLst>
              <p:ext uri="{D42A27DB-BD31-4B8C-83A1-F6EECF244321}">
                <p14:modId xmlns:p14="http://schemas.microsoft.com/office/powerpoint/2010/main" val="3599499673"/>
              </p:ext>
            </p:extLst>
          </p:nvPr>
        </p:nvGraphicFramePr>
        <p:xfrm>
          <a:off x="1096963" y="2237959"/>
          <a:ext cx="10058402" cy="3507195"/>
        </p:xfrm>
        <a:graphic>
          <a:graphicData uri="http://schemas.openxmlformats.org/drawingml/2006/table">
            <a:tbl>
              <a:tblPr firstRow="1" bandRow="1">
                <a:tableStyleId>{BC89EF96-8CEA-46FF-86C4-4CE0E7609802}</a:tableStyleId>
              </a:tblPr>
              <a:tblGrid>
                <a:gridCol w="3326130">
                  <a:extLst>
                    <a:ext uri="{9D8B030D-6E8A-4147-A177-3AD203B41FA5}">
                      <a16:colId xmlns:a16="http://schemas.microsoft.com/office/drawing/2014/main" val="303060935"/>
                    </a:ext>
                  </a:extLst>
                </a:gridCol>
                <a:gridCol w="1683068">
                  <a:extLst>
                    <a:ext uri="{9D8B030D-6E8A-4147-A177-3AD203B41FA5}">
                      <a16:colId xmlns:a16="http://schemas.microsoft.com/office/drawing/2014/main" val="3132770551"/>
                    </a:ext>
                  </a:extLst>
                </a:gridCol>
                <a:gridCol w="1683068">
                  <a:extLst>
                    <a:ext uri="{9D8B030D-6E8A-4147-A177-3AD203B41FA5}">
                      <a16:colId xmlns:a16="http://schemas.microsoft.com/office/drawing/2014/main" val="900465944"/>
                    </a:ext>
                  </a:extLst>
                </a:gridCol>
                <a:gridCol w="1683068">
                  <a:extLst>
                    <a:ext uri="{9D8B030D-6E8A-4147-A177-3AD203B41FA5}">
                      <a16:colId xmlns:a16="http://schemas.microsoft.com/office/drawing/2014/main" val="289460247"/>
                    </a:ext>
                  </a:extLst>
                </a:gridCol>
                <a:gridCol w="1683068">
                  <a:extLst>
                    <a:ext uri="{9D8B030D-6E8A-4147-A177-3AD203B41FA5}">
                      <a16:colId xmlns:a16="http://schemas.microsoft.com/office/drawing/2014/main" val="84994180"/>
                    </a:ext>
                  </a:extLst>
                </a:gridCol>
              </a:tblGrid>
              <a:tr h="647581">
                <a:tc>
                  <a:txBody>
                    <a:bodyPr/>
                    <a:lstStyle/>
                    <a:p>
                      <a:pPr algn="l"/>
                      <a:r>
                        <a:rPr lang="en-US" sz="1700">
                          <a:solidFill>
                            <a:schemeClr val="bg1"/>
                          </a:solidFill>
                        </a:rPr>
                        <a:t>Plan</a:t>
                      </a:r>
                    </a:p>
                  </a:txBody>
                  <a:tcPr marL="96175" marR="96175" marT="48088" marB="48088">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(monthly)</a:t>
                      </a:r>
                    </a:p>
                  </a:txBody>
                  <a:tcPr marL="96175" marR="96175" marT="48088" marB="48088">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(biweekly)</a:t>
                      </a:r>
                    </a:p>
                  </a:txBody>
                  <a:tcPr marL="96175" marR="96175" marT="48088" marB="48088">
                    <a:solidFill>
                      <a:srgbClr val="104E61"/>
                    </a:solidFill>
                  </a:tcPr>
                </a:tc>
                <a:tc>
                  <a:txBody>
                    <a:bodyPr/>
                    <a:lstStyle/>
                    <a:p>
                      <a:pPr algn="ctr"/>
                      <a:r>
                        <a:rPr lang="en-US" sz="1700">
                          <a:solidFill>
                            <a:schemeClr val="bg1"/>
                          </a:solidFill>
                        </a:rPr>
                        <a:t>Family</a:t>
                      </a:r>
                      <a:endParaRPr lang="en-US" sz="1700"/>
                    </a:p>
                    <a:p>
                      <a:pPr lvl="0" algn="ctr">
                        <a:buNone/>
                      </a:pPr>
                      <a:r>
                        <a:rPr lang="en-US" sz="1700">
                          <a:solidFill>
                            <a:schemeClr val="bg1"/>
                          </a:solidFill>
                        </a:rPr>
                        <a:t> (monthly)</a:t>
                      </a:r>
                    </a:p>
                  </a:txBody>
                  <a:tcPr marL="96175" marR="96175" marT="48088" marB="48088">
                    <a:solidFill>
                      <a:srgbClr val="104E61"/>
                    </a:solidFill>
                  </a:tcPr>
                </a:tc>
                <a:tc>
                  <a:txBody>
                    <a:bodyPr/>
                    <a:lstStyle/>
                    <a:p>
                      <a:pPr algn="ctr"/>
                      <a:r>
                        <a:rPr lang="en-US" sz="1700">
                          <a:solidFill>
                            <a:schemeClr val="bg1"/>
                          </a:solidFill>
                        </a:rPr>
                        <a:t>Family </a:t>
                      </a:r>
                    </a:p>
                    <a:p>
                      <a:pPr algn="ctr"/>
                      <a:r>
                        <a:rPr lang="en-US" sz="1700">
                          <a:solidFill>
                            <a:schemeClr val="bg1"/>
                          </a:solidFill>
                        </a:rPr>
                        <a:t>(biweekly)</a:t>
                      </a:r>
                    </a:p>
                  </a:txBody>
                  <a:tcPr marL="96175" marR="96175" marT="48088" marB="48088">
                    <a:solidFill>
                      <a:srgbClr val="104E61"/>
                    </a:solidFill>
                  </a:tcPr>
                </a:tc>
                <a:extLst>
                  <a:ext uri="{0D108BD9-81ED-4DB2-BD59-A6C34878D82A}">
                    <a16:rowId xmlns:a16="http://schemas.microsoft.com/office/drawing/2014/main" val="3757234698"/>
                  </a:ext>
                </a:extLst>
              </a:tr>
              <a:tr h="391113">
                <a:tc>
                  <a:txBody>
                    <a:bodyPr/>
                    <a:lstStyle/>
                    <a:p>
                      <a:pPr algn="l"/>
                      <a:r>
                        <a:rPr lang="en-US" sz="1700"/>
                        <a:t>IYC Plan with Dental</a:t>
                      </a:r>
                    </a:p>
                  </a:txBody>
                  <a:tcPr marL="96175" marR="96175" marT="48088" marB="48088"/>
                </a:tc>
                <a:tc>
                  <a:txBody>
                    <a:bodyPr/>
                    <a:lstStyle/>
                    <a:p>
                      <a:pPr algn="ctr"/>
                      <a:r>
                        <a:rPr lang="en-US" sz="1700" dirty="0"/>
                        <a:t>$124.00</a:t>
                      </a:r>
                    </a:p>
                  </a:txBody>
                  <a:tcPr marL="96175" marR="96175" marT="48088" marB="48088"/>
                </a:tc>
                <a:tc>
                  <a:txBody>
                    <a:bodyPr/>
                    <a:lstStyle/>
                    <a:p>
                      <a:pPr algn="ctr"/>
                      <a:r>
                        <a:rPr lang="en-US" sz="1700" dirty="0"/>
                        <a:t>$62.00</a:t>
                      </a:r>
                    </a:p>
                  </a:txBody>
                  <a:tcPr marL="96175" marR="96175" marT="48088" marB="48088"/>
                </a:tc>
                <a:tc>
                  <a:txBody>
                    <a:bodyPr/>
                    <a:lstStyle/>
                    <a:p>
                      <a:pPr algn="ctr"/>
                      <a:r>
                        <a:rPr lang="en-US" sz="1700" dirty="0"/>
                        <a:t>$307.00</a:t>
                      </a:r>
                    </a:p>
                  </a:txBody>
                  <a:tcPr marL="96175" marR="96175" marT="48088" marB="48088"/>
                </a:tc>
                <a:tc>
                  <a:txBody>
                    <a:bodyPr/>
                    <a:lstStyle/>
                    <a:p>
                      <a:pPr algn="ctr"/>
                      <a:r>
                        <a:rPr lang="en-US" sz="1700" dirty="0"/>
                        <a:t>$153.50</a:t>
                      </a:r>
                    </a:p>
                  </a:txBody>
                  <a:tcPr marL="96175" marR="96175" marT="48088" marB="48088"/>
                </a:tc>
                <a:extLst>
                  <a:ext uri="{0D108BD9-81ED-4DB2-BD59-A6C34878D82A}">
                    <a16:rowId xmlns:a16="http://schemas.microsoft.com/office/drawing/2014/main" val="717968432"/>
                  </a:ext>
                </a:extLst>
              </a:tr>
              <a:tr h="391113">
                <a:tc>
                  <a:txBody>
                    <a:bodyPr/>
                    <a:lstStyle/>
                    <a:p>
                      <a:pPr algn="l"/>
                      <a:r>
                        <a:rPr lang="en-US" sz="1700"/>
                        <a:t>IYC Plan without Dental</a:t>
                      </a:r>
                    </a:p>
                  </a:txBody>
                  <a:tcPr marL="96175" marR="96175" marT="48088" marB="48088"/>
                </a:tc>
                <a:tc>
                  <a:txBody>
                    <a:bodyPr/>
                    <a:lstStyle/>
                    <a:p>
                      <a:pPr algn="ctr"/>
                      <a:r>
                        <a:rPr lang="en-US" sz="1700" dirty="0"/>
                        <a:t>$120.00</a:t>
                      </a:r>
                    </a:p>
                  </a:txBody>
                  <a:tcPr marL="96175" marR="96175" marT="48088" marB="48088"/>
                </a:tc>
                <a:tc>
                  <a:txBody>
                    <a:bodyPr/>
                    <a:lstStyle/>
                    <a:p>
                      <a:pPr algn="ctr"/>
                      <a:r>
                        <a:rPr lang="en-US" sz="1700" dirty="0"/>
                        <a:t>$60.00</a:t>
                      </a:r>
                    </a:p>
                  </a:txBody>
                  <a:tcPr marL="96175" marR="96175" marT="48088" marB="48088"/>
                </a:tc>
                <a:tc>
                  <a:txBody>
                    <a:bodyPr/>
                    <a:lstStyle/>
                    <a:p>
                      <a:pPr algn="ctr"/>
                      <a:r>
                        <a:rPr lang="en-US" sz="1700" dirty="0"/>
                        <a:t>$297.00</a:t>
                      </a:r>
                    </a:p>
                  </a:txBody>
                  <a:tcPr marL="96175" marR="96175" marT="48088" marB="48088"/>
                </a:tc>
                <a:tc>
                  <a:txBody>
                    <a:bodyPr/>
                    <a:lstStyle/>
                    <a:p>
                      <a:pPr algn="ctr"/>
                      <a:r>
                        <a:rPr lang="en-US" sz="1700" dirty="0"/>
                        <a:t>$148.50</a:t>
                      </a:r>
                    </a:p>
                  </a:txBody>
                  <a:tcPr marL="96175" marR="96175" marT="48088" marB="48088"/>
                </a:tc>
                <a:extLst>
                  <a:ext uri="{0D108BD9-81ED-4DB2-BD59-A6C34878D82A}">
                    <a16:rowId xmlns:a16="http://schemas.microsoft.com/office/drawing/2014/main" val="3891033858"/>
                  </a:ext>
                </a:extLst>
              </a:tr>
              <a:tr h="391113">
                <a:tc>
                  <a:txBody>
                    <a:bodyPr/>
                    <a:lstStyle/>
                    <a:p>
                      <a:pPr algn="l"/>
                      <a:r>
                        <a:rPr lang="en-US" sz="1700"/>
                        <a:t>Access with Dental</a:t>
                      </a:r>
                      <a:endParaRPr lang="en-US" sz="1900"/>
                    </a:p>
                  </a:txBody>
                  <a:tcPr marL="96175" marR="96175" marT="48088" marB="48088"/>
                </a:tc>
                <a:tc>
                  <a:txBody>
                    <a:bodyPr/>
                    <a:lstStyle/>
                    <a:p>
                      <a:pPr lvl="0" algn="ctr">
                        <a:buNone/>
                      </a:pPr>
                      <a:r>
                        <a:rPr lang="en-US" sz="1700" dirty="0"/>
                        <a:t>$296.00</a:t>
                      </a:r>
                      <a:endParaRPr lang="en-US" sz="1900" dirty="0"/>
                    </a:p>
                  </a:txBody>
                  <a:tcPr marL="96175" marR="96175" marT="48088" marB="48088"/>
                </a:tc>
                <a:tc>
                  <a:txBody>
                    <a:bodyPr/>
                    <a:lstStyle/>
                    <a:p>
                      <a:pPr lvl="0" algn="ctr">
                        <a:buNone/>
                      </a:pPr>
                      <a:r>
                        <a:rPr lang="en-US" sz="1700" dirty="0"/>
                        <a:t>$148.00</a:t>
                      </a:r>
                      <a:endParaRPr lang="en-US" sz="1900" dirty="0"/>
                    </a:p>
                  </a:txBody>
                  <a:tcPr marL="96175" marR="96175" marT="48088" marB="48088"/>
                </a:tc>
                <a:tc>
                  <a:txBody>
                    <a:bodyPr/>
                    <a:lstStyle/>
                    <a:p>
                      <a:pPr lvl="0" algn="ctr">
                        <a:buNone/>
                      </a:pPr>
                      <a:r>
                        <a:rPr lang="en-US" sz="1700" dirty="0"/>
                        <a:t>$734.00</a:t>
                      </a:r>
                      <a:endParaRPr lang="en-US" sz="1900" dirty="0"/>
                    </a:p>
                  </a:txBody>
                  <a:tcPr marL="96175" marR="96175" marT="48088" marB="48088"/>
                </a:tc>
                <a:tc>
                  <a:txBody>
                    <a:bodyPr/>
                    <a:lstStyle/>
                    <a:p>
                      <a:pPr lvl="0" algn="ctr">
                        <a:buNone/>
                      </a:pPr>
                      <a:r>
                        <a:rPr lang="en-US" sz="1700" dirty="0"/>
                        <a:t>$367.00</a:t>
                      </a:r>
                      <a:endParaRPr lang="en-US" sz="1900" dirty="0"/>
                    </a:p>
                  </a:txBody>
                  <a:tcPr marL="96175" marR="96175" marT="48088" marB="48088"/>
                </a:tc>
                <a:extLst>
                  <a:ext uri="{0D108BD9-81ED-4DB2-BD59-A6C34878D82A}">
                    <a16:rowId xmlns:a16="http://schemas.microsoft.com/office/drawing/2014/main" val="1508469832"/>
                  </a:ext>
                </a:extLst>
              </a:tr>
              <a:tr h="391113">
                <a:tc>
                  <a:txBody>
                    <a:bodyPr/>
                    <a:lstStyle/>
                    <a:p>
                      <a:pPr lvl="0" algn="l">
                        <a:buNone/>
                      </a:pPr>
                      <a:r>
                        <a:rPr lang="en-US" sz="1700" b="0" i="0" u="none" strike="noStrike" noProof="0">
                          <a:latin typeface="Trebuchet MS"/>
                        </a:rPr>
                        <a:t>Access without Dental</a:t>
                      </a:r>
                      <a:endParaRPr lang="en-US" sz="1900"/>
                    </a:p>
                  </a:txBody>
                  <a:tcPr marL="96175" marR="96175" marT="48088" marB="48088"/>
                </a:tc>
                <a:tc>
                  <a:txBody>
                    <a:bodyPr/>
                    <a:lstStyle/>
                    <a:p>
                      <a:pPr lvl="0" algn="ctr">
                        <a:buNone/>
                      </a:pPr>
                      <a:r>
                        <a:rPr lang="en-US" sz="1700" dirty="0"/>
                        <a:t>$292.00</a:t>
                      </a:r>
                      <a:endParaRPr lang="en-US" sz="1900" dirty="0"/>
                    </a:p>
                  </a:txBody>
                  <a:tcPr marL="96175" marR="96175" marT="48088" marB="48088"/>
                </a:tc>
                <a:tc>
                  <a:txBody>
                    <a:bodyPr/>
                    <a:lstStyle/>
                    <a:p>
                      <a:pPr lvl="0" algn="ctr">
                        <a:buNone/>
                      </a:pPr>
                      <a:r>
                        <a:rPr lang="en-US" sz="1700" dirty="0"/>
                        <a:t>$146.00</a:t>
                      </a:r>
                      <a:endParaRPr lang="en-US" sz="1900" dirty="0"/>
                    </a:p>
                  </a:txBody>
                  <a:tcPr marL="96175" marR="96175" marT="48088" marB="48088"/>
                </a:tc>
                <a:tc>
                  <a:txBody>
                    <a:bodyPr/>
                    <a:lstStyle/>
                    <a:p>
                      <a:pPr lvl="0" algn="ctr">
                        <a:buNone/>
                      </a:pPr>
                      <a:r>
                        <a:rPr lang="en-US" sz="1700" dirty="0"/>
                        <a:t>$724.00</a:t>
                      </a:r>
                      <a:endParaRPr lang="en-US" sz="1900" dirty="0"/>
                    </a:p>
                  </a:txBody>
                  <a:tcPr marL="96175" marR="96175" marT="48088" marB="48088"/>
                </a:tc>
                <a:tc>
                  <a:txBody>
                    <a:bodyPr/>
                    <a:lstStyle/>
                    <a:p>
                      <a:pPr lvl="0" algn="ctr">
                        <a:buNone/>
                      </a:pPr>
                      <a:r>
                        <a:rPr lang="en-US" sz="1700" dirty="0"/>
                        <a:t>$362.00</a:t>
                      </a:r>
                      <a:endParaRPr lang="en-US" sz="1900" dirty="0"/>
                    </a:p>
                  </a:txBody>
                  <a:tcPr marL="96175" marR="96175" marT="48088" marB="48088"/>
                </a:tc>
                <a:extLst>
                  <a:ext uri="{0D108BD9-81ED-4DB2-BD59-A6C34878D82A}">
                    <a16:rowId xmlns:a16="http://schemas.microsoft.com/office/drawing/2014/main" val="98366447"/>
                  </a:ext>
                </a:extLst>
              </a:tr>
              <a:tr h="647581">
                <a:tc>
                  <a:txBody>
                    <a:bodyPr/>
                    <a:lstStyle/>
                    <a:p>
                      <a:pPr lvl="0" algn="l">
                        <a:buNone/>
                      </a:pPr>
                      <a:r>
                        <a:rPr lang="en-US" sz="1700" b="0" i="0" u="none" strike="noStrike" noProof="0">
                          <a:latin typeface="Trebuchet MS"/>
                        </a:rPr>
                        <a:t>Access with Dental (required to work out of state)</a:t>
                      </a:r>
                      <a:endParaRPr lang="en-US" sz="1700"/>
                    </a:p>
                  </a:txBody>
                  <a:tcPr marL="96175" marR="96175" marT="48088" marB="48088"/>
                </a:tc>
                <a:tc>
                  <a:txBody>
                    <a:bodyPr/>
                    <a:lstStyle/>
                    <a:p>
                      <a:pPr algn="ctr"/>
                      <a:r>
                        <a:rPr lang="en-US" sz="1700" dirty="0"/>
                        <a:t>$187.00</a:t>
                      </a:r>
                    </a:p>
                  </a:txBody>
                  <a:tcPr marL="96175" marR="96175" marT="48088" marB="48088"/>
                </a:tc>
                <a:tc>
                  <a:txBody>
                    <a:bodyPr/>
                    <a:lstStyle/>
                    <a:p>
                      <a:pPr algn="ctr"/>
                      <a:r>
                        <a:rPr lang="en-US" sz="1700" dirty="0"/>
                        <a:t>$93.50</a:t>
                      </a:r>
                    </a:p>
                  </a:txBody>
                  <a:tcPr marL="96175" marR="96175" marT="48088" marB="48088"/>
                </a:tc>
                <a:tc>
                  <a:txBody>
                    <a:bodyPr/>
                    <a:lstStyle/>
                    <a:p>
                      <a:pPr algn="ctr"/>
                      <a:r>
                        <a:rPr lang="en-US" sz="1700" dirty="0"/>
                        <a:t>$470.00</a:t>
                      </a:r>
                    </a:p>
                  </a:txBody>
                  <a:tcPr marL="96175" marR="96175" marT="48088" marB="48088"/>
                </a:tc>
                <a:tc>
                  <a:txBody>
                    <a:bodyPr/>
                    <a:lstStyle/>
                    <a:p>
                      <a:pPr algn="ctr"/>
                      <a:r>
                        <a:rPr lang="en-US" sz="1700" dirty="0"/>
                        <a:t>$235.00</a:t>
                      </a:r>
                    </a:p>
                  </a:txBody>
                  <a:tcPr marL="96175" marR="96175" marT="48088" marB="48088"/>
                </a:tc>
                <a:extLst>
                  <a:ext uri="{0D108BD9-81ED-4DB2-BD59-A6C34878D82A}">
                    <a16:rowId xmlns:a16="http://schemas.microsoft.com/office/drawing/2014/main" val="3587257812"/>
                  </a:ext>
                </a:extLst>
              </a:tr>
              <a:tr h="647581">
                <a:tc>
                  <a:txBody>
                    <a:bodyPr/>
                    <a:lstStyle/>
                    <a:p>
                      <a:pPr algn="l"/>
                      <a:r>
                        <a:rPr lang="en-US" sz="1700"/>
                        <a:t>Access without Dental (required to work out of state</a:t>
                      </a:r>
                    </a:p>
                  </a:txBody>
                  <a:tcPr marL="96175" marR="96175" marT="48088" marB="48088"/>
                </a:tc>
                <a:tc>
                  <a:txBody>
                    <a:bodyPr/>
                    <a:lstStyle/>
                    <a:p>
                      <a:pPr algn="ctr"/>
                      <a:r>
                        <a:rPr lang="en-US" sz="1700" dirty="0"/>
                        <a:t>$183.00</a:t>
                      </a:r>
                    </a:p>
                  </a:txBody>
                  <a:tcPr marL="96175" marR="96175" marT="48088" marB="48088"/>
                </a:tc>
                <a:tc>
                  <a:txBody>
                    <a:bodyPr/>
                    <a:lstStyle/>
                    <a:p>
                      <a:pPr algn="ctr"/>
                      <a:r>
                        <a:rPr lang="en-US" sz="1700" dirty="0"/>
                        <a:t>$91.50</a:t>
                      </a:r>
                    </a:p>
                  </a:txBody>
                  <a:tcPr marL="96175" marR="96175" marT="48088" marB="48088"/>
                </a:tc>
                <a:tc>
                  <a:txBody>
                    <a:bodyPr/>
                    <a:lstStyle/>
                    <a:p>
                      <a:pPr algn="ctr"/>
                      <a:r>
                        <a:rPr lang="en-US" sz="1700" dirty="0"/>
                        <a:t>$460.00</a:t>
                      </a:r>
                    </a:p>
                  </a:txBody>
                  <a:tcPr marL="96175" marR="96175" marT="48088" marB="48088"/>
                </a:tc>
                <a:tc>
                  <a:txBody>
                    <a:bodyPr/>
                    <a:lstStyle/>
                    <a:p>
                      <a:pPr algn="ctr"/>
                      <a:r>
                        <a:rPr lang="en-US" sz="1700" dirty="0"/>
                        <a:t>$230.00</a:t>
                      </a:r>
                    </a:p>
                  </a:txBody>
                  <a:tcPr marL="96175" marR="96175" marT="48088" marB="48088"/>
                </a:tc>
                <a:extLst>
                  <a:ext uri="{0D108BD9-81ED-4DB2-BD59-A6C34878D82A}">
                    <a16:rowId xmlns:a16="http://schemas.microsoft.com/office/drawing/2014/main" val="1352647030"/>
                  </a:ext>
                </a:extLst>
              </a:tr>
            </a:tbl>
          </a:graphicData>
        </a:graphic>
      </p:graphicFrame>
    </p:spTree>
    <p:extLst>
      <p:ext uri="{BB962C8B-B14F-4D97-AF65-F5344CB8AC3E}">
        <p14:creationId xmlns:p14="http://schemas.microsoft.com/office/powerpoint/2010/main" val="15154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Agenda</a:t>
            </a:r>
          </a:p>
        </p:txBody>
      </p:sp>
      <p:sp>
        <p:nvSpPr>
          <p:cNvPr id="2" name="Content Placeholder 1"/>
          <p:cNvSpPr>
            <a:spLocks noGrp="1"/>
          </p:cNvSpPr>
          <p:nvPr>
            <p:ph idx="1"/>
          </p:nvPr>
        </p:nvSpPr>
        <p:spPr>
          <a:xfrm>
            <a:off x="1097279" y="1845734"/>
            <a:ext cx="6454987" cy="4368454"/>
          </a:xfrm>
        </p:spPr>
        <p:txBody>
          <a:bodyPr vert="horz" lIns="91440" tIns="45720" rIns="91440" bIns="45720" rtlCol="0">
            <a:normAutofit fontScale="92500" lnSpcReduction="10000"/>
          </a:bodyPr>
          <a:lstStyle/>
          <a:p>
            <a:r>
              <a:rPr lang="en-US" sz="1400" dirty="0"/>
              <a:t>Getting Ready for OE</a:t>
            </a:r>
          </a:p>
          <a:p>
            <a:r>
              <a:rPr lang="en-US" sz="1400" dirty="0"/>
              <a:t>Name/Data Errors and Change Process</a:t>
            </a:r>
          </a:p>
          <a:p>
            <a:r>
              <a:rPr lang="en-US" sz="1400" dirty="0"/>
              <a:t>Open Enrollment Timeline</a:t>
            </a:r>
          </a:p>
          <a:p>
            <a:r>
              <a:rPr lang="en-US" sz="1400" dirty="0"/>
              <a:t>2025 Benefit Information</a:t>
            </a:r>
          </a:p>
          <a:p>
            <a:r>
              <a:rPr lang="en-US" sz="1400" dirty="0"/>
              <a:t>Week Leading Up to OE</a:t>
            </a:r>
          </a:p>
          <a:p>
            <a:r>
              <a:rPr lang="en-US" sz="1400" dirty="0"/>
              <a:t>Technical/System Updates for 2025</a:t>
            </a:r>
          </a:p>
          <a:p>
            <a:r>
              <a:rPr lang="en-US" sz="1400" dirty="0"/>
              <a:t>Event Processing During OE</a:t>
            </a:r>
          </a:p>
          <a:p>
            <a:r>
              <a:rPr lang="en-US" sz="1400" dirty="0"/>
              <a:t>eBenefits</a:t>
            </a:r>
          </a:p>
          <a:p>
            <a:r>
              <a:rPr lang="en-US" sz="1400" dirty="0"/>
              <a:t>Confirmation Statement</a:t>
            </a:r>
          </a:p>
          <a:p>
            <a:r>
              <a:rPr lang="en-US" sz="1400" dirty="0"/>
              <a:t>OE Communications</a:t>
            </a:r>
          </a:p>
          <a:p>
            <a:r>
              <a:rPr lang="en-US" sz="1400" dirty="0"/>
              <a:t>Agency Resources</a:t>
            </a:r>
          </a:p>
          <a:p>
            <a:r>
              <a:rPr lang="en-US" sz="1400" dirty="0"/>
              <a:t>Employee Resources</a:t>
            </a:r>
          </a:p>
          <a:p>
            <a:r>
              <a:rPr lang="en-US" sz="1400" dirty="0"/>
              <a:t>OE Challenges</a:t>
            </a:r>
          </a:p>
          <a:p>
            <a:r>
              <a:rPr lang="en-US" sz="1400" dirty="0"/>
              <a:t>Next Steps</a:t>
            </a:r>
          </a:p>
          <a:p>
            <a:endParaRPr lang="en-US" sz="800" dirty="0"/>
          </a:p>
        </p:txBody>
      </p:sp>
      <p:pic>
        <p:nvPicPr>
          <p:cNvPr id="1026" name="Picture 2" descr="Open Enrollment Starts Soon - Happy Squirrel Meme Generator">
            <a:extLst>
              <a:ext uri="{FF2B5EF4-FFF2-40B4-BE49-F238E27FC236}">
                <a16:creationId xmlns:a16="http://schemas.microsoft.com/office/drawing/2014/main" id="{D6177B5D-A4CD-2618-B998-DF6017F3C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096" y="685800"/>
            <a:ext cx="3808322" cy="488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C1C-D7A4-46B5-A110-6F6977A07C4F}"/>
              </a:ext>
            </a:extLst>
          </p:cNvPr>
          <p:cNvSpPr>
            <a:spLocks noGrp="1"/>
          </p:cNvSpPr>
          <p:nvPr>
            <p:ph type="title"/>
          </p:nvPr>
        </p:nvSpPr>
        <p:spPr/>
        <p:txBody>
          <a:bodyPr>
            <a:normAutofit/>
          </a:bodyPr>
          <a:lstStyle/>
          <a:p>
            <a:r>
              <a:rPr lang="en-US" dirty="0"/>
              <a:t>2025 Health Insurance Premiums (HDHP)</a:t>
            </a:r>
          </a:p>
        </p:txBody>
      </p:sp>
      <p:graphicFrame>
        <p:nvGraphicFramePr>
          <p:cNvPr id="4" name="Table 4">
            <a:extLst>
              <a:ext uri="{FF2B5EF4-FFF2-40B4-BE49-F238E27FC236}">
                <a16:creationId xmlns:a16="http://schemas.microsoft.com/office/drawing/2014/main" id="{B05961BD-1F5D-4651-987C-885AB6D736C0}"/>
              </a:ext>
            </a:extLst>
          </p:cNvPr>
          <p:cNvGraphicFramePr>
            <a:graphicFrameLocks noGrp="1"/>
          </p:cNvGraphicFramePr>
          <p:nvPr>
            <p:ph idx="1"/>
            <p:extLst>
              <p:ext uri="{D42A27DB-BD31-4B8C-83A1-F6EECF244321}">
                <p14:modId xmlns:p14="http://schemas.microsoft.com/office/powerpoint/2010/main" val="2738419385"/>
              </p:ext>
            </p:extLst>
          </p:nvPr>
        </p:nvGraphicFramePr>
        <p:xfrm>
          <a:off x="1096963" y="2151476"/>
          <a:ext cx="10058403" cy="3678058"/>
        </p:xfrm>
        <a:graphic>
          <a:graphicData uri="http://schemas.openxmlformats.org/drawingml/2006/table">
            <a:tbl>
              <a:tblPr firstRow="1" bandRow="1">
                <a:tableStyleId>{BC89EF96-8CEA-46FF-86C4-4CE0E7609802}</a:tableStyleId>
              </a:tblPr>
              <a:tblGrid>
                <a:gridCol w="3324827">
                  <a:extLst>
                    <a:ext uri="{9D8B030D-6E8A-4147-A177-3AD203B41FA5}">
                      <a16:colId xmlns:a16="http://schemas.microsoft.com/office/drawing/2014/main" val="303060935"/>
                    </a:ext>
                  </a:extLst>
                </a:gridCol>
                <a:gridCol w="1683394">
                  <a:extLst>
                    <a:ext uri="{9D8B030D-6E8A-4147-A177-3AD203B41FA5}">
                      <a16:colId xmlns:a16="http://schemas.microsoft.com/office/drawing/2014/main" val="3132770551"/>
                    </a:ext>
                  </a:extLst>
                </a:gridCol>
                <a:gridCol w="1683394">
                  <a:extLst>
                    <a:ext uri="{9D8B030D-6E8A-4147-A177-3AD203B41FA5}">
                      <a16:colId xmlns:a16="http://schemas.microsoft.com/office/drawing/2014/main" val="900465944"/>
                    </a:ext>
                  </a:extLst>
                </a:gridCol>
                <a:gridCol w="1683394">
                  <a:extLst>
                    <a:ext uri="{9D8B030D-6E8A-4147-A177-3AD203B41FA5}">
                      <a16:colId xmlns:a16="http://schemas.microsoft.com/office/drawing/2014/main" val="289460247"/>
                    </a:ext>
                  </a:extLst>
                </a:gridCol>
                <a:gridCol w="1683394">
                  <a:extLst>
                    <a:ext uri="{9D8B030D-6E8A-4147-A177-3AD203B41FA5}">
                      <a16:colId xmlns:a16="http://schemas.microsoft.com/office/drawing/2014/main" val="84994180"/>
                    </a:ext>
                  </a:extLst>
                </a:gridCol>
              </a:tblGrid>
              <a:tr h="672318">
                <a:tc>
                  <a:txBody>
                    <a:bodyPr/>
                    <a:lstStyle/>
                    <a:p>
                      <a:r>
                        <a:rPr lang="en-US" sz="1700">
                          <a:solidFill>
                            <a:schemeClr val="bg1"/>
                          </a:solidFill>
                        </a:rPr>
                        <a:t>Plan</a:t>
                      </a:r>
                    </a:p>
                  </a:txBody>
                  <a:tcPr marL="120805" marR="120805" marT="60403" marB="60403">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(monthly)</a:t>
                      </a:r>
                    </a:p>
                  </a:txBody>
                  <a:tcPr marL="120805" marR="120805" marT="60403" marB="60403">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(biweekly)</a:t>
                      </a:r>
                    </a:p>
                  </a:txBody>
                  <a:tcPr marL="120805" marR="120805" marT="60403" marB="60403">
                    <a:solidFill>
                      <a:srgbClr val="104E61"/>
                    </a:solidFill>
                  </a:tcPr>
                </a:tc>
                <a:tc>
                  <a:txBody>
                    <a:bodyPr/>
                    <a:lstStyle/>
                    <a:p>
                      <a:pPr algn="ctr"/>
                      <a:r>
                        <a:rPr lang="en-US" sz="1700">
                          <a:solidFill>
                            <a:schemeClr val="bg1"/>
                          </a:solidFill>
                        </a:rPr>
                        <a:t>Family</a:t>
                      </a:r>
                      <a:endParaRPr lang="en-US" sz="1700"/>
                    </a:p>
                    <a:p>
                      <a:pPr lvl="0" algn="ctr">
                        <a:buNone/>
                      </a:pPr>
                      <a:r>
                        <a:rPr lang="en-US" sz="1700">
                          <a:solidFill>
                            <a:schemeClr val="bg1"/>
                          </a:solidFill>
                        </a:rPr>
                        <a:t> (monthly)</a:t>
                      </a:r>
                    </a:p>
                  </a:txBody>
                  <a:tcPr marL="120805" marR="120805" marT="60403" marB="60403">
                    <a:solidFill>
                      <a:srgbClr val="104E61"/>
                    </a:solidFill>
                  </a:tcPr>
                </a:tc>
                <a:tc>
                  <a:txBody>
                    <a:bodyPr/>
                    <a:lstStyle/>
                    <a:p>
                      <a:pPr algn="ctr"/>
                      <a:r>
                        <a:rPr lang="en-US" sz="1700">
                          <a:solidFill>
                            <a:schemeClr val="bg1"/>
                          </a:solidFill>
                        </a:rPr>
                        <a:t>Family (biweekly)</a:t>
                      </a:r>
                    </a:p>
                  </a:txBody>
                  <a:tcPr marL="120805" marR="120805" marT="60403" marB="60403">
                    <a:solidFill>
                      <a:srgbClr val="104E61"/>
                    </a:solidFill>
                  </a:tcPr>
                </a:tc>
                <a:extLst>
                  <a:ext uri="{0D108BD9-81ED-4DB2-BD59-A6C34878D82A}">
                    <a16:rowId xmlns:a16="http://schemas.microsoft.com/office/drawing/2014/main" val="3757234698"/>
                  </a:ext>
                </a:extLst>
              </a:tr>
              <a:tr h="415801">
                <a:tc>
                  <a:txBody>
                    <a:bodyPr/>
                    <a:lstStyle/>
                    <a:p>
                      <a:r>
                        <a:rPr lang="en-US" sz="1700"/>
                        <a:t>HDHP with Dental</a:t>
                      </a:r>
                    </a:p>
                  </a:txBody>
                  <a:tcPr marL="120805" marR="120805" marT="60403" marB="60403"/>
                </a:tc>
                <a:tc>
                  <a:txBody>
                    <a:bodyPr/>
                    <a:lstStyle/>
                    <a:p>
                      <a:pPr algn="ctr"/>
                      <a:r>
                        <a:rPr lang="en-US" sz="1700" dirty="0"/>
                        <a:t>$46.00</a:t>
                      </a:r>
                    </a:p>
                  </a:txBody>
                  <a:tcPr marL="120805" marR="120805" marT="60403" marB="60403"/>
                </a:tc>
                <a:tc>
                  <a:txBody>
                    <a:bodyPr/>
                    <a:lstStyle/>
                    <a:p>
                      <a:pPr algn="ctr"/>
                      <a:r>
                        <a:rPr lang="en-US" sz="1700" dirty="0"/>
                        <a:t>$23.00</a:t>
                      </a:r>
                    </a:p>
                  </a:txBody>
                  <a:tcPr marL="120805" marR="120805" marT="60403" marB="60403"/>
                </a:tc>
                <a:tc>
                  <a:txBody>
                    <a:bodyPr/>
                    <a:lstStyle/>
                    <a:p>
                      <a:pPr algn="ctr"/>
                      <a:r>
                        <a:rPr lang="en-US" sz="1700" dirty="0"/>
                        <a:t>$114.00</a:t>
                      </a:r>
                    </a:p>
                  </a:txBody>
                  <a:tcPr marL="120805" marR="120805" marT="60403" marB="60403"/>
                </a:tc>
                <a:tc>
                  <a:txBody>
                    <a:bodyPr/>
                    <a:lstStyle/>
                    <a:p>
                      <a:pPr algn="ctr"/>
                      <a:r>
                        <a:rPr lang="en-US" sz="1700" dirty="0"/>
                        <a:t>$57.00</a:t>
                      </a:r>
                    </a:p>
                  </a:txBody>
                  <a:tcPr marL="120805" marR="120805" marT="60403" marB="60403"/>
                </a:tc>
                <a:extLst>
                  <a:ext uri="{0D108BD9-81ED-4DB2-BD59-A6C34878D82A}">
                    <a16:rowId xmlns:a16="http://schemas.microsoft.com/office/drawing/2014/main" val="717968432"/>
                  </a:ext>
                </a:extLst>
              </a:tr>
              <a:tr h="415801">
                <a:tc>
                  <a:txBody>
                    <a:bodyPr/>
                    <a:lstStyle/>
                    <a:p>
                      <a:r>
                        <a:rPr lang="en-US" sz="1700"/>
                        <a:t>HDHP without Dental</a:t>
                      </a:r>
                    </a:p>
                  </a:txBody>
                  <a:tcPr marL="120805" marR="120805" marT="60403" marB="60403"/>
                </a:tc>
                <a:tc>
                  <a:txBody>
                    <a:bodyPr/>
                    <a:lstStyle/>
                    <a:p>
                      <a:pPr algn="ctr"/>
                      <a:r>
                        <a:rPr lang="en-US" sz="1700" dirty="0"/>
                        <a:t>$42.00</a:t>
                      </a:r>
                    </a:p>
                  </a:txBody>
                  <a:tcPr marL="120805" marR="120805" marT="60403" marB="60403"/>
                </a:tc>
                <a:tc>
                  <a:txBody>
                    <a:bodyPr/>
                    <a:lstStyle/>
                    <a:p>
                      <a:pPr algn="ctr"/>
                      <a:r>
                        <a:rPr lang="en-US" sz="1700" dirty="0"/>
                        <a:t>$21.00</a:t>
                      </a:r>
                    </a:p>
                  </a:txBody>
                  <a:tcPr marL="120805" marR="120805" marT="60403" marB="60403"/>
                </a:tc>
                <a:tc>
                  <a:txBody>
                    <a:bodyPr/>
                    <a:lstStyle/>
                    <a:p>
                      <a:pPr algn="ctr"/>
                      <a:r>
                        <a:rPr lang="en-US" sz="1700" dirty="0"/>
                        <a:t>$104.00</a:t>
                      </a:r>
                    </a:p>
                  </a:txBody>
                  <a:tcPr marL="120805" marR="120805" marT="60403" marB="60403"/>
                </a:tc>
                <a:tc>
                  <a:txBody>
                    <a:bodyPr/>
                    <a:lstStyle/>
                    <a:p>
                      <a:pPr algn="ctr"/>
                      <a:r>
                        <a:rPr lang="en-US" sz="1700" dirty="0"/>
                        <a:t>$52.00</a:t>
                      </a:r>
                    </a:p>
                  </a:txBody>
                  <a:tcPr marL="120805" marR="120805" marT="60403" marB="60403"/>
                </a:tc>
                <a:extLst>
                  <a:ext uri="{0D108BD9-81ED-4DB2-BD59-A6C34878D82A}">
                    <a16:rowId xmlns:a16="http://schemas.microsoft.com/office/drawing/2014/main" val="3891033858"/>
                  </a:ext>
                </a:extLst>
              </a:tr>
              <a:tr h="415801">
                <a:tc>
                  <a:txBody>
                    <a:bodyPr/>
                    <a:lstStyle/>
                    <a:p>
                      <a:r>
                        <a:rPr lang="en-US" sz="1700"/>
                        <a:t>HDHP Access with Dental</a:t>
                      </a:r>
                    </a:p>
                  </a:txBody>
                  <a:tcPr marL="120805" marR="120805" marT="60403" marB="60403"/>
                </a:tc>
                <a:tc>
                  <a:txBody>
                    <a:bodyPr/>
                    <a:lstStyle/>
                    <a:p>
                      <a:pPr algn="ctr"/>
                      <a:r>
                        <a:rPr lang="en-US" sz="1700" dirty="0"/>
                        <a:t>$218.00</a:t>
                      </a:r>
                    </a:p>
                  </a:txBody>
                  <a:tcPr marL="120805" marR="120805" marT="60403" marB="60403"/>
                </a:tc>
                <a:tc>
                  <a:txBody>
                    <a:bodyPr/>
                    <a:lstStyle/>
                    <a:p>
                      <a:pPr algn="ctr"/>
                      <a:r>
                        <a:rPr lang="en-US" sz="1700" dirty="0"/>
                        <a:t>$109.00</a:t>
                      </a:r>
                    </a:p>
                  </a:txBody>
                  <a:tcPr marL="120805" marR="120805" marT="60403" marB="60403"/>
                </a:tc>
                <a:tc>
                  <a:txBody>
                    <a:bodyPr/>
                    <a:lstStyle/>
                    <a:p>
                      <a:pPr algn="ctr"/>
                      <a:r>
                        <a:rPr lang="en-US" sz="1700" dirty="0"/>
                        <a:t>$541.00</a:t>
                      </a:r>
                    </a:p>
                  </a:txBody>
                  <a:tcPr marL="120805" marR="120805" marT="60403" marB="60403"/>
                </a:tc>
                <a:tc>
                  <a:txBody>
                    <a:bodyPr/>
                    <a:lstStyle/>
                    <a:p>
                      <a:pPr algn="ctr"/>
                      <a:r>
                        <a:rPr lang="en-US" sz="1700" dirty="0"/>
                        <a:t>$270.50</a:t>
                      </a:r>
                    </a:p>
                  </a:txBody>
                  <a:tcPr marL="120805" marR="120805" marT="60403" marB="60403"/>
                </a:tc>
                <a:extLst>
                  <a:ext uri="{0D108BD9-81ED-4DB2-BD59-A6C34878D82A}">
                    <a16:rowId xmlns:a16="http://schemas.microsoft.com/office/drawing/2014/main" val="1508469832"/>
                  </a:ext>
                </a:extLst>
              </a:tr>
              <a:tr h="415801">
                <a:tc>
                  <a:txBody>
                    <a:bodyPr/>
                    <a:lstStyle/>
                    <a:p>
                      <a:pPr lvl="0">
                        <a:buNone/>
                      </a:pPr>
                      <a:r>
                        <a:rPr lang="en-US" sz="1700"/>
                        <a:t>HDHP Access without Dental</a:t>
                      </a:r>
                    </a:p>
                  </a:txBody>
                  <a:tcPr marL="120805" marR="120805" marT="60403" marB="60403"/>
                </a:tc>
                <a:tc>
                  <a:txBody>
                    <a:bodyPr/>
                    <a:lstStyle/>
                    <a:p>
                      <a:pPr algn="ctr"/>
                      <a:r>
                        <a:rPr lang="en-US" sz="1700" dirty="0"/>
                        <a:t>$214.00</a:t>
                      </a:r>
                    </a:p>
                  </a:txBody>
                  <a:tcPr marL="120805" marR="120805" marT="60403" marB="60403"/>
                </a:tc>
                <a:tc>
                  <a:txBody>
                    <a:bodyPr/>
                    <a:lstStyle/>
                    <a:p>
                      <a:pPr algn="ctr"/>
                      <a:r>
                        <a:rPr lang="en-US" sz="1700" dirty="0"/>
                        <a:t>$107.00</a:t>
                      </a:r>
                    </a:p>
                  </a:txBody>
                  <a:tcPr marL="120805" marR="120805" marT="60403" marB="60403"/>
                </a:tc>
                <a:tc>
                  <a:txBody>
                    <a:bodyPr/>
                    <a:lstStyle/>
                    <a:p>
                      <a:pPr algn="ctr"/>
                      <a:r>
                        <a:rPr lang="en-US" sz="1700" dirty="0"/>
                        <a:t>$531.00</a:t>
                      </a:r>
                    </a:p>
                  </a:txBody>
                  <a:tcPr marL="120805" marR="120805" marT="60403" marB="60403"/>
                </a:tc>
                <a:tc>
                  <a:txBody>
                    <a:bodyPr/>
                    <a:lstStyle/>
                    <a:p>
                      <a:pPr algn="ctr"/>
                      <a:r>
                        <a:rPr lang="en-US" sz="1700" dirty="0"/>
                        <a:t>$265.50</a:t>
                      </a:r>
                    </a:p>
                  </a:txBody>
                  <a:tcPr marL="120805" marR="120805" marT="60403" marB="60403"/>
                </a:tc>
                <a:extLst>
                  <a:ext uri="{0D108BD9-81ED-4DB2-BD59-A6C34878D82A}">
                    <a16:rowId xmlns:a16="http://schemas.microsoft.com/office/drawing/2014/main" val="98366447"/>
                  </a:ext>
                </a:extLst>
              </a:tr>
              <a:tr h="670218">
                <a:tc>
                  <a:txBody>
                    <a:bodyPr/>
                    <a:lstStyle/>
                    <a:p>
                      <a:pPr lvl="0">
                        <a:buNone/>
                      </a:pPr>
                      <a:r>
                        <a:rPr lang="en-US" sz="1700" b="0" i="0" u="none" strike="noStrike" noProof="0">
                          <a:latin typeface="Trebuchet MS"/>
                        </a:rPr>
                        <a:t>HDHP Access with Dental (required to work out of state)</a:t>
                      </a:r>
                      <a:endParaRPr lang="en-US" sz="1700"/>
                    </a:p>
                  </a:txBody>
                  <a:tcPr marL="120805" marR="120805" marT="60403" marB="60403"/>
                </a:tc>
                <a:tc>
                  <a:txBody>
                    <a:bodyPr/>
                    <a:lstStyle/>
                    <a:p>
                      <a:pPr algn="ctr"/>
                      <a:r>
                        <a:rPr lang="en-US" sz="1700" dirty="0"/>
                        <a:t>$109.00</a:t>
                      </a:r>
                    </a:p>
                  </a:txBody>
                  <a:tcPr marL="120805" marR="120805" marT="60403" marB="60403"/>
                </a:tc>
                <a:tc>
                  <a:txBody>
                    <a:bodyPr/>
                    <a:lstStyle/>
                    <a:p>
                      <a:pPr algn="ctr"/>
                      <a:r>
                        <a:rPr lang="en-US" sz="1700" dirty="0"/>
                        <a:t>$54.50</a:t>
                      </a:r>
                    </a:p>
                  </a:txBody>
                  <a:tcPr marL="120805" marR="120805" marT="60403" marB="60403"/>
                </a:tc>
                <a:tc>
                  <a:txBody>
                    <a:bodyPr/>
                    <a:lstStyle/>
                    <a:p>
                      <a:pPr algn="ctr"/>
                      <a:r>
                        <a:rPr lang="en-US" sz="1700" dirty="0"/>
                        <a:t>$277.00</a:t>
                      </a:r>
                    </a:p>
                  </a:txBody>
                  <a:tcPr marL="120805" marR="120805" marT="60403" marB="60403"/>
                </a:tc>
                <a:tc>
                  <a:txBody>
                    <a:bodyPr/>
                    <a:lstStyle/>
                    <a:p>
                      <a:pPr algn="ctr"/>
                      <a:r>
                        <a:rPr lang="en-US" sz="1700" dirty="0"/>
                        <a:t>$138.50</a:t>
                      </a:r>
                    </a:p>
                  </a:txBody>
                  <a:tcPr marL="120805" marR="120805" marT="60403" marB="60403"/>
                </a:tc>
                <a:extLst>
                  <a:ext uri="{0D108BD9-81ED-4DB2-BD59-A6C34878D82A}">
                    <a16:rowId xmlns:a16="http://schemas.microsoft.com/office/drawing/2014/main" val="3587257812"/>
                  </a:ext>
                </a:extLst>
              </a:tr>
              <a:tr h="672318">
                <a:tc>
                  <a:txBody>
                    <a:bodyPr/>
                    <a:lstStyle/>
                    <a:p>
                      <a:r>
                        <a:rPr lang="en-US" sz="1700"/>
                        <a:t>HDHP Access without Dental (required to work out of state</a:t>
                      </a:r>
                    </a:p>
                  </a:txBody>
                  <a:tcPr marL="120805" marR="120805" marT="60403" marB="60403"/>
                </a:tc>
                <a:tc>
                  <a:txBody>
                    <a:bodyPr/>
                    <a:lstStyle/>
                    <a:p>
                      <a:pPr algn="ctr"/>
                      <a:r>
                        <a:rPr lang="en-US" sz="1700" dirty="0"/>
                        <a:t>$105.00</a:t>
                      </a:r>
                    </a:p>
                  </a:txBody>
                  <a:tcPr marL="120805" marR="120805" marT="60403" marB="60403"/>
                </a:tc>
                <a:tc>
                  <a:txBody>
                    <a:bodyPr/>
                    <a:lstStyle/>
                    <a:p>
                      <a:pPr algn="ctr"/>
                      <a:r>
                        <a:rPr lang="en-US" sz="1700" dirty="0"/>
                        <a:t>$52.50</a:t>
                      </a:r>
                    </a:p>
                  </a:txBody>
                  <a:tcPr marL="120805" marR="120805" marT="60403" marB="60403"/>
                </a:tc>
                <a:tc>
                  <a:txBody>
                    <a:bodyPr/>
                    <a:lstStyle/>
                    <a:p>
                      <a:pPr algn="ctr"/>
                      <a:r>
                        <a:rPr lang="en-US" sz="1700" dirty="0"/>
                        <a:t>$267.00</a:t>
                      </a:r>
                    </a:p>
                  </a:txBody>
                  <a:tcPr marL="120805" marR="120805" marT="60403" marB="60403"/>
                </a:tc>
                <a:tc>
                  <a:txBody>
                    <a:bodyPr/>
                    <a:lstStyle/>
                    <a:p>
                      <a:pPr algn="ctr"/>
                      <a:r>
                        <a:rPr lang="en-US" sz="1700" dirty="0"/>
                        <a:t>$133.50</a:t>
                      </a:r>
                    </a:p>
                  </a:txBody>
                  <a:tcPr marL="120805" marR="120805" marT="60403" marB="60403"/>
                </a:tc>
                <a:extLst>
                  <a:ext uri="{0D108BD9-81ED-4DB2-BD59-A6C34878D82A}">
                    <a16:rowId xmlns:a16="http://schemas.microsoft.com/office/drawing/2014/main" val="1352647030"/>
                  </a:ext>
                </a:extLst>
              </a:tr>
            </a:tbl>
          </a:graphicData>
        </a:graphic>
      </p:graphicFrame>
    </p:spTree>
    <p:extLst>
      <p:ext uri="{BB962C8B-B14F-4D97-AF65-F5344CB8AC3E}">
        <p14:creationId xmlns:p14="http://schemas.microsoft.com/office/powerpoint/2010/main" val="35673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8" name="Rectangle 17">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48F2C-4C38-4EA2-97BE-A4295721398E}"/>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a:solidFill>
                  <a:srgbClr val="FFFFFF"/>
                </a:solidFill>
              </a:rPr>
              <a:t>Supplemental Plans</a:t>
            </a:r>
          </a:p>
        </p:txBody>
      </p:sp>
      <p:sp>
        <p:nvSpPr>
          <p:cNvPr id="3" name="TextBox 2">
            <a:extLst>
              <a:ext uri="{FF2B5EF4-FFF2-40B4-BE49-F238E27FC236}">
                <a16:creationId xmlns:a16="http://schemas.microsoft.com/office/drawing/2014/main" id="{9161065D-DA06-4415-BA1C-10DEA45496D6}"/>
              </a:ext>
            </a:extLst>
          </p:cNvPr>
          <p:cNvSpPr txBox="1"/>
          <p:nvPr/>
        </p:nvSpPr>
        <p:spPr>
          <a:xfrm>
            <a:off x="1069848" y="4649148"/>
            <a:ext cx="9948672" cy="148615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defTabSz="914400">
              <a:lnSpc>
                <a:spcPct val="90000"/>
              </a:lnSpc>
              <a:spcBef>
                <a:spcPts val="1200"/>
              </a:spcBef>
              <a:buClr>
                <a:schemeClr val="accent1">
                  <a:lumMod val="75000"/>
                </a:schemeClr>
              </a:buClr>
              <a:buSzPct val="85000"/>
            </a:pPr>
            <a:r>
              <a:rPr lang="en-US" sz="2200">
                <a:solidFill>
                  <a:srgbClr val="FFFFFF">
                    <a:alpha val="60000"/>
                  </a:srgbClr>
                </a:solidFill>
              </a:rPr>
              <a:t>Vision, Dental, Accident Plan</a:t>
            </a:r>
          </a:p>
        </p:txBody>
      </p:sp>
      <p:cxnSp>
        <p:nvCxnSpPr>
          <p:cNvPr id="20" name="Straight Connector 19">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6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1066800" y="230619"/>
            <a:ext cx="10058400" cy="1450757"/>
          </a:xfrm>
        </p:spPr>
        <p:txBody>
          <a:bodyPr/>
          <a:lstStyle/>
          <a:p>
            <a:pPr algn="ctr"/>
            <a:r>
              <a:rPr lang="en-US" sz="4000" dirty="0"/>
              <a:t>DeltaVision </a:t>
            </a:r>
            <a:br>
              <a:rPr lang="en-US" sz="4000" dirty="0"/>
            </a:br>
            <a:r>
              <a:rPr lang="en-US" sz="1600" dirty="0"/>
              <a:t>No change from 2024</a:t>
            </a:r>
            <a:endParaRPr lang="en-US" sz="1200" dirty="0"/>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2565638344"/>
              </p:ext>
            </p:extLst>
          </p:nvPr>
        </p:nvGraphicFramePr>
        <p:xfrm>
          <a:off x="1797845" y="2984101"/>
          <a:ext cx="8596310" cy="2062480"/>
        </p:xfrm>
        <a:graphic>
          <a:graphicData uri="http://schemas.openxmlformats.org/drawingml/2006/table">
            <a:tbl>
              <a:tblPr firstRow="1" bandRow="1">
                <a:tableStyleId>{BC89EF96-8CEA-46FF-86C4-4CE0E7609802}</a:tableStyleId>
              </a:tblPr>
              <a:tblGrid>
                <a:gridCol w="3062317">
                  <a:extLst>
                    <a:ext uri="{9D8B030D-6E8A-4147-A177-3AD203B41FA5}">
                      <a16:colId xmlns:a16="http://schemas.microsoft.com/office/drawing/2014/main" val="2459230988"/>
                    </a:ext>
                  </a:extLst>
                </a:gridCol>
                <a:gridCol w="2848666">
                  <a:extLst>
                    <a:ext uri="{9D8B030D-6E8A-4147-A177-3AD203B41FA5}">
                      <a16:colId xmlns:a16="http://schemas.microsoft.com/office/drawing/2014/main" val="3490117115"/>
                    </a:ext>
                  </a:extLst>
                </a:gridCol>
                <a:gridCol w="2685327">
                  <a:extLst>
                    <a:ext uri="{9D8B030D-6E8A-4147-A177-3AD203B41FA5}">
                      <a16:colId xmlns:a16="http://schemas.microsoft.com/office/drawing/2014/main" val="285918785"/>
                    </a:ext>
                  </a:extLst>
                </a:gridCol>
              </a:tblGrid>
              <a:tr h="370840">
                <a:tc>
                  <a:txBody>
                    <a:bodyPr/>
                    <a:lstStyle/>
                    <a:p>
                      <a:pPr algn="ctr"/>
                      <a:r>
                        <a:rPr lang="en-US" sz="1600">
                          <a:solidFill>
                            <a:schemeClr val="bg1"/>
                          </a:solidFill>
                        </a:rPr>
                        <a:t>Coverage Level</a:t>
                      </a:r>
                    </a:p>
                  </a:txBody>
                  <a:tcPr>
                    <a:solidFill>
                      <a:srgbClr val="104E61"/>
                    </a:solidFill>
                  </a:tcPr>
                </a:tc>
                <a:tc>
                  <a:txBody>
                    <a:bodyPr/>
                    <a:lstStyle/>
                    <a:p>
                      <a:pPr algn="ctr"/>
                      <a:r>
                        <a:rPr lang="en-US" sz="1600">
                          <a:solidFill>
                            <a:schemeClr val="bg1"/>
                          </a:solidFill>
                        </a:rPr>
                        <a:t>DeltaVision</a:t>
                      </a:r>
                    </a:p>
                    <a:p>
                      <a:pPr lvl="0" algn="ctr">
                        <a:buNone/>
                      </a:pPr>
                      <a:r>
                        <a:rPr lang="en-US" sz="1600">
                          <a:solidFill>
                            <a:schemeClr val="bg1"/>
                          </a:solidFill>
                        </a:rPr>
                        <a:t> (monthly)</a:t>
                      </a:r>
                    </a:p>
                  </a:txBody>
                  <a:tcPr>
                    <a:solidFill>
                      <a:srgbClr val="104E61"/>
                    </a:solidFill>
                  </a:tcPr>
                </a:tc>
                <a:tc>
                  <a:txBody>
                    <a:bodyPr/>
                    <a:lstStyle/>
                    <a:p>
                      <a:pPr algn="ctr"/>
                      <a:r>
                        <a:rPr lang="en-US" sz="1600">
                          <a:solidFill>
                            <a:schemeClr val="bg1"/>
                          </a:solidFill>
                        </a:rPr>
                        <a:t>DeltaVision </a:t>
                      </a:r>
                      <a:endParaRPr lang="en-US" sz="1600"/>
                    </a:p>
                    <a:p>
                      <a:pPr lvl="0" algn="ctr">
                        <a:buNone/>
                      </a:pPr>
                      <a:r>
                        <a:rPr lang="en-US" sz="1600">
                          <a:solidFill>
                            <a:schemeClr val="bg1"/>
                          </a:solidFill>
                        </a:rPr>
                        <a:t>(biweekly)</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a:t>Employee</a:t>
                      </a:r>
                    </a:p>
                  </a:txBody>
                  <a:tcPr/>
                </a:tc>
                <a:tc>
                  <a:txBody>
                    <a:bodyPr/>
                    <a:lstStyle/>
                    <a:p>
                      <a:pPr algn="ctr"/>
                      <a:r>
                        <a:rPr lang="en-US" sz="1600" dirty="0"/>
                        <a:t>$5.72</a:t>
                      </a:r>
                    </a:p>
                  </a:txBody>
                  <a:tcPr/>
                </a:tc>
                <a:tc>
                  <a:txBody>
                    <a:bodyPr/>
                    <a:lstStyle/>
                    <a:p>
                      <a:pPr algn="ctr"/>
                      <a:r>
                        <a:rPr lang="en-US" sz="1600"/>
                        <a:t>$2.86</a:t>
                      </a:r>
                    </a:p>
                  </a:txBody>
                  <a:tcPr/>
                </a:tc>
                <a:extLst>
                  <a:ext uri="{0D108BD9-81ED-4DB2-BD59-A6C34878D82A}">
                    <a16:rowId xmlns:a16="http://schemas.microsoft.com/office/drawing/2014/main" val="2657476505"/>
                  </a:ext>
                </a:extLst>
              </a:tr>
              <a:tr h="370840">
                <a:tc>
                  <a:txBody>
                    <a:bodyPr/>
                    <a:lstStyle/>
                    <a:p>
                      <a:r>
                        <a:rPr lang="en-US" sz="1600"/>
                        <a:t>Employee + Spouse</a:t>
                      </a:r>
                    </a:p>
                  </a:txBody>
                  <a:tcPr/>
                </a:tc>
                <a:tc>
                  <a:txBody>
                    <a:bodyPr/>
                    <a:lstStyle/>
                    <a:p>
                      <a:pPr algn="ctr"/>
                      <a:r>
                        <a:rPr lang="en-US" sz="1600"/>
                        <a:t>$11.42</a:t>
                      </a:r>
                    </a:p>
                  </a:txBody>
                  <a:tcPr/>
                </a:tc>
                <a:tc>
                  <a:txBody>
                    <a:bodyPr/>
                    <a:lstStyle/>
                    <a:p>
                      <a:pPr algn="ctr"/>
                      <a:r>
                        <a:rPr lang="en-US" sz="1600"/>
                        <a:t>$5.71</a:t>
                      </a:r>
                    </a:p>
                  </a:txBody>
                  <a:tcPr/>
                </a:tc>
                <a:extLst>
                  <a:ext uri="{0D108BD9-81ED-4DB2-BD59-A6C34878D82A}">
                    <a16:rowId xmlns:a16="http://schemas.microsoft.com/office/drawing/2014/main" val="1768689395"/>
                  </a:ext>
                </a:extLst>
              </a:tr>
              <a:tr h="370840">
                <a:tc>
                  <a:txBody>
                    <a:bodyPr/>
                    <a:lstStyle/>
                    <a:p>
                      <a:r>
                        <a:rPr lang="en-US" sz="1600"/>
                        <a:t>Employee + Child(ren)</a:t>
                      </a:r>
                    </a:p>
                  </a:txBody>
                  <a:tcPr/>
                </a:tc>
                <a:tc>
                  <a:txBody>
                    <a:bodyPr/>
                    <a:lstStyle/>
                    <a:p>
                      <a:pPr algn="ctr"/>
                      <a:r>
                        <a:rPr lang="en-US" sz="1600"/>
                        <a:t>$12.88</a:t>
                      </a:r>
                    </a:p>
                  </a:txBody>
                  <a:tcPr/>
                </a:tc>
                <a:tc>
                  <a:txBody>
                    <a:bodyPr/>
                    <a:lstStyle/>
                    <a:p>
                      <a:pPr algn="ctr"/>
                      <a:r>
                        <a:rPr lang="en-US" sz="1600"/>
                        <a:t>$6.44</a:t>
                      </a:r>
                    </a:p>
                  </a:txBody>
                  <a:tcPr/>
                </a:tc>
                <a:extLst>
                  <a:ext uri="{0D108BD9-81ED-4DB2-BD59-A6C34878D82A}">
                    <a16:rowId xmlns:a16="http://schemas.microsoft.com/office/drawing/2014/main" val="997221339"/>
                  </a:ext>
                </a:extLst>
              </a:tr>
              <a:tr h="370840">
                <a:tc>
                  <a:txBody>
                    <a:bodyPr/>
                    <a:lstStyle/>
                    <a:p>
                      <a:r>
                        <a:rPr lang="en-US" sz="1600"/>
                        <a:t>Family</a:t>
                      </a:r>
                    </a:p>
                  </a:txBody>
                  <a:tcPr/>
                </a:tc>
                <a:tc>
                  <a:txBody>
                    <a:bodyPr/>
                    <a:lstStyle/>
                    <a:p>
                      <a:pPr algn="ctr"/>
                      <a:r>
                        <a:rPr lang="en-US" sz="1600"/>
                        <a:t>$20.58</a:t>
                      </a:r>
                    </a:p>
                  </a:txBody>
                  <a:tcPr/>
                </a:tc>
                <a:tc>
                  <a:txBody>
                    <a:bodyPr/>
                    <a:lstStyle/>
                    <a:p>
                      <a:pPr algn="ctr"/>
                      <a:r>
                        <a:rPr lang="en-US" sz="1600" dirty="0"/>
                        <a:t>$10.29</a:t>
                      </a:r>
                    </a:p>
                  </a:txBody>
                  <a:tcPr/>
                </a:tc>
                <a:extLst>
                  <a:ext uri="{0D108BD9-81ED-4DB2-BD59-A6C34878D82A}">
                    <a16:rowId xmlns:a16="http://schemas.microsoft.com/office/drawing/2014/main" val="337637142"/>
                  </a:ext>
                </a:extLst>
              </a:tr>
            </a:tbl>
          </a:graphicData>
        </a:graphic>
      </p:graphicFrame>
      <p:sp>
        <p:nvSpPr>
          <p:cNvPr id="6" name="TextBox 5">
            <a:extLst>
              <a:ext uri="{FF2B5EF4-FFF2-40B4-BE49-F238E27FC236}">
                <a16:creationId xmlns:a16="http://schemas.microsoft.com/office/drawing/2014/main" id="{27EB9B9A-D219-4930-9A20-7E598B067D9F}"/>
              </a:ext>
            </a:extLst>
          </p:cNvPr>
          <p:cNvSpPr txBox="1"/>
          <p:nvPr/>
        </p:nvSpPr>
        <p:spPr>
          <a:xfrm>
            <a:off x="672495" y="2438399"/>
            <a:ext cx="30575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2025 DeltaVision Premiums</a:t>
            </a:r>
            <a:endParaRPr lang="en-US" sz="1000" dirty="0"/>
          </a:p>
        </p:txBody>
      </p:sp>
    </p:spTree>
    <p:extLst>
      <p:ext uri="{BB962C8B-B14F-4D97-AF65-F5344CB8AC3E}">
        <p14:creationId xmlns:p14="http://schemas.microsoft.com/office/powerpoint/2010/main" val="6674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1937798" y="712238"/>
            <a:ext cx="8316403" cy="939282"/>
          </a:xfrm>
        </p:spPr>
        <p:txBody>
          <a:bodyPr>
            <a:normAutofit fontScale="90000"/>
          </a:bodyPr>
          <a:lstStyle/>
          <a:p>
            <a:pPr algn="ctr">
              <a:lnSpc>
                <a:spcPct val="100000"/>
              </a:lnSpc>
              <a:spcBef>
                <a:spcPts val="0"/>
              </a:spcBef>
            </a:pPr>
            <a:r>
              <a:rPr lang="en-US" sz="4000" dirty="0"/>
              <a:t>Delta Dental Premiums</a:t>
            </a:r>
            <a:br>
              <a:rPr lang="en-US" sz="4000" dirty="0"/>
            </a:br>
            <a:r>
              <a:rPr lang="en-US" sz="1800" dirty="0"/>
              <a:t>No change from 2024</a:t>
            </a:r>
            <a:endParaRPr lang="en-US" sz="1200" dirty="0"/>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2197404661"/>
              </p:ext>
            </p:extLst>
          </p:nvPr>
        </p:nvGraphicFramePr>
        <p:xfrm>
          <a:off x="1409715" y="3207287"/>
          <a:ext cx="9372569" cy="1854200"/>
        </p:xfrm>
        <a:graphic>
          <a:graphicData uri="http://schemas.openxmlformats.org/drawingml/2006/table">
            <a:tbl>
              <a:tblPr firstRow="1" bandRow="1">
                <a:tableStyleId>{BC89EF96-8CEA-46FF-86C4-4CE0E7609802}</a:tableStyleId>
              </a:tblPr>
              <a:tblGrid>
                <a:gridCol w="3338923">
                  <a:extLst>
                    <a:ext uri="{9D8B030D-6E8A-4147-A177-3AD203B41FA5}">
                      <a16:colId xmlns:a16="http://schemas.microsoft.com/office/drawing/2014/main" val="2459230988"/>
                    </a:ext>
                  </a:extLst>
                </a:gridCol>
                <a:gridCol w="2044095">
                  <a:extLst>
                    <a:ext uri="{9D8B030D-6E8A-4147-A177-3AD203B41FA5}">
                      <a16:colId xmlns:a16="http://schemas.microsoft.com/office/drawing/2014/main" val="3490117115"/>
                    </a:ext>
                  </a:extLst>
                </a:gridCol>
                <a:gridCol w="2044095">
                  <a:extLst>
                    <a:ext uri="{9D8B030D-6E8A-4147-A177-3AD203B41FA5}">
                      <a16:colId xmlns:a16="http://schemas.microsoft.com/office/drawing/2014/main" val="285918785"/>
                    </a:ext>
                  </a:extLst>
                </a:gridCol>
                <a:gridCol w="1945456">
                  <a:extLst>
                    <a:ext uri="{9D8B030D-6E8A-4147-A177-3AD203B41FA5}">
                      <a16:colId xmlns:a16="http://schemas.microsoft.com/office/drawing/2014/main" val="1541682734"/>
                    </a:ext>
                  </a:extLst>
                </a:gridCol>
              </a:tblGrid>
              <a:tr h="370840">
                <a:tc>
                  <a:txBody>
                    <a:bodyPr/>
                    <a:lstStyle/>
                    <a:p>
                      <a:pPr algn="ctr"/>
                      <a:r>
                        <a:rPr lang="en-US" sz="1600">
                          <a:solidFill>
                            <a:schemeClr val="bg1"/>
                          </a:solidFill>
                        </a:rPr>
                        <a:t>Coverage Level</a:t>
                      </a:r>
                    </a:p>
                  </a:txBody>
                  <a:tcPr>
                    <a:solidFill>
                      <a:srgbClr val="104E61"/>
                    </a:solidFill>
                  </a:tcPr>
                </a:tc>
                <a:tc>
                  <a:txBody>
                    <a:bodyPr/>
                    <a:lstStyle/>
                    <a:p>
                      <a:pPr algn="ctr"/>
                      <a:r>
                        <a:rPr lang="en-US" sz="1600">
                          <a:solidFill>
                            <a:schemeClr val="bg1"/>
                          </a:solidFill>
                        </a:rPr>
                        <a:t>Select Plan</a:t>
                      </a:r>
                    </a:p>
                  </a:txBody>
                  <a:tcPr>
                    <a:solidFill>
                      <a:srgbClr val="104E61"/>
                    </a:solidFill>
                  </a:tcPr>
                </a:tc>
                <a:tc>
                  <a:txBody>
                    <a:bodyPr/>
                    <a:lstStyle/>
                    <a:p>
                      <a:pPr algn="ctr"/>
                      <a:r>
                        <a:rPr lang="en-US" sz="1600">
                          <a:solidFill>
                            <a:schemeClr val="bg1"/>
                          </a:solidFill>
                        </a:rPr>
                        <a:t>Select Plus Plan</a:t>
                      </a:r>
                    </a:p>
                  </a:txBody>
                  <a:tcPr>
                    <a:solidFill>
                      <a:srgbClr val="104E61"/>
                    </a:solidFill>
                  </a:tcPr>
                </a:tc>
                <a:tc>
                  <a:txBody>
                    <a:bodyPr/>
                    <a:lstStyle/>
                    <a:p>
                      <a:pPr lvl="0" algn="ctr">
                        <a:buNone/>
                      </a:pPr>
                      <a:r>
                        <a:rPr lang="en-US" sz="1600">
                          <a:solidFill>
                            <a:schemeClr val="bg1"/>
                          </a:solidFill>
                        </a:rPr>
                        <a:t>Preventive </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a:t>Employee</a:t>
                      </a:r>
                    </a:p>
                  </a:txBody>
                  <a:tcPr/>
                </a:tc>
                <a:tc>
                  <a:txBody>
                    <a:bodyPr/>
                    <a:lstStyle/>
                    <a:p>
                      <a:pPr lvl="0" algn="ctr">
                        <a:buNone/>
                      </a:pPr>
                      <a:r>
                        <a:rPr lang="en-US" sz="1600" dirty="0"/>
                        <a:t>$9.08</a:t>
                      </a:r>
                    </a:p>
                  </a:txBody>
                  <a:tcPr/>
                </a:tc>
                <a:tc>
                  <a:txBody>
                    <a:bodyPr/>
                    <a:lstStyle/>
                    <a:p>
                      <a:pPr algn="ctr"/>
                      <a:r>
                        <a:rPr lang="en-US" sz="1600" dirty="0"/>
                        <a:t>$21.60</a:t>
                      </a:r>
                    </a:p>
                  </a:txBody>
                  <a:tcPr/>
                </a:tc>
                <a:tc>
                  <a:txBody>
                    <a:bodyPr/>
                    <a:lstStyle/>
                    <a:p>
                      <a:pPr lvl="0" algn="ctr">
                        <a:buNone/>
                      </a:pPr>
                      <a:r>
                        <a:rPr lang="en-US" sz="1600" dirty="0"/>
                        <a:t>$36.10</a:t>
                      </a:r>
                    </a:p>
                  </a:txBody>
                  <a:tcPr/>
                </a:tc>
                <a:extLst>
                  <a:ext uri="{0D108BD9-81ED-4DB2-BD59-A6C34878D82A}">
                    <a16:rowId xmlns:a16="http://schemas.microsoft.com/office/drawing/2014/main" val="2657476505"/>
                  </a:ext>
                </a:extLst>
              </a:tr>
              <a:tr h="370840">
                <a:tc>
                  <a:txBody>
                    <a:bodyPr/>
                    <a:lstStyle/>
                    <a:p>
                      <a:r>
                        <a:rPr lang="en-US" sz="1600"/>
                        <a:t>Employee + Spouse</a:t>
                      </a:r>
                    </a:p>
                  </a:txBody>
                  <a:tcPr/>
                </a:tc>
                <a:tc>
                  <a:txBody>
                    <a:bodyPr/>
                    <a:lstStyle/>
                    <a:p>
                      <a:pPr algn="ctr"/>
                      <a:r>
                        <a:rPr lang="en-US" sz="1600" dirty="0"/>
                        <a:t>$18.16</a:t>
                      </a:r>
                    </a:p>
                  </a:txBody>
                  <a:tcPr/>
                </a:tc>
                <a:tc>
                  <a:txBody>
                    <a:bodyPr/>
                    <a:lstStyle/>
                    <a:p>
                      <a:pPr algn="ctr"/>
                      <a:r>
                        <a:rPr lang="en-US" sz="1600" dirty="0"/>
                        <a:t>$43.22</a:t>
                      </a:r>
                    </a:p>
                  </a:txBody>
                  <a:tcPr/>
                </a:tc>
                <a:tc>
                  <a:txBody>
                    <a:bodyPr/>
                    <a:lstStyle/>
                    <a:p>
                      <a:pPr lvl="0" algn="ctr">
                        <a:buNone/>
                      </a:pPr>
                      <a:r>
                        <a:rPr lang="en-US" sz="1600"/>
                        <a:t>N/A</a:t>
                      </a:r>
                    </a:p>
                  </a:txBody>
                  <a:tcPr/>
                </a:tc>
                <a:extLst>
                  <a:ext uri="{0D108BD9-81ED-4DB2-BD59-A6C34878D82A}">
                    <a16:rowId xmlns:a16="http://schemas.microsoft.com/office/drawing/2014/main" val="1768689395"/>
                  </a:ext>
                </a:extLst>
              </a:tr>
              <a:tr h="370840">
                <a:tc>
                  <a:txBody>
                    <a:bodyPr/>
                    <a:lstStyle/>
                    <a:p>
                      <a:r>
                        <a:rPr lang="en-US" sz="1600"/>
                        <a:t>Employee + Child(ren)</a:t>
                      </a:r>
                    </a:p>
                  </a:txBody>
                  <a:tcPr/>
                </a:tc>
                <a:tc>
                  <a:txBody>
                    <a:bodyPr/>
                    <a:lstStyle/>
                    <a:p>
                      <a:pPr algn="ctr"/>
                      <a:r>
                        <a:rPr lang="en-US" sz="1600" dirty="0"/>
                        <a:t>$12.24</a:t>
                      </a:r>
                    </a:p>
                  </a:txBody>
                  <a:tcPr/>
                </a:tc>
                <a:tc>
                  <a:txBody>
                    <a:bodyPr/>
                    <a:lstStyle/>
                    <a:p>
                      <a:pPr algn="ctr"/>
                      <a:r>
                        <a:rPr lang="en-US" sz="1600" dirty="0"/>
                        <a:t>$40.12</a:t>
                      </a:r>
                    </a:p>
                  </a:txBody>
                  <a:tcPr/>
                </a:tc>
                <a:tc>
                  <a:txBody>
                    <a:bodyPr/>
                    <a:lstStyle/>
                    <a:p>
                      <a:pPr lvl="0" algn="ctr">
                        <a:buNone/>
                      </a:pPr>
                      <a:r>
                        <a:rPr lang="en-US" sz="1600"/>
                        <a:t>N/A</a:t>
                      </a:r>
                    </a:p>
                  </a:txBody>
                  <a:tcPr/>
                </a:tc>
                <a:extLst>
                  <a:ext uri="{0D108BD9-81ED-4DB2-BD59-A6C34878D82A}">
                    <a16:rowId xmlns:a16="http://schemas.microsoft.com/office/drawing/2014/main" val="997221339"/>
                  </a:ext>
                </a:extLst>
              </a:tr>
              <a:tr h="370840">
                <a:tc>
                  <a:txBody>
                    <a:bodyPr/>
                    <a:lstStyle/>
                    <a:p>
                      <a:r>
                        <a:rPr lang="en-US" sz="1600"/>
                        <a:t>Family</a:t>
                      </a:r>
                    </a:p>
                  </a:txBody>
                  <a:tcPr/>
                </a:tc>
                <a:tc>
                  <a:txBody>
                    <a:bodyPr/>
                    <a:lstStyle/>
                    <a:p>
                      <a:pPr algn="ctr"/>
                      <a:r>
                        <a:rPr lang="en-US" sz="1600" dirty="0"/>
                        <a:t>$21.76</a:t>
                      </a:r>
                    </a:p>
                  </a:txBody>
                  <a:tcPr/>
                </a:tc>
                <a:tc>
                  <a:txBody>
                    <a:bodyPr/>
                    <a:lstStyle/>
                    <a:p>
                      <a:pPr algn="ctr"/>
                      <a:r>
                        <a:rPr lang="en-US" sz="1600" dirty="0"/>
                        <a:t>$66.20</a:t>
                      </a:r>
                    </a:p>
                  </a:txBody>
                  <a:tcPr/>
                </a:tc>
                <a:tc>
                  <a:txBody>
                    <a:bodyPr/>
                    <a:lstStyle/>
                    <a:p>
                      <a:pPr lvl="0" algn="ctr">
                        <a:buNone/>
                      </a:pPr>
                      <a:r>
                        <a:rPr lang="en-US" sz="1600" dirty="0"/>
                        <a:t>$90.28</a:t>
                      </a:r>
                    </a:p>
                  </a:txBody>
                  <a:tcPr/>
                </a:tc>
                <a:extLst>
                  <a:ext uri="{0D108BD9-81ED-4DB2-BD59-A6C34878D82A}">
                    <a16:rowId xmlns:a16="http://schemas.microsoft.com/office/drawing/2014/main" val="337637142"/>
                  </a:ext>
                </a:extLst>
              </a:tr>
            </a:tbl>
          </a:graphicData>
        </a:graphic>
      </p:graphicFrame>
      <p:sp>
        <p:nvSpPr>
          <p:cNvPr id="4" name="TextBox 3">
            <a:extLst>
              <a:ext uri="{FF2B5EF4-FFF2-40B4-BE49-F238E27FC236}">
                <a16:creationId xmlns:a16="http://schemas.microsoft.com/office/drawing/2014/main" id="{40098DB7-D27E-477B-9DC3-927F73C1EEF4}"/>
              </a:ext>
            </a:extLst>
          </p:cNvPr>
          <p:cNvSpPr txBox="1"/>
          <p:nvPr/>
        </p:nvSpPr>
        <p:spPr>
          <a:xfrm>
            <a:off x="754104" y="2690132"/>
            <a:ext cx="332901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2025 Monthly Dental Premiums</a:t>
            </a:r>
            <a:endParaRPr lang="en-US" sz="1000" dirty="0"/>
          </a:p>
        </p:txBody>
      </p:sp>
    </p:spTree>
    <p:extLst>
      <p:ext uri="{BB962C8B-B14F-4D97-AF65-F5344CB8AC3E}">
        <p14:creationId xmlns:p14="http://schemas.microsoft.com/office/powerpoint/2010/main" val="9288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1806048" y="600269"/>
            <a:ext cx="8588107" cy="1320800"/>
          </a:xfrm>
        </p:spPr>
        <p:txBody>
          <a:bodyPr/>
          <a:lstStyle/>
          <a:p>
            <a:pPr algn="ctr"/>
            <a:r>
              <a:rPr lang="en-US" sz="4000" dirty="0"/>
              <a:t>Securian Accident Plan</a:t>
            </a:r>
            <a:br>
              <a:rPr lang="en-US" sz="4000" dirty="0"/>
            </a:br>
            <a:r>
              <a:rPr lang="en-US" sz="1600" dirty="0"/>
              <a:t>No change from 2024</a:t>
            </a:r>
            <a:br>
              <a:rPr lang="en-US" sz="1200" dirty="0"/>
            </a:br>
            <a:endParaRPr lang="en-US" sz="1200" dirty="0"/>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332166938"/>
              </p:ext>
            </p:extLst>
          </p:nvPr>
        </p:nvGraphicFramePr>
        <p:xfrm>
          <a:off x="1797845" y="3100175"/>
          <a:ext cx="8596310" cy="2140614"/>
        </p:xfrm>
        <a:graphic>
          <a:graphicData uri="http://schemas.openxmlformats.org/drawingml/2006/table">
            <a:tbl>
              <a:tblPr firstRow="1" bandRow="1">
                <a:tableStyleId>{BC89EF96-8CEA-46FF-86C4-4CE0E7609802}</a:tableStyleId>
              </a:tblPr>
              <a:tblGrid>
                <a:gridCol w="3062317">
                  <a:extLst>
                    <a:ext uri="{9D8B030D-6E8A-4147-A177-3AD203B41FA5}">
                      <a16:colId xmlns:a16="http://schemas.microsoft.com/office/drawing/2014/main" val="2459230988"/>
                    </a:ext>
                  </a:extLst>
                </a:gridCol>
                <a:gridCol w="2848666">
                  <a:extLst>
                    <a:ext uri="{9D8B030D-6E8A-4147-A177-3AD203B41FA5}">
                      <a16:colId xmlns:a16="http://schemas.microsoft.com/office/drawing/2014/main" val="3490117115"/>
                    </a:ext>
                  </a:extLst>
                </a:gridCol>
                <a:gridCol w="2685327">
                  <a:extLst>
                    <a:ext uri="{9D8B030D-6E8A-4147-A177-3AD203B41FA5}">
                      <a16:colId xmlns:a16="http://schemas.microsoft.com/office/drawing/2014/main" val="285918785"/>
                    </a:ext>
                  </a:extLst>
                </a:gridCol>
              </a:tblGrid>
              <a:tr h="653142">
                <a:tc>
                  <a:txBody>
                    <a:bodyPr/>
                    <a:lstStyle/>
                    <a:p>
                      <a:pPr algn="ctr"/>
                      <a:r>
                        <a:rPr lang="en-US" sz="1600">
                          <a:solidFill>
                            <a:schemeClr val="bg1"/>
                          </a:solidFill>
                        </a:rPr>
                        <a:t>Coverage Level</a:t>
                      </a:r>
                    </a:p>
                  </a:txBody>
                  <a:tcPr>
                    <a:solidFill>
                      <a:srgbClr val="104E61"/>
                    </a:solidFill>
                  </a:tcPr>
                </a:tc>
                <a:tc>
                  <a:txBody>
                    <a:bodyPr/>
                    <a:lstStyle/>
                    <a:p>
                      <a:pPr lvl="0" algn="ctr">
                        <a:buNone/>
                      </a:pPr>
                      <a:r>
                        <a:rPr lang="en-US" sz="1600" dirty="0">
                          <a:solidFill>
                            <a:schemeClr val="bg1"/>
                          </a:solidFill>
                        </a:rPr>
                        <a:t>Accident Plan</a:t>
                      </a:r>
                    </a:p>
                    <a:p>
                      <a:pPr lvl="0" algn="ctr">
                        <a:buNone/>
                      </a:pPr>
                      <a:r>
                        <a:rPr lang="en-US" sz="1600" dirty="0">
                          <a:solidFill>
                            <a:schemeClr val="bg1"/>
                          </a:solidFill>
                        </a:rPr>
                        <a:t> (monthly)</a:t>
                      </a:r>
                    </a:p>
                  </a:txBody>
                  <a:tcPr>
                    <a:solidFill>
                      <a:srgbClr val="104E61"/>
                    </a:solidFill>
                  </a:tcPr>
                </a:tc>
                <a:tc>
                  <a:txBody>
                    <a:bodyPr/>
                    <a:lstStyle/>
                    <a:p>
                      <a:pPr algn="ctr"/>
                      <a:r>
                        <a:rPr lang="en-US" sz="1600">
                          <a:solidFill>
                            <a:schemeClr val="bg1"/>
                          </a:solidFill>
                        </a:rPr>
                        <a:t>Accident Plan (biweekly)</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a:t>Employee</a:t>
                      </a:r>
                    </a:p>
                  </a:txBody>
                  <a:tcPr/>
                </a:tc>
                <a:tc>
                  <a:txBody>
                    <a:bodyPr/>
                    <a:lstStyle/>
                    <a:p>
                      <a:pPr algn="ctr"/>
                      <a:r>
                        <a:rPr lang="en-US" sz="1600" dirty="0"/>
                        <a:t>$3.72</a:t>
                      </a:r>
                    </a:p>
                  </a:txBody>
                  <a:tcPr/>
                </a:tc>
                <a:tc>
                  <a:txBody>
                    <a:bodyPr/>
                    <a:lstStyle/>
                    <a:p>
                      <a:pPr algn="ctr"/>
                      <a:r>
                        <a:rPr lang="en-US" sz="1600" dirty="0"/>
                        <a:t>$1.86</a:t>
                      </a:r>
                    </a:p>
                  </a:txBody>
                  <a:tcPr/>
                </a:tc>
                <a:extLst>
                  <a:ext uri="{0D108BD9-81ED-4DB2-BD59-A6C34878D82A}">
                    <a16:rowId xmlns:a16="http://schemas.microsoft.com/office/drawing/2014/main" val="2657476505"/>
                  </a:ext>
                </a:extLst>
              </a:tr>
              <a:tr h="374952">
                <a:tc>
                  <a:txBody>
                    <a:bodyPr/>
                    <a:lstStyle/>
                    <a:p>
                      <a:r>
                        <a:rPr lang="en-US" sz="1600"/>
                        <a:t>Employee + Spouse</a:t>
                      </a:r>
                    </a:p>
                  </a:txBody>
                  <a:tcPr/>
                </a:tc>
                <a:tc>
                  <a:txBody>
                    <a:bodyPr/>
                    <a:lstStyle/>
                    <a:p>
                      <a:pPr algn="ctr"/>
                      <a:r>
                        <a:rPr lang="en-US" sz="1600" dirty="0"/>
                        <a:t>$5.32</a:t>
                      </a:r>
                    </a:p>
                  </a:txBody>
                  <a:tcPr/>
                </a:tc>
                <a:tc>
                  <a:txBody>
                    <a:bodyPr/>
                    <a:lstStyle/>
                    <a:p>
                      <a:pPr algn="ctr"/>
                      <a:r>
                        <a:rPr lang="en-US" sz="1600" dirty="0"/>
                        <a:t>$2.66</a:t>
                      </a:r>
                    </a:p>
                  </a:txBody>
                  <a:tcPr/>
                </a:tc>
                <a:extLst>
                  <a:ext uri="{0D108BD9-81ED-4DB2-BD59-A6C34878D82A}">
                    <a16:rowId xmlns:a16="http://schemas.microsoft.com/office/drawing/2014/main" val="1768689395"/>
                  </a:ext>
                </a:extLst>
              </a:tr>
              <a:tr h="370840">
                <a:tc>
                  <a:txBody>
                    <a:bodyPr/>
                    <a:lstStyle/>
                    <a:p>
                      <a:r>
                        <a:rPr lang="en-US" sz="1600"/>
                        <a:t>Employee + Child(ren)</a:t>
                      </a:r>
                    </a:p>
                  </a:txBody>
                  <a:tcPr/>
                </a:tc>
                <a:tc>
                  <a:txBody>
                    <a:bodyPr/>
                    <a:lstStyle/>
                    <a:p>
                      <a:pPr algn="ctr"/>
                      <a:r>
                        <a:rPr lang="en-US" sz="1600" dirty="0"/>
                        <a:t>$7.16</a:t>
                      </a:r>
                    </a:p>
                  </a:txBody>
                  <a:tcPr/>
                </a:tc>
                <a:tc>
                  <a:txBody>
                    <a:bodyPr/>
                    <a:lstStyle/>
                    <a:p>
                      <a:pPr algn="ctr"/>
                      <a:r>
                        <a:rPr lang="en-US" sz="1600" dirty="0"/>
                        <a:t>$3.58</a:t>
                      </a:r>
                    </a:p>
                  </a:txBody>
                  <a:tcPr/>
                </a:tc>
                <a:extLst>
                  <a:ext uri="{0D108BD9-81ED-4DB2-BD59-A6C34878D82A}">
                    <a16:rowId xmlns:a16="http://schemas.microsoft.com/office/drawing/2014/main" val="997221339"/>
                  </a:ext>
                </a:extLst>
              </a:tr>
              <a:tr h="370840">
                <a:tc>
                  <a:txBody>
                    <a:bodyPr/>
                    <a:lstStyle/>
                    <a:p>
                      <a:r>
                        <a:rPr lang="en-US" sz="1600"/>
                        <a:t>Family</a:t>
                      </a:r>
                    </a:p>
                  </a:txBody>
                  <a:tcPr/>
                </a:tc>
                <a:tc>
                  <a:txBody>
                    <a:bodyPr/>
                    <a:lstStyle/>
                    <a:p>
                      <a:pPr algn="ctr"/>
                      <a:r>
                        <a:rPr lang="en-US" sz="1600" dirty="0"/>
                        <a:t>$10.46</a:t>
                      </a:r>
                    </a:p>
                  </a:txBody>
                  <a:tcPr/>
                </a:tc>
                <a:tc>
                  <a:txBody>
                    <a:bodyPr/>
                    <a:lstStyle/>
                    <a:p>
                      <a:pPr algn="ctr"/>
                      <a:r>
                        <a:rPr lang="en-US" sz="1600" dirty="0"/>
                        <a:t>$5.23</a:t>
                      </a:r>
                    </a:p>
                  </a:txBody>
                  <a:tcPr/>
                </a:tc>
                <a:extLst>
                  <a:ext uri="{0D108BD9-81ED-4DB2-BD59-A6C34878D82A}">
                    <a16:rowId xmlns:a16="http://schemas.microsoft.com/office/drawing/2014/main" val="337637142"/>
                  </a:ext>
                </a:extLst>
              </a:tr>
            </a:tbl>
          </a:graphicData>
        </a:graphic>
      </p:graphicFrame>
      <p:sp>
        <p:nvSpPr>
          <p:cNvPr id="3" name="TextBox 2">
            <a:extLst>
              <a:ext uri="{FF2B5EF4-FFF2-40B4-BE49-F238E27FC236}">
                <a16:creationId xmlns:a16="http://schemas.microsoft.com/office/drawing/2014/main" id="{356C7BE0-4404-4914-9DEA-90914A70DF63}"/>
              </a:ext>
            </a:extLst>
          </p:cNvPr>
          <p:cNvSpPr txBox="1"/>
          <p:nvPr/>
        </p:nvSpPr>
        <p:spPr>
          <a:xfrm>
            <a:off x="661192" y="2607732"/>
            <a:ext cx="308694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2025 Accident Plan Premiums</a:t>
            </a:r>
          </a:p>
          <a:p>
            <a:pPr algn="ctr"/>
            <a:endParaRPr lang="en-US" sz="1000" dirty="0"/>
          </a:p>
        </p:txBody>
      </p:sp>
    </p:spTree>
    <p:extLst>
      <p:ext uri="{BB962C8B-B14F-4D97-AF65-F5344CB8AC3E}">
        <p14:creationId xmlns:p14="http://schemas.microsoft.com/office/powerpoint/2010/main" val="265903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A7027-88EB-4287-9F84-64702E69B632}"/>
              </a:ext>
            </a:extLst>
          </p:cNvPr>
          <p:cNvSpPr>
            <a:spLocks noGrp="1"/>
          </p:cNvSpPr>
          <p:nvPr>
            <p:ph type="title"/>
          </p:nvPr>
        </p:nvSpPr>
        <p:spPr>
          <a:xfrm>
            <a:off x="5297763" y="643467"/>
            <a:ext cx="6271758" cy="557106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HSA/FSA Limits</a:t>
            </a:r>
          </a:p>
        </p:txBody>
      </p:sp>
    </p:spTree>
    <p:extLst>
      <p:ext uri="{BB962C8B-B14F-4D97-AF65-F5344CB8AC3E}">
        <p14:creationId xmlns:p14="http://schemas.microsoft.com/office/powerpoint/2010/main" val="197748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1494E-21AF-4017-89F3-45D5F6A2C0A7}"/>
              </a:ext>
            </a:extLst>
          </p:cNvPr>
          <p:cNvSpPr>
            <a:spLocks noGrp="1"/>
          </p:cNvSpPr>
          <p:nvPr>
            <p:ph type="title"/>
          </p:nvPr>
        </p:nvSpPr>
        <p:spPr>
          <a:xfrm>
            <a:off x="6400800" y="484632"/>
            <a:ext cx="5299586" cy="1609344"/>
          </a:xfrm>
          <a:ln>
            <a:noFill/>
          </a:ln>
        </p:spPr>
        <p:txBody>
          <a:bodyPr>
            <a:normAutofit/>
          </a:bodyPr>
          <a:lstStyle/>
          <a:p>
            <a:r>
              <a:rPr lang="en-US" sz="4000"/>
              <a:t>HSA Limits </a:t>
            </a:r>
          </a:p>
        </p:txBody>
      </p:sp>
      <p:sp>
        <p:nvSpPr>
          <p:cNvPr id="3" name="Content Placeholder 2">
            <a:extLst>
              <a:ext uri="{FF2B5EF4-FFF2-40B4-BE49-F238E27FC236}">
                <a16:creationId xmlns:a16="http://schemas.microsoft.com/office/drawing/2014/main" id="{5C171814-2194-4C0F-B346-C133CA024E86}"/>
              </a:ext>
            </a:extLst>
          </p:cNvPr>
          <p:cNvSpPr>
            <a:spLocks noGrp="1"/>
          </p:cNvSpPr>
          <p:nvPr>
            <p:ph idx="1"/>
          </p:nvPr>
        </p:nvSpPr>
        <p:spPr>
          <a:xfrm>
            <a:off x="6400799" y="2121408"/>
            <a:ext cx="5299585" cy="4050792"/>
          </a:xfrm>
        </p:spPr>
        <p:txBody>
          <a:bodyPr vert="horz" lIns="91440" tIns="45720" rIns="91440" bIns="45720" rtlCol="0">
            <a:normAutofit/>
          </a:bodyPr>
          <a:lstStyle/>
          <a:p>
            <a:r>
              <a:rPr lang="en-US" sz="1800" dirty="0"/>
              <a:t>Increase in total </a:t>
            </a:r>
            <a:r>
              <a:rPr lang="en-US" sz="1800" noProof="1"/>
              <a:t>HSA</a:t>
            </a:r>
            <a:r>
              <a:rPr lang="en-US" sz="1800" dirty="0"/>
              <a:t> annual contributions maximum </a:t>
            </a:r>
          </a:p>
          <a:p>
            <a:pPr>
              <a:buClr>
                <a:srgbClr val="276F8B"/>
              </a:buClr>
            </a:pPr>
            <a:r>
              <a:rPr lang="en-US" sz="1800" dirty="0"/>
              <a:t>Increase to </a:t>
            </a:r>
            <a:r>
              <a:rPr lang="en-US" sz="1800" noProof="1"/>
              <a:t>HSA </a:t>
            </a:r>
            <a:r>
              <a:rPr lang="en-US" sz="1800" dirty="0"/>
              <a:t>annual employer contributions</a:t>
            </a:r>
          </a:p>
          <a:p>
            <a:pPr lvl="1">
              <a:buClr>
                <a:srgbClr val="276F8B"/>
              </a:buClr>
              <a:buFont typeface="Wingdings" charset="2"/>
              <a:buChar char="Ø"/>
            </a:pPr>
            <a:r>
              <a:rPr lang="en-US" dirty="0"/>
              <a:t>Single =$828</a:t>
            </a:r>
          </a:p>
          <a:p>
            <a:pPr lvl="1">
              <a:buClr>
                <a:srgbClr val="276F8B"/>
              </a:buClr>
              <a:buFont typeface="Wingdings" charset="2"/>
              <a:buChar char="Ø"/>
            </a:pPr>
            <a:r>
              <a:rPr lang="en-US" dirty="0"/>
              <a:t>Family = $1,650</a:t>
            </a:r>
          </a:p>
          <a:p>
            <a:pPr lvl="1">
              <a:buClr>
                <a:srgbClr val="276F8B"/>
              </a:buClr>
              <a:buFont typeface="Wingdings" charset="2"/>
              <a:buChar char="Ø"/>
            </a:pPr>
            <a:r>
              <a:rPr lang="en-US" dirty="0"/>
              <a:t>Prorated if required to pay &lt; ½ time rates or coverage effective after January 1st</a:t>
            </a:r>
          </a:p>
          <a:p>
            <a:pPr>
              <a:buClr>
                <a:srgbClr val="276F8B"/>
              </a:buClr>
            </a:pPr>
            <a:endParaRPr lang="en-US" sz="1800" dirty="0"/>
          </a:p>
        </p:txBody>
      </p:sp>
      <p:grpSp>
        <p:nvGrpSpPr>
          <p:cNvPr id="11" name="Group 1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le 4">
            <a:extLst>
              <a:ext uri="{FF2B5EF4-FFF2-40B4-BE49-F238E27FC236}">
                <a16:creationId xmlns:a16="http://schemas.microsoft.com/office/drawing/2014/main" id="{4EE12102-2108-4B5A-9E2B-F227BCC855AE}"/>
              </a:ext>
            </a:extLst>
          </p:cNvPr>
          <p:cNvGraphicFramePr>
            <a:graphicFrameLocks noGrp="1"/>
          </p:cNvGraphicFramePr>
          <p:nvPr>
            <p:extLst>
              <p:ext uri="{D42A27DB-BD31-4B8C-83A1-F6EECF244321}">
                <p14:modId xmlns:p14="http://schemas.microsoft.com/office/powerpoint/2010/main" val="2207269193"/>
              </p:ext>
            </p:extLst>
          </p:nvPr>
        </p:nvGraphicFramePr>
        <p:xfrm>
          <a:off x="633999" y="1962196"/>
          <a:ext cx="5112464" cy="2943871"/>
        </p:xfrm>
        <a:graphic>
          <a:graphicData uri="http://schemas.openxmlformats.org/drawingml/2006/table">
            <a:tbl>
              <a:tblPr firstRow="1" bandRow="1">
                <a:noFill/>
                <a:tableStyleId>{3B4B98B0-60AC-42C2-AFA5-B58CD77FA1E5}</a:tableStyleId>
              </a:tblPr>
              <a:tblGrid>
                <a:gridCol w="1312816">
                  <a:extLst>
                    <a:ext uri="{9D8B030D-6E8A-4147-A177-3AD203B41FA5}">
                      <a16:colId xmlns:a16="http://schemas.microsoft.com/office/drawing/2014/main" val="2559863527"/>
                    </a:ext>
                  </a:extLst>
                </a:gridCol>
                <a:gridCol w="1180114">
                  <a:extLst>
                    <a:ext uri="{9D8B030D-6E8A-4147-A177-3AD203B41FA5}">
                      <a16:colId xmlns:a16="http://schemas.microsoft.com/office/drawing/2014/main" val="169598340"/>
                    </a:ext>
                  </a:extLst>
                </a:gridCol>
                <a:gridCol w="1180114">
                  <a:extLst>
                    <a:ext uri="{9D8B030D-6E8A-4147-A177-3AD203B41FA5}">
                      <a16:colId xmlns:a16="http://schemas.microsoft.com/office/drawing/2014/main" val="2130216545"/>
                    </a:ext>
                  </a:extLst>
                </a:gridCol>
                <a:gridCol w="1439420">
                  <a:extLst>
                    <a:ext uri="{9D8B030D-6E8A-4147-A177-3AD203B41FA5}">
                      <a16:colId xmlns:a16="http://schemas.microsoft.com/office/drawing/2014/main" val="342380902"/>
                    </a:ext>
                  </a:extLst>
                </a:gridCol>
              </a:tblGrid>
              <a:tr h="581029">
                <a:tc>
                  <a:txBody>
                    <a:bodyPr/>
                    <a:lstStyle/>
                    <a:p>
                      <a:endParaRPr lang="en-US" sz="1800" b="0" cap="none" spc="60">
                        <a:solidFill>
                          <a:schemeClr val="bg1"/>
                        </a:solidFill>
                      </a:endParaRP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r>
                        <a:rPr lang="en-US" sz="1800" b="0" cap="none" spc="60" dirty="0">
                          <a:solidFill>
                            <a:schemeClr val="bg1"/>
                          </a:solidFill>
                        </a:rPr>
                        <a:t>2024</a:t>
                      </a: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r>
                        <a:rPr lang="en-US" sz="1800" b="0" cap="none" spc="60" dirty="0">
                          <a:solidFill>
                            <a:schemeClr val="bg1"/>
                          </a:solidFill>
                        </a:rPr>
                        <a:t>2025</a:t>
                      </a: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r>
                        <a:rPr lang="en-US" sz="1800" b="0" cap="none" spc="60">
                          <a:solidFill>
                            <a:schemeClr val="bg1"/>
                          </a:solidFill>
                        </a:rPr>
                        <a:t>Change</a:t>
                      </a: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extLst>
                  <a:ext uri="{0D108BD9-81ED-4DB2-BD59-A6C34878D82A}">
                    <a16:rowId xmlns:a16="http://schemas.microsoft.com/office/drawing/2014/main" val="4095370540"/>
                  </a:ext>
                </a:extLst>
              </a:tr>
              <a:tr h="546599">
                <a:tc>
                  <a:txBody>
                    <a:bodyPr/>
                    <a:lstStyle/>
                    <a:p>
                      <a:r>
                        <a:rPr lang="en-US" sz="1600" cap="none" spc="0">
                          <a:solidFill>
                            <a:schemeClr val="tx1"/>
                          </a:solidFill>
                        </a:rPr>
                        <a:t>Single</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600" cap="none" spc="0" dirty="0">
                          <a:solidFill>
                            <a:schemeClr val="tx1"/>
                          </a:solidFill>
                        </a:rPr>
                        <a:t>$4,150</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600" cap="none" spc="0" dirty="0">
                          <a:solidFill>
                            <a:schemeClr val="tx1"/>
                          </a:solidFill>
                        </a:rPr>
                        <a:t>$4,300</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600" cap="none" spc="0" dirty="0">
                          <a:solidFill>
                            <a:schemeClr val="tx1"/>
                          </a:solidFill>
                        </a:rPr>
                        <a:t>+ $150</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158196484"/>
                  </a:ext>
                </a:extLst>
              </a:tr>
              <a:tr h="546599">
                <a:tc>
                  <a:txBody>
                    <a:bodyPr/>
                    <a:lstStyle/>
                    <a:p>
                      <a:r>
                        <a:rPr lang="en-US" sz="1600" cap="none" spc="0">
                          <a:solidFill>
                            <a:schemeClr val="tx1"/>
                          </a:solidFill>
                        </a:rPr>
                        <a:t>Family</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dirty="0">
                          <a:solidFill>
                            <a:schemeClr val="tx1"/>
                          </a:solidFill>
                        </a:rPr>
                        <a:t>$8,300</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dirty="0">
                          <a:solidFill>
                            <a:schemeClr val="tx1"/>
                          </a:solidFill>
                        </a:rPr>
                        <a:t>$8,550</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dirty="0">
                          <a:solidFill>
                            <a:schemeClr val="tx1"/>
                          </a:solidFill>
                        </a:rPr>
                        <a:t>+ $250</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86331272"/>
                  </a:ext>
                </a:extLst>
              </a:tr>
              <a:tr h="1269644">
                <a:tc>
                  <a:txBody>
                    <a:bodyPr/>
                    <a:lstStyle/>
                    <a:p>
                      <a:r>
                        <a:rPr lang="en-US" sz="1600" cap="none" spc="0">
                          <a:solidFill>
                            <a:schemeClr val="tx1"/>
                          </a:solidFill>
                        </a:rPr>
                        <a:t>Catch-Up </a:t>
                      </a:r>
                    </a:p>
                    <a:p>
                      <a:pPr lvl="0">
                        <a:buNone/>
                      </a:pPr>
                      <a:r>
                        <a:rPr lang="en-US" sz="1600" cap="none" spc="0">
                          <a:solidFill>
                            <a:schemeClr val="tx1"/>
                          </a:solidFill>
                        </a:rPr>
                        <a:t>(age 55 or older)</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a:solidFill>
                            <a:schemeClr val="tx1"/>
                          </a:solidFill>
                        </a:rPr>
                        <a:t>$1,000</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a:solidFill>
                            <a:schemeClr val="tx1"/>
                          </a:solidFill>
                        </a:rPr>
                        <a:t>$1,000</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dirty="0">
                          <a:solidFill>
                            <a:schemeClr val="tx1"/>
                          </a:solidFill>
                        </a:rPr>
                        <a:t>No Change</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13469147"/>
                  </a:ext>
                </a:extLst>
              </a:tr>
            </a:tbl>
          </a:graphicData>
        </a:graphic>
      </p:graphicFrame>
    </p:spTree>
    <p:extLst>
      <p:ext uri="{BB962C8B-B14F-4D97-AF65-F5344CB8AC3E}">
        <p14:creationId xmlns:p14="http://schemas.microsoft.com/office/powerpoint/2010/main" val="120515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1494E-21AF-4017-89F3-45D5F6A2C0A7}"/>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4000"/>
              <a:t>Pre-Tax Savings Account Limits</a:t>
            </a:r>
          </a:p>
        </p:txBody>
      </p:sp>
      <p:sp>
        <p:nvSpPr>
          <p:cNvPr id="7" name="Content Placeholder 6">
            <a:extLst>
              <a:ext uri="{FF2B5EF4-FFF2-40B4-BE49-F238E27FC236}">
                <a16:creationId xmlns:a16="http://schemas.microsoft.com/office/drawing/2014/main" id="{18A5607D-79CB-5BB8-105C-0C162BD0E0FD}"/>
              </a:ext>
            </a:extLst>
          </p:cNvPr>
          <p:cNvSpPr>
            <a:spLocks noGrp="1"/>
          </p:cNvSpPr>
          <p:nvPr>
            <p:ph idx="1"/>
          </p:nvPr>
        </p:nvSpPr>
        <p:spPr>
          <a:xfrm>
            <a:off x="6400799" y="2121408"/>
            <a:ext cx="5299585" cy="4050792"/>
          </a:xfrm>
        </p:spPr>
        <p:txBody>
          <a:bodyPr vert="horz" lIns="0" tIns="45720" rIns="0" bIns="45720" rtlCol="0">
            <a:normAutofit/>
          </a:bodyPr>
          <a:lstStyle/>
          <a:p>
            <a:r>
              <a:rPr lang="en-US" sz="1800" b="1"/>
              <a:t>Medical FSA, Parking &amp; Transit Accounts</a:t>
            </a:r>
          </a:p>
          <a:p>
            <a:endParaRPr lang="en-US" sz="1800" b="1"/>
          </a:p>
          <a:p>
            <a:pPr marL="201168" lvl="1" indent="0">
              <a:buClr>
                <a:srgbClr val="276F8B"/>
              </a:buClr>
              <a:buNone/>
            </a:pPr>
            <a:r>
              <a:rPr lang="en-US">
                <a:ea typeface="+mn-lt"/>
                <a:cs typeface="+mn-lt"/>
              </a:rPr>
              <a:t>Employees </a:t>
            </a:r>
            <a:r>
              <a:rPr lang="en-US" dirty="0">
                <a:ea typeface="+mn-lt"/>
                <a:cs typeface="+mn-lt"/>
              </a:rPr>
              <a:t>must have a minimum of a $50 carryover account balance from 2024 to roll over unused funds into 2025 (if an employee does not re-enroll for next plan year)</a:t>
            </a:r>
          </a:p>
        </p:txBody>
      </p:sp>
      <p:grpSp>
        <p:nvGrpSpPr>
          <p:cNvPr id="19" name="Group 18">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le 4">
            <a:extLst>
              <a:ext uri="{FF2B5EF4-FFF2-40B4-BE49-F238E27FC236}">
                <a16:creationId xmlns:a16="http://schemas.microsoft.com/office/drawing/2014/main" id="{4EE12102-2108-4B5A-9E2B-F227BCC855AE}"/>
              </a:ext>
            </a:extLst>
          </p:cNvPr>
          <p:cNvGraphicFramePr>
            <a:graphicFrameLocks noGrp="1"/>
          </p:cNvGraphicFramePr>
          <p:nvPr>
            <p:extLst>
              <p:ext uri="{D42A27DB-BD31-4B8C-83A1-F6EECF244321}">
                <p14:modId xmlns:p14="http://schemas.microsoft.com/office/powerpoint/2010/main" val="598641666"/>
              </p:ext>
            </p:extLst>
          </p:nvPr>
        </p:nvGraphicFramePr>
        <p:xfrm>
          <a:off x="576073" y="1170686"/>
          <a:ext cx="5170387" cy="4590034"/>
        </p:xfrm>
        <a:graphic>
          <a:graphicData uri="http://schemas.openxmlformats.org/drawingml/2006/table">
            <a:tbl>
              <a:tblPr firstRow="1" bandRow="1">
                <a:noFill/>
                <a:tableStyleId>{69012ECD-51FC-41F1-AA8D-1B2483CD663E}</a:tableStyleId>
              </a:tblPr>
              <a:tblGrid>
                <a:gridCol w="2408795">
                  <a:extLst>
                    <a:ext uri="{9D8B030D-6E8A-4147-A177-3AD203B41FA5}">
                      <a16:colId xmlns:a16="http://schemas.microsoft.com/office/drawing/2014/main" val="2559863527"/>
                    </a:ext>
                  </a:extLst>
                </a:gridCol>
                <a:gridCol w="891448">
                  <a:extLst>
                    <a:ext uri="{9D8B030D-6E8A-4147-A177-3AD203B41FA5}">
                      <a16:colId xmlns:a16="http://schemas.microsoft.com/office/drawing/2014/main" val="169598340"/>
                    </a:ext>
                  </a:extLst>
                </a:gridCol>
                <a:gridCol w="891448">
                  <a:extLst>
                    <a:ext uri="{9D8B030D-6E8A-4147-A177-3AD203B41FA5}">
                      <a16:colId xmlns:a16="http://schemas.microsoft.com/office/drawing/2014/main" val="2130216545"/>
                    </a:ext>
                  </a:extLst>
                </a:gridCol>
                <a:gridCol w="978696">
                  <a:extLst>
                    <a:ext uri="{9D8B030D-6E8A-4147-A177-3AD203B41FA5}">
                      <a16:colId xmlns:a16="http://schemas.microsoft.com/office/drawing/2014/main" val="342380902"/>
                    </a:ext>
                  </a:extLst>
                </a:gridCol>
              </a:tblGrid>
              <a:tr h="435552">
                <a:tc>
                  <a:txBody>
                    <a:bodyPr/>
                    <a:lstStyle/>
                    <a:p>
                      <a:endParaRPr lang="en-US" sz="1200" b="0" cap="none" spc="0">
                        <a:solidFill>
                          <a:schemeClr val="bg1"/>
                        </a:solidFill>
                      </a:endParaRPr>
                    </a:p>
                  </a:txBody>
                  <a:tcPr marL="98991" marR="48800" marT="76148" marB="7614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104E61"/>
                    </a:solidFill>
                  </a:tcPr>
                </a:tc>
                <a:tc>
                  <a:txBody>
                    <a:bodyPr/>
                    <a:lstStyle/>
                    <a:p>
                      <a:r>
                        <a:rPr lang="en-US" sz="1500" b="0" cap="none" spc="0" dirty="0">
                          <a:solidFill>
                            <a:schemeClr val="bg1"/>
                          </a:solidFill>
                        </a:rPr>
                        <a:t>2024</a:t>
                      </a:r>
                    </a:p>
                  </a:txBody>
                  <a:tcPr marL="98991" marR="48800" marT="76148" marB="76148" anchor="ctr">
                    <a:lnL w="12700" cmpd="sng">
                      <a:noFill/>
                    </a:lnL>
                    <a:lnR w="12700" cmpd="sng">
                      <a:noFill/>
                    </a:lnR>
                    <a:lnT w="19050" cap="flat" cmpd="sng" algn="ctr">
                      <a:solidFill>
                        <a:schemeClr val="tx1"/>
                      </a:solidFill>
                      <a:prstDash val="solid"/>
                    </a:lnT>
                    <a:lnB w="38100" cmpd="sng">
                      <a:noFill/>
                    </a:lnB>
                    <a:solidFill>
                      <a:srgbClr val="104E61"/>
                    </a:solidFill>
                  </a:tcPr>
                </a:tc>
                <a:tc>
                  <a:txBody>
                    <a:bodyPr/>
                    <a:lstStyle/>
                    <a:p>
                      <a:r>
                        <a:rPr lang="en-US" sz="1500" b="0" cap="none" spc="0" dirty="0">
                          <a:solidFill>
                            <a:schemeClr val="bg1"/>
                          </a:solidFill>
                        </a:rPr>
                        <a:t>2025</a:t>
                      </a:r>
                    </a:p>
                  </a:txBody>
                  <a:tcPr marL="98991" marR="48800" marT="76148" marB="76148" anchor="ctr">
                    <a:lnL w="12700" cmpd="sng">
                      <a:noFill/>
                    </a:lnL>
                    <a:lnR w="12700" cmpd="sng">
                      <a:noFill/>
                    </a:lnR>
                    <a:lnT w="19050" cap="flat" cmpd="sng" algn="ctr">
                      <a:solidFill>
                        <a:schemeClr val="tx1"/>
                      </a:solidFill>
                      <a:prstDash val="solid"/>
                    </a:lnT>
                    <a:lnB w="38100" cmpd="sng">
                      <a:noFill/>
                    </a:lnB>
                    <a:solidFill>
                      <a:srgbClr val="104E61"/>
                    </a:solidFill>
                  </a:tcPr>
                </a:tc>
                <a:tc>
                  <a:txBody>
                    <a:bodyPr/>
                    <a:lstStyle/>
                    <a:p>
                      <a:r>
                        <a:rPr lang="en-US" sz="1500" b="0" cap="none" spc="0">
                          <a:solidFill>
                            <a:schemeClr val="bg1"/>
                          </a:solidFill>
                        </a:rPr>
                        <a:t>Change</a:t>
                      </a:r>
                    </a:p>
                  </a:txBody>
                  <a:tcPr marL="98991" marR="48800" marT="76148" marB="76148" anchor="ctr">
                    <a:lnL w="12700" cmpd="sng">
                      <a:noFill/>
                    </a:lnL>
                    <a:lnR w="12700" cmpd="sng">
                      <a:noFill/>
                    </a:lnR>
                    <a:lnT w="19050" cap="flat" cmpd="sng" algn="ctr">
                      <a:solidFill>
                        <a:schemeClr val="tx1"/>
                      </a:solidFill>
                      <a:prstDash val="solid"/>
                    </a:lnT>
                    <a:lnB w="38100" cmpd="sng">
                      <a:noFill/>
                    </a:lnB>
                    <a:solidFill>
                      <a:srgbClr val="104E61"/>
                    </a:solidFill>
                  </a:tcPr>
                </a:tc>
                <a:extLst>
                  <a:ext uri="{0D108BD9-81ED-4DB2-BD59-A6C34878D82A}">
                    <a16:rowId xmlns:a16="http://schemas.microsoft.com/office/drawing/2014/main" val="4095370540"/>
                  </a:ext>
                </a:extLst>
              </a:tr>
              <a:tr h="1622146">
                <a:tc>
                  <a:txBody>
                    <a:bodyPr/>
                    <a:lstStyle/>
                    <a:p>
                      <a:r>
                        <a:rPr lang="en-US" sz="1500" cap="none" spc="0" dirty="0">
                          <a:solidFill>
                            <a:schemeClr val="tx1"/>
                          </a:solidFill>
                        </a:rPr>
                        <a:t>Healthcare and Limited Purpose FSA</a:t>
                      </a:r>
                    </a:p>
                    <a:p>
                      <a:pPr lvl="0">
                        <a:buNone/>
                      </a:pPr>
                      <a:r>
                        <a:rPr lang="en-US" sz="1500" cap="none" spc="0" dirty="0">
                          <a:solidFill>
                            <a:schemeClr val="tx1"/>
                          </a:solidFill>
                        </a:rPr>
                        <a:t>*Up to $640 may be rolled over from 2024 to 2025</a:t>
                      </a:r>
                    </a:p>
                  </a:txBody>
                  <a:tcPr marL="98991" marR="48800" marT="76148" marB="76148">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500" cap="none" spc="0" dirty="0">
                          <a:solidFill>
                            <a:schemeClr val="tx1"/>
                          </a:solidFill>
                        </a:rPr>
                        <a:t>Min: $50</a:t>
                      </a:r>
                    </a:p>
                    <a:p>
                      <a:pPr lvl="0">
                        <a:buNone/>
                      </a:pPr>
                      <a:endParaRPr lang="en-US" sz="1500" cap="none" spc="0" dirty="0">
                        <a:solidFill>
                          <a:schemeClr val="tx1"/>
                        </a:solidFill>
                      </a:endParaRPr>
                    </a:p>
                    <a:p>
                      <a:pPr lvl="0">
                        <a:buNone/>
                      </a:pPr>
                      <a:r>
                        <a:rPr lang="en-US" sz="1500" cap="none" spc="0" dirty="0">
                          <a:solidFill>
                            <a:schemeClr val="tx1"/>
                          </a:solidFill>
                        </a:rPr>
                        <a:t>Max:</a:t>
                      </a:r>
                    </a:p>
                    <a:p>
                      <a:pPr lvl="0">
                        <a:buNone/>
                      </a:pPr>
                      <a:r>
                        <a:rPr lang="en-US" sz="1500" cap="none" spc="0" dirty="0">
                          <a:solidFill>
                            <a:schemeClr val="tx1"/>
                          </a:solidFill>
                        </a:rPr>
                        <a:t>$3,050</a:t>
                      </a:r>
                    </a:p>
                    <a:p>
                      <a:pPr lvl="0">
                        <a:buNone/>
                      </a:pPr>
                      <a:endParaRPr lang="en-US" sz="1500" cap="none" spc="0" dirty="0">
                        <a:solidFill>
                          <a:schemeClr val="tx1"/>
                        </a:solidFill>
                      </a:endParaRP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500" cap="none" spc="0" dirty="0">
                          <a:solidFill>
                            <a:schemeClr val="tx1"/>
                          </a:solidFill>
                        </a:rPr>
                        <a:t>Min: $50</a:t>
                      </a:r>
                    </a:p>
                    <a:p>
                      <a:pPr lvl="0">
                        <a:buNone/>
                      </a:pPr>
                      <a:endParaRPr lang="en-US" sz="1500" cap="none" spc="0" dirty="0">
                        <a:solidFill>
                          <a:schemeClr val="tx1"/>
                        </a:solidFill>
                      </a:endParaRPr>
                    </a:p>
                    <a:p>
                      <a:pPr lvl="0">
                        <a:buNone/>
                      </a:pPr>
                      <a:r>
                        <a:rPr lang="en-US" sz="1500" cap="none" spc="0" dirty="0">
                          <a:solidFill>
                            <a:schemeClr val="tx1"/>
                          </a:solidFill>
                        </a:rPr>
                        <a:t>Max:</a:t>
                      </a:r>
                    </a:p>
                    <a:p>
                      <a:pPr lvl="0">
                        <a:buNone/>
                      </a:pPr>
                      <a:r>
                        <a:rPr lang="en-US" sz="1500" cap="none" spc="0" dirty="0">
                          <a:solidFill>
                            <a:schemeClr val="tx1"/>
                          </a:solidFill>
                        </a:rPr>
                        <a:t>$3,200</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500" cap="none" spc="0" dirty="0">
                          <a:solidFill>
                            <a:schemeClr val="tx1"/>
                          </a:solidFill>
                        </a:rPr>
                        <a:t>+ $150</a:t>
                      </a:r>
                    </a:p>
                  </a:txBody>
                  <a:tcPr marL="98991" marR="48800" marT="76148" marB="76148">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158196484"/>
                  </a:ext>
                </a:extLst>
              </a:tr>
              <a:tr h="1147509">
                <a:tc>
                  <a:txBody>
                    <a:bodyPr/>
                    <a:lstStyle/>
                    <a:p>
                      <a:r>
                        <a:rPr lang="en-US" sz="1500" cap="none" spc="0" dirty="0">
                          <a:solidFill>
                            <a:schemeClr val="tx1"/>
                          </a:solidFill>
                        </a:rPr>
                        <a:t>Dependent Day Care FSA</a:t>
                      </a:r>
                    </a:p>
                    <a:p>
                      <a:pPr lvl="0">
                        <a:buNone/>
                      </a:pPr>
                      <a:r>
                        <a:rPr lang="en-US" sz="1500" cap="none" spc="0" dirty="0">
                          <a:solidFill>
                            <a:schemeClr val="tx1"/>
                          </a:solidFill>
                        </a:rPr>
                        <a:t>*No funds may be rolled over from 2024 to 2025</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r>
                        <a:rPr lang="en-US" sz="1500" cap="none" spc="0">
                          <a:solidFill>
                            <a:schemeClr val="tx1"/>
                          </a:solidFill>
                        </a:rPr>
                        <a:t>$5,000</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pPr lvl="0">
                        <a:buNone/>
                      </a:pPr>
                      <a:r>
                        <a:rPr lang="en-US" sz="1500" cap="none" spc="0">
                          <a:solidFill>
                            <a:schemeClr val="tx1"/>
                          </a:solidFill>
                        </a:rPr>
                        <a:t>$5,000</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r>
                        <a:rPr lang="en-US" sz="1500" cap="none" spc="0">
                          <a:solidFill>
                            <a:schemeClr val="tx1"/>
                          </a:solidFill>
                        </a:rPr>
                        <a:t>No change</a:t>
                      </a:r>
                    </a:p>
                  </a:txBody>
                  <a:tcPr marL="98991" marR="48800" marT="76148" marB="7614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extLst>
                  <a:ext uri="{0D108BD9-81ED-4DB2-BD59-A6C34878D82A}">
                    <a16:rowId xmlns:a16="http://schemas.microsoft.com/office/drawing/2014/main" val="1386331272"/>
                  </a:ext>
                </a:extLst>
              </a:tr>
              <a:tr h="1384827">
                <a:tc>
                  <a:txBody>
                    <a:bodyPr/>
                    <a:lstStyle/>
                    <a:p>
                      <a:pPr lvl="0">
                        <a:buNone/>
                      </a:pPr>
                      <a:r>
                        <a:rPr lang="en-US" sz="1500" cap="none" spc="0" dirty="0">
                          <a:solidFill>
                            <a:schemeClr val="tx1"/>
                          </a:solidFill>
                        </a:rPr>
                        <a:t>Parking &amp; Transit Account</a:t>
                      </a:r>
                    </a:p>
                    <a:p>
                      <a:pPr lvl="0">
                        <a:buNone/>
                      </a:pPr>
                      <a:r>
                        <a:rPr lang="en-US" sz="1500" cap="none" spc="0" dirty="0">
                          <a:solidFill>
                            <a:schemeClr val="tx1"/>
                          </a:solidFill>
                        </a:rPr>
                        <a:t>*must have $50 in account to roll over from 2024 to 2025</a:t>
                      </a:r>
                    </a:p>
                  </a:txBody>
                  <a:tcPr marL="98991" marR="48800" marT="76148" marB="7614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500" cap="none" spc="0" dirty="0">
                          <a:solidFill>
                            <a:schemeClr val="tx1"/>
                          </a:solidFill>
                        </a:rPr>
                        <a:t>$300</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500" cap="none" spc="0" dirty="0">
                          <a:solidFill>
                            <a:schemeClr val="tx1"/>
                          </a:solidFill>
                        </a:rPr>
                        <a:t>$315</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500" cap="none" spc="0" dirty="0">
                          <a:solidFill>
                            <a:schemeClr val="tx1"/>
                          </a:solidFill>
                        </a:rPr>
                        <a:t>+ $15</a:t>
                      </a:r>
                    </a:p>
                  </a:txBody>
                  <a:tcPr marL="98991" marR="48800" marT="76148" marB="7614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913469147"/>
                  </a:ext>
                </a:extLst>
              </a:tr>
            </a:tbl>
          </a:graphicData>
        </a:graphic>
      </p:graphicFrame>
    </p:spTree>
    <p:extLst>
      <p:ext uri="{BB962C8B-B14F-4D97-AF65-F5344CB8AC3E}">
        <p14:creationId xmlns:p14="http://schemas.microsoft.com/office/powerpoint/2010/main" val="20441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1D96D8A4-D0D5-484E-B245-82A95B6F4070}"/>
              </a:ext>
            </a:extLst>
          </p:cNvPr>
          <p:cNvSpPr>
            <a:spLocks noGrp="1"/>
          </p:cNvSpPr>
          <p:nvPr>
            <p:ph type="title"/>
          </p:nvPr>
        </p:nvSpPr>
        <p:spPr>
          <a:xfrm>
            <a:off x="643468" y="643466"/>
            <a:ext cx="3686312" cy="5528734"/>
          </a:xfrm>
        </p:spPr>
        <p:txBody>
          <a:bodyPr vert="horz" lIns="91440" tIns="45720" rIns="91440" bIns="45720" rtlCol="0" anchor="ctr">
            <a:normAutofit/>
          </a:bodyPr>
          <a:lstStyle/>
          <a:p>
            <a:pPr algn="r"/>
            <a:r>
              <a:rPr lang="en-US" sz="4800">
                <a:solidFill>
                  <a:srgbClr val="FFFFFF"/>
                </a:solidFill>
              </a:rPr>
              <a:t> Well Wisconsin (</a:t>
            </a:r>
            <a:r>
              <a:rPr lang="en-US" sz="4800" i="1">
                <a:solidFill>
                  <a:srgbClr val="FFFFFF"/>
                </a:solidFill>
              </a:rPr>
              <a:t>powered by Web MD)</a:t>
            </a:r>
          </a:p>
        </p:txBody>
      </p:sp>
      <p:sp>
        <p:nvSpPr>
          <p:cNvPr id="4" name="Content Placeholder 3">
            <a:extLst>
              <a:ext uri="{FF2B5EF4-FFF2-40B4-BE49-F238E27FC236}">
                <a16:creationId xmlns:a16="http://schemas.microsoft.com/office/drawing/2014/main" id="{CDD01790-A282-F611-EF6E-150E0D83327E}"/>
              </a:ext>
            </a:extLst>
          </p:cNvPr>
          <p:cNvSpPr>
            <a:spLocks noGrp="1"/>
          </p:cNvSpPr>
          <p:nvPr>
            <p:ph idx="1"/>
          </p:nvPr>
        </p:nvSpPr>
        <p:spPr>
          <a:xfrm>
            <a:off x="5053780" y="599768"/>
            <a:ext cx="6074467" cy="5572432"/>
          </a:xfrm>
        </p:spPr>
        <p:txBody>
          <a:bodyPr vert="horz" lIns="91440" tIns="45720" rIns="91440" bIns="45720" rtlCol="0" anchor="t">
            <a:normAutofit/>
          </a:bodyPr>
          <a:lstStyle/>
          <a:p>
            <a:pPr algn="ctr"/>
            <a:endParaRPr lang="en-US" sz="2400" dirty="0"/>
          </a:p>
          <a:p>
            <a:pPr algn="ctr"/>
            <a:endParaRPr lang="en-US" sz="2400" dirty="0"/>
          </a:p>
          <a:p>
            <a:pPr algn="ctr"/>
            <a:r>
              <a:rPr lang="en-US" sz="2400" dirty="0"/>
              <a:t>What's New for 2025</a:t>
            </a:r>
          </a:p>
        </p:txBody>
      </p:sp>
      <p:sp>
        <p:nvSpPr>
          <p:cNvPr id="14" name="Oval 1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Picture 23">
            <a:extLst>
              <a:ext uri="{FF2B5EF4-FFF2-40B4-BE49-F238E27FC236}">
                <a16:creationId xmlns:a16="http://schemas.microsoft.com/office/drawing/2014/main" id="{A6B7FC77-F74D-631E-E506-DF0B4AEB94DD}"/>
              </a:ext>
            </a:extLst>
          </p:cNvPr>
          <p:cNvPicPr>
            <a:picLocks noChangeAspect="1"/>
          </p:cNvPicPr>
          <p:nvPr/>
        </p:nvPicPr>
        <p:blipFill>
          <a:blip r:embed="rId5"/>
          <a:stretch>
            <a:fillRect/>
          </a:stretch>
        </p:blipFill>
        <p:spPr>
          <a:xfrm>
            <a:off x="6496462" y="3407833"/>
            <a:ext cx="3189101" cy="2571117"/>
          </a:xfrm>
          <a:prstGeom prst="rect">
            <a:avLst/>
          </a:prstGeom>
        </p:spPr>
      </p:pic>
    </p:spTree>
    <p:extLst>
      <p:ext uri="{BB962C8B-B14F-4D97-AF65-F5344CB8AC3E}">
        <p14:creationId xmlns:p14="http://schemas.microsoft.com/office/powerpoint/2010/main" val="40894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7B968FD8-767B-9452-CE21-E0C9F4B32FBC}"/>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2025 Wellness Updates</a:t>
            </a:r>
          </a:p>
        </p:txBody>
      </p:sp>
      <p:sp>
        <p:nvSpPr>
          <p:cNvPr id="3" name="Content Placeholder 2">
            <a:extLst>
              <a:ext uri="{FF2B5EF4-FFF2-40B4-BE49-F238E27FC236}">
                <a16:creationId xmlns:a16="http://schemas.microsoft.com/office/drawing/2014/main" id="{FB7E0D2B-87ED-30AF-965D-965FB84420E6}"/>
              </a:ext>
            </a:extLst>
          </p:cNvPr>
          <p:cNvSpPr>
            <a:spLocks noGrp="1"/>
          </p:cNvSpPr>
          <p:nvPr>
            <p:ph idx="1"/>
          </p:nvPr>
        </p:nvSpPr>
        <p:spPr>
          <a:xfrm>
            <a:off x="5053780" y="599768"/>
            <a:ext cx="6074467" cy="5572432"/>
          </a:xfrm>
        </p:spPr>
        <p:txBody>
          <a:bodyPr anchor="ctr">
            <a:normAutofit/>
          </a:bodyPr>
          <a:lstStyle/>
          <a:p>
            <a:pPr>
              <a:buFont typeface="Arial" panose="020B0604020202020204" pitchFamily="34" charset="0"/>
              <a:buChar char="•"/>
            </a:pPr>
            <a:r>
              <a:rPr lang="en-US" b="0" i="0" dirty="0">
                <a:effectLst/>
                <a:latin typeface="muli"/>
              </a:rPr>
              <a:t>Starting January 1, 2025, participants have access to the following evidence-based programs:</a:t>
            </a:r>
            <a:endParaRPr lang="en-US" dirty="0">
              <a:latin typeface="muli"/>
            </a:endParaRPr>
          </a:p>
          <a:p>
            <a:pPr lvl="1">
              <a:buFont typeface="Wingdings" panose="05000000000000000000" pitchFamily="2" charset="2"/>
              <a:buChar char="Ø"/>
            </a:pPr>
            <a:r>
              <a:rPr lang="en-US" b="0" i="0" dirty="0">
                <a:effectLst/>
                <a:latin typeface="muli"/>
              </a:rPr>
              <a:t>Diabetes Prevention Program for those at risk of developing diabetes</a:t>
            </a:r>
          </a:p>
          <a:p>
            <a:pPr lvl="1">
              <a:buFont typeface="Wingdings" panose="05000000000000000000" pitchFamily="2" charset="2"/>
              <a:buChar char="Ø"/>
            </a:pPr>
            <a:r>
              <a:rPr lang="en-US" b="0" i="0" dirty="0">
                <a:effectLst/>
                <a:latin typeface="muli"/>
              </a:rPr>
              <a:t>Positively Me, a year-long program helping to support participants with losing weight</a:t>
            </a:r>
          </a:p>
          <a:p>
            <a:pPr lvl="1">
              <a:buFont typeface="Wingdings" panose="05000000000000000000" pitchFamily="2" charset="2"/>
              <a:buChar char="Ø"/>
            </a:pPr>
            <a:r>
              <a:rPr lang="en-US" b="0" i="0" dirty="0">
                <a:effectLst/>
                <a:latin typeface="muli"/>
              </a:rPr>
              <a:t>Fern Health chronic pain management programs supporting participants experiencing musculoskeletal pain in their head, neck, shoulders, low back, hips, or knees</a:t>
            </a:r>
          </a:p>
          <a:p>
            <a:pPr lvl="1">
              <a:buFont typeface="Wingdings" panose="05000000000000000000" pitchFamily="2" charset="2"/>
              <a:buChar char="Ø"/>
            </a:pPr>
            <a:r>
              <a:rPr lang="en-US" b="0" i="0" dirty="0" err="1">
                <a:effectLst/>
                <a:latin typeface="muli"/>
              </a:rPr>
              <a:t>meQuilibrium</a:t>
            </a:r>
            <a:r>
              <a:rPr lang="en-US" b="0" i="0" dirty="0">
                <a:effectLst/>
                <a:latin typeface="muli"/>
              </a:rPr>
              <a:t> for stress management and resilience building support</a:t>
            </a:r>
          </a:p>
          <a:p>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25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lang="en-US" sz="9600">
                <a:blipFill dpi="0" rotWithShape="1">
                  <a:blip r:embed="rId4"/>
                  <a:srcRect/>
                  <a:tile tx="6350" ty="-127000" sx="65000" sy="64000" flip="none" algn="tl"/>
                </a:blipFill>
              </a:rPr>
              <a:t>Getting Ready for OE</a:t>
            </a:r>
            <a:br>
              <a:rPr lang="en-US" sz="9600">
                <a:blipFill dpi="0" rotWithShape="1">
                  <a:blip r:embed="rId4"/>
                  <a:srcRect/>
                  <a:tile tx="6350" ty="-127000" sx="65000" sy="64000" flip="none" algn="tl"/>
                </a:blipFill>
              </a:rPr>
            </a:br>
            <a:endParaRPr lang="en-US" sz="9600">
              <a:blipFill dpi="0" rotWithShape="1">
                <a:blip r:embed="rId4"/>
                <a:srcRect/>
                <a:tile tx="6350" ty="-127000" sx="65000" sy="64000" flip="none" algn="tl"/>
              </a:blipFill>
            </a:endParaRPr>
          </a:p>
        </p:txBody>
      </p:sp>
      <p:sp>
        <p:nvSpPr>
          <p:cNvPr id="20" name="Rectangle 1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069848" y="4913336"/>
            <a:ext cx="7891272" cy="1069848"/>
          </a:xfrm>
        </p:spPr>
        <p:txBody>
          <a:bodyPr vert="horz" lIns="91440" tIns="45720" rIns="91440" bIns="45720" rtlCol="0">
            <a:normAutofit/>
          </a:bodyPr>
          <a:lstStyle/>
          <a:p>
            <a:pPr marL="0" indent="0">
              <a:buNone/>
            </a:pPr>
            <a:r>
              <a:rPr lang="en-US" sz="2200">
                <a:solidFill>
                  <a:srgbClr val="000000"/>
                </a:solidFill>
              </a:rPr>
              <a:t>Pre-OE agency Checklist</a:t>
            </a:r>
          </a:p>
        </p:txBody>
      </p:sp>
      <p:grpSp>
        <p:nvGrpSpPr>
          <p:cNvPr id="22" name="Group 2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3" name="Oval 2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DE80-91FD-4077-B23C-CF738162635F}"/>
              </a:ext>
            </a:extLst>
          </p:cNvPr>
          <p:cNvSpPr>
            <a:spLocks noGrp="1"/>
          </p:cNvSpPr>
          <p:nvPr>
            <p:ph type="title"/>
          </p:nvPr>
        </p:nvSpPr>
        <p:spPr/>
        <p:txBody>
          <a:bodyPr>
            <a:normAutofit/>
          </a:bodyPr>
          <a:lstStyle/>
          <a:p>
            <a:pPr algn="ctr"/>
            <a:r>
              <a:rPr lang="en-US" sz="4000"/>
              <a:t>Important Dates – Well Wisconsin</a:t>
            </a:r>
            <a:endParaRPr lang="en-US"/>
          </a:p>
        </p:txBody>
      </p:sp>
      <p:graphicFrame>
        <p:nvGraphicFramePr>
          <p:cNvPr id="6" name="Diagram 5">
            <a:extLst>
              <a:ext uri="{FF2B5EF4-FFF2-40B4-BE49-F238E27FC236}">
                <a16:creationId xmlns:a16="http://schemas.microsoft.com/office/drawing/2014/main" id="{A90C9DF2-65DD-C1D4-194B-2258A49C3974}"/>
              </a:ext>
            </a:extLst>
          </p:cNvPr>
          <p:cNvGraphicFramePr/>
          <p:nvPr>
            <p:extLst>
              <p:ext uri="{D42A27DB-BD31-4B8C-83A1-F6EECF244321}">
                <p14:modId xmlns:p14="http://schemas.microsoft.com/office/powerpoint/2010/main" val="1430027702"/>
              </p:ext>
            </p:extLst>
          </p:nvPr>
        </p:nvGraphicFramePr>
        <p:xfrm>
          <a:off x="2677886" y="2093976"/>
          <a:ext cx="6836228" cy="408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55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6A2D-036C-0B83-5557-5A76F748ECA2}"/>
              </a:ext>
            </a:extLst>
          </p:cNvPr>
          <p:cNvSpPr>
            <a:spLocks noGrp="1"/>
          </p:cNvSpPr>
          <p:nvPr>
            <p:ph type="title"/>
          </p:nvPr>
        </p:nvSpPr>
        <p:spPr/>
        <p:txBody>
          <a:bodyPr/>
          <a:lstStyle/>
          <a:p>
            <a:r>
              <a:rPr lang="en-US" dirty="0"/>
              <a:t>2025 well Wisconsin incentive overview</a:t>
            </a:r>
          </a:p>
        </p:txBody>
      </p:sp>
      <p:sp>
        <p:nvSpPr>
          <p:cNvPr id="3" name="Content Placeholder 2">
            <a:extLst>
              <a:ext uri="{FF2B5EF4-FFF2-40B4-BE49-F238E27FC236}">
                <a16:creationId xmlns:a16="http://schemas.microsoft.com/office/drawing/2014/main" id="{4984DA5C-CED3-88DA-5D1C-60903CA6B1DA}"/>
              </a:ext>
            </a:extLst>
          </p:cNvPr>
          <p:cNvSpPr>
            <a:spLocks noGrp="1"/>
          </p:cNvSpPr>
          <p:nvPr>
            <p:ph sz="half" idx="1"/>
          </p:nvPr>
        </p:nvSpPr>
        <p:spPr/>
        <p:txBody>
          <a:bodyPr/>
          <a:lstStyle/>
          <a:p>
            <a:pPr marL="75895" indent="-75895" defTabSz="758952">
              <a:spcBef>
                <a:spcPts val="996"/>
              </a:spcBef>
              <a:spcAft>
                <a:spcPts val="166"/>
              </a:spcAft>
            </a:pPr>
            <a:endParaRPr lang="en-US" sz="1600" kern="1200" dirty="0">
              <a:solidFill>
                <a:schemeClr val="dk1"/>
              </a:solidFill>
              <a:latin typeface="+mn-lt"/>
              <a:ea typeface="+mn-ea"/>
              <a:cs typeface="+mn-cs"/>
            </a:endParaRPr>
          </a:p>
          <a:p>
            <a:pPr marL="75895" indent="-75895" defTabSz="758952">
              <a:spcBef>
                <a:spcPts val="996"/>
              </a:spcBef>
              <a:spcAft>
                <a:spcPts val="166"/>
              </a:spcAft>
            </a:pPr>
            <a:endParaRPr lang="en-US" sz="1600" dirty="0">
              <a:solidFill>
                <a:schemeClr val="dk1"/>
              </a:solidFill>
            </a:endParaRPr>
          </a:p>
          <a:p>
            <a:pPr defTabSz="758952">
              <a:spcBef>
                <a:spcPts val="996"/>
              </a:spcBef>
              <a:spcAft>
                <a:spcPts val="166"/>
              </a:spcAft>
            </a:pPr>
            <a:r>
              <a:rPr lang="en-US" sz="1800" kern="1200" dirty="0">
                <a:solidFill>
                  <a:schemeClr val="dk1"/>
                </a:solidFill>
                <a:latin typeface="+mn-lt"/>
                <a:ea typeface="+mn-ea"/>
                <a:cs typeface="+mn-cs"/>
              </a:rPr>
              <a:t>Earn $150 incentive by completing 3 activities:</a:t>
            </a:r>
          </a:p>
          <a:p>
            <a:pPr marL="727040" lvl="2" indent="-285750" defTabSz="758952">
              <a:spcBef>
                <a:spcPts val="166"/>
              </a:spcBef>
              <a:spcAft>
                <a:spcPts val="332"/>
              </a:spcAft>
              <a:buFont typeface="Wingdings" panose="05000000000000000000" pitchFamily="2" charset="2"/>
              <a:buChar char="q"/>
            </a:pPr>
            <a:r>
              <a:rPr lang="en-US" sz="1400" kern="1200" dirty="0">
                <a:solidFill>
                  <a:schemeClr val="dk1"/>
                </a:solidFill>
                <a:latin typeface="+mn-lt"/>
                <a:ea typeface="+mn-ea"/>
                <a:cs typeface="+mn-cs"/>
              </a:rPr>
              <a:t>Health assessment</a:t>
            </a:r>
          </a:p>
          <a:p>
            <a:pPr marL="727040" lvl="2" indent="-285750" defTabSz="758952">
              <a:spcBef>
                <a:spcPts val="166"/>
              </a:spcBef>
              <a:spcAft>
                <a:spcPts val="332"/>
              </a:spcAft>
              <a:buFont typeface="Wingdings" panose="05000000000000000000" pitchFamily="2" charset="2"/>
              <a:buChar char="q"/>
            </a:pPr>
            <a:r>
              <a:rPr lang="en-US" sz="1400" kern="1200" dirty="0">
                <a:solidFill>
                  <a:schemeClr val="dk1"/>
                </a:solidFill>
                <a:latin typeface="+mn-lt"/>
                <a:ea typeface="+mn-ea"/>
                <a:cs typeface="+mn-cs"/>
              </a:rPr>
              <a:t>Health check</a:t>
            </a:r>
          </a:p>
          <a:p>
            <a:pPr marL="727040" lvl="2" indent="-285750" defTabSz="758952">
              <a:spcBef>
                <a:spcPts val="166"/>
              </a:spcBef>
              <a:spcAft>
                <a:spcPts val="332"/>
              </a:spcAft>
              <a:buFont typeface="Wingdings" panose="05000000000000000000" pitchFamily="2" charset="2"/>
              <a:buChar char="q"/>
            </a:pPr>
            <a:r>
              <a:rPr lang="en-US" sz="1400" kern="1200" dirty="0">
                <a:solidFill>
                  <a:schemeClr val="dk1"/>
                </a:solidFill>
                <a:latin typeface="+mn-lt"/>
                <a:ea typeface="+mn-ea"/>
                <a:cs typeface="+mn-cs"/>
              </a:rPr>
              <a:t>One well-being activity</a:t>
            </a:r>
          </a:p>
          <a:p>
            <a:pPr marL="452720" lvl="1" indent="-285750" defTabSz="758952">
              <a:spcBef>
                <a:spcPts val="166"/>
              </a:spcBef>
              <a:spcAft>
                <a:spcPts val="332"/>
              </a:spcAft>
              <a:buFont typeface="Wingdings" panose="05000000000000000000" pitchFamily="2" charset="2"/>
              <a:buChar char="q"/>
            </a:pPr>
            <a:endParaRPr lang="en-US" sz="1600" dirty="0">
              <a:solidFill>
                <a:schemeClr val="dk1"/>
              </a:solidFill>
            </a:endParaRPr>
          </a:p>
          <a:p>
            <a:pPr marL="452720" lvl="1" indent="-285750" defTabSz="758952">
              <a:spcBef>
                <a:spcPts val="166"/>
              </a:spcBef>
              <a:spcAft>
                <a:spcPts val="332"/>
              </a:spcAft>
              <a:buFont typeface="Wingdings" panose="05000000000000000000" pitchFamily="2" charset="2"/>
              <a:buChar char="q"/>
            </a:pPr>
            <a:endParaRPr lang="en-US" sz="1600" dirty="0">
              <a:solidFill>
                <a:schemeClr val="dk1"/>
              </a:solidFill>
            </a:endParaRPr>
          </a:p>
          <a:p>
            <a:pPr marL="452720" lvl="1" indent="-285750" defTabSz="758952">
              <a:spcBef>
                <a:spcPts val="166"/>
              </a:spcBef>
              <a:spcAft>
                <a:spcPts val="332"/>
              </a:spcAft>
              <a:buFont typeface="Wingdings" panose="05000000000000000000" pitchFamily="2" charset="2"/>
              <a:buChar char="v"/>
            </a:pPr>
            <a:r>
              <a:rPr lang="en-US" sz="1600" b="1" kern="1200" dirty="0">
                <a:solidFill>
                  <a:schemeClr val="dk1"/>
                </a:solidFill>
                <a:latin typeface="+mn-lt"/>
                <a:ea typeface="+mn-ea"/>
                <a:cs typeface="+mn-cs"/>
              </a:rPr>
              <a:t>Incentive Deadline: October</a:t>
            </a:r>
            <a:r>
              <a:rPr lang="en-US" sz="1600" b="1" dirty="0"/>
              <a:t> </a:t>
            </a:r>
            <a:r>
              <a:rPr lang="en-US" sz="1600" b="1" kern="1200" dirty="0">
                <a:solidFill>
                  <a:schemeClr val="dk1"/>
                </a:solidFill>
                <a:latin typeface="+mn-lt"/>
                <a:ea typeface="+mn-ea"/>
                <a:cs typeface="+mn-cs"/>
              </a:rPr>
              <a:t>10, 2025</a:t>
            </a:r>
            <a:endParaRPr lang="en-US" sz="1600" b="1" dirty="0"/>
          </a:p>
          <a:p>
            <a:pPr marL="452720" lvl="1" indent="-285750" defTabSz="758952">
              <a:spcBef>
                <a:spcPts val="166"/>
              </a:spcBef>
              <a:spcAft>
                <a:spcPts val="332"/>
              </a:spcAft>
              <a:buFont typeface="Wingdings" panose="05000000000000000000" pitchFamily="2" charset="2"/>
              <a:buChar char="q"/>
            </a:pPr>
            <a:endParaRPr lang="en-US" sz="1600" dirty="0"/>
          </a:p>
          <a:p>
            <a:endParaRPr lang="en-US" dirty="0"/>
          </a:p>
        </p:txBody>
      </p:sp>
      <p:pic>
        <p:nvPicPr>
          <p:cNvPr id="5" name="Content Placeholder 4">
            <a:extLst>
              <a:ext uri="{FF2B5EF4-FFF2-40B4-BE49-F238E27FC236}">
                <a16:creationId xmlns:a16="http://schemas.microsoft.com/office/drawing/2014/main" id="{0D03C05F-EEF6-20AA-A365-0AB822FD912A}"/>
              </a:ext>
            </a:extLst>
          </p:cNvPr>
          <p:cNvPicPr>
            <a:picLocks noGrp="1" noChangeAspect="1"/>
          </p:cNvPicPr>
          <p:nvPr>
            <p:ph sz="half" idx="2"/>
          </p:nvPr>
        </p:nvPicPr>
        <p:blipFill>
          <a:blip r:embed="rId2"/>
          <a:stretch>
            <a:fillRect/>
          </a:stretch>
        </p:blipFill>
        <p:spPr>
          <a:xfrm>
            <a:off x="7924610" y="2093976"/>
            <a:ext cx="2182557" cy="2030144"/>
          </a:xfrm>
          <a:prstGeom prst="rect">
            <a:avLst/>
          </a:prstGeom>
        </p:spPr>
      </p:pic>
      <p:sp>
        <p:nvSpPr>
          <p:cNvPr id="7" name="TextBox 6">
            <a:extLst>
              <a:ext uri="{FF2B5EF4-FFF2-40B4-BE49-F238E27FC236}">
                <a16:creationId xmlns:a16="http://schemas.microsoft.com/office/drawing/2014/main" id="{60A30803-A4F6-9656-8FE5-155BD043F4AD}"/>
              </a:ext>
            </a:extLst>
          </p:cNvPr>
          <p:cNvSpPr txBox="1"/>
          <p:nvPr/>
        </p:nvSpPr>
        <p:spPr>
          <a:xfrm>
            <a:off x="7924610" y="4619054"/>
            <a:ext cx="3551110" cy="984885"/>
          </a:xfrm>
          <a:prstGeom prst="rect">
            <a:avLst/>
          </a:prstGeom>
          <a:noFill/>
        </p:spPr>
        <p:txBody>
          <a:bodyPr wrap="square">
            <a:spAutoFit/>
          </a:bodyPr>
          <a:lstStyle/>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Well Wisconsin</a:t>
            </a:r>
          </a:p>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webmdhealth.com/</a:t>
            </a:r>
            <a:r>
              <a:rPr kumimoji="0" lang="en-US" sz="1600" b="0" i="0" u="none" strike="noStrike" kern="1200" cap="none" spc="0" normalizeH="0" baseline="0" noProof="0" dirty="0" err="1">
                <a:ln>
                  <a:noFill/>
                </a:ln>
                <a:solidFill>
                  <a:prstClr val="black"/>
                </a:solidFill>
                <a:effectLst/>
                <a:uLnTx/>
                <a:uFillTx/>
                <a:latin typeface="Rockwell" panose="02060603020205020403"/>
                <a:ea typeface="+mn-ea"/>
                <a:cs typeface="+mn-cs"/>
              </a:rPr>
              <a:t>wellwisconsin</a:t>
            </a:r>
            <a:endPar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WebMD 1-800-821-6591</a:t>
            </a: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94586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9597A-C3FB-493A-A193-C2FF0BAFA581}"/>
              </a:ext>
            </a:extLst>
          </p:cNvPr>
          <p:cNvSpPr>
            <a:spLocks noGrp="1"/>
          </p:cNvSpPr>
          <p:nvPr>
            <p:ph type="title"/>
          </p:nvPr>
        </p:nvSpPr>
        <p:spPr>
          <a:xfrm>
            <a:off x="6556100" y="1360493"/>
            <a:ext cx="4972511" cy="3106732"/>
          </a:xfrm>
        </p:spPr>
        <p:txBody>
          <a:bodyPr vert="horz" lIns="91440" tIns="45720" rIns="91440" bIns="45720" rtlCol="0" anchor="b">
            <a:normAutofit/>
          </a:bodyPr>
          <a:lstStyle/>
          <a:p>
            <a:pPr>
              <a:lnSpc>
                <a:spcPct val="80000"/>
              </a:lnSpc>
            </a:pPr>
            <a:r>
              <a:rPr lang="en-US" sz="7200">
                <a:solidFill>
                  <a:schemeClr val="tx1"/>
                </a:solidFill>
              </a:rPr>
              <a:t>The Week leading Up to OE </a:t>
            </a:r>
          </a:p>
        </p:txBody>
      </p:sp>
      <p:sp>
        <p:nvSpPr>
          <p:cNvPr id="4" name="TextBox 3">
            <a:extLst>
              <a:ext uri="{FF2B5EF4-FFF2-40B4-BE49-F238E27FC236}">
                <a16:creationId xmlns:a16="http://schemas.microsoft.com/office/drawing/2014/main" id="{70E46C37-F984-45CB-A262-50CC6D56F9B8}"/>
              </a:ext>
            </a:extLst>
          </p:cNvPr>
          <p:cNvSpPr txBox="1"/>
          <p:nvPr/>
        </p:nvSpPr>
        <p:spPr>
          <a:xfrm>
            <a:off x="6556100" y="4687316"/>
            <a:ext cx="4972512" cy="151708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90000"/>
              </a:lnSpc>
              <a:spcBef>
                <a:spcPts val="1200"/>
              </a:spcBef>
              <a:buClr>
                <a:schemeClr val="accent1">
                  <a:lumMod val="75000"/>
                </a:schemeClr>
              </a:buClr>
              <a:buSzPct val="85000"/>
            </a:pPr>
            <a:r>
              <a:rPr lang="en-US" sz="2200" dirty="0">
                <a:solidFill>
                  <a:srgbClr val="FFFFFF"/>
                </a:solidFill>
              </a:rPr>
              <a:t>Keep Calm, we’re almost there!</a:t>
            </a:r>
          </a:p>
        </p:txBody>
      </p:sp>
      <p:sp>
        <p:nvSpPr>
          <p:cNvPr id="22" name="Freeform: Shape 21">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E3F92F75-9EF9-41B8-B470-D94161FCA4EA}"/>
              </a:ext>
            </a:extLst>
          </p:cNvPr>
          <p:cNvPicPr>
            <a:picLocks noChangeAspect="1"/>
          </p:cNvPicPr>
          <p:nvPr/>
        </p:nvPicPr>
        <p:blipFill>
          <a:blip r:embed="rId7"/>
          <a:stretch>
            <a:fillRect/>
          </a:stretch>
        </p:blipFill>
        <p:spPr>
          <a:xfrm>
            <a:off x="663388" y="1641500"/>
            <a:ext cx="3972222" cy="3575000"/>
          </a:xfrm>
          <a:prstGeom prst="rect">
            <a:avLst/>
          </a:prstGeom>
        </p:spPr>
      </p:pic>
    </p:spTree>
    <p:extLst>
      <p:ext uri="{BB962C8B-B14F-4D97-AF65-F5344CB8AC3E}">
        <p14:creationId xmlns:p14="http://schemas.microsoft.com/office/powerpoint/2010/main" val="1922765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086D6-482B-4777-8ACE-C6D524F1C0B8}"/>
              </a:ext>
            </a:extLst>
          </p:cNvPr>
          <p:cNvSpPr>
            <a:spLocks noGrp="1"/>
          </p:cNvSpPr>
          <p:nvPr>
            <p:ph type="title"/>
          </p:nvPr>
        </p:nvSpPr>
        <p:spPr>
          <a:xfrm>
            <a:off x="6400800" y="484632"/>
            <a:ext cx="5299586" cy="1609344"/>
          </a:xfrm>
          <a:ln>
            <a:noFill/>
          </a:ln>
        </p:spPr>
        <p:txBody>
          <a:bodyPr>
            <a:normAutofit/>
          </a:bodyPr>
          <a:lstStyle/>
          <a:p>
            <a:r>
              <a:rPr lang="en-US" sz="4000" dirty="0"/>
              <a:t>BAS Group ID </a:t>
            </a:r>
          </a:p>
        </p:txBody>
      </p:sp>
      <p:pic>
        <p:nvPicPr>
          <p:cNvPr id="6" name="Picture 5" descr="A screenshot of a computer&#10;&#10;Description automatically generated">
            <a:extLst>
              <a:ext uri="{FF2B5EF4-FFF2-40B4-BE49-F238E27FC236}">
                <a16:creationId xmlns:a16="http://schemas.microsoft.com/office/drawing/2014/main" id="{D4548239-0B56-6915-C8C2-FE52435DBD69}"/>
              </a:ext>
            </a:extLst>
          </p:cNvPr>
          <p:cNvPicPr>
            <a:picLocks noChangeAspect="1"/>
          </p:cNvPicPr>
          <p:nvPr/>
        </p:nvPicPr>
        <p:blipFill>
          <a:blip r:embed="rId4"/>
          <a:stretch>
            <a:fillRect/>
          </a:stretch>
        </p:blipFill>
        <p:spPr>
          <a:xfrm>
            <a:off x="633999" y="2903713"/>
            <a:ext cx="5112461" cy="1060835"/>
          </a:xfrm>
          <a:prstGeom prst="rect">
            <a:avLst/>
          </a:prstGeom>
        </p:spPr>
      </p:pic>
      <p:sp>
        <p:nvSpPr>
          <p:cNvPr id="3" name="Content Placeholder 2">
            <a:extLst>
              <a:ext uri="{FF2B5EF4-FFF2-40B4-BE49-F238E27FC236}">
                <a16:creationId xmlns:a16="http://schemas.microsoft.com/office/drawing/2014/main" id="{F0128726-64A4-4FF7-90AA-A5A91E38CF6B}"/>
              </a:ext>
            </a:extLst>
          </p:cNvPr>
          <p:cNvSpPr>
            <a:spLocks noGrp="1"/>
          </p:cNvSpPr>
          <p:nvPr>
            <p:ph idx="1"/>
          </p:nvPr>
        </p:nvSpPr>
        <p:spPr>
          <a:xfrm>
            <a:off x="6400799" y="2121408"/>
            <a:ext cx="5299585" cy="4050792"/>
          </a:xfrm>
        </p:spPr>
        <p:txBody>
          <a:bodyPr vert="horz" lIns="91440" tIns="45720" rIns="91440" bIns="45720" rtlCol="0">
            <a:normAutofit/>
          </a:bodyPr>
          <a:lstStyle/>
          <a:p>
            <a:r>
              <a:rPr lang="en-US" sz="1200" dirty="0"/>
              <a:t>Tuesday (09-24-24), a process was run to tag an employee's job record with a BAS group ID of "IYC"</a:t>
            </a:r>
          </a:p>
          <a:p>
            <a:r>
              <a:rPr lang="en-US" sz="1200" dirty="0"/>
              <a:t>The BAS group ID is on the Benefit Administration page in Job Data</a:t>
            </a:r>
          </a:p>
          <a:p>
            <a:r>
              <a:rPr lang="en-US" sz="1200" dirty="0"/>
              <a:t>Any employee who has this tag, will have an OE event created</a:t>
            </a:r>
          </a:p>
          <a:p>
            <a:r>
              <a:rPr lang="en-US" sz="1200" dirty="0"/>
              <a:t>All active employees who are NOT in the DEF program will get an IYC code</a:t>
            </a:r>
          </a:p>
          <a:p>
            <a:pPr lvl="1">
              <a:buFont typeface="Wingdings" charset="2"/>
              <a:buChar char="Ø"/>
            </a:pPr>
            <a:r>
              <a:rPr lang="en-US" sz="1200" dirty="0"/>
              <a:t>Exception: If in DEF and enrolled in Pre-Tax Savings Plan for current year, will get IYC code</a:t>
            </a:r>
          </a:p>
          <a:p>
            <a:pPr lvl="1">
              <a:buFont typeface="Wingdings" charset="2"/>
              <a:buChar char="Ø"/>
            </a:pPr>
            <a:r>
              <a:rPr lang="en-US" sz="1200" dirty="0"/>
              <a:t>Multiple jobs – will only be added to benefit primary (this is why you can't change the benefit primary flag)</a:t>
            </a:r>
          </a:p>
          <a:p>
            <a:pPr lvl="2">
              <a:buFont typeface="Wingdings" charset="2"/>
              <a:buChar char="Ø"/>
            </a:pPr>
            <a:r>
              <a:rPr lang="en-US" sz="1200" b="1" dirty="0"/>
              <a:t>Note:</a:t>
            </a:r>
            <a:r>
              <a:rPr lang="en-US" sz="1200" dirty="0"/>
              <a:t> You may see DUP or NON listed in the BAS Group ID Field. These People either have multiple benefit records or several active employee instances. These codes are added to make sure that only 1 OE event prepares for the person.</a:t>
            </a:r>
          </a:p>
          <a:p>
            <a:pPr lvl="1">
              <a:buFont typeface="Wingdings" charset="2"/>
              <a:buChar char="Ø"/>
            </a:pPr>
            <a:r>
              <a:rPr lang="en-US" sz="1200" dirty="0"/>
              <a:t>Multiple benefit records will be added to the lowest numbered eligible job row</a:t>
            </a:r>
          </a:p>
          <a:p>
            <a:pPr lvl="1">
              <a:buClr>
                <a:srgbClr val="276F8B"/>
              </a:buClr>
              <a:buFont typeface="Wingdings" charset="2"/>
              <a:buChar char="Ø"/>
            </a:pPr>
            <a:endParaRPr lang="en-US" sz="1100" dirty="0"/>
          </a:p>
        </p:txBody>
      </p:sp>
      <p:grpSp>
        <p:nvGrpSpPr>
          <p:cNvPr id="13" name="Group 12">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139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91C66-56C1-4BA7-92D9-9793BC4E224B}"/>
              </a:ext>
            </a:extLst>
          </p:cNvPr>
          <p:cNvSpPr>
            <a:spLocks noGrp="1"/>
          </p:cNvSpPr>
          <p:nvPr>
            <p:ph type="title"/>
          </p:nvPr>
        </p:nvSpPr>
        <p:spPr>
          <a:xfrm>
            <a:off x="8156350" y="484632"/>
            <a:ext cx="3544035" cy="1609344"/>
          </a:xfrm>
          <a:ln>
            <a:noFill/>
          </a:ln>
        </p:spPr>
        <p:txBody>
          <a:bodyPr>
            <a:normAutofit/>
          </a:bodyPr>
          <a:lstStyle/>
          <a:p>
            <a:r>
              <a:rPr lang="en-US" sz="3200"/>
              <a:t>BAS Group ID – Multiple Jobs – Benefit Primary Flag</a:t>
            </a:r>
          </a:p>
        </p:txBody>
      </p:sp>
      <p:pic>
        <p:nvPicPr>
          <p:cNvPr id="5" name="Picture 4" descr="A screenshot of a computer&#10;&#10;Description automatically generated">
            <a:extLst>
              <a:ext uri="{FF2B5EF4-FFF2-40B4-BE49-F238E27FC236}">
                <a16:creationId xmlns:a16="http://schemas.microsoft.com/office/drawing/2014/main" id="{848A0C97-3795-9A00-B98B-3898E1331932}"/>
              </a:ext>
            </a:extLst>
          </p:cNvPr>
          <p:cNvPicPr>
            <a:picLocks noChangeAspect="1"/>
          </p:cNvPicPr>
          <p:nvPr/>
        </p:nvPicPr>
        <p:blipFill>
          <a:blip r:embed="rId4"/>
          <a:stretch>
            <a:fillRect/>
          </a:stretch>
        </p:blipFill>
        <p:spPr>
          <a:xfrm>
            <a:off x="633999" y="2143706"/>
            <a:ext cx="6882269" cy="2580849"/>
          </a:xfrm>
          <a:prstGeom prst="rect">
            <a:avLst/>
          </a:prstGeom>
        </p:spPr>
      </p:pic>
      <p:sp>
        <p:nvSpPr>
          <p:cNvPr id="3" name="Content Placeholder 2">
            <a:extLst>
              <a:ext uri="{FF2B5EF4-FFF2-40B4-BE49-F238E27FC236}">
                <a16:creationId xmlns:a16="http://schemas.microsoft.com/office/drawing/2014/main" id="{888F525E-6209-42D4-B3EA-7293C6941EEC}"/>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Employees who have multiple jobs have a benefit primary flag</a:t>
            </a:r>
          </a:p>
          <a:p>
            <a:pPr>
              <a:buClr>
                <a:srgbClr val="276F8B"/>
              </a:buClr>
            </a:pPr>
            <a:r>
              <a:rPr lang="en-US" sz="1600" dirty="0"/>
              <a:t>Once the IYC code is put on Job on 09-24-24, </a:t>
            </a:r>
            <a:r>
              <a:rPr lang="en-US" sz="1600" b="1" dirty="0"/>
              <a:t>agencies must not change the benefit flag</a:t>
            </a:r>
          </a:p>
          <a:p>
            <a:pPr lvl="1">
              <a:buClr>
                <a:srgbClr val="276F8B"/>
              </a:buClr>
              <a:buFont typeface="Wingdings" charset="2"/>
              <a:buChar char="Ø"/>
            </a:pPr>
            <a:r>
              <a:rPr lang="en-US" sz="1600" dirty="0"/>
              <a:t>If there is no IYC code on the benefits primary job, the OE event will disconnect in the system and the employee won't be able to make their OE elections</a:t>
            </a:r>
          </a:p>
          <a:p>
            <a:pPr>
              <a:buClr>
                <a:srgbClr val="276F8B"/>
              </a:buClr>
            </a:pPr>
            <a:r>
              <a:rPr lang="en-US" sz="1600" dirty="0"/>
              <a:t>From 09-24-24 until early 2025 (date TBD), agency must submit a ticket if the benefit flag needs to be moved</a:t>
            </a:r>
          </a:p>
          <a:p>
            <a:pPr>
              <a:buClr>
                <a:srgbClr val="276F8B"/>
              </a:buClr>
            </a:pPr>
            <a:endParaRPr lang="en-US" sz="1600" dirty="0"/>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27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A213B7D-76F2-4291-8D26-5F35AAE69130}"/>
              </a:ext>
            </a:extLst>
          </p:cNvPr>
          <p:cNvSpPr>
            <a:spLocks noGrp="1"/>
          </p:cNvSpPr>
          <p:nvPr>
            <p:ph type="title"/>
          </p:nvPr>
        </p:nvSpPr>
        <p:spPr>
          <a:xfrm>
            <a:off x="1069848" y="484632"/>
            <a:ext cx="10058400" cy="1609344"/>
          </a:xfrm>
        </p:spPr>
        <p:txBody>
          <a:bodyPr>
            <a:normAutofit/>
          </a:bodyPr>
          <a:lstStyle/>
          <a:p>
            <a:r>
              <a:rPr lang="en-US"/>
              <a:t>BAS Group ID</a:t>
            </a:r>
          </a:p>
        </p:txBody>
      </p:sp>
      <p:sp>
        <p:nvSpPr>
          <p:cNvPr id="3" name="Content Placeholder 2">
            <a:extLst>
              <a:ext uri="{FF2B5EF4-FFF2-40B4-BE49-F238E27FC236}">
                <a16:creationId xmlns:a16="http://schemas.microsoft.com/office/drawing/2014/main" id="{3D66DEDE-47F1-4C2F-B47C-B352D2287AAE}"/>
              </a:ext>
            </a:extLst>
          </p:cNvPr>
          <p:cNvSpPr>
            <a:spLocks noGrp="1"/>
          </p:cNvSpPr>
          <p:nvPr>
            <p:ph idx="1"/>
          </p:nvPr>
        </p:nvSpPr>
        <p:spPr>
          <a:xfrm>
            <a:off x="1069848" y="2320412"/>
            <a:ext cx="10058400" cy="3851787"/>
          </a:xfrm>
        </p:spPr>
        <p:txBody>
          <a:bodyPr vert="horz" lIns="91440" tIns="45720" rIns="91440" bIns="45720" rtlCol="0">
            <a:normAutofit/>
          </a:bodyPr>
          <a:lstStyle/>
          <a:p>
            <a:r>
              <a:rPr lang="en-US" sz="1500"/>
              <a:t>If there are new hires during the Open Enrollment Period, there will be a process run each night to put the BAS Group ID on the job and create the OE event</a:t>
            </a:r>
          </a:p>
          <a:p>
            <a:pPr lvl="1">
              <a:buClr>
                <a:srgbClr val="276F8B"/>
              </a:buClr>
              <a:buFont typeface="Wingdings" charset="2"/>
              <a:buChar char="Ø"/>
            </a:pPr>
            <a:r>
              <a:rPr lang="en-US" sz="1500"/>
              <a:t>Anyone who moved from DEF to a non-DEF benefit program during this time will also get an IYC</a:t>
            </a:r>
          </a:p>
          <a:p>
            <a:pPr>
              <a:buClr>
                <a:srgbClr val="276F8B"/>
              </a:buClr>
            </a:pPr>
            <a:r>
              <a:rPr lang="en-US" sz="1500" b="1"/>
              <a:t>Never</a:t>
            </a:r>
            <a:r>
              <a:rPr lang="en-US" sz="1500"/>
              <a:t> Delete the value in the BAS Group ID field</a:t>
            </a:r>
          </a:p>
          <a:p>
            <a:pPr>
              <a:buClr>
                <a:srgbClr val="276F8B"/>
              </a:buClr>
            </a:pPr>
            <a:r>
              <a:rPr lang="en-US" sz="1500" b="1"/>
              <a:t>Never</a:t>
            </a:r>
            <a:r>
              <a:rPr lang="en-US" sz="1500"/>
              <a:t> enter a value in the BAS Group ID field</a:t>
            </a:r>
          </a:p>
          <a:p>
            <a:pPr>
              <a:buClr>
                <a:srgbClr val="276F8B"/>
              </a:buClr>
            </a:pPr>
            <a:r>
              <a:rPr lang="en-US" sz="1500" b="1"/>
              <a:t>Remember</a:t>
            </a:r>
            <a:r>
              <a:rPr lang="en-US" sz="1500"/>
              <a:t> to tell your HR staff this</a:t>
            </a:r>
          </a:p>
          <a:p>
            <a:pPr>
              <a:buClr>
                <a:srgbClr val="276F8B"/>
              </a:buClr>
            </a:pPr>
            <a:r>
              <a:rPr lang="en-US" sz="1500"/>
              <a:t>If the BAS Group ID is </a:t>
            </a:r>
            <a:r>
              <a:rPr lang="en-US" sz="1500" b="1"/>
              <a:t>NOT</a:t>
            </a:r>
            <a:r>
              <a:rPr lang="en-US" sz="1500"/>
              <a:t> on the top of stack job row on the employee's benefit primary job, the OE event will disconnect from the job record and shut down to the employee</a:t>
            </a:r>
          </a:p>
          <a:p>
            <a:pPr>
              <a:buClr>
                <a:srgbClr val="276F8B"/>
              </a:buClr>
            </a:pPr>
            <a:r>
              <a:rPr lang="en-US" sz="1500"/>
              <a:t>This process will be run throughout the OE period</a:t>
            </a:r>
          </a:p>
          <a:p>
            <a:pPr lvl="1">
              <a:buClr>
                <a:srgbClr val="276F8B"/>
              </a:buClr>
              <a:buFont typeface="Wingdings" charset="2"/>
              <a:buChar char="Ø"/>
            </a:pPr>
            <a:r>
              <a:rPr lang="en-US" sz="1500"/>
              <a:t>Last day the process will be run -TBD</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9592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E0748AA-D61C-4DF3-B302-0873DC324D56}"/>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70Y Events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D19C909-B6DF-487C-8B79-079914AA1D2A}"/>
              </a:ext>
            </a:extLst>
          </p:cNvPr>
          <p:cNvSpPr>
            <a:spLocks noGrp="1"/>
          </p:cNvSpPr>
          <p:nvPr>
            <p:ph idx="1"/>
          </p:nvPr>
        </p:nvSpPr>
        <p:spPr>
          <a:xfrm>
            <a:off x="6081089" y="725394"/>
            <a:ext cx="5142658" cy="5407212"/>
          </a:xfrm>
        </p:spPr>
        <p:txBody>
          <a:bodyPr vert="horz" lIns="91440" tIns="45720" rIns="91440" bIns="45720" rtlCol="0" anchor="ctr">
            <a:normAutofit/>
          </a:bodyPr>
          <a:lstStyle/>
          <a:p>
            <a:r>
              <a:rPr lang="en-US" dirty="0"/>
              <a:t>Central Benefits will generate and process all 70Y events through the end of the year</a:t>
            </a:r>
          </a:p>
          <a:p>
            <a:pPr lvl="1">
              <a:buClr>
                <a:srgbClr val="276F8B"/>
              </a:buClr>
              <a:buFont typeface="Wingdings" charset="2"/>
              <a:buChar char="Ø"/>
            </a:pPr>
            <a:r>
              <a:rPr lang="en-US" dirty="0"/>
              <a:t>Reason – the OE event will term coverage under Life on the wrong date if someone turns 70 between now and the end of the year</a:t>
            </a:r>
          </a:p>
          <a:p>
            <a:pPr lvl="1">
              <a:buClr>
                <a:srgbClr val="276F8B"/>
              </a:buClr>
              <a:buFont typeface="Wingdings" charset="2"/>
              <a:buChar char="Ø"/>
            </a:pPr>
            <a:r>
              <a:rPr lang="en-US" dirty="0"/>
              <a:t>Consequence – you may see 70Y events on the BAS Activity Table for the rest of the year – ignore them. Central Benefits will monitor and manage</a:t>
            </a:r>
          </a:p>
        </p:txBody>
      </p:sp>
    </p:spTree>
    <p:extLst>
      <p:ext uri="{BB962C8B-B14F-4D97-AF65-F5344CB8AC3E}">
        <p14:creationId xmlns:p14="http://schemas.microsoft.com/office/powerpoint/2010/main" val="161110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C512-92DB-4345-82D5-DC9E7AC0BEA4}"/>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a:t>Technical/System Updates for 2025</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40436B-CCB0-C133-DAE8-2C0E19CADAD2}"/>
              </a:ext>
            </a:extLst>
          </p:cNvPr>
          <p:cNvGraphicFramePr>
            <a:graphicFrameLocks noGrp="1"/>
          </p:cNvGraphicFramePr>
          <p:nvPr>
            <p:ph idx="1"/>
            <p:extLst>
              <p:ext uri="{D42A27DB-BD31-4B8C-83A1-F6EECF244321}">
                <p14:modId xmlns:p14="http://schemas.microsoft.com/office/powerpoint/2010/main" val="112726674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30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6B80-FC94-434C-ADFE-448FDF4384C0}"/>
              </a:ext>
            </a:extLst>
          </p:cNvPr>
          <p:cNvSpPr>
            <a:spLocks noGrp="1"/>
          </p:cNvSpPr>
          <p:nvPr>
            <p:ph type="title"/>
          </p:nvPr>
        </p:nvSpPr>
        <p:spPr>
          <a:xfrm>
            <a:off x="1069848" y="484632"/>
            <a:ext cx="10058400" cy="1609344"/>
          </a:xfrm>
        </p:spPr>
        <p:txBody>
          <a:bodyPr>
            <a:normAutofit/>
          </a:bodyPr>
          <a:lstStyle/>
          <a:p>
            <a:r>
              <a:rPr lang="en-US"/>
              <a:t>Preventive Dental Certificate</a:t>
            </a:r>
          </a:p>
        </p:txBody>
      </p:sp>
      <p:sp>
        <p:nvSpPr>
          <p:cNvPr id="12" name="Rectangle 11">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5EA709-5565-479C-AEE0-63D4AB7C0DED}"/>
              </a:ext>
            </a:extLst>
          </p:cNvPr>
          <p:cNvGraphicFramePr>
            <a:graphicFrameLocks noGrp="1"/>
          </p:cNvGraphicFramePr>
          <p:nvPr>
            <p:ph idx="1"/>
            <p:extLst>
              <p:ext uri="{D42A27DB-BD31-4B8C-83A1-F6EECF244321}">
                <p14:modId xmlns:p14="http://schemas.microsoft.com/office/powerpoint/2010/main" val="410453460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6834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232C9-526C-4D28-8546-DDED46EAB8A7}"/>
              </a:ext>
            </a:extLst>
          </p:cNvPr>
          <p:cNvSpPr>
            <a:spLocks noGrp="1"/>
          </p:cNvSpPr>
          <p:nvPr>
            <p:ph type="title"/>
          </p:nvPr>
        </p:nvSpPr>
        <p:spPr>
          <a:xfrm>
            <a:off x="8156350" y="484632"/>
            <a:ext cx="3544035" cy="1609344"/>
          </a:xfrm>
          <a:ln>
            <a:noFill/>
          </a:ln>
        </p:spPr>
        <p:txBody>
          <a:bodyPr vert="horz" lIns="91440" tIns="45720" rIns="91440" bIns="45720" rtlCol="0">
            <a:normAutofit/>
          </a:bodyPr>
          <a:lstStyle/>
          <a:p>
            <a:r>
              <a:rPr lang="en-US" sz="3200"/>
              <a:t>Preventive Dental Certificate</a:t>
            </a:r>
          </a:p>
        </p:txBody>
      </p:sp>
      <p:sp>
        <p:nvSpPr>
          <p:cNvPr id="9" name="Content Placeholder 8">
            <a:extLst>
              <a:ext uri="{FF2B5EF4-FFF2-40B4-BE49-F238E27FC236}">
                <a16:creationId xmlns:a16="http://schemas.microsoft.com/office/drawing/2014/main" id="{B4264875-8367-4152-BF8F-B3CE4BBA921B}"/>
              </a:ext>
            </a:extLst>
          </p:cNvPr>
          <p:cNvSpPr>
            <a:spLocks noGrp="1"/>
          </p:cNvSpPr>
          <p:nvPr>
            <p:ph idx="1"/>
          </p:nvPr>
        </p:nvSpPr>
        <p:spPr>
          <a:xfrm>
            <a:off x="8156351" y="2121408"/>
            <a:ext cx="3544034" cy="4050792"/>
          </a:xfrm>
        </p:spPr>
        <p:txBody>
          <a:bodyPr vert="horz" lIns="91440" tIns="45720" rIns="91440" bIns="45720" rtlCol="0">
            <a:normAutofit/>
          </a:bodyPr>
          <a:lstStyle/>
          <a:p>
            <a:pPr marL="0" indent="0">
              <a:buNone/>
            </a:pPr>
            <a:r>
              <a:rPr lang="en-US" sz="1600" dirty="0"/>
              <a:t>Must enter "No" to the first question and "Yes" to the second question to access the enrollment page</a:t>
            </a:r>
          </a:p>
        </p:txBody>
      </p:sp>
      <p:grpSp>
        <p:nvGrpSpPr>
          <p:cNvPr id="16" name="Group 1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D593D351-9547-466C-5E30-000D70F702CB}"/>
              </a:ext>
            </a:extLst>
          </p:cNvPr>
          <p:cNvPicPr>
            <a:picLocks noChangeAspect="1"/>
          </p:cNvPicPr>
          <p:nvPr/>
        </p:nvPicPr>
        <p:blipFill>
          <a:blip r:embed="rId6"/>
          <a:stretch>
            <a:fillRect/>
          </a:stretch>
        </p:blipFill>
        <p:spPr>
          <a:xfrm>
            <a:off x="752899" y="1025558"/>
            <a:ext cx="6171340" cy="4806884"/>
          </a:xfrm>
          <a:prstGeom prst="rect">
            <a:avLst/>
          </a:prstGeom>
        </p:spPr>
      </p:pic>
    </p:spTree>
    <p:extLst>
      <p:ext uri="{BB962C8B-B14F-4D97-AF65-F5344CB8AC3E}">
        <p14:creationId xmlns:p14="http://schemas.microsoft.com/office/powerpoint/2010/main" val="17221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p:cNvSpPr>
            <a:spLocks noGrp="1"/>
          </p:cNvSpPr>
          <p:nvPr>
            <p:ph type="title"/>
          </p:nvPr>
        </p:nvSpPr>
        <p:spPr>
          <a:xfrm>
            <a:off x="643468" y="643466"/>
            <a:ext cx="3686312" cy="5528734"/>
          </a:xfrm>
        </p:spPr>
        <p:txBody>
          <a:bodyPr vert="horz" lIns="91440" tIns="45720" rIns="91440" bIns="45720" rtlCol="0">
            <a:normAutofit/>
          </a:bodyPr>
          <a:lstStyle/>
          <a:p>
            <a:pPr algn="r"/>
            <a:r>
              <a:rPr lang="en-US" sz="4800">
                <a:solidFill>
                  <a:srgbClr val="FFFFFF"/>
                </a:solidFill>
              </a:rPr>
              <a:t>Pre-OE Agency Checklist</a:t>
            </a:r>
          </a:p>
        </p:txBody>
      </p:sp>
      <p:sp>
        <p:nvSpPr>
          <p:cNvPr id="2" name="Content Placeholder 1"/>
          <p:cNvSpPr>
            <a:spLocks noGrp="1"/>
          </p:cNvSpPr>
          <p:nvPr>
            <p:ph idx="1"/>
          </p:nvPr>
        </p:nvSpPr>
        <p:spPr>
          <a:xfrm>
            <a:off x="5053780" y="599768"/>
            <a:ext cx="6074467" cy="5572432"/>
          </a:xfrm>
        </p:spPr>
        <p:txBody>
          <a:bodyPr vert="horz" lIns="91440" tIns="45720" rIns="91440" bIns="45720" rtlCol="0" anchor="ctr">
            <a:normAutofit/>
          </a:bodyPr>
          <a:lstStyle/>
          <a:p>
            <a:r>
              <a:rPr lang="en-US" sz="1500" dirty="0"/>
              <a:t>Send Pre-OE Announcement Emails to employees by 09-25-2024</a:t>
            </a:r>
          </a:p>
          <a:p>
            <a:pPr>
              <a:buClr>
                <a:srgbClr val="276F8B"/>
              </a:buClr>
            </a:pPr>
            <a:r>
              <a:rPr lang="en-US" sz="1500" dirty="0"/>
              <a:t>On 09/24/2024 (evening), IYC BAS Group ID added to all active employees who are NOT in the DEF benefit program (only added to DEF if employee currently enrolled in Pre-Tax-Savings plan) after 5pm</a:t>
            </a:r>
          </a:p>
          <a:p>
            <a:pPr lvl="1">
              <a:buClr>
                <a:srgbClr val="276F8B"/>
              </a:buClr>
              <a:buFont typeface="Wingdings" charset="2"/>
              <a:buChar char="Ø"/>
            </a:pPr>
            <a:r>
              <a:rPr lang="en-US" sz="1500" dirty="0"/>
              <a:t>As of 09/24/2024, agencies must no longer change primary job flag- create a ticket and Central Benefits will move the flag and IYC code (in effect through the end of the year)</a:t>
            </a:r>
          </a:p>
          <a:p>
            <a:pPr>
              <a:buClr>
                <a:srgbClr val="276F8B"/>
              </a:buClr>
            </a:pPr>
            <a:r>
              <a:rPr lang="en-US" sz="1500" dirty="0"/>
              <a:t>Run WRS Lookback on Mondays following payroll confirmation</a:t>
            </a:r>
          </a:p>
          <a:p>
            <a:pPr>
              <a:buClr>
                <a:srgbClr val="276F8B"/>
              </a:buClr>
            </a:pPr>
            <a:r>
              <a:rPr lang="en-US" sz="1500" dirty="0"/>
              <a:t>Run WI_BN_OPEN_EVENTS with a schedule ID of EM2017 to manage events daily</a:t>
            </a:r>
          </a:p>
          <a:p>
            <a:pPr lvl="1">
              <a:buClr>
                <a:srgbClr val="276F8B"/>
              </a:buClr>
              <a:buFont typeface="Wingdings" charset="2"/>
              <a:buChar char="Ø"/>
            </a:pPr>
            <a:r>
              <a:rPr lang="en-US" sz="1500" dirty="0"/>
              <a:t>Benefit Administration will also run at noon on 09/25-09/27 to help events move more quickly through the system</a:t>
            </a:r>
          </a:p>
          <a:p>
            <a:pPr>
              <a:buClr>
                <a:srgbClr val="3494BA">
                  <a:lumMod val="75000"/>
                </a:srgbClr>
              </a:buClr>
            </a:pPr>
            <a:r>
              <a:rPr lang="en-US" sz="1500" dirty="0"/>
              <a:t>Create a ticket if you have an employee in the DEF benefit program who wants to enroll in Pre-Tax Savings Accounts during OE</a:t>
            </a:r>
          </a:p>
          <a:p>
            <a:pPr marL="0" indent="0">
              <a:buNone/>
            </a:pPr>
            <a:r>
              <a:rPr lang="en-US" sz="1500" dirty="0"/>
              <a:t>.</a:t>
            </a:r>
          </a:p>
        </p:txBody>
      </p:sp>
      <p:sp>
        <p:nvSpPr>
          <p:cNvPr id="7" name="Oval 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232C9-526C-4D28-8546-DDED46EAB8A7}"/>
              </a:ext>
            </a:extLst>
          </p:cNvPr>
          <p:cNvSpPr>
            <a:spLocks noGrp="1"/>
          </p:cNvSpPr>
          <p:nvPr>
            <p:ph type="title"/>
          </p:nvPr>
        </p:nvSpPr>
        <p:spPr>
          <a:xfrm>
            <a:off x="8156350" y="484632"/>
            <a:ext cx="3544035" cy="1609344"/>
          </a:xfrm>
          <a:ln>
            <a:noFill/>
          </a:ln>
        </p:spPr>
        <p:txBody>
          <a:bodyPr vert="horz" lIns="91440" tIns="45720" rIns="91440" bIns="45720" rtlCol="0">
            <a:normAutofit/>
          </a:bodyPr>
          <a:lstStyle/>
          <a:p>
            <a:r>
              <a:rPr lang="en-US" sz="3200"/>
              <a:t>Annual Update to OOS Certificate</a:t>
            </a:r>
          </a:p>
        </p:txBody>
      </p:sp>
      <p:sp>
        <p:nvSpPr>
          <p:cNvPr id="9" name="Content Placeholder 8">
            <a:extLst>
              <a:ext uri="{FF2B5EF4-FFF2-40B4-BE49-F238E27FC236}">
                <a16:creationId xmlns:a16="http://schemas.microsoft.com/office/drawing/2014/main" id="{B4264875-8367-4152-BF8F-B3CE4BBA921B}"/>
              </a:ext>
            </a:extLst>
          </p:cNvPr>
          <p:cNvSpPr>
            <a:spLocks noGrp="1"/>
          </p:cNvSpPr>
          <p:nvPr>
            <p:ph idx="1"/>
          </p:nvPr>
        </p:nvSpPr>
        <p:spPr>
          <a:xfrm>
            <a:off x="8156351" y="2121408"/>
            <a:ext cx="3544034" cy="4050792"/>
          </a:xfrm>
        </p:spPr>
        <p:txBody>
          <a:bodyPr vert="horz" lIns="91440" tIns="45720" rIns="91440" bIns="45720" rtlCol="0">
            <a:normAutofit/>
          </a:bodyPr>
          <a:lstStyle/>
          <a:p>
            <a:pPr marL="0" indent="0">
              <a:buNone/>
            </a:pPr>
            <a:r>
              <a:rPr lang="en-US" sz="1600" dirty="0"/>
              <a:t>Must enter "No" to the first question, "Yes" to the second question, and either “Yes” or “Not employee in 2015” to third questions to access the enrollment page</a:t>
            </a:r>
          </a:p>
        </p:txBody>
      </p:sp>
      <p:grpSp>
        <p:nvGrpSpPr>
          <p:cNvPr id="16" name="Group 1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2B3017EC-232A-F64C-3463-48E00D046089}"/>
              </a:ext>
            </a:extLst>
          </p:cNvPr>
          <p:cNvPicPr>
            <a:picLocks noChangeAspect="1"/>
          </p:cNvPicPr>
          <p:nvPr/>
        </p:nvPicPr>
        <p:blipFill>
          <a:blip r:embed="rId6"/>
          <a:stretch>
            <a:fillRect/>
          </a:stretch>
        </p:blipFill>
        <p:spPr>
          <a:xfrm>
            <a:off x="1138335" y="752851"/>
            <a:ext cx="5614776" cy="5352296"/>
          </a:xfrm>
          <a:prstGeom prst="rect">
            <a:avLst/>
          </a:prstGeom>
        </p:spPr>
      </p:pic>
    </p:spTree>
    <p:extLst>
      <p:ext uri="{BB962C8B-B14F-4D97-AF65-F5344CB8AC3E}">
        <p14:creationId xmlns:p14="http://schemas.microsoft.com/office/powerpoint/2010/main" val="29643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C96FEE0-39C8-4550-9627-6F336CCCEBEB}"/>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OOS Reminders</a:t>
            </a: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991F3CE-E277-47CC-8D8A-1F7C27F6E985}"/>
              </a:ext>
            </a:extLst>
          </p:cNvPr>
          <p:cNvSpPr>
            <a:spLocks noGrp="1"/>
          </p:cNvSpPr>
          <p:nvPr>
            <p:ph idx="1"/>
          </p:nvPr>
        </p:nvSpPr>
        <p:spPr>
          <a:xfrm>
            <a:off x="6081089" y="725394"/>
            <a:ext cx="5142658" cy="5407212"/>
          </a:xfrm>
        </p:spPr>
        <p:txBody>
          <a:bodyPr vert="horz" lIns="91440" tIns="45720" rIns="91440" bIns="45720" rtlCol="0" anchor="ctr">
            <a:normAutofit/>
          </a:bodyPr>
          <a:lstStyle/>
          <a:p>
            <a:r>
              <a:rPr lang="en-US" sz="1700" dirty="0"/>
              <a:t>Continuing the tradition, during OE employees will apply for OOS through </a:t>
            </a:r>
            <a:r>
              <a:rPr lang="en-US" sz="1700" dirty="0" err="1"/>
              <a:t>eBN</a:t>
            </a:r>
            <a:endParaRPr lang="en-US" sz="1700" dirty="0"/>
          </a:p>
          <a:p>
            <a:pPr lvl="1">
              <a:buClr>
                <a:srgbClr val="276F8B"/>
              </a:buClr>
              <a:buFont typeface="Wingdings" charset="2"/>
              <a:buChar char="Ø"/>
            </a:pPr>
            <a:r>
              <a:rPr lang="en-US" sz="1700" dirty="0"/>
              <a:t>Reminder – new hires must apply for stipend via paper Health application and agency should enter on either SHR or OOS event</a:t>
            </a:r>
          </a:p>
          <a:p>
            <a:pPr>
              <a:buClr>
                <a:srgbClr val="276F8B"/>
              </a:buClr>
            </a:pPr>
            <a:r>
              <a:rPr lang="en-US" sz="1700" dirty="0"/>
              <a:t>Never enter OOS directly in Additional Pay</a:t>
            </a:r>
          </a:p>
          <a:p>
            <a:pPr>
              <a:buClr>
                <a:srgbClr val="276F8B"/>
              </a:buClr>
            </a:pPr>
            <a:r>
              <a:rPr lang="en-US" sz="1700" dirty="0"/>
              <a:t>Employees will be enrolled in the Opt-Out Stipend Simple Benefit Plan</a:t>
            </a:r>
          </a:p>
          <a:p>
            <a:pPr>
              <a:buClr>
                <a:srgbClr val="276F8B"/>
              </a:buClr>
            </a:pPr>
            <a:r>
              <a:rPr lang="en-US" sz="1700" dirty="0"/>
              <a:t>Enrollment in the OOS Simple Benefit Plan creates the Additional Pay OOS entry</a:t>
            </a:r>
          </a:p>
          <a:p>
            <a:pPr>
              <a:buClr>
                <a:srgbClr val="276F8B"/>
              </a:buClr>
            </a:pPr>
            <a:r>
              <a:rPr lang="en-US" sz="1700" dirty="0"/>
              <a:t>When an employee terminates, the OOS plan enrollment and the OOS Additional Pay election will end when the TER/RET/TRA/TEB event is finalized</a:t>
            </a:r>
          </a:p>
          <a:p>
            <a:pPr>
              <a:buClr>
                <a:srgbClr val="276F8B"/>
              </a:buClr>
            </a:pPr>
            <a:r>
              <a:rPr lang="en-US" sz="1700" dirty="0"/>
              <a:t>For detailed information about how the OOS flows through the system, see the </a:t>
            </a:r>
            <a:r>
              <a:rPr lang="en-US" sz="1700" dirty="0">
                <a:hlinkClick r:id="rId7"/>
              </a:rPr>
              <a:t>Open Enrollment Administrator Job Aid</a:t>
            </a:r>
            <a:endParaRPr lang="en-US" sz="1700" dirty="0">
              <a:hlinkClick r:id="rId8"/>
            </a:endParaRPr>
          </a:p>
          <a:p>
            <a:pPr>
              <a:buClr>
                <a:srgbClr val="276F8B"/>
              </a:buClr>
            </a:pPr>
            <a:endParaRPr lang="en-US" sz="1700" dirty="0">
              <a:hlinkClick r:id="rId8"/>
            </a:endParaRPr>
          </a:p>
        </p:txBody>
      </p:sp>
    </p:spTree>
    <p:extLst>
      <p:ext uri="{BB962C8B-B14F-4D97-AF65-F5344CB8AC3E}">
        <p14:creationId xmlns:p14="http://schemas.microsoft.com/office/powerpoint/2010/main" val="21993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C96FEE0-39C8-4550-9627-6F336CCCEBEB}"/>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OOS Eligibility Validations</a:t>
            </a:r>
          </a:p>
        </p:txBody>
      </p:sp>
      <p:sp>
        <p:nvSpPr>
          <p:cNvPr id="3" name="Content Placeholder 2">
            <a:extLst>
              <a:ext uri="{FF2B5EF4-FFF2-40B4-BE49-F238E27FC236}">
                <a16:creationId xmlns:a16="http://schemas.microsoft.com/office/drawing/2014/main" id="{9991F3CE-E277-47CC-8D8A-1F7C27F6E985}"/>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The following OOS eligibility validation will be done by Central Benefits:</a:t>
            </a:r>
          </a:p>
          <a:p>
            <a:pPr lvl="1">
              <a:buClr>
                <a:srgbClr val="276F8B"/>
              </a:buClr>
              <a:buFont typeface="Wingdings" charset="2"/>
              <a:buChar char="Ø"/>
            </a:pPr>
            <a:r>
              <a:rPr lang="en-US" dirty="0"/>
              <a:t>Confirm employee is not enrolled in both health insurance and OOS</a:t>
            </a:r>
          </a:p>
          <a:p>
            <a:pPr lvl="1">
              <a:buClr>
                <a:srgbClr val="276F8B"/>
              </a:buClr>
              <a:buFont typeface="Wingdings" charset="2"/>
              <a:buChar char="Ø"/>
            </a:pPr>
            <a:r>
              <a:rPr lang="en-US" dirty="0"/>
              <a:t>Look for employees who were enrolled in 2024 but not in 2025 (and didn't enroll in health for 2025)</a:t>
            </a:r>
          </a:p>
          <a:p>
            <a:pPr lvl="1">
              <a:buClr>
                <a:srgbClr val="276F8B"/>
              </a:buClr>
              <a:buFont typeface="Wingdings" charset="2"/>
              <a:buChar char="Ø"/>
            </a:pPr>
            <a:r>
              <a:rPr lang="en-US" dirty="0"/>
              <a:t>Will monitor OOS elections effective in the last quarter of 2024 to ensure they are notified of requirement to re-apply for 2025</a:t>
            </a:r>
          </a:p>
          <a:p>
            <a:pPr lvl="1">
              <a:buClr>
                <a:srgbClr val="276F8B"/>
              </a:buClr>
              <a:buFont typeface="Wingdings" charset="2"/>
              <a:buChar char="Ø"/>
            </a:pPr>
            <a:r>
              <a:rPr lang="en-US" dirty="0"/>
              <a:t>The list of open enrollment enrollees will be sent to ETF twice (in November and January). ETF will validate that the employee is not a covered dependent under the state health plan and confirm the employee is not on the list of people who are ineligible because they didn't carry health insurance in 2015 as an active state employee.</a:t>
            </a:r>
          </a:p>
          <a:p>
            <a:pPr lvl="1">
              <a:buClr>
                <a:srgbClr val="276F8B"/>
              </a:buClr>
              <a:buFont typeface="Wingdings" charset="2"/>
              <a:buChar char="Ø"/>
            </a:pPr>
            <a:r>
              <a:rPr lang="en-US" dirty="0"/>
              <a:t> A monthly file is also sent year-round to ETF to validate new enrollments</a:t>
            </a:r>
          </a:p>
          <a:p>
            <a:pPr>
              <a:buClr>
                <a:srgbClr val="276F8B"/>
              </a:buClr>
            </a:pPr>
            <a:endParaRPr lang="en-US" dirty="0">
              <a:hlinkClick r:id="rId4"/>
            </a:endParaRPr>
          </a:p>
        </p:txBody>
      </p:sp>
      <p:sp>
        <p:nvSpPr>
          <p:cNvPr id="27" name="Oval 2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BDD63-044D-4D88-8C5A-ED64B7C203D1}"/>
              </a:ext>
            </a:extLst>
          </p:cNvPr>
          <p:cNvSpPr>
            <a:spLocks noGrp="1"/>
          </p:cNvSpPr>
          <p:nvPr>
            <p:ph type="title"/>
          </p:nvPr>
        </p:nvSpPr>
        <p:spPr>
          <a:xfrm>
            <a:off x="5297763" y="643467"/>
            <a:ext cx="6271758" cy="557106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eBenefits</a:t>
            </a:r>
          </a:p>
        </p:txBody>
      </p:sp>
    </p:spTree>
    <p:extLst>
      <p:ext uri="{BB962C8B-B14F-4D97-AF65-F5344CB8AC3E}">
        <p14:creationId xmlns:p14="http://schemas.microsoft.com/office/powerpoint/2010/main" val="280126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7C25-5EE5-4B71-B90E-E7B92E0B569A}"/>
              </a:ext>
            </a:extLst>
          </p:cNvPr>
          <p:cNvSpPr>
            <a:spLocks noGrp="1"/>
          </p:cNvSpPr>
          <p:nvPr>
            <p:ph type="title"/>
          </p:nvPr>
        </p:nvSpPr>
        <p:spPr>
          <a:xfrm>
            <a:off x="1032095" y="516682"/>
            <a:ext cx="3146556" cy="1029445"/>
          </a:xfrm>
        </p:spPr>
        <p:txBody>
          <a:bodyPr vert="horz" lIns="91440" tIns="45720" rIns="91440" bIns="45720" rtlCol="0" anchor="t">
            <a:normAutofit/>
          </a:bodyPr>
          <a:lstStyle/>
          <a:p>
            <a:r>
              <a:rPr lang="en-US" sz="4000" dirty="0">
                <a:solidFill>
                  <a:srgbClr val="FFFFFF"/>
                </a:solidFill>
              </a:rPr>
              <a:t>eBenefits</a:t>
            </a:r>
            <a:endParaRPr lang="en-US" sz="4000" dirty="0"/>
          </a:p>
        </p:txBody>
      </p:sp>
      <p:sp>
        <p:nvSpPr>
          <p:cNvPr id="4" name="TextBox 3">
            <a:extLst>
              <a:ext uri="{FF2B5EF4-FFF2-40B4-BE49-F238E27FC236}">
                <a16:creationId xmlns:a16="http://schemas.microsoft.com/office/drawing/2014/main" id="{BF715400-9685-4DAD-931B-793C453109BD}"/>
              </a:ext>
            </a:extLst>
          </p:cNvPr>
          <p:cNvSpPr txBox="1"/>
          <p:nvPr/>
        </p:nvSpPr>
        <p:spPr>
          <a:xfrm>
            <a:off x="8533338" y="3743774"/>
            <a:ext cx="33394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Employees will click on Open Enrollment Tile to access eBenefits</a:t>
            </a:r>
          </a:p>
        </p:txBody>
      </p:sp>
      <p:pic>
        <p:nvPicPr>
          <p:cNvPr id="5" name="Picture 4">
            <a:extLst>
              <a:ext uri="{FF2B5EF4-FFF2-40B4-BE49-F238E27FC236}">
                <a16:creationId xmlns:a16="http://schemas.microsoft.com/office/drawing/2014/main" id="{7F4C40BE-81BA-40CE-33ED-C4A65ADC7DB5}"/>
              </a:ext>
            </a:extLst>
          </p:cNvPr>
          <p:cNvPicPr>
            <a:picLocks noChangeAspect="1"/>
          </p:cNvPicPr>
          <p:nvPr/>
        </p:nvPicPr>
        <p:blipFill>
          <a:blip r:embed="rId3"/>
          <a:stretch>
            <a:fillRect/>
          </a:stretch>
        </p:blipFill>
        <p:spPr>
          <a:xfrm>
            <a:off x="795528" y="1830648"/>
            <a:ext cx="7208880" cy="3826253"/>
          </a:xfrm>
          <a:prstGeom prst="rect">
            <a:avLst/>
          </a:prstGeom>
        </p:spPr>
      </p:pic>
      <p:sp>
        <p:nvSpPr>
          <p:cNvPr id="6" name="Arrow: Up 5">
            <a:extLst>
              <a:ext uri="{FF2B5EF4-FFF2-40B4-BE49-F238E27FC236}">
                <a16:creationId xmlns:a16="http://schemas.microsoft.com/office/drawing/2014/main" id="{720CC1BB-7270-130D-8B02-1659C87BA439}"/>
              </a:ext>
            </a:extLst>
          </p:cNvPr>
          <p:cNvSpPr/>
          <p:nvPr/>
        </p:nvSpPr>
        <p:spPr>
          <a:xfrm>
            <a:off x="4178651" y="5769864"/>
            <a:ext cx="347629" cy="978408"/>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24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3BDF6-D529-489D-AD73-1189A495F168}"/>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sz="3200"/>
              <a:t>eBenefits</a:t>
            </a:r>
          </a:p>
        </p:txBody>
      </p:sp>
      <p:sp>
        <p:nvSpPr>
          <p:cNvPr id="11" name="TextBox 10">
            <a:extLst>
              <a:ext uri="{FF2B5EF4-FFF2-40B4-BE49-F238E27FC236}">
                <a16:creationId xmlns:a16="http://schemas.microsoft.com/office/drawing/2014/main" id="{95EE4F57-6A2C-4D10-B845-A4ECF3CBB455}"/>
              </a:ext>
            </a:extLst>
          </p:cNvPr>
          <p:cNvSpPr txBox="1"/>
          <p:nvPr/>
        </p:nvSpPr>
        <p:spPr>
          <a:xfrm>
            <a:off x="8156351" y="2121408"/>
            <a:ext cx="3544034" cy="405079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600"/>
              <a:t>Open Enrollment Tile contains direct access to eBenefits.  </a:t>
            </a:r>
          </a:p>
        </p:txBody>
      </p:sp>
      <p:grpSp>
        <p:nvGrpSpPr>
          <p:cNvPr id="18" name="Group 1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5790A287-BEBE-F909-1AEE-F0DA70399766}"/>
              </a:ext>
            </a:extLst>
          </p:cNvPr>
          <p:cNvPicPr>
            <a:picLocks noChangeAspect="1"/>
          </p:cNvPicPr>
          <p:nvPr/>
        </p:nvPicPr>
        <p:blipFill>
          <a:blip r:embed="rId6"/>
          <a:stretch>
            <a:fillRect/>
          </a:stretch>
        </p:blipFill>
        <p:spPr>
          <a:xfrm>
            <a:off x="702311" y="674708"/>
            <a:ext cx="6410727" cy="5497492"/>
          </a:xfrm>
          <a:prstGeom prst="rect">
            <a:avLst/>
          </a:prstGeom>
        </p:spPr>
      </p:pic>
    </p:spTree>
    <p:extLst>
      <p:ext uri="{BB962C8B-B14F-4D97-AF65-F5344CB8AC3E}">
        <p14:creationId xmlns:p14="http://schemas.microsoft.com/office/powerpoint/2010/main" val="168913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47887-EF7B-45CD-8FB2-B30808ED91C0}"/>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600">
                <a:blipFill dpi="0" rotWithShape="1">
                  <a:blip r:embed="rId5"/>
                  <a:srcRect/>
                  <a:tile tx="6350" ty="-127000" sx="65000" sy="64000" flip="none" algn="tl"/>
                </a:blipFill>
              </a:rPr>
              <a:t>eBenefits Demo</a:t>
            </a:r>
          </a:p>
        </p:txBody>
      </p:sp>
      <p:sp>
        <p:nvSpPr>
          <p:cNvPr id="24" name="Rectangle 23">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7" name="Oval 26">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3">
            <a:extLst>
              <a:ext uri="{FF2B5EF4-FFF2-40B4-BE49-F238E27FC236}">
                <a16:creationId xmlns:a16="http://schemas.microsoft.com/office/drawing/2014/main" id="{70B36066-1BC0-4993-905F-3B5C69A2B86E}"/>
              </a:ext>
            </a:extLst>
          </p:cNvPr>
          <p:cNvPicPr>
            <a:picLocks noChangeAspect="1"/>
          </p:cNvPicPr>
          <p:nvPr/>
        </p:nvPicPr>
        <p:blipFill>
          <a:blip r:embed="rId7"/>
          <a:stretch>
            <a:fillRect/>
          </a:stretch>
        </p:blipFill>
        <p:spPr>
          <a:xfrm>
            <a:off x="920834" y="1678719"/>
            <a:ext cx="6631744" cy="3431926"/>
          </a:xfrm>
          <a:prstGeom prst="rect">
            <a:avLst/>
          </a:prstGeom>
        </p:spPr>
      </p:pic>
    </p:spTree>
    <p:extLst>
      <p:ext uri="{BB962C8B-B14F-4D97-AF65-F5344CB8AC3E}">
        <p14:creationId xmlns:p14="http://schemas.microsoft.com/office/powerpoint/2010/main" val="309391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8" name="Rectangle 17">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3FACB-14F6-45C7-8FB5-F8F81C0B8F66}"/>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r>
              <a:rPr lang="en-US" sz="9600">
                <a:solidFill>
                  <a:srgbClr val="FFFFFF"/>
                </a:solidFill>
              </a:rPr>
              <a:t>OE Confirmation Statement</a:t>
            </a:r>
          </a:p>
        </p:txBody>
      </p:sp>
      <p:sp>
        <p:nvSpPr>
          <p:cNvPr id="3" name="Text Placeholder 2">
            <a:extLst>
              <a:ext uri="{FF2B5EF4-FFF2-40B4-BE49-F238E27FC236}">
                <a16:creationId xmlns:a16="http://schemas.microsoft.com/office/drawing/2014/main" id="{50CD7776-0CF8-4B2D-98B0-2E55DDD1D4C1}"/>
              </a:ext>
            </a:extLst>
          </p:cNvPr>
          <p:cNvSpPr>
            <a:spLocks noGrp="1"/>
          </p:cNvSpPr>
          <p:nvPr>
            <p:ph type="body" idx="1"/>
          </p:nvPr>
        </p:nvSpPr>
        <p:spPr>
          <a:xfrm>
            <a:off x="1069848" y="4649148"/>
            <a:ext cx="9948672" cy="1486158"/>
          </a:xfrm>
        </p:spPr>
        <p:txBody>
          <a:bodyPr vert="horz" lIns="91440" tIns="45720" rIns="91440" bIns="45720" rtlCol="0">
            <a:normAutofit/>
          </a:bodyPr>
          <a:lstStyle/>
          <a:p>
            <a:pPr algn="ctr"/>
            <a:r>
              <a:rPr lang="en-US" sz="2200">
                <a:solidFill>
                  <a:srgbClr val="FFFFFF">
                    <a:alpha val="60000"/>
                  </a:srgbClr>
                </a:solidFill>
              </a:rPr>
              <a:t>Online Benefit File</a:t>
            </a:r>
          </a:p>
        </p:txBody>
      </p:sp>
      <p:cxnSp>
        <p:nvCxnSpPr>
          <p:cNvPr id="20" name="Straight Connector 19">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49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2831-7597-4466-9398-181906CF4700}"/>
              </a:ext>
            </a:extLst>
          </p:cNvPr>
          <p:cNvSpPr>
            <a:spLocks noGrp="1"/>
          </p:cNvSpPr>
          <p:nvPr>
            <p:ph type="title"/>
          </p:nvPr>
        </p:nvSpPr>
        <p:spPr/>
        <p:txBody>
          <a:bodyPr>
            <a:normAutofit/>
          </a:bodyPr>
          <a:lstStyle/>
          <a:p>
            <a:r>
              <a:rPr lang="en-US"/>
              <a:t>Confirmation Statement &amp; Employee Email</a:t>
            </a:r>
          </a:p>
        </p:txBody>
      </p:sp>
      <p:graphicFrame>
        <p:nvGraphicFramePr>
          <p:cNvPr id="5" name="Content Placeholder 2">
            <a:extLst>
              <a:ext uri="{FF2B5EF4-FFF2-40B4-BE49-F238E27FC236}">
                <a16:creationId xmlns:a16="http://schemas.microsoft.com/office/drawing/2014/main" id="{CD1CAF97-0043-4345-81AD-9E7F49552F97}"/>
              </a:ext>
            </a:extLst>
          </p:cNvPr>
          <p:cNvGraphicFramePr>
            <a:graphicFrameLocks noGrp="1"/>
          </p:cNvGraphicFramePr>
          <p:nvPr>
            <p:ph idx="1"/>
            <p:extLst>
              <p:ext uri="{D42A27DB-BD31-4B8C-83A1-F6EECF244321}">
                <p14:modId xmlns:p14="http://schemas.microsoft.com/office/powerpoint/2010/main" val="268559218"/>
              </p:ext>
            </p:extLst>
          </p:nvPr>
        </p:nvGraphicFramePr>
        <p:xfrm>
          <a:off x="1877998" y="2098515"/>
          <a:ext cx="8491595" cy="2600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Box 38">
            <a:extLst>
              <a:ext uri="{FF2B5EF4-FFF2-40B4-BE49-F238E27FC236}">
                <a16:creationId xmlns:a16="http://schemas.microsoft.com/office/drawing/2014/main" id="{000BE129-A803-4D95-B3D8-DCAE9413EC6B}"/>
              </a:ext>
            </a:extLst>
          </p:cNvPr>
          <p:cNvSpPr txBox="1"/>
          <p:nvPr/>
        </p:nvSpPr>
        <p:spPr>
          <a:xfrm>
            <a:off x="1872724" y="4795910"/>
            <a:ext cx="8506878" cy="1164614"/>
          </a:xfrm>
          <a:prstGeom prst="rect">
            <a:avLst/>
          </a:prstGeom>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0035" indent="-280035" defTabSz="448056">
              <a:spcAft>
                <a:spcPts val="600"/>
              </a:spcAft>
              <a:buFont typeface="Arial" panose="020B0604020202020204" pitchFamily="34" charset="0"/>
              <a:buChar char="•"/>
            </a:pPr>
            <a:r>
              <a:rPr lang="en-US" sz="1568" kern="1200" dirty="0">
                <a:latin typeface="+mn-lt"/>
                <a:ea typeface="+mn-lt"/>
                <a:cs typeface="+mn-lt"/>
              </a:rPr>
              <a:t>If employee submits a new OE election, employee will receive an updated confirmation statement, but historical confirmation statement will be saved</a:t>
            </a:r>
          </a:p>
          <a:p>
            <a:pPr marL="280035" indent="-280035" defTabSz="448056">
              <a:spcAft>
                <a:spcPts val="600"/>
              </a:spcAft>
              <a:buFont typeface="Arial" panose="020B0604020202020204" pitchFamily="34" charset="0"/>
              <a:buChar char="•"/>
            </a:pPr>
            <a:r>
              <a:rPr lang="en-US" sz="1568" kern="1200" dirty="0">
                <a:latin typeface="+mn-lt"/>
                <a:ea typeface="+mn-lt"/>
                <a:cs typeface="+mn-lt"/>
              </a:rPr>
              <a:t>If employee submits OE election after 9:30pm, there will be a one-day delay in receiving the confirmation statement</a:t>
            </a:r>
            <a:r>
              <a:rPr lang="en-US" sz="1764" kern="1200" dirty="0">
                <a:latin typeface="+mn-lt"/>
                <a:ea typeface="+mn-lt"/>
                <a:cs typeface="+mn-lt"/>
              </a:rPr>
              <a:t>.</a:t>
            </a:r>
            <a:endParaRPr lang="en-US" dirty="0"/>
          </a:p>
        </p:txBody>
      </p:sp>
    </p:spTree>
    <p:extLst>
      <p:ext uri="{BB962C8B-B14F-4D97-AF65-F5344CB8AC3E}">
        <p14:creationId xmlns:p14="http://schemas.microsoft.com/office/powerpoint/2010/main" val="18039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5FD54E-F54F-41D2-A889-E699E8A2A92F}"/>
              </a:ext>
            </a:extLst>
          </p:cNvPr>
          <p:cNvSpPr>
            <a:spLocks noGrp="1"/>
          </p:cNvSpPr>
          <p:nvPr>
            <p:ph type="title"/>
          </p:nvPr>
        </p:nvSpPr>
        <p:spPr>
          <a:xfrm>
            <a:off x="1285456" y="4162031"/>
            <a:ext cx="4543683" cy="1767141"/>
          </a:xfrm>
        </p:spPr>
        <p:txBody>
          <a:bodyPr>
            <a:normAutofit/>
          </a:bodyPr>
          <a:lstStyle/>
          <a:p>
            <a:pPr algn="r"/>
            <a:r>
              <a:rPr lang="en-US"/>
              <a:t>Confirmation Statement Views</a:t>
            </a:r>
          </a:p>
        </p:txBody>
      </p:sp>
      <p:sp>
        <p:nvSpPr>
          <p:cNvPr id="3" name="Content Placeholder 2">
            <a:extLst>
              <a:ext uri="{FF2B5EF4-FFF2-40B4-BE49-F238E27FC236}">
                <a16:creationId xmlns:a16="http://schemas.microsoft.com/office/drawing/2014/main" id="{2A5D60B0-D2D7-4A39-AFF2-241A30406763}"/>
              </a:ext>
            </a:extLst>
          </p:cNvPr>
          <p:cNvSpPr>
            <a:spLocks noGrp="1"/>
          </p:cNvSpPr>
          <p:nvPr>
            <p:ph idx="1"/>
          </p:nvPr>
        </p:nvSpPr>
        <p:spPr>
          <a:xfrm>
            <a:off x="6217920" y="4170410"/>
            <a:ext cx="4699221" cy="1767141"/>
          </a:xfrm>
        </p:spPr>
        <p:txBody>
          <a:bodyPr vert="horz" lIns="91440" tIns="45720" rIns="91440" bIns="45720" rtlCol="0" anchor="ctr">
            <a:normAutofit/>
          </a:bodyPr>
          <a:lstStyle/>
          <a:p>
            <a:r>
              <a:rPr lang="en-US" sz="1800"/>
              <a:t>All confirmation statements for OE2018-OE2025 will be available online. The most recent confirmation statement will be at the top of the page</a:t>
            </a:r>
          </a:p>
        </p:txBody>
      </p:sp>
      <p:sp>
        <p:nvSpPr>
          <p:cNvPr id="36" name="Rectangle 3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AB231C0-F7BE-9851-32B5-E05FA187D8F3}"/>
              </a:ext>
            </a:extLst>
          </p:cNvPr>
          <p:cNvPicPr>
            <a:picLocks noChangeAspect="1"/>
          </p:cNvPicPr>
          <p:nvPr/>
        </p:nvPicPr>
        <p:blipFill>
          <a:blip r:embed="rId6"/>
          <a:stretch>
            <a:fillRect/>
          </a:stretch>
        </p:blipFill>
        <p:spPr>
          <a:xfrm>
            <a:off x="2609630" y="30258"/>
            <a:ext cx="6439017" cy="3703791"/>
          </a:xfrm>
          <a:prstGeom prst="rect">
            <a:avLst/>
          </a:prstGeom>
        </p:spPr>
      </p:pic>
    </p:spTree>
    <p:extLst>
      <p:ext uri="{BB962C8B-B14F-4D97-AF65-F5344CB8AC3E}">
        <p14:creationId xmlns:p14="http://schemas.microsoft.com/office/powerpoint/2010/main" val="25551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p:cNvSpPr>
            <a:spLocks noGrp="1"/>
          </p:cNvSpPr>
          <p:nvPr>
            <p:ph type="title"/>
          </p:nvPr>
        </p:nvSpPr>
        <p:spPr>
          <a:xfrm>
            <a:off x="643468" y="643466"/>
            <a:ext cx="3686312" cy="5528734"/>
          </a:xfrm>
        </p:spPr>
        <p:txBody>
          <a:bodyPr>
            <a:normAutofit/>
          </a:bodyPr>
          <a:lstStyle/>
          <a:p>
            <a:pPr algn="r"/>
            <a:r>
              <a:rPr lang="en-US" sz="4800">
                <a:solidFill>
                  <a:srgbClr val="FFFFFF"/>
                </a:solidFill>
                <a:ea typeface="+mj-lt"/>
                <a:cs typeface="+mj-lt"/>
              </a:rPr>
              <a:t>Pre-OE </a:t>
            </a:r>
            <a:br>
              <a:rPr lang="en-US" sz="4800">
                <a:solidFill>
                  <a:srgbClr val="FFFFFF"/>
                </a:solidFill>
                <a:ea typeface="+mj-lt"/>
                <a:cs typeface="+mj-lt"/>
              </a:rPr>
            </a:br>
            <a:r>
              <a:rPr lang="en-US" sz="4800">
                <a:solidFill>
                  <a:srgbClr val="FFFFFF"/>
                </a:solidFill>
                <a:ea typeface="+mj-lt"/>
                <a:cs typeface="+mj-lt"/>
              </a:rPr>
              <a:t>Agency Checklist</a:t>
            </a:r>
          </a:p>
          <a:p>
            <a:pPr algn="r"/>
            <a:endParaRPr lang="en-US" sz="4800">
              <a:solidFill>
                <a:srgbClr val="FFFFFF"/>
              </a:solidFill>
            </a:endParaRPr>
          </a:p>
        </p:txBody>
      </p:sp>
      <p:sp>
        <p:nvSpPr>
          <p:cNvPr id="2" name="Content Placeholder 1"/>
          <p:cNvSpPr>
            <a:spLocks noGrp="1"/>
          </p:cNvSpPr>
          <p:nvPr>
            <p:ph idx="1"/>
          </p:nvPr>
        </p:nvSpPr>
        <p:spPr>
          <a:xfrm>
            <a:off x="5053780" y="599768"/>
            <a:ext cx="6074467" cy="5572432"/>
          </a:xfrm>
        </p:spPr>
        <p:txBody>
          <a:bodyPr vert="horz" lIns="91440" tIns="45720" rIns="91440" bIns="45720" rtlCol="0" anchor="ctr">
            <a:normAutofit/>
          </a:bodyPr>
          <a:lstStyle/>
          <a:p>
            <a:pPr>
              <a:buClr>
                <a:srgbClr val="276F8B"/>
              </a:buClr>
            </a:pPr>
            <a:r>
              <a:rPr lang="en-US" sz="1800" dirty="0"/>
              <a:t>Complete the following by 09/26/24</a:t>
            </a:r>
          </a:p>
          <a:p>
            <a:pPr lvl="1">
              <a:buFont typeface="Wingdings" panose="05000000000000000000" pitchFamily="2" charset="2"/>
              <a:buChar char="Ø"/>
            </a:pPr>
            <a:r>
              <a:rPr lang="en-US" sz="1600" dirty="0"/>
              <a:t>Enter all life event applications as received</a:t>
            </a:r>
          </a:p>
          <a:p>
            <a:pPr lvl="1">
              <a:buFont typeface="Wingdings" panose="05000000000000000000" pitchFamily="2" charset="2"/>
              <a:buChar char="Ø"/>
            </a:pPr>
            <a:r>
              <a:rPr lang="en-US" sz="1600" dirty="0"/>
              <a:t>Finalize all open termination events </a:t>
            </a:r>
            <a:r>
              <a:rPr lang="en-US" sz="1400" dirty="0"/>
              <a:t>(BIR, MAR, DIV, ELG, TER, RET, TRA, LOA, RFL....)</a:t>
            </a:r>
          </a:p>
          <a:p>
            <a:pPr lvl="1">
              <a:buClr>
                <a:srgbClr val="276F8B"/>
              </a:buClr>
              <a:buFont typeface="Wingdings" panose="05000000000000000000" pitchFamily="2" charset="2"/>
              <a:buChar char="Ø"/>
            </a:pPr>
            <a:r>
              <a:rPr lang="en-US" sz="1600" dirty="0"/>
              <a:t>Finalize all events that need no entry</a:t>
            </a:r>
          </a:p>
          <a:p>
            <a:pPr lvl="1">
              <a:buClr>
                <a:srgbClr val="276F8B"/>
              </a:buClr>
              <a:buFont typeface="Wingdings" panose="05000000000000000000" pitchFamily="2" charset="2"/>
              <a:buChar char="Ø"/>
            </a:pPr>
            <a:r>
              <a:rPr lang="en-US" sz="1600" dirty="0"/>
              <a:t>Encourage new hires to complete elections ASAP. OE event won't open until HIR and SHR (if applicable) entry is done</a:t>
            </a:r>
          </a:p>
          <a:p>
            <a:pPr lvl="1">
              <a:buClr>
                <a:srgbClr val="276F8B"/>
              </a:buClr>
              <a:buFont typeface="Wingdings" charset="2"/>
              <a:buChar char="Ø"/>
            </a:pPr>
            <a:r>
              <a:rPr lang="en-US" sz="1600" dirty="0"/>
              <a:t>Complete entry on all open SHR events</a:t>
            </a:r>
          </a:p>
          <a:p>
            <a:pPr lvl="2">
              <a:buClr>
                <a:srgbClr val="276F8B"/>
              </a:buClr>
              <a:buFont typeface="Wingdings" charset="2"/>
              <a:buChar char="Ø"/>
            </a:pPr>
            <a:r>
              <a:rPr lang="en-US" sz="1400" dirty="0">
                <a:solidFill>
                  <a:srgbClr val="FF0000"/>
                </a:solidFill>
              </a:rPr>
              <a:t>For LTEs enrolling in health or OOS at 6 months –Manually create/enter SHR events through 12/31/2024</a:t>
            </a:r>
          </a:p>
          <a:p>
            <a:pPr lvl="1">
              <a:buClr>
                <a:srgbClr val="276F8B"/>
              </a:buClr>
              <a:buFont typeface="Wingdings" charset="2"/>
              <a:buChar char="Ø"/>
            </a:pPr>
            <a:r>
              <a:rPr lang="en-US" sz="1600" dirty="0"/>
              <a:t>Process all AGE events with an event date of 12/31/2024 or earlier</a:t>
            </a:r>
          </a:p>
          <a:p>
            <a:pPr>
              <a:buClr>
                <a:srgbClr val="276F8B"/>
              </a:buClr>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80E61E04-3F7C-42DE-ABE7-D3F7E349C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2B036F7E-6C8A-4549-99EF-9958C587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019F7-F950-4DDD-8F6C-0DF123F476E3}"/>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600">
                <a:blipFill dpi="0" rotWithShape="1">
                  <a:blip r:embed="rId5"/>
                  <a:srcRect/>
                  <a:tile tx="6350" ty="-127000" sx="65000" sy="64000" flip="none" algn="tl"/>
                </a:blipFill>
              </a:rPr>
              <a:t>Confirmation Statement Notification Email</a:t>
            </a:r>
          </a:p>
        </p:txBody>
      </p:sp>
      <p:grpSp>
        <p:nvGrpSpPr>
          <p:cNvPr id="23" name="Group 22">
            <a:extLst>
              <a:ext uri="{FF2B5EF4-FFF2-40B4-BE49-F238E27FC236}">
                <a16:creationId xmlns:a16="http://schemas.microsoft.com/office/drawing/2014/main" id="{75EE15D0-BDD3-4CA6-B5DC-159D83FA6B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4" name="Oval 23">
              <a:extLst>
                <a:ext uri="{FF2B5EF4-FFF2-40B4-BE49-F238E27FC236}">
                  <a16:creationId xmlns:a16="http://schemas.microsoft.com/office/drawing/2014/main" id="{C1D99473-F547-41EE-8D8B-3DFA6E58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71482930-66A8-46E9-8554-6D127FFC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EFD48232-226B-A8FB-8C1E-C2FE0484D2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610" y="620143"/>
            <a:ext cx="10829731" cy="304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7114C-0183-4144-8424-C9DCE3DC25E5}"/>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3800">
                <a:blipFill dpi="0" rotWithShape="1">
                  <a:blip r:embed="rId5"/>
                  <a:srcRect/>
                  <a:tile tx="6350" ty="-127000" sx="65000" sy="64000" flip="none" algn="tl"/>
                </a:blipFill>
              </a:rPr>
              <a:t>Confirmation Statement Example </a:t>
            </a:r>
          </a:p>
        </p:txBody>
      </p:sp>
      <p:sp>
        <p:nvSpPr>
          <p:cNvPr id="25" name="Rectangle 24">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A2A1FF48-275C-C020-5F7B-50A76EDDF28A}"/>
              </a:ext>
            </a:extLst>
          </p:cNvPr>
          <p:cNvPicPr>
            <a:picLocks noChangeAspect="1"/>
          </p:cNvPicPr>
          <p:nvPr/>
        </p:nvPicPr>
        <p:blipFill>
          <a:blip r:embed="rId7"/>
          <a:stretch>
            <a:fillRect/>
          </a:stretch>
        </p:blipFill>
        <p:spPr>
          <a:xfrm>
            <a:off x="1139013" y="1040222"/>
            <a:ext cx="6428571" cy="4695238"/>
          </a:xfrm>
          <a:prstGeom prst="rect">
            <a:avLst/>
          </a:prstGeom>
        </p:spPr>
      </p:pic>
    </p:spTree>
    <p:extLst>
      <p:ext uri="{BB962C8B-B14F-4D97-AF65-F5344CB8AC3E}">
        <p14:creationId xmlns:p14="http://schemas.microsoft.com/office/powerpoint/2010/main" val="154786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F4297-4BAA-42ED-9BD1-8B06CDF5FFC9}"/>
              </a:ext>
            </a:extLst>
          </p:cNvPr>
          <p:cNvSpPr>
            <a:spLocks noGrp="1"/>
          </p:cNvSpPr>
          <p:nvPr>
            <p:ph type="title"/>
          </p:nvPr>
        </p:nvSpPr>
        <p:spPr>
          <a:xfrm>
            <a:off x="8156350" y="484632"/>
            <a:ext cx="3544035" cy="1609344"/>
          </a:xfrm>
          <a:ln>
            <a:noFill/>
          </a:ln>
        </p:spPr>
        <p:txBody>
          <a:bodyPr>
            <a:normAutofit/>
          </a:bodyPr>
          <a:lstStyle/>
          <a:p>
            <a:r>
              <a:rPr lang="en-US" sz="3200"/>
              <a:t>How Employees Access Confirmation Statement</a:t>
            </a:r>
          </a:p>
        </p:txBody>
      </p:sp>
      <p:pic>
        <p:nvPicPr>
          <p:cNvPr id="1028" name="Picture 4">
            <a:extLst>
              <a:ext uri="{FF2B5EF4-FFF2-40B4-BE49-F238E27FC236}">
                <a16:creationId xmlns:a16="http://schemas.microsoft.com/office/drawing/2014/main" id="{2679E115-4939-4B53-F18A-DC47AE6054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808194"/>
            <a:ext cx="6882269" cy="32518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3E107D1-B53B-44CE-B0D4-F42FDBE10DC4}"/>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Confirmation statement in online benefits file</a:t>
            </a:r>
          </a:p>
          <a:p>
            <a:pPr>
              <a:buClr>
                <a:srgbClr val="276F8B"/>
              </a:buClr>
            </a:pPr>
            <a:r>
              <a:rPr lang="en-US" sz="1600" dirty="0"/>
              <a:t>ESS Landing Page – My Benefits Tile – My Benefit Documents</a:t>
            </a:r>
          </a:p>
          <a:p>
            <a:pPr>
              <a:buClr>
                <a:srgbClr val="276F8B"/>
              </a:buClr>
            </a:pPr>
            <a:r>
              <a:rPr lang="en-US" sz="1600" dirty="0"/>
              <a:t>Click on the icon to open the Confirmation Statement page</a:t>
            </a:r>
          </a:p>
        </p:txBody>
      </p:sp>
      <p:grpSp>
        <p:nvGrpSpPr>
          <p:cNvPr id="1035" name="Group 1034">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6" name="Oval 1035">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7" name="Oval 1036">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66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D2E2E-DB58-4C7F-BF6D-874EDBDE653B}"/>
              </a:ext>
            </a:extLst>
          </p:cNvPr>
          <p:cNvSpPr>
            <a:spLocks noGrp="1"/>
          </p:cNvSpPr>
          <p:nvPr>
            <p:ph type="title"/>
          </p:nvPr>
        </p:nvSpPr>
        <p:spPr>
          <a:xfrm>
            <a:off x="8156350" y="484632"/>
            <a:ext cx="3544035" cy="1609344"/>
          </a:xfrm>
          <a:ln>
            <a:noFill/>
          </a:ln>
        </p:spPr>
        <p:txBody>
          <a:bodyPr>
            <a:normAutofit/>
          </a:bodyPr>
          <a:lstStyle/>
          <a:p>
            <a:r>
              <a:rPr lang="en-US" sz="3200"/>
              <a:t>How Employees Access Confirmation Statement</a:t>
            </a:r>
          </a:p>
        </p:txBody>
      </p:sp>
      <p:sp>
        <p:nvSpPr>
          <p:cNvPr id="3" name="Content Placeholder 2">
            <a:extLst>
              <a:ext uri="{FF2B5EF4-FFF2-40B4-BE49-F238E27FC236}">
                <a16:creationId xmlns:a16="http://schemas.microsoft.com/office/drawing/2014/main" id="{8CC3B460-BD67-4C89-809A-F797491859A9}"/>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Will be brought to Confirmation Statements</a:t>
            </a:r>
          </a:p>
          <a:p>
            <a:pPr lvl="1">
              <a:buClr>
                <a:srgbClr val="276F8B"/>
              </a:buClr>
              <a:buFont typeface="Wingdings" charset="2"/>
              <a:buChar char="Ø"/>
            </a:pPr>
            <a:r>
              <a:rPr lang="en-US" sz="1600" dirty="0"/>
              <a:t>OE2018-OE2025 Confirmation Statements will be visible on this page </a:t>
            </a:r>
          </a:p>
        </p:txBody>
      </p:sp>
      <p:grpSp>
        <p:nvGrpSpPr>
          <p:cNvPr id="13" name="Group 1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C47A03D6-0C12-33DB-4D1E-619E8DBEA912}"/>
              </a:ext>
            </a:extLst>
          </p:cNvPr>
          <p:cNvPicPr>
            <a:picLocks noChangeAspect="1"/>
          </p:cNvPicPr>
          <p:nvPr/>
        </p:nvPicPr>
        <p:blipFill>
          <a:blip r:embed="rId6"/>
          <a:stretch>
            <a:fillRect/>
          </a:stretch>
        </p:blipFill>
        <p:spPr>
          <a:xfrm>
            <a:off x="285182" y="1366558"/>
            <a:ext cx="7171083" cy="4124883"/>
          </a:xfrm>
          <a:prstGeom prst="rect">
            <a:avLst/>
          </a:prstGeom>
        </p:spPr>
      </p:pic>
    </p:spTree>
    <p:extLst>
      <p:ext uri="{BB962C8B-B14F-4D97-AF65-F5344CB8AC3E}">
        <p14:creationId xmlns:p14="http://schemas.microsoft.com/office/powerpoint/2010/main" val="14822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E92E-513A-481C-9947-71279F5FA7F3}"/>
              </a:ext>
            </a:extLst>
          </p:cNvPr>
          <p:cNvSpPr>
            <a:spLocks noGrp="1"/>
          </p:cNvSpPr>
          <p:nvPr>
            <p:ph type="title"/>
          </p:nvPr>
        </p:nvSpPr>
        <p:spPr>
          <a:xfrm>
            <a:off x="1069848" y="484632"/>
            <a:ext cx="10058400" cy="1609344"/>
          </a:xfrm>
        </p:spPr>
        <p:txBody>
          <a:bodyPr>
            <a:normAutofit/>
          </a:bodyPr>
          <a:lstStyle/>
          <a:p>
            <a:r>
              <a:rPr lang="en-US"/>
              <a:t>Agency Access to Confirmation Statements</a:t>
            </a:r>
          </a:p>
        </p:txBody>
      </p:sp>
      <p:sp>
        <p:nvSpPr>
          <p:cNvPr id="28" name="Rectangle 27">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1AF37A90-B9FF-4153-B23A-D8EEC59297DF}"/>
              </a:ext>
            </a:extLst>
          </p:cNvPr>
          <p:cNvGraphicFramePr>
            <a:graphicFrameLocks noGrp="1"/>
          </p:cNvGraphicFramePr>
          <p:nvPr>
            <p:ph idx="1"/>
            <p:extLst>
              <p:ext uri="{D42A27DB-BD31-4B8C-83A1-F6EECF244321}">
                <p14:modId xmlns:p14="http://schemas.microsoft.com/office/powerpoint/2010/main" val="2309581045"/>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809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F0127-2273-4373-93CD-6E8FD7D807F3}"/>
              </a:ext>
            </a:extLst>
          </p:cNvPr>
          <p:cNvSpPr>
            <a:spLocks noGrp="1"/>
          </p:cNvSpPr>
          <p:nvPr>
            <p:ph type="title"/>
          </p:nvPr>
        </p:nvSpPr>
        <p:spPr>
          <a:xfrm>
            <a:off x="5297763" y="643467"/>
            <a:ext cx="6271758" cy="557106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Event Processing during OE </a:t>
            </a:r>
          </a:p>
        </p:txBody>
      </p:sp>
    </p:spTree>
    <p:extLst>
      <p:ext uri="{BB962C8B-B14F-4D97-AF65-F5344CB8AC3E}">
        <p14:creationId xmlns:p14="http://schemas.microsoft.com/office/powerpoint/2010/main" val="30650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DE71B-A7A5-4BF9-BB6F-B925D113AFC6}"/>
              </a:ext>
            </a:extLst>
          </p:cNvPr>
          <p:cNvSpPr>
            <a:spLocks noGrp="1"/>
          </p:cNvSpPr>
          <p:nvPr>
            <p:ph type="title"/>
          </p:nvPr>
        </p:nvSpPr>
        <p:spPr>
          <a:xfrm>
            <a:off x="4970109" y="484632"/>
            <a:ext cx="6730277" cy="1609344"/>
          </a:xfrm>
          <a:ln>
            <a:noFill/>
          </a:ln>
        </p:spPr>
        <p:txBody>
          <a:bodyPr>
            <a:normAutofit/>
          </a:bodyPr>
          <a:lstStyle/>
          <a:p>
            <a:r>
              <a:rPr lang="en-US" sz="4800"/>
              <a:t>Identifying OE Events</a:t>
            </a:r>
          </a:p>
        </p:txBody>
      </p:sp>
      <p:pic>
        <p:nvPicPr>
          <p:cNvPr id="5" name="Picture 4">
            <a:extLst>
              <a:ext uri="{FF2B5EF4-FFF2-40B4-BE49-F238E27FC236}">
                <a16:creationId xmlns:a16="http://schemas.microsoft.com/office/drawing/2014/main" id="{561958DA-A39C-97C4-07BC-DECAA0887928}"/>
              </a:ext>
            </a:extLst>
          </p:cNvPr>
          <p:cNvPicPr>
            <a:picLocks noChangeAspect="1"/>
          </p:cNvPicPr>
          <p:nvPr/>
        </p:nvPicPr>
        <p:blipFill>
          <a:blip r:embed="rId5"/>
          <a:stretch>
            <a:fillRect/>
          </a:stretch>
        </p:blipFill>
        <p:spPr>
          <a:xfrm>
            <a:off x="640080" y="1269295"/>
            <a:ext cx="3369910" cy="1449423"/>
          </a:xfrm>
          <a:prstGeom prst="rect">
            <a:avLst/>
          </a:prstGeom>
        </p:spPr>
      </p:pic>
      <p:sp>
        <p:nvSpPr>
          <p:cNvPr id="3" name="Content Placeholder 2">
            <a:extLst>
              <a:ext uri="{FF2B5EF4-FFF2-40B4-BE49-F238E27FC236}">
                <a16:creationId xmlns:a16="http://schemas.microsoft.com/office/drawing/2014/main" id="{4BEE4B24-2A7A-42B7-B6F7-762A9AC4CF04}"/>
              </a:ext>
            </a:extLst>
          </p:cNvPr>
          <p:cNvSpPr>
            <a:spLocks noGrp="1"/>
          </p:cNvSpPr>
          <p:nvPr>
            <p:ph idx="1"/>
          </p:nvPr>
        </p:nvSpPr>
        <p:spPr>
          <a:xfrm>
            <a:off x="4970109" y="2121408"/>
            <a:ext cx="6730276" cy="4050792"/>
          </a:xfrm>
        </p:spPr>
        <p:txBody>
          <a:bodyPr vert="horz" lIns="91440" tIns="45720" rIns="91440" bIns="45720" rtlCol="0">
            <a:normAutofit/>
          </a:bodyPr>
          <a:lstStyle/>
          <a:p>
            <a:r>
              <a:rPr lang="en-US" sz="1800" dirty="0"/>
              <a:t>All OE events not in Finalized – Enrolled status will be on the Open Events Query</a:t>
            </a:r>
          </a:p>
          <a:p>
            <a:pPr lvl="1">
              <a:buClr>
                <a:srgbClr val="276F8B"/>
              </a:buClr>
              <a:buFont typeface="Wingdings" charset="2"/>
              <a:buChar char="Ø"/>
            </a:pPr>
            <a:r>
              <a:rPr lang="en-US" dirty="0"/>
              <a:t>WI_BN_OPEN_EVENTS</a:t>
            </a:r>
          </a:p>
          <a:p>
            <a:pPr lvl="1">
              <a:buClr>
                <a:srgbClr val="276F8B"/>
              </a:buClr>
            </a:pPr>
            <a:r>
              <a:rPr lang="en-US" dirty="0"/>
              <a:t>Enter Schedule ID "OE2025" to see OE events</a:t>
            </a:r>
          </a:p>
          <a:p>
            <a:pPr lvl="1">
              <a:buClr>
                <a:srgbClr val="276F8B"/>
              </a:buClr>
            </a:pPr>
            <a:r>
              <a:rPr lang="en-US" dirty="0"/>
              <a:t>Enter Schedule ID "EM2017" to see non-OE events</a:t>
            </a:r>
          </a:p>
        </p:txBody>
      </p:sp>
      <p:grpSp>
        <p:nvGrpSpPr>
          <p:cNvPr id="15" name="Group 14">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1D68B947-F8F3-0938-644A-1ABB2BD464E5}"/>
              </a:ext>
            </a:extLst>
          </p:cNvPr>
          <p:cNvPicPr>
            <a:picLocks noChangeAspect="1"/>
          </p:cNvPicPr>
          <p:nvPr/>
        </p:nvPicPr>
        <p:blipFill>
          <a:blip r:embed="rId7"/>
          <a:stretch>
            <a:fillRect/>
          </a:stretch>
        </p:blipFill>
        <p:spPr>
          <a:xfrm>
            <a:off x="645973" y="3786839"/>
            <a:ext cx="3364018" cy="1409079"/>
          </a:xfrm>
          <a:prstGeom prst="rect">
            <a:avLst/>
          </a:prstGeom>
        </p:spPr>
      </p:pic>
    </p:spTree>
    <p:extLst>
      <p:ext uri="{BB962C8B-B14F-4D97-AF65-F5344CB8AC3E}">
        <p14:creationId xmlns:p14="http://schemas.microsoft.com/office/powerpoint/2010/main" val="33100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3F5269AF-4405-4C77-A567-24EB7457E718}"/>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Importance of Event Order</a:t>
            </a:r>
          </a:p>
        </p:txBody>
      </p:sp>
      <p:sp>
        <p:nvSpPr>
          <p:cNvPr id="3" name="Content Placeholder 2">
            <a:extLst>
              <a:ext uri="{FF2B5EF4-FFF2-40B4-BE49-F238E27FC236}">
                <a16:creationId xmlns:a16="http://schemas.microsoft.com/office/drawing/2014/main" id="{58E275BB-9EE4-484F-9318-40575620D6B3}"/>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b="1" dirty="0"/>
              <a:t>Why are we trying to get all the 2024 benefit events finalized before we create the OE event?</a:t>
            </a:r>
          </a:p>
          <a:p>
            <a:pPr lvl="1">
              <a:buClr>
                <a:srgbClr val="276F8B"/>
              </a:buClr>
              <a:buFont typeface="Wingdings" charset="2"/>
              <a:buChar char="Ø"/>
            </a:pPr>
            <a:r>
              <a:rPr lang="en-US" dirty="0"/>
              <a:t>Every benefit event that is created pulls in all benefit information from the prior event</a:t>
            </a:r>
          </a:p>
          <a:p>
            <a:pPr lvl="1">
              <a:buClr>
                <a:srgbClr val="276F8B"/>
              </a:buClr>
              <a:buFont typeface="Wingdings" charset="2"/>
              <a:buChar char="Ø"/>
            </a:pPr>
            <a:r>
              <a:rPr lang="en-US" dirty="0"/>
              <a:t>Benefit events must be processed in event date order to ensure benefits flow correctly through the system</a:t>
            </a:r>
          </a:p>
          <a:p>
            <a:pPr lvl="1">
              <a:buClr>
                <a:srgbClr val="276F8B"/>
              </a:buClr>
              <a:buFont typeface="Wingdings" charset="2"/>
              <a:buChar char="Ø"/>
            </a:pPr>
            <a:r>
              <a:rPr lang="en-US" dirty="0"/>
              <a:t>Since the OE event has an event date of 1-1-25, we're trying to get all events with a 2024 event date through the system before we create the 1-1-25 OE event</a:t>
            </a:r>
          </a:p>
          <a:p>
            <a:pPr lvl="1">
              <a:buClr>
                <a:srgbClr val="276F8B"/>
              </a:buClr>
              <a:buFont typeface="Wingdings" charset="2"/>
              <a:buChar char="Ø"/>
            </a:pPr>
            <a:r>
              <a:rPr lang="en-US" dirty="0"/>
              <a:t>Once the OE event is prepared, if a 2024 event is processed, Central Benefits will need to reprocess the OE event to pick up the 2024 elections and/or eligibility change.</a:t>
            </a:r>
          </a:p>
          <a:p>
            <a:pPr lvl="2">
              <a:buClr>
                <a:srgbClr val="276F8B"/>
              </a:buClr>
              <a:buFont typeface="Wingdings" charset="2"/>
              <a:buChar char="Ø"/>
            </a:pPr>
            <a:r>
              <a:rPr lang="en-US" dirty="0"/>
              <a:t>CB monitors for this daily during and after OE – agencies are not required to submit a ticket, but it's recommended if you are entering a life event during the OE period.</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09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DA62-4EC3-40D5-854C-347AB6D0B59B}"/>
              </a:ext>
            </a:extLst>
          </p:cNvPr>
          <p:cNvSpPr>
            <a:spLocks noGrp="1"/>
          </p:cNvSpPr>
          <p:nvPr>
            <p:ph type="title"/>
          </p:nvPr>
        </p:nvSpPr>
        <p:spPr>
          <a:xfrm>
            <a:off x="1069848" y="484632"/>
            <a:ext cx="10058400" cy="1609344"/>
          </a:xfrm>
        </p:spPr>
        <p:txBody>
          <a:bodyPr>
            <a:normAutofit/>
          </a:bodyPr>
          <a:lstStyle/>
          <a:p>
            <a:r>
              <a:rPr lang="en-US" dirty="0"/>
              <a:t>2024 Event Processing </a:t>
            </a:r>
          </a:p>
        </p:txBody>
      </p:sp>
      <p:sp>
        <p:nvSpPr>
          <p:cNvPr id="39" name="Rectangle 3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067C5EE5-0D80-0526-94AA-F0D7601B62A6}"/>
              </a:ext>
            </a:extLst>
          </p:cNvPr>
          <p:cNvGraphicFramePr>
            <a:graphicFrameLocks noGrp="1"/>
          </p:cNvGraphicFramePr>
          <p:nvPr>
            <p:ph idx="1"/>
            <p:extLst>
              <p:ext uri="{D42A27DB-BD31-4B8C-83A1-F6EECF244321}">
                <p14:modId xmlns:p14="http://schemas.microsoft.com/office/powerpoint/2010/main" val="31722218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527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508-66F4-42D3-B877-4708ADE4D744}"/>
              </a:ext>
            </a:extLst>
          </p:cNvPr>
          <p:cNvSpPr>
            <a:spLocks noGrp="1"/>
          </p:cNvSpPr>
          <p:nvPr>
            <p:ph type="title"/>
          </p:nvPr>
        </p:nvSpPr>
        <p:spPr>
          <a:xfrm>
            <a:off x="1069848" y="484632"/>
            <a:ext cx="10058400" cy="1609344"/>
          </a:xfrm>
        </p:spPr>
        <p:txBody>
          <a:bodyPr>
            <a:normAutofit/>
          </a:bodyPr>
          <a:lstStyle/>
          <a:p>
            <a:r>
              <a:rPr lang="en-US"/>
              <a:t>2024 Event Processing – MAR Example</a:t>
            </a:r>
            <a:endParaRPr lang="en-US" dirty="0"/>
          </a:p>
        </p:txBody>
      </p:sp>
      <p:sp>
        <p:nvSpPr>
          <p:cNvPr id="34" name="Rectangle 3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04B9D5E-DDE8-E755-E0D0-A6CEA78280EA}"/>
              </a:ext>
            </a:extLst>
          </p:cNvPr>
          <p:cNvGraphicFramePr>
            <a:graphicFrameLocks noGrp="1"/>
          </p:cNvGraphicFramePr>
          <p:nvPr>
            <p:ph idx="1"/>
            <p:extLst>
              <p:ext uri="{D42A27DB-BD31-4B8C-83A1-F6EECF244321}">
                <p14:modId xmlns:p14="http://schemas.microsoft.com/office/powerpoint/2010/main" val="185281119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735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7334" y="609599"/>
            <a:ext cx="5016612" cy="5545667"/>
          </a:xfrm>
        </p:spPr>
        <p:txBody>
          <a:bodyPr anchor="ctr">
            <a:normAutofit/>
          </a:bodyPr>
          <a:lstStyle/>
          <a:p>
            <a:r>
              <a:rPr lang="en-US" sz="5400">
                <a:solidFill>
                  <a:schemeClr val="tx1">
                    <a:lumMod val="85000"/>
                    <a:lumOff val="15000"/>
                  </a:schemeClr>
                </a:solidFill>
              </a:rPr>
              <a:t>Open Enrollment Timeline</a:t>
            </a:r>
          </a:p>
        </p:txBody>
      </p:sp>
      <p:pic>
        <p:nvPicPr>
          <p:cNvPr id="7" name="Content Placeholder 6">
            <a:extLst>
              <a:ext uri="{FF2B5EF4-FFF2-40B4-BE49-F238E27FC236}">
                <a16:creationId xmlns:a16="http://schemas.microsoft.com/office/drawing/2014/main" id="{BAC0B556-68AD-9A71-4978-C199667670CD}"/>
              </a:ext>
            </a:extLst>
          </p:cNvPr>
          <p:cNvPicPr>
            <a:picLocks noGrp="1" noChangeAspect="1"/>
          </p:cNvPicPr>
          <p:nvPr>
            <p:ph idx="1"/>
          </p:nvPr>
        </p:nvPicPr>
        <p:blipFill>
          <a:blip r:embed="rId2"/>
          <a:stretch>
            <a:fillRect/>
          </a:stretch>
        </p:blipFill>
        <p:spPr>
          <a:xfrm>
            <a:off x="6936917" y="1781169"/>
            <a:ext cx="3571429" cy="3533333"/>
          </a:xfrm>
        </p:spPr>
      </p:pic>
    </p:spTree>
    <p:extLst>
      <p:ext uri="{BB962C8B-B14F-4D97-AF65-F5344CB8AC3E}">
        <p14:creationId xmlns:p14="http://schemas.microsoft.com/office/powerpoint/2010/main" val="1419453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553B4F8-4C8F-4EB8-B0D2-898BEC7515BB}"/>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2024 Event Processing – MAR Example</a:t>
            </a:r>
          </a:p>
        </p:txBody>
      </p:sp>
      <p:sp>
        <p:nvSpPr>
          <p:cNvPr id="3" name="Content Placeholder 2">
            <a:extLst>
              <a:ext uri="{FF2B5EF4-FFF2-40B4-BE49-F238E27FC236}">
                <a16:creationId xmlns:a16="http://schemas.microsoft.com/office/drawing/2014/main" id="{E4B0451A-8D99-4E4F-A65D-12B4F13F5DC6}"/>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sz="1700" dirty="0"/>
              <a:t>During OE Central Benefits will monitor for events out of sequence and reprocess OE events as needed.</a:t>
            </a:r>
          </a:p>
          <a:p>
            <a:r>
              <a:rPr lang="en-US" sz="1700" dirty="0">
                <a:solidFill>
                  <a:srgbClr val="FF0000"/>
                </a:solidFill>
              </a:rPr>
              <a:t>**No tickets are necessary </a:t>
            </a:r>
            <a:r>
              <a:rPr lang="en-US" sz="1700" u="sng" dirty="0">
                <a:solidFill>
                  <a:srgbClr val="FF0000"/>
                </a:solidFill>
              </a:rPr>
              <a:t>during</a:t>
            </a:r>
            <a:r>
              <a:rPr lang="en-US" sz="1700" dirty="0">
                <a:solidFill>
                  <a:srgbClr val="FF0000"/>
                </a:solidFill>
              </a:rPr>
              <a:t> OE**</a:t>
            </a:r>
            <a:endParaRPr lang="en-US" sz="1700" b="1" dirty="0">
              <a:solidFill>
                <a:srgbClr val="FF0000"/>
              </a:solidFill>
            </a:endParaRPr>
          </a:p>
          <a:p>
            <a:r>
              <a:rPr lang="en-US" sz="1700" dirty="0"/>
              <a:t>The OE event will automatically re-open once the life event is finalized – even if the event has not been reprocessed to pick up the new enrollments</a:t>
            </a:r>
          </a:p>
          <a:p>
            <a:pPr>
              <a:buClr>
                <a:srgbClr val="276F8B"/>
              </a:buClr>
            </a:pPr>
            <a:r>
              <a:rPr lang="en-US" sz="1700" dirty="0"/>
              <a:t>After OE, agency should submit a ticket on the day the life event is added to the BAS Activity Table (preferably early in the day).</a:t>
            </a:r>
          </a:p>
          <a:p>
            <a:pPr lvl="1">
              <a:buClr>
                <a:srgbClr val="276F8B"/>
              </a:buClr>
              <a:buFont typeface="Wingdings" charset="2"/>
              <a:buChar char="Ø"/>
            </a:pPr>
            <a:r>
              <a:rPr lang="en-US" sz="1700" dirty="0"/>
              <a:t>Central Benefits will open the event, agency can do entry on life event and then Central Benefits will finalize life event and immediately reprocess OE event – all in the same day (all benefits must be entered on the event)</a:t>
            </a:r>
          </a:p>
          <a:p>
            <a:pPr lvl="1">
              <a:buClr>
                <a:srgbClr val="276F8B"/>
              </a:buClr>
              <a:buFont typeface="Wingdings" charset="2"/>
              <a:buChar char="Ø"/>
            </a:pPr>
            <a:r>
              <a:rPr lang="en-US" sz="1700" dirty="0"/>
              <a:t>Reduces risk of employee doing entry on event that doesn't have most current elections</a:t>
            </a:r>
          </a:p>
          <a:p>
            <a:pPr lvl="1">
              <a:buClr>
                <a:srgbClr val="276F8B"/>
              </a:buClr>
              <a:buFont typeface="Wingdings" charset="2"/>
              <a:buChar char="Ø"/>
            </a:pPr>
            <a:r>
              <a:rPr lang="en-US" sz="1700" b="1" dirty="0">
                <a:highlight>
                  <a:srgbClr val="FFFF00"/>
                </a:highlight>
              </a:rPr>
              <a:t>Ticket Name = OE2025 –Reprocess OE due to Life Event – </a:t>
            </a:r>
            <a:r>
              <a:rPr lang="en-US" sz="1700" b="1" dirty="0" err="1">
                <a:highlight>
                  <a:srgbClr val="FFFF00"/>
                </a:highlight>
              </a:rPr>
              <a:t>Empl</a:t>
            </a:r>
            <a:r>
              <a:rPr lang="en-US" sz="1700" b="1" dirty="0">
                <a:highlight>
                  <a:srgbClr val="FFFF00"/>
                </a:highlight>
              </a:rPr>
              <a:t> Name &amp; ID</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23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A246E29E-8D75-4AA2-8911-4B24D177EBD4}"/>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2024 Event Processing</a:t>
            </a:r>
          </a:p>
        </p:txBody>
      </p:sp>
      <p:sp>
        <p:nvSpPr>
          <p:cNvPr id="3" name="Content Placeholder 2">
            <a:extLst>
              <a:ext uri="{FF2B5EF4-FFF2-40B4-BE49-F238E27FC236}">
                <a16:creationId xmlns:a16="http://schemas.microsoft.com/office/drawing/2014/main" id="{F6C0D4B1-78AE-4993-9236-568102C0CCB7}"/>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What happens if employee submitted OE elections BEFORE life event entry is done?</a:t>
            </a:r>
          </a:p>
          <a:p>
            <a:pPr lvl="1">
              <a:buClr>
                <a:srgbClr val="276F8B"/>
              </a:buClr>
              <a:buFont typeface="Wingdings" charset="2"/>
              <a:buChar char="Ø"/>
            </a:pPr>
            <a:r>
              <a:rPr lang="en-US" dirty="0"/>
              <a:t>Central Benefits will capture enrollment made on the OE event, reprocess the OE event (this will delete all elections made on the OE event) and will re-enter the elections that were made on the OE event (taking into account new dependents).</a:t>
            </a:r>
          </a:p>
          <a:p>
            <a:pPr lvl="1">
              <a:buClr>
                <a:srgbClr val="276F8B"/>
              </a:buClr>
              <a:buFont typeface="Wingdings" charset="2"/>
              <a:buChar char="Ø"/>
            </a:pPr>
            <a:r>
              <a:rPr lang="en-US" dirty="0"/>
              <a:t>A new confirmation statement will be generated, and the employee will receive a confirmation statement notification email</a:t>
            </a:r>
          </a:p>
          <a:p>
            <a:pPr lvl="1">
              <a:buClr>
                <a:srgbClr val="276F8B"/>
              </a:buClr>
              <a:buFont typeface="Wingdings" charset="2"/>
              <a:buChar char="Ø"/>
            </a:pPr>
            <a:r>
              <a:rPr lang="en-US" b="1" dirty="0">
                <a:solidFill>
                  <a:srgbClr val="FF0000"/>
                </a:solidFill>
              </a:rPr>
              <a:t>Agency should direct employee to validate elections and print new confirmation statement</a:t>
            </a:r>
          </a:p>
          <a:p>
            <a:pPr marL="914400" lvl="2" indent="0">
              <a:buClr>
                <a:srgbClr val="276F8B"/>
              </a:buClr>
              <a:buNone/>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1637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B48B-F20E-4EA7-9036-9C3EAA9AB1EC}"/>
              </a:ext>
            </a:extLst>
          </p:cNvPr>
          <p:cNvSpPr>
            <a:spLocks noGrp="1"/>
          </p:cNvSpPr>
          <p:nvPr>
            <p:ph type="title"/>
          </p:nvPr>
        </p:nvSpPr>
        <p:spPr>
          <a:xfrm>
            <a:off x="1069848" y="484632"/>
            <a:ext cx="10058400" cy="1609344"/>
          </a:xfrm>
        </p:spPr>
        <p:txBody>
          <a:bodyPr>
            <a:normAutofit/>
          </a:bodyPr>
          <a:lstStyle/>
          <a:p>
            <a:r>
              <a:rPr lang="en-US"/>
              <a:t>Event Reminders</a:t>
            </a:r>
          </a:p>
        </p:txBody>
      </p:sp>
      <p:sp>
        <p:nvSpPr>
          <p:cNvPr id="36" name="Rectangle 35">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614DF42-72BC-174D-44EA-07A73F1ACC9B}"/>
              </a:ext>
            </a:extLst>
          </p:cNvPr>
          <p:cNvGraphicFramePr>
            <a:graphicFrameLocks noGrp="1"/>
          </p:cNvGraphicFramePr>
          <p:nvPr>
            <p:ph idx="1"/>
            <p:extLst>
              <p:ext uri="{D42A27DB-BD31-4B8C-83A1-F6EECF244321}">
                <p14:modId xmlns:p14="http://schemas.microsoft.com/office/powerpoint/2010/main" val="23160878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279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3C495A36-8C00-3133-F1CF-EC762001D852}"/>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OPEN </a:t>
            </a:r>
            <a:r>
              <a:rPr lang="en-US" sz="4800" dirty="0" err="1">
                <a:solidFill>
                  <a:srgbClr val="FFFFFF"/>
                </a:solidFill>
              </a:rPr>
              <a:t>eNROLLMENT</a:t>
            </a:r>
            <a:r>
              <a:rPr lang="en-US" sz="4800" dirty="0">
                <a:solidFill>
                  <a:srgbClr val="FFFFFF"/>
                </a:solidFill>
              </a:rPr>
              <a:t> and Retirees – </a:t>
            </a:r>
          </a:p>
        </p:txBody>
      </p:sp>
      <p:sp>
        <p:nvSpPr>
          <p:cNvPr id="3" name="Content Placeholder 2">
            <a:extLst>
              <a:ext uri="{FF2B5EF4-FFF2-40B4-BE49-F238E27FC236}">
                <a16:creationId xmlns:a16="http://schemas.microsoft.com/office/drawing/2014/main" id="{FD19F171-CC0B-2857-7578-6B29D411AEE1}"/>
              </a:ext>
            </a:extLst>
          </p:cNvPr>
          <p:cNvSpPr>
            <a:spLocks noGrp="1"/>
          </p:cNvSpPr>
          <p:nvPr>
            <p:ph idx="1"/>
          </p:nvPr>
        </p:nvSpPr>
        <p:spPr>
          <a:xfrm>
            <a:off x="5053780" y="599768"/>
            <a:ext cx="6074467" cy="5572432"/>
          </a:xfrm>
        </p:spPr>
        <p:txBody>
          <a:bodyPr anchor="ctr">
            <a:normAutofit/>
          </a:bodyPr>
          <a:lstStyle/>
          <a:p>
            <a:pPr>
              <a:buFont typeface="Wingdings" panose="05000000000000000000" pitchFamily="2" charset="2"/>
              <a:buChar char="Ø"/>
            </a:pPr>
            <a:r>
              <a:rPr lang="en-US" sz="1600" dirty="0"/>
              <a:t>If you have an employee who knows they will be retiring on or before 1/1/25, they should complete paper applications to make benefit changes.</a:t>
            </a:r>
          </a:p>
          <a:p>
            <a:pPr>
              <a:buFont typeface="Wingdings" panose="05000000000000000000" pitchFamily="2" charset="2"/>
              <a:buChar char="Ø"/>
            </a:pPr>
            <a:r>
              <a:rPr lang="en-US" sz="1600" dirty="0"/>
              <a:t>The employee should not make changes within ESS because these changes will never go over to ETF.</a:t>
            </a:r>
          </a:p>
          <a:p>
            <a:pPr>
              <a:buFont typeface="Wingdings" panose="05000000000000000000" pitchFamily="2" charset="2"/>
              <a:buChar char="Ø"/>
            </a:pPr>
            <a:r>
              <a:rPr lang="en-US" sz="1600" dirty="0"/>
              <a:t>ETF is requesting retirees complete paper applications, and the agency send them to ETF for processing.  </a:t>
            </a:r>
          </a:p>
          <a:p>
            <a:pPr lvl="1">
              <a:buFont typeface="Wingdings" panose="05000000000000000000" pitchFamily="2" charset="2"/>
              <a:buChar char="Ø"/>
            </a:pPr>
            <a:r>
              <a:rPr lang="en-US" sz="1600" dirty="0"/>
              <a:t>If faxing, be sure to include the EE name, ETF member ID and reason for fax (i.e., EE is retiring prior to 1/1/25).</a:t>
            </a:r>
          </a:p>
          <a:p>
            <a:pPr lvl="1">
              <a:buFont typeface="Wingdings" panose="05000000000000000000" pitchFamily="2" charset="2"/>
              <a:buChar char="Ø"/>
            </a:pPr>
            <a:r>
              <a:rPr lang="en-US" sz="1600" dirty="0"/>
              <a:t>ETF FAX number is 608-267-4549</a:t>
            </a:r>
          </a:p>
          <a:p>
            <a:pPr lvl="1">
              <a:buFont typeface="Wingdings" panose="05000000000000000000" pitchFamily="2" charset="2"/>
              <a:buChar char="Ø"/>
            </a:pPr>
            <a:endParaRPr lang="en-US" sz="1700" dirty="0"/>
          </a:p>
          <a:p>
            <a:pPr>
              <a:buFont typeface="Wingdings" panose="05000000000000000000" pitchFamily="2" charset="2"/>
              <a:buChar char="Ø"/>
            </a:pPr>
            <a:r>
              <a:rPr lang="en-US" sz="1600" i="1" dirty="0">
                <a:effectLst/>
                <a:latin typeface="Calibri" panose="020F0502020204030204" pitchFamily="34" charset="0"/>
                <a:ea typeface="Calibri" panose="020F0502020204030204" pitchFamily="34" charset="0"/>
              </a:rPr>
              <a:t>Per ETF: The instructions changed this year and are now documented in the </a:t>
            </a:r>
            <a:r>
              <a:rPr lang="en-US" sz="1600" i="1" u="sng" dirty="0">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State Agency Health Insurance Standards, Guidelines and Administration Employer Manual (ET-1118)</a:t>
            </a:r>
            <a:r>
              <a:rPr lang="en-US" sz="1600" i="1" dirty="0">
                <a:effectLst/>
                <a:latin typeface="Calibri" panose="020F0502020204030204" pitchFamily="34" charset="0"/>
                <a:ea typeface="Calibri" panose="020F0502020204030204" pitchFamily="34" charset="0"/>
              </a:rPr>
              <a:t>, Chapter 6, Section 601 F. Please review that section for information about how to complete the Continuation – Conversion Notice (ET-2311) for terminations after OE but before January 1.</a:t>
            </a:r>
            <a:endParaRPr lang="en-US" sz="1600" dirty="0">
              <a:effectLst/>
              <a:latin typeface="Calibri" panose="020F0502020204030204" pitchFamily="34" charset="0"/>
              <a:ea typeface="Calibri" panose="020F0502020204030204" pitchFamily="34" charset="0"/>
            </a:endParaRPr>
          </a:p>
          <a:p>
            <a:pPr lvl="1">
              <a:buFont typeface="Wingdings" panose="05000000000000000000" pitchFamily="2" charset="2"/>
              <a:buChar char="Ø"/>
            </a:pPr>
            <a:endParaRPr lang="en-US" sz="17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404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06C39-52FB-4CFD-BAC7-3CAC3716817C}"/>
              </a:ext>
            </a:extLst>
          </p:cNvPr>
          <p:cNvSpPr>
            <a:spLocks noGrp="1"/>
          </p:cNvSpPr>
          <p:nvPr>
            <p:ph type="title"/>
          </p:nvPr>
        </p:nvSpPr>
        <p:spPr>
          <a:xfrm>
            <a:off x="8156350" y="484632"/>
            <a:ext cx="3544035" cy="1609344"/>
          </a:xfrm>
          <a:ln>
            <a:noFill/>
          </a:ln>
        </p:spPr>
        <p:txBody>
          <a:bodyPr>
            <a:normAutofit/>
          </a:bodyPr>
          <a:lstStyle/>
          <a:p>
            <a:r>
              <a:rPr lang="en-US" sz="3200"/>
              <a:t>Paper Application Entry</a:t>
            </a:r>
          </a:p>
        </p:txBody>
      </p:sp>
      <p:sp>
        <p:nvSpPr>
          <p:cNvPr id="3" name="Content Placeholder 2">
            <a:extLst>
              <a:ext uri="{FF2B5EF4-FFF2-40B4-BE49-F238E27FC236}">
                <a16:creationId xmlns:a16="http://schemas.microsoft.com/office/drawing/2014/main" id="{E37C2181-3B22-42D5-9824-6DC3D0A15384}"/>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a:t>Go to Perform Election Entry to do paper application entry</a:t>
            </a:r>
          </a:p>
          <a:p>
            <a:pPr>
              <a:buClr>
                <a:srgbClr val="276F8B"/>
              </a:buClr>
            </a:pPr>
            <a:r>
              <a:rPr lang="en-US" sz="1600"/>
              <a:t>Schedule ID = OE2025</a:t>
            </a:r>
          </a:p>
          <a:p>
            <a:pPr>
              <a:buClr>
                <a:srgbClr val="276F8B"/>
              </a:buClr>
            </a:pPr>
            <a:r>
              <a:rPr lang="en-US" sz="1600"/>
              <a:t>If OE event is not available for entry, submit an SSO ticket – Central Benefits will open the event for you</a:t>
            </a: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94868C2C-BCEE-FF2A-164D-0E40310211B6}"/>
              </a:ext>
            </a:extLst>
          </p:cNvPr>
          <p:cNvPicPr>
            <a:picLocks noChangeAspect="1"/>
          </p:cNvPicPr>
          <p:nvPr/>
        </p:nvPicPr>
        <p:blipFill>
          <a:blip r:embed="rId6"/>
          <a:stretch>
            <a:fillRect/>
          </a:stretch>
        </p:blipFill>
        <p:spPr>
          <a:xfrm>
            <a:off x="804779" y="1667973"/>
            <a:ext cx="6211842" cy="3522054"/>
          </a:xfrm>
          <a:prstGeom prst="rect">
            <a:avLst/>
          </a:prstGeom>
        </p:spPr>
      </p:pic>
    </p:spTree>
    <p:extLst>
      <p:ext uri="{BB962C8B-B14F-4D97-AF65-F5344CB8AC3E}">
        <p14:creationId xmlns:p14="http://schemas.microsoft.com/office/powerpoint/2010/main" val="313611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16AB7-784A-4614-9A45-763F42F959E4}"/>
              </a:ext>
            </a:extLst>
          </p:cNvPr>
          <p:cNvSpPr>
            <a:spLocks noGrp="1"/>
          </p:cNvSpPr>
          <p:nvPr>
            <p:ph type="title"/>
          </p:nvPr>
        </p:nvSpPr>
        <p:spPr>
          <a:xfrm>
            <a:off x="8156350" y="484632"/>
            <a:ext cx="3544035" cy="1609344"/>
          </a:xfrm>
          <a:ln>
            <a:noFill/>
          </a:ln>
        </p:spPr>
        <p:txBody>
          <a:bodyPr>
            <a:normAutofit/>
          </a:bodyPr>
          <a:lstStyle/>
          <a:p>
            <a:r>
              <a:rPr lang="en-US" sz="3200"/>
              <a:t>Paper Application Entry</a:t>
            </a:r>
          </a:p>
        </p:txBody>
      </p:sp>
      <p:sp>
        <p:nvSpPr>
          <p:cNvPr id="3" name="Content Placeholder 2">
            <a:extLst>
              <a:ext uri="{FF2B5EF4-FFF2-40B4-BE49-F238E27FC236}">
                <a16:creationId xmlns:a16="http://schemas.microsoft.com/office/drawing/2014/main" id="{1E266A96-0892-4CF8-9DBF-801538EDF403}"/>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Only plans with open enrollment are available for entry</a:t>
            </a:r>
          </a:p>
          <a:p>
            <a:pPr>
              <a:buClr>
                <a:srgbClr val="276F8B"/>
              </a:buClr>
            </a:pPr>
            <a:r>
              <a:rPr lang="en-US" sz="1600" dirty="0"/>
              <a:t>Current elections will be prepopulated for:</a:t>
            </a:r>
          </a:p>
          <a:p>
            <a:pPr lvl="1">
              <a:buClr>
                <a:srgbClr val="276F8B"/>
              </a:buClr>
            </a:pPr>
            <a:r>
              <a:rPr lang="en-US" sz="1600" dirty="0"/>
              <a:t>Health, Dental, Vision &amp; Accident Plan</a:t>
            </a:r>
          </a:p>
          <a:p>
            <a:pPr>
              <a:buClr>
                <a:srgbClr val="276F8B"/>
              </a:buClr>
            </a:pPr>
            <a:r>
              <a:rPr lang="en-US" sz="1600" dirty="0"/>
              <a:t>HSA and OOS plan elections will be blank</a:t>
            </a:r>
          </a:p>
        </p:txBody>
      </p:sp>
      <p:grpSp>
        <p:nvGrpSpPr>
          <p:cNvPr id="23" name="Group 2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0354C473-7637-1D35-444E-16D035E52AE2}"/>
              </a:ext>
            </a:extLst>
          </p:cNvPr>
          <p:cNvPicPr>
            <a:picLocks noChangeAspect="1"/>
          </p:cNvPicPr>
          <p:nvPr/>
        </p:nvPicPr>
        <p:blipFill>
          <a:blip r:embed="rId6"/>
          <a:stretch>
            <a:fillRect/>
          </a:stretch>
        </p:blipFill>
        <p:spPr>
          <a:xfrm>
            <a:off x="212047" y="934741"/>
            <a:ext cx="7452689" cy="4532998"/>
          </a:xfrm>
          <a:prstGeom prst="rect">
            <a:avLst/>
          </a:prstGeom>
        </p:spPr>
      </p:pic>
    </p:spTree>
    <p:extLst>
      <p:ext uri="{BB962C8B-B14F-4D97-AF65-F5344CB8AC3E}">
        <p14:creationId xmlns:p14="http://schemas.microsoft.com/office/powerpoint/2010/main" val="38297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F45B5-5A84-4173-93F5-0315A4577ACF}"/>
              </a:ext>
            </a:extLst>
          </p:cNvPr>
          <p:cNvSpPr>
            <a:spLocks noGrp="1"/>
          </p:cNvSpPr>
          <p:nvPr>
            <p:ph type="title"/>
          </p:nvPr>
        </p:nvSpPr>
        <p:spPr>
          <a:xfrm>
            <a:off x="8156350" y="484632"/>
            <a:ext cx="3544035" cy="1609344"/>
          </a:xfrm>
          <a:ln>
            <a:noFill/>
          </a:ln>
        </p:spPr>
        <p:txBody>
          <a:bodyPr>
            <a:normAutofit/>
          </a:bodyPr>
          <a:lstStyle/>
          <a:p>
            <a:r>
              <a:rPr lang="en-US" sz="3200"/>
              <a:t>Paper Application Entry</a:t>
            </a:r>
          </a:p>
        </p:txBody>
      </p:sp>
      <p:pic>
        <p:nvPicPr>
          <p:cNvPr id="4" name="Picture 4">
            <a:extLst>
              <a:ext uri="{FF2B5EF4-FFF2-40B4-BE49-F238E27FC236}">
                <a16:creationId xmlns:a16="http://schemas.microsoft.com/office/drawing/2014/main" id="{9880EE57-719E-4436-8F95-AFCE0E080C66}"/>
              </a:ext>
            </a:extLst>
          </p:cNvPr>
          <p:cNvPicPr>
            <a:picLocks noChangeAspect="1"/>
          </p:cNvPicPr>
          <p:nvPr/>
        </p:nvPicPr>
        <p:blipFill>
          <a:blip r:embed="rId4"/>
          <a:stretch>
            <a:fillRect/>
          </a:stretch>
        </p:blipFill>
        <p:spPr>
          <a:xfrm>
            <a:off x="633999" y="1988854"/>
            <a:ext cx="6882269" cy="2890552"/>
          </a:xfrm>
          <a:prstGeom prst="rect">
            <a:avLst/>
          </a:prstGeom>
        </p:spPr>
      </p:pic>
      <p:sp>
        <p:nvSpPr>
          <p:cNvPr id="3" name="Content Placeholder 2">
            <a:extLst>
              <a:ext uri="{FF2B5EF4-FFF2-40B4-BE49-F238E27FC236}">
                <a16:creationId xmlns:a16="http://schemas.microsoft.com/office/drawing/2014/main" id="{A6C2F546-8076-4D05-90FB-0E95C2263757}"/>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500"/>
              <a:t>Never enter an override on HSA, Healthcare FSA, Dependent Care FSA, Parking or Transit</a:t>
            </a:r>
          </a:p>
          <a:p>
            <a:pPr lvl="1">
              <a:buClr>
                <a:srgbClr val="276F8B"/>
              </a:buClr>
              <a:buFont typeface="Wingdings" charset="2"/>
              <a:buChar char="Ø"/>
            </a:pPr>
            <a:r>
              <a:rPr lang="en-US" sz="1500"/>
              <a:t>Enter a POTT if you need to override the amount for any reason</a:t>
            </a:r>
          </a:p>
          <a:p>
            <a:pPr>
              <a:buClr>
                <a:srgbClr val="276F8B"/>
              </a:buClr>
            </a:pPr>
            <a:r>
              <a:rPr lang="en-US" sz="1500"/>
              <a:t>There is an issue with the Contribution Worksheet for the </a:t>
            </a:r>
            <a:r>
              <a:rPr lang="en-US" sz="1500" noProof="1"/>
              <a:t>HSA/FSA plans in Perform Election Entry. The number of pay periods is correctly displaying this year but the total annual contribution does not calculate correctly. If the annual election is correct, the paycheck amount will be correct.</a:t>
            </a:r>
          </a:p>
          <a:p>
            <a:pPr lvl="1">
              <a:buClr>
                <a:srgbClr val="276F8B"/>
              </a:buClr>
              <a:buFont typeface="Wingdings" charset="2"/>
              <a:buChar char="Ø"/>
            </a:pPr>
            <a:r>
              <a:rPr lang="en-US" sz="1500" noProof="1"/>
              <a:t>The correct number of pay periods displays in eBN</a:t>
            </a:r>
          </a:p>
        </p:txBody>
      </p:sp>
      <p:grpSp>
        <p:nvGrpSpPr>
          <p:cNvPr id="11" name="Group 1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611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1028-70F4-4AC1-91A7-ADBA52887613}"/>
              </a:ext>
            </a:extLst>
          </p:cNvPr>
          <p:cNvSpPr>
            <a:spLocks noGrp="1"/>
          </p:cNvSpPr>
          <p:nvPr>
            <p:ph type="title"/>
          </p:nvPr>
        </p:nvSpPr>
        <p:spPr>
          <a:xfrm>
            <a:off x="1069848" y="484632"/>
            <a:ext cx="10058400" cy="1609344"/>
          </a:xfrm>
        </p:spPr>
        <p:txBody>
          <a:bodyPr>
            <a:normAutofit/>
          </a:bodyPr>
          <a:lstStyle/>
          <a:p>
            <a:r>
              <a:rPr lang="en-US"/>
              <a:t>Paper Application Entry</a:t>
            </a:r>
          </a:p>
        </p:txBody>
      </p:sp>
      <p:sp>
        <p:nvSpPr>
          <p:cNvPr id="31" name="Rectangle 30">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016713A-A81E-451F-173F-83224ECCF95C}"/>
              </a:ext>
            </a:extLst>
          </p:cNvPr>
          <p:cNvGraphicFramePr>
            <a:graphicFrameLocks noGrp="1"/>
          </p:cNvGraphicFramePr>
          <p:nvPr>
            <p:ph idx="1"/>
            <p:extLst>
              <p:ext uri="{D42A27DB-BD31-4B8C-83A1-F6EECF244321}">
                <p14:modId xmlns:p14="http://schemas.microsoft.com/office/powerpoint/2010/main" val="197219082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18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4F87524-4E00-4669-BB20-6CD5B4A4D447}"/>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Dependent Reminders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C3A54CF-0D5C-43DB-82D6-08823F0E6F5A}"/>
              </a:ext>
            </a:extLst>
          </p:cNvPr>
          <p:cNvSpPr>
            <a:spLocks noGrp="1"/>
          </p:cNvSpPr>
          <p:nvPr>
            <p:ph idx="1"/>
          </p:nvPr>
        </p:nvSpPr>
        <p:spPr>
          <a:xfrm>
            <a:off x="6081089" y="725394"/>
            <a:ext cx="5142658" cy="5407212"/>
          </a:xfrm>
        </p:spPr>
        <p:txBody>
          <a:bodyPr vert="horz" lIns="91440" tIns="45720" rIns="91440" bIns="45720" rtlCol="0" anchor="ctr">
            <a:normAutofit/>
          </a:bodyPr>
          <a:lstStyle/>
          <a:p>
            <a:r>
              <a:rPr lang="en-US" dirty="0"/>
              <a:t>Reminder: Never delete a dependent from the system – </a:t>
            </a:r>
            <a:r>
              <a:rPr lang="en-US" b="1" dirty="0"/>
              <a:t>EVER!</a:t>
            </a:r>
          </a:p>
          <a:p>
            <a:pPr lvl="1">
              <a:buClr>
                <a:srgbClr val="276F8B"/>
              </a:buClr>
              <a:buFont typeface="Wingdings" charset="2"/>
              <a:buChar char="Ø"/>
            </a:pPr>
            <a:r>
              <a:rPr lang="en-US" dirty="0"/>
              <a:t>If a dependent is listed twice, submit a ticket to merge dependent records</a:t>
            </a:r>
          </a:p>
          <a:p>
            <a:pPr lvl="1">
              <a:buClr>
                <a:srgbClr val="276F8B"/>
              </a:buClr>
              <a:buFont typeface="Wingdings" charset="2"/>
              <a:buChar char="Ø"/>
            </a:pPr>
            <a:r>
              <a:rPr lang="en-US" dirty="0"/>
              <a:t>If the employee adds themselves as a dependent, submit a ticket</a:t>
            </a:r>
          </a:p>
          <a:p>
            <a:pPr lvl="1">
              <a:buClr>
                <a:srgbClr val="276F8B"/>
              </a:buClr>
              <a:buFont typeface="Wingdings" charset="2"/>
              <a:buChar char="Ø"/>
            </a:pPr>
            <a:r>
              <a:rPr lang="en-US" dirty="0"/>
              <a:t>These issues often make the OE event go to Election Error status</a:t>
            </a:r>
          </a:p>
          <a:p>
            <a:pPr lvl="1">
              <a:buClr>
                <a:srgbClr val="276F8B"/>
              </a:buClr>
              <a:buFont typeface="Wingdings" charset="2"/>
              <a:buChar char="Ø"/>
            </a:pPr>
            <a:endParaRPr lang="en-US" dirty="0"/>
          </a:p>
          <a:p>
            <a:pPr marL="201168" lvl="1" indent="0">
              <a:buClr>
                <a:srgbClr val="276F8B"/>
              </a:buClr>
              <a:buNone/>
            </a:pPr>
            <a:r>
              <a:rPr lang="en-US" b="1" dirty="0"/>
              <a:t>Employees are not allowed to remove a dependent under age 19 from health insurance without documentation.</a:t>
            </a:r>
          </a:p>
        </p:txBody>
      </p:sp>
    </p:spTree>
    <p:extLst>
      <p:ext uri="{BB962C8B-B14F-4D97-AF65-F5344CB8AC3E}">
        <p14:creationId xmlns:p14="http://schemas.microsoft.com/office/powerpoint/2010/main" val="32665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D54ADE30-CF83-47F6-A82B-0EE5775A23F6}"/>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Supplemental Plan Cancelation Deadline</a:t>
            </a:r>
            <a:br>
              <a:rPr lang="en-US" sz="4800">
                <a:solidFill>
                  <a:srgbClr val="FFFFFF"/>
                </a:solidFill>
              </a:rPr>
            </a:br>
            <a:endParaRPr lang="en-US" sz="4800">
              <a:solidFill>
                <a:srgbClr val="FFFFFF"/>
              </a:solidFill>
            </a:endParaRPr>
          </a:p>
        </p:txBody>
      </p:sp>
      <p:sp>
        <p:nvSpPr>
          <p:cNvPr id="3" name="Content Placeholder 2">
            <a:extLst>
              <a:ext uri="{FF2B5EF4-FFF2-40B4-BE49-F238E27FC236}">
                <a16:creationId xmlns:a16="http://schemas.microsoft.com/office/drawing/2014/main" id="{4A53296E-3A67-418B-A217-D5DC7610D422}"/>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Supplemental Plan Cancelation Deadline</a:t>
            </a:r>
          </a:p>
          <a:p>
            <a:pPr lvl="1">
              <a:buClr>
                <a:srgbClr val="276F8B"/>
              </a:buClr>
              <a:buFont typeface="Wingdings" charset="2"/>
              <a:buChar char="Ø"/>
            </a:pPr>
            <a:r>
              <a:rPr lang="en-US" dirty="0"/>
              <a:t>All supplemental plan cancelations for 2025 should be submitted through eBenefits</a:t>
            </a:r>
          </a:p>
          <a:p>
            <a:pPr lvl="1">
              <a:buClr>
                <a:srgbClr val="276F8B"/>
              </a:buClr>
              <a:buFont typeface="Wingdings" charset="2"/>
              <a:buChar char="Ø"/>
            </a:pPr>
            <a:r>
              <a:rPr lang="en-US" dirty="0"/>
              <a:t>Applications received after the end of Open Enrollment thru 12/31 require a ticket for CB to process.  </a:t>
            </a:r>
          </a:p>
          <a:p>
            <a:pPr lvl="1">
              <a:buClr>
                <a:srgbClr val="276F8B"/>
              </a:buClr>
              <a:buFont typeface="Wingdings" charset="2"/>
              <a:buChar char="Ø"/>
            </a:pPr>
            <a:r>
              <a:rPr lang="en-US" dirty="0"/>
              <a:t>Applications received after 12/31 would have to go thru the appeals process.  </a:t>
            </a:r>
          </a:p>
          <a:p>
            <a:pPr lvl="1">
              <a:buClr>
                <a:srgbClr val="276F8B"/>
              </a:buClr>
              <a:buFont typeface="Wingdings" charset="2"/>
              <a:buChar char="Ø"/>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3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a:t>Open Enrollment Timeline (subject to change)</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AC530B7A-F72F-A285-CDD7-B493227408B4}"/>
              </a:ext>
            </a:extLst>
          </p:cNvPr>
          <p:cNvGraphicFramePr>
            <a:graphicFrameLocks noGrp="1"/>
          </p:cNvGraphicFramePr>
          <p:nvPr>
            <p:ph idx="1"/>
            <p:extLst>
              <p:ext uri="{D42A27DB-BD31-4B8C-83A1-F6EECF244321}">
                <p14:modId xmlns:p14="http://schemas.microsoft.com/office/powerpoint/2010/main" val="205721098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44C6-4690-450B-9550-E052664B7B16}"/>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dirty="0"/>
              <a:t>FSA/</a:t>
            </a:r>
            <a:r>
              <a:rPr lang="en-US" noProof="1"/>
              <a:t>HSA/ERA Changes and Late Enrollments</a:t>
            </a:r>
          </a:p>
        </p:txBody>
      </p:sp>
      <p:sp>
        <p:nvSpPr>
          <p:cNvPr id="33" name="Rectangle 3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86E1CFE3-2451-5916-3048-62B81D2FF34E}"/>
              </a:ext>
            </a:extLst>
          </p:cNvPr>
          <p:cNvGraphicFramePr>
            <a:graphicFrameLocks noGrp="1"/>
          </p:cNvGraphicFramePr>
          <p:nvPr>
            <p:ph idx="1"/>
            <p:extLst>
              <p:ext uri="{D42A27DB-BD31-4B8C-83A1-F6EECF244321}">
                <p14:modId xmlns:p14="http://schemas.microsoft.com/office/powerpoint/2010/main" val="404434842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776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3E27-1D41-3074-1A2A-9FF028EEB34C}"/>
              </a:ext>
            </a:extLst>
          </p:cNvPr>
          <p:cNvSpPr>
            <a:spLocks noGrp="1"/>
          </p:cNvSpPr>
          <p:nvPr>
            <p:ph type="title"/>
          </p:nvPr>
        </p:nvSpPr>
        <p:spPr/>
        <p:txBody>
          <a:bodyPr/>
          <a:lstStyle/>
          <a:p>
            <a:r>
              <a:rPr lang="en-US" dirty="0"/>
              <a:t>OE Appeals</a:t>
            </a:r>
          </a:p>
        </p:txBody>
      </p:sp>
      <p:sp>
        <p:nvSpPr>
          <p:cNvPr id="3" name="Content Placeholder 2">
            <a:extLst>
              <a:ext uri="{FF2B5EF4-FFF2-40B4-BE49-F238E27FC236}">
                <a16:creationId xmlns:a16="http://schemas.microsoft.com/office/drawing/2014/main" id="{C78C1489-F08E-CF0A-F67F-FCA198BB0B19}"/>
              </a:ext>
            </a:extLst>
          </p:cNvPr>
          <p:cNvSpPr>
            <a:spLocks noGrp="1"/>
          </p:cNvSpPr>
          <p:nvPr>
            <p:ph idx="1"/>
          </p:nvPr>
        </p:nvSpPr>
        <p:spPr/>
        <p:txBody>
          <a:bodyPr>
            <a:normAutofit lnSpcReduction="10000"/>
          </a:bodyPr>
          <a:lstStyle/>
          <a:p>
            <a:r>
              <a:rPr lang="en-US" dirty="0"/>
              <a:t>All Optum appeals must be submitted on or before 1/31.</a:t>
            </a:r>
          </a:p>
          <a:p>
            <a:pPr lvl="1"/>
            <a:r>
              <a:rPr lang="en-US" dirty="0"/>
              <a:t>Agencies should refer to the Post-OE Agency Job Aid for instructions</a:t>
            </a:r>
          </a:p>
          <a:p>
            <a:r>
              <a:rPr lang="en-US" dirty="0"/>
              <a:t>Health, Dental, Vision and Accident Plans</a:t>
            </a:r>
          </a:p>
          <a:p>
            <a:pPr lvl="1"/>
            <a:r>
              <a:rPr lang="en-US" sz="1600" b="0" i="0" u="none" strike="noStrike" baseline="0" dirty="0">
                <a:solidFill>
                  <a:srgbClr val="000000"/>
                </a:solidFill>
              </a:rPr>
              <a:t>Employee submits a written request (letter or email) for ETF review to the employer no later than </a:t>
            </a:r>
            <a:r>
              <a:rPr lang="en-US" sz="1600" b="1" i="0" u="none" strike="noStrike" baseline="0" dirty="0">
                <a:solidFill>
                  <a:srgbClr val="000000"/>
                </a:solidFill>
              </a:rPr>
              <a:t>April 15 </a:t>
            </a:r>
            <a:r>
              <a:rPr lang="en-US" sz="1600" b="0" i="0" u="none" strike="noStrike" baseline="0" dirty="0">
                <a:solidFill>
                  <a:srgbClr val="000000"/>
                </a:solidFill>
              </a:rPr>
              <a:t>following the open enrollment period. </a:t>
            </a:r>
          </a:p>
          <a:p>
            <a:pPr lvl="1"/>
            <a:r>
              <a:rPr lang="en-US" sz="1600" dirty="0">
                <a:solidFill>
                  <a:srgbClr val="000000"/>
                </a:solidFill>
              </a:rPr>
              <a:t>Please reference the Appeals process outlined in the </a:t>
            </a:r>
            <a:r>
              <a:rPr lang="en-US" sz="1600" dirty="0">
                <a:solidFill>
                  <a:srgbClr val="000000"/>
                </a:solidFill>
                <a:hlinkClick r:id="rId3"/>
              </a:rPr>
              <a:t>Health Admin Manual</a:t>
            </a:r>
            <a:r>
              <a:rPr lang="en-US" sz="1600" dirty="0">
                <a:solidFill>
                  <a:srgbClr val="000000"/>
                </a:solidFill>
              </a:rPr>
              <a:t>, Chapter 6 (Section 604) or the </a:t>
            </a:r>
            <a:r>
              <a:rPr lang="en-US" sz="1600" dirty="0">
                <a:solidFill>
                  <a:srgbClr val="000000"/>
                </a:solidFill>
                <a:hlinkClick r:id="rId4"/>
              </a:rPr>
              <a:t>Post-OE Agency Job Aid</a:t>
            </a:r>
            <a:endParaRPr lang="en-US" sz="1600" b="0" i="0" u="none" strike="noStrike" baseline="0" dirty="0">
              <a:solidFill>
                <a:srgbClr val="000000"/>
              </a:solidFill>
            </a:endParaRPr>
          </a:p>
          <a:p>
            <a:r>
              <a:rPr lang="en-US" sz="1800" dirty="0">
                <a:solidFill>
                  <a:srgbClr val="000000"/>
                </a:solidFill>
              </a:rPr>
              <a:t>Late IYC Health appeals:</a:t>
            </a:r>
            <a:endParaRPr lang="en-US" sz="1800" b="0" i="0" u="none" strike="noStrike" baseline="0" dirty="0">
              <a:solidFill>
                <a:srgbClr val="000000"/>
              </a:solidFill>
            </a:endParaRPr>
          </a:p>
          <a:p>
            <a:pPr lvl="1"/>
            <a:r>
              <a:rPr lang="en-US" sz="1600" b="0" i="0" u="none" strike="noStrike" baseline="0" dirty="0">
                <a:solidFill>
                  <a:srgbClr val="000000"/>
                </a:solidFill>
              </a:rPr>
              <a:t>Approved requests prior to January 31st will be retroactively effective to January 1. </a:t>
            </a:r>
          </a:p>
          <a:p>
            <a:pPr lvl="1"/>
            <a:r>
              <a:rPr lang="en-US" sz="1600" b="0" i="0" u="none" strike="noStrike" baseline="0" dirty="0">
                <a:solidFill>
                  <a:srgbClr val="000000"/>
                </a:solidFill>
              </a:rPr>
              <a:t>Requests approved after January 31st will be effective prospectively to the first of the following month. </a:t>
            </a:r>
          </a:p>
          <a:p>
            <a:r>
              <a:rPr lang="en-US" sz="1800" dirty="0">
                <a:solidFill>
                  <a:srgbClr val="000000"/>
                </a:solidFill>
              </a:rPr>
              <a:t>Dental, Vision and Accident Plans</a:t>
            </a:r>
          </a:p>
          <a:p>
            <a:pPr lvl="1"/>
            <a:r>
              <a:rPr lang="en-US" sz="1600" b="0" i="0" u="none" strike="noStrike" baseline="0" dirty="0">
                <a:solidFill>
                  <a:srgbClr val="000000"/>
                </a:solidFill>
              </a:rPr>
              <a:t>Approved requests will be retroactively effective to January 1 and EE is responsible for all back premiums. </a:t>
            </a:r>
          </a:p>
          <a:p>
            <a:endParaRPr lang="en-US" sz="1800" b="0" i="0" u="none" strike="noStrike" baseline="0" dirty="0">
              <a:solidFill>
                <a:srgbClr val="000000"/>
              </a:solidFill>
              <a:latin typeface="Rockwell" panose="02060603020205020403" pitchFamily="18" charset="0"/>
            </a:endParaRPr>
          </a:p>
          <a:p>
            <a:endParaRPr lang="en-US" dirty="0"/>
          </a:p>
        </p:txBody>
      </p:sp>
    </p:spTree>
    <p:extLst>
      <p:ext uri="{BB962C8B-B14F-4D97-AF65-F5344CB8AC3E}">
        <p14:creationId xmlns:p14="http://schemas.microsoft.com/office/powerpoint/2010/main" val="4259131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8" name="Oval 103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9" name="Oval 103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41" name="Rectangle 104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3" name="Rectangle 104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5A06B-27CF-411B-94E6-DA1AB3F03918}"/>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100">
                <a:blipFill dpi="0" rotWithShape="1">
                  <a:blip r:embed="rId4"/>
                  <a:srcRect/>
                  <a:tile tx="6350" ty="-127000" sx="65000" sy="64000" flip="none" algn="tl"/>
                </a:blipFill>
              </a:rPr>
              <a:t>Agency Resources</a:t>
            </a:r>
          </a:p>
        </p:txBody>
      </p:sp>
      <p:sp>
        <p:nvSpPr>
          <p:cNvPr id="1047" name="Rectangle 104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9" name="Group 104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050" name="Oval 104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51" name="Oval 105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26" name="Picture 2" descr="The Business Analyst's Toolkit | Resources | Templates | Career">
            <a:extLst>
              <a:ext uri="{FF2B5EF4-FFF2-40B4-BE49-F238E27FC236}">
                <a16:creationId xmlns:a16="http://schemas.microsoft.com/office/drawing/2014/main" id="{D4B1EE16-7DA2-947C-7EED-550D9BD8B7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0834" y="1667444"/>
            <a:ext cx="6631744" cy="345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1CB8D6D-DEFB-42FC-87C3-510D59C1BA36}"/>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Agency Resources</a:t>
            </a:r>
          </a:p>
        </p:txBody>
      </p:sp>
      <p:sp>
        <p:nvSpPr>
          <p:cNvPr id="3" name="Content Placeholder 2">
            <a:extLst>
              <a:ext uri="{FF2B5EF4-FFF2-40B4-BE49-F238E27FC236}">
                <a16:creationId xmlns:a16="http://schemas.microsoft.com/office/drawing/2014/main" id="{EAD58CAD-7303-4ACA-92CC-B36106BC0A5A}"/>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hlinkClick r:id="rId5"/>
              </a:rPr>
              <a:t>OE Administrator Resources</a:t>
            </a:r>
            <a:r>
              <a:rPr lang="en-US" dirty="0"/>
              <a:t> and </a:t>
            </a:r>
            <a:r>
              <a:rPr lang="en-US" dirty="0">
                <a:hlinkClick r:id="rId6"/>
              </a:rPr>
              <a:t>OE Communications</a:t>
            </a:r>
            <a:r>
              <a:rPr lang="en-US" dirty="0"/>
              <a:t> webpages</a:t>
            </a:r>
          </a:p>
          <a:p>
            <a:pPr lvl="1">
              <a:buClr>
                <a:srgbClr val="276F8B"/>
              </a:buClr>
              <a:buFont typeface="Wingdings" charset="2"/>
              <a:buChar char="Ø"/>
            </a:pPr>
            <a:r>
              <a:rPr lang="en-US" dirty="0"/>
              <a:t>Communications pages has information about all employee messages and other communications</a:t>
            </a:r>
          </a:p>
          <a:p>
            <a:pPr>
              <a:buClr>
                <a:srgbClr val="276F8B"/>
              </a:buClr>
            </a:pPr>
            <a:r>
              <a:rPr lang="en-US" dirty="0">
                <a:hlinkClick r:id="rId7"/>
              </a:rPr>
              <a:t>ETF Virtual Employer Forums</a:t>
            </a:r>
            <a:endParaRPr lang="en-US" dirty="0">
              <a:hlinkClick r:id="rId8"/>
            </a:endParaRPr>
          </a:p>
          <a:p>
            <a:pPr>
              <a:buClr>
                <a:srgbClr val="276F8B"/>
              </a:buClr>
            </a:pPr>
            <a:r>
              <a:rPr lang="en-US" dirty="0">
                <a:hlinkClick r:id="rId9"/>
              </a:rPr>
              <a:t>Health Plan and Vendor Contact Information Page</a:t>
            </a:r>
          </a:p>
          <a:p>
            <a:pPr>
              <a:buClr>
                <a:srgbClr val="276F8B"/>
              </a:buClr>
            </a:pPr>
            <a:r>
              <a:rPr lang="en-US" dirty="0">
                <a:hlinkClick r:id="rId10"/>
              </a:rPr>
              <a:t>Template PPT for employee OE training</a:t>
            </a:r>
            <a:endParaRPr lang="en-US" dirty="0"/>
          </a:p>
          <a:p>
            <a:pPr>
              <a:buClr>
                <a:srgbClr val="276F8B"/>
              </a:buClr>
            </a:pPr>
            <a:r>
              <a:rPr lang="en-US" dirty="0">
                <a:hlinkClick r:id="rId11"/>
              </a:rPr>
              <a:t>Administrator job aid</a:t>
            </a:r>
            <a:endParaRPr lang="en-US" dirty="0"/>
          </a:p>
          <a:p>
            <a:pPr>
              <a:buClr>
                <a:srgbClr val="276F8B"/>
              </a:buClr>
            </a:pPr>
            <a:r>
              <a:rPr lang="en-US" dirty="0"/>
              <a:t>Ability to review/print confirmation statements</a:t>
            </a:r>
          </a:p>
          <a:p>
            <a:pPr>
              <a:buClr>
                <a:srgbClr val="276F8B"/>
              </a:buClr>
            </a:pPr>
            <a:r>
              <a:rPr lang="en-US" dirty="0">
                <a:hlinkClick r:id="rId6"/>
              </a:rPr>
              <a:t>Queries to Monitor status of OE event</a:t>
            </a:r>
            <a:endParaRPr lang="en-US" dirty="0"/>
          </a:p>
          <a:p>
            <a:pPr marL="0" indent="0">
              <a:buClr>
                <a:srgbClr val="276F8B"/>
              </a:buClr>
              <a:buNone/>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68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E59CCAA3-8823-433A-9C62-02505AC3D788}"/>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Central Benefits Monitoring</a:t>
            </a:r>
          </a:p>
        </p:txBody>
      </p:sp>
      <p:sp>
        <p:nvSpPr>
          <p:cNvPr id="3" name="Content Placeholder 2">
            <a:extLst>
              <a:ext uri="{FF2B5EF4-FFF2-40B4-BE49-F238E27FC236}">
                <a16:creationId xmlns:a16="http://schemas.microsoft.com/office/drawing/2014/main" id="{EC7A5284-AF03-4752-A56B-39136DCAC68F}"/>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a:t>Central Benefits will be doing the following monitoring/auditing during and after OE:</a:t>
            </a:r>
          </a:p>
          <a:p>
            <a:pPr lvl="1">
              <a:buClr>
                <a:srgbClr val="276F8B"/>
              </a:buClr>
              <a:buFont typeface="Wingdings" charset="2"/>
              <a:buChar char="Ø"/>
            </a:pPr>
            <a:r>
              <a:rPr lang="en-US"/>
              <a:t>OE events that are out of sequence due to life events or eligibility changes</a:t>
            </a:r>
          </a:p>
          <a:p>
            <a:pPr lvl="2">
              <a:buClr>
                <a:srgbClr val="276F8B"/>
              </a:buClr>
              <a:buFont typeface="Wingdings" charset="2"/>
              <a:buChar char="Ø"/>
            </a:pPr>
            <a:r>
              <a:rPr lang="en-US"/>
              <a:t>Central Benefits will review, and reprocess events as needed</a:t>
            </a:r>
          </a:p>
          <a:p>
            <a:pPr lvl="1">
              <a:buClr>
                <a:srgbClr val="276F8B"/>
              </a:buClr>
            </a:pPr>
            <a:r>
              <a:rPr lang="en-US"/>
              <a:t>Central Benefits will monitor, and an email will be sent via Employee Messaging for the following:</a:t>
            </a:r>
          </a:p>
          <a:p>
            <a:pPr lvl="2">
              <a:buClr>
                <a:srgbClr val="276F8B"/>
              </a:buClr>
              <a:buFont typeface="Wingdings" charset="2"/>
              <a:buChar char="Ø"/>
            </a:pPr>
            <a:r>
              <a:rPr lang="en-US"/>
              <a:t>OE Notified Status</a:t>
            </a:r>
          </a:p>
          <a:p>
            <a:pPr lvl="2">
              <a:buClr>
                <a:srgbClr val="276F8B"/>
              </a:buClr>
              <a:buFont typeface="Wingdings" charset="2"/>
              <a:buChar char="Ø"/>
            </a:pPr>
            <a:r>
              <a:rPr lang="en-US" noProof="1"/>
              <a:t>HSA </a:t>
            </a:r>
            <a:r>
              <a:rPr lang="en-US"/>
              <a:t>Follow-up (enrolled in HDHP but have not elected </a:t>
            </a:r>
            <a:r>
              <a:rPr lang="en-US" noProof="1"/>
              <a:t>HSA</a:t>
            </a:r>
            <a:r>
              <a:rPr lang="en-US"/>
              <a:t> for 2025)</a:t>
            </a:r>
          </a:p>
          <a:p>
            <a:pPr lvl="2">
              <a:buClr>
                <a:srgbClr val="276F8B"/>
              </a:buClr>
              <a:buFont typeface="Wingdings" charset="2"/>
              <a:buChar char="Ø"/>
            </a:pPr>
            <a:r>
              <a:rPr lang="en-US"/>
              <a:t>OOS Follow-up (currently enrolled in OOS but have not made an election yet or currently enrolled in OOS but didn't elect OOS or health for 2025)</a:t>
            </a:r>
          </a:p>
          <a:p>
            <a:pPr marL="384048" lvl="2" indent="0">
              <a:buClr>
                <a:srgbClr val="276F8B"/>
              </a:buClr>
              <a:buNone/>
            </a:pPr>
            <a:endParaRPr lang="en-US"/>
          </a:p>
        </p:txBody>
      </p:sp>
      <p:sp>
        <p:nvSpPr>
          <p:cNvPr id="34" name="Oval 3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302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67C9-018F-4253-9E5B-B48521CFCA78}"/>
              </a:ext>
            </a:extLst>
          </p:cNvPr>
          <p:cNvSpPr>
            <a:spLocks noGrp="1"/>
          </p:cNvSpPr>
          <p:nvPr>
            <p:ph type="title"/>
          </p:nvPr>
        </p:nvSpPr>
        <p:spPr>
          <a:xfrm>
            <a:off x="1286933" y="609600"/>
            <a:ext cx="10197494" cy="1099457"/>
          </a:xfrm>
          <a:solidFill>
            <a:schemeClr val="bg1"/>
          </a:solidFill>
          <a:ln>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sz="4000"/>
              <a:t>Central Benefits Monitoring</a:t>
            </a:r>
            <a:br>
              <a:rPr lang="en-US" sz="4000"/>
            </a:br>
            <a:r>
              <a:rPr lang="en-US" sz="1600">
                <a:ea typeface="+mj-lt"/>
                <a:cs typeface="+mj-lt"/>
              </a:rPr>
              <a:t>Central Benefits will monitor and reach out to the agencies on the following:</a:t>
            </a:r>
            <a:endParaRPr lang="en-US" sz="1600"/>
          </a:p>
        </p:txBody>
      </p:sp>
      <p:graphicFrame>
        <p:nvGraphicFramePr>
          <p:cNvPr id="5" name="Content Placeholder 2">
            <a:extLst>
              <a:ext uri="{FF2B5EF4-FFF2-40B4-BE49-F238E27FC236}">
                <a16:creationId xmlns:a16="http://schemas.microsoft.com/office/drawing/2014/main" id="{19F29F31-0CA5-47F1-AB84-B339337F1D03}"/>
              </a:ext>
            </a:extLst>
          </p:cNvPr>
          <p:cNvGraphicFramePr>
            <a:graphicFrameLocks noGrp="1"/>
          </p:cNvGraphicFramePr>
          <p:nvPr>
            <p:ph idx="1"/>
            <p:extLst>
              <p:ext uri="{D42A27DB-BD31-4B8C-83A1-F6EECF244321}">
                <p14:modId xmlns:p14="http://schemas.microsoft.com/office/powerpoint/2010/main" val="52997667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08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7" name="Rectangle 16">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146E0-614B-400E-96E0-8F5A4F058DCD}"/>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a:solidFill>
                  <a:srgbClr val="FFFFFF"/>
                </a:solidFill>
              </a:rPr>
              <a:t>Employee Resources</a:t>
            </a:r>
          </a:p>
        </p:txBody>
      </p:sp>
      <p:cxnSp>
        <p:nvCxnSpPr>
          <p:cNvPr id="19" name="Straight Connector 18">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56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04B3E5D-6FF9-4A25-952C-6D7E12EF5FC4}"/>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Employee Resources</a:t>
            </a:r>
          </a:p>
        </p:txBody>
      </p:sp>
      <p:sp>
        <p:nvSpPr>
          <p:cNvPr id="36" name="Rectangle 3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6" name="Content Placeholder 2">
            <a:extLst>
              <a:ext uri="{FF2B5EF4-FFF2-40B4-BE49-F238E27FC236}">
                <a16:creationId xmlns:a16="http://schemas.microsoft.com/office/drawing/2014/main" id="{07A2CF8B-06DD-4D07-9B7F-277065DED9CF}"/>
              </a:ext>
            </a:extLst>
          </p:cNvPr>
          <p:cNvGraphicFramePr>
            <a:graphicFrameLocks noGrp="1"/>
          </p:cNvGraphicFramePr>
          <p:nvPr>
            <p:ph idx="1"/>
            <p:extLst>
              <p:ext uri="{D42A27DB-BD31-4B8C-83A1-F6EECF244321}">
                <p14:modId xmlns:p14="http://schemas.microsoft.com/office/powerpoint/2010/main" val="4047650311"/>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9752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36C5FEA9-467D-408A-8351-CE9D655AAEBF}"/>
              </a:ext>
            </a:extLst>
          </p:cNvPr>
          <p:cNvSpPr>
            <a:spLocks noGrp="1"/>
          </p:cNvSpPr>
          <p:nvPr>
            <p:ph type="body" idx="1"/>
          </p:nvPr>
        </p:nvSpPr>
        <p:spPr>
          <a:xfrm>
            <a:off x="7937524" y="2064730"/>
            <a:ext cx="2942706" cy="2728536"/>
          </a:xfrm>
        </p:spPr>
        <p:txBody>
          <a:bodyPr vert="horz" lIns="91440" tIns="45720" rIns="91440" bIns="45720" rtlCol="0" anchor="ctr">
            <a:normAutofit/>
          </a:bodyPr>
          <a:lstStyle/>
          <a:p>
            <a:r>
              <a:rPr lang="en-US" sz="2800">
                <a:solidFill>
                  <a:schemeClr val="tx2"/>
                </a:solidFill>
              </a:rPr>
              <a:t>All stuff that happens after the OE event is created.....</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FE905AA-10FC-4358-A1F2-B464C3795BB7}"/>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r>
              <a:rPr lang="en-US" sz="6000">
                <a:solidFill>
                  <a:srgbClr val="FFFFFF"/>
                </a:solidFill>
              </a:rPr>
              <a:t>OE Challenges</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5023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946FAFB-63BD-4935-82B0-DB194D421871}"/>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September/ October Hires</a:t>
            </a:r>
          </a:p>
        </p:txBody>
      </p:sp>
      <p:sp>
        <p:nvSpPr>
          <p:cNvPr id="3" name="Content Placeholder 2">
            <a:extLst>
              <a:ext uri="{FF2B5EF4-FFF2-40B4-BE49-F238E27FC236}">
                <a16:creationId xmlns:a16="http://schemas.microsoft.com/office/drawing/2014/main" id="{78CD7B37-A7EA-4A6F-B668-672E2773BA67}"/>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For employees who start PP20 –PP23 (09/08 – 11/2/24), encourage them to make their new hire elections ASAP</a:t>
            </a:r>
          </a:p>
          <a:p>
            <a:pPr lvl="1">
              <a:buClr>
                <a:srgbClr val="276F8B"/>
              </a:buClr>
              <a:buFont typeface="Wingdings" charset="2"/>
              <a:buChar char="Ø"/>
            </a:pPr>
            <a:r>
              <a:rPr lang="en-US" dirty="0"/>
              <a:t>Once the HIR event is finalized, the SHR event will open (if applicable). Watch for SHR events daily.</a:t>
            </a:r>
          </a:p>
          <a:p>
            <a:pPr lvl="1">
              <a:buClr>
                <a:srgbClr val="276F8B"/>
              </a:buClr>
              <a:buFont typeface="Wingdings" charset="2"/>
              <a:buChar char="Ø"/>
            </a:pPr>
            <a:r>
              <a:rPr lang="en-US" dirty="0"/>
              <a:t>Once entry is done on the SHR event, the OE event will open. This group will be handled like all other employees provided the OE event can be opened to the employee prior to the end of the OE period.</a:t>
            </a:r>
          </a:p>
          <a:p>
            <a:pPr lvl="1">
              <a:buClr>
                <a:srgbClr val="276F8B"/>
              </a:buClr>
              <a:buFont typeface="Wingdings" charset="2"/>
              <a:buChar char="Ø"/>
            </a:pPr>
            <a:r>
              <a:rPr lang="en-US" dirty="0"/>
              <a:t>Note: If an employee is still within their initial 30-day enrollment period at the end of the OE period and the employee didn’t submit their OE elections, you can still collect paper OE applications and have them manually entered on the OE event.</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64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a:t>Open Enrollment Timeline (subject to change)</a:t>
            </a:r>
          </a:p>
        </p:txBody>
      </p:sp>
      <p:sp>
        <p:nvSpPr>
          <p:cNvPr id="15" name="Rectangle 14">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AC530B7A-F72F-A285-CDD7-B493227408B4}"/>
              </a:ext>
            </a:extLst>
          </p:cNvPr>
          <p:cNvGraphicFramePr>
            <a:graphicFrameLocks noGrp="1"/>
          </p:cNvGraphicFramePr>
          <p:nvPr>
            <p:ph idx="1"/>
            <p:extLst>
              <p:ext uri="{D42A27DB-BD31-4B8C-83A1-F6EECF244321}">
                <p14:modId xmlns:p14="http://schemas.microsoft.com/office/powerpoint/2010/main" val="73266117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975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7A6E2-52D0-443A-809D-43BF77DAFEDB}"/>
              </a:ext>
            </a:extLst>
          </p:cNvPr>
          <p:cNvSpPr>
            <a:spLocks noGrp="1"/>
          </p:cNvSpPr>
          <p:nvPr>
            <p:ph type="title"/>
          </p:nvPr>
        </p:nvSpPr>
        <p:spPr>
          <a:xfrm>
            <a:off x="1069848" y="4846002"/>
            <a:ext cx="10058400" cy="1522993"/>
          </a:xfrm>
        </p:spPr>
        <p:txBody>
          <a:bodyPr>
            <a:normAutofit/>
          </a:bodyPr>
          <a:lstStyle/>
          <a:p>
            <a:r>
              <a:rPr lang="en-US" sz="5100"/>
              <a:t>Hires Prior to 12-1-24 (no access to OE event or within first 30 days)</a:t>
            </a:r>
          </a:p>
        </p:txBody>
      </p:sp>
      <p:grpSp>
        <p:nvGrpSpPr>
          <p:cNvPr id="33" name="Group 32">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5" name="Oval 34">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graphicFrame>
        <p:nvGraphicFramePr>
          <p:cNvPr id="5" name="Content Placeholder 2">
            <a:extLst>
              <a:ext uri="{FF2B5EF4-FFF2-40B4-BE49-F238E27FC236}">
                <a16:creationId xmlns:a16="http://schemas.microsoft.com/office/drawing/2014/main" id="{16E20DDD-21D5-363C-198D-240E5D659A68}"/>
              </a:ext>
            </a:extLst>
          </p:cNvPr>
          <p:cNvGraphicFramePr>
            <a:graphicFrameLocks noGrp="1"/>
          </p:cNvGraphicFramePr>
          <p:nvPr>
            <p:ph idx="1"/>
            <p:extLst>
              <p:ext uri="{D42A27DB-BD31-4B8C-83A1-F6EECF244321}">
                <p14:modId xmlns:p14="http://schemas.microsoft.com/office/powerpoint/2010/main" val="1916660706"/>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861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3BC75-CBBE-4D88-8893-DECD3EDDEAE0}"/>
              </a:ext>
            </a:extLst>
          </p:cNvPr>
          <p:cNvSpPr>
            <a:spLocks noGrp="1"/>
          </p:cNvSpPr>
          <p:nvPr>
            <p:ph type="title"/>
          </p:nvPr>
        </p:nvSpPr>
        <p:spPr>
          <a:xfrm>
            <a:off x="1069848" y="4846002"/>
            <a:ext cx="10058400" cy="1522993"/>
          </a:xfrm>
        </p:spPr>
        <p:txBody>
          <a:bodyPr>
            <a:normAutofit/>
          </a:bodyPr>
          <a:lstStyle/>
          <a:p>
            <a:r>
              <a:rPr lang="en-US" sz="5100"/>
              <a:t>Hires Prior to 12-1-24 (no access to OE event or within first 30 days)</a:t>
            </a:r>
          </a:p>
        </p:txBody>
      </p:sp>
      <p:grpSp>
        <p:nvGrpSpPr>
          <p:cNvPr id="19" name="Group 18">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1" name="Oval 20">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graphicFrame>
        <p:nvGraphicFramePr>
          <p:cNvPr id="5" name="Content Placeholder 2">
            <a:extLst>
              <a:ext uri="{FF2B5EF4-FFF2-40B4-BE49-F238E27FC236}">
                <a16:creationId xmlns:a16="http://schemas.microsoft.com/office/drawing/2014/main" id="{886FD293-B6A6-FA4F-8E75-63DA5DE49D59}"/>
              </a:ext>
            </a:extLst>
          </p:cNvPr>
          <p:cNvGraphicFramePr>
            <a:graphicFrameLocks noGrp="1"/>
          </p:cNvGraphicFramePr>
          <p:nvPr>
            <p:ph idx="1"/>
            <p:extLst>
              <p:ext uri="{D42A27DB-BD31-4B8C-83A1-F6EECF244321}">
                <p14:modId xmlns:p14="http://schemas.microsoft.com/office/powerpoint/2010/main" val="328210355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2048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4AB1-DAEB-43B9-8990-C39C4E24839B}"/>
              </a:ext>
            </a:extLst>
          </p:cNvPr>
          <p:cNvSpPr>
            <a:spLocks noGrp="1"/>
          </p:cNvSpPr>
          <p:nvPr>
            <p:ph type="title"/>
          </p:nvPr>
        </p:nvSpPr>
        <p:spPr>
          <a:xfrm>
            <a:off x="804334" y="1617449"/>
            <a:ext cx="3833628" cy="1819234"/>
          </a:xfrm>
        </p:spPr>
        <p:txBody>
          <a:bodyPr anchor="ctr">
            <a:normAutofit/>
          </a:bodyPr>
          <a:lstStyle/>
          <a:p>
            <a:pPr algn="ctr" defTabSz="832104"/>
            <a:r>
              <a:rPr lang="en-US" sz="3640" kern="1200" spc="-46" baseline="0">
                <a:solidFill>
                  <a:schemeClr val="tx1">
                    <a:lumMod val="75000"/>
                    <a:lumOff val="25000"/>
                  </a:schemeClr>
                </a:solidFill>
                <a:latin typeface="+mj-lt"/>
                <a:ea typeface="+mj-ea"/>
                <a:cs typeface="+mj-cs"/>
              </a:rPr>
              <a:t>December 2 – 31 Hires</a:t>
            </a:r>
            <a:endParaRPr lang="en-US" sz="4000"/>
          </a:p>
        </p:txBody>
      </p:sp>
      <p:graphicFrame>
        <p:nvGraphicFramePr>
          <p:cNvPr id="6" name="Content Placeholder 2">
            <a:extLst>
              <a:ext uri="{FF2B5EF4-FFF2-40B4-BE49-F238E27FC236}">
                <a16:creationId xmlns:a16="http://schemas.microsoft.com/office/drawing/2014/main" id="{FB923AC1-D581-4C94-98D7-6A24FFFBE96A}"/>
              </a:ext>
            </a:extLst>
          </p:cNvPr>
          <p:cNvGraphicFramePr>
            <a:graphicFrameLocks noGrp="1"/>
          </p:cNvGraphicFramePr>
          <p:nvPr>
            <p:ph idx="1"/>
            <p:extLst>
              <p:ext uri="{D42A27DB-BD31-4B8C-83A1-F6EECF244321}">
                <p14:modId xmlns:p14="http://schemas.microsoft.com/office/powerpoint/2010/main" val="3289132525"/>
              </p:ext>
            </p:extLst>
          </p:nvPr>
        </p:nvGraphicFramePr>
        <p:xfrm>
          <a:off x="5247646" y="1216063"/>
          <a:ext cx="6134432" cy="442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a:extLst>
              <a:ext uri="{FF2B5EF4-FFF2-40B4-BE49-F238E27FC236}">
                <a16:creationId xmlns:a16="http://schemas.microsoft.com/office/drawing/2014/main" id="{ED59BF5E-FA7C-4E8D-9754-077E409CAEE3}"/>
              </a:ext>
            </a:extLst>
          </p:cNvPr>
          <p:cNvSpPr txBox="1"/>
          <p:nvPr/>
        </p:nvSpPr>
        <p:spPr>
          <a:xfrm>
            <a:off x="1079322" y="3353537"/>
            <a:ext cx="3561974" cy="535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16052">
              <a:spcAft>
                <a:spcPts val="600"/>
              </a:spcAft>
            </a:pPr>
            <a:r>
              <a:rPr lang="en-US" sz="1456" kern="1200" dirty="0">
                <a:solidFill>
                  <a:schemeClr val="tx1"/>
                </a:solidFill>
                <a:latin typeface="+mn-lt"/>
                <a:ea typeface="+mn-ea"/>
                <a:cs typeface="+mn-cs"/>
              </a:rPr>
              <a:t>The new plans available in 2025 will be available for enrollment </a:t>
            </a:r>
            <a:endParaRPr lang="en-US" sz="1600" dirty="0"/>
          </a:p>
        </p:txBody>
      </p:sp>
    </p:spTree>
    <p:extLst>
      <p:ext uri="{BB962C8B-B14F-4D97-AF65-F5344CB8AC3E}">
        <p14:creationId xmlns:p14="http://schemas.microsoft.com/office/powerpoint/2010/main" val="181637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5">
            <a:extLst>
              <a:ext uri="{FF2B5EF4-FFF2-40B4-BE49-F238E27FC236}">
                <a16:creationId xmlns:a16="http://schemas.microsoft.com/office/drawing/2014/main" id="{568FB159-FAB6-4C75-98DB-94444FE69B59}"/>
              </a:ext>
            </a:extLst>
          </p:cNvPr>
          <p:cNvPicPr>
            <a:picLocks noChangeAspect="1"/>
          </p:cNvPicPr>
          <p:nvPr/>
        </p:nvPicPr>
        <p:blipFill>
          <a:blip r:embed="rId2"/>
          <a:stretch>
            <a:fillRect/>
          </a:stretch>
        </p:blipFill>
        <p:spPr>
          <a:xfrm>
            <a:off x="7573308" y="259453"/>
            <a:ext cx="3565365" cy="3262310"/>
          </a:xfrm>
          <a:prstGeom prst="rect">
            <a:avLst/>
          </a:prstGeom>
        </p:spPr>
      </p:pic>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C8EAA77-0DC4-44E5-A966-9F80C987F921}"/>
              </a:ext>
            </a:extLst>
          </p:cNvPr>
          <p:cNvSpPr>
            <a:spLocks noGrp="1"/>
          </p:cNvSpPr>
          <p:nvPr>
            <p:ph type="title"/>
          </p:nvPr>
        </p:nvSpPr>
        <p:spPr>
          <a:xfrm>
            <a:off x="1285456" y="4162031"/>
            <a:ext cx="4543683" cy="1767141"/>
          </a:xfrm>
        </p:spPr>
        <p:txBody>
          <a:bodyPr>
            <a:normAutofit/>
          </a:bodyPr>
          <a:lstStyle/>
          <a:p>
            <a:pPr algn="r"/>
            <a:r>
              <a:rPr lang="en-US" sz="5000"/>
              <a:t>WRS-Covered LTEs in First 6 Months</a:t>
            </a:r>
          </a:p>
        </p:txBody>
      </p:sp>
      <p:pic>
        <p:nvPicPr>
          <p:cNvPr id="4" name="Picture 4">
            <a:extLst>
              <a:ext uri="{FF2B5EF4-FFF2-40B4-BE49-F238E27FC236}">
                <a16:creationId xmlns:a16="http://schemas.microsoft.com/office/drawing/2014/main" id="{CF464BC0-A428-4909-92C8-B05E693D127A}"/>
              </a:ext>
            </a:extLst>
          </p:cNvPr>
          <p:cNvPicPr>
            <a:picLocks noChangeAspect="1"/>
          </p:cNvPicPr>
          <p:nvPr/>
        </p:nvPicPr>
        <p:blipFill>
          <a:blip r:embed="rId5"/>
          <a:stretch>
            <a:fillRect/>
          </a:stretch>
        </p:blipFill>
        <p:spPr>
          <a:xfrm>
            <a:off x="539982" y="1201130"/>
            <a:ext cx="6691989" cy="1606078"/>
          </a:xfrm>
          <a:prstGeom prst="rect">
            <a:avLst/>
          </a:prstGeom>
        </p:spPr>
      </p:pic>
      <p:sp>
        <p:nvSpPr>
          <p:cNvPr id="3" name="Content Placeholder 2">
            <a:extLst>
              <a:ext uri="{FF2B5EF4-FFF2-40B4-BE49-F238E27FC236}">
                <a16:creationId xmlns:a16="http://schemas.microsoft.com/office/drawing/2014/main" id="{1EC86DB2-4F2E-42BB-8EE8-8C9DA97CF5D4}"/>
              </a:ext>
            </a:extLst>
          </p:cNvPr>
          <p:cNvSpPr>
            <a:spLocks noGrp="1"/>
          </p:cNvSpPr>
          <p:nvPr>
            <p:ph idx="1"/>
          </p:nvPr>
        </p:nvSpPr>
        <p:spPr>
          <a:xfrm>
            <a:off x="6217920" y="4170410"/>
            <a:ext cx="4699221" cy="1767141"/>
          </a:xfrm>
        </p:spPr>
        <p:txBody>
          <a:bodyPr vert="horz" lIns="91440" tIns="45720" rIns="91440" bIns="45720" rtlCol="0" anchor="ctr">
            <a:normAutofit/>
          </a:bodyPr>
          <a:lstStyle/>
          <a:p>
            <a:r>
              <a:rPr lang="en-US" sz="1800"/>
              <a:t>IF WRS-covered LTE in first 6 months as of 1-1-25, the OE event opens Plan Types 1U and 1V and the employee will not be given an opportunity to make an election in health</a:t>
            </a: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402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7" name="Oval 4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50" name="Rectangle 4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E881E-1F2D-4D6A-AAD6-A23344428BA7}"/>
              </a:ext>
            </a:extLst>
          </p:cNvPr>
          <p:cNvSpPr>
            <a:spLocks noGrp="1"/>
          </p:cNvSpPr>
          <p:nvPr>
            <p:ph type="title"/>
          </p:nvPr>
        </p:nvSpPr>
        <p:spPr>
          <a:xfrm>
            <a:off x="4961376" y="1432223"/>
            <a:ext cx="6057144" cy="3357976"/>
          </a:xfrm>
        </p:spPr>
        <p:txBody>
          <a:bodyPr vert="horz" lIns="91440" tIns="45720" rIns="91440" bIns="45720" rtlCol="0" anchor="ctr">
            <a:normAutofit/>
          </a:bodyPr>
          <a:lstStyle/>
          <a:p>
            <a:r>
              <a:rPr lang="en-US">
                <a:blipFill dpi="0" rotWithShape="1">
                  <a:blip r:embed="rId4"/>
                  <a:srcRect/>
                  <a:tile tx="6350" ty="-127000" sx="65000" sy="64000" flip="none" algn="tl"/>
                </a:blipFill>
              </a:rPr>
              <a:t>Do I Need a Ticket for That?</a:t>
            </a:r>
          </a:p>
        </p:txBody>
      </p:sp>
      <p:sp>
        <p:nvSpPr>
          <p:cNvPr id="56" name="Rectangle 5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59" name="Oval 5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0" name="Oval 5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 Placeholder 2">
            <a:extLst>
              <a:ext uri="{FF2B5EF4-FFF2-40B4-BE49-F238E27FC236}">
                <a16:creationId xmlns:a16="http://schemas.microsoft.com/office/drawing/2014/main" id="{FF7E32CA-5E55-405A-906B-E1C949B945F2}"/>
              </a:ext>
            </a:extLst>
          </p:cNvPr>
          <p:cNvSpPr>
            <a:spLocks noGrp="1"/>
          </p:cNvSpPr>
          <p:nvPr>
            <p:ph type="body" idx="1"/>
          </p:nvPr>
        </p:nvSpPr>
        <p:spPr>
          <a:xfrm>
            <a:off x="4938490" y="4790198"/>
            <a:ext cx="6080030" cy="687058"/>
          </a:xfrm>
        </p:spPr>
        <p:txBody>
          <a:bodyPr vert="horz" lIns="91440" tIns="45720" rIns="91440" bIns="45720" rtlCol="0">
            <a:normAutofit/>
          </a:bodyPr>
          <a:lstStyle/>
          <a:p>
            <a:r>
              <a:rPr lang="en-US">
                <a:solidFill>
                  <a:srgbClr val="000000"/>
                </a:solidFill>
              </a:rPr>
              <a:t>When to create a ticket</a:t>
            </a:r>
          </a:p>
        </p:txBody>
      </p:sp>
      <p:pic>
        <p:nvPicPr>
          <p:cNvPr id="35" name="Graphic 34" descr="Ticket">
            <a:extLst>
              <a:ext uri="{FF2B5EF4-FFF2-40B4-BE49-F238E27FC236}">
                <a16:creationId xmlns:a16="http://schemas.microsoft.com/office/drawing/2014/main" id="{5A99C4AC-F72D-4E9B-B1B6-041BAE03B8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spTree>
    <p:extLst>
      <p:ext uri="{BB962C8B-B14F-4D97-AF65-F5344CB8AC3E}">
        <p14:creationId xmlns:p14="http://schemas.microsoft.com/office/powerpoint/2010/main" val="334482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6290B-4D95-4584-96BF-BE8AA48B43F1}"/>
              </a:ext>
            </a:extLst>
          </p:cNvPr>
          <p:cNvSpPr>
            <a:spLocks noGrp="1"/>
          </p:cNvSpPr>
          <p:nvPr>
            <p:ph type="title"/>
          </p:nvPr>
        </p:nvSpPr>
        <p:spPr>
          <a:xfrm>
            <a:off x="1069848" y="4846002"/>
            <a:ext cx="10058400" cy="1522993"/>
          </a:xfrm>
        </p:spPr>
        <p:txBody>
          <a:bodyPr>
            <a:normAutofit/>
          </a:bodyPr>
          <a:lstStyle/>
          <a:p>
            <a:r>
              <a:rPr lang="en-US" sz="6000"/>
              <a:t>When to Create an OE Ticket</a:t>
            </a:r>
          </a:p>
        </p:txBody>
      </p:sp>
      <p:grpSp>
        <p:nvGrpSpPr>
          <p:cNvPr id="14" name="Group 13">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graphicFrame>
        <p:nvGraphicFramePr>
          <p:cNvPr id="5" name="Content Placeholder 2">
            <a:extLst>
              <a:ext uri="{FF2B5EF4-FFF2-40B4-BE49-F238E27FC236}">
                <a16:creationId xmlns:a16="http://schemas.microsoft.com/office/drawing/2014/main" id="{0CCFB159-6278-49B6-8D5F-2020901519EC}"/>
              </a:ext>
            </a:extLst>
          </p:cNvPr>
          <p:cNvGraphicFramePr>
            <a:graphicFrameLocks noGrp="1"/>
          </p:cNvGraphicFramePr>
          <p:nvPr>
            <p:ph idx="1"/>
            <p:extLst>
              <p:ext uri="{D42A27DB-BD31-4B8C-83A1-F6EECF244321}">
                <p14:modId xmlns:p14="http://schemas.microsoft.com/office/powerpoint/2010/main" val="2461118518"/>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051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80A10-59C7-49C4-AC0B-48F5E215AE4C}"/>
              </a:ext>
            </a:extLst>
          </p:cNvPr>
          <p:cNvSpPr>
            <a:spLocks noGrp="1"/>
          </p:cNvSpPr>
          <p:nvPr>
            <p:ph type="title"/>
          </p:nvPr>
        </p:nvSpPr>
        <p:spPr>
          <a:xfrm>
            <a:off x="6556100" y="1360493"/>
            <a:ext cx="4972511" cy="3106732"/>
          </a:xfrm>
        </p:spPr>
        <p:txBody>
          <a:bodyPr vert="horz" lIns="91440" tIns="45720" rIns="91440" bIns="45720" rtlCol="0" anchor="b">
            <a:normAutofit/>
          </a:bodyPr>
          <a:lstStyle/>
          <a:p>
            <a:r>
              <a:rPr lang="en-US" sz="7200">
                <a:blipFill dpi="0" rotWithShape="1">
                  <a:blip r:embed="rId4"/>
                  <a:srcRect/>
                  <a:tile tx="6350" ty="-127000" sx="65000" sy="64000" flip="none" algn="tl"/>
                </a:blipFill>
              </a:rPr>
              <a:t>Next Steps</a:t>
            </a:r>
          </a:p>
        </p:txBody>
      </p:sp>
      <p:sp>
        <p:nvSpPr>
          <p:cNvPr id="3" name="Text Placeholder 2">
            <a:extLst>
              <a:ext uri="{FF2B5EF4-FFF2-40B4-BE49-F238E27FC236}">
                <a16:creationId xmlns:a16="http://schemas.microsoft.com/office/drawing/2014/main" id="{FBD0D0D2-E583-465B-8C57-778097782D72}"/>
              </a:ext>
            </a:extLst>
          </p:cNvPr>
          <p:cNvSpPr>
            <a:spLocks noGrp="1"/>
          </p:cNvSpPr>
          <p:nvPr>
            <p:ph type="body" idx="1"/>
          </p:nvPr>
        </p:nvSpPr>
        <p:spPr>
          <a:xfrm>
            <a:off x="6556100" y="4687316"/>
            <a:ext cx="4972512" cy="1517088"/>
          </a:xfrm>
        </p:spPr>
        <p:txBody>
          <a:bodyPr vert="horz" lIns="91440" tIns="45720" rIns="91440" bIns="45720" rtlCol="0">
            <a:normAutofit/>
          </a:bodyPr>
          <a:lstStyle/>
          <a:p>
            <a:r>
              <a:rPr lang="en-US" sz="2200"/>
              <a:t>Take a deep breath.....</a:t>
            </a:r>
          </a:p>
        </p:txBody>
      </p:sp>
      <p:pic>
        <p:nvPicPr>
          <p:cNvPr id="4" name="Picture 4">
            <a:extLst>
              <a:ext uri="{FF2B5EF4-FFF2-40B4-BE49-F238E27FC236}">
                <a16:creationId xmlns:a16="http://schemas.microsoft.com/office/drawing/2014/main" id="{9AE0713D-BC68-4B6A-BD35-D895FD6B3A69}"/>
              </a:ext>
            </a:extLst>
          </p:cNvPr>
          <p:cNvPicPr>
            <a:picLocks noChangeAspect="1"/>
          </p:cNvPicPr>
          <p:nvPr/>
        </p:nvPicPr>
        <p:blipFill rotWithShape="1">
          <a:blip r:embed="rId6"/>
          <a:srcRect l="23181" r="2158"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1" name="Freeform: Shape 2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23072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662CD45-FE58-447F-A07A-8B3DD0E916C0}"/>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Next Steps</a:t>
            </a:r>
          </a:p>
        </p:txBody>
      </p:sp>
      <p:sp>
        <p:nvSpPr>
          <p:cNvPr id="16" name="Rectangle 1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800BD71-481B-41E4-A1BF-5ADB17775C55}"/>
              </a:ext>
            </a:extLst>
          </p:cNvPr>
          <p:cNvGraphicFramePr>
            <a:graphicFrameLocks noGrp="1"/>
          </p:cNvGraphicFramePr>
          <p:nvPr>
            <p:ph idx="1"/>
            <p:extLst>
              <p:ext uri="{D42A27DB-BD31-4B8C-83A1-F6EECF244321}">
                <p14:modId xmlns:p14="http://schemas.microsoft.com/office/powerpoint/2010/main" val="1347970840"/>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723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1" name="Group 2060">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62" name="Oval 2061">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63" name="Oval 2062">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65" name="Rectangle 2064">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7" name="Rectangle 2066">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07637-C431-432C-B27F-7C5E51C7E698}"/>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100">
                <a:blipFill dpi="0" rotWithShape="1">
                  <a:blip r:embed="rId4"/>
                  <a:srcRect/>
                  <a:tile tx="6350" ty="-127000" sx="65000" sy="64000" flip="none" algn="tl"/>
                </a:blipFill>
              </a:rPr>
              <a:t>Questions?</a:t>
            </a:r>
          </a:p>
        </p:txBody>
      </p:sp>
      <p:sp>
        <p:nvSpPr>
          <p:cNvPr id="2071" name="Rectangle 2070">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3" name="Group 2072">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74" name="Oval 2073">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75" name="Oval 2074">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0" name="Picture 2" descr="open emrollment Memes &amp; GIFs - Imgflip">
            <a:extLst>
              <a:ext uri="{FF2B5EF4-FFF2-40B4-BE49-F238E27FC236}">
                <a16:creationId xmlns:a16="http://schemas.microsoft.com/office/drawing/2014/main" id="{E4D75E3F-21AC-4597-B91D-DD49E6DBF4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0834" y="1529504"/>
            <a:ext cx="6631744" cy="373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a:ea typeface="+mj-lt"/>
                <a:cs typeface="+mj-lt"/>
              </a:rPr>
              <a:t>Open Enrollment Timeline (subject to change)</a:t>
            </a:r>
          </a:p>
          <a:p>
            <a:endParaRPr lang="en-US"/>
          </a:p>
        </p:txBody>
      </p:sp>
      <p:sp>
        <p:nvSpPr>
          <p:cNvPr id="25" name="Rectangle 24">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946909356"/>
              </p:ext>
            </p:extLst>
          </p:nvPr>
        </p:nvGraphicFramePr>
        <p:xfrm>
          <a:off x="1069975" y="2185416"/>
          <a:ext cx="10058400" cy="4041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85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F4E6D12-BE71-4FD1-BC5F-4AD4C1C74A19}"/>
</file>

<file path=customXml/itemProps2.xml><?xml version="1.0" encoding="utf-8"?>
<ds:datastoreItem xmlns:ds="http://schemas.openxmlformats.org/officeDocument/2006/customXml" ds:itemID="{74AF4DEE-60ED-4930-AE33-2024B71F68D7}">
  <ds:schemaRefs>
    <ds:schemaRef ds:uri="3c1231bb-4249-4c54-88dc-f5414e1c7276"/>
    <ds:schemaRef ds:uri="a58e4f56-c0ee-446c-80a8-d08debc0a4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D21681-D1CA-40FB-88B7-4AEC358C3CC2}">
  <ds:schemaRefs>
    <ds:schemaRef ds:uri="http://schemas.microsoft.com/sharepoint/v3/contenttype/forms"/>
  </ds:schemaRefs>
</ds:datastoreItem>
</file>

<file path=customXml/itemProps4.xml><?xml version="1.0" encoding="utf-8"?>
<ds:datastoreItem xmlns:ds="http://schemas.openxmlformats.org/officeDocument/2006/customXml" ds:itemID="{993836B2-1A1F-4A38-9EFF-E938A9B1DEBA}"/>
</file>

<file path=docProps/app.xml><?xml version="1.0" encoding="utf-8"?>
<Properties xmlns="http://schemas.openxmlformats.org/officeDocument/2006/extended-properties" xmlns:vt="http://schemas.openxmlformats.org/officeDocument/2006/docPropsVTypes">
  <Template>TM03090434[[fn=Wood Type]]</Template>
  <TotalTime>5930</TotalTime>
  <Words>6262</Words>
  <Application>Microsoft Office PowerPoint</Application>
  <PresentationFormat>Widescreen</PresentationFormat>
  <Paragraphs>717</Paragraphs>
  <Slides>88</Slides>
  <Notes>34</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88</vt:i4>
      </vt:variant>
    </vt:vector>
  </HeadingPairs>
  <TitlesOfParts>
    <vt:vector size="98" baseType="lpstr">
      <vt:lpstr>Arial</vt:lpstr>
      <vt:lpstr>Calibri</vt:lpstr>
      <vt:lpstr>muli</vt:lpstr>
      <vt:lpstr>Rockwell</vt:lpstr>
      <vt:lpstr>Rockwell Condensed</vt:lpstr>
      <vt:lpstr>Rockwell Extra Bold</vt:lpstr>
      <vt:lpstr>Trebuchet MS</vt:lpstr>
      <vt:lpstr>Wingdings</vt:lpstr>
      <vt:lpstr>Wingdings,Sans-Serif</vt:lpstr>
      <vt:lpstr>Wood Type</vt:lpstr>
      <vt:lpstr>Open Enrollment Training</vt:lpstr>
      <vt:lpstr>Agenda</vt:lpstr>
      <vt:lpstr>Getting Ready for OE </vt:lpstr>
      <vt:lpstr>Pre-OE Agency Checklist</vt:lpstr>
      <vt:lpstr>Pre-OE  Agency Checklist </vt:lpstr>
      <vt:lpstr>Open Enrollment Timeline</vt:lpstr>
      <vt:lpstr>Open Enrollment Timeline (subject to change)</vt:lpstr>
      <vt:lpstr>Open Enrollment Timeline (subject to change)</vt:lpstr>
      <vt:lpstr>Open Enrollment Timeline (subject to change) </vt:lpstr>
      <vt:lpstr>Open Enrollment Timeline (subject to change) </vt:lpstr>
      <vt:lpstr>Open Enrollment Timeline (subject to change) </vt:lpstr>
      <vt:lpstr>Open Enrollment Timeline (subject to change) </vt:lpstr>
      <vt:lpstr>Daily Processes during Open Enrollment</vt:lpstr>
      <vt:lpstr>2025 Benefit Information</vt:lpstr>
      <vt:lpstr>Action that can be taken during Open Enrollment </vt:lpstr>
      <vt:lpstr>2025 Plan Changes</vt:lpstr>
      <vt:lpstr>2025 Plan Changes</vt:lpstr>
      <vt:lpstr>2025 Health Insurance Premiums </vt:lpstr>
      <vt:lpstr>2025 Health Insurance Premiums (Non-HDHP)</vt:lpstr>
      <vt:lpstr>2025 Health Insurance Premiums (HDHP)</vt:lpstr>
      <vt:lpstr>Supplemental Plans</vt:lpstr>
      <vt:lpstr>DeltaVision  No change from 2024</vt:lpstr>
      <vt:lpstr>Delta Dental Premiums No change from 2024</vt:lpstr>
      <vt:lpstr>Securian Accident Plan No change from 2024 </vt:lpstr>
      <vt:lpstr>HSA/FSA Limits</vt:lpstr>
      <vt:lpstr>HSA Limits </vt:lpstr>
      <vt:lpstr>Pre-Tax Savings Account Limits</vt:lpstr>
      <vt:lpstr> Well Wisconsin (powered by Web MD)</vt:lpstr>
      <vt:lpstr>2025 Wellness Updates</vt:lpstr>
      <vt:lpstr>Important Dates – Well Wisconsin</vt:lpstr>
      <vt:lpstr>2025 well Wisconsin incentive overview</vt:lpstr>
      <vt:lpstr>The Week leading Up to OE </vt:lpstr>
      <vt:lpstr>BAS Group ID </vt:lpstr>
      <vt:lpstr>BAS Group ID – Multiple Jobs – Benefit Primary Flag</vt:lpstr>
      <vt:lpstr>BAS Group ID</vt:lpstr>
      <vt:lpstr>70Y Events</vt:lpstr>
      <vt:lpstr>Technical/System Updates for 2025</vt:lpstr>
      <vt:lpstr>Preventive Dental Certificate</vt:lpstr>
      <vt:lpstr>Preventive Dental Certificate</vt:lpstr>
      <vt:lpstr>Annual Update to OOS Certificate</vt:lpstr>
      <vt:lpstr>OOS Reminders</vt:lpstr>
      <vt:lpstr>OOS Eligibility Validations</vt:lpstr>
      <vt:lpstr>eBenefits</vt:lpstr>
      <vt:lpstr>eBenefits</vt:lpstr>
      <vt:lpstr>eBenefits</vt:lpstr>
      <vt:lpstr>eBenefits Demo</vt:lpstr>
      <vt:lpstr>OE Confirmation Statement</vt:lpstr>
      <vt:lpstr>Confirmation Statement &amp; Employee Email</vt:lpstr>
      <vt:lpstr>Confirmation Statement Views</vt:lpstr>
      <vt:lpstr>Confirmation Statement Notification Email</vt:lpstr>
      <vt:lpstr>Confirmation Statement Example </vt:lpstr>
      <vt:lpstr>How Employees Access Confirmation Statement</vt:lpstr>
      <vt:lpstr>How Employees Access Confirmation Statement</vt:lpstr>
      <vt:lpstr>Agency Access to Confirmation Statements</vt:lpstr>
      <vt:lpstr>Event Processing during OE </vt:lpstr>
      <vt:lpstr>Identifying OE Events</vt:lpstr>
      <vt:lpstr>Importance of Event Order</vt:lpstr>
      <vt:lpstr>2024 Event Processing </vt:lpstr>
      <vt:lpstr>2024 Event Processing – MAR Example</vt:lpstr>
      <vt:lpstr>2024 Event Processing – MAR Example</vt:lpstr>
      <vt:lpstr>2024 Event Processing</vt:lpstr>
      <vt:lpstr>Event Reminders</vt:lpstr>
      <vt:lpstr>OPEN eNROLLMENT and Retirees – </vt:lpstr>
      <vt:lpstr>Paper Application Entry</vt:lpstr>
      <vt:lpstr>Paper Application Entry</vt:lpstr>
      <vt:lpstr>Paper Application Entry</vt:lpstr>
      <vt:lpstr>Paper Application Entry</vt:lpstr>
      <vt:lpstr>Dependent Reminders</vt:lpstr>
      <vt:lpstr>Supplemental Plan Cancelation Deadline </vt:lpstr>
      <vt:lpstr>FSA/HSA/ERA Changes and Late Enrollments</vt:lpstr>
      <vt:lpstr>OE Appeals</vt:lpstr>
      <vt:lpstr>Agency Resources</vt:lpstr>
      <vt:lpstr>Agency Resources</vt:lpstr>
      <vt:lpstr>Central Benefits Monitoring</vt:lpstr>
      <vt:lpstr>Central Benefits Monitoring Central Benefits will monitor and reach out to the agencies on the following:</vt:lpstr>
      <vt:lpstr>Employee Resources</vt:lpstr>
      <vt:lpstr>Employee Resources</vt:lpstr>
      <vt:lpstr>OE Challenges</vt:lpstr>
      <vt:lpstr>September/ October Hires</vt:lpstr>
      <vt:lpstr>Hires Prior to 12-1-24 (no access to OE event or within first 30 days)</vt:lpstr>
      <vt:lpstr>Hires Prior to 12-1-24 (no access to OE event or within first 30 days)</vt:lpstr>
      <vt:lpstr>December 2 – 31 Hires</vt:lpstr>
      <vt:lpstr>WRS-Covered LTEs in First 6 Months</vt:lpstr>
      <vt:lpstr>Do I Need a Ticket for That?</vt:lpstr>
      <vt:lpstr>When to Create an OE Ticket</vt:lpstr>
      <vt:lpstr>Next Steps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 Training</dc:title>
  <dc:creator>Gehrmann, Dana - DOA</dc:creator>
  <cp:lastModifiedBy>Perry, Julie - DOA</cp:lastModifiedBy>
  <cp:revision>90</cp:revision>
  <dcterms:created xsi:type="dcterms:W3CDTF">2021-08-25T20:38:11Z</dcterms:created>
  <dcterms:modified xsi:type="dcterms:W3CDTF">2024-09-26T20:31:59Z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