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slideLayouts/slideLayout7.xml" ContentType="application/vnd.openxmlformats-officedocument.presentationml.slideLayout+xml"/>
  <Override PartName="/ppt/notesSlides/notesSlide22.xml" ContentType="application/vnd.openxmlformats-officedocument.presentationml.notesSlide+xml"/>
  <Override PartName="/ppt/notesSlides/notesSlide18.xml" ContentType="application/vnd.openxmlformats-officedocument.presentationml.notes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6.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12.xml" ContentType="application/vnd.openxmlformats-officedocument.presentationml.notesSlide+xml"/>
  <Override PartName="/ppt/notesSlides/notesSlide17.xml" ContentType="application/vnd.openxmlformats-officedocument.presentationml.notesSlide+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rawing1.xml" ContentType="application/vnd.ms-office.drawingml.diagramDrawing+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colors6.xml" ContentType="application/vnd.openxmlformats-officedocument.drawingml.diagramColors+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quickStyle5.xml" ContentType="application/vnd.openxmlformats-officedocument.drawingml.diagramStyle+xml"/>
  <Override PartName="/ppt/diagrams/drawing10.xml" ContentType="application/vnd.ms-office.drawingml.diagramDrawing+xml"/>
  <Override PartName="/ppt/authors.xml" ContentType="application/vnd.ms-powerpoint.authors+xml"/>
  <Override PartName="/ppt/diagrams/colors5.xml" ContentType="application/vnd.openxmlformats-officedocument.drawingml.diagramColors+xml"/>
  <Override PartName="/ppt/diagrams/drawing6.xml" ContentType="application/vnd.ms-office.drawingml.diagramDrawing+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layout6.xml" ContentType="application/vnd.openxmlformats-officedocument.drawingml.diagramLayout+xml"/>
  <Override PartName="/ppt/diagrams/layout8.xml" ContentType="application/vnd.openxmlformats-officedocument.drawingml.diagramLayout+xml"/>
  <Override PartName="/ppt/diagrams/quickStyle8.xml" ContentType="application/vnd.openxmlformats-officedocument.drawingml.diagramStyl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diagrams/drawing5.xml" ContentType="application/vnd.ms-office.drawingml.diagramDrawing+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colors8.xml" ContentType="application/vnd.openxmlformats-officedocument.drawingml.diagramColors+xml"/>
  <Override PartName="/ppt/diagrams/layout5.xml" ContentType="application/vnd.openxmlformats-officedocument.drawingml.diagramLayout+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rawing8.xml" ContentType="application/vnd.ms-office.drawingml.diagramDrawing+xml"/>
  <Override PartName="/ppt/diagrams/quickStyle6.xml" ContentType="application/vnd.openxmlformats-officedocument.drawingml.diagramStyl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2" r:id="rId4"/>
  </p:sldMasterIdLst>
  <p:notesMasterIdLst>
    <p:notesMasterId r:id="rId58"/>
  </p:notesMasterIdLst>
  <p:sldIdLst>
    <p:sldId id="272" r:id="rId5"/>
    <p:sldId id="273" r:id="rId6"/>
    <p:sldId id="274" r:id="rId7"/>
    <p:sldId id="275" r:id="rId8"/>
    <p:sldId id="277" r:id="rId9"/>
    <p:sldId id="278" r:id="rId10"/>
    <p:sldId id="383" r:id="rId11"/>
    <p:sldId id="284" r:id="rId12"/>
    <p:sldId id="285" r:id="rId13"/>
    <p:sldId id="286" r:id="rId14"/>
    <p:sldId id="364" r:id="rId15"/>
    <p:sldId id="287" r:id="rId16"/>
    <p:sldId id="288" r:id="rId17"/>
    <p:sldId id="289" r:id="rId18"/>
    <p:sldId id="290" r:id="rId19"/>
    <p:sldId id="291" r:id="rId20"/>
    <p:sldId id="292" r:id="rId21"/>
    <p:sldId id="293" r:id="rId22"/>
    <p:sldId id="294" r:id="rId23"/>
    <p:sldId id="295" r:id="rId24"/>
    <p:sldId id="296" r:id="rId25"/>
    <p:sldId id="378" r:id="rId26"/>
    <p:sldId id="297" r:id="rId27"/>
    <p:sldId id="374" r:id="rId28"/>
    <p:sldId id="298" r:id="rId29"/>
    <p:sldId id="377" r:id="rId30"/>
    <p:sldId id="313" r:id="rId31"/>
    <p:sldId id="315" r:id="rId32"/>
    <p:sldId id="316" r:id="rId33"/>
    <p:sldId id="381" r:id="rId34"/>
    <p:sldId id="319" r:id="rId35"/>
    <p:sldId id="321" r:id="rId36"/>
    <p:sldId id="322" r:id="rId37"/>
    <p:sldId id="375" r:id="rId38"/>
    <p:sldId id="340" r:id="rId39"/>
    <p:sldId id="341" r:id="rId40"/>
    <p:sldId id="342" r:id="rId41"/>
    <p:sldId id="376" r:id="rId42"/>
    <p:sldId id="384" r:id="rId43"/>
    <p:sldId id="343" r:id="rId44"/>
    <p:sldId id="344" r:id="rId45"/>
    <p:sldId id="345" r:id="rId46"/>
    <p:sldId id="347" r:id="rId47"/>
    <p:sldId id="348" r:id="rId48"/>
    <p:sldId id="349" r:id="rId49"/>
    <p:sldId id="351" r:id="rId50"/>
    <p:sldId id="382" r:id="rId51"/>
    <p:sldId id="355" r:id="rId52"/>
    <p:sldId id="356" r:id="rId53"/>
    <p:sldId id="379" r:id="rId54"/>
    <p:sldId id="357" r:id="rId55"/>
    <p:sldId id="358" r:id="rId56"/>
    <p:sldId id="359"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E7E85E-CA62-445B-C9C1-09DB66390214}" name="Perry, Julie - DOA" initials="JP" userId="S::julie.perry@wisconsin.gov::f865c83c-11af-4836-a981-233928577535" providerId="AD"/>
  <p188:author id="{7AF768EB-10B7-B1B8-84DC-00283279AB5D}" name="McKenna, Meghan - DOA" initials="MMD" userId="S::Meghan.McKenna@wisconsin.gov::12e20bb3-125a-47f9-88dd-9966ffa290a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cKenna, Meghan - DOA" initials="MD" lastIdx="4" clrIdx="0">
    <p:extLst>
      <p:ext uri="{19B8F6BF-5375-455C-9EA6-DF929625EA0E}">
        <p15:presenceInfo xmlns:p15="http://schemas.microsoft.com/office/powerpoint/2012/main" userId="S::meghan.mckenna@wisconsin.gov::12e20bb3-125a-47f9-88dd-9966ffa290a9" providerId="AD"/>
      </p:ext>
    </p:extLst>
  </p:cmAuthor>
  <p:cmAuthor id="2" name="Gehrmann, Dana - DOA" initials="GD" lastIdx="2" clrIdx="1">
    <p:extLst>
      <p:ext uri="{19B8F6BF-5375-455C-9EA6-DF929625EA0E}">
        <p15:presenceInfo xmlns:p15="http://schemas.microsoft.com/office/powerpoint/2012/main" userId="S::dana.gehrmann1@wisconsin.gov::c3e7488d-5d5c-47e3-a37c-348338c00d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4E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65" Type="http://schemas.openxmlformats.org/officeDocument/2006/relationships/customXml" Target="../customXml/item4.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4" Type="http://schemas.openxmlformats.org/officeDocument/2006/relationships/image" Target="../media/image12.svg"/></Relationships>
</file>

<file path=ppt/diagrams/_rels/data4.xml.rels><?xml version="1.0" encoding="UTF-8" standalone="yes"?>
<Relationships xmlns="http://schemas.openxmlformats.org/package/2006/relationships"><Relationship Id="rId1" Type="http://schemas.openxmlformats.org/officeDocument/2006/relationships/hyperlink" Target="https://etf.wi.gov/resource/employer-insurance-administration-system-ias-procedures" TargetMode="External"/></Relationships>
</file>

<file path=ppt/diagrams/_rels/data7.xml.rels><?xml version="1.0" encoding="UTF-8" standalone="yes"?>
<Relationships xmlns="http://schemas.openxmlformats.org/package/2006/relationships"><Relationship Id="rId8" Type="http://schemas.openxmlformats.org/officeDocument/2006/relationships/hyperlink" Target="https://dpm.wi.gov/Documents/Central%20Benefits/OE_brochure.pdf" TargetMode="External"/><Relationship Id="rId3" Type="http://schemas.openxmlformats.org/officeDocument/2006/relationships/hyperlink" Target="https://etf.wi.gov/open-enrollment-health-webinars" TargetMode="External"/><Relationship Id="rId7" Type="http://schemas.openxmlformats.org/officeDocument/2006/relationships/hyperlink" Target="https://etf.wi.gov/resource/its-your-choice-2022-decision-guide-state-wisconsin-group-health-insurance-employees" TargetMode="External"/><Relationship Id="rId2" Type="http://schemas.openxmlformats.org/officeDocument/2006/relationships/hyperlink" Target="https://etf.wi.gov/2025-insurance-changes" TargetMode="External"/><Relationship Id="rId1" Type="http://schemas.openxmlformats.org/officeDocument/2006/relationships/hyperlink" Target="https://apps.etf.wi.gov/MemberPortalWeb/" TargetMode="External"/><Relationship Id="rId6" Type="http://schemas.openxmlformats.org/officeDocument/2006/relationships/hyperlink" Target="https://etf.wi.gov/resource/2027-insurance-benefits-decision-guide-state-wisconsin-group-health-insurance-employees" TargetMode="External"/><Relationship Id="rId5" Type="http://schemas.openxmlformats.org/officeDocument/2006/relationships/hyperlink" Target="https://etf.wi.gov/its-your-choice/2022/state-employee-retiree-health-plan" TargetMode="External"/><Relationship Id="rId10" Type="http://schemas.openxmlformats.org/officeDocument/2006/relationships/hyperlink" Target="https://etf.wi.gov/resource/my-insurance-benefits-open-enrollment-flyer-checklist" TargetMode="External"/><Relationship Id="rId4" Type="http://schemas.openxmlformats.org/officeDocument/2006/relationships/hyperlink" Target="https://etf.wi.gov/insurance/2027/state-employee-and-retiree-health-plan-supplemental-benefits" TargetMode="External"/><Relationship Id="rId9" Type="http://schemas.openxmlformats.org/officeDocument/2006/relationships/hyperlink" Target="https://dpm.wi.gov/Documents/Central%20Benefits/OE_PPT.pdf" TargetMode="External"/></Relationships>
</file>

<file path=ppt/diagrams/_rels/data8.xml.rels><?xml version="1.0" encoding="UTF-8" standalone="yes"?>
<Relationships xmlns="http://schemas.openxmlformats.org/package/2006/relationships"><Relationship Id="rId1" Type="http://schemas.openxmlformats.org/officeDocument/2006/relationships/hyperlink" Target="https://etf.wi.gov/publications/et-1111/download?inline=" TargetMode="External"/></Relationships>
</file>

<file path=ppt/diagrams/_rels/drawing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4" Type="http://schemas.openxmlformats.org/officeDocument/2006/relationships/image" Target="../media/image12.svg"/></Relationships>
</file>

<file path=ppt/diagrams/_rels/drawing4.xml.rels><?xml version="1.0" encoding="UTF-8" standalone="yes"?>
<Relationships xmlns="http://schemas.openxmlformats.org/package/2006/relationships"><Relationship Id="rId1" Type="http://schemas.openxmlformats.org/officeDocument/2006/relationships/hyperlink" Target="https://etf.wi.gov/resource/employer-insurance-administration-system-ias-procedures" TargetMode="External"/></Relationships>
</file>

<file path=ppt/diagrams/_rels/drawing6.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7.xml.rels><?xml version="1.0" encoding="UTF-8" standalone="yes"?>
<Relationships xmlns="http://schemas.openxmlformats.org/package/2006/relationships"><Relationship Id="rId8" Type="http://schemas.openxmlformats.org/officeDocument/2006/relationships/hyperlink" Target="https://dpm.wi.gov/Documents/Central%20Benefits/OE_brochure.pdf" TargetMode="External"/><Relationship Id="rId3" Type="http://schemas.openxmlformats.org/officeDocument/2006/relationships/hyperlink" Target="https://etf.wi.gov/open-enrollment-health-webinars" TargetMode="External"/><Relationship Id="rId7" Type="http://schemas.openxmlformats.org/officeDocument/2006/relationships/hyperlink" Target="https://etf.wi.gov/resource/its-your-choice-2022-decision-guide-state-wisconsin-group-health-insurance-employees" TargetMode="External"/><Relationship Id="rId2" Type="http://schemas.openxmlformats.org/officeDocument/2006/relationships/hyperlink" Target="https://etf.wi.gov/2025-insurance-changes" TargetMode="External"/><Relationship Id="rId1" Type="http://schemas.openxmlformats.org/officeDocument/2006/relationships/hyperlink" Target="https://apps.etf.wi.gov/MemberPortalWeb/" TargetMode="External"/><Relationship Id="rId6" Type="http://schemas.openxmlformats.org/officeDocument/2006/relationships/hyperlink" Target="https://etf.wi.gov/resource/2027-insurance-benefits-decision-guide-state-wisconsin-group-health-insurance-employees" TargetMode="External"/><Relationship Id="rId5" Type="http://schemas.openxmlformats.org/officeDocument/2006/relationships/hyperlink" Target="https://etf.wi.gov/its-your-choice/2022/state-employee-retiree-health-plan" TargetMode="External"/><Relationship Id="rId10" Type="http://schemas.openxmlformats.org/officeDocument/2006/relationships/hyperlink" Target="https://etf.wi.gov/resource/my-insurance-benefits-open-enrollment-flyer-checklist" TargetMode="External"/><Relationship Id="rId4" Type="http://schemas.openxmlformats.org/officeDocument/2006/relationships/hyperlink" Target="https://etf.wi.gov/insurance/2027/state-employee-and-retiree-health-plan-supplemental-benefits" TargetMode="External"/><Relationship Id="rId9" Type="http://schemas.openxmlformats.org/officeDocument/2006/relationships/hyperlink" Target="https://dpm.wi.gov/Documents/Central%20Benefits/OE_PPT.pdf" TargetMode="External"/></Relationships>
</file>

<file path=ppt/diagrams/_rels/drawing8.xml.rels><?xml version="1.0" encoding="UTF-8" standalone="yes"?>
<Relationships xmlns="http://schemas.openxmlformats.org/package/2006/relationships"><Relationship Id="rId1" Type="http://schemas.openxmlformats.org/officeDocument/2006/relationships/hyperlink" Target="https://etf.wi.gov/publications/et-1111/download?inline=" TargetMode="Externa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0C9878-A688-4922-8030-B8651A3B8A06}" type="doc">
      <dgm:prSet loTypeId="urn:microsoft.com/office/officeart/2005/8/layout/vList2" loCatId="list" qsTypeId="urn:microsoft.com/office/officeart/2005/8/quickstyle/simple1#1" qsCatId="simple" csTypeId="urn:microsoft.com/office/officeart/2005/8/colors/colorful5#1" csCatId="colorful" phldr="1"/>
      <dgm:spPr/>
      <dgm:t>
        <a:bodyPr/>
        <a:lstStyle/>
        <a:p>
          <a:endParaRPr lang="en-US"/>
        </a:p>
      </dgm:t>
    </dgm:pt>
    <dgm:pt modelId="{C4DFFDB0-2FD7-4982-9F5F-A6521769AB05}">
      <dgm:prSet custT="1"/>
      <dgm:spPr/>
      <dgm:t>
        <a:bodyPr/>
        <a:lstStyle/>
        <a:p>
          <a:r>
            <a:rPr lang="en-US" sz="2100" b="1" dirty="0"/>
            <a:t>Communications: </a:t>
          </a:r>
          <a:endParaRPr lang="en-US" sz="2100" dirty="0"/>
        </a:p>
      </dgm:t>
    </dgm:pt>
    <dgm:pt modelId="{E7D81AE8-BF6B-4667-98F4-086B91829DB2}" type="parTrans" cxnId="{890DC11B-F497-4AFB-9253-3DAEA9533D54}">
      <dgm:prSet/>
      <dgm:spPr/>
      <dgm:t>
        <a:bodyPr/>
        <a:lstStyle/>
        <a:p>
          <a:endParaRPr lang="en-US"/>
        </a:p>
      </dgm:t>
    </dgm:pt>
    <dgm:pt modelId="{AC0CE618-C581-4E76-9251-E5579497BDC8}" type="sibTrans" cxnId="{890DC11B-F497-4AFB-9253-3DAEA9533D54}">
      <dgm:prSet/>
      <dgm:spPr/>
      <dgm:t>
        <a:bodyPr/>
        <a:lstStyle/>
        <a:p>
          <a:endParaRPr lang="en-US"/>
        </a:p>
      </dgm:t>
    </dgm:pt>
    <dgm:pt modelId="{AB12F280-13C9-41E4-9D1D-939F59DD6676}">
      <dgm:prSet/>
      <dgm:spPr/>
      <dgm:t>
        <a:bodyPr/>
        <a:lstStyle/>
        <a:p>
          <a:r>
            <a:rPr lang="en-US" dirty="0"/>
            <a:t>Agencies should send out OE is Coming email (10/01-10/02)</a:t>
          </a:r>
        </a:p>
      </dgm:t>
    </dgm:pt>
    <dgm:pt modelId="{8B9FC2D8-0948-4577-9A38-AFDE015AB90A}" type="sibTrans" cxnId="{3688DAF1-CECC-4BA6-AF45-DEA883B042E4}">
      <dgm:prSet/>
      <dgm:spPr/>
      <dgm:t>
        <a:bodyPr/>
        <a:lstStyle/>
        <a:p>
          <a:endParaRPr lang="en-US"/>
        </a:p>
      </dgm:t>
    </dgm:pt>
    <dgm:pt modelId="{5F1A69DC-CE72-4140-97DB-686217294C6C}" type="parTrans" cxnId="{3688DAF1-CECC-4BA6-AF45-DEA883B042E4}">
      <dgm:prSet/>
      <dgm:spPr/>
      <dgm:t>
        <a:bodyPr/>
        <a:lstStyle/>
        <a:p>
          <a:endParaRPr lang="en-US"/>
        </a:p>
      </dgm:t>
    </dgm:pt>
    <dgm:pt modelId="{F8B5F2A7-6ADD-4BFA-BE21-6D5EE549D8C4}">
      <dgm:prSet/>
      <dgm:spPr/>
      <dgm:t>
        <a:bodyPr/>
        <a:lstStyle/>
        <a:p>
          <a:r>
            <a:rPr lang="en-US" dirty="0"/>
            <a:t>OE Agency Training, 9:00am – 10:30am on 10/01</a:t>
          </a:r>
        </a:p>
      </dgm:t>
    </dgm:pt>
    <dgm:pt modelId="{3C98B879-1F28-4F03-BE61-762C92F8C823}" type="parTrans" cxnId="{3A23D818-7FBA-45D9-ABC8-C485FBA10457}">
      <dgm:prSet/>
      <dgm:spPr/>
      <dgm:t>
        <a:bodyPr/>
        <a:lstStyle/>
        <a:p>
          <a:endParaRPr lang="en-US"/>
        </a:p>
      </dgm:t>
    </dgm:pt>
    <dgm:pt modelId="{0B647C80-C9FB-43E8-A578-C621A4909FF7}" type="sibTrans" cxnId="{3A23D818-7FBA-45D9-ABC8-C485FBA10457}">
      <dgm:prSet/>
      <dgm:spPr/>
      <dgm:t>
        <a:bodyPr/>
        <a:lstStyle/>
        <a:p>
          <a:endParaRPr lang="en-US"/>
        </a:p>
      </dgm:t>
    </dgm:pt>
    <dgm:pt modelId="{C7109F9D-1322-4A0F-AA84-44DD672DF776}">
      <dgm:prSet/>
      <dgm:spPr/>
      <dgm:t>
        <a:bodyPr/>
        <a:lstStyle/>
        <a:p>
          <a:r>
            <a:rPr lang="en-US" dirty="0">
              <a:ea typeface="+mn-lt"/>
              <a:cs typeface="+mn-lt"/>
            </a:rPr>
            <a:t>Main OE email sent via Employee Messaging (early morning of 10/5/26)</a:t>
          </a:r>
          <a:endParaRPr lang="en-US" dirty="0"/>
        </a:p>
      </dgm:t>
    </dgm:pt>
    <dgm:pt modelId="{443389E4-37B7-40FA-B016-6E4B6B16A4EC}" type="parTrans" cxnId="{B2BC311D-3BFA-4A67-AD22-D666F1E676E3}">
      <dgm:prSet/>
      <dgm:spPr/>
      <dgm:t>
        <a:bodyPr/>
        <a:lstStyle/>
        <a:p>
          <a:endParaRPr lang="en-US"/>
        </a:p>
      </dgm:t>
    </dgm:pt>
    <dgm:pt modelId="{FF60010A-74C8-45F7-A93D-038C4A356EA6}" type="sibTrans" cxnId="{B2BC311D-3BFA-4A67-AD22-D666F1E676E3}">
      <dgm:prSet/>
      <dgm:spPr/>
      <dgm:t>
        <a:bodyPr/>
        <a:lstStyle/>
        <a:p>
          <a:endParaRPr lang="en-US"/>
        </a:p>
      </dgm:t>
    </dgm:pt>
    <dgm:pt modelId="{80C0EBD7-C9CD-466D-9E54-C8A5BD797479}">
      <dgm:prSet/>
      <dgm:spPr/>
      <dgm:t>
        <a:bodyPr/>
        <a:lstStyle/>
        <a:p>
          <a:r>
            <a:rPr lang="en-US" dirty="0">
              <a:ea typeface="+mn-lt"/>
              <a:cs typeface="+mn-lt"/>
            </a:rPr>
            <a:t>Agencies should run Benefit Detail Reports (BDR) in MIB</a:t>
          </a:r>
          <a:endParaRPr lang="en-US" dirty="0"/>
        </a:p>
      </dgm:t>
    </dgm:pt>
    <dgm:pt modelId="{0558E0B8-B902-4959-8B04-B075DC3E827B}" type="parTrans" cxnId="{1AA2A908-3162-4CF5-AAE3-DF3188D63DBA}">
      <dgm:prSet/>
      <dgm:spPr/>
      <dgm:t>
        <a:bodyPr/>
        <a:lstStyle/>
        <a:p>
          <a:endParaRPr lang="en-US"/>
        </a:p>
      </dgm:t>
    </dgm:pt>
    <dgm:pt modelId="{FB8A2740-C871-4291-BBFD-04BE5D8BAF39}" type="sibTrans" cxnId="{1AA2A908-3162-4CF5-AAE3-DF3188D63DBA}">
      <dgm:prSet/>
      <dgm:spPr/>
      <dgm:t>
        <a:bodyPr/>
        <a:lstStyle/>
        <a:p>
          <a:endParaRPr lang="en-US"/>
        </a:p>
      </dgm:t>
    </dgm:pt>
    <dgm:pt modelId="{DEE8B611-8CDD-46FD-9B15-31AA6FBBC473}">
      <dgm:prSet/>
      <dgm:spPr/>
      <dgm:t>
        <a:bodyPr/>
        <a:lstStyle/>
        <a:p>
          <a:r>
            <a:rPr lang="en-US" dirty="0">
              <a:ea typeface="+mn-lt"/>
              <a:cs typeface="+mn-lt"/>
            </a:rPr>
            <a:t>Central Benefits will provide the first Accident Plan report. Agencies should continue to run this report daily throughout OE </a:t>
          </a:r>
          <a:endParaRPr lang="en-US" dirty="0"/>
        </a:p>
      </dgm:t>
    </dgm:pt>
    <dgm:pt modelId="{F90CAFA6-1547-4E46-B93A-FBB6E28C310F}" type="parTrans" cxnId="{6660C3B0-967A-4785-AB95-4F2FD8885506}">
      <dgm:prSet/>
      <dgm:spPr/>
      <dgm:t>
        <a:bodyPr/>
        <a:lstStyle/>
        <a:p>
          <a:endParaRPr lang="en-US"/>
        </a:p>
      </dgm:t>
    </dgm:pt>
    <dgm:pt modelId="{1F8FBD37-630B-406D-BC55-0734C9309CF0}" type="sibTrans" cxnId="{6660C3B0-967A-4785-AB95-4F2FD8885506}">
      <dgm:prSet/>
      <dgm:spPr/>
      <dgm:t>
        <a:bodyPr/>
        <a:lstStyle/>
        <a:p>
          <a:endParaRPr lang="en-US"/>
        </a:p>
      </dgm:t>
    </dgm:pt>
    <dgm:pt modelId="{235A14BB-DF90-4F65-BF9D-EF318B8A8E61}">
      <dgm:prSet/>
      <dgm:spPr/>
      <dgm:t>
        <a:bodyPr/>
        <a:lstStyle/>
        <a:p>
          <a:r>
            <a:rPr lang="en-US" dirty="0"/>
            <a:t>Can run ad-hoc a Benefits Compare BDR during OE for your EEs</a:t>
          </a:r>
        </a:p>
      </dgm:t>
    </dgm:pt>
    <dgm:pt modelId="{662B23BD-C313-4E96-A139-00D04D14EF10}" type="parTrans" cxnId="{2F7B3022-8624-421F-B58D-AF11668075F5}">
      <dgm:prSet/>
      <dgm:spPr/>
      <dgm:t>
        <a:bodyPr/>
        <a:lstStyle/>
        <a:p>
          <a:endParaRPr lang="en-US"/>
        </a:p>
      </dgm:t>
    </dgm:pt>
    <dgm:pt modelId="{A1D842B9-29A9-407F-927B-F9F0477D61B0}" type="sibTrans" cxnId="{2F7B3022-8624-421F-B58D-AF11668075F5}">
      <dgm:prSet/>
      <dgm:spPr/>
      <dgm:t>
        <a:bodyPr/>
        <a:lstStyle/>
        <a:p>
          <a:endParaRPr lang="en-US"/>
        </a:p>
      </dgm:t>
    </dgm:pt>
    <dgm:pt modelId="{6A980CE7-9338-4525-B90A-95DC7AB3D304}" type="pres">
      <dgm:prSet presAssocID="{700C9878-A688-4922-8030-B8651A3B8A06}" presName="linear" presStyleCnt="0">
        <dgm:presLayoutVars>
          <dgm:animLvl val="lvl"/>
          <dgm:resizeHandles val="exact"/>
        </dgm:presLayoutVars>
      </dgm:prSet>
      <dgm:spPr/>
    </dgm:pt>
    <dgm:pt modelId="{601A8298-910C-4026-99DC-A542D4E9E855}" type="pres">
      <dgm:prSet presAssocID="{C4DFFDB0-2FD7-4982-9F5F-A6521769AB05}" presName="parentText" presStyleLbl="node1" presStyleIdx="0" presStyleCnt="1" custLinFactNeighborX="-32" custLinFactNeighborY="-14261">
        <dgm:presLayoutVars>
          <dgm:chMax val="0"/>
          <dgm:bulletEnabled val="1"/>
        </dgm:presLayoutVars>
      </dgm:prSet>
      <dgm:spPr/>
    </dgm:pt>
    <dgm:pt modelId="{F32854C3-39C2-4240-BC75-C41F18F60E21}" type="pres">
      <dgm:prSet presAssocID="{C4DFFDB0-2FD7-4982-9F5F-A6521769AB05}" presName="childText" presStyleLbl="revTx" presStyleIdx="0" presStyleCnt="1">
        <dgm:presLayoutVars>
          <dgm:bulletEnabled val="1"/>
        </dgm:presLayoutVars>
      </dgm:prSet>
      <dgm:spPr/>
    </dgm:pt>
  </dgm:ptLst>
  <dgm:cxnLst>
    <dgm:cxn modelId="{1AA2A908-3162-4CF5-AAE3-DF3188D63DBA}" srcId="{C4DFFDB0-2FD7-4982-9F5F-A6521769AB05}" destId="{80C0EBD7-C9CD-466D-9E54-C8A5BD797479}" srcOrd="3" destOrd="0" parTransId="{0558E0B8-B902-4959-8B04-B075DC3E827B}" sibTransId="{FB8A2740-C871-4291-BBFD-04BE5D8BAF39}"/>
    <dgm:cxn modelId="{B141F208-1C8C-4792-B5B3-80649C7EE357}" type="presOf" srcId="{AB12F280-13C9-41E4-9D1D-939F59DD6676}" destId="{F32854C3-39C2-4240-BC75-C41F18F60E21}" srcOrd="0" destOrd="0" presId="urn:microsoft.com/office/officeart/2005/8/layout/vList2"/>
    <dgm:cxn modelId="{B03EC114-7CF9-4ABB-844C-3CA0A177EB95}" type="presOf" srcId="{C7109F9D-1322-4A0F-AA84-44DD672DF776}" destId="{F32854C3-39C2-4240-BC75-C41F18F60E21}" srcOrd="0" destOrd="2" presId="urn:microsoft.com/office/officeart/2005/8/layout/vList2"/>
    <dgm:cxn modelId="{3A23D818-7FBA-45D9-ABC8-C485FBA10457}" srcId="{C4DFFDB0-2FD7-4982-9F5F-A6521769AB05}" destId="{F8B5F2A7-6ADD-4BFA-BE21-6D5EE549D8C4}" srcOrd="1" destOrd="0" parTransId="{3C98B879-1F28-4F03-BE61-762C92F8C823}" sibTransId="{0B647C80-C9FB-43E8-A578-C621A4909FF7}"/>
    <dgm:cxn modelId="{890DC11B-F497-4AFB-9253-3DAEA9533D54}" srcId="{700C9878-A688-4922-8030-B8651A3B8A06}" destId="{C4DFFDB0-2FD7-4982-9F5F-A6521769AB05}" srcOrd="0" destOrd="0" parTransId="{E7D81AE8-BF6B-4667-98F4-086B91829DB2}" sibTransId="{AC0CE618-C581-4E76-9251-E5579497BDC8}"/>
    <dgm:cxn modelId="{B2BC311D-3BFA-4A67-AD22-D666F1E676E3}" srcId="{C4DFFDB0-2FD7-4982-9F5F-A6521769AB05}" destId="{C7109F9D-1322-4A0F-AA84-44DD672DF776}" srcOrd="2" destOrd="0" parTransId="{443389E4-37B7-40FA-B016-6E4B6B16A4EC}" sibTransId="{FF60010A-74C8-45F7-A93D-038C4A356EA6}"/>
    <dgm:cxn modelId="{2F7B3022-8624-421F-B58D-AF11668075F5}" srcId="{80C0EBD7-C9CD-466D-9E54-C8A5BD797479}" destId="{235A14BB-DF90-4F65-BF9D-EF318B8A8E61}" srcOrd="1" destOrd="0" parTransId="{662B23BD-C313-4E96-A139-00D04D14EF10}" sibTransId="{A1D842B9-29A9-407F-927B-F9F0477D61B0}"/>
    <dgm:cxn modelId="{92CA4F68-D614-47A7-8045-B169D86FEDE6}" type="presOf" srcId="{700C9878-A688-4922-8030-B8651A3B8A06}" destId="{6A980CE7-9338-4525-B90A-95DC7AB3D304}" srcOrd="0" destOrd="0" presId="urn:microsoft.com/office/officeart/2005/8/layout/vList2"/>
    <dgm:cxn modelId="{E9B5D07D-9E41-4F8D-A59B-D2BE152D6B25}" type="presOf" srcId="{C4DFFDB0-2FD7-4982-9F5F-A6521769AB05}" destId="{601A8298-910C-4026-99DC-A542D4E9E855}" srcOrd="0" destOrd="0" presId="urn:microsoft.com/office/officeart/2005/8/layout/vList2"/>
    <dgm:cxn modelId="{A5B3957F-6AF9-4513-A575-B8B6F61B3352}" type="presOf" srcId="{80C0EBD7-C9CD-466D-9E54-C8A5BD797479}" destId="{F32854C3-39C2-4240-BC75-C41F18F60E21}" srcOrd="0" destOrd="3" presId="urn:microsoft.com/office/officeart/2005/8/layout/vList2"/>
    <dgm:cxn modelId="{0A8B5895-6B15-4B9A-8AA3-8AF59D196203}" type="presOf" srcId="{F8B5F2A7-6ADD-4BFA-BE21-6D5EE549D8C4}" destId="{F32854C3-39C2-4240-BC75-C41F18F60E21}" srcOrd="0" destOrd="1" presId="urn:microsoft.com/office/officeart/2005/8/layout/vList2"/>
    <dgm:cxn modelId="{290100AF-AFDD-49FC-A382-479772D26182}" type="presOf" srcId="{DEE8B611-8CDD-46FD-9B15-31AA6FBBC473}" destId="{F32854C3-39C2-4240-BC75-C41F18F60E21}" srcOrd="0" destOrd="4" presId="urn:microsoft.com/office/officeart/2005/8/layout/vList2"/>
    <dgm:cxn modelId="{6660C3B0-967A-4785-AB95-4F2FD8885506}" srcId="{80C0EBD7-C9CD-466D-9E54-C8A5BD797479}" destId="{DEE8B611-8CDD-46FD-9B15-31AA6FBBC473}" srcOrd="0" destOrd="0" parTransId="{F90CAFA6-1547-4E46-B93A-FBB6E28C310F}" sibTransId="{1F8FBD37-630B-406D-BC55-0734C9309CF0}"/>
    <dgm:cxn modelId="{EE4C22B9-DF21-4FD2-BB0D-8B6210D685CE}" type="presOf" srcId="{235A14BB-DF90-4F65-BF9D-EF318B8A8E61}" destId="{F32854C3-39C2-4240-BC75-C41F18F60E21}" srcOrd="0" destOrd="5" presId="urn:microsoft.com/office/officeart/2005/8/layout/vList2"/>
    <dgm:cxn modelId="{3688DAF1-CECC-4BA6-AF45-DEA883B042E4}" srcId="{C4DFFDB0-2FD7-4982-9F5F-A6521769AB05}" destId="{AB12F280-13C9-41E4-9D1D-939F59DD6676}" srcOrd="0" destOrd="0" parTransId="{5F1A69DC-CE72-4140-97DB-686217294C6C}" sibTransId="{8B9FC2D8-0948-4577-9A38-AFDE015AB90A}"/>
    <dgm:cxn modelId="{CB2261C5-9DCA-4239-85AC-A0686B30C796}" type="presParOf" srcId="{6A980CE7-9338-4525-B90A-95DC7AB3D304}" destId="{601A8298-910C-4026-99DC-A542D4E9E855}" srcOrd="0" destOrd="0" presId="urn:microsoft.com/office/officeart/2005/8/layout/vList2"/>
    <dgm:cxn modelId="{A620AA5D-A5C5-4BDF-946D-785F2CE63435}" type="presParOf" srcId="{6A980CE7-9338-4525-B90A-95DC7AB3D304}" destId="{F32854C3-39C2-4240-BC75-C41F18F60E21}"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C06EB-54B9-44C1-9B0E-1128B0437DA9}" type="doc">
      <dgm:prSet loTypeId="urn:microsoft.com/office/officeart/2018/2/layout/IconVerticalSolidList" loCatId="icon" qsTypeId="urn:microsoft.com/office/officeart/2005/8/quickstyle/simple1#2" qsCatId="simple" csTypeId="urn:microsoft.com/office/officeart/2005/8/colors/accent1_2#1" csCatId="accent1" phldr="1"/>
      <dgm:spPr/>
      <dgm:t>
        <a:bodyPr/>
        <a:lstStyle/>
        <a:p>
          <a:endParaRPr lang="en-US"/>
        </a:p>
      </dgm:t>
    </dgm:pt>
    <dgm:pt modelId="{85748D4A-7AF2-4746-9584-DAE0AFD9054F}">
      <dgm:prSet phldrT="[Text]"/>
      <dgm:spPr/>
      <dgm:t>
        <a:bodyPr/>
        <a:lstStyle/>
        <a:p>
          <a:pPr>
            <a:lnSpc>
              <a:spcPct val="100000"/>
            </a:lnSpc>
          </a:pPr>
          <a:r>
            <a:rPr lang="en-US" dirty="0"/>
            <a:t>Incentive Deadline for 2026: 10/16/2026</a:t>
          </a:r>
        </a:p>
      </dgm:t>
    </dgm:pt>
    <dgm:pt modelId="{8C30D05D-881A-4343-9DB6-326598764DEE}" type="parTrans" cxnId="{EAC5DADD-F8CC-453B-93D6-F04956F7F9B1}">
      <dgm:prSet/>
      <dgm:spPr/>
      <dgm:t>
        <a:bodyPr/>
        <a:lstStyle/>
        <a:p>
          <a:endParaRPr lang="en-US"/>
        </a:p>
      </dgm:t>
    </dgm:pt>
    <dgm:pt modelId="{968AA2EA-D357-44CE-9773-72A79F6A472D}" type="sibTrans" cxnId="{EAC5DADD-F8CC-453B-93D6-F04956F7F9B1}">
      <dgm:prSet/>
      <dgm:spPr/>
      <dgm:t>
        <a:bodyPr/>
        <a:lstStyle/>
        <a:p>
          <a:endParaRPr lang="en-US"/>
        </a:p>
      </dgm:t>
    </dgm:pt>
    <dgm:pt modelId="{95A11864-954F-48D0-9DB1-0B80A258CF0D}">
      <dgm:prSet phldrT="[Text]"/>
      <dgm:spPr/>
      <dgm:t>
        <a:bodyPr/>
        <a:lstStyle/>
        <a:p>
          <a:pPr>
            <a:lnSpc>
              <a:spcPct val="100000"/>
            </a:lnSpc>
          </a:pPr>
          <a:r>
            <a:rPr lang="en-US" dirty="0"/>
            <a:t>Mid-November: Employers start submitting requests for 2027 onsite health screenings</a:t>
          </a:r>
        </a:p>
      </dgm:t>
    </dgm:pt>
    <dgm:pt modelId="{E85AD553-3958-4324-9A1E-8E52CA00FEEB}" type="parTrans" cxnId="{144D7007-0D2D-4C3E-8A7A-DFDB97DFFF24}">
      <dgm:prSet/>
      <dgm:spPr/>
      <dgm:t>
        <a:bodyPr/>
        <a:lstStyle/>
        <a:p>
          <a:endParaRPr lang="en-US"/>
        </a:p>
      </dgm:t>
    </dgm:pt>
    <dgm:pt modelId="{CD77AE0E-D491-4E19-B8C4-2A4EC3A31EE0}" type="sibTrans" cxnId="{144D7007-0D2D-4C3E-8A7A-DFDB97DFFF24}">
      <dgm:prSet/>
      <dgm:spPr/>
      <dgm:t>
        <a:bodyPr/>
        <a:lstStyle/>
        <a:p>
          <a:endParaRPr lang="en-US"/>
        </a:p>
      </dgm:t>
    </dgm:pt>
    <dgm:pt modelId="{444C2596-A8BD-44EA-8973-0C4054E93C7D}">
      <dgm:prSet phldrT="[Text]"/>
      <dgm:spPr/>
      <dgm:t>
        <a:bodyPr/>
        <a:lstStyle/>
        <a:p>
          <a:pPr>
            <a:lnSpc>
              <a:spcPct val="100000"/>
            </a:lnSpc>
          </a:pPr>
          <a:r>
            <a:rPr lang="en-US" dirty="0"/>
            <a:t>January 2027: Home mailers highlighting 2027 program</a:t>
          </a:r>
        </a:p>
      </dgm:t>
    </dgm:pt>
    <dgm:pt modelId="{EE2C8598-A69C-4D05-897C-E7097BE9FE1C}" type="parTrans" cxnId="{21C82400-D974-4CD3-872C-1F5BA082D9CC}">
      <dgm:prSet/>
      <dgm:spPr/>
      <dgm:t>
        <a:bodyPr/>
        <a:lstStyle/>
        <a:p>
          <a:endParaRPr lang="en-US"/>
        </a:p>
      </dgm:t>
    </dgm:pt>
    <dgm:pt modelId="{20ED3F5F-7732-4A60-A7A0-C80D72C9AC1C}" type="sibTrans" cxnId="{21C82400-D974-4CD3-872C-1F5BA082D9CC}">
      <dgm:prSet/>
      <dgm:spPr/>
      <dgm:t>
        <a:bodyPr/>
        <a:lstStyle/>
        <a:p>
          <a:endParaRPr lang="en-US"/>
        </a:p>
      </dgm:t>
    </dgm:pt>
    <dgm:pt modelId="{93676A9B-5BDC-4E3E-B242-06765FAD82B3}">
      <dgm:prSet/>
      <dgm:spPr/>
      <dgm:t>
        <a:bodyPr/>
        <a:lstStyle/>
        <a:p>
          <a:pPr>
            <a:lnSpc>
              <a:spcPct val="100000"/>
            </a:lnSpc>
          </a:pPr>
          <a:r>
            <a:rPr lang="en-US"/>
            <a:t>Beginning of February, onsite health screening events begin</a:t>
          </a:r>
        </a:p>
      </dgm:t>
    </dgm:pt>
    <dgm:pt modelId="{0B583BC1-EDAC-493F-A695-DD939F44AE6D}" type="parTrans" cxnId="{93EDC6A3-FE3F-47FC-915B-BB32243D76A5}">
      <dgm:prSet/>
      <dgm:spPr/>
      <dgm:t>
        <a:bodyPr/>
        <a:lstStyle/>
        <a:p>
          <a:endParaRPr lang="en-US"/>
        </a:p>
      </dgm:t>
    </dgm:pt>
    <dgm:pt modelId="{8B83B416-B1CB-4675-9395-C7FBFDF613E2}" type="sibTrans" cxnId="{93EDC6A3-FE3F-47FC-915B-BB32243D76A5}">
      <dgm:prSet/>
      <dgm:spPr/>
      <dgm:t>
        <a:bodyPr/>
        <a:lstStyle/>
        <a:p>
          <a:endParaRPr lang="en-US"/>
        </a:p>
      </dgm:t>
    </dgm:pt>
    <dgm:pt modelId="{D61BD6C4-0AE6-4480-B7C2-0C42A86D2065}" type="pres">
      <dgm:prSet presAssocID="{827C06EB-54B9-44C1-9B0E-1128B0437DA9}" presName="root" presStyleCnt="0">
        <dgm:presLayoutVars>
          <dgm:dir/>
          <dgm:resizeHandles val="exact"/>
        </dgm:presLayoutVars>
      </dgm:prSet>
      <dgm:spPr/>
    </dgm:pt>
    <dgm:pt modelId="{1845F4DA-C675-44B3-94E9-27C291C8A969}" type="pres">
      <dgm:prSet presAssocID="{85748D4A-7AF2-4746-9584-DAE0AFD9054F}" presName="compNode" presStyleCnt="0"/>
      <dgm:spPr/>
    </dgm:pt>
    <dgm:pt modelId="{879D8040-A0E0-41F4-BA1B-69227D25AA41}" type="pres">
      <dgm:prSet presAssocID="{85748D4A-7AF2-4746-9584-DAE0AFD9054F}" presName="bgRect" presStyleLbl="bgShp" presStyleIdx="0" presStyleCnt="4"/>
      <dgm:spPr/>
    </dgm:pt>
    <dgm:pt modelId="{BA3B0FF2-8565-4BD3-AC31-1C617340F886}" type="pres">
      <dgm:prSet presAssocID="{85748D4A-7AF2-4746-9584-DAE0AFD9054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Trophy"/>
        </a:ext>
      </dgm:extLst>
    </dgm:pt>
    <dgm:pt modelId="{11798A4E-0865-4E7D-A4C8-47C52733F100}" type="pres">
      <dgm:prSet presAssocID="{85748D4A-7AF2-4746-9584-DAE0AFD9054F}" presName="spaceRect" presStyleCnt="0"/>
      <dgm:spPr/>
    </dgm:pt>
    <dgm:pt modelId="{364745C7-CBB6-49AA-981D-5CF44ED9D4A2}" type="pres">
      <dgm:prSet presAssocID="{85748D4A-7AF2-4746-9584-DAE0AFD9054F}" presName="parTx" presStyleLbl="revTx" presStyleIdx="0" presStyleCnt="4">
        <dgm:presLayoutVars>
          <dgm:chMax val="0"/>
          <dgm:chPref val="0"/>
        </dgm:presLayoutVars>
      </dgm:prSet>
      <dgm:spPr/>
    </dgm:pt>
    <dgm:pt modelId="{63DF5520-A76A-4681-8465-73B2AD91D8BD}" type="pres">
      <dgm:prSet presAssocID="{968AA2EA-D357-44CE-9773-72A79F6A472D}" presName="sibTrans" presStyleCnt="0"/>
      <dgm:spPr/>
    </dgm:pt>
    <dgm:pt modelId="{1D01C9AB-4A4E-4134-8483-5484863AA0F2}" type="pres">
      <dgm:prSet presAssocID="{95A11864-954F-48D0-9DB1-0B80A258CF0D}" presName="compNode" presStyleCnt="0"/>
      <dgm:spPr/>
    </dgm:pt>
    <dgm:pt modelId="{1D941864-4296-4EDB-B836-AD2BD36A3C81}" type="pres">
      <dgm:prSet presAssocID="{95A11864-954F-48D0-9DB1-0B80A258CF0D}" presName="bgRect" presStyleLbl="bgShp" presStyleIdx="1" presStyleCnt="4"/>
      <dgm:spPr/>
    </dgm:pt>
    <dgm:pt modelId="{A156FDB8-FDA0-4778-8109-EA33108DD27F}" type="pres">
      <dgm:prSet presAssocID="{95A11864-954F-48D0-9DB1-0B80A258CF0D}"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DD4093E6-DD22-43D0-AD62-A92D4F8BEF9C}" type="pres">
      <dgm:prSet presAssocID="{95A11864-954F-48D0-9DB1-0B80A258CF0D}" presName="spaceRect" presStyleCnt="0"/>
      <dgm:spPr/>
    </dgm:pt>
    <dgm:pt modelId="{4E8D612A-21BB-4DE1-B321-35E223AF390B}" type="pres">
      <dgm:prSet presAssocID="{95A11864-954F-48D0-9DB1-0B80A258CF0D}" presName="parTx" presStyleLbl="revTx" presStyleIdx="1" presStyleCnt="4">
        <dgm:presLayoutVars>
          <dgm:chMax val="0"/>
          <dgm:chPref val="0"/>
        </dgm:presLayoutVars>
      </dgm:prSet>
      <dgm:spPr/>
    </dgm:pt>
    <dgm:pt modelId="{86A43622-32B2-42D2-A7D6-AE42F2CB977A}" type="pres">
      <dgm:prSet presAssocID="{CD77AE0E-D491-4E19-B8C4-2A4EC3A31EE0}" presName="sibTrans" presStyleCnt="0"/>
      <dgm:spPr/>
    </dgm:pt>
    <dgm:pt modelId="{1721046D-86CB-43CF-B6E5-2384B13BDA0A}" type="pres">
      <dgm:prSet presAssocID="{444C2596-A8BD-44EA-8973-0C4054E93C7D}" presName="compNode" presStyleCnt="0"/>
      <dgm:spPr/>
    </dgm:pt>
    <dgm:pt modelId="{09D1BD14-A2C0-4E99-B6CD-05684AB64C4D}" type="pres">
      <dgm:prSet presAssocID="{444C2596-A8BD-44EA-8973-0C4054E93C7D}" presName="bgRect" presStyleLbl="bgShp" presStyleIdx="2" presStyleCnt="4"/>
      <dgm:spPr/>
    </dgm:pt>
    <dgm:pt modelId="{AA27AE1C-F985-47BD-BEEF-940819E7198F}" type="pres">
      <dgm:prSet presAssocID="{444C2596-A8BD-44EA-8973-0C4054E93C7D}"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Open envelope"/>
        </a:ext>
      </dgm:extLst>
    </dgm:pt>
    <dgm:pt modelId="{D32DB81D-0D39-481D-BC60-ECB5695D07A0}" type="pres">
      <dgm:prSet presAssocID="{444C2596-A8BD-44EA-8973-0C4054E93C7D}" presName="spaceRect" presStyleCnt="0"/>
      <dgm:spPr/>
    </dgm:pt>
    <dgm:pt modelId="{2A8E84B3-6AC2-4BE4-95E5-DFBE431378EE}" type="pres">
      <dgm:prSet presAssocID="{444C2596-A8BD-44EA-8973-0C4054E93C7D}" presName="parTx" presStyleLbl="revTx" presStyleIdx="2" presStyleCnt="4">
        <dgm:presLayoutVars>
          <dgm:chMax val="0"/>
          <dgm:chPref val="0"/>
        </dgm:presLayoutVars>
      </dgm:prSet>
      <dgm:spPr/>
    </dgm:pt>
    <dgm:pt modelId="{53D1F7B2-FB67-4AFD-B252-83EA6F87CE77}" type="pres">
      <dgm:prSet presAssocID="{20ED3F5F-7732-4A60-A7A0-C80D72C9AC1C}" presName="sibTrans" presStyleCnt="0"/>
      <dgm:spPr/>
    </dgm:pt>
    <dgm:pt modelId="{866E1B0D-87DA-4253-B8D4-9073107E306C}" type="pres">
      <dgm:prSet presAssocID="{93676A9B-5BDC-4E3E-B242-06765FAD82B3}" presName="compNode" presStyleCnt="0"/>
      <dgm:spPr/>
    </dgm:pt>
    <dgm:pt modelId="{B3AEF0BA-2832-4B5F-86A7-9D929F0C5DAA}" type="pres">
      <dgm:prSet presAssocID="{93676A9B-5BDC-4E3E-B242-06765FAD82B3}" presName="bgRect" presStyleLbl="bgShp" presStyleIdx="3" presStyleCnt="4"/>
      <dgm:spPr/>
    </dgm:pt>
    <dgm:pt modelId="{4C86D443-D5C2-4974-BDFF-0B36E0AFF3D7}" type="pres">
      <dgm:prSet presAssocID="{93676A9B-5BDC-4E3E-B242-06765FAD82B3}"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aily Calendar"/>
        </a:ext>
      </dgm:extLst>
    </dgm:pt>
    <dgm:pt modelId="{E5C62B4E-C66B-4986-8405-52E2E01C6085}" type="pres">
      <dgm:prSet presAssocID="{93676A9B-5BDC-4E3E-B242-06765FAD82B3}" presName="spaceRect" presStyleCnt="0"/>
      <dgm:spPr/>
    </dgm:pt>
    <dgm:pt modelId="{ACC97ED1-A364-45F7-B28B-0DB4B3A7F448}" type="pres">
      <dgm:prSet presAssocID="{93676A9B-5BDC-4E3E-B242-06765FAD82B3}" presName="parTx" presStyleLbl="revTx" presStyleIdx="3" presStyleCnt="4">
        <dgm:presLayoutVars>
          <dgm:chMax val="0"/>
          <dgm:chPref val="0"/>
        </dgm:presLayoutVars>
      </dgm:prSet>
      <dgm:spPr/>
    </dgm:pt>
  </dgm:ptLst>
  <dgm:cxnLst>
    <dgm:cxn modelId="{21C82400-D974-4CD3-872C-1F5BA082D9CC}" srcId="{827C06EB-54B9-44C1-9B0E-1128B0437DA9}" destId="{444C2596-A8BD-44EA-8973-0C4054E93C7D}" srcOrd="2" destOrd="0" parTransId="{EE2C8598-A69C-4D05-897C-E7097BE9FE1C}" sibTransId="{20ED3F5F-7732-4A60-A7A0-C80D72C9AC1C}"/>
    <dgm:cxn modelId="{BEA42D06-867C-48A7-A4D9-E9A8E609F6C1}" type="presOf" srcId="{827C06EB-54B9-44C1-9B0E-1128B0437DA9}" destId="{D61BD6C4-0AE6-4480-B7C2-0C42A86D2065}" srcOrd="0" destOrd="0" presId="urn:microsoft.com/office/officeart/2018/2/layout/IconVerticalSolidList"/>
    <dgm:cxn modelId="{144D7007-0D2D-4C3E-8A7A-DFDB97DFFF24}" srcId="{827C06EB-54B9-44C1-9B0E-1128B0437DA9}" destId="{95A11864-954F-48D0-9DB1-0B80A258CF0D}" srcOrd="1" destOrd="0" parTransId="{E85AD553-3958-4324-9A1E-8E52CA00FEEB}" sibTransId="{CD77AE0E-D491-4E19-B8C4-2A4EC3A31EE0}"/>
    <dgm:cxn modelId="{D96F8861-637C-401C-A223-6A501B89F774}" type="presOf" srcId="{85748D4A-7AF2-4746-9584-DAE0AFD9054F}" destId="{364745C7-CBB6-49AA-981D-5CF44ED9D4A2}" srcOrd="0" destOrd="0" presId="urn:microsoft.com/office/officeart/2018/2/layout/IconVerticalSolidList"/>
    <dgm:cxn modelId="{1A88926E-D32C-4C03-B3A4-AE1FB31846A2}" type="presOf" srcId="{95A11864-954F-48D0-9DB1-0B80A258CF0D}" destId="{4E8D612A-21BB-4DE1-B321-35E223AF390B}" srcOrd="0" destOrd="0" presId="urn:microsoft.com/office/officeart/2018/2/layout/IconVerticalSolidList"/>
    <dgm:cxn modelId="{53F70E58-0FAE-4192-874D-5C29B909BCB5}" type="presOf" srcId="{444C2596-A8BD-44EA-8973-0C4054E93C7D}" destId="{2A8E84B3-6AC2-4BE4-95E5-DFBE431378EE}" srcOrd="0" destOrd="0" presId="urn:microsoft.com/office/officeart/2018/2/layout/IconVerticalSolidList"/>
    <dgm:cxn modelId="{93EDC6A3-FE3F-47FC-915B-BB32243D76A5}" srcId="{827C06EB-54B9-44C1-9B0E-1128B0437DA9}" destId="{93676A9B-5BDC-4E3E-B242-06765FAD82B3}" srcOrd="3" destOrd="0" parTransId="{0B583BC1-EDAC-493F-A695-DD939F44AE6D}" sibTransId="{8B83B416-B1CB-4675-9395-C7FBFDF613E2}"/>
    <dgm:cxn modelId="{33CD8FCA-A97D-44F5-9CBD-714290DCC8AC}" type="presOf" srcId="{93676A9B-5BDC-4E3E-B242-06765FAD82B3}" destId="{ACC97ED1-A364-45F7-B28B-0DB4B3A7F448}" srcOrd="0" destOrd="0" presId="urn:microsoft.com/office/officeart/2018/2/layout/IconVerticalSolidList"/>
    <dgm:cxn modelId="{EAC5DADD-F8CC-453B-93D6-F04956F7F9B1}" srcId="{827C06EB-54B9-44C1-9B0E-1128B0437DA9}" destId="{85748D4A-7AF2-4746-9584-DAE0AFD9054F}" srcOrd="0" destOrd="0" parTransId="{8C30D05D-881A-4343-9DB6-326598764DEE}" sibTransId="{968AA2EA-D357-44CE-9773-72A79F6A472D}"/>
    <dgm:cxn modelId="{C378DBAE-1329-46FE-A627-B57219FB22ED}" type="presParOf" srcId="{D61BD6C4-0AE6-4480-B7C2-0C42A86D2065}" destId="{1845F4DA-C675-44B3-94E9-27C291C8A969}" srcOrd="0" destOrd="0" presId="urn:microsoft.com/office/officeart/2018/2/layout/IconVerticalSolidList"/>
    <dgm:cxn modelId="{4BBD7F55-2342-4718-9399-15A5F4158D3B}" type="presParOf" srcId="{1845F4DA-C675-44B3-94E9-27C291C8A969}" destId="{879D8040-A0E0-41F4-BA1B-69227D25AA41}" srcOrd="0" destOrd="0" presId="urn:microsoft.com/office/officeart/2018/2/layout/IconVerticalSolidList"/>
    <dgm:cxn modelId="{7A8C11EC-471D-4A78-9061-A56CB93D69FD}" type="presParOf" srcId="{1845F4DA-C675-44B3-94E9-27C291C8A969}" destId="{BA3B0FF2-8565-4BD3-AC31-1C617340F886}" srcOrd="1" destOrd="0" presId="urn:microsoft.com/office/officeart/2018/2/layout/IconVerticalSolidList"/>
    <dgm:cxn modelId="{F52977A0-C93E-4121-A786-FE0D3ACB00D7}" type="presParOf" srcId="{1845F4DA-C675-44B3-94E9-27C291C8A969}" destId="{11798A4E-0865-4E7D-A4C8-47C52733F100}" srcOrd="2" destOrd="0" presId="urn:microsoft.com/office/officeart/2018/2/layout/IconVerticalSolidList"/>
    <dgm:cxn modelId="{A884E609-39E8-4723-8366-BE4B6ED90F72}" type="presParOf" srcId="{1845F4DA-C675-44B3-94E9-27C291C8A969}" destId="{364745C7-CBB6-49AA-981D-5CF44ED9D4A2}" srcOrd="3" destOrd="0" presId="urn:microsoft.com/office/officeart/2018/2/layout/IconVerticalSolidList"/>
    <dgm:cxn modelId="{FFFBBD95-3377-46E0-9511-93C6CC1D68F8}" type="presParOf" srcId="{D61BD6C4-0AE6-4480-B7C2-0C42A86D2065}" destId="{63DF5520-A76A-4681-8465-73B2AD91D8BD}" srcOrd="1" destOrd="0" presId="urn:microsoft.com/office/officeart/2018/2/layout/IconVerticalSolidList"/>
    <dgm:cxn modelId="{C11D2C23-3721-4557-9380-C2D0ACAFB42F}" type="presParOf" srcId="{D61BD6C4-0AE6-4480-B7C2-0C42A86D2065}" destId="{1D01C9AB-4A4E-4134-8483-5484863AA0F2}" srcOrd="2" destOrd="0" presId="urn:microsoft.com/office/officeart/2018/2/layout/IconVerticalSolidList"/>
    <dgm:cxn modelId="{A7B3643B-6814-4D55-8625-20AD606C0694}" type="presParOf" srcId="{1D01C9AB-4A4E-4134-8483-5484863AA0F2}" destId="{1D941864-4296-4EDB-B836-AD2BD36A3C81}" srcOrd="0" destOrd="0" presId="urn:microsoft.com/office/officeart/2018/2/layout/IconVerticalSolidList"/>
    <dgm:cxn modelId="{640235A8-0952-4C14-ACA2-E9947ADC6C12}" type="presParOf" srcId="{1D01C9AB-4A4E-4134-8483-5484863AA0F2}" destId="{A156FDB8-FDA0-4778-8109-EA33108DD27F}" srcOrd="1" destOrd="0" presId="urn:microsoft.com/office/officeart/2018/2/layout/IconVerticalSolidList"/>
    <dgm:cxn modelId="{54A0825B-3E4F-4A5B-B19F-38C25149FBB0}" type="presParOf" srcId="{1D01C9AB-4A4E-4134-8483-5484863AA0F2}" destId="{DD4093E6-DD22-43D0-AD62-A92D4F8BEF9C}" srcOrd="2" destOrd="0" presId="urn:microsoft.com/office/officeart/2018/2/layout/IconVerticalSolidList"/>
    <dgm:cxn modelId="{40BACE19-A340-46E1-B389-0DCA15F888DE}" type="presParOf" srcId="{1D01C9AB-4A4E-4134-8483-5484863AA0F2}" destId="{4E8D612A-21BB-4DE1-B321-35E223AF390B}" srcOrd="3" destOrd="0" presId="urn:microsoft.com/office/officeart/2018/2/layout/IconVerticalSolidList"/>
    <dgm:cxn modelId="{064D9B26-69B7-4E81-8846-BE50E7FE22CA}" type="presParOf" srcId="{D61BD6C4-0AE6-4480-B7C2-0C42A86D2065}" destId="{86A43622-32B2-42D2-A7D6-AE42F2CB977A}" srcOrd="3" destOrd="0" presId="urn:microsoft.com/office/officeart/2018/2/layout/IconVerticalSolidList"/>
    <dgm:cxn modelId="{6CE95475-0CC0-4F59-924F-91C3D4A68BC0}" type="presParOf" srcId="{D61BD6C4-0AE6-4480-B7C2-0C42A86D2065}" destId="{1721046D-86CB-43CF-B6E5-2384B13BDA0A}" srcOrd="4" destOrd="0" presId="urn:microsoft.com/office/officeart/2018/2/layout/IconVerticalSolidList"/>
    <dgm:cxn modelId="{7FDB0A26-7DA2-439F-93E6-E0F03C145B85}" type="presParOf" srcId="{1721046D-86CB-43CF-B6E5-2384B13BDA0A}" destId="{09D1BD14-A2C0-4E99-B6CD-05684AB64C4D}" srcOrd="0" destOrd="0" presId="urn:microsoft.com/office/officeart/2018/2/layout/IconVerticalSolidList"/>
    <dgm:cxn modelId="{CAA36FA4-F1EC-4F65-A559-AE886D7968CC}" type="presParOf" srcId="{1721046D-86CB-43CF-B6E5-2384B13BDA0A}" destId="{AA27AE1C-F985-47BD-BEEF-940819E7198F}" srcOrd="1" destOrd="0" presId="urn:microsoft.com/office/officeart/2018/2/layout/IconVerticalSolidList"/>
    <dgm:cxn modelId="{E5FFFA4B-B2D6-4566-81CA-8B97D7CEFE42}" type="presParOf" srcId="{1721046D-86CB-43CF-B6E5-2384B13BDA0A}" destId="{D32DB81D-0D39-481D-BC60-ECB5695D07A0}" srcOrd="2" destOrd="0" presId="urn:microsoft.com/office/officeart/2018/2/layout/IconVerticalSolidList"/>
    <dgm:cxn modelId="{E0192F87-4D68-4149-9FB5-E9626900BAB9}" type="presParOf" srcId="{1721046D-86CB-43CF-B6E5-2384B13BDA0A}" destId="{2A8E84B3-6AC2-4BE4-95E5-DFBE431378EE}" srcOrd="3" destOrd="0" presId="urn:microsoft.com/office/officeart/2018/2/layout/IconVerticalSolidList"/>
    <dgm:cxn modelId="{F320E60E-0DAB-4743-B81A-4E1BB1EEC1CD}" type="presParOf" srcId="{D61BD6C4-0AE6-4480-B7C2-0C42A86D2065}" destId="{53D1F7B2-FB67-4AFD-B252-83EA6F87CE77}" srcOrd="5" destOrd="0" presId="urn:microsoft.com/office/officeart/2018/2/layout/IconVerticalSolidList"/>
    <dgm:cxn modelId="{69EFD65E-F5A1-44EB-8DFE-7A28DF9C11A2}" type="presParOf" srcId="{D61BD6C4-0AE6-4480-B7C2-0C42A86D2065}" destId="{866E1B0D-87DA-4253-B8D4-9073107E306C}" srcOrd="6" destOrd="0" presId="urn:microsoft.com/office/officeart/2018/2/layout/IconVerticalSolidList"/>
    <dgm:cxn modelId="{14F77135-1A79-48B7-8228-3F0D6F9F20BC}" type="presParOf" srcId="{866E1B0D-87DA-4253-B8D4-9073107E306C}" destId="{B3AEF0BA-2832-4B5F-86A7-9D929F0C5DAA}" srcOrd="0" destOrd="0" presId="urn:microsoft.com/office/officeart/2018/2/layout/IconVerticalSolidList"/>
    <dgm:cxn modelId="{FA31A96F-5B63-4BC8-AC11-6247B5A97806}" type="presParOf" srcId="{866E1B0D-87DA-4253-B8D4-9073107E306C}" destId="{4C86D443-D5C2-4974-BDFF-0B36E0AFF3D7}" srcOrd="1" destOrd="0" presId="urn:microsoft.com/office/officeart/2018/2/layout/IconVerticalSolidList"/>
    <dgm:cxn modelId="{241DA938-6B1D-417E-8E00-6F5D38F45501}" type="presParOf" srcId="{866E1B0D-87DA-4253-B8D4-9073107E306C}" destId="{E5C62B4E-C66B-4986-8405-52E2E01C6085}" srcOrd="2" destOrd="0" presId="urn:microsoft.com/office/officeart/2018/2/layout/IconVerticalSolidList"/>
    <dgm:cxn modelId="{F788B4E9-A5AA-4D87-8CC5-C33FE450144D}" type="presParOf" srcId="{866E1B0D-87DA-4253-B8D4-9073107E306C}" destId="{ACC97ED1-A364-45F7-B28B-0DB4B3A7F44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3B4B23-36AE-4E0D-B68F-D968E127A2F1}" type="doc">
      <dgm:prSet loTypeId="urn:microsoft.com/office/officeart/2005/8/layout/vList2" loCatId="list" qsTypeId="urn:microsoft.com/office/officeart/2005/8/quickstyle/simple1#3" qsCatId="simple" csTypeId="urn:microsoft.com/office/officeart/2005/8/colors/colorful2#1" csCatId="colorful" phldr="1"/>
      <dgm:spPr/>
      <dgm:t>
        <a:bodyPr/>
        <a:lstStyle/>
        <a:p>
          <a:endParaRPr lang="en-US"/>
        </a:p>
      </dgm:t>
    </dgm:pt>
    <dgm:pt modelId="{9A6B8903-426E-4565-893B-91AE9D87A5BE}">
      <dgm:prSet custT="1"/>
      <dgm:spPr/>
      <dgm:t>
        <a:bodyPr/>
        <a:lstStyle/>
        <a:p>
          <a:r>
            <a:rPr lang="en-US" sz="3200" dirty="0"/>
            <a:t>Once employee </a:t>
          </a:r>
          <a:r>
            <a:rPr lang="en-US" sz="3200" dirty="0">
              <a:latin typeface="Trebuchet MS" panose="020B0603020202020204"/>
            </a:rPr>
            <a:t>submits</a:t>
          </a:r>
          <a:r>
            <a:rPr lang="en-US" sz="3200" dirty="0"/>
            <a:t> OE election</a:t>
          </a:r>
          <a:r>
            <a:rPr lang="en-US" sz="3200" dirty="0">
              <a:latin typeface="Trebuchet MS" panose="020B0603020202020204"/>
            </a:rPr>
            <a:t>.....</a:t>
          </a:r>
          <a:endParaRPr lang="en-US" sz="3200" dirty="0"/>
        </a:p>
      </dgm:t>
    </dgm:pt>
    <dgm:pt modelId="{2865FD4F-4506-4BDF-89F7-5E63F9696E87}" type="parTrans" cxnId="{7E67BF6B-01DC-42C5-878D-EF7CD4BACBAC}">
      <dgm:prSet/>
      <dgm:spPr/>
      <dgm:t>
        <a:bodyPr/>
        <a:lstStyle/>
        <a:p>
          <a:endParaRPr lang="en-US"/>
        </a:p>
      </dgm:t>
    </dgm:pt>
    <dgm:pt modelId="{B5C856F7-BBCD-43DF-BC6F-A9AAE1AA6CF6}" type="sibTrans" cxnId="{7E67BF6B-01DC-42C5-878D-EF7CD4BACBAC}">
      <dgm:prSet/>
      <dgm:spPr/>
      <dgm:t>
        <a:bodyPr/>
        <a:lstStyle/>
        <a:p>
          <a:endParaRPr lang="en-US"/>
        </a:p>
      </dgm:t>
    </dgm:pt>
    <dgm:pt modelId="{DF32CA84-A7DE-4B1C-99A3-CEFFE6F9E4EA}">
      <dgm:prSet custT="1"/>
      <dgm:spPr/>
      <dgm:t>
        <a:bodyPr/>
        <a:lstStyle/>
        <a:p>
          <a:r>
            <a:rPr lang="en-US" sz="2800" dirty="0"/>
            <a:t>Employees can view their Benefits Summary document immediately in MIB</a:t>
          </a:r>
        </a:p>
      </dgm:t>
    </dgm:pt>
    <dgm:pt modelId="{D3F197AD-A250-430E-BE4C-24F22A404A56}" type="parTrans" cxnId="{D84FB683-DB95-4748-8A64-432AA51240C7}">
      <dgm:prSet/>
      <dgm:spPr/>
      <dgm:t>
        <a:bodyPr/>
        <a:lstStyle/>
        <a:p>
          <a:endParaRPr lang="en-US"/>
        </a:p>
      </dgm:t>
    </dgm:pt>
    <dgm:pt modelId="{9F298352-7F23-488B-BFC4-F69E114A2565}" type="sibTrans" cxnId="{D84FB683-DB95-4748-8A64-432AA51240C7}">
      <dgm:prSet/>
      <dgm:spPr/>
      <dgm:t>
        <a:bodyPr/>
        <a:lstStyle/>
        <a:p>
          <a:endParaRPr lang="en-US"/>
        </a:p>
      </dgm:t>
    </dgm:pt>
    <dgm:pt modelId="{E0A7BEBD-525D-4875-BC9E-3E677322931C}" type="pres">
      <dgm:prSet presAssocID="{573B4B23-36AE-4E0D-B68F-D968E127A2F1}" presName="linear" presStyleCnt="0">
        <dgm:presLayoutVars>
          <dgm:animLvl val="lvl"/>
          <dgm:resizeHandles val="exact"/>
        </dgm:presLayoutVars>
      </dgm:prSet>
      <dgm:spPr/>
    </dgm:pt>
    <dgm:pt modelId="{0F1F603E-3F5B-4F20-A8CA-878DA7D5B02F}" type="pres">
      <dgm:prSet presAssocID="{9A6B8903-426E-4565-893B-91AE9D87A5BE}" presName="parentText" presStyleLbl="node1" presStyleIdx="0" presStyleCnt="1">
        <dgm:presLayoutVars>
          <dgm:chMax val="0"/>
          <dgm:bulletEnabled val="1"/>
        </dgm:presLayoutVars>
      </dgm:prSet>
      <dgm:spPr/>
    </dgm:pt>
    <dgm:pt modelId="{644A04F2-A0F0-4C06-BD01-C361739F0EB4}" type="pres">
      <dgm:prSet presAssocID="{9A6B8903-426E-4565-893B-91AE9D87A5BE}" presName="childText" presStyleLbl="revTx" presStyleIdx="0" presStyleCnt="1">
        <dgm:presLayoutVars>
          <dgm:bulletEnabled val="1"/>
        </dgm:presLayoutVars>
      </dgm:prSet>
      <dgm:spPr/>
    </dgm:pt>
  </dgm:ptLst>
  <dgm:cxnLst>
    <dgm:cxn modelId="{7E67BF6B-01DC-42C5-878D-EF7CD4BACBAC}" srcId="{573B4B23-36AE-4E0D-B68F-D968E127A2F1}" destId="{9A6B8903-426E-4565-893B-91AE9D87A5BE}" srcOrd="0" destOrd="0" parTransId="{2865FD4F-4506-4BDF-89F7-5E63F9696E87}" sibTransId="{B5C856F7-BBCD-43DF-BC6F-A9AAE1AA6CF6}"/>
    <dgm:cxn modelId="{D84FB683-DB95-4748-8A64-432AA51240C7}" srcId="{9A6B8903-426E-4565-893B-91AE9D87A5BE}" destId="{DF32CA84-A7DE-4B1C-99A3-CEFFE6F9E4EA}" srcOrd="0" destOrd="0" parTransId="{D3F197AD-A250-430E-BE4C-24F22A404A56}" sibTransId="{9F298352-7F23-488B-BFC4-F69E114A2565}"/>
    <dgm:cxn modelId="{6EFC28AB-60B3-4160-9856-A14BE7A00C3F}" type="presOf" srcId="{DF32CA84-A7DE-4B1C-99A3-CEFFE6F9E4EA}" destId="{644A04F2-A0F0-4C06-BD01-C361739F0EB4}" srcOrd="0" destOrd="0" presId="urn:microsoft.com/office/officeart/2005/8/layout/vList2"/>
    <dgm:cxn modelId="{0E38F3B7-CDD1-4FAF-B6D2-0957E50090D8}" type="presOf" srcId="{9A6B8903-426E-4565-893B-91AE9D87A5BE}" destId="{0F1F603E-3F5B-4F20-A8CA-878DA7D5B02F}" srcOrd="0" destOrd="0" presId="urn:microsoft.com/office/officeart/2005/8/layout/vList2"/>
    <dgm:cxn modelId="{A2DEFAC7-B72F-4E95-919B-89ADBA0E12B3}" type="presOf" srcId="{573B4B23-36AE-4E0D-B68F-D968E127A2F1}" destId="{E0A7BEBD-525D-4875-BC9E-3E677322931C}" srcOrd="0" destOrd="0" presId="urn:microsoft.com/office/officeart/2005/8/layout/vList2"/>
    <dgm:cxn modelId="{3F0C080A-5223-4706-92A1-9899D5BBA0F2}" type="presParOf" srcId="{E0A7BEBD-525D-4875-BC9E-3E677322931C}" destId="{0F1F603E-3F5B-4F20-A8CA-878DA7D5B02F}" srcOrd="0" destOrd="0" presId="urn:microsoft.com/office/officeart/2005/8/layout/vList2"/>
    <dgm:cxn modelId="{D0AE12BD-3EE4-4745-847D-2654F9A31EDF}" type="presParOf" srcId="{E0A7BEBD-525D-4875-BC9E-3E677322931C}" destId="{644A04F2-A0F0-4C06-BD01-C361739F0EB4}"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22A52B-A364-41DF-8E60-1FB9DFAB1BCC}" type="doc">
      <dgm:prSet loTypeId="urn:microsoft.com/office/officeart/2005/8/layout/hList1" loCatId="list" qsTypeId="urn:microsoft.com/office/officeart/2005/8/quickstyle/simple1#4" qsCatId="simple" csTypeId="urn:microsoft.com/office/officeart/2005/8/colors/accent1_2#2" csCatId="accent1" phldr="1"/>
      <dgm:spPr/>
      <dgm:t>
        <a:bodyPr/>
        <a:lstStyle/>
        <a:p>
          <a:endParaRPr lang="en-US"/>
        </a:p>
      </dgm:t>
    </dgm:pt>
    <dgm:pt modelId="{9C1E87F6-A3FE-463A-B259-0228C49D3097}">
      <dgm:prSet custT="1"/>
      <dgm:spPr/>
      <dgm:t>
        <a:bodyPr/>
        <a:lstStyle/>
        <a:p>
          <a:r>
            <a:rPr lang="en-US" sz="1800" b="1" dirty="0"/>
            <a:t>Election Changes (during OE):</a:t>
          </a:r>
        </a:p>
      </dgm:t>
    </dgm:pt>
    <dgm:pt modelId="{1CB3B0D1-2331-4533-AF97-3AEE7B5A872C}" type="parTrans" cxnId="{08E80B39-342C-49AC-A430-12DB9A3A330F}">
      <dgm:prSet/>
      <dgm:spPr/>
      <dgm:t>
        <a:bodyPr/>
        <a:lstStyle/>
        <a:p>
          <a:endParaRPr lang="en-US"/>
        </a:p>
      </dgm:t>
    </dgm:pt>
    <dgm:pt modelId="{700D897A-585C-4F54-AA24-C96DC8775437}" type="sibTrans" cxnId="{08E80B39-342C-49AC-A430-12DB9A3A330F}">
      <dgm:prSet/>
      <dgm:spPr/>
      <dgm:t>
        <a:bodyPr/>
        <a:lstStyle/>
        <a:p>
          <a:endParaRPr lang="en-US"/>
        </a:p>
      </dgm:t>
    </dgm:pt>
    <dgm:pt modelId="{45AE99FA-680D-47CE-8771-B09687611380}">
      <dgm:prSet custT="1"/>
      <dgm:spPr>
        <a:solidFill>
          <a:schemeClr val="accent4">
            <a:lumMod val="60000"/>
            <a:lumOff val="40000"/>
          </a:schemeClr>
        </a:solidFill>
      </dgm:spPr>
      <dgm:t>
        <a:bodyPr/>
        <a:lstStyle/>
        <a:p>
          <a:r>
            <a:rPr lang="en-US" sz="1800" b="1" dirty="0"/>
            <a:t>Rescinding Election (after OE ends and prior to January 1)</a:t>
          </a:r>
        </a:p>
      </dgm:t>
    </dgm:pt>
    <dgm:pt modelId="{D49B149A-2BC0-43E5-800B-3BDAD3B0468C}" type="parTrans" cxnId="{F039E022-10A3-416D-B698-EE99A9D51BDE}">
      <dgm:prSet/>
      <dgm:spPr/>
      <dgm:t>
        <a:bodyPr/>
        <a:lstStyle/>
        <a:p>
          <a:endParaRPr lang="en-US"/>
        </a:p>
      </dgm:t>
    </dgm:pt>
    <dgm:pt modelId="{6D0B0504-3CE1-4D16-85A4-42720751FE44}" type="sibTrans" cxnId="{F039E022-10A3-416D-B698-EE99A9D51BDE}">
      <dgm:prSet/>
      <dgm:spPr/>
      <dgm:t>
        <a:bodyPr/>
        <a:lstStyle/>
        <a:p>
          <a:endParaRPr lang="en-US"/>
        </a:p>
      </dgm:t>
    </dgm:pt>
    <dgm:pt modelId="{15ED81DA-F2EE-483F-9D9C-E108DF852481}">
      <dgm:prSet custT="1"/>
      <dgm:spPr>
        <a:solidFill>
          <a:schemeClr val="accent4">
            <a:lumMod val="75000"/>
          </a:schemeClr>
        </a:solidFill>
      </dgm:spPr>
      <dgm:t>
        <a:bodyPr/>
        <a:lstStyle/>
        <a:p>
          <a:r>
            <a:rPr lang="en-US" sz="1800" b="1" dirty="0"/>
            <a:t>Late Enrollment Form (after OE ends and no later than January 31)</a:t>
          </a:r>
        </a:p>
      </dgm:t>
    </dgm:pt>
    <dgm:pt modelId="{05A8B248-6F8E-428E-A3BE-5364A83C9D0B}" type="parTrans" cxnId="{1AAFB361-8075-4493-9621-4D5F76390A08}">
      <dgm:prSet/>
      <dgm:spPr/>
      <dgm:t>
        <a:bodyPr/>
        <a:lstStyle/>
        <a:p>
          <a:endParaRPr lang="en-US"/>
        </a:p>
      </dgm:t>
    </dgm:pt>
    <dgm:pt modelId="{72B917A3-D16D-4729-8758-1B96F25D9603}" type="sibTrans" cxnId="{1AAFB361-8075-4493-9621-4D5F76390A08}">
      <dgm:prSet/>
      <dgm:spPr/>
      <dgm:t>
        <a:bodyPr/>
        <a:lstStyle/>
        <a:p>
          <a:endParaRPr lang="en-US"/>
        </a:p>
      </dgm:t>
    </dgm:pt>
    <dgm:pt modelId="{09578E44-5232-4301-BE81-7D5C8A0BBB64}">
      <dgm:prSet custT="1"/>
      <dgm:spPr/>
      <dgm:t>
        <a:bodyPr/>
        <a:lstStyle/>
        <a:p>
          <a:r>
            <a:rPr lang="en-US" sz="1600" b="0" dirty="0"/>
            <a:t>The member will initiate an appeal using the QLE that will auto-populate in MIB</a:t>
          </a:r>
          <a:endParaRPr lang="en-US" sz="1600" dirty="0"/>
        </a:p>
      </dgm:t>
    </dgm:pt>
    <dgm:pt modelId="{590D16DF-5A7E-4484-95F1-4F2B1D754D15}" type="parTrans" cxnId="{B067A979-5A46-4E03-B28F-ECA46943BC6C}">
      <dgm:prSet/>
      <dgm:spPr/>
      <dgm:t>
        <a:bodyPr/>
        <a:lstStyle/>
        <a:p>
          <a:endParaRPr lang="en-US"/>
        </a:p>
      </dgm:t>
    </dgm:pt>
    <dgm:pt modelId="{7D884B3A-3709-488E-A285-A85DF8058237}" type="sibTrans" cxnId="{B067A979-5A46-4E03-B28F-ECA46943BC6C}">
      <dgm:prSet/>
      <dgm:spPr/>
      <dgm:t>
        <a:bodyPr/>
        <a:lstStyle/>
        <a:p>
          <a:endParaRPr lang="en-US"/>
        </a:p>
      </dgm:t>
    </dgm:pt>
    <dgm:pt modelId="{05BD851C-7BBF-4E1C-845D-1141D8407D6C}">
      <dgm:prSet custT="1"/>
      <dgm:spPr/>
      <dgm:t>
        <a:bodyPr/>
        <a:lstStyle/>
        <a:p>
          <a:r>
            <a:rPr lang="en-US" sz="1600" dirty="0"/>
            <a:t>Members may change their elections for the 2027 plan year at any time during Open Enrollment by logging into My Insurance Benefits (MIB) system or contacting their Payroll &amp; Benefits Office</a:t>
          </a:r>
        </a:p>
      </dgm:t>
    </dgm:pt>
    <dgm:pt modelId="{3BC574AA-BFB1-4311-BD7B-0B816BE39053}" type="parTrans" cxnId="{B3661D8C-497D-4C78-A2F7-B13E171E040D}">
      <dgm:prSet/>
      <dgm:spPr/>
      <dgm:t>
        <a:bodyPr/>
        <a:lstStyle/>
        <a:p>
          <a:endParaRPr lang="en-US"/>
        </a:p>
      </dgm:t>
    </dgm:pt>
    <dgm:pt modelId="{334467A7-BCE7-48A3-BF9F-75EB421F182E}" type="sibTrans" cxnId="{B3661D8C-497D-4C78-A2F7-B13E171E040D}">
      <dgm:prSet/>
      <dgm:spPr/>
      <dgm:t>
        <a:bodyPr/>
        <a:lstStyle/>
        <a:p>
          <a:endParaRPr lang="en-US"/>
        </a:p>
      </dgm:t>
    </dgm:pt>
    <dgm:pt modelId="{B4D39F4A-4CF6-4F5F-84E8-8544ED2D4614}">
      <dgm:prSet custT="1"/>
      <dgm:spPr/>
      <dgm:t>
        <a:bodyPr/>
        <a:lstStyle/>
        <a:p>
          <a:r>
            <a:rPr lang="en-US" sz="1600" dirty="0"/>
            <a:t>The member will initiate an appeal using the QLE that will auto-populate in MIB</a:t>
          </a:r>
        </a:p>
      </dgm:t>
    </dgm:pt>
    <dgm:pt modelId="{DDFA40A2-DE13-408E-BB0F-B2E81ED2DCC7}" type="parTrans" cxnId="{15EA9F5B-3B21-4BB4-8900-76737E9F5B24}">
      <dgm:prSet/>
      <dgm:spPr/>
      <dgm:t>
        <a:bodyPr/>
        <a:lstStyle/>
        <a:p>
          <a:endParaRPr lang="en-US"/>
        </a:p>
      </dgm:t>
    </dgm:pt>
    <dgm:pt modelId="{68DCFE3D-ECF0-469A-803F-BA753F971DA2}" type="sibTrans" cxnId="{15EA9F5B-3B21-4BB4-8900-76737E9F5B24}">
      <dgm:prSet/>
      <dgm:spPr/>
      <dgm:t>
        <a:bodyPr/>
        <a:lstStyle/>
        <a:p>
          <a:endParaRPr lang="en-US"/>
        </a:p>
      </dgm:t>
    </dgm:pt>
    <dgm:pt modelId="{F188BD7D-D694-4278-9775-45C48D131D37}">
      <dgm:prSet custT="1"/>
      <dgm:spPr/>
      <dgm:t>
        <a:bodyPr/>
        <a:lstStyle/>
        <a:p>
          <a:r>
            <a:rPr lang="en-US" sz="16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See the ET-1111</a:t>
          </a:r>
          <a:r>
            <a:rPr lang="en-US" sz="1600" dirty="0">
              <a:solidFill>
                <a:schemeClr val="tx1"/>
              </a:solidFill>
            </a:rPr>
            <a:t>, Section 9.1</a:t>
          </a:r>
        </a:p>
      </dgm:t>
    </dgm:pt>
    <dgm:pt modelId="{E72C7799-5986-4016-8D9B-748D980381B9}" type="parTrans" cxnId="{BDD299CF-3644-42E4-9A90-499B1C7C18EA}">
      <dgm:prSet/>
      <dgm:spPr/>
      <dgm:t>
        <a:bodyPr/>
        <a:lstStyle/>
        <a:p>
          <a:endParaRPr lang="en-US"/>
        </a:p>
      </dgm:t>
    </dgm:pt>
    <dgm:pt modelId="{FD8B72BB-1770-48BC-BA42-9D22CA277B9F}" type="sibTrans" cxnId="{BDD299CF-3644-42E4-9A90-499B1C7C18EA}">
      <dgm:prSet/>
      <dgm:spPr/>
      <dgm:t>
        <a:bodyPr/>
        <a:lstStyle/>
        <a:p>
          <a:endParaRPr lang="en-US"/>
        </a:p>
      </dgm:t>
    </dgm:pt>
    <dgm:pt modelId="{899C640D-9E9B-471F-93FB-A9149531B797}">
      <dgm:prSet custT="1"/>
      <dgm:spPr/>
      <dgm:t>
        <a:bodyPr/>
        <a:lstStyle/>
        <a:p>
          <a:r>
            <a:rPr lang="en-US" sz="1600" dirty="0"/>
            <a:t>Election Rescind Request Form (optional: to be submitted to the employer)</a:t>
          </a:r>
        </a:p>
      </dgm:t>
    </dgm:pt>
    <dgm:pt modelId="{D4F2AB96-AE33-47FD-99EF-625E9FE64CFF}" type="parTrans" cxnId="{0DFBF048-1E73-4BAA-8C1D-C55DEB82DBA6}">
      <dgm:prSet/>
      <dgm:spPr/>
      <dgm:t>
        <a:bodyPr/>
        <a:lstStyle/>
        <a:p>
          <a:endParaRPr lang="en-US"/>
        </a:p>
      </dgm:t>
    </dgm:pt>
    <dgm:pt modelId="{1E4C052F-907F-4102-B11A-9206D3CE3388}" type="sibTrans" cxnId="{0DFBF048-1E73-4BAA-8C1D-C55DEB82DBA6}">
      <dgm:prSet/>
      <dgm:spPr/>
      <dgm:t>
        <a:bodyPr/>
        <a:lstStyle/>
        <a:p>
          <a:endParaRPr lang="en-US"/>
        </a:p>
      </dgm:t>
    </dgm:pt>
    <dgm:pt modelId="{D3EDFBC7-C2AD-4531-B499-2B0E7C5A6E8C}">
      <dgm:prSet custT="1"/>
      <dgm:spPr/>
      <dgm:t>
        <a:bodyPr/>
        <a:lstStyle/>
        <a:p>
          <a:r>
            <a:rPr lang="en-US" sz="1600" b="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See the ET-1111</a:t>
          </a:r>
          <a:r>
            <a:rPr lang="en-US" sz="1600" b="0" dirty="0">
              <a:solidFill>
                <a:schemeClr val="tx1"/>
              </a:solidFill>
            </a:rPr>
            <a:t>, Section 9.1</a:t>
          </a:r>
        </a:p>
      </dgm:t>
    </dgm:pt>
    <dgm:pt modelId="{04B3A396-3A35-4865-9026-826D645FAD6B}" type="parTrans" cxnId="{47674A6A-BF62-4DC7-A49B-CDF48D7C0FAC}">
      <dgm:prSet/>
      <dgm:spPr/>
      <dgm:t>
        <a:bodyPr/>
        <a:lstStyle/>
        <a:p>
          <a:endParaRPr lang="en-US"/>
        </a:p>
      </dgm:t>
    </dgm:pt>
    <dgm:pt modelId="{1E8F23B0-C0BB-45FF-9CD7-E071D261549B}" type="sibTrans" cxnId="{47674A6A-BF62-4DC7-A49B-CDF48D7C0FAC}">
      <dgm:prSet/>
      <dgm:spPr/>
      <dgm:t>
        <a:bodyPr/>
        <a:lstStyle/>
        <a:p>
          <a:endParaRPr lang="en-US"/>
        </a:p>
      </dgm:t>
    </dgm:pt>
    <dgm:pt modelId="{77EE3408-5E3B-4F39-B019-8BD0355C0D52}">
      <dgm:prSet custT="1"/>
      <dgm:spPr/>
      <dgm:t>
        <a:bodyPr/>
        <a:lstStyle/>
        <a:p>
          <a:r>
            <a:rPr lang="en-US" sz="1600" b="0" dirty="0"/>
            <a:t>Late Enrollment Form (optional: to be submitted to the employer)</a:t>
          </a:r>
        </a:p>
      </dgm:t>
    </dgm:pt>
    <dgm:pt modelId="{2E5D1B60-136B-4072-920D-D8F758A4F63E}" type="parTrans" cxnId="{816C3EEC-BFF9-4917-8214-555A3A562106}">
      <dgm:prSet/>
      <dgm:spPr/>
      <dgm:t>
        <a:bodyPr/>
        <a:lstStyle/>
        <a:p>
          <a:endParaRPr lang="en-US"/>
        </a:p>
      </dgm:t>
    </dgm:pt>
    <dgm:pt modelId="{2974DB4D-BDF5-4C98-BE23-72202DA5637D}" type="sibTrans" cxnId="{816C3EEC-BFF9-4917-8214-555A3A562106}">
      <dgm:prSet/>
      <dgm:spPr/>
      <dgm:t>
        <a:bodyPr/>
        <a:lstStyle/>
        <a:p>
          <a:endParaRPr lang="en-US"/>
        </a:p>
      </dgm:t>
    </dgm:pt>
    <dgm:pt modelId="{CB7FE559-6DC7-4097-9D5B-D89090FF63EE}" type="pres">
      <dgm:prSet presAssocID="{7722A52B-A364-41DF-8E60-1FB9DFAB1BCC}" presName="Name0" presStyleCnt="0">
        <dgm:presLayoutVars>
          <dgm:dir/>
          <dgm:animLvl val="lvl"/>
          <dgm:resizeHandles val="exact"/>
        </dgm:presLayoutVars>
      </dgm:prSet>
      <dgm:spPr/>
    </dgm:pt>
    <dgm:pt modelId="{775FC4AF-B7EA-4D42-9D9B-D33038558F7E}" type="pres">
      <dgm:prSet presAssocID="{9C1E87F6-A3FE-463A-B259-0228C49D3097}" presName="composite" presStyleCnt="0"/>
      <dgm:spPr/>
    </dgm:pt>
    <dgm:pt modelId="{6F30D0F8-8D1E-4AD2-91AF-39D94AC9A0C2}" type="pres">
      <dgm:prSet presAssocID="{9C1E87F6-A3FE-463A-B259-0228C49D3097}" presName="parTx" presStyleLbl="alignNode1" presStyleIdx="0" presStyleCnt="3">
        <dgm:presLayoutVars>
          <dgm:chMax val="0"/>
          <dgm:chPref val="0"/>
          <dgm:bulletEnabled val="1"/>
        </dgm:presLayoutVars>
      </dgm:prSet>
      <dgm:spPr/>
    </dgm:pt>
    <dgm:pt modelId="{87845173-510F-455C-AE13-A1026AB1A19D}" type="pres">
      <dgm:prSet presAssocID="{9C1E87F6-A3FE-463A-B259-0228C49D3097}" presName="desTx" presStyleLbl="alignAccFollowNode1" presStyleIdx="0" presStyleCnt="3">
        <dgm:presLayoutVars>
          <dgm:bulletEnabled val="1"/>
        </dgm:presLayoutVars>
      </dgm:prSet>
      <dgm:spPr/>
    </dgm:pt>
    <dgm:pt modelId="{8D29CE46-93C3-4381-A038-1172198EAE88}" type="pres">
      <dgm:prSet presAssocID="{700D897A-585C-4F54-AA24-C96DC8775437}" presName="space" presStyleCnt="0"/>
      <dgm:spPr/>
    </dgm:pt>
    <dgm:pt modelId="{E717A288-5B25-4902-A713-79EACC5A5BBF}" type="pres">
      <dgm:prSet presAssocID="{45AE99FA-680D-47CE-8771-B09687611380}" presName="composite" presStyleCnt="0"/>
      <dgm:spPr/>
    </dgm:pt>
    <dgm:pt modelId="{6A12873D-A0BC-4496-B00A-61578CBF98EB}" type="pres">
      <dgm:prSet presAssocID="{45AE99FA-680D-47CE-8771-B09687611380}" presName="parTx" presStyleLbl="alignNode1" presStyleIdx="1" presStyleCnt="3">
        <dgm:presLayoutVars>
          <dgm:chMax val="0"/>
          <dgm:chPref val="0"/>
          <dgm:bulletEnabled val="1"/>
        </dgm:presLayoutVars>
      </dgm:prSet>
      <dgm:spPr/>
    </dgm:pt>
    <dgm:pt modelId="{C8A514A9-E03A-4098-83DF-A46F047E8D29}" type="pres">
      <dgm:prSet presAssocID="{45AE99FA-680D-47CE-8771-B09687611380}" presName="desTx" presStyleLbl="alignAccFollowNode1" presStyleIdx="1" presStyleCnt="3">
        <dgm:presLayoutVars>
          <dgm:bulletEnabled val="1"/>
        </dgm:presLayoutVars>
      </dgm:prSet>
      <dgm:spPr/>
    </dgm:pt>
    <dgm:pt modelId="{D34E4BD8-ACFD-49C9-BAEB-E96142249200}" type="pres">
      <dgm:prSet presAssocID="{6D0B0504-3CE1-4D16-85A4-42720751FE44}" presName="space" presStyleCnt="0"/>
      <dgm:spPr/>
    </dgm:pt>
    <dgm:pt modelId="{F57487F5-9E6C-4166-B567-765E1B7E8351}" type="pres">
      <dgm:prSet presAssocID="{15ED81DA-F2EE-483F-9D9C-E108DF852481}" presName="composite" presStyleCnt="0"/>
      <dgm:spPr/>
    </dgm:pt>
    <dgm:pt modelId="{44AD4A44-C1E5-4280-8F9B-B94474FBDAC6}" type="pres">
      <dgm:prSet presAssocID="{15ED81DA-F2EE-483F-9D9C-E108DF852481}" presName="parTx" presStyleLbl="alignNode1" presStyleIdx="2" presStyleCnt="3">
        <dgm:presLayoutVars>
          <dgm:chMax val="0"/>
          <dgm:chPref val="0"/>
          <dgm:bulletEnabled val="1"/>
        </dgm:presLayoutVars>
      </dgm:prSet>
      <dgm:spPr/>
    </dgm:pt>
    <dgm:pt modelId="{5A707AD9-2E3E-4A5B-ACC5-C0AE44376D38}" type="pres">
      <dgm:prSet presAssocID="{15ED81DA-F2EE-483F-9D9C-E108DF852481}" presName="desTx" presStyleLbl="alignAccFollowNode1" presStyleIdx="2" presStyleCnt="3">
        <dgm:presLayoutVars>
          <dgm:bulletEnabled val="1"/>
        </dgm:presLayoutVars>
      </dgm:prSet>
      <dgm:spPr/>
    </dgm:pt>
  </dgm:ptLst>
  <dgm:cxnLst>
    <dgm:cxn modelId="{DBF0EE1C-8B30-46CD-8A2D-8135E9294DB4}" type="presOf" srcId="{9C1E87F6-A3FE-463A-B259-0228C49D3097}" destId="{6F30D0F8-8D1E-4AD2-91AF-39D94AC9A0C2}" srcOrd="0" destOrd="0" presId="urn:microsoft.com/office/officeart/2005/8/layout/hList1"/>
    <dgm:cxn modelId="{F039E022-10A3-416D-B698-EE99A9D51BDE}" srcId="{7722A52B-A364-41DF-8E60-1FB9DFAB1BCC}" destId="{45AE99FA-680D-47CE-8771-B09687611380}" srcOrd="1" destOrd="0" parTransId="{D49B149A-2BC0-43E5-800B-3BDAD3B0468C}" sibTransId="{6D0B0504-3CE1-4D16-85A4-42720751FE44}"/>
    <dgm:cxn modelId="{08E80B39-342C-49AC-A430-12DB9A3A330F}" srcId="{7722A52B-A364-41DF-8E60-1FB9DFAB1BCC}" destId="{9C1E87F6-A3FE-463A-B259-0228C49D3097}" srcOrd="0" destOrd="0" parTransId="{1CB3B0D1-2331-4533-AF97-3AEE7B5A872C}" sibTransId="{700D897A-585C-4F54-AA24-C96DC8775437}"/>
    <dgm:cxn modelId="{15EA9F5B-3B21-4BB4-8900-76737E9F5B24}" srcId="{45AE99FA-680D-47CE-8771-B09687611380}" destId="{B4D39F4A-4CF6-4F5F-84E8-8544ED2D4614}" srcOrd="0" destOrd="0" parTransId="{DDFA40A2-DE13-408E-BB0F-B2E81ED2DCC7}" sibTransId="{68DCFE3D-ECF0-469A-803F-BA753F971DA2}"/>
    <dgm:cxn modelId="{1AAFB361-8075-4493-9621-4D5F76390A08}" srcId="{7722A52B-A364-41DF-8E60-1FB9DFAB1BCC}" destId="{15ED81DA-F2EE-483F-9D9C-E108DF852481}" srcOrd="2" destOrd="0" parTransId="{05A8B248-6F8E-428E-A3BE-5364A83C9D0B}" sibTransId="{72B917A3-D16D-4729-8758-1B96F25D9603}"/>
    <dgm:cxn modelId="{32E3E942-FA3B-41E7-9618-B97B18A6A6C5}" type="presOf" srcId="{45AE99FA-680D-47CE-8771-B09687611380}" destId="{6A12873D-A0BC-4496-B00A-61578CBF98EB}" srcOrd="0" destOrd="0" presId="urn:microsoft.com/office/officeart/2005/8/layout/hList1"/>
    <dgm:cxn modelId="{13D46F43-09A7-4882-9487-3E3442FDE1CF}" type="presOf" srcId="{B4D39F4A-4CF6-4F5F-84E8-8544ED2D4614}" destId="{C8A514A9-E03A-4098-83DF-A46F047E8D29}" srcOrd="0" destOrd="0" presId="urn:microsoft.com/office/officeart/2005/8/layout/hList1"/>
    <dgm:cxn modelId="{59138547-BD72-4AD0-8244-290C319A1EDF}" type="presOf" srcId="{F188BD7D-D694-4278-9775-45C48D131D37}" destId="{C8A514A9-E03A-4098-83DF-A46F047E8D29}" srcOrd="0" destOrd="1" presId="urn:microsoft.com/office/officeart/2005/8/layout/hList1"/>
    <dgm:cxn modelId="{0DFBF048-1E73-4BAA-8C1D-C55DEB82DBA6}" srcId="{45AE99FA-680D-47CE-8771-B09687611380}" destId="{899C640D-9E9B-471F-93FB-A9149531B797}" srcOrd="2" destOrd="0" parTransId="{D4F2AB96-AE33-47FD-99EF-625E9FE64CFF}" sibTransId="{1E4C052F-907F-4102-B11A-9206D3CE3388}"/>
    <dgm:cxn modelId="{47674A6A-BF62-4DC7-A49B-CDF48D7C0FAC}" srcId="{15ED81DA-F2EE-483F-9D9C-E108DF852481}" destId="{D3EDFBC7-C2AD-4531-B499-2B0E7C5A6E8C}" srcOrd="1" destOrd="0" parTransId="{04B3A396-3A35-4865-9026-826D645FAD6B}" sibTransId="{1E8F23B0-C0BB-45FF-9CD7-E071D261549B}"/>
    <dgm:cxn modelId="{8A4D9D72-7247-4396-A3DB-B1FC910FC878}" type="presOf" srcId="{7722A52B-A364-41DF-8E60-1FB9DFAB1BCC}" destId="{CB7FE559-6DC7-4097-9D5B-D89090FF63EE}" srcOrd="0" destOrd="0" presId="urn:microsoft.com/office/officeart/2005/8/layout/hList1"/>
    <dgm:cxn modelId="{4333D856-D02B-4170-9580-D3B076D31B75}" type="presOf" srcId="{77EE3408-5E3B-4F39-B019-8BD0355C0D52}" destId="{5A707AD9-2E3E-4A5B-ACC5-C0AE44376D38}" srcOrd="0" destOrd="2" presId="urn:microsoft.com/office/officeart/2005/8/layout/hList1"/>
    <dgm:cxn modelId="{B067A979-5A46-4E03-B28F-ECA46943BC6C}" srcId="{15ED81DA-F2EE-483F-9D9C-E108DF852481}" destId="{09578E44-5232-4301-BE81-7D5C8A0BBB64}" srcOrd="0" destOrd="0" parTransId="{590D16DF-5A7E-4484-95F1-4F2B1D754D15}" sibTransId="{7D884B3A-3709-488E-A285-A85DF8058237}"/>
    <dgm:cxn modelId="{B3661D8C-497D-4C78-A2F7-B13E171E040D}" srcId="{9C1E87F6-A3FE-463A-B259-0228C49D3097}" destId="{05BD851C-7BBF-4E1C-845D-1141D8407D6C}" srcOrd="0" destOrd="0" parTransId="{3BC574AA-BFB1-4311-BD7B-0B816BE39053}" sibTransId="{334467A7-BCE7-48A3-BF9F-75EB421F182E}"/>
    <dgm:cxn modelId="{8B1957B7-9B1B-4496-8A77-57F6DEA47555}" type="presOf" srcId="{09578E44-5232-4301-BE81-7D5C8A0BBB64}" destId="{5A707AD9-2E3E-4A5B-ACC5-C0AE44376D38}" srcOrd="0" destOrd="0" presId="urn:microsoft.com/office/officeart/2005/8/layout/hList1"/>
    <dgm:cxn modelId="{BDD299CF-3644-42E4-9A90-499B1C7C18EA}" srcId="{45AE99FA-680D-47CE-8771-B09687611380}" destId="{F188BD7D-D694-4278-9775-45C48D131D37}" srcOrd="1" destOrd="0" parTransId="{E72C7799-5986-4016-8D9B-748D980381B9}" sibTransId="{FD8B72BB-1770-48BC-BA42-9D22CA277B9F}"/>
    <dgm:cxn modelId="{F95B43D5-ADAA-474C-B254-955ECE0C24FC}" type="presOf" srcId="{05BD851C-7BBF-4E1C-845D-1141D8407D6C}" destId="{87845173-510F-455C-AE13-A1026AB1A19D}" srcOrd="0" destOrd="0" presId="urn:microsoft.com/office/officeart/2005/8/layout/hList1"/>
    <dgm:cxn modelId="{92D0DDDA-613C-46B4-B864-2FAF7AE16714}" type="presOf" srcId="{D3EDFBC7-C2AD-4531-B499-2B0E7C5A6E8C}" destId="{5A707AD9-2E3E-4A5B-ACC5-C0AE44376D38}" srcOrd="0" destOrd="1" presId="urn:microsoft.com/office/officeart/2005/8/layout/hList1"/>
    <dgm:cxn modelId="{5FCE1BDE-CD63-49A1-8C1F-C6EDDBB78ABA}" type="presOf" srcId="{899C640D-9E9B-471F-93FB-A9149531B797}" destId="{C8A514A9-E03A-4098-83DF-A46F047E8D29}" srcOrd="0" destOrd="2" presId="urn:microsoft.com/office/officeart/2005/8/layout/hList1"/>
    <dgm:cxn modelId="{6C3BCBE2-FA28-41BF-9608-081D55A07E32}" type="presOf" srcId="{15ED81DA-F2EE-483F-9D9C-E108DF852481}" destId="{44AD4A44-C1E5-4280-8F9B-B94474FBDAC6}" srcOrd="0" destOrd="0" presId="urn:microsoft.com/office/officeart/2005/8/layout/hList1"/>
    <dgm:cxn modelId="{816C3EEC-BFF9-4917-8214-555A3A562106}" srcId="{15ED81DA-F2EE-483F-9D9C-E108DF852481}" destId="{77EE3408-5E3B-4F39-B019-8BD0355C0D52}" srcOrd="2" destOrd="0" parTransId="{2E5D1B60-136B-4072-920D-D8F758A4F63E}" sibTransId="{2974DB4D-BDF5-4C98-BE23-72202DA5637D}"/>
    <dgm:cxn modelId="{EC7D4B0A-624A-413A-A07F-EFEB62C2310D}" type="presParOf" srcId="{CB7FE559-6DC7-4097-9D5B-D89090FF63EE}" destId="{775FC4AF-B7EA-4D42-9D9B-D33038558F7E}" srcOrd="0" destOrd="0" presId="urn:microsoft.com/office/officeart/2005/8/layout/hList1"/>
    <dgm:cxn modelId="{F4A36405-CEBD-4BA2-A737-8D3E349CB463}" type="presParOf" srcId="{775FC4AF-B7EA-4D42-9D9B-D33038558F7E}" destId="{6F30D0F8-8D1E-4AD2-91AF-39D94AC9A0C2}" srcOrd="0" destOrd="0" presId="urn:microsoft.com/office/officeart/2005/8/layout/hList1"/>
    <dgm:cxn modelId="{BF505657-9634-4C58-AF7B-65F37F8B6851}" type="presParOf" srcId="{775FC4AF-B7EA-4D42-9D9B-D33038558F7E}" destId="{87845173-510F-455C-AE13-A1026AB1A19D}" srcOrd="1" destOrd="0" presId="urn:microsoft.com/office/officeart/2005/8/layout/hList1"/>
    <dgm:cxn modelId="{4EF4E90B-0EA7-480D-AA40-38CD730E484E}" type="presParOf" srcId="{CB7FE559-6DC7-4097-9D5B-D89090FF63EE}" destId="{8D29CE46-93C3-4381-A038-1172198EAE88}" srcOrd="1" destOrd="0" presId="urn:microsoft.com/office/officeart/2005/8/layout/hList1"/>
    <dgm:cxn modelId="{881E2DC5-5F28-4719-B303-A9FC3358632B}" type="presParOf" srcId="{CB7FE559-6DC7-4097-9D5B-D89090FF63EE}" destId="{E717A288-5B25-4902-A713-79EACC5A5BBF}" srcOrd="2" destOrd="0" presId="urn:microsoft.com/office/officeart/2005/8/layout/hList1"/>
    <dgm:cxn modelId="{2E8CE047-4B9B-4DBA-8007-B5BF1C7CAAB9}" type="presParOf" srcId="{E717A288-5B25-4902-A713-79EACC5A5BBF}" destId="{6A12873D-A0BC-4496-B00A-61578CBF98EB}" srcOrd="0" destOrd="0" presId="urn:microsoft.com/office/officeart/2005/8/layout/hList1"/>
    <dgm:cxn modelId="{D2186744-0067-409D-B6B5-4A5350FF3BA4}" type="presParOf" srcId="{E717A288-5B25-4902-A713-79EACC5A5BBF}" destId="{C8A514A9-E03A-4098-83DF-A46F047E8D29}" srcOrd="1" destOrd="0" presId="urn:microsoft.com/office/officeart/2005/8/layout/hList1"/>
    <dgm:cxn modelId="{F58940FF-D999-4D00-A28A-2EC6C3558FCD}" type="presParOf" srcId="{CB7FE559-6DC7-4097-9D5B-D89090FF63EE}" destId="{D34E4BD8-ACFD-49C9-BAEB-E96142249200}" srcOrd="3" destOrd="0" presId="urn:microsoft.com/office/officeart/2005/8/layout/hList1"/>
    <dgm:cxn modelId="{A68632C3-51B3-41A8-9E88-767E339F20B0}" type="presParOf" srcId="{CB7FE559-6DC7-4097-9D5B-D89090FF63EE}" destId="{F57487F5-9E6C-4166-B567-765E1B7E8351}" srcOrd="4" destOrd="0" presId="urn:microsoft.com/office/officeart/2005/8/layout/hList1"/>
    <dgm:cxn modelId="{30034B4C-F8C3-4B84-A4AC-4F7413C28B00}" type="presParOf" srcId="{F57487F5-9E6C-4166-B567-765E1B7E8351}" destId="{44AD4A44-C1E5-4280-8F9B-B94474FBDAC6}" srcOrd="0" destOrd="0" presId="urn:microsoft.com/office/officeart/2005/8/layout/hList1"/>
    <dgm:cxn modelId="{864644FF-8096-45FD-BC3F-A4DB083F4FAC}" type="presParOf" srcId="{F57487F5-9E6C-4166-B567-765E1B7E8351}" destId="{5A707AD9-2E3E-4A5B-ACC5-C0AE44376D38}"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E13C27-FF2B-47D2-B944-B364736C9E90}"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7004D0B6-389D-4C79-8CF5-24D5094966E4}">
      <dgm:prSet phldrT="[Text]" phldr="0"/>
      <dgm:spPr/>
      <dgm:t>
        <a:bodyPr/>
        <a:lstStyle/>
        <a:p>
          <a:r>
            <a:rPr lang="en-US" dirty="0"/>
            <a:t>10/31</a:t>
          </a:r>
        </a:p>
      </dgm:t>
    </dgm:pt>
    <dgm:pt modelId="{46E7CE93-6AD4-4FD2-9A8E-09D4800D736B}" type="parTrans" cxnId="{4BB03EE6-27EF-49B1-BADC-66CEC1F8572E}">
      <dgm:prSet/>
      <dgm:spPr/>
      <dgm:t>
        <a:bodyPr/>
        <a:lstStyle/>
        <a:p>
          <a:endParaRPr lang="en-US"/>
        </a:p>
      </dgm:t>
    </dgm:pt>
    <dgm:pt modelId="{AD5FB8BC-2BC1-4AAA-92B8-591D8BAA768D}" type="sibTrans" cxnId="{4BB03EE6-27EF-49B1-BADC-66CEC1F8572E}">
      <dgm:prSet/>
      <dgm:spPr/>
      <dgm:t>
        <a:bodyPr/>
        <a:lstStyle/>
        <a:p>
          <a:endParaRPr lang="en-US"/>
        </a:p>
      </dgm:t>
    </dgm:pt>
    <dgm:pt modelId="{1622E624-1E0F-426D-A709-CAD8BC9C6A86}">
      <dgm:prSet phldrT="[Text]" phldr="0" custT="1"/>
      <dgm:spPr>
        <a:solidFill>
          <a:schemeClr val="accent1">
            <a:lumMod val="20000"/>
            <a:lumOff val="80000"/>
            <a:alpha val="90000"/>
          </a:schemeClr>
        </a:solidFill>
      </dgm:spPr>
      <dgm:t>
        <a:bodyPr/>
        <a:lstStyle/>
        <a:p>
          <a:r>
            <a:rPr lang="en-US" sz="2000" dirty="0"/>
            <a:t>Member submits “October Late Enrollment Change”</a:t>
          </a:r>
        </a:p>
      </dgm:t>
    </dgm:pt>
    <dgm:pt modelId="{9B13099F-C693-4B28-8CD3-3236D234D15E}" type="parTrans" cxnId="{DF7C5117-AA26-4463-BD15-94ED56CCC7FF}">
      <dgm:prSet/>
      <dgm:spPr/>
      <dgm:t>
        <a:bodyPr/>
        <a:lstStyle/>
        <a:p>
          <a:endParaRPr lang="en-US"/>
        </a:p>
      </dgm:t>
    </dgm:pt>
    <dgm:pt modelId="{2128C94E-7924-4097-A425-61A8C099C15D}" type="sibTrans" cxnId="{DF7C5117-AA26-4463-BD15-94ED56CCC7FF}">
      <dgm:prSet/>
      <dgm:spPr/>
      <dgm:t>
        <a:bodyPr/>
        <a:lstStyle/>
        <a:p>
          <a:endParaRPr lang="en-US"/>
        </a:p>
      </dgm:t>
    </dgm:pt>
    <dgm:pt modelId="{80DC4247-D3D4-42AB-B3EE-5112DEEDC9F9}">
      <dgm:prSet phldrT="[Text]" phldr="0"/>
      <dgm:spPr/>
      <dgm:t>
        <a:bodyPr/>
        <a:lstStyle/>
        <a:p>
          <a:r>
            <a:rPr lang="en-US" dirty="0"/>
            <a:t>11/1-11/30</a:t>
          </a:r>
        </a:p>
      </dgm:t>
    </dgm:pt>
    <dgm:pt modelId="{FF7C767E-081E-411F-B821-BDBD238F5594}" type="parTrans" cxnId="{4C48CE1B-E737-4C95-BF62-64A11BB785C8}">
      <dgm:prSet/>
      <dgm:spPr/>
      <dgm:t>
        <a:bodyPr/>
        <a:lstStyle/>
        <a:p>
          <a:endParaRPr lang="en-US"/>
        </a:p>
      </dgm:t>
    </dgm:pt>
    <dgm:pt modelId="{35CA96B8-C90D-4A09-B321-6723FE65320A}" type="sibTrans" cxnId="{4C48CE1B-E737-4C95-BF62-64A11BB785C8}">
      <dgm:prSet/>
      <dgm:spPr/>
      <dgm:t>
        <a:bodyPr/>
        <a:lstStyle/>
        <a:p>
          <a:endParaRPr lang="en-US"/>
        </a:p>
      </dgm:t>
    </dgm:pt>
    <dgm:pt modelId="{D3655B3C-F733-4889-A77E-32DFBDB127D7}">
      <dgm:prSet phldrT="[Text]" phldr="0" custT="1"/>
      <dgm:spPr>
        <a:solidFill>
          <a:schemeClr val="accent3">
            <a:lumMod val="20000"/>
            <a:lumOff val="80000"/>
            <a:alpha val="90000"/>
          </a:schemeClr>
        </a:solidFill>
      </dgm:spPr>
      <dgm:t>
        <a:bodyPr/>
        <a:lstStyle/>
        <a:p>
          <a:r>
            <a:rPr lang="en-US" sz="2000" dirty="0"/>
            <a:t>Member submits “November Late Enrollment Change”</a:t>
          </a:r>
        </a:p>
      </dgm:t>
    </dgm:pt>
    <dgm:pt modelId="{584E5204-47DD-4CB7-B6CD-A979AD7C22FA}" type="parTrans" cxnId="{09F30183-0E52-4F10-9AAD-69EC41F758E1}">
      <dgm:prSet/>
      <dgm:spPr/>
      <dgm:t>
        <a:bodyPr/>
        <a:lstStyle/>
        <a:p>
          <a:endParaRPr lang="en-US"/>
        </a:p>
      </dgm:t>
    </dgm:pt>
    <dgm:pt modelId="{D5BE03B2-3042-4C66-B34A-B3C10F44927A}" type="sibTrans" cxnId="{09F30183-0E52-4F10-9AAD-69EC41F758E1}">
      <dgm:prSet/>
      <dgm:spPr/>
      <dgm:t>
        <a:bodyPr/>
        <a:lstStyle/>
        <a:p>
          <a:endParaRPr lang="en-US"/>
        </a:p>
      </dgm:t>
    </dgm:pt>
    <dgm:pt modelId="{DEDA5075-F549-4198-AB47-BA0AEC2D7CA8}">
      <dgm:prSet phldrT="[Text]" phldr="0"/>
      <dgm:spPr/>
      <dgm:t>
        <a:bodyPr/>
        <a:lstStyle/>
        <a:p>
          <a:r>
            <a:rPr lang="en-US" dirty="0"/>
            <a:t>12/1-12/31</a:t>
          </a:r>
        </a:p>
      </dgm:t>
    </dgm:pt>
    <dgm:pt modelId="{43D225A7-1A5F-4807-A257-D4FCF748017F}" type="parTrans" cxnId="{3752F6EE-4965-4708-BF57-538B55B600AC}">
      <dgm:prSet/>
      <dgm:spPr/>
      <dgm:t>
        <a:bodyPr/>
        <a:lstStyle/>
        <a:p>
          <a:endParaRPr lang="en-US"/>
        </a:p>
      </dgm:t>
    </dgm:pt>
    <dgm:pt modelId="{04B0F78C-C25F-4063-BA4C-9B07AF07337B}" type="sibTrans" cxnId="{3752F6EE-4965-4708-BF57-538B55B600AC}">
      <dgm:prSet/>
      <dgm:spPr/>
      <dgm:t>
        <a:bodyPr/>
        <a:lstStyle/>
        <a:p>
          <a:endParaRPr lang="en-US"/>
        </a:p>
      </dgm:t>
    </dgm:pt>
    <dgm:pt modelId="{52999A80-D661-40AF-9D18-B28527FBD068}">
      <dgm:prSet phldrT="[Text]" phldr="0" custT="1"/>
      <dgm:spPr>
        <a:solidFill>
          <a:schemeClr val="accent6">
            <a:lumMod val="40000"/>
            <a:lumOff val="60000"/>
            <a:alpha val="90000"/>
          </a:schemeClr>
        </a:solidFill>
      </dgm:spPr>
      <dgm:t>
        <a:bodyPr/>
        <a:lstStyle/>
        <a:p>
          <a:r>
            <a:rPr lang="en-US" sz="2000" dirty="0"/>
            <a:t>Member submits “December Late Enrollment Change”</a:t>
          </a:r>
          <a:endParaRPr lang="en-US" sz="3600" dirty="0"/>
        </a:p>
      </dgm:t>
    </dgm:pt>
    <dgm:pt modelId="{0732264B-C3BB-47CF-BB31-9C8630C9DB49}" type="parTrans" cxnId="{AB7D17B0-3E08-4415-88AD-5DC9DF05E8F5}">
      <dgm:prSet/>
      <dgm:spPr/>
      <dgm:t>
        <a:bodyPr/>
        <a:lstStyle/>
        <a:p>
          <a:endParaRPr lang="en-US"/>
        </a:p>
      </dgm:t>
    </dgm:pt>
    <dgm:pt modelId="{14C1871E-8B08-47A2-927B-6245841A60DD}" type="sibTrans" cxnId="{AB7D17B0-3E08-4415-88AD-5DC9DF05E8F5}">
      <dgm:prSet/>
      <dgm:spPr/>
      <dgm:t>
        <a:bodyPr/>
        <a:lstStyle/>
        <a:p>
          <a:endParaRPr lang="en-US"/>
        </a:p>
      </dgm:t>
    </dgm:pt>
    <dgm:pt modelId="{4A2FCEB3-6712-4D8E-9A30-235E3868F1C8}" type="pres">
      <dgm:prSet presAssocID="{F2E13C27-FF2B-47D2-B944-B364736C9E90}" presName="linearFlow" presStyleCnt="0">
        <dgm:presLayoutVars>
          <dgm:dir/>
          <dgm:animLvl val="lvl"/>
          <dgm:resizeHandles val="exact"/>
        </dgm:presLayoutVars>
      </dgm:prSet>
      <dgm:spPr/>
    </dgm:pt>
    <dgm:pt modelId="{68E7487A-03F0-4906-AC93-E2C878F032FF}" type="pres">
      <dgm:prSet presAssocID="{7004D0B6-389D-4C79-8CF5-24D5094966E4}" presName="composite" presStyleCnt="0"/>
      <dgm:spPr/>
    </dgm:pt>
    <dgm:pt modelId="{4E9F53F1-1A69-470D-B05B-86930A700A22}" type="pres">
      <dgm:prSet presAssocID="{7004D0B6-389D-4C79-8CF5-24D5094966E4}" presName="parentText" presStyleLbl="alignNode1" presStyleIdx="0" presStyleCnt="3">
        <dgm:presLayoutVars>
          <dgm:chMax val="1"/>
          <dgm:bulletEnabled val="1"/>
        </dgm:presLayoutVars>
      </dgm:prSet>
      <dgm:spPr/>
    </dgm:pt>
    <dgm:pt modelId="{202DA00D-FE75-4F39-8A43-A3CEEE68E61A}" type="pres">
      <dgm:prSet presAssocID="{7004D0B6-389D-4C79-8CF5-24D5094966E4}" presName="descendantText" presStyleLbl="alignAcc1" presStyleIdx="0" presStyleCnt="3">
        <dgm:presLayoutVars>
          <dgm:bulletEnabled val="1"/>
        </dgm:presLayoutVars>
      </dgm:prSet>
      <dgm:spPr/>
    </dgm:pt>
    <dgm:pt modelId="{E3725BA5-E52B-4AA0-9C17-5CB152F3DF0C}" type="pres">
      <dgm:prSet presAssocID="{AD5FB8BC-2BC1-4AAA-92B8-591D8BAA768D}" presName="sp" presStyleCnt="0"/>
      <dgm:spPr/>
    </dgm:pt>
    <dgm:pt modelId="{5A32A24A-763D-4A50-B24C-9E09C6318AD8}" type="pres">
      <dgm:prSet presAssocID="{80DC4247-D3D4-42AB-B3EE-5112DEEDC9F9}" presName="composite" presStyleCnt="0"/>
      <dgm:spPr/>
    </dgm:pt>
    <dgm:pt modelId="{1369716A-6309-4F11-9E3B-45EA83EB337E}" type="pres">
      <dgm:prSet presAssocID="{80DC4247-D3D4-42AB-B3EE-5112DEEDC9F9}" presName="parentText" presStyleLbl="alignNode1" presStyleIdx="1" presStyleCnt="3">
        <dgm:presLayoutVars>
          <dgm:chMax val="1"/>
          <dgm:bulletEnabled val="1"/>
        </dgm:presLayoutVars>
      </dgm:prSet>
      <dgm:spPr/>
    </dgm:pt>
    <dgm:pt modelId="{047C994A-D238-4DD4-AFAD-F15B56F19BBD}" type="pres">
      <dgm:prSet presAssocID="{80DC4247-D3D4-42AB-B3EE-5112DEEDC9F9}" presName="descendantText" presStyleLbl="alignAcc1" presStyleIdx="1" presStyleCnt="3">
        <dgm:presLayoutVars>
          <dgm:bulletEnabled val="1"/>
        </dgm:presLayoutVars>
      </dgm:prSet>
      <dgm:spPr/>
    </dgm:pt>
    <dgm:pt modelId="{A383AAE5-12B9-44DA-89DB-F7D4C50CD776}" type="pres">
      <dgm:prSet presAssocID="{35CA96B8-C90D-4A09-B321-6723FE65320A}" presName="sp" presStyleCnt="0"/>
      <dgm:spPr/>
    </dgm:pt>
    <dgm:pt modelId="{61F47A89-ACB4-46B0-96B9-27EE32298CDB}" type="pres">
      <dgm:prSet presAssocID="{DEDA5075-F549-4198-AB47-BA0AEC2D7CA8}" presName="composite" presStyleCnt="0"/>
      <dgm:spPr/>
    </dgm:pt>
    <dgm:pt modelId="{6B2BC105-97C6-4C4B-A57E-BE9759A6DE58}" type="pres">
      <dgm:prSet presAssocID="{DEDA5075-F549-4198-AB47-BA0AEC2D7CA8}" presName="parentText" presStyleLbl="alignNode1" presStyleIdx="2" presStyleCnt="3">
        <dgm:presLayoutVars>
          <dgm:chMax val="1"/>
          <dgm:bulletEnabled val="1"/>
        </dgm:presLayoutVars>
      </dgm:prSet>
      <dgm:spPr/>
    </dgm:pt>
    <dgm:pt modelId="{514E3F4B-3CF8-4231-B422-784CA3473080}" type="pres">
      <dgm:prSet presAssocID="{DEDA5075-F549-4198-AB47-BA0AEC2D7CA8}" presName="descendantText" presStyleLbl="alignAcc1" presStyleIdx="2" presStyleCnt="3">
        <dgm:presLayoutVars>
          <dgm:bulletEnabled val="1"/>
        </dgm:presLayoutVars>
      </dgm:prSet>
      <dgm:spPr/>
    </dgm:pt>
  </dgm:ptLst>
  <dgm:cxnLst>
    <dgm:cxn modelId="{A6C7EA05-8116-4C13-9717-1C261040AB4C}" type="presOf" srcId="{52999A80-D661-40AF-9D18-B28527FBD068}" destId="{514E3F4B-3CF8-4231-B422-784CA3473080}" srcOrd="0" destOrd="0" presId="urn:microsoft.com/office/officeart/2005/8/layout/chevron2"/>
    <dgm:cxn modelId="{A9F4EF10-8093-45E9-87D5-99A28FC44E21}" type="presOf" srcId="{F2E13C27-FF2B-47D2-B944-B364736C9E90}" destId="{4A2FCEB3-6712-4D8E-9A30-235E3868F1C8}" srcOrd="0" destOrd="0" presId="urn:microsoft.com/office/officeart/2005/8/layout/chevron2"/>
    <dgm:cxn modelId="{DF7C5117-AA26-4463-BD15-94ED56CCC7FF}" srcId="{7004D0B6-389D-4C79-8CF5-24D5094966E4}" destId="{1622E624-1E0F-426D-A709-CAD8BC9C6A86}" srcOrd="0" destOrd="0" parTransId="{9B13099F-C693-4B28-8CD3-3236D234D15E}" sibTransId="{2128C94E-7924-4097-A425-61A8C099C15D}"/>
    <dgm:cxn modelId="{265D7217-A6E5-4552-8155-0AEB1E9107D4}" type="presOf" srcId="{80DC4247-D3D4-42AB-B3EE-5112DEEDC9F9}" destId="{1369716A-6309-4F11-9E3B-45EA83EB337E}" srcOrd="0" destOrd="0" presId="urn:microsoft.com/office/officeart/2005/8/layout/chevron2"/>
    <dgm:cxn modelId="{4C48CE1B-E737-4C95-BF62-64A11BB785C8}" srcId="{F2E13C27-FF2B-47D2-B944-B364736C9E90}" destId="{80DC4247-D3D4-42AB-B3EE-5112DEEDC9F9}" srcOrd="1" destOrd="0" parTransId="{FF7C767E-081E-411F-B821-BDBD238F5594}" sibTransId="{35CA96B8-C90D-4A09-B321-6723FE65320A}"/>
    <dgm:cxn modelId="{0A76F96F-105E-4559-9C6E-0CC935396DD5}" type="presOf" srcId="{DEDA5075-F549-4198-AB47-BA0AEC2D7CA8}" destId="{6B2BC105-97C6-4C4B-A57E-BE9759A6DE58}" srcOrd="0" destOrd="0" presId="urn:microsoft.com/office/officeart/2005/8/layout/chevron2"/>
    <dgm:cxn modelId="{09F30183-0E52-4F10-9AAD-69EC41F758E1}" srcId="{80DC4247-D3D4-42AB-B3EE-5112DEEDC9F9}" destId="{D3655B3C-F733-4889-A77E-32DFBDB127D7}" srcOrd="0" destOrd="0" parTransId="{584E5204-47DD-4CB7-B6CD-A979AD7C22FA}" sibTransId="{D5BE03B2-3042-4C66-B34A-B3C10F44927A}"/>
    <dgm:cxn modelId="{97873297-F072-42CA-B002-598FBCCC2DEB}" type="presOf" srcId="{7004D0B6-389D-4C79-8CF5-24D5094966E4}" destId="{4E9F53F1-1A69-470D-B05B-86930A700A22}" srcOrd="0" destOrd="0" presId="urn:microsoft.com/office/officeart/2005/8/layout/chevron2"/>
    <dgm:cxn modelId="{AB7D17B0-3E08-4415-88AD-5DC9DF05E8F5}" srcId="{DEDA5075-F549-4198-AB47-BA0AEC2D7CA8}" destId="{52999A80-D661-40AF-9D18-B28527FBD068}" srcOrd="0" destOrd="0" parTransId="{0732264B-C3BB-47CF-BB31-9C8630C9DB49}" sibTransId="{14C1871E-8B08-47A2-927B-6245841A60DD}"/>
    <dgm:cxn modelId="{C03FDDD1-83DA-4106-AA29-AC2026E11DAE}" type="presOf" srcId="{1622E624-1E0F-426D-A709-CAD8BC9C6A86}" destId="{202DA00D-FE75-4F39-8A43-A3CEEE68E61A}" srcOrd="0" destOrd="0" presId="urn:microsoft.com/office/officeart/2005/8/layout/chevron2"/>
    <dgm:cxn modelId="{2BF9BBDF-70CC-467F-86B2-45EDB8D14358}" type="presOf" srcId="{D3655B3C-F733-4889-A77E-32DFBDB127D7}" destId="{047C994A-D238-4DD4-AFAD-F15B56F19BBD}" srcOrd="0" destOrd="0" presId="urn:microsoft.com/office/officeart/2005/8/layout/chevron2"/>
    <dgm:cxn modelId="{4BB03EE6-27EF-49B1-BADC-66CEC1F8572E}" srcId="{F2E13C27-FF2B-47D2-B944-B364736C9E90}" destId="{7004D0B6-389D-4C79-8CF5-24D5094966E4}" srcOrd="0" destOrd="0" parTransId="{46E7CE93-6AD4-4FD2-9A8E-09D4800D736B}" sibTransId="{AD5FB8BC-2BC1-4AAA-92B8-591D8BAA768D}"/>
    <dgm:cxn modelId="{3752F6EE-4965-4708-BF57-538B55B600AC}" srcId="{F2E13C27-FF2B-47D2-B944-B364736C9E90}" destId="{DEDA5075-F549-4198-AB47-BA0AEC2D7CA8}" srcOrd="2" destOrd="0" parTransId="{43D225A7-1A5F-4807-A257-D4FCF748017F}" sibTransId="{04B0F78C-C25F-4063-BA4C-9B07AF07337B}"/>
    <dgm:cxn modelId="{7BAC238C-DC31-4AF5-BCED-11033A0B4C7F}" type="presParOf" srcId="{4A2FCEB3-6712-4D8E-9A30-235E3868F1C8}" destId="{68E7487A-03F0-4906-AC93-E2C878F032FF}" srcOrd="0" destOrd="0" presId="urn:microsoft.com/office/officeart/2005/8/layout/chevron2"/>
    <dgm:cxn modelId="{A29C9E56-78B7-49BF-93A0-4CD039CEC103}" type="presParOf" srcId="{68E7487A-03F0-4906-AC93-E2C878F032FF}" destId="{4E9F53F1-1A69-470D-B05B-86930A700A22}" srcOrd="0" destOrd="0" presId="urn:microsoft.com/office/officeart/2005/8/layout/chevron2"/>
    <dgm:cxn modelId="{0F912E0E-58C8-4A85-B043-F1E809949E24}" type="presParOf" srcId="{68E7487A-03F0-4906-AC93-E2C878F032FF}" destId="{202DA00D-FE75-4F39-8A43-A3CEEE68E61A}" srcOrd="1" destOrd="0" presId="urn:microsoft.com/office/officeart/2005/8/layout/chevron2"/>
    <dgm:cxn modelId="{A4ED4AEA-0D49-4F4E-B72E-F8C7B29E93EA}" type="presParOf" srcId="{4A2FCEB3-6712-4D8E-9A30-235E3868F1C8}" destId="{E3725BA5-E52B-4AA0-9C17-5CB152F3DF0C}" srcOrd="1" destOrd="0" presId="urn:microsoft.com/office/officeart/2005/8/layout/chevron2"/>
    <dgm:cxn modelId="{B951B574-16A8-4DCF-84CB-A42B9265B544}" type="presParOf" srcId="{4A2FCEB3-6712-4D8E-9A30-235E3868F1C8}" destId="{5A32A24A-763D-4A50-B24C-9E09C6318AD8}" srcOrd="2" destOrd="0" presId="urn:microsoft.com/office/officeart/2005/8/layout/chevron2"/>
    <dgm:cxn modelId="{4F79C7E2-B7D1-4954-88C2-87CE16BF57EB}" type="presParOf" srcId="{5A32A24A-763D-4A50-B24C-9E09C6318AD8}" destId="{1369716A-6309-4F11-9E3B-45EA83EB337E}" srcOrd="0" destOrd="0" presId="urn:microsoft.com/office/officeart/2005/8/layout/chevron2"/>
    <dgm:cxn modelId="{79410BED-4972-4C9D-AD38-A65F3676AA80}" type="presParOf" srcId="{5A32A24A-763D-4A50-B24C-9E09C6318AD8}" destId="{047C994A-D238-4DD4-AFAD-F15B56F19BBD}" srcOrd="1" destOrd="0" presId="urn:microsoft.com/office/officeart/2005/8/layout/chevron2"/>
    <dgm:cxn modelId="{476C4163-6D73-4BE1-86E0-D3F5B8C933EA}" type="presParOf" srcId="{4A2FCEB3-6712-4D8E-9A30-235E3868F1C8}" destId="{A383AAE5-12B9-44DA-89DB-F7D4C50CD776}" srcOrd="3" destOrd="0" presId="urn:microsoft.com/office/officeart/2005/8/layout/chevron2"/>
    <dgm:cxn modelId="{2B6409CD-1E0F-42FB-A61C-1C2F14FC82BD}" type="presParOf" srcId="{4A2FCEB3-6712-4D8E-9A30-235E3868F1C8}" destId="{61F47A89-ACB4-46B0-96B9-27EE32298CDB}" srcOrd="4" destOrd="0" presId="urn:microsoft.com/office/officeart/2005/8/layout/chevron2"/>
    <dgm:cxn modelId="{1C07E257-E350-45F5-B706-D20DEBD9731A}" type="presParOf" srcId="{61F47A89-ACB4-46B0-96B9-27EE32298CDB}" destId="{6B2BC105-97C6-4C4B-A57E-BE9759A6DE58}" srcOrd="0" destOrd="0" presId="urn:microsoft.com/office/officeart/2005/8/layout/chevron2"/>
    <dgm:cxn modelId="{E3A9B07E-6EE6-4E57-BCDF-2DC73040DC22}" type="presParOf" srcId="{61F47A89-ACB4-46B0-96B9-27EE32298CDB}" destId="{514E3F4B-3CF8-4231-B422-784CA347308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E13C27-FF2B-47D2-B944-B364736C9E90}" type="doc">
      <dgm:prSet loTypeId="urn:microsoft.com/office/officeart/2005/8/layout/chevron2" loCatId="process" qsTypeId="urn:microsoft.com/office/officeart/2005/8/quickstyle/simple3" qsCatId="simple" csTypeId="urn:microsoft.com/office/officeart/2005/8/colors/accent1_2" csCatId="accent1" phldr="1"/>
      <dgm:spPr/>
      <dgm:t>
        <a:bodyPr/>
        <a:lstStyle/>
        <a:p>
          <a:endParaRPr lang="en-US"/>
        </a:p>
      </dgm:t>
    </dgm:pt>
    <dgm:pt modelId="{7004D0B6-389D-4C79-8CF5-24D5094966E4}">
      <dgm:prSet phldrT="[Text]" phldr="0"/>
      <dgm:spPr/>
      <dgm:t>
        <a:bodyPr/>
        <a:lstStyle/>
        <a:p>
          <a:r>
            <a:rPr lang="en-US" dirty="0"/>
            <a:t>Employee</a:t>
          </a:r>
        </a:p>
      </dgm:t>
    </dgm:pt>
    <dgm:pt modelId="{46E7CE93-6AD4-4FD2-9A8E-09D4800D736B}" type="parTrans" cxnId="{4BB03EE6-27EF-49B1-BADC-66CEC1F8572E}">
      <dgm:prSet/>
      <dgm:spPr/>
      <dgm:t>
        <a:bodyPr/>
        <a:lstStyle/>
        <a:p>
          <a:endParaRPr lang="en-US"/>
        </a:p>
      </dgm:t>
    </dgm:pt>
    <dgm:pt modelId="{AD5FB8BC-2BC1-4AAA-92B8-591D8BAA768D}" type="sibTrans" cxnId="{4BB03EE6-27EF-49B1-BADC-66CEC1F8572E}">
      <dgm:prSet/>
      <dgm:spPr/>
      <dgm:t>
        <a:bodyPr/>
        <a:lstStyle/>
        <a:p>
          <a:endParaRPr lang="en-US"/>
        </a:p>
      </dgm:t>
    </dgm:pt>
    <dgm:pt modelId="{1622E624-1E0F-426D-A709-CAD8BC9C6A86}">
      <dgm:prSet phldrT="[Text]" phldr="0" custT="1"/>
      <dgm:spPr/>
      <dgm:t>
        <a:bodyPr/>
        <a:lstStyle/>
        <a:p>
          <a:r>
            <a:rPr lang="en-US" sz="1800" dirty="0"/>
            <a:t>Writes a “member statement”</a:t>
          </a:r>
        </a:p>
      </dgm:t>
    </dgm:pt>
    <dgm:pt modelId="{9B13099F-C693-4B28-8CD3-3236D234D15E}" type="parTrans" cxnId="{DF7C5117-AA26-4463-BD15-94ED56CCC7FF}">
      <dgm:prSet/>
      <dgm:spPr/>
      <dgm:t>
        <a:bodyPr/>
        <a:lstStyle/>
        <a:p>
          <a:endParaRPr lang="en-US"/>
        </a:p>
      </dgm:t>
    </dgm:pt>
    <dgm:pt modelId="{2128C94E-7924-4097-A425-61A8C099C15D}" type="sibTrans" cxnId="{DF7C5117-AA26-4463-BD15-94ED56CCC7FF}">
      <dgm:prSet/>
      <dgm:spPr/>
      <dgm:t>
        <a:bodyPr/>
        <a:lstStyle/>
        <a:p>
          <a:endParaRPr lang="en-US"/>
        </a:p>
      </dgm:t>
    </dgm:pt>
    <dgm:pt modelId="{80DC4247-D3D4-42AB-B3EE-5112DEEDC9F9}">
      <dgm:prSet phldrT="[Text]" phldr="0"/>
      <dgm:spPr/>
      <dgm:t>
        <a:bodyPr/>
        <a:lstStyle/>
        <a:p>
          <a:r>
            <a:rPr lang="en-US" dirty="0"/>
            <a:t>Employer</a:t>
          </a:r>
        </a:p>
      </dgm:t>
    </dgm:pt>
    <dgm:pt modelId="{FF7C767E-081E-411F-B821-BDBD238F5594}" type="parTrans" cxnId="{4C48CE1B-E737-4C95-BF62-64A11BB785C8}">
      <dgm:prSet/>
      <dgm:spPr/>
      <dgm:t>
        <a:bodyPr/>
        <a:lstStyle/>
        <a:p>
          <a:endParaRPr lang="en-US"/>
        </a:p>
      </dgm:t>
    </dgm:pt>
    <dgm:pt modelId="{35CA96B8-C90D-4A09-B321-6723FE65320A}" type="sibTrans" cxnId="{4C48CE1B-E737-4C95-BF62-64A11BB785C8}">
      <dgm:prSet/>
      <dgm:spPr/>
      <dgm:t>
        <a:bodyPr/>
        <a:lstStyle/>
        <a:p>
          <a:endParaRPr lang="en-US"/>
        </a:p>
      </dgm:t>
    </dgm:pt>
    <dgm:pt modelId="{D3655B3C-F733-4889-A77E-32DFBDB127D7}">
      <dgm:prSet phldrT="[Text]" phldr="0" custT="1"/>
      <dgm:spPr/>
      <dgm:t>
        <a:bodyPr/>
        <a:lstStyle/>
        <a:p>
          <a:r>
            <a:rPr lang="en-US" sz="1800" dirty="0"/>
            <a:t>Submits the member statement to ETF</a:t>
          </a:r>
        </a:p>
      </dgm:t>
    </dgm:pt>
    <dgm:pt modelId="{584E5204-47DD-4CB7-B6CD-A979AD7C22FA}" type="parTrans" cxnId="{09F30183-0E52-4F10-9AAD-69EC41F758E1}">
      <dgm:prSet/>
      <dgm:spPr/>
      <dgm:t>
        <a:bodyPr/>
        <a:lstStyle/>
        <a:p>
          <a:endParaRPr lang="en-US"/>
        </a:p>
      </dgm:t>
    </dgm:pt>
    <dgm:pt modelId="{D5BE03B2-3042-4C66-B34A-B3C10F44927A}" type="sibTrans" cxnId="{09F30183-0E52-4F10-9AAD-69EC41F758E1}">
      <dgm:prSet/>
      <dgm:spPr/>
      <dgm:t>
        <a:bodyPr/>
        <a:lstStyle/>
        <a:p>
          <a:endParaRPr lang="en-US"/>
        </a:p>
      </dgm:t>
    </dgm:pt>
    <dgm:pt modelId="{DEDA5075-F549-4198-AB47-BA0AEC2D7CA8}">
      <dgm:prSet phldrT="[Text]" phldr="0"/>
      <dgm:spPr/>
      <dgm:t>
        <a:bodyPr/>
        <a:lstStyle/>
        <a:p>
          <a:r>
            <a:rPr lang="en-US" dirty="0"/>
            <a:t>ETF</a:t>
          </a:r>
        </a:p>
      </dgm:t>
    </dgm:pt>
    <dgm:pt modelId="{43D225A7-1A5F-4807-A257-D4FCF748017F}" type="parTrans" cxnId="{3752F6EE-4965-4708-BF57-538B55B600AC}">
      <dgm:prSet/>
      <dgm:spPr/>
      <dgm:t>
        <a:bodyPr/>
        <a:lstStyle/>
        <a:p>
          <a:endParaRPr lang="en-US"/>
        </a:p>
      </dgm:t>
    </dgm:pt>
    <dgm:pt modelId="{04B0F78C-C25F-4063-BA4C-9B07AF07337B}" type="sibTrans" cxnId="{3752F6EE-4965-4708-BF57-538B55B600AC}">
      <dgm:prSet/>
      <dgm:spPr/>
      <dgm:t>
        <a:bodyPr/>
        <a:lstStyle/>
        <a:p>
          <a:endParaRPr lang="en-US"/>
        </a:p>
      </dgm:t>
    </dgm:pt>
    <dgm:pt modelId="{52999A80-D661-40AF-9D18-B28527FBD068}">
      <dgm:prSet phldrT="[Text]" phldr="0" custT="1"/>
      <dgm:spPr/>
      <dgm:t>
        <a:bodyPr/>
        <a:lstStyle/>
        <a:p>
          <a:r>
            <a:rPr lang="en-US" sz="1600" dirty="0"/>
            <a:t>Approve or Deny</a:t>
          </a:r>
          <a:endParaRPr lang="en-US" sz="2800" dirty="0"/>
        </a:p>
      </dgm:t>
    </dgm:pt>
    <dgm:pt modelId="{0732264B-C3BB-47CF-BB31-9C8630C9DB49}" type="parTrans" cxnId="{AB7D17B0-3E08-4415-88AD-5DC9DF05E8F5}">
      <dgm:prSet/>
      <dgm:spPr/>
      <dgm:t>
        <a:bodyPr/>
        <a:lstStyle/>
        <a:p>
          <a:endParaRPr lang="en-US"/>
        </a:p>
      </dgm:t>
    </dgm:pt>
    <dgm:pt modelId="{14C1871E-8B08-47A2-927B-6245841A60DD}" type="sibTrans" cxnId="{AB7D17B0-3E08-4415-88AD-5DC9DF05E8F5}">
      <dgm:prSet/>
      <dgm:spPr/>
      <dgm:t>
        <a:bodyPr/>
        <a:lstStyle/>
        <a:p>
          <a:endParaRPr lang="en-US"/>
        </a:p>
      </dgm:t>
    </dgm:pt>
    <dgm:pt modelId="{C47E2BF1-5330-4A4D-8B8B-1A456770FB01}">
      <dgm:prSet phldrT="[Text]" phldr="0" custT="1"/>
      <dgm:spPr/>
      <dgm:t>
        <a:bodyPr/>
        <a:lstStyle/>
        <a:p>
          <a:r>
            <a:rPr lang="en-US" sz="1800" dirty="0"/>
            <a:t>Submits to Employer</a:t>
          </a:r>
        </a:p>
      </dgm:t>
    </dgm:pt>
    <dgm:pt modelId="{1B3F3864-A8A9-43FA-BF6F-05651F17E43C}" type="parTrans" cxnId="{3AFF1FC3-8B9D-43ED-B8F4-C2F1742BE22A}">
      <dgm:prSet/>
      <dgm:spPr/>
      <dgm:t>
        <a:bodyPr/>
        <a:lstStyle/>
        <a:p>
          <a:endParaRPr lang="en-US"/>
        </a:p>
      </dgm:t>
    </dgm:pt>
    <dgm:pt modelId="{48EBAE10-9513-4AE6-955B-22CA39221E3F}" type="sibTrans" cxnId="{3AFF1FC3-8B9D-43ED-B8F4-C2F1742BE22A}">
      <dgm:prSet/>
      <dgm:spPr/>
      <dgm:t>
        <a:bodyPr/>
        <a:lstStyle/>
        <a:p>
          <a:endParaRPr lang="en-US"/>
        </a:p>
      </dgm:t>
    </dgm:pt>
    <dgm:pt modelId="{296D1F13-4265-4653-9219-AA8018002D82}">
      <dgm:prSet phldrT="[Text]" phldr="0" custT="1"/>
      <dgm:spPr/>
      <dgm:t>
        <a:bodyPr/>
        <a:lstStyle/>
        <a:p>
          <a:r>
            <a:rPr lang="en-US" sz="1600" dirty="0"/>
            <a:t>If approved, the “January Late Open Enrollment Change” change reason will be made available for the employee to submit their OE request</a:t>
          </a:r>
        </a:p>
      </dgm:t>
    </dgm:pt>
    <dgm:pt modelId="{2C6B5053-2D1C-4604-A1DD-B783DB0F3072}" type="parTrans" cxnId="{FD056C6E-978C-4E8D-BA36-51549E6384C6}">
      <dgm:prSet/>
      <dgm:spPr/>
      <dgm:t>
        <a:bodyPr/>
        <a:lstStyle/>
        <a:p>
          <a:endParaRPr lang="en-US"/>
        </a:p>
      </dgm:t>
    </dgm:pt>
    <dgm:pt modelId="{39431974-F47C-423F-9590-5AA4B54B2816}" type="sibTrans" cxnId="{FD056C6E-978C-4E8D-BA36-51549E6384C6}">
      <dgm:prSet/>
      <dgm:spPr/>
      <dgm:t>
        <a:bodyPr/>
        <a:lstStyle/>
        <a:p>
          <a:endParaRPr lang="en-US"/>
        </a:p>
      </dgm:t>
    </dgm:pt>
    <dgm:pt modelId="{4A2FCEB3-6712-4D8E-9A30-235E3868F1C8}" type="pres">
      <dgm:prSet presAssocID="{F2E13C27-FF2B-47D2-B944-B364736C9E90}" presName="linearFlow" presStyleCnt="0">
        <dgm:presLayoutVars>
          <dgm:dir/>
          <dgm:animLvl val="lvl"/>
          <dgm:resizeHandles val="exact"/>
        </dgm:presLayoutVars>
      </dgm:prSet>
      <dgm:spPr/>
    </dgm:pt>
    <dgm:pt modelId="{68E7487A-03F0-4906-AC93-E2C878F032FF}" type="pres">
      <dgm:prSet presAssocID="{7004D0B6-389D-4C79-8CF5-24D5094966E4}" presName="composite" presStyleCnt="0"/>
      <dgm:spPr/>
    </dgm:pt>
    <dgm:pt modelId="{4E9F53F1-1A69-470D-B05B-86930A700A22}" type="pres">
      <dgm:prSet presAssocID="{7004D0B6-389D-4C79-8CF5-24D5094966E4}" presName="parentText" presStyleLbl="alignNode1" presStyleIdx="0" presStyleCnt="3">
        <dgm:presLayoutVars>
          <dgm:chMax val="1"/>
          <dgm:bulletEnabled val="1"/>
        </dgm:presLayoutVars>
      </dgm:prSet>
      <dgm:spPr/>
    </dgm:pt>
    <dgm:pt modelId="{202DA00D-FE75-4F39-8A43-A3CEEE68E61A}" type="pres">
      <dgm:prSet presAssocID="{7004D0B6-389D-4C79-8CF5-24D5094966E4}" presName="descendantText" presStyleLbl="alignAcc1" presStyleIdx="0" presStyleCnt="3">
        <dgm:presLayoutVars>
          <dgm:bulletEnabled val="1"/>
        </dgm:presLayoutVars>
      </dgm:prSet>
      <dgm:spPr/>
    </dgm:pt>
    <dgm:pt modelId="{E3725BA5-E52B-4AA0-9C17-5CB152F3DF0C}" type="pres">
      <dgm:prSet presAssocID="{AD5FB8BC-2BC1-4AAA-92B8-591D8BAA768D}" presName="sp" presStyleCnt="0"/>
      <dgm:spPr/>
    </dgm:pt>
    <dgm:pt modelId="{5A32A24A-763D-4A50-B24C-9E09C6318AD8}" type="pres">
      <dgm:prSet presAssocID="{80DC4247-D3D4-42AB-B3EE-5112DEEDC9F9}" presName="composite" presStyleCnt="0"/>
      <dgm:spPr/>
    </dgm:pt>
    <dgm:pt modelId="{1369716A-6309-4F11-9E3B-45EA83EB337E}" type="pres">
      <dgm:prSet presAssocID="{80DC4247-D3D4-42AB-B3EE-5112DEEDC9F9}" presName="parentText" presStyleLbl="alignNode1" presStyleIdx="1" presStyleCnt="3">
        <dgm:presLayoutVars>
          <dgm:chMax val="1"/>
          <dgm:bulletEnabled val="1"/>
        </dgm:presLayoutVars>
      </dgm:prSet>
      <dgm:spPr/>
    </dgm:pt>
    <dgm:pt modelId="{047C994A-D238-4DD4-AFAD-F15B56F19BBD}" type="pres">
      <dgm:prSet presAssocID="{80DC4247-D3D4-42AB-B3EE-5112DEEDC9F9}" presName="descendantText" presStyleLbl="alignAcc1" presStyleIdx="1" presStyleCnt="3">
        <dgm:presLayoutVars>
          <dgm:bulletEnabled val="1"/>
        </dgm:presLayoutVars>
      </dgm:prSet>
      <dgm:spPr/>
    </dgm:pt>
    <dgm:pt modelId="{A383AAE5-12B9-44DA-89DB-F7D4C50CD776}" type="pres">
      <dgm:prSet presAssocID="{35CA96B8-C90D-4A09-B321-6723FE65320A}" presName="sp" presStyleCnt="0"/>
      <dgm:spPr/>
    </dgm:pt>
    <dgm:pt modelId="{61F47A89-ACB4-46B0-96B9-27EE32298CDB}" type="pres">
      <dgm:prSet presAssocID="{DEDA5075-F549-4198-AB47-BA0AEC2D7CA8}" presName="composite" presStyleCnt="0"/>
      <dgm:spPr/>
    </dgm:pt>
    <dgm:pt modelId="{6B2BC105-97C6-4C4B-A57E-BE9759A6DE58}" type="pres">
      <dgm:prSet presAssocID="{DEDA5075-F549-4198-AB47-BA0AEC2D7CA8}" presName="parentText" presStyleLbl="alignNode1" presStyleIdx="2" presStyleCnt="3">
        <dgm:presLayoutVars>
          <dgm:chMax val="1"/>
          <dgm:bulletEnabled val="1"/>
        </dgm:presLayoutVars>
      </dgm:prSet>
      <dgm:spPr/>
    </dgm:pt>
    <dgm:pt modelId="{514E3F4B-3CF8-4231-B422-784CA3473080}" type="pres">
      <dgm:prSet presAssocID="{DEDA5075-F549-4198-AB47-BA0AEC2D7CA8}" presName="descendantText" presStyleLbl="alignAcc1" presStyleIdx="2" presStyleCnt="3">
        <dgm:presLayoutVars>
          <dgm:bulletEnabled val="1"/>
        </dgm:presLayoutVars>
      </dgm:prSet>
      <dgm:spPr/>
    </dgm:pt>
  </dgm:ptLst>
  <dgm:cxnLst>
    <dgm:cxn modelId="{A6C7EA05-8116-4C13-9717-1C261040AB4C}" type="presOf" srcId="{52999A80-D661-40AF-9D18-B28527FBD068}" destId="{514E3F4B-3CF8-4231-B422-784CA3473080}" srcOrd="0" destOrd="0" presId="urn:microsoft.com/office/officeart/2005/8/layout/chevron2"/>
    <dgm:cxn modelId="{A9F4EF10-8093-45E9-87D5-99A28FC44E21}" type="presOf" srcId="{F2E13C27-FF2B-47D2-B944-B364736C9E90}" destId="{4A2FCEB3-6712-4D8E-9A30-235E3868F1C8}" srcOrd="0" destOrd="0" presId="urn:microsoft.com/office/officeart/2005/8/layout/chevron2"/>
    <dgm:cxn modelId="{DF7C5117-AA26-4463-BD15-94ED56CCC7FF}" srcId="{7004D0B6-389D-4C79-8CF5-24D5094966E4}" destId="{1622E624-1E0F-426D-A709-CAD8BC9C6A86}" srcOrd="0" destOrd="0" parTransId="{9B13099F-C693-4B28-8CD3-3236D234D15E}" sibTransId="{2128C94E-7924-4097-A425-61A8C099C15D}"/>
    <dgm:cxn modelId="{265D7217-A6E5-4552-8155-0AEB1E9107D4}" type="presOf" srcId="{80DC4247-D3D4-42AB-B3EE-5112DEEDC9F9}" destId="{1369716A-6309-4F11-9E3B-45EA83EB337E}" srcOrd="0" destOrd="0" presId="urn:microsoft.com/office/officeart/2005/8/layout/chevron2"/>
    <dgm:cxn modelId="{4C48CE1B-E737-4C95-BF62-64A11BB785C8}" srcId="{F2E13C27-FF2B-47D2-B944-B364736C9E90}" destId="{80DC4247-D3D4-42AB-B3EE-5112DEEDC9F9}" srcOrd="1" destOrd="0" parTransId="{FF7C767E-081E-411F-B821-BDBD238F5594}" sibTransId="{35CA96B8-C90D-4A09-B321-6723FE65320A}"/>
    <dgm:cxn modelId="{C289CC43-5121-4292-AF63-75ADCE2EDBB9}" type="presOf" srcId="{C47E2BF1-5330-4A4D-8B8B-1A456770FB01}" destId="{202DA00D-FE75-4F39-8A43-A3CEEE68E61A}" srcOrd="0" destOrd="1" presId="urn:microsoft.com/office/officeart/2005/8/layout/chevron2"/>
    <dgm:cxn modelId="{FD056C6E-978C-4E8D-BA36-51549E6384C6}" srcId="{DEDA5075-F549-4198-AB47-BA0AEC2D7CA8}" destId="{296D1F13-4265-4653-9219-AA8018002D82}" srcOrd="1" destOrd="0" parTransId="{2C6B5053-2D1C-4604-A1DD-B783DB0F3072}" sibTransId="{39431974-F47C-423F-9590-5AA4B54B2816}"/>
    <dgm:cxn modelId="{0A76F96F-105E-4559-9C6E-0CC935396DD5}" type="presOf" srcId="{DEDA5075-F549-4198-AB47-BA0AEC2D7CA8}" destId="{6B2BC105-97C6-4C4B-A57E-BE9759A6DE58}" srcOrd="0" destOrd="0" presId="urn:microsoft.com/office/officeart/2005/8/layout/chevron2"/>
    <dgm:cxn modelId="{09F30183-0E52-4F10-9AAD-69EC41F758E1}" srcId="{80DC4247-D3D4-42AB-B3EE-5112DEEDC9F9}" destId="{D3655B3C-F733-4889-A77E-32DFBDB127D7}" srcOrd="0" destOrd="0" parTransId="{584E5204-47DD-4CB7-B6CD-A979AD7C22FA}" sibTransId="{D5BE03B2-3042-4C66-B34A-B3C10F44927A}"/>
    <dgm:cxn modelId="{61194284-FD4E-42EE-AF09-F546AA825B68}" type="presOf" srcId="{296D1F13-4265-4653-9219-AA8018002D82}" destId="{514E3F4B-3CF8-4231-B422-784CA3473080}" srcOrd="0" destOrd="1" presId="urn:microsoft.com/office/officeart/2005/8/layout/chevron2"/>
    <dgm:cxn modelId="{97873297-F072-42CA-B002-598FBCCC2DEB}" type="presOf" srcId="{7004D0B6-389D-4C79-8CF5-24D5094966E4}" destId="{4E9F53F1-1A69-470D-B05B-86930A700A22}" srcOrd="0" destOrd="0" presId="urn:microsoft.com/office/officeart/2005/8/layout/chevron2"/>
    <dgm:cxn modelId="{AB7D17B0-3E08-4415-88AD-5DC9DF05E8F5}" srcId="{DEDA5075-F549-4198-AB47-BA0AEC2D7CA8}" destId="{52999A80-D661-40AF-9D18-B28527FBD068}" srcOrd="0" destOrd="0" parTransId="{0732264B-C3BB-47CF-BB31-9C8630C9DB49}" sibTransId="{14C1871E-8B08-47A2-927B-6245841A60DD}"/>
    <dgm:cxn modelId="{3AFF1FC3-8B9D-43ED-B8F4-C2F1742BE22A}" srcId="{7004D0B6-389D-4C79-8CF5-24D5094966E4}" destId="{C47E2BF1-5330-4A4D-8B8B-1A456770FB01}" srcOrd="1" destOrd="0" parTransId="{1B3F3864-A8A9-43FA-BF6F-05651F17E43C}" sibTransId="{48EBAE10-9513-4AE6-955B-22CA39221E3F}"/>
    <dgm:cxn modelId="{C03FDDD1-83DA-4106-AA29-AC2026E11DAE}" type="presOf" srcId="{1622E624-1E0F-426D-A709-CAD8BC9C6A86}" destId="{202DA00D-FE75-4F39-8A43-A3CEEE68E61A}" srcOrd="0" destOrd="0" presId="urn:microsoft.com/office/officeart/2005/8/layout/chevron2"/>
    <dgm:cxn modelId="{2BF9BBDF-70CC-467F-86B2-45EDB8D14358}" type="presOf" srcId="{D3655B3C-F733-4889-A77E-32DFBDB127D7}" destId="{047C994A-D238-4DD4-AFAD-F15B56F19BBD}" srcOrd="0" destOrd="0" presId="urn:microsoft.com/office/officeart/2005/8/layout/chevron2"/>
    <dgm:cxn modelId="{4BB03EE6-27EF-49B1-BADC-66CEC1F8572E}" srcId="{F2E13C27-FF2B-47D2-B944-B364736C9E90}" destId="{7004D0B6-389D-4C79-8CF5-24D5094966E4}" srcOrd="0" destOrd="0" parTransId="{46E7CE93-6AD4-4FD2-9A8E-09D4800D736B}" sibTransId="{AD5FB8BC-2BC1-4AAA-92B8-591D8BAA768D}"/>
    <dgm:cxn modelId="{3752F6EE-4965-4708-BF57-538B55B600AC}" srcId="{F2E13C27-FF2B-47D2-B944-B364736C9E90}" destId="{DEDA5075-F549-4198-AB47-BA0AEC2D7CA8}" srcOrd="2" destOrd="0" parTransId="{43D225A7-1A5F-4807-A257-D4FCF748017F}" sibTransId="{04B0F78C-C25F-4063-BA4C-9B07AF07337B}"/>
    <dgm:cxn modelId="{7BAC238C-DC31-4AF5-BCED-11033A0B4C7F}" type="presParOf" srcId="{4A2FCEB3-6712-4D8E-9A30-235E3868F1C8}" destId="{68E7487A-03F0-4906-AC93-E2C878F032FF}" srcOrd="0" destOrd="0" presId="urn:microsoft.com/office/officeart/2005/8/layout/chevron2"/>
    <dgm:cxn modelId="{A29C9E56-78B7-49BF-93A0-4CD039CEC103}" type="presParOf" srcId="{68E7487A-03F0-4906-AC93-E2C878F032FF}" destId="{4E9F53F1-1A69-470D-B05B-86930A700A22}" srcOrd="0" destOrd="0" presId="urn:microsoft.com/office/officeart/2005/8/layout/chevron2"/>
    <dgm:cxn modelId="{0F912E0E-58C8-4A85-B043-F1E809949E24}" type="presParOf" srcId="{68E7487A-03F0-4906-AC93-E2C878F032FF}" destId="{202DA00D-FE75-4F39-8A43-A3CEEE68E61A}" srcOrd="1" destOrd="0" presId="urn:microsoft.com/office/officeart/2005/8/layout/chevron2"/>
    <dgm:cxn modelId="{A4ED4AEA-0D49-4F4E-B72E-F8C7B29E93EA}" type="presParOf" srcId="{4A2FCEB3-6712-4D8E-9A30-235E3868F1C8}" destId="{E3725BA5-E52B-4AA0-9C17-5CB152F3DF0C}" srcOrd="1" destOrd="0" presId="urn:microsoft.com/office/officeart/2005/8/layout/chevron2"/>
    <dgm:cxn modelId="{B951B574-16A8-4DCF-84CB-A42B9265B544}" type="presParOf" srcId="{4A2FCEB3-6712-4D8E-9A30-235E3868F1C8}" destId="{5A32A24A-763D-4A50-B24C-9E09C6318AD8}" srcOrd="2" destOrd="0" presId="urn:microsoft.com/office/officeart/2005/8/layout/chevron2"/>
    <dgm:cxn modelId="{4F79C7E2-B7D1-4954-88C2-87CE16BF57EB}" type="presParOf" srcId="{5A32A24A-763D-4A50-B24C-9E09C6318AD8}" destId="{1369716A-6309-4F11-9E3B-45EA83EB337E}" srcOrd="0" destOrd="0" presId="urn:microsoft.com/office/officeart/2005/8/layout/chevron2"/>
    <dgm:cxn modelId="{79410BED-4972-4C9D-AD38-A65F3676AA80}" type="presParOf" srcId="{5A32A24A-763D-4A50-B24C-9E09C6318AD8}" destId="{047C994A-D238-4DD4-AFAD-F15B56F19BBD}" srcOrd="1" destOrd="0" presId="urn:microsoft.com/office/officeart/2005/8/layout/chevron2"/>
    <dgm:cxn modelId="{476C4163-6D73-4BE1-86E0-D3F5B8C933EA}" type="presParOf" srcId="{4A2FCEB3-6712-4D8E-9A30-235E3868F1C8}" destId="{A383AAE5-12B9-44DA-89DB-F7D4C50CD776}" srcOrd="3" destOrd="0" presId="urn:microsoft.com/office/officeart/2005/8/layout/chevron2"/>
    <dgm:cxn modelId="{2B6409CD-1E0F-42FB-A61C-1C2F14FC82BD}" type="presParOf" srcId="{4A2FCEB3-6712-4D8E-9A30-235E3868F1C8}" destId="{61F47A89-ACB4-46B0-96B9-27EE32298CDB}" srcOrd="4" destOrd="0" presId="urn:microsoft.com/office/officeart/2005/8/layout/chevron2"/>
    <dgm:cxn modelId="{1C07E257-E350-45F5-B706-D20DEBD9731A}" type="presParOf" srcId="{61F47A89-ACB4-46B0-96B9-27EE32298CDB}" destId="{6B2BC105-97C6-4C4B-A57E-BE9759A6DE58}" srcOrd="0" destOrd="0" presId="urn:microsoft.com/office/officeart/2005/8/layout/chevron2"/>
    <dgm:cxn modelId="{E3A9B07E-6EE6-4E57-BCDF-2DC73040DC22}" type="presParOf" srcId="{61F47A89-ACB4-46B0-96B9-27EE32298CDB}" destId="{514E3F4B-3CF8-4231-B422-784CA347308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1009F27-753D-4A20-9D26-D0D739AFE7FA}" type="doc">
      <dgm:prSet loTypeId="urn:microsoft.com/office/officeart/2005/8/layout/list1" loCatId="list" qsTypeId="urn:microsoft.com/office/officeart/2005/8/quickstyle/simple1#5" qsCatId="simple" csTypeId="urn:microsoft.com/office/officeart/2005/8/colors/colorful1#1" csCatId="colorful" phldr="1"/>
      <dgm:spPr/>
      <dgm:t>
        <a:bodyPr/>
        <a:lstStyle/>
        <a:p>
          <a:endParaRPr lang="en-US"/>
        </a:p>
      </dgm:t>
    </dgm:pt>
    <dgm:pt modelId="{AD710301-7E09-4C7C-B030-0E5BFD7C8957}">
      <dgm:prSet/>
      <dgm:spPr/>
      <dgm:t>
        <a:bodyPr/>
        <a:lstStyle/>
        <a:p>
          <a:r>
            <a:rPr lang="en-US"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My Insurance Benefits (MIB)</a:t>
          </a:r>
          <a:endParaRPr lang="en-US" dirty="0">
            <a:solidFill>
              <a:schemeClr val="bg1"/>
            </a:solidFill>
          </a:endParaRPr>
        </a:p>
      </dgm:t>
    </dgm:pt>
    <dgm:pt modelId="{8D7482CF-9191-4DCD-BFC3-2F774874E56B}" type="parTrans" cxnId="{3BE202F6-911A-420D-8C4F-160487B4E9D2}">
      <dgm:prSet/>
      <dgm:spPr/>
      <dgm:t>
        <a:bodyPr/>
        <a:lstStyle/>
        <a:p>
          <a:endParaRPr lang="en-US"/>
        </a:p>
      </dgm:t>
    </dgm:pt>
    <dgm:pt modelId="{1D4EDD1B-8DDF-4E5E-BA02-6FDC29966B53}" type="sibTrans" cxnId="{3BE202F6-911A-420D-8C4F-160487B4E9D2}">
      <dgm:prSet/>
      <dgm:spPr/>
      <dgm:t>
        <a:bodyPr/>
        <a:lstStyle/>
        <a:p>
          <a:endParaRPr lang="en-US"/>
        </a:p>
      </dgm:t>
    </dgm:pt>
    <dgm:pt modelId="{861BF7BB-20E7-40C5-A340-1A728A0D1C8D}">
      <dgm:prSet/>
      <dgm:spPr/>
      <dgm:t>
        <a:bodyPr/>
        <a:lstStyle/>
        <a:p>
          <a:r>
            <a:rPr lang="en-US"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ETF Online Forums and Videos</a:t>
          </a:r>
          <a:endParaRPr lang="en-US"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endParaRPr>
        </a:p>
      </dgm:t>
    </dgm:pt>
    <dgm:pt modelId="{A1524593-E761-4974-A56B-317A9227ACF3}" type="parTrans" cxnId="{DDAE61D6-1D31-40F1-849E-D51134CA17EB}">
      <dgm:prSet/>
      <dgm:spPr/>
      <dgm:t>
        <a:bodyPr/>
        <a:lstStyle/>
        <a:p>
          <a:endParaRPr lang="en-US"/>
        </a:p>
      </dgm:t>
    </dgm:pt>
    <dgm:pt modelId="{CB7BAEF3-A5A8-4C63-B0F4-95D90FC9B91F}" type="sibTrans" cxnId="{DDAE61D6-1D31-40F1-849E-D51134CA17EB}">
      <dgm:prSet/>
      <dgm:spPr/>
      <dgm:t>
        <a:bodyPr/>
        <a:lstStyle/>
        <a:p>
          <a:endParaRPr lang="en-US"/>
        </a:p>
      </dgm:t>
    </dgm:pt>
    <dgm:pt modelId="{1A401459-157B-40FF-A585-81B419C416B6}">
      <dgm:prSet/>
      <dgm:spPr/>
      <dgm:t>
        <a:bodyPr/>
        <a:lstStyle/>
        <a:p>
          <a:r>
            <a:rPr lang="en-US"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2027 ETF Open Enrollment Website</a:t>
          </a:r>
          <a:endParaRPr lang="en-US"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endParaRPr>
        </a:p>
      </dgm:t>
    </dgm:pt>
    <dgm:pt modelId="{212DE33A-817B-46A5-8EB6-EA48C4F745F0}" type="parTrans" cxnId="{D8DEE2D3-EC62-4A46-B2E6-D6EB845F6438}">
      <dgm:prSet/>
      <dgm:spPr/>
      <dgm:t>
        <a:bodyPr/>
        <a:lstStyle/>
        <a:p>
          <a:endParaRPr lang="en-US"/>
        </a:p>
      </dgm:t>
    </dgm:pt>
    <dgm:pt modelId="{F1A71B8E-E0C7-414B-96D7-DCD12193E130}" type="sibTrans" cxnId="{D8DEE2D3-EC62-4A46-B2E6-D6EB845F6438}">
      <dgm:prSet/>
      <dgm:spPr/>
      <dgm:t>
        <a:bodyPr/>
        <a:lstStyle/>
        <a:p>
          <a:endParaRPr lang="en-US"/>
        </a:p>
      </dgm:t>
    </dgm:pt>
    <dgm:pt modelId="{3B2E5A33-ADB9-4CA0-9EAD-70BCF129443D}">
      <dgm:prSet/>
      <dgm:spPr/>
      <dgm:t>
        <a:bodyPr/>
        <a:lstStyle/>
        <a:p>
          <a:r>
            <a:rPr lang="en-US" dirty="0">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2027 Insurance Benefits Decision Guide</a:t>
          </a:r>
          <a:endParaRPr lang="en-US" dirty="0">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endParaRPr>
        </a:p>
      </dgm:t>
    </dgm:pt>
    <dgm:pt modelId="{1CC4CC52-7A99-4141-A2A3-004D3C274AEC}" type="parTrans" cxnId="{EFCC1EB0-CD37-4042-B062-1E5F9192DDD8}">
      <dgm:prSet/>
      <dgm:spPr/>
      <dgm:t>
        <a:bodyPr/>
        <a:lstStyle/>
        <a:p>
          <a:endParaRPr lang="en-US"/>
        </a:p>
      </dgm:t>
    </dgm:pt>
    <dgm:pt modelId="{EDD7F94F-4FED-4C9A-A582-DAF210989CC6}" type="sibTrans" cxnId="{EFCC1EB0-CD37-4042-B062-1E5F9192DDD8}">
      <dgm:prSet/>
      <dgm:spPr/>
      <dgm:t>
        <a:bodyPr/>
        <a:lstStyle/>
        <a:p>
          <a:endParaRPr lang="en-US"/>
        </a:p>
      </dgm:t>
    </dgm:pt>
    <dgm:pt modelId="{EEBBEB93-A7A5-4E1D-BDE3-045E6717F937}">
      <dgm:prSet/>
      <dgm:spPr/>
      <dgm:t>
        <a:bodyPr/>
        <a:lstStyle/>
        <a:p>
          <a:r>
            <a:rPr lang="en-US" dirty="0"/>
            <a:t>Agency benefit fairs</a:t>
          </a:r>
        </a:p>
      </dgm:t>
    </dgm:pt>
    <dgm:pt modelId="{6C7F752C-2794-453F-A641-64D903E617BB}" type="parTrans" cxnId="{FB6E9F38-EBC0-413D-BE26-1E8B5357BA28}">
      <dgm:prSet/>
      <dgm:spPr/>
      <dgm:t>
        <a:bodyPr/>
        <a:lstStyle/>
        <a:p>
          <a:endParaRPr lang="en-US"/>
        </a:p>
      </dgm:t>
    </dgm:pt>
    <dgm:pt modelId="{84239D14-0693-4498-84AE-91213C25145C}" type="sibTrans" cxnId="{FB6E9F38-EBC0-413D-BE26-1E8B5357BA28}">
      <dgm:prSet/>
      <dgm:spPr/>
      <dgm:t>
        <a:bodyPr/>
        <a:lstStyle/>
        <a:p>
          <a:endParaRPr lang="en-US"/>
        </a:p>
      </dgm:t>
    </dgm:pt>
    <dgm:pt modelId="{E259D502-1DF4-4CCD-A45C-3AA691B9E8B8}">
      <dgm:prSet/>
      <dgm:spPr/>
      <dgm:t>
        <a:bodyPr/>
        <a:lstStyle/>
        <a:p>
          <a:r>
            <a:rPr lang="en-US"/>
            <a:t>Open enrollment Toolkit</a:t>
          </a:r>
        </a:p>
      </dgm:t>
    </dgm:pt>
    <dgm:pt modelId="{3276F573-352A-4AE5-A4E7-E34A28C8AE7E}" type="parTrans" cxnId="{063ED402-4B09-44CA-9A81-346CEF403EC4}">
      <dgm:prSet/>
      <dgm:spPr/>
      <dgm:t>
        <a:bodyPr/>
        <a:lstStyle/>
        <a:p>
          <a:endParaRPr lang="en-US"/>
        </a:p>
      </dgm:t>
    </dgm:pt>
    <dgm:pt modelId="{2F2818E1-9139-46EF-9338-BBAC5179DD08}" type="sibTrans" cxnId="{063ED402-4B09-44CA-9A81-346CEF403EC4}">
      <dgm:prSet/>
      <dgm:spPr/>
      <dgm:t>
        <a:bodyPr/>
        <a:lstStyle/>
        <a:p>
          <a:endParaRPr lang="en-US"/>
        </a:p>
      </dgm:t>
    </dgm:pt>
    <dgm:pt modelId="{93B2241B-F056-41EE-8FC0-0D4DB9B61D6F}">
      <dgm:prSet/>
      <dgm:spPr/>
      <dgm:t>
        <a:bodyPr/>
        <a:lstStyle/>
        <a:p>
          <a:r>
            <a:rPr lang="en-US" dirty="0">
              <a:hlinkClick xmlns:r="http://schemas.openxmlformats.org/officeDocument/2006/relationships" r:id="rId8"/>
            </a:rPr>
            <a:t>Open Enrollment Summary Brochure</a:t>
          </a:r>
          <a:endParaRPr lang="en-US" dirty="0"/>
        </a:p>
      </dgm:t>
    </dgm:pt>
    <dgm:pt modelId="{70D300CD-ACB6-4159-98AF-112C84CC73A2}" type="parTrans" cxnId="{33640725-D130-4773-886A-6FFD802ED71E}">
      <dgm:prSet/>
      <dgm:spPr/>
      <dgm:t>
        <a:bodyPr/>
        <a:lstStyle/>
        <a:p>
          <a:endParaRPr lang="en-US"/>
        </a:p>
      </dgm:t>
    </dgm:pt>
    <dgm:pt modelId="{19F19B05-F656-4936-AB76-23F6F8481E06}" type="sibTrans" cxnId="{33640725-D130-4773-886A-6FFD802ED71E}">
      <dgm:prSet/>
      <dgm:spPr/>
      <dgm:t>
        <a:bodyPr/>
        <a:lstStyle/>
        <a:p>
          <a:endParaRPr lang="en-US"/>
        </a:p>
      </dgm:t>
    </dgm:pt>
    <dgm:pt modelId="{B71A8C5D-C852-4114-9031-7FFEEFA1F75B}">
      <dgm:prSet/>
      <dgm:spPr/>
      <dgm:t>
        <a:bodyPr/>
        <a:lstStyle/>
        <a:p>
          <a:r>
            <a:rPr lang="en-US" dirty="0">
              <a:hlinkClick xmlns:r="http://schemas.openxmlformats.org/officeDocument/2006/relationships" r:id="rId9"/>
            </a:rPr>
            <a:t>Open Enrollment PPT</a:t>
          </a:r>
          <a:endParaRPr lang="en-US" dirty="0"/>
        </a:p>
      </dgm:t>
    </dgm:pt>
    <dgm:pt modelId="{DD277EFC-658E-4CA0-96C3-AA5C4A342C7D}" type="parTrans" cxnId="{034B1516-D09E-4C81-819B-53D9AE93BC6A}">
      <dgm:prSet/>
      <dgm:spPr/>
      <dgm:t>
        <a:bodyPr/>
        <a:lstStyle/>
        <a:p>
          <a:endParaRPr lang="en-US"/>
        </a:p>
      </dgm:t>
    </dgm:pt>
    <dgm:pt modelId="{14CAF8D8-7717-411C-BD7A-50636EAD6177}" type="sibTrans" cxnId="{034B1516-D09E-4C81-819B-53D9AE93BC6A}">
      <dgm:prSet/>
      <dgm:spPr/>
      <dgm:t>
        <a:bodyPr/>
        <a:lstStyle/>
        <a:p>
          <a:endParaRPr lang="en-US"/>
        </a:p>
      </dgm:t>
    </dgm:pt>
    <dgm:pt modelId="{51E3157B-1675-4B8A-8063-F4645DCDAD31}">
      <dgm:prSet/>
      <dgm:spPr/>
      <dgm:t>
        <a:bodyPr/>
        <a:lstStyle/>
        <a:p>
          <a:r>
            <a:rPr lang="en-US" dirty="0"/>
            <a:t>Benefits Summary document in MIB</a:t>
          </a:r>
        </a:p>
      </dgm:t>
    </dgm:pt>
    <dgm:pt modelId="{3C89196E-2677-434D-91CD-FA34F0E37E5D}" type="parTrans" cxnId="{D9EFD2BA-53DC-4DAE-AC2A-6985B5231FDF}">
      <dgm:prSet/>
      <dgm:spPr/>
      <dgm:t>
        <a:bodyPr/>
        <a:lstStyle/>
        <a:p>
          <a:endParaRPr lang="en-US"/>
        </a:p>
      </dgm:t>
    </dgm:pt>
    <dgm:pt modelId="{DF2C4432-6F06-41BC-B6B7-7D2F91411DFF}" type="sibTrans" cxnId="{D9EFD2BA-53DC-4DAE-AC2A-6985B5231FDF}">
      <dgm:prSet/>
      <dgm:spPr/>
      <dgm:t>
        <a:bodyPr/>
        <a:lstStyle/>
        <a:p>
          <a:endParaRPr lang="en-US"/>
        </a:p>
      </dgm:t>
    </dgm:pt>
    <dgm:pt modelId="{E09084D6-BF4F-4794-996C-7930531502E1}">
      <dgm:prSet/>
      <dgm:spPr/>
      <dgm:t>
        <a:bodyPr/>
        <a:lstStyle/>
        <a:p>
          <a:r>
            <a:rPr lang="en-US" dirty="0">
              <a:hlinkClick xmlns:r="http://schemas.openxmlformats.org/officeDocument/2006/relationships" r:id="rId10"/>
            </a:rPr>
            <a:t>Employee Checklist for Open Enrollment</a:t>
          </a:r>
          <a:endParaRPr lang="en-US" dirty="0"/>
        </a:p>
      </dgm:t>
    </dgm:pt>
    <dgm:pt modelId="{EEBF2AA0-2292-4497-923B-EB4E71C020DA}" type="parTrans" cxnId="{CFF25CCB-3B20-4F54-B4E1-BB8F9BD4624E}">
      <dgm:prSet/>
      <dgm:spPr/>
      <dgm:t>
        <a:bodyPr/>
        <a:lstStyle/>
        <a:p>
          <a:endParaRPr lang="en-US"/>
        </a:p>
      </dgm:t>
    </dgm:pt>
    <dgm:pt modelId="{4A80C6EF-2EDD-44CF-A405-6DC87974AB60}" type="sibTrans" cxnId="{CFF25CCB-3B20-4F54-B4E1-BB8F9BD4624E}">
      <dgm:prSet/>
      <dgm:spPr/>
      <dgm:t>
        <a:bodyPr/>
        <a:lstStyle/>
        <a:p>
          <a:endParaRPr lang="en-US"/>
        </a:p>
      </dgm:t>
    </dgm:pt>
    <dgm:pt modelId="{A36CDE90-E362-4027-AB5B-830BAA80BB9E}" type="pres">
      <dgm:prSet presAssocID="{51009F27-753D-4A20-9D26-D0D739AFE7FA}" presName="linear" presStyleCnt="0">
        <dgm:presLayoutVars>
          <dgm:dir/>
          <dgm:animLvl val="lvl"/>
          <dgm:resizeHandles val="exact"/>
        </dgm:presLayoutVars>
      </dgm:prSet>
      <dgm:spPr/>
    </dgm:pt>
    <dgm:pt modelId="{3DC90CEC-8794-4CCA-9132-758F83BC710E}" type="pres">
      <dgm:prSet presAssocID="{AD710301-7E09-4C7C-B030-0E5BFD7C8957}" presName="parentLin" presStyleCnt="0"/>
      <dgm:spPr/>
    </dgm:pt>
    <dgm:pt modelId="{F8B416F9-ADD3-4E6D-A09A-08D2F59BBC6C}" type="pres">
      <dgm:prSet presAssocID="{AD710301-7E09-4C7C-B030-0E5BFD7C8957}" presName="parentLeftMargin" presStyleLbl="node1" presStyleIdx="0" presStyleCnt="6"/>
      <dgm:spPr/>
    </dgm:pt>
    <dgm:pt modelId="{FDCEC0C7-CC69-450E-ABB1-73AE2D279833}" type="pres">
      <dgm:prSet presAssocID="{AD710301-7E09-4C7C-B030-0E5BFD7C8957}" presName="parentText" presStyleLbl="node1" presStyleIdx="0" presStyleCnt="6" custLinFactNeighborX="-10670">
        <dgm:presLayoutVars>
          <dgm:chMax val="0"/>
          <dgm:bulletEnabled val="1"/>
        </dgm:presLayoutVars>
      </dgm:prSet>
      <dgm:spPr/>
    </dgm:pt>
    <dgm:pt modelId="{63D47E4D-5CD7-47DF-A4D7-99E57CAF04BD}" type="pres">
      <dgm:prSet presAssocID="{AD710301-7E09-4C7C-B030-0E5BFD7C8957}" presName="negativeSpace" presStyleCnt="0"/>
      <dgm:spPr/>
    </dgm:pt>
    <dgm:pt modelId="{616865A3-0322-49CB-A763-F5128155AA87}" type="pres">
      <dgm:prSet presAssocID="{AD710301-7E09-4C7C-B030-0E5BFD7C8957}" presName="childText" presStyleLbl="conFgAcc1" presStyleIdx="0" presStyleCnt="6">
        <dgm:presLayoutVars>
          <dgm:bulletEnabled val="1"/>
        </dgm:presLayoutVars>
      </dgm:prSet>
      <dgm:spPr/>
    </dgm:pt>
    <dgm:pt modelId="{4B0C0BB3-2D50-41D0-B4EE-B347CDC4104D}" type="pres">
      <dgm:prSet presAssocID="{1D4EDD1B-8DDF-4E5E-BA02-6FDC29966B53}" presName="spaceBetweenRectangles" presStyleCnt="0"/>
      <dgm:spPr/>
    </dgm:pt>
    <dgm:pt modelId="{B183BC2E-7C7D-469E-91A6-AF5CC870CBDB}" type="pres">
      <dgm:prSet presAssocID="{861BF7BB-20E7-40C5-A340-1A728A0D1C8D}" presName="parentLin" presStyleCnt="0"/>
      <dgm:spPr/>
    </dgm:pt>
    <dgm:pt modelId="{4A50D00A-D2CA-4E6C-AFCE-D818EE92723A}" type="pres">
      <dgm:prSet presAssocID="{861BF7BB-20E7-40C5-A340-1A728A0D1C8D}" presName="parentLeftMargin" presStyleLbl="node1" presStyleIdx="0" presStyleCnt="6"/>
      <dgm:spPr/>
    </dgm:pt>
    <dgm:pt modelId="{FEA1E79E-E202-4A02-B36C-305309EB284E}" type="pres">
      <dgm:prSet presAssocID="{861BF7BB-20E7-40C5-A340-1A728A0D1C8D}" presName="parentText" presStyleLbl="node1" presStyleIdx="1" presStyleCnt="6">
        <dgm:presLayoutVars>
          <dgm:chMax val="0"/>
          <dgm:bulletEnabled val="1"/>
        </dgm:presLayoutVars>
      </dgm:prSet>
      <dgm:spPr/>
    </dgm:pt>
    <dgm:pt modelId="{0CF2FA99-9A0A-4B46-B238-2DB0B20DDAE0}" type="pres">
      <dgm:prSet presAssocID="{861BF7BB-20E7-40C5-A340-1A728A0D1C8D}" presName="negativeSpace" presStyleCnt="0"/>
      <dgm:spPr/>
    </dgm:pt>
    <dgm:pt modelId="{4B132A36-30B8-4479-8ABB-4041EEA41269}" type="pres">
      <dgm:prSet presAssocID="{861BF7BB-20E7-40C5-A340-1A728A0D1C8D}" presName="childText" presStyleLbl="conFgAcc1" presStyleIdx="1" presStyleCnt="6">
        <dgm:presLayoutVars>
          <dgm:bulletEnabled val="1"/>
        </dgm:presLayoutVars>
      </dgm:prSet>
      <dgm:spPr/>
    </dgm:pt>
    <dgm:pt modelId="{6E3D95C1-0D09-438D-89C6-A19A0AC36E82}" type="pres">
      <dgm:prSet presAssocID="{CB7BAEF3-A5A8-4C63-B0F4-95D90FC9B91F}" presName="spaceBetweenRectangles" presStyleCnt="0"/>
      <dgm:spPr/>
    </dgm:pt>
    <dgm:pt modelId="{2197B671-929E-446D-A7F6-0C09D91848E0}" type="pres">
      <dgm:prSet presAssocID="{1A401459-157B-40FF-A585-81B419C416B6}" presName="parentLin" presStyleCnt="0"/>
      <dgm:spPr/>
    </dgm:pt>
    <dgm:pt modelId="{6D8A4DED-E004-4E55-A993-BE93C9571903}" type="pres">
      <dgm:prSet presAssocID="{1A401459-157B-40FF-A585-81B419C416B6}" presName="parentLeftMargin" presStyleLbl="node1" presStyleIdx="1" presStyleCnt="6"/>
      <dgm:spPr/>
    </dgm:pt>
    <dgm:pt modelId="{4423E0E6-1810-41F9-B04D-E5BBECB09E64}" type="pres">
      <dgm:prSet presAssocID="{1A401459-157B-40FF-A585-81B419C416B6}" presName="parentText" presStyleLbl="node1" presStyleIdx="2" presStyleCnt="6" custLinFactNeighborX="-3557" custLinFactNeighborY="5808">
        <dgm:presLayoutVars>
          <dgm:chMax val="0"/>
          <dgm:bulletEnabled val="1"/>
        </dgm:presLayoutVars>
      </dgm:prSet>
      <dgm:spPr/>
    </dgm:pt>
    <dgm:pt modelId="{1065B71C-E24B-4C92-B7C0-40DB29A0F116}" type="pres">
      <dgm:prSet presAssocID="{1A401459-157B-40FF-A585-81B419C416B6}" presName="negativeSpace" presStyleCnt="0"/>
      <dgm:spPr/>
    </dgm:pt>
    <dgm:pt modelId="{4D48C217-309D-48B9-B83C-331162E21977}" type="pres">
      <dgm:prSet presAssocID="{1A401459-157B-40FF-A585-81B419C416B6}" presName="childText" presStyleLbl="conFgAcc1" presStyleIdx="2" presStyleCnt="6">
        <dgm:presLayoutVars>
          <dgm:bulletEnabled val="1"/>
        </dgm:presLayoutVars>
      </dgm:prSet>
      <dgm:spPr/>
    </dgm:pt>
    <dgm:pt modelId="{5DF6C668-D522-4275-AFA2-A4B63CC3DFB7}" type="pres">
      <dgm:prSet presAssocID="{F1A71B8E-E0C7-414B-96D7-DCD12193E130}" presName="spaceBetweenRectangles" presStyleCnt="0"/>
      <dgm:spPr/>
    </dgm:pt>
    <dgm:pt modelId="{D260F8A0-B8CE-427D-8E43-F6BCCE23104C}" type="pres">
      <dgm:prSet presAssocID="{3B2E5A33-ADB9-4CA0-9EAD-70BCF129443D}" presName="parentLin" presStyleCnt="0"/>
      <dgm:spPr/>
    </dgm:pt>
    <dgm:pt modelId="{EF35B1D9-3292-4E6A-935E-DF4D922F0BB1}" type="pres">
      <dgm:prSet presAssocID="{3B2E5A33-ADB9-4CA0-9EAD-70BCF129443D}" presName="parentLeftMargin" presStyleLbl="node1" presStyleIdx="2" presStyleCnt="6"/>
      <dgm:spPr/>
    </dgm:pt>
    <dgm:pt modelId="{9482804E-7A34-464F-94AD-81AD1A5A884F}" type="pres">
      <dgm:prSet presAssocID="{3B2E5A33-ADB9-4CA0-9EAD-70BCF129443D}" presName="parentText" presStyleLbl="node1" presStyleIdx="3" presStyleCnt="6">
        <dgm:presLayoutVars>
          <dgm:chMax val="0"/>
          <dgm:bulletEnabled val="1"/>
        </dgm:presLayoutVars>
      </dgm:prSet>
      <dgm:spPr/>
    </dgm:pt>
    <dgm:pt modelId="{73B06790-2DD3-44B1-93F8-09DD6443C763}" type="pres">
      <dgm:prSet presAssocID="{3B2E5A33-ADB9-4CA0-9EAD-70BCF129443D}" presName="negativeSpace" presStyleCnt="0"/>
      <dgm:spPr/>
    </dgm:pt>
    <dgm:pt modelId="{A34452AF-7B09-4F66-866B-53A8FED36AD0}" type="pres">
      <dgm:prSet presAssocID="{3B2E5A33-ADB9-4CA0-9EAD-70BCF129443D}" presName="childText" presStyleLbl="conFgAcc1" presStyleIdx="3" presStyleCnt="6">
        <dgm:presLayoutVars>
          <dgm:bulletEnabled val="1"/>
        </dgm:presLayoutVars>
      </dgm:prSet>
      <dgm:spPr/>
    </dgm:pt>
    <dgm:pt modelId="{E9526D15-1E3B-4DAC-A29B-7F7250F0D345}" type="pres">
      <dgm:prSet presAssocID="{EDD7F94F-4FED-4C9A-A582-DAF210989CC6}" presName="spaceBetweenRectangles" presStyleCnt="0"/>
      <dgm:spPr/>
    </dgm:pt>
    <dgm:pt modelId="{C6A29FC7-13C7-4786-8AB2-5DA239F00EE8}" type="pres">
      <dgm:prSet presAssocID="{EEBBEB93-A7A5-4E1D-BDE3-045E6717F937}" presName="parentLin" presStyleCnt="0"/>
      <dgm:spPr/>
    </dgm:pt>
    <dgm:pt modelId="{8CA95955-FBDD-48EE-8575-E124F06AB67C}" type="pres">
      <dgm:prSet presAssocID="{EEBBEB93-A7A5-4E1D-BDE3-045E6717F937}" presName="parentLeftMargin" presStyleLbl="node1" presStyleIdx="3" presStyleCnt="6"/>
      <dgm:spPr/>
    </dgm:pt>
    <dgm:pt modelId="{1C15E9B9-7B15-4EC5-BA28-317397527978}" type="pres">
      <dgm:prSet presAssocID="{EEBBEB93-A7A5-4E1D-BDE3-045E6717F937}" presName="parentText" presStyleLbl="node1" presStyleIdx="4" presStyleCnt="6">
        <dgm:presLayoutVars>
          <dgm:chMax val="0"/>
          <dgm:bulletEnabled val="1"/>
        </dgm:presLayoutVars>
      </dgm:prSet>
      <dgm:spPr/>
    </dgm:pt>
    <dgm:pt modelId="{3314F919-CB6B-45BA-A117-85F0F19CCB8D}" type="pres">
      <dgm:prSet presAssocID="{EEBBEB93-A7A5-4E1D-BDE3-045E6717F937}" presName="negativeSpace" presStyleCnt="0"/>
      <dgm:spPr/>
    </dgm:pt>
    <dgm:pt modelId="{CDC6FA0B-207A-45B6-8F7B-E0A2B61F3045}" type="pres">
      <dgm:prSet presAssocID="{EEBBEB93-A7A5-4E1D-BDE3-045E6717F937}" presName="childText" presStyleLbl="conFgAcc1" presStyleIdx="4" presStyleCnt="6">
        <dgm:presLayoutVars>
          <dgm:bulletEnabled val="1"/>
        </dgm:presLayoutVars>
      </dgm:prSet>
      <dgm:spPr/>
    </dgm:pt>
    <dgm:pt modelId="{0B4ADC2C-206E-49C3-B143-CBB0671BA482}" type="pres">
      <dgm:prSet presAssocID="{84239D14-0693-4498-84AE-91213C25145C}" presName="spaceBetweenRectangles" presStyleCnt="0"/>
      <dgm:spPr/>
    </dgm:pt>
    <dgm:pt modelId="{3F52A969-AC55-49CA-81F9-FA876B7B4248}" type="pres">
      <dgm:prSet presAssocID="{E259D502-1DF4-4CCD-A45C-3AA691B9E8B8}" presName="parentLin" presStyleCnt="0"/>
      <dgm:spPr/>
    </dgm:pt>
    <dgm:pt modelId="{CE846AA5-8737-4BFE-BEF3-EA4295BFC589}" type="pres">
      <dgm:prSet presAssocID="{E259D502-1DF4-4CCD-A45C-3AA691B9E8B8}" presName="parentLeftMargin" presStyleLbl="node1" presStyleIdx="4" presStyleCnt="6"/>
      <dgm:spPr/>
    </dgm:pt>
    <dgm:pt modelId="{7F1013A1-91C1-4392-9595-32FB2372F491}" type="pres">
      <dgm:prSet presAssocID="{E259D502-1DF4-4CCD-A45C-3AA691B9E8B8}" presName="parentText" presStyleLbl="node1" presStyleIdx="5" presStyleCnt="6">
        <dgm:presLayoutVars>
          <dgm:chMax val="0"/>
          <dgm:bulletEnabled val="1"/>
        </dgm:presLayoutVars>
      </dgm:prSet>
      <dgm:spPr/>
    </dgm:pt>
    <dgm:pt modelId="{065A4E8F-0F3E-43FE-B789-FC4F3B912147}" type="pres">
      <dgm:prSet presAssocID="{E259D502-1DF4-4CCD-A45C-3AA691B9E8B8}" presName="negativeSpace" presStyleCnt="0"/>
      <dgm:spPr/>
    </dgm:pt>
    <dgm:pt modelId="{48BD1E4E-F88C-4B7C-8CDF-B5EAD3FC0650}" type="pres">
      <dgm:prSet presAssocID="{E259D502-1DF4-4CCD-A45C-3AA691B9E8B8}" presName="childText" presStyleLbl="conFgAcc1" presStyleIdx="5" presStyleCnt="6">
        <dgm:presLayoutVars>
          <dgm:bulletEnabled val="1"/>
        </dgm:presLayoutVars>
      </dgm:prSet>
      <dgm:spPr/>
    </dgm:pt>
  </dgm:ptLst>
  <dgm:cxnLst>
    <dgm:cxn modelId="{FEA42700-4FBE-448A-8A53-28105D1E3071}" type="presOf" srcId="{E09084D6-BF4F-4794-996C-7930531502E1}" destId="{48BD1E4E-F88C-4B7C-8CDF-B5EAD3FC0650}" srcOrd="0" destOrd="3" presId="urn:microsoft.com/office/officeart/2005/8/layout/list1"/>
    <dgm:cxn modelId="{063ED402-4B09-44CA-9A81-346CEF403EC4}" srcId="{51009F27-753D-4A20-9D26-D0D739AFE7FA}" destId="{E259D502-1DF4-4CCD-A45C-3AA691B9E8B8}" srcOrd="5" destOrd="0" parTransId="{3276F573-352A-4AE5-A4E7-E34A28C8AE7E}" sibTransId="{2F2818E1-9139-46EF-9338-BBAC5179DD08}"/>
    <dgm:cxn modelId="{D5FE0616-6170-4A21-B54C-6D75159D79C7}" type="presOf" srcId="{861BF7BB-20E7-40C5-A340-1A728A0D1C8D}" destId="{FEA1E79E-E202-4A02-B36C-305309EB284E}" srcOrd="1" destOrd="0" presId="urn:microsoft.com/office/officeart/2005/8/layout/list1"/>
    <dgm:cxn modelId="{034B1516-D09E-4C81-819B-53D9AE93BC6A}" srcId="{E259D502-1DF4-4CCD-A45C-3AA691B9E8B8}" destId="{B71A8C5D-C852-4114-9031-7FFEEFA1F75B}" srcOrd="1" destOrd="0" parTransId="{DD277EFC-658E-4CA0-96C3-AA5C4A342C7D}" sibTransId="{14CAF8D8-7717-411C-BD7A-50636EAD6177}"/>
    <dgm:cxn modelId="{0E22E419-8716-4F06-9312-4A84B1D80DDF}" type="presOf" srcId="{51009F27-753D-4A20-9D26-D0D739AFE7FA}" destId="{A36CDE90-E362-4027-AB5B-830BAA80BB9E}" srcOrd="0" destOrd="0" presId="urn:microsoft.com/office/officeart/2005/8/layout/list1"/>
    <dgm:cxn modelId="{33640725-D130-4773-886A-6FFD802ED71E}" srcId="{E259D502-1DF4-4CCD-A45C-3AA691B9E8B8}" destId="{93B2241B-F056-41EE-8FC0-0D4DB9B61D6F}" srcOrd="0" destOrd="0" parTransId="{70D300CD-ACB6-4159-98AF-112C84CC73A2}" sibTransId="{19F19B05-F656-4936-AB76-23F6F8481E06}"/>
    <dgm:cxn modelId="{FB6E9F38-EBC0-413D-BE26-1E8B5357BA28}" srcId="{51009F27-753D-4A20-9D26-D0D739AFE7FA}" destId="{EEBBEB93-A7A5-4E1D-BDE3-045E6717F937}" srcOrd="4" destOrd="0" parTransId="{6C7F752C-2794-453F-A641-64D903E617BB}" sibTransId="{84239D14-0693-4498-84AE-91213C25145C}"/>
    <dgm:cxn modelId="{E7517378-4C99-4681-9403-A03F25EA3F20}" type="presOf" srcId="{EEBBEB93-A7A5-4E1D-BDE3-045E6717F937}" destId="{1C15E9B9-7B15-4EC5-BA28-317397527978}" srcOrd="1" destOrd="0" presId="urn:microsoft.com/office/officeart/2005/8/layout/list1"/>
    <dgm:cxn modelId="{0343237A-4367-4B22-8A12-B4A644DA1631}" type="presOf" srcId="{3B2E5A33-ADB9-4CA0-9EAD-70BCF129443D}" destId="{9482804E-7A34-464F-94AD-81AD1A5A884F}" srcOrd="1" destOrd="0" presId="urn:microsoft.com/office/officeart/2005/8/layout/list1"/>
    <dgm:cxn modelId="{22D7A47B-9C47-4CE7-966E-D709C848570A}" type="presOf" srcId="{861BF7BB-20E7-40C5-A340-1A728A0D1C8D}" destId="{4A50D00A-D2CA-4E6C-AFCE-D818EE92723A}" srcOrd="0" destOrd="0" presId="urn:microsoft.com/office/officeart/2005/8/layout/list1"/>
    <dgm:cxn modelId="{C1E2408C-64CA-4C34-B3CD-F40E6822FEF5}" type="presOf" srcId="{51E3157B-1675-4B8A-8063-F4645DCDAD31}" destId="{48BD1E4E-F88C-4B7C-8CDF-B5EAD3FC0650}" srcOrd="0" destOrd="2" presId="urn:microsoft.com/office/officeart/2005/8/layout/list1"/>
    <dgm:cxn modelId="{A7ECCB96-A652-489C-BD96-768EB8787597}" type="presOf" srcId="{1A401459-157B-40FF-A585-81B419C416B6}" destId="{4423E0E6-1810-41F9-B04D-E5BBECB09E64}" srcOrd="1" destOrd="0" presId="urn:microsoft.com/office/officeart/2005/8/layout/list1"/>
    <dgm:cxn modelId="{4EDB2EA0-060B-432F-B3EA-897EDC27DE20}" type="presOf" srcId="{1A401459-157B-40FF-A585-81B419C416B6}" destId="{6D8A4DED-E004-4E55-A993-BE93C9571903}" srcOrd="0" destOrd="0" presId="urn:microsoft.com/office/officeart/2005/8/layout/list1"/>
    <dgm:cxn modelId="{601D21A5-F792-486E-830D-AB19DF0CC1BE}" type="presOf" srcId="{AD710301-7E09-4C7C-B030-0E5BFD7C8957}" destId="{F8B416F9-ADD3-4E6D-A09A-08D2F59BBC6C}" srcOrd="0" destOrd="0" presId="urn:microsoft.com/office/officeart/2005/8/layout/list1"/>
    <dgm:cxn modelId="{9AB811AE-E343-441F-A76B-71D92E21D98C}" type="presOf" srcId="{EEBBEB93-A7A5-4E1D-BDE3-045E6717F937}" destId="{8CA95955-FBDD-48EE-8575-E124F06AB67C}" srcOrd="0" destOrd="0" presId="urn:microsoft.com/office/officeart/2005/8/layout/list1"/>
    <dgm:cxn modelId="{1FD32FAF-7E1A-4E46-9038-0DA73E75E4E8}" type="presOf" srcId="{3B2E5A33-ADB9-4CA0-9EAD-70BCF129443D}" destId="{EF35B1D9-3292-4E6A-935E-DF4D922F0BB1}" srcOrd="0" destOrd="0" presId="urn:microsoft.com/office/officeart/2005/8/layout/list1"/>
    <dgm:cxn modelId="{EFCC1EB0-CD37-4042-B062-1E5F9192DDD8}" srcId="{51009F27-753D-4A20-9D26-D0D739AFE7FA}" destId="{3B2E5A33-ADB9-4CA0-9EAD-70BCF129443D}" srcOrd="3" destOrd="0" parTransId="{1CC4CC52-7A99-4141-A2A3-004D3C274AEC}" sibTransId="{EDD7F94F-4FED-4C9A-A582-DAF210989CC6}"/>
    <dgm:cxn modelId="{D9EFD2BA-53DC-4DAE-AC2A-6985B5231FDF}" srcId="{E259D502-1DF4-4CCD-A45C-3AA691B9E8B8}" destId="{51E3157B-1675-4B8A-8063-F4645DCDAD31}" srcOrd="2" destOrd="0" parTransId="{3C89196E-2677-434D-91CD-FA34F0E37E5D}" sibTransId="{DF2C4432-6F06-41BC-B6B7-7D2F91411DFF}"/>
    <dgm:cxn modelId="{CFF25CCB-3B20-4F54-B4E1-BB8F9BD4624E}" srcId="{E259D502-1DF4-4CCD-A45C-3AA691B9E8B8}" destId="{E09084D6-BF4F-4794-996C-7930531502E1}" srcOrd="3" destOrd="0" parTransId="{EEBF2AA0-2292-4497-923B-EB4E71C020DA}" sibTransId="{4A80C6EF-2EDD-44CF-A405-6DC87974AB60}"/>
    <dgm:cxn modelId="{774818CD-80E6-4458-9C03-D5BF220FA9DA}" type="presOf" srcId="{AD710301-7E09-4C7C-B030-0E5BFD7C8957}" destId="{FDCEC0C7-CC69-450E-ABB1-73AE2D279833}" srcOrd="1" destOrd="0" presId="urn:microsoft.com/office/officeart/2005/8/layout/list1"/>
    <dgm:cxn modelId="{D8DEE2D3-EC62-4A46-B2E6-D6EB845F6438}" srcId="{51009F27-753D-4A20-9D26-D0D739AFE7FA}" destId="{1A401459-157B-40FF-A585-81B419C416B6}" srcOrd="2" destOrd="0" parTransId="{212DE33A-817B-46A5-8EB6-EA48C4F745F0}" sibTransId="{F1A71B8E-E0C7-414B-96D7-DCD12193E130}"/>
    <dgm:cxn modelId="{DDAE61D6-1D31-40F1-849E-D51134CA17EB}" srcId="{51009F27-753D-4A20-9D26-D0D739AFE7FA}" destId="{861BF7BB-20E7-40C5-A340-1A728A0D1C8D}" srcOrd="1" destOrd="0" parTransId="{A1524593-E761-4974-A56B-317A9227ACF3}" sibTransId="{CB7BAEF3-A5A8-4C63-B0F4-95D90FC9B91F}"/>
    <dgm:cxn modelId="{A2AF5FE1-62DF-4066-8139-AC3F1C86D497}" type="presOf" srcId="{E259D502-1DF4-4CCD-A45C-3AA691B9E8B8}" destId="{7F1013A1-91C1-4392-9595-32FB2372F491}" srcOrd="1" destOrd="0" presId="urn:microsoft.com/office/officeart/2005/8/layout/list1"/>
    <dgm:cxn modelId="{F37C59F1-ECC6-46CF-BE26-8F1191FDB04C}" type="presOf" srcId="{93B2241B-F056-41EE-8FC0-0D4DB9B61D6F}" destId="{48BD1E4E-F88C-4B7C-8CDF-B5EAD3FC0650}" srcOrd="0" destOrd="0" presId="urn:microsoft.com/office/officeart/2005/8/layout/list1"/>
    <dgm:cxn modelId="{337B30F2-87A4-4DA4-BCB1-30837E51B559}" type="presOf" srcId="{E259D502-1DF4-4CCD-A45C-3AA691B9E8B8}" destId="{CE846AA5-8737-4BFE-BEF3-EA4295BFC589}" srcOrd="0" destOrd="0" presId="urn:microsoft.com/office/officeart/2005/8/layout/list1"/>
    <dgm:cxn modelId="{A28CD3F2-EBCD-426B-BBA2-5B78133B1F6B}" type="presOf" srcId="{B71A8C5D-C852-4114-9031-7FFEEFA1F75B}" destId="{48BD1E4E-F88C-4B7C-8CDF-B5EAD3FC0650}" srcOrd="0" destOrd="1" presId="urn:microsoft.com/office/officeart/2005/8/layout/list1"/>
    <dgm:cxn modelId="{3BE202F6-911A-420D-8C4F-160487B4E9D2}" srcId="{51009F27-753D-4A20-9D26-D0D739AFE7FA}" destId="{AD710301-7E09-4C7C-B030-0E5BFD7C8957}" srcOrd="0" destOrd="0" parTransId="{8D7482CF-9191-4DCD-BFC3-2F774874E56B}" sibTransId="{1D4EDD1B-8DDF-4E5E-BA02-6FDC29966B53}"/>
    <dgm:cxn modelId="{EF913DAD-89E9-445A-B813-898514E9703A}" type="presParOf" srcId="{A36CDE90-E362-4027-AB5B-830BAA80BB9E}" destId="{3DC90CEC-8794-4CCA-9132-758F83BC710E}" srcOrd="0" destOrd="0" presId="urn:microsoft.com/office/officeart/2005/8/layout/list1"/>
    <dgm:cxn modelId="{31CDD21B-2ED8-4A13-8DF7-4C75F3A2A228}" type="presParOf" srcId="{3DC90CEC-8794-4CCA-9132-758F83BC710E}" destId="{F8B416F9-ADD3-4E6D-A09A-08D2F59BBC6C}" srcOrd="0" destOrd="0" presId="urn:microsoft.com/office/officeart/2005/8/layout/list1"/>
    <dgm:cxn modelId="{019815CE-514C-4F65-B222-59B32B4D71BB}" type="presParOf" srcId="{3DC90CEC-8794-4CCA-9132-758F83BC710E}" destId="{FDCEC0C7-CC69-450E-ABB1-73AE2D279833}" srcOrd="1" destOrd="0" presId="urn:microsoft.com/office/officeart/2005/8/layout/list1"/>
    <dgm:cxn modelId="{3EC56395-85A9-47A3-A885-50D618CF2053}" type="presParOf" srcId="{A36CDE90-E362-4027-AB5B-830BAA80BB9E}" destId="{63D47E4D-5CD7-47DF-A4D7-99E57CAF04BD}" srcOrd="1" destOrd="0" presId="urn:microsoft.com/office/officeart/2005/8/layout/list1"/>
    <dgm:cxn modelId="{49F69D7E-BD4C-4AD6-87F6-6AA2C67E0519}" type="presParOf" srcId="{A36CDE90-E362-4027-AB5B-830BAA80BB9E}" destId="{616865A3-0322-49CB-A763-F5128155AA87}" srcOrd="2" destOrd="0" presId="urn:microsoft.com/office/officeart/2005/8/layout/list1"/>
    <dgm:cxn modelId="{5E5C161A-FF24-4991-83A5-F88621DE80B7}" type="presParOf" srcId="{A36CDE90-E362-4027-AB5B-830BAA80BB9E}" destId="{4B0C0BB3-2D50-41D0-B4EE-B347CDC4104D}" srcOrd="3" destOrd="0" presId="urn:microsoft.com/office/officeart/2005/8/layout/list1"/>
    <dgm:cxn modelId="{B2B604EB-F645-4D81-AD72-50B837555233}" type="presParOf" srcId="{A36CDE90-E362-4027-AB5B-830BAA80BB9E}" destId="{B183BC2E-7C7D-469E-91A6-AF5CC870CBDB}" srcOrd="4" destOrd="0" presId="urn:microsoft.com/office/officeart/2005/8/layout/list1"/>
    <dgm:cxn modelId="{C2BD8778-CD0C-4228-9757-1A6171734095}" type="presParOf" srcId="{B183BC2E-7C7D-469E-91A6-AF5CC870CBDB}" destId="{4A50D00A-D2CA-4E6C-AFCE-D818EE92723A}" srcOrd="0" destOrd="0" presId="urn:microsoft.com/office/officeart/2005/8/layout/list1"/>
    <dgm:cxn modelId="{EC6006BD-3B7C-4A08-8759-3F662F6E2827}" type="presParOf" srcId="{B183BC2E-7C7D-469E-91A6-AF5CC870CBDB}" destId="{FEA1E79E-E202-4A02-B36C-305309EB284E}" srcOrd="1" destOrd="0" presId="urn:microsoft.com/office/officeart/2005/8/layout/list1"/>
    <dgm:cxn modelId="{1EB3C90F-9743-430F-9F00-86F52BE326D0}" type="presParOf" srcId="{A36CDE90-E362-4027-AB5B-830BAA80BB9E}" destId="{0CF2FA99-9A0A-4B46-B238-2DB0B20DDAE0}" srcOrd="5" destOrd="0" presId="urn:microsoft.com/office/officeart/2005/8/layout/list1"/>
    <dgm:cxn modelId="{F7F423B9-46C4-4058-89BF-AEB0199FD105}" type="presParOf" srcId="{A36CDE90-E362-4027-AB5B-830BAA80BB9E}" destId="{4B132A36-30B8-4479-8ABB-4041EEA41269}" srcOrd="6" destOrd="0" presId="urn:microsoft.com/office/officeart/2005/8/layout/list1"/>
    <dgm:cxn modelId="{67F17F4E-68A4-4419-9D9A-BF26925CEE94}" type="presParOf" srcId="{A36CDE90-E362-4027-AB5B-830BAA80BB9E}" destId="{6E3D95C1-0D09-438D-89C6-A19A0AC36E82}" srcOrd="7" destOrd="0" presId="urn:microsoft.com/office/officeart/2005/8/layout/list1"/>
    <dgm:cxn modelId="{426FEE88-ABB8-42C4-AA79-A9FD5009E820}" type="presParOf" srcId="{A36CDE90-E362-4027-AB5B-830BAA80BB9E}" destId="{2197B671-929E-446D-A7F6-0C09D91848E0}" srcOrd="8" destOrd="0" presId="urn:microsoft.com/office/officeart/2005/8/layout/list1"/>
    <dgm:cxn modelId="{97B85EB4-FDE0-4B4A-B3F9-C4A8D9AC7DD0}" type="presParOf" srcId="{2197B671-929E-446D-A7F6-0C09D91848E0}" destId="{6D8A4DED-E004-4E55-A993-BE93C9571903}" srcOrd="0" destOrd="0" presId="urn:microsoft.com/office/officeart/2005/8/layout/list1"/>
    <dgm:cxn modelId="{B437AF99-3BB3-4FF9-87AB-3E5EC11EB49D}" type="presParOf" srcId="{2197B671-929E-446D-A7F6-0C09D91848E0}" destId="{4423E0E6-1810-41F9-B04D-E5BBECB09E64}" srcOrd="1" destOrd="0" presId="urn:microsoft.com/office/officeart/2005/8/layout/list1"/>
    <dgm:cxn modelId="{A0FEABA5-B76D-4F13-8985-887B388EF3E8}" type="presParOf" srcId="{A36CDE90-E362-4027-AB5B-830BAA80BB9E}" destId="{1065B71C-E24B-4C92-B7C0-40DB29A0F116}" srcOrd="9" destOrd="0" presId="urn:microsoft.com/office/officeart/2005/8/layout/list1"/>
    <dgm:cxn modelId="{507E7871-4007-4B5E-978F-0B0411B13496}" type="presParOf" srcId="{A36CDE90-E362-4027-AB5B-830BAA80BB9E}" destId="{4D48C217-309D-48B9-B83C-331162E21977}" srcOrd="10" destOrd="0" presId="urn:microsoft.com/office/officeart/2005/8/layout/list1"/>
    <dgm:cxn modelId="{A5EA827B-8A14-4503-8E3E-C9B5BD0681F1}" type="presParOf" srcId="{A36CDE90-E362-4027-AB5B-830BAA80BB9E}" destId="{5DF6C668-D522-4275-AFA2-A4B63CC3DFB7}" srcOrd="11" destOrd="0" presId="urn:microsoft.com/office/officeart/2005/8/layout/list1"/>
    <dgm:cxn modelId="{8AE50AE3-DC14-4583-A654-9C33835375D9}" type="presParOf" srcId="{A36CDE90-E362-4027-AB5B-830BAA80BB9E}" destId="{D260F8A0-B8CE-427D-8E43-F6BCCE23104C}" srcOrd="12" destOrd="0" presId="urn:microsoft.com/office/officeart/2005/8/layout/list1"/>
    <dgm:cxn modelId="{C816F4E6-5330-4F65-87FE-BE20925CF116}" type="presParOf" srcId="{D260F8A0-B8CE-427D-8E43-F6BCCE23104C}" destId="{EF35B1D9-3292-4E6A-935E-DF4D922F0BB1}" srcOrd="0" destOrd="0" presId="urn:microsoft.com/office/officeart/2005/8/layout/list1"/>
    <dgm:cxn modelId="{3B4B29EF-F263-4C82-9687-696693DE4B52}" type="presParOf" srcId="{D260F8A0-B8CE-427D-8E43-F6BCCE23104C}" destId="{9482804E-7A34-464F-94AD-81AD1A5A884F}" srcOrd="1" destOrd="0" presId="urn:microsoft.com/office/officeart/2005/8/layout/list1"/>
    <dgm:cxn modelId="{F34AB0EB-A69C-4D7B-A8BF-1F160922A138}" type="presParOf" srcId="{A36CDE90-E362-4027-AB5B-830BAA80BB9E}" destId="{73B06790-2DD3-44B1-93F8-09DD6443C763}" srcOrd="13" destOrd="0" presId="urn:microsoft.com/office/officeart/2005/8/layout/list1"/>
    <dgm:cxn modelId="{E7B9FF19-0F95-48EC-8C4D-86A6BFBF445F}" type="presParOf" srcId="{A36CDE90-E362-4027-AB5B-830BAA80BB9E}" destId="{A34452AF-7B09-4F66-866B-53A8FED36AD0}" srcOrd="14" destOrd="0" presId="urn:microsoft.com/office/officeart/2005/8/layout/list1"/>
    <dgm:cxn modelId="{E05D4DD1-7AD5-4AC8-BB01-0D67EE08914F}" type="presParOf" srcId="{A36CDE90-E362-4027-AB5B-830BAA80BB9E}" destId="{E9526D15-1E3B-4DAC-A29B-7F7250F0D345}" srcOrd="15" destOrd="0" presId="urn:microsoft.com/office/officeart/2005/8/layout/list1"/>
    <dgm:cxn modelId="{04988981-83DD-4A6C-A4FC-E8FEDF664AD8}" type="presParOf" srcId="{A36CDE90-E362-4027-AB5B-830BAA80BB9E}" destId="{C6A29FC7-13C7-4786-8AB2-5DA239F00EE8}" srcOrd="16" destOrd="0" presId="urn:microsoft.com/office/officeart/2005/8/layout/list1"/>
    <dgm:cxn modelId="{A422140E-C28E-45ED-B4C3-B803B1A98F07}" type="presParOf" srcId="{C6A29FC7-13C7-4786-8AB2-5DA239F00EE8}" destId="{8CA95955-FBDD-48EE-8575-E124F06AB67C}" srcOrd="0" destOrd="0" presId="urn:microsoft.com/office/officeart/2005/8/layout/list1"/>
    <dgm:cxn modelId="{3988A902-1EBA-4452-8712-F08946E821BC}" type="presParOf" srcId="{C6A29FC7-13C7-4786-8AB2-5DA239F00EE8}" destId="{1C15E9B9-7B15-4EC5-BA28-317397527978}" srcOrd="1" destOrd="0" presId="urn:microsoft.com/office/officeart/2005/8/layout/list1"/>
    <dgm:cxn modelId="{3888672E-6316-4C2D-A253-2BD2A5142DBC}" type="presParOf" srcId="{A36CDE90-E362-4027-AB5B-830BAA80BB9E}" destId="{3314F919-CB6B-45BA-A117-85F0F19CCB8D}" srcOrd="17" destOrd="0" presId="urn:microsoft.com/office/officeart/2005/8/layout/list1"/>
    <dgm:cxn modelId="{3751AF6B-CF99-4497-AD81-B2869183CDBE}" type="presParOf" srcId="{A36CDE90-E362-4027-AB5B-830BAA80BB9E}" destId="{CDC6FA0B-207A-45B6-8F7B-E0A2B61F3045}" srcOrd="18" destOrd="0" presId="urn:microsoft.com/office/officeart/2005/8/layout/list1"/>
    <dgm:cxn modelId="{B464AC34-334E-434E-9DF5-AB49AB43BA2B}" type="presParOf" srcId="{A36CDE90-E362-4027-AB5B-830BAA80BB9E}" destId="{0B4ADC2C-206E-49C3-B143-CBB0671BA482}" srcOrd="19" destOrd="0" presId="urn:microsoft.com/office/officeart/2005/8/layout/list1"/>
    <dgm:cxn modelId="{45F37EA5-6AAF-4CA8-BAA6-77F895159997}" type="presParOf" srcId="{A36CDE90-E362-4027-AB5B-830BAA80BB9E}" destId="{3F52A969-AC55-49CA-81F9-FA876B7B4248}" srcOrd="20" destOrd="0" presId="urn:microsoft.com/office/officeart/2005/8/layout/list1"/>
    <dgm:cxn modelId="{5DBA0B88-6BA9-4788-B094-9C89210CFA21}" type="presParOf" srcId="{3F52A969-AC55-49CA-81F9-FA876B7B4248}" destId="{CE846AA5-8737-4BFE-BEF3-EA4295BFC589}" srcOrd="0" destOrd="0" presId="urn:microsoft.com/office/officeart/2005/8/layout/list1"/>
    <dgm:cxn modelId="{49C687A2-C9E6-4E7F-9740-D3F99434B04F}" type="presParOf" srcId="{3F52A969-AC55-49CA-81F9-FA876B7B4248}" destId="{7F1013A1-91C1-4392-9595-32FB2372F491}" srcOrd="1" destOrd="0" presId="urn:microsoft.com/office/officeart/2005/8/layout/list1"/>
    <dgm:cxn modelId="{14489E82-9697-43F8-AD0E-83F5AD5EBDFD}" type="presParOf" srcId="{A36CDE90-E362-4027-AB5B-830BAA80BB9E}" destId="{065A4E8F-0F3E-43FE-B789-FC4F3B912147}" srcOrd="21" destOrd="0" presId="urn:microsoft.com/office/officeart/2005/8/layout/list1"/>
    <dgm:cxn modelId="{9C223577-D9AA-4EC1-98C8-553E609E55F9}" type="presParOf" srcId="{A36CDE90-E362-4027-AB5B-830BAA80BB9E}" destId="{48BD1E4E-F88C-4B7C-8CDF-B5EAD3FC0650}" srcOrd="22"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EF3B47D-8D82-464D-8C62-89F0E5C2E308}" type="doc">
      <dgm:prSet loTypeId="urn:microsoft.com/office/officeart/2005/8/layout/vList2" loCatId="list" qsTypeId="urn:microsoft.com/office/officeart/2005/8/quickstyle/simple1#6" qsCatId="simple" csTypeId="urn:microsoft.com/office/officeart/2005/8/colors/colorful2#2" csCatId="colorful" phldr="1"/>
      <dgm:spPr/>
      <dgm:t>
        <a:bodyPr/>
        <a:lstStyle/>
        <a:p>
          <a:endParaRPr lang="en-US"/>
        </a:p>
      </dgm:t>
    </dgm:pt>
    <dgm:pt modelId="{03955557-3502-4F6E-8220-FF52F8D64DFC}">
      <dgm:prSet/>
      <dgm:spPr/>
      <dgm:t>
        <a:bodyPr/>
        <a:lstStyle/>
        <a:p>
          <a:r>
            <a:rPr lang="en-US" dirty="0"/>
            <a:t>Opt-Out Incentive (OOS)</a:t>
          </a:r>
        </a:p>
      </dgm:t>
    </dgm:pt>
    <dgm:pt modelId="{AB9FB404-3212-4495-AE06-3C452206AD06}" type="parTrans" cxnId="{85D2976B-2B75-4138-BEA3-899FC15829DF}">
      <dgm:prSet/>
      <dgm:spPr/>
      <dgm:t>
        <a:bodyPr/>
        <a:lstStyle/>
        <a:p>
          <a:endParaRPr lang="en-US"/>
        </a:p>
      </dgm:t>
    </dgm:pt>
    <dgm:pt modelId="{60B263D6-21E9-4C1F-9973-D15D4DEB21EB}" type="sibTrans" cxnId="{85D2976B-2B75-4138-BEA3-899FC15829DF}">
      <dgm:prSet/>
      <dgm:spPr/>
      <dgm:t>
        <a:bodyPr/>
        <a:lstStyle/>
        <a:p>
          <a:endParaRPr lang="en-US"/>
        </a:p>
      </dgm:t>
    </dgm:pt>
    <dgm:pt modelId="{059F67AC-1AFF-4A9B-96BB-A8F25EB299A0}">
      <dgm:prSet/>
      <dgm:spPr/>
      <dgm:t>
        <a:bodyPr/>
        <a:lstStyle/>
        <a:p>
          <a:r>
            <a:rPr lang="en-US" dirty="0"/>
            <a:t>Healthcare FSA, Dependent Care FSA, HSA</a:t>
          </a:r>
        </a:p>
      </dgm:t>
    </dgm:pt>
    <dgm:pt modelId="{34FB7A59-1244-4E53-97C2-F1FD0B767A7B}" type="parTrans" cxnId="{91A9E167-33B5-4BAE-B3B0-F6F3B601ABA5}">
      <dgm:prSet/>
      <dgm:spPr/>
      <dgm:t>
        <a:bodyPr/>
        <a:lstStyle/>
        <a:p>
          <a:endParaRPr lang="en-US"/>
        </a:p>
      </dgm:t>
    </dgm:pt>
    <dgm:pt modelId="{104CA79D-F09B-431C-91AF-EA412BB1F304}" type="sibTrans" cxnId="{91A9E167-33B5-4BAE-B3B0-F6F3B601ABA5}">
      <dgm:prSet/>
      <dgm:spPr/>
      <dgm:t>
        <a:bodyPr/>
        <a:lstStyle/>
        <a:p>
          <a:endParaRPr lang="en-US"/>
        </a:p>
      </dgm:t>
    </dgm:pt>
    <dgm:pt modelId="{CA8433F4-F4EE-42DE-B578-1492966F602F}">
      <dgm:prSet/>
      <dgm:spPr/>
      <dgm:t>
        <a:bodyPr/>
        <a:lstStyle/>
        <a:p>
          <a:r>
            <a:rPr lang="en-US" dirty="0"/>
            <a:t>Remind newly hired employees that coverage they enter in MIB is effective for plan year 2026 only.</a:t>
          </a:r>
        </a:p>
      </dgm:t>
    </dgm:pt>
    <dgm:pt modelId="{1B61E21C-B7CC-45F7-A426-3F45E6E890A1}" type="parTrans" cxnId="{BEDE9734-0034-41EB-BAB9-9DB5D01C633C}">
      <dgm:prSet/>
      <dgm:spPr/>
      <dgm:t>
        <a:bodyPr/>
        <a:lstStyle/>
        <a:p>
          <a:endParaRPr lang="en-US"/>
        </a:p>
      </dgm:t>
    </dgm:pt>
    <dgm:pt modelId="{5B859A5C-A9CD-4152-AC4B-5B8A491F41A8}" type="sibTrans" cxnId="{BEDE9734-0034-41EB-BAB9-9DB5D01C633C}">
      <dgm:prSet/>
      <dgm:spPr/>
      <dgm:t>
        <a:bodyPr/>
        <a:lstStyle/>
        <a:p>
          <a:endParaRPr lang="en-US"/>
        </a:p>
      </dgm:t>
    </dgm:pt>
    <dgm:pt modelId="{C1C1E75C-1172-4067-AAF8-02131CF0A856}">
      <dgm:prSet/>
      <dgm:spPr/>
      <dgm:t>
        <a:bodyPr/>
        <a:lstStyle/>
        <a:p>
          <a:r>
            <a:rPr lang="en-US" dirty="0"/>
            <a:t>If they want coverage for 2027, the EE must make the election on their OE event, if it’s open. </a:t>
          </a:r>
        </a:p>
      </dgm:t>
    </dgm:pt>
    <dgm:pt modelId="{120D899A-101A-4294-B258-B007B47030AF}" type="parTrans" cxnId="{17DC1BBA-6656-40FC-822F-532669DB9EB7}">
      <dgm:prSet/>
      <dgm:spPr/>
      <dgm:t>
        <a:bodyPr/>
        <a:lstStyle/>
        <a:p>
          <a:endParaRPr lang="en-US"/>
        </a:p>
      </dgm:t>
    </dgm:pt>
    <dgm:pt modelId="{F9EC25B7-8B31-4AE5-962D-ECCC5A284C0E}" type="sibTrans" cxnId="{17DC1BBA-6656-40FC-822F-532669DB9EB7}">
      <dgm:prSet/>
      <dgm:spPr/>
      <dgm:t>
        <a:bodyPr/>
        <a:lstStyle/>
        <a:p>
          <a:endParaRPr lang="en-US"/>
        </a:p>
      </dgm:t>
    </dgm:pt>
    <dgm:pt modelId="{70817290-F108-43D9-B506-AE060F9D18A9}">
      <dgm:prSet/>
      <dgm:spPr/>
      <dgm:t>
        <a:bodyPr/>
        <a:lstStyle/>
        <a:p>
          <a:r>
            <a:rPr lang="en-US" dirty="0"/>
            <a:t>If the OE event is no longer available, there will be November and December late OE Appeal QLEs to use.  You can refer to the </a:t>
          </a:r>
          <a:r>
            <a:rPr lang="en-US" dirty="0">
              <a:hlinkClick xmlns:r="http://schemas.openxmlformats.org/officeDocument/2006/relationships" r:id="rId1"/>
            </a:rPr>
            <a:t>ET-1111</a:t>
          </a:r>
          <a:r>
            <a:rPr lang="en-US" dirty="0"/>
            <a:t>, section 9.1 for more details.</a:t>
          </a:r>
        </a:p>
      </dgm:t>
    </dgm:pt>
    <dgm:pt modelId="{BE7DE4D9-B421-41F0-ABC0-17FDDC5EDE7E}" type="parTrans" cxnId="{A1F7CC5E-872B-4B85-8ADA-68B60B6533D7}">
      <dgm:prSet/>
      <dgm:spPr/>
      <dgm:t>
        <a:bodyPr/>
        <a:lstStyle/>
        <a:p>
          <a:endParaRPr lang="en-US"/>
        </a:p>
      </dgm:t>
    </dgm:pt>
    <dgm:pt modelId="{DE5B3281-D0C2-4ED1-A295-C48D9951ADBA}" type="sibTrans" cxnId="{A1F7CC5E-872B-4B85-8ADA-68B60B6533D7}">
      <dgm:prSet/>
      <dgm:spPr/>
      <dgm:t>
        <a:bodyPr/>
        <a:lstStyle/>
        <a:p>
          <a:endParaRPr lang="en-US"/>
        </a:p>
      </dgm:t>
    </dgm:pt>
    <dgm:pt modelId="{E63CAE0A-7D59-4B0B-9E2E-FB3F6AEBFA74}">
      <dgm:prSet/>
      <dgm:spPr/>
      <dgm:t>
        <a:bodyPr/>
        <a:lstStyle/>
        <a:p>
          <a:r>
            <a:rPr lang="en-US"/>
            <a:t>Parking/Transit</a:t>
          </a:r>
        </a:p>
      </dgm:t>
    </dgm:pt>
    <dgm:pt modelId="{81FB4CBD-00D8-442B-8AAC-0100A6EB6825}" type="parTrans" cxnId="{ACFBFDDD-B6CE-4DA2-B18C-A2BC4683C59F}">
      <dgm:prSet/>
      <dgm:spPr/>
      <dgm:t>
        <a:bodyPr/>
        <a:lstStyle/>
        <a:p>
          <a:endParaRPr lang="en-US"/>
        </a:p>
      </dgm:t>
    </dgm:pt>
    <dgm:pt modelId="{1159555A-2C17-4649-A868-EAA7319E3D88}" type="sibTrans" cxnId="{ACFBFDDD-B6CE-4DA2-B18C-A2BC4683C59F}">
      <dgm:prSet/>
      <dgm:spPr/>
      <dgm:t>
        <a:bodyPr/>
        <a:lstStyle/>
        <a:p>
          <a:endParaRPr lang="en-US"/>
        </a:p>
      </dgm:t>
    </dgm:pt>
    <dgm:pt modelId="{DADD64F8-13DC-4407-B1A3-0E6D9B534B78}">
      <dgm:prSet/>
      <dgm:spPr/>
      <dgm:t>
        <a:bodyPr/>
        <a:lstStyle/>
        <a:p>
          <a:r>
            <a:rPr lang="en-US" dirty="0"/>
            <a:t>Remind newly hired employees that coverage they enter in MIB is effective for plan year 2026 only.</a:t>
          </a:r>
        </a:p>
      </dgm:t>
    </dgm:pt>
    <dgm:pt modelId="{3A7D7A7D-818B-4F01-B454-AF02AD7878CB}" type="parTrans" cxnId="{2F768B58-41D8-4E37-82A8-16CF8A138A41}">
      <dgm:prSet/>
      <dgm:spPr/>
      <dgm:t>
        <a:bodyPr/>
        <a:lstStyle/>
        <a:p>
          <a:endParaRPr lang="en-US"/>
        </a:p>
      </dgm:t>
    </dgm:pt>
    <dgm:pt modelId="{BB926B03-24EA-4B0E-9086-6F1ADCFE9A27}" type="sibTrans" cxnId="{2F768B58-41D8-4E37-82A8-16CF8A138A41}">
      <dgm:prSet/>
      <dgm:spPr/>
      <dgm:t>
        <a:bodyPr/>
        <a:lstStyle/>
        <a:p>
          <a:endParaRPr lang="en-US"/>
        </a:p>
      </dgm:t>
    </dgm:pt>
    <dgm:pt modelId="{22422EAA-B7F5-4AA4-958F-370E25CF2158}">
      <dgm:prSet/>
      <dgm:spPr/>
      <dgm:t>
        <a:bodyPr/>
        <a:lstStyle/>
        <a:p>
          <a:r>
            <a:rPr lang="en-US" dirty="0"/>
            <a:t>If they want coverage for 2027, the EE must make the election on their OE event, if it’s open. </a:t>
          </a:r>
        </a:p>
      </dgm:t>
    </dgm:pt>
    <dgm:pt modelId="{7ECAB792-7F56-4E69-8292-18FA95C745FC}" type="parTrans" cxnId="{D7436BDA-93DA-4BBA-B3E1-5671371E9AB0}">
      <dgm:prSet/>
      <dgm:spPr/>
      <dgm:t>
        <a:bodyPr/>
        <a:lstStyle/>
        <a:p>
          <a:endParaRPr lang="en-US"/>
        </a:p>
      </dgm:t>
    </dgm:pt>
    <dgm:pt modelId="{69D49EDC-BCC2-4F7F-A9A9-C2EFA8F0937E}" type="sibTrans" cxnId="{D7436BDA-93DA-4BBA-B3E1-5671371E9AB0}">
      <dgm:prSet/>
      <dgm:spPr/>
      <dgm:t>
        <a:bodyPr/>
        <a:lstStyle/>
        <a:p>
          <a:endParaRPr lang="en-US"/>
        </a:p>
      </dgm:t>
    </dgm:pt>
    <dgm:pt modelId="{129923CF-2045-4E79-B562-06984EF87AA1}">
      <dgm:prSet/>
      <dgm:spPr/>
      <dgm:t>
        <a:bodyPr/>
        <a:lstStyle/>
        <a:p>
          <a:r>
            <a:rPr lang="en-US" dirty="0"/>
            <a:t>If the OE event is no longer available, there will be November and December late OE Appeal QLEs to use.  You can refer to the </a:t>
          </a:r>
          <a:r>
            <a:rPr lang="en-US" dirty="0">
              <a:hlinkClick xmlns:r="http://schemas.openxmlformats.org/officeDocument/2006/relationships" r:id="rId1"/>
            </a:rPr>
            <a:t>ET-1111</a:t>
          </a:r>
          <a:r>
            <a:rPr lang="en-US" dirty="0"/>
            <a:t>, section 9.1 for more details.</a:t>
          </a:r>
        </a:p>
      </dgm:t>
    </dgm:pt>
    <dgm:pt modelId="{4602E68C-DF5E-4A7F-A5B1-73B65443FE7F}" type="parTrans" cxnId="{00338BD4-AE1B-461C-BB84-82E07590DD7F}">
      <dgm:prSet/>
      <dgm:spPr/>
      <dgm:t>
        <a:bodyPr/>
        <a:lstStyle/>
        <a:p>
          <a:endParaRPr lang="en-US"/>
        </a:p>
      </dgm:t>
    </dgm:pt>
    <dgm:pt modelId="{269357FF-7D61-4CAF-A129-D89EC96DEA18}" type="sibTrans" cxnId="{00338BD4-AE1B-461C-BB84-82E07590DD7F}">
      <dgm:prSet/>
      <dgm:spPr/>
      <dgm:t>
        <a:bodyPr/>
        <a:lstStyle/>
        <a:p>
          <a:endParaRPr lang="en-US"/>
        </a:p>
      </dgm:t>
    </dgm:pt>
    <dgm:pt modelId="{42807CA2-C810-437D-AEE8-9CCEA5FFCA75}">
      <dgm:prSet/>
      <dgm:spPr/>
      <dgm:t>
        <a:bodyPr/>
        <a:lstStyle/>
        <a:p>
          <a:r>
            <a:rPr lang="en-US" dirty="0"/>
            <a:t>MIB show the election as a monthly benefit, but it comes thru as an annual election in PS.  Be sure to review these values closely so they are not over the monthly IRS limit of $325.00.</a:t>
          </a:r>
        </a:p>
      </dgm:t>
    </dgm:pt>
    <dgm:pt modelId="{F18D164D-C2C7-4C1B-BD42-4CCC7494A781}" type="parTrans" cxnId="{C53253B7-9DDB-48FD-8E64-813843F3815F}">
      <dgm:prSet/>
      <dgm:spPr/>
      <dgm:t>
        <a:bodyPr/>
        <a:lstStyle/>
        <a:p>
          <a:endParaRPr lang="en-US"/>
        </a:p>
      </dgm:t>
    </dgm:pt>
    <dgm:pt modelId="{24A8275E-B570-417F-9ECD-17F6E21A08A7}" type="sibTrans" cxnId="{C53253B7-9DDB-48FD-8E64-813843F3815F}">
      <dgm:prSet/>
      <dgm:spPr/>
      <dgm:t>
        <a:bodyPr/>
        <a:lstStyle/>
        <a:p>
          <a:endParaRPr lang="en-US"/>
        </a:p>
      </dgm:t>
    </dgm:pt>
    <dgm:pt modelId="{CA16F6DB-0FFC-48CB-A9E6-1E30B8E8C35C}">
      <dgm:prSet/>
      <dgm:spPr/>
      <dgm:t>
        <a:bodyPr/>
        <a:lstStyle/>
        <a:p>
          <a:pPr>
            <a:buFont typeface="Arial" panose="020B0604020202020204" pitchFamily="34" charset="0"/>
            <a:buChar char="•"/>
          </a:pPr>
          <a:r>
            <a:rPr lang="en-US" dirty="0"/>
            <a:t>Employees must enroll in the OOS during their 30-day enrollment window. </a:t>
          </a:r>
        </a:p>
      </dgm:t>
    </dgm:pt>
    <dgm:pt modelId="{E49FACDF-FF6F-47AE-A444-5C461F42B47A}" type="parTrans" cxnId="{BC77E729-E5BE-4F3B-85D8-A791F56B01BD}">
      <dgm:prSet/>
      <dgm:spPr/>
      <dgm:t>
        <a:bodyPr/>
        <a:lstStyle/>
        <a:p>
          <a:endParaRPr lang="en-US"/>
        </a:p>
      </dgm:t>
    </dgm:pt>
    <dgm:pt modelId="{12E2DD13-F3B1-4C91-B412-FB50E2AA3DC4}" type="sibTrans" cxnId="{BC77E729-E5BE-4F3B-85D8-A791F56B01BD}">
      <dgm:prSet/>
      <dgm:spPr/>
      <dgm:t>
        <a:bodyPr/>
        <a:lstStyle/>
        <a:p>
          <a:endParaRPr lang="en-US"/>
        </a:p>
      </dgm:t>
    </dgm:pt>
    <dgm:pt modelId="{1CA42CFE-7BC3-4D2B-B268-0676D88F3948}">
      <dgm:prSet/>
      <dgm:spPr/>
      <dgm:t>
        <a:bodyPr/>
        <a:lstStyle/>
        <a:p>
          <a:r>
            <a:rPr lang="en-US" dirty="0"/>
            <a:t>If they want coverage for 2027, the EE must make the election on their OE event, if it’s open.</a:t>
          </a:r>
        </a:p>
      </dgm:t>
    </dgm:pt>
    <dgm:pt modelId="{08827C65-B586-4CBA-B07C-2AFA144A8216}" type="parTrans" cxnId="{F74F2497-9D01-4A80-86EC-AAF9FE251E6F}">
      <dgm:prSet/>
      <dgm:spPr/>
      <dgm:t>
        <a:bodyPr/>
        <a:lstStyle/>
        <a:p>
          <a:endParaRPr lang="en-US"/>
        </a:p>
      </dgm:t>
    </dgm:pt>
    <dgm:pt modelId="{75ABCA3B-163B-4C74-BA32-87017DAD8F28}" type="sibTrans" cxnId="{F74F2497-9D01-4A80-86EC-AAF9FE251E6F}">
      <dgm:prSet/>
      <dgm:spPr/>
      <dgm:t>
        <a:bodyPr/>
        <a:lstStyle/>
        <a:p>
          <a:endParaRPr lang="en-US"/>
        </a:p>
      </dgm:t>
    </dgm:pt>
    <dgm:pt modelId="{EF4D7741-DEA5-420F-8067-CDDA860B5129}">
      <dgm:prSet/>
      <dgm:spPr/>
      <dgm:t>
        <a:bodyPr/>
        <a:lstStyle/>
        <a:p>
          <a:r>
            <a:rPr lang="en-US" dirty="0"/>
            <a:t>If the OE event is no longer available, there will be November and December late OE Appeal QLEs to use.  You can refer to the </a:t>
          </a:r>
          <a:r>
            <a:rPr lang="en-US" dirty="0">
              <a:hlinkClick xmlns:r="http://schemas.openxmlformats.org/officeDocument/2006/relationships" r:id="rId1"/>
            </a:rPr>
            <a:t>ET-1111</a:t>
          </a:r>
          <a:r>
            <a:rPr lang="en-US" dirty="0"/>
            <a:t>, section 9.1 for more details.</a:t>
          </a:r>
        </a:p>
      </dgm:t>
    </dgm:pt>
    <dgm:pt modelId="{83B220B5-10BF-493F-92DF-58D180D9544C}" type="parTrans" cxnId="{2B7F9171-E8DC-4EC3-A970-6AFF521D309F}">
      <dgm:prSet/>
      <dgm:spPr/>
      <dgm:t>
        <a:bodyPr/>
        <a:lstStyle/>
        <a:p>
          <a:endParaRPr lang="en-US"/>
        </a:p>
      </dgm:t>
    </dgm:pt>
    <dgm:pt modelId="{93BE1C76-83D4-40A8-884F-3FF4A2F4BBD0}" type="sibTrans" cxnId="{2B7F9171-E8DC-4EC3-A970-6AFF521D309F}">
      <dgm:prSet/>
      <dgm:spPr/>
      <dgm:t>
        <a:bodyPr/>
        <a:lstStyle/>
        <a:p>
          <a:endParaRPr lang="en-US"/>
        </a:p>
      </dgm:t>
    </dgm:pt>
    <dgm:pt modelId="{3A5F6AF5-69F3-441E-89F7-40E12AC318D8}" type="pres">
      <dgm:prSet presAssocID="{6EF3B47D-8D82-464D-8C62-89F0E5C2E308}" presName="linear" presStyleCnt="0">
        <dgm:presLayoutVars>
          <dgm:animLvl val="lvl"/>
          <dgm:resizeHandles val="exact"/>
        </dgm:presLayoutVars>
      </dgm:prSet>
      <dgm:spPr/>
    </dgm:pt>
    <dgm:pt modelId="{7E83535D-234F-45D4-9167-4B1B26291E24}" type="pres">
      <dgm:prSet presAssocID="{03955557-3502-4F6E-8220-FF52F8D64DFC}" presName="parentText" presStyleLbl="node1" presStyleIdx="0" presStyleCnt="3" custLinFactY="200000" custLinFactNeighborY="251803">
        <dgm:presLayoutVars>
          <dgm:chMax val="0"/>
          <dgm:bulletEnabled val="1"/>
        </dgm:presLayoutVars>
      </dgm:prSet>
      <dgm:spPr/>
    </dgm:pt>
    <dgm:pt modelId="{489AD705-AC84-4824-8ECA-445718BD9FD1}" type="pres">
      <dgm:prSet presAssocID="{03955557-3502-4F6E-8220-FF52F8D64DFC}" presName="childText" presStyleLbl="revTx" presStyleIdx="0" presStyleCnt="3" custLinFactY="300000" custLinFactNeighborX="-736" custLinFactNeighborY="312096">
        <dgm:presLayoutVars>
          <dgm:bulletEnabled val="1"/>
        </dgm:presLayoutVars>
      </dgm:prSet>
      <dgm:spPr/>
    </dgm:pt>
    <dgm:pt modelId="{0EDB4216-92D0-4BB3-B283-EBE8B8C9AA82}" type="pres">
      <dgm:prSet presAssocID="{059F67AC-1AFF-4A9B-96BB-A8F25EB299A0}" presName="parentText" presStyleLbl="node1" presStyleIdx="1" presStyleCnt="3" custLinFactY="-100000" custLinFactNeighborX="0" custLinFactNeighborY="-108355">
        <dgm:presLayoutVars>
          <dgm:chMax val="0"/>
          <dgm:bulletEnabled val="1"/>
        </dgm:presLayoutVars>
      </dgm:prSet>
      <dgm:spPr/>
    </dgm:pt>
    <dgm:pt modelId="{A1638AE1-CBFC-4193-9A8C-C811DD10125E}" type="pres">
      <dgm:prSet presAssocID="{059F67AC-1AFF-4A9B-96BB-A8F25EB299A0}" presName="childText" presStyleLbl="revTx" presStyleIdx="1" presStyleCnt="3" custLinFactY="-100000" custLinFactNeighborX="0" custLinFactNeighborY="-116799">
        <dgm:presLayoutVars>
          <dgm:bulletEnabled val="1"/>
        </dgm:presLayoutVars>
      </dgm:prSet>
      <dgm:spPr/>
    </dgm:pt>
    <dgm:pt modelId="{1DC74A7B-FB52-4ACD-BF87-F8DF81A540A9}" type="pres">
      <dgm:prSet presAssocID="{E63CAE0A-7D59-4B0B-9E2E-FB3F6AEBFA74}" presName="parentText" presStyleLbl="node1" presStyleIdx="2" presStyleCnt="3" custLinFactY="-13491" custLinFactNeighborX="0" custLinFactNeighborY="-100000">
        <dgm:presLayoutVars>
          <dgm:chMax val="0"/>
          <dgm:bulletEnabled val="1"/>
        </dgm:presLayoutVars>
      </dgm:prSet>
      <dgm:spPr/>
    </dgm:pt>
    <dgm:pt modelId="{6B72B2A1-E20D-483B-9B37-0BBEF105FA42}" type="pres">
      <dgm:prSet presAssocID="{E63CAE0A-7D59-4B0B-9E2E-FB3F6AEBFA74}" presName="childText" presStyleLbl="revTx" presStyleIdx="2" presStyleCnt="3" custLinFactY="-68418" custLinFactNeighborY="-100000">
        <dgm:presLayoutVars>
          <dgm:bulletEnabled val="1"/>
        </dgm:presLayoutVars>
      </dgm:prSet>
      <dgm:spPr/>
    </dgm:pt>
  </dgm:ptLst>
  <dgm:cxnLst>
    <dgm:cxn modelId="{D2A80E12-80D5-472E-A3E0-907CA441DBE1}" type="presOf" srcId="{DADD64F8-13DC-4407-B1A3-0E6D9B534B78}" destId="{6B72B2A1-E20D-483B-9B37-0BBEF105FA42}" srcOrd="0" destOrd="0" presId="urn:microsoft.com/office/officeart/2005/8/layout/vList2"/>
    <dgm:cxn modelId="{7424CE27-DFC0-41CA-B73E-59B232321D49}" type="presOf" srcId="{70817290-F108-43D9-B506-AE060F9D18A9}" destId="{A1638AE1-CBFC-4193-9A8C-C811DD10125E}" srcOrd="0" destOrd="2" presId="urn:microsoft.com/office/officeart/2005/8/layout/vList2"/>
    <dgm:cxn modelId="{BC77E729-E5BE-4F3B-85D8-A791F56B01BD}" srcId="{03955557-3502-4F6E-8220-FF52F8D64DFC}" destId="{CA16F6DB-0FFC-48CB-A9E6-1E30B8E8C35C}" srcOrd="0" destOrd="0" parTransId="{E49FACDF-FF6F-47AE-A444-5C461F42B47A}" sibTransId="{12E2DD13-F3B1-4C91-B412-FB50E2AA3DC4}"/>
    <dgm:cxn modelId="{48AF932A-6D9C-4155-A189-C55BD4347572}" type="presOf" srcId="{CA16F6DB-0FFC-48CB-A9E6-1E30B8E8C35C}" destId="{489AD705-AC84-4824-8ECA-445718BD9FD1}" srcOrd="0" destOrd="0" presId="urn:microsoft.com/office/officeart/2005/8/layout/vList2"/>
    <dgm:cxn modelId="{BEDE9734-0034-41EB-BAB9-9DB5D01C633C}" srcId="{059F67AC-1AFF-4A9B-96BB-A8F25EB299A0}" destId="{CA8433F4-F4EE-42DE-B578-1492966F602F}" srcOrd="0" destOrd="0" parTransId="{1B61E21C-B7CC-45F7-A426-3F45E6E890A1}" sibTransId="{5B859A5C-A9CD-4152-AC4B-5B8A491F41A8}"/>
    <dgm:cxn modelId="{B72ABD37-E47A-4D44-8B50-E0A4DD3D4902}" type="presOf" srcId="{22422EAA-B7F5-4AA4-958F-370E25CF2158}" destId="{6B72B2A1-E20D-483B-9B37-0BBEF105FA42}" srcOrd="0" destOrd="2" presId="urn:microsoft.com/office/officeart/2005/8/layout/vList2"/>
    <dgm:cxn modelId="{A1F7CC5E-872B-4B85-8ADA-68B60B6533D7}" srcId="{C1C1E75C-1172-4067-AAF8-02131CF0A856}" destId="{70817290-F108-43D9-B506-AE060F9D18A9}" srcOrd="0" destOrd="0" parTransId="{BE7DE4D9-B421-41F0-ABC0-17FDDC5EDE7E}" sibTransId="{DE5B3281-D0C2-4ED1-A295-C48D9951ADBA}"/>
    <dgm:cxn modelId="{91A9E167-33B5-4BAE-B3B0-F6F3B601ABA5}" srcId="{6EF3B47D-8D82-464D-8C62-89F0E5C2E308}" destId="{059F67AC-1AFF-4A9B-96BB-A8F25EB299A0}" srcOrd="1" destOrd="0" parTransId="{34FB7A59-1244-4E53-97C2-F1FD0B767A7B}" sibTransId="{104CA79D-F09B-431C-91AF-EA412BB1F304}"/>
    <dgm:cxn modelId="{85D2976B-2B75-4138-BEA3-899FC15829DF}" srcId="{6EF3B47D-8D82-464D-8C62-89F0E5C2E308}" destId="{03955557-3502-4F6E-8220-FF52F8D64DFC}" srcOrd="0" destOrd="0" parTransId="{AB9FB404-3212-4495-AE06-3C452206AD06}" sibTransId="{60B263D6-21E9-4C1F-9973-D15D4DEB21EB}"/>
    <dgm:cxn modelId="{C5E17C6C-18CD-4109-B35D-73003F87E22D}" type="presOf" srcId="{E63CAE0A-7D59-4B0B-9E2E-FB3F6AEBFA74}" destId="{1DC74A7B-FB52-4ACD-BF87-F8DF81A540A9}" srcOrd="0" destOrd="0" presId="urn:microsoft.com/office/officeart/2005/8/layout/vList2"/>
    <dgm:cxn modelId="{2B7F9171-E8DC-4EC3-A970-6AFF521D309F}" srcId="{1CA42CFE-7BC3-4D2B-B268-0676D88F3948}" destId="{EF4D7741-DEA5-420F-8067-CDDA860B5129}" srcOrd="0" destOrd="0" parTransId="{83B220B5-10BF-493F-92DF-58D180D9544C}" sibTransId="{93BE1C76-83D4-40A8-884F-3FF4A2F4BBD0}"/>
    <dgm:cxn modelId="{2F768B58-41D8-4E37-82A8-16CF8A138A41}" srcId="{E63CAE0A-7D59-4B0B-9E2E-FB3F6AEBFA74}" destId="{DADD64F8-13DC-4407-B1A3-0E6D9B534B78}" srcOrd="0" destOrd="0" parTransId="{3A7D7A7D-818B-4F01-B454-AF02AD7878CB}" sibTransId="{BB926B03-24EA-4B0E-9086-6F1ADCFE9A27}"/>
    <dgm:cxn modelId="{28C31C7C-A5FE-461D-BD98-06881F1F8338}" type="presOf" srcId="{129923CF-2045-4E79-B562-06984EF87AA1}" destId="{6B72B2A1-E20D-483B-9B37-0BBEF105FA42}" srcOrd="0" destOrd="3" presId="urn:microsoft.com/office/officeart/2005/8/layout/vList2"/>
    <dgm:cxn modelId="{A21E488E-3CD0-4949-BFEB-859C9C9613D3}" type="presOf" srcId="{6EF3B47D-8D82-464D-8C62-89F0E5C2E308}" destId="{3A5F6AF5-69F3-441E-89F7-40E12AC318D8}" srcOrd="0" destOrd="0" presId="urn:microsoft.com/office/officeart/2005/8/layout/vList2"/>
    <dgm:cxn modelId="{F74F2497-9D01-4A80-86EC-AAF9FE251E6F}" srcId="{03955557-3502-4F6E-8220-FF52F8D64DFC}" destId="{1CA42CFE-7BC3-4D2B-B268-0676D88F3948}" srcOrd="1" destOrd="0" parTransId="{08827C65-B586-4CBA-B07C-2AFA144A8216}" sibTransId="{75ABCA3B-163B-4C74-BA32-87017DAD8F28}"/>
    <dgm:cxn modelId="{163D01A6-2ADD-47B2-9B94-E75302F05094}" type="presOf" srcId="{42807CA2-C810-437D-AEE8-9CCEA5FFCA75}" destId="{6B72B2A1-E20D-483B-9B37-0BBEF105FA42}" srcOrd="0" destOrd="1" presId="urn:microsoft.com/office/officeart/2005/8/layout/vList2"/>
    <dgm:cxn modelId="{E39AD6B0-7542-4EED-BCAF-6988DBB5508A}" type="presOf" srcId="{059F67AC-1AFF-4A9B-96BB-A8F25EB299A0}" destId="{0EDB4216-92D0-4BB3-B283-EBE8B8C9AA82}" srcOrd="0" destOrd="0" presId="urn:microsoft.com/office/officeart/2005/8/layout/vList2"/>
    <dgm:cxn modelId="{9ADD8EB1-FADB-40AF-94F1-295E4211F813}" type="presOf" srcId="{EF4D7741-DEA5-420F-8067-CDDA860B5129}" destId="{489AD705-AC84-4824-8ECA-445718BD9FD1}" srcOrd="0" destOrd="2" presId="urn:microsoft.com/office/officeart/2005/8/layout/vList2"/>
    <dgm:cxn modelId="{331041B3-2136-4EF7-9D5A-613D9D96A426}" type="presOf" srcId="{1CA42CFE-7BC3-4D2B-B268-0676D88F3948}" destId="{489AD705-AC84-4824-8ECA-445718BD9FD1}" srcOrd="0" destOrd="1" presId="urn:microsoft.com/office/officeart/2005/8/layout/vList2"/>
    <dgm:cxn modelId="{C53253B7-9DDB-48FD-8E64-813843F3815F}" srcId="{E63CAE0A-7D59-4B0B-9E2E-FB3F6AEBFA74}" destId="{42807CA2-C810-437D-AEE8-9CCEA5FFCA75}" srcOrd="1" destOrd="0" parTransId="{F18D164D-C2C7-4C1B-BD42-4CCC7494A781}" sibTransId="{24A8275E-B570-417F-9ECD-17F6E21A08A7}"/>
    <dgm:cxn modelId="{17DC1BBA-6656-40FC-822F-532669DB9EB7}" srcId="{059F67AC-1AFF-4A9B-96BB-A8F25EB299A0}" destId="{C1C1E75C-1172-4067-AAF8-02131CF0A856}" srcOrd="1" destOrd="0" parTransId="{120D899A-101A-4294-B258-B007B47030AF}" sibTransId="{F9EC25B7-8B31-4AE5-962D-ECCC5A284C0E}"/>
    <dgm:cxn modelId="{00338BD4-AE1B-461C-BB84-82E07590DD7F}" srcId="{22422EAA-B7F5-4AA4-958F-370E25CF2158}" destId="{129923CF-2045-4E79-B562-06984EF87AA1}" srcOrd="0" destOrd="0" parTransId="{4602E68C-DF5E-4A7F-A5B1-73B65443FE7F}" sibTransId="{269357FF-7D61-4CAF-A129-D89EC96DEA18}"/>
    <dgm:cxn modelId="{A96F91D8-CB62-404D-AF82-448890478BF5}" type="presOf" srcId="{03955557-3502-4F6E-8220-FF52F8D64DFC}" destId="{7E83535D-234F-45D4-9167-4B1B26291E24}" srcOrd="0" destOrd="0" presId="urn:microsoft.com/office/officeart/2005/8/layout/vList2"/>
    <dgm:cxn modelId="{D7436BDA-93DA-4BBA-B3E1-5671371E9AB0}" srcId="{E63CAE0A-7D59-4B0B-9E2E-FB3F6AEBFA74}" destId="{22422EAA-B7F5-4AA4-958F-370E25CF2158}" srcOrd="2" destOrd="0" parTransId="{7ECAB792-7F56-4E69-8292-18FA95C745FC}" sibTransId="{69D49EDC-BCC2-4F7F-A9A9-C2EFA8F0937E}"/>
    <dgm:cxn modelId="{682E63DD-F27A-4B74-968A-69C76DA87A5B}" type="presOf" srcId="{C1C1E75C-1172-4067-AAF8-02131CF0A856}" destId="{A1638AE1-CBFC-4193-9A8C-C811DD10125E}" srcOrd="0" destOrd="1" presId="urn:microsoft.com/office/officeart/2005/8/layout/vList2"/>
    <dgm:cxn modelId="{ACFBFDDD-B6CE-4DA2-B18C-A2BC4683C59F}" srcId="{6EF3B47D-8D82-464D-8C62-89F0E5C2E308}" destId="{E63CAE0A-7D59-4B0B-9E2E-FB3F6AEBFA74}" srcOrd="2" destOrd="0" parTransId="{81FB4CBD-00D8-442B-8AAC-0100A6EB6825}" sibTransId="{1159555A-2C17-4649-A868-EAA7319E3D88}"/>
    <dgm:cxn modelId="{AB2BF4E6-3ADD-47DE-84F7-49820446BFD3}" type="presOf" srcId="{CA8433F4-F4EE-42DE-B578-1492966F602F}" destId="{A1638AE1-CBFC-4193-9A8C-C811DD10125E}" srcOrd="0" destOrd="0" presId="urn:microsoft.com/office/officeart/2005/8/layout/vList2"/>
    <dgm:cxn modelId="{BB5B157B-CE9B-4E79-9B9F-FEC8E8D2AA71}" type="presParOf" srcId="{3A5F6AF5-69F3-441E-89F7-40E12AC318D8}" destId="{7E83535D-234F-45D4-9167-4B1B26291E24}" srcOrd="0" destOrd="0" presId="urn:microsoft.com/office/officeart/2005/8/layout/vList2"/>
    <dgm:cxn modelId="{1374B890-9066-4C26-8D76-F41D2DAE642F}" type="presParOf" srcId="{3A5F6AF5-69F3-441E-89F7-40E12AC318D8}" destId="{489AD705-AC84-4824-8ECA-445718BD9FD1}" srcOrd="1" destOrd="0" presId="urn:microsoft.com/office/officeart/2005/8/layout/vList2"/>
    <dgm:cxn modelId="{B7141F32-2433-45FE-9409-602370E36FC3}" type="presParOf" srcId="{3A5F6AF5-69F3-441E-89F7-40E12AC318D8}" destId="{0EDB4216-92D0-4BB3-B283-EBE8B8C9AA82}" srcOrd="2" destOrd="0" presId="urn:microsoft.com/office/officeart/2005/8/layout/vList2"/>
    <dgm:cxn modelId="{067AF73D-4CF8-4277-917D-D58418472A28}" type="presParOf" srcId="{3A5F6AF5-69F3-441E-89F7-40E12AC318D8}" destId="{A1638AE1-CBFC-4193-9A8C-C811DD10125E}" srcOrd="3" destOrd="0" presId="urn:microsoft.com/office/officeart/2005/8/layout/vList2"/>
    <dgm:cxn modelId="{924E7278-5A26-493F-82BC-433D17C765B1}" type="presParOf" srcId="{3A5F6AF5-69F3-441E-89F7-40E12AC318D8}" destId="{1DC74A7B-FB52-4ACD-BF87-F8DF81A540A9}" srcOrd="4" destOrd="0" presId="urn:microsoft.com/office/officeart/2005/8/layout/vList2"/>
    <dgm:cxn modelId="{4C3F4C09-F48F-49B1-9281-EF8F8AAC479D}" type="presParOf" srcId="{3A5F6AF5-69F3-441E-89F7-40E12AC318D8}" destId="{6B72B2A1-E20D-483B-9B37-0BBEF105FA42}" srcOrd="5"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117B52F-3594-4B25-82F0-8A24132DB9BF}" type="doc">
      <dgm:prSet loTypeId="urn:microsoft.com/office/officeart/2005/8/layout/vList2" loCatId="list" qsTypeId="urn:microsoft.com/office/officeart/2005/8/quickstyle/simple1#8" qsCatId="simple" csTypeId="urn:microsoft.com/office/officeart/2005/8/colors/colorful2#3" csCatId="colorful" phldr="1"/>
      <dgm:spPr/>
      <dgm:t>
        <a:bodyPr/>
        <a:lstStyle/>
        <a:p>
          <a:endParaRPr lang="en-US"/>
        </a:p>
      </dgm:t>
    </dgm:pt>
    <dgm:pt modelId="{39FB30FE-E377-4C1C-B7BE-B5FEB55BA997}">
      <dgm:prSet/>
      <dgm:spPr/>
      <dgm:t>
        <a:bodyPr/>
        <a:lstStyle/>
        <a:p>
          <a:r>
            <a:rPr lang="en-US" dirty="0"/>
            <a:t>All OE related issues within MIB should have an Ivanti ticket submitted. Be sure to include the EE name, ETF MID and </a:t>
          </a:r>
          <a:r>
            <a:rPr lang="en-US" b="0" dirty="0"/>
            <a:t>OE2027 in the subject line.</a:t>
          </a:r>
        </a:p>
      </dgm:t>
    </dgm:pt>
    <dgm:pt modelId="{D2F76DB8-DAB0-4421-B078-CE03FA1BAAFE}" type="parTrans" cxnId="{4BE702B1-0398-4B3B-85EE-4FAF65606E81}">
      <dgm:prSet/>
      <dgm:spPr/>
      <dgm:t>
        <a:bodyPr/>
        <a:lstStyle/>
        <a:p>
          <a:endParaRPr lang="en-US"/>
        </a:p>
      </dgm:t>
    </dgm:pt>
    <dgm:pt modelId="{0D954C4B-6869-4A82-8B7B-1D7F84336641}" type="sibTrans" cxnId="{4BE702B1-0398-4B3B-85EE-4FAF65606E81}">
      <dgm:prSet/>
      <dgm:spPr/>
      <dgm:t>
        <a:bodyPr/>
        <a:lstStyle/>
        <a:p>
          <a:endParaRPr lang="en-US"/>
        </a:p>
      </dgm:t>
    </dgm:pt>
    <dgm:pt modelId="{7A89A948-4D4D-4952-99B4-B2FA443EAD67}">
      <dgm:prSet/>
      <dgm:spPr/>
      <dgm:t>
        <a:bodyPr/>
        <a:lstStyle/>
        <a:p>
          <a:r>
            <a:rPr lang="en-US"/>
            <a:t>You should create a ticket in the following situations:</a:t>
          </a:r>
        </a:p>
      </dgm:t>
    </dgm:pt>
    <dgm:pt modelId="{6CB17A7B-054D-454F-AA61-8CAFAF0D7F4B}" type="parTrans" cxnId="{79CD15E4-CE48-433D-98FB-FF4B0118E018}">
      <dgm:prSet/>
      <dgm:spPr/>
      <dgm:t>
        <a:bodyPr/>
        <a:lstStyle/>
        <a:p>
          <a:endParaRPr lang="en-US"/>
        </a:p>
      </dgm:t>
    </dgm:pt>
    <dgm:pt modelId="{BB59E06F-8214-459A-9648-0A890E2F312F}" type="sibTrans" cxnId="{79CD15E4-CE48-433D-98FB-FF4B0118E018}">
      <dgm:prSet/>
      <dgm:spPr/>
      <dgm:t>
        <a:bodyPr/>
        <a:lstStyle/>
        <a:p>
          <a:endParaRPr lang="en-US"/>
        </a:p>
      </dgm:t>
    </dgm:pt>
    <dgm:pt modelId="{B1C3F46C-5174-49F2-BD62-A525C4C1D7A0}">
      <dgm:prSet/>
      <dgm:spPr/>
      <dgm:t>
        <a:bodyPr/>
        <a:lstStyle/>
        <a:p>
          <a:r>
            <a:rPr lang="en-US" dirty="0"/>
            <a:t>If you have an EE who will be retiring.</a:t>
          </a:r>
        </a:p>
      </dgm:t>
    </dgm:pt>
    <dgm:pt modelId="{95C152CE-B64C-4E6A-9985-5BD1AF1A4FCA}" type="parTrans" cxnId="{32716199-5819-4784-87EE-0DEBCE74F38B}">
      <dgm:prSet/>
      <dgm:spPr/>
      <dgm:t>
        <a:bodyPr/>
        <a:lstStyle/>
        <a:p>
          <a:endParaRPr lang="en-US"/>
        </a:p>
      </dgm:t>
    </dgm:pt>
    <dgm:pt modelId="{A6B9D219-C175-47F1-A7AA-3454D0110345}" type="sibTrans" cxnId="{32716199-5819-4784-87EE-0DEBCE74F38B}">
      <dgm:prSet/>
      <dgm:spPr/>
      <dgm:t>
        <a:bodyPr/>
        <a:lstStyle/>
        <a:p>
          <a:endParaRPr lang="en-US"/>
        </a:p>
      </dgm:t>
    </dgm:pt>
    <dgm:pt modelId="{D3D5C164-BB9A-4D40-A15A-93E60912011B}">
      <dgm:prSet/>
      <dgm:spPr/>
      <dgm:t>
        <a:bodyPr/>
        <a:lstStyle/>
        <a:p>
          <a:r>
            <a:rPr lang="en-US" dirty="0"/>
            <a:t>You need to have the OE event created for someone in the DEF benefit program</a:t>
          </a:r>
        </a:p>
      </dgm:t>
    </dgm:pt>
    <dgm:pt modelId="{A1C59BB9-A5CC-4D6B-980E-1C2CAD871E4A}" type="parTrans" cxnId="{97BDA8B9-35BA-48AF-B21E-B153A5434B9D}">
      <dgm:prSet/>
      <dgm:spPr/>
      <dgm:t>
        <a:bodyPr/>
        <a:lstStyle/>
        <a:p>
          <a:endParaRPr lang="en-US"/>
        </a:p>
      </dgm:t>
    </dgm:pt>
    <dgm:pt modelId="{5F2C5771-7E66-4256-8088-2C2FCE9792D1}" type="sibTrans" cxnId="{97BDA8B9-35BA-48AF-B21E-B153A5434B9D}">
      <dgm:prSet/>
      <dgm:spPr/>
      <dgm:t>
        <a:bodyPr/>
        <a:lstStyle/>
        <a:p>
          <a:endParaRPr lang="en-US"/>
        </a:p>
      </dgm:t>
    </dgm:pt>
    <dgm:pt modelId="{3F4952F0-4E0B-47DB-AEB9-7EB7381E528D}" type="pres">
      <dgm:prSet presAssocID="{5117B52F-3594-4B25-82F0-8A24132DB9BF}" presName="linear" presStyleCnt="0">
        <dgm:presLayoutVars>
          <dgm:animLvl val="lvl"/>
          <dgm:resizeHandles val="exact"/>
        </dgm:presLayoutVars>
      </dgm:prSet>
      <dgm:spPr/>
    </dgm:pt>
    <dgm:pt modelId="{B6225D96-B570-4344-8DFB-358A26036FAB}" type="pres">
      <dgm:prSet presAssocID="{39FB30FE-E377-4C1C-B7BE-B5FEB55BA997}" presName="parentText" presStyleLbl="node1" presStyleIdx="0" presStyleCnt="2">
        <dgm:presLayoutVars>
          <dgm:chMax val="0"/>
          <dgm:bulletEnabled val="1"/>
        </dgm:presLayoutVars>
      </dgm:prSet>
      <dgm:spPr/>
    </dgm:pt>
    <dgm:pt modelId="{B723275A-F99F-46F0-B0F4-3896994A5E8D}" type="pres">
      <dgm:prSet presAssocID="{0D954C4B-6869-4A82-8B7B-1D7F84336641}" presName="spacer" presStyleCnt="0"/>
      <dgm:spPr/>
    </dgm:pt>
    <dgm:pt modelId="{754D2E48-6D05-4A13-82D6-7AC19415387E}" type="pres">
      <dgm:prSet presAssocID="{7A89A948-4D4D-4952-99B4-B2FA443EAD67}" presName="parentText" presStyleLbl="node1" presStyleIdx="1" presStyleCnt="2">
        <dgm:presLayoutVars>
          <dgm:chMax val="0"/>
          <dgm:bulletEnabled val="1"/>
        </dgm:presLayoutVars>
      </dgm:prSet>
      <dgm:spPr/>
    </dgm:pt>
    <dgm:pt modelId="{6221F3EF-3E88-48C8-A7C3-9EEE6C3EC14B}" type="pres">
      <dgm:prSet presAssocID="{7A89A948-4D4D-4952-99B4-B2FA443EAD67}" presName="childText" presStyleLbl="revTx" presStyleIdx="0" presStyleCnt="1">
        <dgm:presLayoutVars>
          <dgm:bulletEnabled val="1"/>
        </dgm:presLayoutVars>
      </dgm:prSet>
      <dgm:spPr/>
    </dgm:pt>
  </dgm:ptLst>
  <dgm:cxnLst>
    <dgm:cxn modelId="{0079D817-E134-4605-8BFE-0999D015908B}" type="presOf" srcId="{B1C3F46C-5174-49F2-BD62-A525C4C1D7A0}" destId="{6221F3EF-3E88-48C8-A7C3-9EEE6C3EC14B}" srcOrd="0" destOrd="0" presId="urn:microsoft.com/office/officeart/2005/8/layout/vList2"/>
    <dgm:cxn modelId="{412AEF5F-180F-4A73-87B0-0040FC5CD35B}" type="presOf" srcId="{5117B52F-3594-4B25-82F0-8A24132DB9BF}" destId="{3F4952F0-4E0B-47DB-AEB9-7EB7381E528D}" srcOrd="0" destOrd="0" presId="urn:microsoft.com/office/officeart/2005/8/layout/vList2"/>
    <dgm:cxn modelId="{31C4326A-B5F5-404B-8AA6-30A12E3AB7F1}" type="presOf" srcId="{D3D5C164-BB9A-4D40-A15A-93E60912011B}" destId="{6221F3EF-3E88-48C8-A7C3-9EEE6C3EC14B}" srcOrd="0" destOrd="1" presId="urn:microsoft.com/office/officeart/2005/8/layout/vList2"/>
    <dgm:cxn modelId="{E30D7D75-719C-46CC-B0AA-B02E570730C4}" type="presOf" srcId="{7A89A948-4D4D-4952-99B4-B2FA443EAD67}" destId="{754D2E48-6D05-4A13-82D6-7AC19415387E}" srcOrd="0" destOrd="0" presId="urn:microsoft.com/office/officeart/2005/8/layout/vList2"/>
    <dgm:cxn modelId="{32716199-5819-4784-87EE-0DEBCE74F38B}" srcId="{7A89A948-4D4D-4952-99B4-B2FA443EAD67}" destId="{B1C3F46C-5174-49F2-BD62-A525C4C1D7A0}" srcOrd="0" destOrd="0" parTransId="{95C152CE-B64C-4E6A-9985-5BD1AF1A4FCA}" sibTransId="{A6B9D219-C175-47F1-A7AA-3454D0110345}"/>
    <dgm:cxn modelId="{4BE702B1-0398-4B3B-85EE-4FAF65606E81}" srcId="{5117B52F-3594-4B25-82F0-8A24132DB9BF}" destId="{39FB30FE-E377-4C1C-B7BE-B5FEB55BA997}" srcOrd="0" destOrd="0" parTransId="{D2F76DB8-DAB0-4421-B078-CE03FA1BAAFE}" sibTransId="{0D954C4B-6869-4A82-8B7B-1D7F84336641}"/>
    <dgm:cxn modelId="{97BDA8B9-35BA-48AF-B21E-B153A5434B9D}" srcId="{7A89A948-4D4D-4952-99B4-B2FA443EAD67}" destId="{D3D5C164-BB9A-4D40-A15A-93E60912011B}" srcOrd="1" destOrd="0" parTransId="{A1C59BB9-A5CC-4D6B-980E-1C2CAD871E4A}" sibTransId="{5F2C5771-7E66-4256-8088-2C2FCE9792D1}"/>
    <dgm:cxn modelId="{79CD15E4-CE48-433D-98FB-FF4B0118E018}" srcId="{5117B52F-3594-4B25-82F0-8A24132DB9BF}" destId="{7A89A948-4D4D-4952-99B4-B2FA443EAD67}" srcOrd="1" destOrd="0" parTransId="{6CB17A7B-054D-454F-AA61-8CAFAF0D7F4B}" sibTransId="{BB59E06F-8214-459A-9648-0A890E2F312F}"/>
    <dgm:cxn modelId="{BD1B1CF9-1F91-43A5-80F6-00D0EA056656}" type="presOf" srcId="{39FB30FE-E377-4C1C-B7BE-B5FEB55BA997}" destId="{B6225D96-B570-4344-8DFB-358A26036FAB}" srcOrd="0" destOrd="0" presId="urn:microsoft.com/office/officeart/2005/8/layout/vList2"/>
    <dgm:cxn modelId="{2301D2F9-F6F3-4530-B882-62ADD00BAD0C}" type="presParOf" srcId="{3F4952F0-4E0B-47DB-AEB9-7EB7381E528D}" destId="{B6225D96-B570-4344-8DFB-358A26036FAB}" srcOrd="0" destOrd="0" presId="urn:microsoft.com/office/officeart/2005/8/layout/vList2"/>
    <dgm:cxn modelId="{F666EE7C-B8B4-4086-B91B-03019B34061B}" type="presParOf" srcId="{3F4952F0-4E0B-47DB-AEB9-7EB7381E528D}" destId="{B723275A-F99F-46F0-B0F4-3896994A5E8D}" srcOrd="1" destOrd="0" presId="urn:microsoft.com/office/officeart/2005/8/layout/vList2"/>
    <dgm:cxn modelId="{E8A9BC8B-27F2-48FE-ADDF-B6852203DB01}" type="presParOf" srcId="{3F4952F0-4E0B-47DB-AEB9-7EB7381E528D}" destId="{754D2E48-6D05-4A13-82D6-7AC19415387E}" srcOrd="2" destOrd="0" presId="urn:microsoft.com/office/officeart/2005/8/layout/vList2"/>
    <dgm:cxn modelId="{6D86D7C0-BF28-4099-94FC-482F50117A8D}" type="presParOf" srcId="{3F4952F0-4E0B-47DB-AEB9-7EB7381E528D}" destId="{6221F3EF-3E88-48C8-A7C3-9EEE6C3EC14B}" srcOrd="3"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D2DDC35-D832-493E-B4FE-7507EC549B9D}" type="doc">
      <dgm:prSet loTypeId="urn:microsoft.com/office/officeart/2005/8/layout/vList2" loCatId="list" qsTypeId="urn:microsoft.com/office/officeart/2005/8/quickstyle/simple1#9" qsCatId="simple" csTypeId="urn:microsoft.com/office/officeart/2005/8/colors/colorful1#3" csCatId="colorful" phldr="1"/>
      <dgm:spPr/>
      <dgm:t>
        <a:bodyPr/>
        <a:lstStyle/>
        <a:p>
          <a:endParaRPr lang="en-US"/>
        </a:p>
      </dgm:t>
    </dgm:pt>
    <dgm:pt modelId="{C40B2E67-BD90-49C1-94EF-039EE963FE90}">
      <dgm:prSet/>
      <dgm:spPr/>
      <dgm:t>
        <a:bodyPr/>
        <a:lstStyle/>
        <a:p>
          <a:pPr>
            <a:defRPr cap="all"/>
          </a:pPr>
          <a:r>
            <a:rPr lang="en-US" dirty="0">
              <a:latin typeface="Calibri" panose="020F0502020204030204" pitchFamily="34" charset="0"/>
              <a:cs typeface="Calibri" panose="020F0502020204030204" pitchFamily="34" charset="0"/>
            </a:rPr>
            <a:t>CB will send OE updates through payroll and benefits email distribution list</a:t>
          </a:r>
        </a:p>
      </dgm:t>
    </dgm:pt>
    <dgm:pt modelId="{4BEE1553-3EC0-42E0-9078-A6E0D0B583C9}" type="parTrans" cxnId="{A0A20A43-4F0E-42FA-8A34-0A8C8EAD0729}">
      <dgm:prSet/>
      <dgm:spPr/>
      <dgm:t>
        <a:bodyPr/>
        <a:lstStyle/>
        <a:p>
          <a:endParaRPr lang="en-US"/>
        </a:p>
      </dgm:t>
    </dgm:pt>
    <dgm:pt modelId="{8EA55B89-0465-4275-B8BF-83C0DED46E87}" type="sibTrans" cxnId="{A0A20A43-4F0E-42FA-8A34-0A8C8EAD0729}">
      <dgm:prSet/>
      <dgm:spPr/>
      <dgm:t>
        <a:bodyPr/>
        <a:lstStyle/>
        <a:p>
          <a:endParaRPr lang="en-US"/>
        </a:p>
      </dgm:t>
    </dgm:pt>
    <dgm:pt modelId="{55E83157-48CF-43BB-B3A0-2A0E0A261106}">
      <dgm:prSet/>
      <dgm:spPr/>
      <dgm:t>
        <a:bodyPr/>
        <a:lstStyle/>
        <a:p>
          <a:pPr>
            <a:defRPr cap="all"/>
          </a:pPr>
          <a:r>
            <a:rPr lang="en-US" dirty="0">
              <a:latin typeface="Calibri" panose="020F0502020204030204" pitchFamily="34" charset="0"/>
              <a:cs typeface="Calibri" panose="020F0502020204030204" pitchFamily="34" charset="0"/>
            </a:rPr>
            <a:t>Working to finalize all employee and agency resources by end of week</a:t>
          </a:r>
        </a:p>
      </dgm:t>
    </dgm:pt>
    <dgm:pt modelId="{7FEB5C91-46FA-432E-8131-6849BC329923}" type="parTrans" cxnId="{476ACCCA-FA58-4562-A1D4-4241DC401092}">
      <dgm:prSet/>
      <dgm:spPr/>
      <dgm:t>
        <a:bodyPr/>
        <a:lstStyle/>
        <a:p>
          <a:endParaRPr lang="en-US"/>
        </a:p>
      </dgm:t>
    </dgm:pt>
    <dgm:pt modelId="{5B90F951-FF1B-4A03-BBA8-B95895304236}" type="sibTrans" cxnId="{476ACCCA-FA58-4562-A1D4-4241DC401092}">
      <dgm:prSet/>
      <dgm:spPr/>
      <dgm:t>
        <a:bodyPr/>
        <a:lstStyle/>
        <a:p>
          <a:endParaRPr lang="en-US"/>
        </a:p>
      </dgm:t>
    </dgm:pt>
    <dgm:pt modelId="{C84FBA38-B6B3-4AF3-8769-B5F49F49D9AF}">
      <dgm:prSet/>
      <dgm:spPr/>
      <dgm:t>
        <a:bodyPr/>
        <a:lstStyle/>
        <a:p>
          <a:pPr>
            <a:defRPr cap="all"/>
          </a:pPr>
          <a:r>
            <a:rPr lang="en-US" dirty="0">
              <a:latin typeface="Calibri" panose="020F0502020204030204" pitchFamily="34" charset="0"/>
              <a:cs typeface="Calibri" panose="020F0502020204030204" pitchFamily="34" charset="0"/>
            </a:rPr>
            <a:t>In process of updating DPM benefits pages with 2027 benefit information, forms and brochures</a:t>
          </a:r>
        </a:p>
      </dgm:t>
    </dgm:pt>
    <dgm:pt modelId="{CA4DA050-C80A-46B4-ACF8-2E81B32EEF3D}" type="parTrans" cxnId="{58CC2563-6608-4C26-B90B-B2994BCD8473}">
      <dgm:prSet/>
      <dgm:spPr/>
      <dgm:t>
        <a:bodyPr/>
        <a:lstStyle/>
        <a:p>
          <a:endParaRPr lang="en-US"/>
        </a:p>
      </dgm:t>
    </dgm:pt>
    <dgm:pt modelId="{87C371DE-3046-42ED-9192-41F9A8D12C70}" type="sibTrans" cxnId="{58CC2563-6608-4C26-B90B-B2994BCD8473}">
      <dgm:prSet/>
      <dgm:spPr/>
      <dgm:t>
        <a:bodyPr/>
        <a:lstStyle/>
        <a:p>
          <a:endParaRPr lang="en-US"/>
        </a:p>
      </dgm:t>
    </dgm:pt>
    <dgm:pt modelId="{18280C51-84D6-4754-BFF3-E5BC075ABF67}" type="pres">
      <dgm:prSet presAssocID="{8D2DDC35-D832-493E-B4FE-7507EC549B9D}" presName="linear" presStyleCnt="0">
        <dgm:presLayoutVars>
          <dgm:animLvl val="lvl"/>
          <dgm:resizeHandles val="exact"/>
        </dgm:presLayoutVars>
      </dgm:prSet>
      <dgm:spPr/>
    </dgm:pt>
    <dgm:pt modelId="{734BB834-D22D-46D7-8E54-000389755A29}" type="pres">
      <dgm:prSet presAssocID="{C40B2E67-BD90-49C1-94EF-039EE963FE90}" presName="parentText" presStyleLbl="node1" presStyleIdx="0" presStyleCnt="3">
        <dgm:presLayoutVars>
          <dgm:chMax val="0"/>
          <dgm:bulletEnabled val="1"/>
        </dgm:presLayoutVars>
      </dgm:prSet>
      <dgm:spPr/>
    </dgm:pt>
    <dgm:pt modelId="{7906BCD1-8F39-4B41-8615-B4D9306E6E44}" type="pres">
      <dgm:prSet presAssocID="{8EA55B89-0465-4275-B8BF-83C0DED46E87}" presName="spacer" presStyleCnt="0"/>
      <dgm:spPr/>
    </dgm:pt>
    <dgm:pt modelId="{F93B1EED-FFE6-4AF3-B4CE-6E29EA171501}" type="pres">
      <dgm:prSet presAssocID="{55E83157-48CF-43BB-B3A0-2A0E0A261106}" presName="parentText" presStyleLbl="node1" presStyleIdx="1" presStyleCnt="3" custLinFactNeighborX="278" custLinFactNeighborY="-3">
        <dgm:presLayoutVars>
          <dgm:chMax val="0"/>
          <dgm:bulletEnabled val="1"/>
        </dgm:presLayoutVars>
      </dgm:prSet>
      <dgm:spPr/>
    </dgm:pt>
    <dgm:pt modelId="{C4C6CD3F-B6B6-4E26-A7AB-09E289849B4B}" type="pres">
      <dgm:prSet presAssocID="{5B90F951-FF1B-4A03-BBA8-B95895304236}" presName="spacer" presStyleCnt="0"/>
      <dgm:spPr/>
    </dgm:pt>
    <dgm:pt modelId="{43383A21-691B-4096-98CE-41CC97C2D429}" type="pres">
      <dgm:prSet presAssocID="{C84FBA38-B6B3-4AF3-8769-B5F49F49D9AF}" presName="parentText" presStyleLbl="node1" presStyleIdx="2" presStyleCnt="3">
        <dgm:presLayoutVars>
          <dgm:chMax val="0"/>
          <dgm:bulletEnabled val="1"/>
        </dgm:presLayoutVars>
      </dgm:prSet>
      <dgm:spPr/>
    </dgm:pt>
  </dgm:ptLst>
  <dgm:cxnLst>
    <dgm:cxn modelId="{48F5F40C-72F7-4A29-A6E7-DB2A9AB5E549}" type="presOf" srcId="{55E83157-48CF-43BB-B3A0-2A0E0A261106}" destId="{F93B1EED-FFE6-4AF3-B4CE-6E29EA171501}" srcOrd="0" destOrd="0" presId="urn:microsoft.com/office/officeart/2005/8/layout/vList2"/>
    <dgm:cxn modelId="{A0A20A43-4F0E-42FA-8A34-0A8C8EAD0729}" srcId="{8D2DDC35-D832-493E-B4FE-7507EC549B9D}" destId="{C40B2E67-BD90-49C1-94EF-039EE963FE90}" srcOrd="0" destOrd="0" parTransId="{4BEE1553-3EC0-42E0-9078-A6E0D0B583C9}" sibTransId="{8EA55B89-0465-4275-B8BF-83C0DED46E87}"/>
    <dgm:cxn modelId="{58CC2563-6608-4C26-B90B-B2994BCD8473}" srcId="{8D2DDC35-D832-493E-B4FE-7507EC549B9D}" destId="{C84FBA38-B6B3-4AF3-8769-B5F49F49D9AF}" srcOrd="2" destOrd="0" parTransId="{CA4DA050-C80A-46B4-ACF8-2E81B32EEF3D}" sibTransId="{87C371DE-3046-42ED-9192-41F9A8D12C70}"/>
    <dgm:cxn modelId="{02CA0190-E4BB-4056-B093-31F2A1AC9E67}" type="presOf" srcId="{C40B2E67-BD90-49C1-94EF-039EE963FE90}" destId="{734BB834-D22D-46D7-8E54-000389755A29}" srcOrd="0" destOrd="0" presId="urn:microsoft.com/office/officeart/2005/8/layout/vList2"/>
    <dgm:cxn modelId="{476ACCCA-FA58-4562-A1D4-4241DC401092}" srcId="{8D2DDC35-D832-493E-B4FE-7507EC549B9D}" destId="{55E83157-48CF-43BB-B3A0-2A0E0A261106}" srcOrd="1" destOrd="0" parTransId="{7FEB5C91-46FA-432E-8131-6849BC329923}" sibTransId="{5B90F951-FF1B-4A03-BBA8-B95895304236}"/>
    <dgm:cxn modelId="{E3BF22D1-A23F-4CBC-A9AB-ED9567875848}" type="presOf" srcId="{8D2DDC35-D832-493E-B4FE-7507EC549B9D}" destId="{18280C51-84D6-4754-BFF3-E5BC075ABF67}" srcOrd="0" destOrd="0" presId="urn:microsoft.com/office/officeart/2005/8/layout/vList2"/>
    <dgm:cxn modelId="{BCADA0FE-FF80-4984-A069-A607D3C01368}" type="presOf" srcId="{C84FBA38-B6B3-4AF3-8769-B5F49F49D9AF}" destId="{43383A21-691B-4096-98CE-41CC97C2D429}" srcOrd="0" destOrd="0" presId="urn:microsoft.com/office/officeart/2005/8/layout/vList2"/>
    <dgm:cxn modelId="{3CF69C97-9BB2-4CFD-B17A-83C15DB9A17A}" type="presParOf" srcId="{18280C51-84D6-4754-BFF3-E5BC075ABF67}" destId="{734BB834-D22D-46D7-8E54-000389755A29}" srcOrd="0" destOrd="0" presId="urn:microsoft.com/office/officeart/2005/8/layout/vList2"/>
    <dgm:cxn modelId="{C3829118-E90C-441B-9D0F-6DAA37FD8864}" type="presParOf" srcId="{18280C51-84D6-4754-BFF3-E5BC075ABF67}" destId="{7906BCD1-8F39-4B41-8615-B4D9306E6E44}" srcOrd="1" destOrd="0" presId="urn:microsoft.com/office/officeart/2005/8/layout/vList2"/>
    <dgm:cxn modelId="{169036B4-2012-42B3-AF95-2134019E5233}" type="presParOf" srcId="{18280C51-84D6-4754-BFF3-E5BC075ABF67}" destId="{F93B1EED-FFE6-4AF3-B4CE-6E29EA171501}" srcOrd="2" destOrd="0" presId="urn:microsoft.com/office/officeart/2005/8/layout/vList2"/>
    <dgm:cxn modelId="{6A8C3884-21A8-4391-AAF3-7800B40A72B1}" type="presParOf" srcId="{18280C51-84D6-4754-BFF3-E5BC075ABF67}" destId="{C4C6CD3F-B6B6-4E26-A7AB-09E289849B4B}" srcOrd="3" destOrd="0" presId="urn:microsoft.com/office/officeart/2005/8/layout/vList2"/>
    <dgm:cxn modelId="{9447AF43-A34C-484A-8B7C-F525FBAFEB0C}" type="presParOf" srcId="{18280C51-84D6-4754-BFF3-E5BC075ABF67}" destId="{43383A21-691B-4096-98CE-41CC97C2D429}" srcOrd="4"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A8298-910C-4026-99DC-A542D4E9E855}">
      <dsp:nvSpPr>
        <dsp:cNvPr id="0" name=""/>
        <dsp:cNvSpPr/>
      </dsp:nvSpPr>
      <dsp:spPr>
        <a:xfrm>
          <a:off x="0" y="0"/>
          <a:ext cx="10058399" cy="5803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dirty="0"/>
            <a:t>Communications: </a:t>
          </a:r>
          <a:endParaRPr lang="en-US" sz="2100" kern="1200" dirty="0"/>
        </a:p>
      </dsp:txBody>
      <dsp:txXfrm>
        <a:off x="28329" y="28329"/>
        <a:ext cx="10001741" cy="523662"/>
      </dsp:txXfrm>
    </dsp:sp>
    <dsp:sp modelId="{F32854C3-39C2-4240-BC75-C41F18F60E21}">
      <dsp:nvSpPr>
        <dsp:cNvPr id="0" name=""/>
        <dsp:cNvSpPr/>
      </dsp:nvSpPr>
      <dsp:spPr>
        <a:xfrm>
          <a:off x="0" y="591087"/>
          <a:ext cx="10058399" cy="3015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Agencies should send out OE is Coming email (10/01-10/02)</a:t>
          </a:r>
        </a:p>
        <a:p>
          <a:pPr marL="228600" lvl="1" indent="-228600" algn="l" defTabSz="1066800">
            <a:lnSpc>
              <a:spcPct val="90000"/>
            </a:lnSpc>
            <a:spcBef>
              <a:spcPct val="0"/>
            </a:spcBef>
            <a:spcAft>
              <a:spcPct val="20000"/>
            </a:spcAft>
            <a:buChar char="•"/>
          </a:pPr>
          <a:r>
            <a:rPr lang="en-US" sz="2400" kern="1200" dirty="0"/>
            <a:t>OE Agency Training, 9:00am – 10:30am on 10/01</a:t>
          </a:r>
        </a:p>
        <a:p>
          <a:pPr marL="228600" lvl="1" indent="-228600" algn="l" defTabSz="1066800">
            <a:lnSpc>
              <a:spcPct val="90000"/>
            </a:lnSpc>
            <a:spcBef>
              <a:spcPct val="0"/>
            </a:spcBef>
            <a:spcAft>
              <a:spcPct val="20000"/>
            </a:spcAft>
            <a:buChar char="•"/>
          </a:pPr>
          <a:r>
            <a:rPr lang="en-US" sz="2400" kern="1200" dirty="0">
              <a:ea typeface="+mn-lt"/>
              <a:cs typeface="+mn-lt"/>
            </a:rPr>
            <a:t>Main OE email sent via Employee Messaging (early morning of 10/5/26)</a:t>
          </a:r>
          <a:endParaRPr lang="en-US" sz="2400" kern="1200" dirty="0"/>
        </a:p>
        <a:p>
          <a:pPr marL="228600" lvl="1" indent="-228600" algn="l" defTabSz="1066800">
            <a:lnSpc>
              <a:spcPct val="90000"/>
            </a:lnSpc>
            <a:spcBef>
              <a:spcPct val="0"/>
            </a:spcBef>
            <a:spcAft>
              <a:spcPct val="20000"/>
            </a:spcAft>
            <a:buChar char="•"/>
          </a:pPr>
          <a:r>
            <a:rPr lang="en-US" sz="2400" kern="1200" dirty="0">
              <a:ea typeface="+mn-lt"/>
              <a:cs typeface="+mn-lt"/>
            </a:rPr>
            <a:t>Agencies should run Benefit Detail Reports (BDR) in MIB</a:t>
          </a:r>
          <a:endParaRPr lang="en-US" sz="2400" kern="1200" dirty="0"/>
        </a:p>
        <a:p>
          <a:pPr marL="457200" lvl="2" indent="-228600" algn="l" defTabSz="1066800">
            <a:lnSpc>
              <a:spcPct val="90000"/>
            </a:lnSpc>
            <a:spcBef>
              <a:spcPct val="0"/>
            </a:spcBef>
            <a:spcAft>
              <a:spcPct val="20000"/>
            </a:spcAft>
            <a:buChar char="•"/>
          </a:pPr>
          <a:r>
            <a:rPr lang="en-US" sz="2400" kern="1200" dirty="0">
              <a:ea typeface="+mn-lt"/>
              <a:cs typeface="+mn-lt"/>
            </a:rPr>
            <a:t>Central Benefits will provide the first Accident Plan report. Agencies should continue to run this report daily throughout OE </a:t>
          </a:r>
          <a:endParaRPr lang="en-US" sz="2400" kern="1200" dirty="0"/>
        </a:p>
        <a:p>
          <a:pPr marL="457200" lvl="2" indent="-228600" algn="l" defTabSz="1066800">
            <a:lnSpc>
              <a:spcPct val="90000"/>
            </a:lnSpc>
            <a:spcBef>
              <a:spcPct val="0"/>
            </a:spcBef>
            <a:spcAft>
              <a:spcPct val="20000"/>
            </a:spcAft>
            <a:buChar char="•"/>
          </a:pPr>
          <a:r>
            <a:rPr lang="en-US" sz="2400" kern="1200" dirty="0"/>
            <a:t>Can run ad-hoc a Benefits Compare BDR during OE for your EEs</a:t>
          </a:r>
        </a:p>
      </dsp:txBody>
      <dsp:txXfrm>
        <a:off x="0" y="591087"/>
        <a:ext cx="10058399" cy="30159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9D8040-A0E0-41F4-BA1B-69227D25AA41}">
      <dsp:nvSpPr>
        <dsp:cNvPr id="0" name=""/>
        <dsp:cNvSpPr/>
      </dsp:nvSpPr>
      <dsp:spPr>
        <a:xfrm>
          <a:off x="0" y="1695"/>
          <a:ext cx="6836228" cy="8594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3B0FF2-8565-4BD3-AC31-1C617340F886}">
      <dsp:nvSpPr>
        <dsp:cNvPr id="0" name=""/>
        <dsp:cNvSpPr/>
      </dsp:nvSpPr>
      <dsp:spPr>
        <a:xfrm>
          <a:off x="259987" y="195075"/>
          <a:ext cx="472705" cy="4727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4745C7-CBB6-49AA-981D-5CF44ED9D4A2}">
      <dsp:nvSpPr>
        <dsp:cNvPr id="0" name=""/>
        <dsp:cNvSpPr/>
      </dsp:nvSpPr>
      <dsp:spPr>
        <a:xfrm>
          <a:off x="992680" y="1695"/>
          <a:ext cx="5843547" cy="859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960" tIns="90960" rIns="90960" bIns="90960" numCol="1" spcCol="1270" anchor="ctr" anchorCtr="0">
          <a:noAutofit/>
        </a:bodyPr>
        <a:lstStyle/>
        <a:p>
          <a:pPr marL="0" lvl="0" indent="0" algn="l" defTabSz="933450">
            <a:lnSpc>
              <a:spcPct val="100000"/>
            </a:lnSpc>
            <a:spcBef>
              <a:spcPct val="0"/>
            </a:spcBef>
            <a:spcAft>
              <a:spcPct val="35000"/>
            </a:spcAft>
            <a:buNone/>
          </a:pPr>
          <a:r>
            <a:rPr lang="en-US" sz="2100" kern="1200" dirty="0"/>
            <a:t>Incentive Deadline for 2026: 10/16/2026</a:t>
          </a:r>
        </a:p>
      </dsp:txBody>
      <dsp:txXfrm>
        <a:off x="992680" y="1695"/>
        <a:ext cx="5843547" cy="859463"/>
      </dsp:txXfrm>
    </dsp:sp>
    <dsp:sp modelId="{1D941864-4296-4EDB-B836-AD2BD36A3C81}">
      <dsp:nvSpPr>
        <dsp:cNvPr id="0" name=""/>
        <dsp:cNvSpPr/>
      </dsp:nvSpPr>
      <dsp:spPr>
        <a:xfrm>
          <a:off x="0" y="1076025"/>
          <a:ext cx="6836228" cy="8594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56FDB8-FDA0-4778-8109-EA33108DD27F}">
      <dsp:nvSpPr>
        <dsp:cNvPr id="0" name=""/>
        <dsp:cNvSpPr/>
      </dsp:nvSpPr>
      <dsp:spPr>
        <a:xfrm>
          <a:off x="259987" y="1269404"/>
          <a:ext cx="472705" cy="4727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8D612A-21BB-4DE1-B321-35E223AF390B}">
      <dsp:nvSpPr>
        <dsp:cNvPr id="0" name=""/>
        <dsp:cNvSpPr/>
      </dsp:nvSpPr>
      <dsp:spPr>
        <a:xfrm>
          <a:off x="992680" y="1076025"/>
          <a:ext cx="5843547" cy="859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960" tIns="90960" rIns="90960" bIns="90960" numCol="1" spcCol="1270" anchor="ctr" anchorCtr="0">
          <a:noAutofit/>
        </a:bodyPr>
        <a:lstStyle/>
        <a:p>
          <a:pPr marL="0" lvl="0" indent="0" algn="l" defTabSz="933450">
            <a:lnSpc>
              <a:spcPct val="100000"/>
            </a:lnSpc>
            <a:spcBef>
              <a:spcPct val="0"/>
            </a:spcBef>
            <a:spcAft>
              <a:spcPct val="35000"/>
            </a:spcAft>
            <a:buNone/>
          </a:pPr>
          <a:r>
            <a:rPr lang="en-US" sz="2100" kern="1200" dirty="0"/>
            <a:t>Mid-November: Employers start submitting requests for 2027 onsite health screenings</a:t>
          </a:r>
        </a:p>
      </dsp:txBody>
      <dsp:txXfrm>
        <a:off x="992680" y="1076025"/>
        <a:ext cx="5843547" cy="859463"/>
      </dsp:txXfrm>
    </dsp:sp>
    <dsp:sp modelId="{09D1BD14-A2C0-4E99-B6CD-05684AB64C4D}">
      <dsp:nvSpPr>
        <dsp:cNvPr id="0" name=""/>
        <dsp:cNvSpPr/>
      </dsp:nvSpPr>
      <dsp:spPr>
        <a:xfrm>
          <a:off x="0" y="2150354"/>
          <a:ext cx="6836228" cy="8594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27AE1C-F985-47BD-BEEF-940819E7198F}">
      <dsp:nvSpPr>
        <dsp:cNvPr id="0" name=""/>
        <dsp:cNvSpPr/>
      </dsp:nvSpPr>
      <dsp:spPr>
        <a:xfrm>
          <a:off x="259987" y="2343734"/>
          <a:ext cx="472705" cy="4727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8E84B3-6AC2-4BE4-95E5-DFBE431378EE}">
      <dsp:nvSpPr>
        <dsp:cNvPr id="0" name=""/>
        <dsp:cNvSpPr/>
      </dsp:nvSpPr>
      <dsp:spPr>
        <a:xfrm>
          <a:off x="992680" y="2150354"/>
          <a:ext cx="5843547" cy="859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960" tIns="90960" rIns="90960" bIns="90960" numCol="1" spcCol="1270" anchor="ctr" anchorCtr="0">
          <a:noAutofit/>
        </a:bodyPr>
        <a:lstStyle/>
        <a:p>
          <a:pPr marL="0" lvl="0" indent="0" algn="l" defTabSz="933450">
            <a:lnSpc>
              <a:spcPct val="100000"/>
            </a:lnSpc>
            <a:spcBef>
              <a:spcPct val="0"/>
            </a:spcBef>
            <a:spcAft>
              <a:spcPct val="35000"/>
            </a:spcAft>
            <a:buNone/>
          </a:pPr>
          <a:r>
            <a:rPr lang="en-US" sz="2100" kern="1200" dirty="0"/>
            <a:t>January 2027: Home mailers highlighting 2027 program</a:t>
          </a:r>
        </a:p>
      </dsp:txBody>
      <dsp:txXfrm>
        <a:off x="992680" y="2150354"/>
        <a:ext cx="5843547" cy="859463"/>
      </dsp:txXfrm>
    </dsp:sp>
    <dsp:sp modelId="{B3AEF0BA-2832-4B5F-86A7-9D929F0C5DAA}">
      <dsp:nvSpPr>
        <dsp:cNvPr id="0" name=""/>
        <dsp:cNvSpPr/>
      </dsp:nvSpPr>
      <dsp:spPr>
        <a:xfrm>
          <a:off x="0" y="3224684"/>
          <a:ext cx="6836228" cy="8594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86D443-D5C2-4974-BDFF-0B36E0AFF3D7}">
      <dsp:nvSpPr>
        <dsp:cNvPr id="0" name=""/>
        <dsp:cNvSpPr/>
      </dsp:nvSpPr>
      <dsp:spPr>
        <a:xfrm>
          <a:off x="259987" y="3418063"/>
          <a:ext cx="472705" cy="4727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C97ED1-A364-45F7-B28B-0DB4B3A7F448}">
      <dsp:nvSpPr>
        <dsp:cNvPr id="0" name=""/>
        <dsp:cNvSpPr/>
      </dsp:nvSpPr>
      <dsp:spPr>
        <a:xfrm>
          <a:off x="992680" y="3224684"/>
          <a:ext cx="5843547" cy="859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960" tIns="90960" rIns="90960" bIns="90960" numCol="1" spcCol="1270" anchor="ctr" anchorCtr="0">
          <a:noAutofit/>
        </a:bodyPr>
        <a:lstStyle/>
        <a:p>
          <a:pPr marL="0" lvl="0" indent="0" algn="l" defTabSz="933450">
            <a:lnSpc>
              <a:spcPct val="100000"/>
            </a:lnSpc>
            <a:spcBef>
              <a:spcPct val="0"/>
            </a:spcBef>
            <a:spcAft>
              <a:spcPct val="35000"/>
            </a:spcAft>
            <a:buNone/>
          </a:pPr>
          <a:r>
            <a:rPr lang="en-US" sz="2100" kern="1200"/>
            <a:t>Beginning of February, onsite health screening events begin</a:t>
          </a:r>
        </a:p>
      </dsp:txBody>
      <dsp:txXfrm>
        <a:off x="992680" y="3224684"/>
        <a:ext cx="5843547" cy="8594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F603E-3F5B-4F20-A8CA-878DA7D5B02F}">
      <dsp:nvSpPr>
        <dsp:cNvPr id="0" name=""/>
        <dsp:cNvSpPr/>
      </dsp:nvSpPr>
      <dsp:spPr>
        <a:xfrm>
          <a:off x="0" y="153687"/>
          <a:ext cx="8491595" cy="12168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Once employee </a:t>
          </a:r>
          <a:r>
            <a:rPr lang="en-US" sz="3200" kern="1200" dirty="0">
              <a:latin typeface="Trebuchet MS" panose="020B0603020202020204"/>
            </a:rPr>
            <a:t>submits</a:t>
          </a:r>
          <a:r>
            <a:rPr lang="en-US" sz="3200" kern="1200" dirty="0"/>
            <a:t> OE election</a:t>
          </a:r>
          <a:r>
            <a:rPr lang="en-US" sz="3200" kern="1200" dirty="0">
              <a:latin typeface="Trebuchet MS" panose="020B0603020202020204"/>
            </a:rPr>
            <a:t>.....</a:t>
          </a:r>
          <a:endParaRPr lang="en-US" sz="3200" kern="1200" dirty="0"/>
        </a:p>
      </dsp:txBody>
      <dsp:txXfrm>
        <a:off x="59399" y="213086"/>
        <a:ext cx="8372797" cy="1098002"/>
      </dsp:txXfrm>
    </dsp:sp>
    <dsp:sp modelId="{644A04F2-A0F0-4C06-BD01-C361739F0EB4}">
      <dsp:nvSpPr>
        <dsp:cNvPr id="0" name=""/>
        <dsp:cNvSpPr/>
      </dsp:nvSpPr>
      <dsp:spPr>
        <a:xfrm>
          <a:off x="0" y="1370488"/>
          <a:ext cx="8491595"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9608"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Employees can view their Benefits Summary document immediately in MIB</a:t>
          </a:r>
        </a:p>
      </dsp:txBody>
      <dsp:txXfrm>
        <a:off x="0" y="1370488"/>
        <a:ext cx="8491595" cy="10764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30D0F8-8D1E-4AD2-91AF-39D94AC9A0C2}">
      <dsp:nvSpPr>
        <dsp:cNvPr id="0" name=""/>
        <dsp:cNvSpPr/>
      </dsp:nvSpPr>
      <dsp:spPr>
        <a:xfrm>
          <a:off x="3143" y="10148"/>
          <a:ext cx="3064668" cy="122586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Election Changes (during OE):</a:t>
          </a:r>
        </a:p>
      </dsp:txBody>
      <dsp:txXfrm>
        <a:off x="3143" y="10148"/>
        <a:ext cx="3064668" cy="1225867"/>
      </dsp:txXfrm>
    </dsp:sp>
    <dsp:sp modelId="{87845173-510F-455C-AE13-A1026AB1A19D}">
      <dsp:nvSpPr>
        <dsp:cNvPr id="0" name=""/>
        <dsp:cNvSpPr/>
      </dsp:nvSpPr>
      <dsp:spPr>
        <a:xfrm>
          <a:off x="3143" y="1236016"/>
          <a:ext cx="3064668" cy="23716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Members may change their elections for the 2027 plan year at any time during Open Enrollment by logging into My Insurance Benefits (MIB) system or contacting their Payroll &amp; Benefits Office</a:t>
          </a:r>
        </a:p>
      </dsp:txBody>
      <dsp:txXfrm>
        <a:off x="3143" y="1236016"/>
        <a:ext cx="3064668" cy="2371680"/>
      </dsp:txXfrm>
    </dsp:sp>
    <dsp:sp modelId="{6A12873D-A0BC-4496-B00A-61578CBF98EB}">
      <dsp:nvSpPr>
        <dsp:cNvPr id="0" name=""/>
        <dsp:cNvSpPr/>
      </dsp:nvSpPr>
      <dsp:spPr>
        <a:xfrm>
          <a:off x="3496865" y="10148"/>
          <a:ext cx="3064668" cy="1225867"/>
        </a:xfrm>
        <a:prstGeom prst="rect">
          <a:avLst/>
        </a:prstGeom>
        <a:solidFill>
          <a:schemeClr val="accent4">
            <a:lumMod val="60000"/>
            <a:lumOff val="4000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Rescinding Election (after OE ends and prior to January 1)</a:t>
          </a:r>
        </a:p>
      </dsp:txBody>
      <dsp:txXfrm>
        <a:off x="3496865" y="10148"/>
        <a:ext cx="3064668" cy="1225867"/>
      </dsp:txXfrm>
    </dsp:sp>
    <dsp:sp modelId="{C8A514A9-E03A-4098-83DF-A46F047E8D29}">
      <dsp:nvSpPr>
        <dsp:cNvPr id="0" name=""/>
        <dsp:cNvSpPr/>
      </dsp:nvSpPr>
      <dsp:spPr>
        <a:xfrm>
          <a:off x="3496865" y="1236016"/>
          <a:ext cx="3064668" cy="23716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The member will initiate an appeal using the QLE that will auto-populate in MIB</a:t>
          </a:r>
        </a:p>
        <a:p>
          <a:pPr marL="171450" lvl="1" indent="-171450" algn="l" defTabSz="711200">
            <a:lnSpc>
              <a:spcPct val="90000"/>
            </a:lnSpc>
            <a:spcBef>
              <a:spcPct val="0"/>
            </a:spcBef>
            <a:spcAft>
              <a:spcPct val="15000"/>
            </a:spcAft>
            <a:buChar char="•"/>
          </a:pPr>
          <a:r>
            <a:rPr lang="en-US" sz="16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See the ET-1111</a:t>
          </a:r>
          <a:r>
            <a:rPr lang="en-US" sz="1600" kern="1200" dirty="0">
              <a:solidFill>
                <a:schemeClr val="tx1"/>
              </a:solidFill>
            </a:rPr>
            <a:t>, Section 9.1</a:t>
          </a:r>
        </a:p>
        <a:p>
          <a:pPr marL="171450" lvl="1" indent="-171450" algn="l" defTabSz="711200">
            <a:lnSpc>
              <a:spcPct val="90000"/>
            </a:lnSpc>
            <a:spcBef>
              <a:spcPct val="0"/>
            </a:spcBef>
            <a:spcAft>
              <a:spcPct val="15000"/>
            </a:spcAft>
            <a:buChar char="•"/>
          </a:pPr>
          <a:r>
            <a:rPr lang="en-US" sz="1600" kern="1200" dirty="0"/>
            <a:t>Election Rescind Request Form (optional: to be submitted to the employer)</a:t>
          </a:r>
        </a:p>
      </dsp:txBody>
      <dsp:txXfrm>
        <a:off x="3496865" y="1236016"/>
        <a:ext cx="3064668" cy="2371680"/>
      </dsp:txXfrm>
    </dsp:sp>
    <dsp:sp modelId="{44AD4A44-C1E5-4280-8F9B-B94474FBDAC6}">
      <dsp:nvSpPr>
        <dsp:cNvPr id="0" name=""/>
        <dsp:cNvSpPr/>
      </dsp:nvSpPr>
      <dsp:spPr>
        <a:xfrm>
          <a:off x="6990588" y="10148"/>
          <a:ext cx="3064668" cy="1225867"/>
        </a:xfrm>
        <a:prstGeom prst="rect">
          <a:avLst/>
        </a:prstGeom>
        <a:solidFill>
          <a:schemeClr val="accent4">
            <a:lumMod val="7500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Late Enrollment Form (after OE ends and no later than January 31)</a:t>
          </a:r>
        </a:p>
      </dsp:txBody>
      <dsp:txXfrm>
        <a:off x="6990588" y="10148"/>
        <a:ext cx="3064668" cy="1225867"/>
      </dsp:txXfrm>
    </dsp:sp>
    <dsp:sp modelId="{5A707AD9-2E3E-4A5B-ACC5-C0AE44376D38}">
      <dsp:nvSpPr>
        <dsp:cNvPr id="0" name=""/>
        <dsp:cNvSpPr/>
      </dsp:nvSpPr>
      <dsp:spPr>
        <a:xfrm>
          <a:off x="6990588" y="1236016"/>
          <a:ext cx="3064668" cy="23716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0" kern="1200" dirty="0"/>
            <a:t>The member will initiate an appeal using the QLE that will auto-populate in MIB</a:t>
          </a:r>
          <a:endParaRPr lang="en-US" sz="1600" kern="1200" dirty="0"/>
        </a:p>
        <a:p>
          <a:pPr marL="171450" lvl="1" indent="-171450" algn="l" defTabSz="711200">
            <a:lnSpc>
              <a:spcPct val="90000"/>
            </a:lnSpc>
            <a:spcBef>
              <a:spcPct val="0"/>
            </a:spcBef>
            <a:spcAft>
              <a:spcPct val="15000"/>
            </a:spcAft>
            <a:buChar char="•"/>
          </a:pPr>
          <a:r>
            <a:rPr lang="en-US" sz="1600" b="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See the ET-1111</a:t>
          </a:r>
          <a:r>
            <a:rPr lang="en-US" sz="1600" b="0" kern="1200" dirty="0">
              <a:solidFill>
                <a:schemeClr val="tx1"/>
              </a:solidFill>
            </a:rPr>
            <a:t>, Section 9.1</a:t>
          </a:r>
        </a:p>
        <a:p>
          <a:pPr marL="171450" lvl="1" indent="-171450" algn="l" defTabSz="711200">
            <a:lnSpc>
              <a:spcPct val="90000"/>
            </a:lnSpc>
            <a:spcBef>
              <a:spcPct val="0"/>
            </a:spcBef>
            <a:spcAft>
              <a:spcPct val="15000"/>
            </a:spcAft>
            <a:buChar char="•"/>
          </a:pPr>
          <a:r>
            <a:rPr lang="en-US" sz="1600" b="0" kern="1200" dirty="0"/>
            <a:t>Late Enrollment Form (optional: to be submitted to the employer)</a:t>
          </a:r>
        </a:p>
      </dsp:txBody>
      <dsp:txXfrm>
        <a:off x="6990588" y="1236016"/>
        <a:ext cx="3064668" cy="23716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F53F1-1A69-470D-B05B-86930A700A22}">
      <dsp:nvSpPr>
        <dsp:cNvPr id="0" name=""/>
        <dsp:cNvSpPr/>
      </dsp:nvSpPr>
      <dsp:spPr>
        <a:xfrm rot="5400000">
          <a:off x="-200124" y="201615"/>
          <a:ext cx="1334165" cy="93391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10/31</a:t>
          </a:r>
        </a:p>
      </dsp:txBody>
      <dsp:txXfrm rot="-5400000">
        <a:off x="1" y="468448"/>
        <a:ext cx="933916" cy="400249"/>
      </dsp:txXfrm>
    </dsp:sp>
    <dsp:sp modelId="{202DA00D-FE75-4F39-8A43-A3CEEE68E61A}">
      <dsp:nvSpPr>
        <dsp:cNvPr id="0" name=""/>
        <dsp:cNvSpPr/>
      </dsp:nvSpPr>
      <dsp:spPr>
        <a:xfrm rot="5400000">
          <a:off x="3260491" y="-2325084"/>
          <a:ext cx="867207" cy="5520357"/>
        </a:xfrm>
        <a:prstGeom prst="round2SameRect">
          <a:avLst/>
        </a:prstGeom>
        <a:solidFill>
          <a:schemeClr val="accent1">
            <a:lumMod val="20000"/>
            <a:lumOff val="80000"/>
            <a:alpha val="9000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Member submits “October Late Enrollment Change”</a:t>
          </a:r>
        </a:p>
      </dsp:txBody>
      <dsp:txXfrm rot="-5400000">
        <a:off x="933916" y="43825"/>
        <a:ext cx="5478023" cy="782539"/>
      </dsp:txXfrm>
    </dsp:sp>
    <dsp:sp modelId="{1369716A-6309-4F11-9E3B-45EA83EB337E}">
      <dsp:nvSpPr>
        <dsp:cNvPr id="0" name=""/>
        <dsp:cNvSpPr/>
      </dsp:nvSpPr>
      <dsp:spPr>
        <a:xfrm rot="5400000">
          <a:off x="-200124" y="1337778"/>
          <a:ext cx="1334165" cy="93391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11/1-11/30</a:t>
          </a:r>
        </a:p>
      </dsp:txBody>
      <dsp:txXfrm rot="-5400000">
        <a:off x="1" y="1604611"/>
        <a:ext cx="933916" cy="400249"/>
      </dsp:txXfrm>
    </dsp:sp>
    <dsp:sp modelId="{047C994A-D238-4DD4-AFAD-F15B56F19BBD}">
      <dsp:nvSpPr>
        <dsp:cNvPr id="0" name=""/>
        <dsp:cNvSpPr/>
      </dsp:nvSpPr>
      <dsp:spPr>
        <a:xfrm rot="5400000">
          <a:off x="3260491" y="-1188920"/>
          <a:ext cx="867207" cy="5520357"/>
        </a:xfrm>
        <a:prstGeom prst="round2SameRect">
          <a:avLst/>
        </a:prstGeom>
        <a:solidFill>
          <a:schemeClr val="accent3">
            <a:lumMod val="20000"/>
            <a:lumOff val="80000"/>
            <a:alpha val="9000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Member submits “November Late Enrollment Change”</a:t>
          </a:r>
        </a:p>
      </dsp:txBody>
      <dsp:txXfrm rot="-5400000">
        <a:off x="933916" y="1179989"/>
        <a:ext cx="5478023" cy="782539"/>
      </dsp:txXfrm>
    </dsp:sp>
    <dsp:sp modelId="{6B2BC105-97C6-4C4B-A57E-BE9759A6DE58}">
      <dsp:nvSpPr>
        <dsp:cNvPr id="0" name=""/>
        <dsp:cNvSpPr/>
      </dsp:nvSpPr>
      <dsp:spPr>
        <a:xfrm rot="5400000">
          <a:off x="-200124" y="2473942"/>
          <a:ext cx="1334165" cy="93391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12/1-12/31</a:t>
          </a:r>
        </a:p>
      </dsp:txBody>
      <dsp:txXfrm rot="-5400000">
        <a:off x="1" y="2740775"/>
        <a:ext cx="933916" cy="400249"/>
      </dsp:txXfrm>
    </dsp:sp>
    <dsp:sp modelId="{514E3F4B-3CF8-4231-B422-784CA3473080}">
      <dsp:nvSpPr>
        <dsp:cNvPr id="0" name=""/>
        <dsp:cNvSpPr/>
      </dsp:nvSpPr>
      <dsp:spPr>
        <a:xfrm rot="5400000">
          <a:off x="3260491" y="-52757"/>
          <a:ext cx="867207" cy="5520357"/>
        </a:xfrm>
        <a:prstGeom prst="round2SameRect">
          <a:avLst/>
        </a:prstGeom>
        <a:solidFill>
          <a:schemeClr val="accent6">
            <a:lumMod val="40000"/>
            <a:lumOff val="60000"/>
            <a:alpha val="9000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Member submits “December Late Enrollment Change”</a:t>
          </a:r>
          <a:endParaRPr lang="en-US" sz="3600" kern="1200" dirty="0"/>
        </a:p>
      </dsp:txBody>
      <dsp:txXfrm rot="-5400000">
        <a:off x="933916" y="2316152"/>
        <a:ext cx="5478023" cy="7825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F53F1-1A69-470D-B05B-86930A700A22}">
      <dsp:nvSpPr>
        <dsp:cNvPr id="0" name=""/>
        <dsp:cNvSpPr/>
      </dsp:nvSpPr>
      <dsp:spPr>
        <a:xfrm rot="5400000">
          <a:off x="-207668" y="210063"/>
          <a:ext cx="1384453" cy="969117"/>
        </a:xfrm>
        <a:prstGeom prst="chevron">
          <a:avLst/>
        </a:prstGeom>
        <a:blipFill rotWithShape="1">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w="635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Employee</a:t>
          </a:r>
        </a:p>
      </dsp:txBody>
      <dsp:txXfrm rot="-5400000">
        <a:off x="1" y="486954"/>
        <a:ext cx="969117" cy="415336"/>
      </dsp:txXfrm>
    </dsp:sp>
    <dsp:sp modelId="{202DA00D-FE75-4F39-8A43-A3CEEE68E61A}">
      <dsp:nvSpPr>
        <dsp:cNvPr id="0" name=""/>
        <dsp:cNvSpPr/>
      </dsp:nvSpPr>
      <dsp:spPr>
        <a:xfrm rot="5400000">
          <a:off x="3261748" y="-2290234"/>
          <a:ext cx="899894" cy="5485156"/>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Writes a “member statement”</a:t>
          </a:r>
        </a:p>
        <a:p>
          <a:pPr marL="171450" lvl="1" indent="-171450" algn="l" defTabSz="800100">
            <a:lnSpc>
              <a:spcPct val="90000"/>
            </a:lnSpc>
            <a:spcBef>
              <a:spcPct val="0"/>
            </a:spcBef>
            <a:spcAft>
              <a:spcPct val="15000"/>
            </a:spcAft>
            <a:buChar char="•"/>
          </a:pPr>
          <a:r>
            <a:rPr lang="en-US" sz="1800" kern="1200" dirty="0"/>
            <a:t>Submits to Employer</a:t>
          </a:r>
        </a:p>
      </dsp:txBody>
      <dsp:txXfrm rot="-5400000">
        <a:off x="969118" y="46325"/>
        <a:ext cx="5441227" cy="812036"/>
      </dsp:txXfrm>
    </dsp:sp>
    <dsp:sp modelId="{1369716A-6309-4F11-9E3B-45EA83EB337E}">
      <dsp:nvSpPr>
        <dsp:cNvPr id="0" name=""/>
        <dsp:cNvSpPr/>
      </dsp:nvSpPr>
      <dsp:spPr>
        <a:xfrm rot="5400000">
          <a:off x="-207668" y="1397492"/>
          <a:ext cx="1384453" cy="969117"/>
        </a:xfrm>
        <a:prstGeom prst="chevron">
          <a:avLst/>
        </a:prstGeom>
        <a:blipFill rotWithShape="1">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w="635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Employer</a:t>
          </a:r>
        </a:p>
      </dsp:txBody>
      <dsp:txXfrm rot="-5400000">
        <a:off x="1" y="1674383"/>
        <a:ext cx="969117" cy="415336"/>
      </dsp:txXfrm>
    </dsp:sp>
    <dsp:sp modelId="{047C994A-D238-4DD4-AFAD-F15B56F19BBD}">
      <dsp:nvSpPr>
        <dsp:cNvPr id="0" name=""/>
        <dsp:cNvSpPr/>
      </dsp:nvSpPr>
      <dsp:spPr>
        <a:xfrm rot="5400000">
          <a:off x="3261748" y="-1102806"/>
          <a:ext cx="899894" cy="5485156"/>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Submits the member statement to ETF</a:t>
          </a:r>
        </a:p>
      </dsp:txBody>
      <dsp:txXfrm rot="-5400000">
        <a:off x="969118" y="1233753"/>
        <a:ext cx="5441227" cy="812036"/>
      </dsp:txXfrm>
    </dsp:sp>
    <dsp:sp modelId="{6B2BC105-97C6-4C4B-A57E-BE9759A6DE58}">
      <dsp:nvSpPr>
        <dsp:cNvPr id="0" name=""/>
        <dsp:cNvSpPr/>
      </dsp:nvSpPr>
      <dsp:spPr>
        <a:xfrm rot="5400000">
          <a:off x="-207668" y="2584920"/>
          <a:ext cx="1384453" cy="969117"/>
        </a:xfrm>
        <a:prstGeom prst="chevron">
          <a:avLst/>
        </a:prstGeom>
        <a:blipFill rotWithShape="1">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w="635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ETF</a:t>
          </a:r>
        </a:p>
      </dsp:txBody>
      <dsp:txXfrm rot="-5400000">
        <a:off x="1" y="2861811"/>
        <a:ext cx="969117" cy="415336"/>
      </dsp:txXfrm>
    </dsp:sp>
    <dsp:sp modelId="{514E3F4B-3CF8-4231-B422-784CA3473080}">
      <dsp:nvSpPr>
        <dsp:cNvPr id="0" name=""/>
        <dsp:cNvSpPr/>
      </dsp:nvSpPr>
      <dsp:spPr>
        <a:xfrm rot="5400000">
          <a:off x="3261748" y="84621"/>
          <a:ext cx="899894" cy="5485156"/>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Approve or Deny</a:t>
          </a:r>
          <a:endParaRPr lang="en-US" sz="2800" kern="1200" dirty="0"/>
        </a:p>
        <a:p>
          <a:pPr marL="171450" lvl="1" indent="-171450" algn="l" defTabSz="711200">
            <a:lnSpc>
              <a:spcPct val="90000"/>
            </a:lnSpc>
            <a:spcBef>
              <a:spcPct val="0"/>
            </a:spcBef>
            <a:spcAft>
              <a:spcPct val="15000"/>
            </a:spcAft>
            <a:buChar char="•"/>
          </a:pPr>
          <a:r>
            <a:rPr lang="en-US" sz="1600" kern="1200" dirty="0"/>
            <a:t>If approved, the “January Late Open Enrollment Change” change reason will be made available for the employee to submit their OE request</a:t>
          </a:r>
        </a:p>
      </dsp:txBody>
      <dsp:txXfrm rot="-5400000">
        <a:off x="969118" y="2421181"/>
        <a:ext cx="5441227" cy="8120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865A3-0322-49CB-A763-F5128155AA87}">
      <dsp:nvSpPr>
        <dsp:cNvPr id="0" name=""/>
        <dsp:cNvSpPr/>
      </dsp:nvSpPr>
      <dsp:spPr>
        <a:xfrm>
          <a:off x="0" y="590807"/>
          <a:ext cx="5141912" cy="3528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CEC0C7-CC69-450E-ABB1-73AE2D279833}">
      <dsp:nvSpPr>
        <dsp:cNvPr id="0" name=""/>
        <dsp:cNvSpPr/>
      </dsp:nvSpPr>
      <dsp:spPr>
        <a:xfrm>
          <a:off x="229663" y="384167"/>
          <a:ext cx="3599338" cy="41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46" tIns="0" rIns="136046"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My Insurance Benefits (MIB)</a:t>
          </a:r>
          <a:endParaRPr lang="en-US" sz="1400" kern="1200" dirty="0">
            <a:solidFill>
              <a:schemeClr val="bg1"/>
            </a:solidFill>
          </a:endParaRPr>
        </a:p>
      </dsp:txBody>
      <dsp:txXfrm>
        <a:off x="249838" y="404342"/>
        <a:ext cx="3558988" cy="372930"/>
      </dsp:txXfrm>
    </dsp:sp>
    <dsp:sp modelId="{4B132A36-30B8-4479-8ABB-4041EEA41269}">
      <dsp:nvSpPr>
        <dsp:cNvPr id="0" name=""/>
        <dsp:cNvSpPr/>
      </dsp:nvSpPr>
      <dsp:spPr>
        <a:xfrm>
          <a:off x="0" y="1225847"/>
          <a:ext cx="5141912" cy="3528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A1E79E-E202-4A02-B36C-305309EB284E}">
      <dsp:nvSpPr>
        <dsp:cNvPr id="0" name=""/>
        <dsp:cNvSpPr/>
      </dsp:nvSpPr>
      <dsp:spPr>
        <a:xfrm>
          <a:off x="257095" y="1019207"/>
          <a:ext cx="3599338" cy="4132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46" tIns="0" rIns="136046"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ETF Online Forums and Videos</a:t>
          </a:r>
          <a:endParaRPr lang="en-US" sz="1400"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endParaRPr>
        </a:p>
      </dsp:txBody>
      <dsp:txXfrm>
        <a:off x="277270" y="1039382"/>
        <a:ext cx="3558988" cy="372930"/>
      </dsp:txXfrm>
    </dsp:sp>
    <dsp:sp modelId="{4D48C217-309D-48B9-B83C-331162E21977}">
      <dsp:nvSpPr>
        <dsp:cNvPr id="0" name=""/>
        <dsp:cNvSpPr/>
      </dsp:nvSpPr>
      <dsp:spPr>
        <a:xfrm>
          <a:off x="0" y="1860887"/>
          <a:ext cx="5141912" cy="3528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23E0E6-1810-41F9-B04D-E5BBECB09E64}">
      <dsp:nvSpPr>
        <dsp:cNvPr id="0" name=""/>
        <dsp:cNvSpPr/>
      </dsp:nvSpPr>
      <dsp:spPr>
        <a:xfrm>
          <a:off x="247950" y="1678250"/>
          <a:ext cx="3599338" cy="4132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46" tIns="0" rIns="136046"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2027 ETF Open Enrollment Website</a:t>
          </a:r>
          <a:endParaRPr lang="en-US" sz="1400" kern="1200" dirty="0">
            <a:solidFill>
              <a:schemeClr val="bg1"/>
            </a:solidFill>
            <a:hlinkClick xmlns:r="http://schemas.openxmlformats.org/officeDocument/2006/relationships" r:id="rId5">
              <a:extLst>
                <a:ext uri="{A12FA001-AC4F-418D-AE19-62706E023703}">
                  <ahyp:hlinkClr xmlns:ahyp="http://schemas.microsoft.com/office/drawing/2018/hyperlinkcolor" val="tx"/>
                </a:ext>
              </a:extLst>
            </a:hlinkClick>
          </a:endParaRPr>
        </a:p>
      </dsp:txBody>
      <dsp:txXfrm>
        <a:off x="268125" y="1698425"/>
        <a:ext cx="3558988" cy="372930"/>
      </dsp:txXfrm>
    </dsp:sp>
    <dsp:sp modelId="{A34452AF-7B09-4F66-866B-53A8FED36AD0}">
      <dsp:nvSpPr>
        <dsp:cNvPr id="0" name=""/>
        <dsp:cNvSpPr/>
      </dsp:nvSpPr>
      <dsp:spPr>
        <a:xfrm>
          <a:off x="0" y="2495927"/>
          <a:ext cx="5141912" cy="352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82804E-7A34-464F-94AD-81AD1A5A884F}">
      <dsp:nvSpPr>
        <dsp:cNvPr id="0" name=""/>
        <dsp:cNvSpPr/>
      </dsp:nvSpPr>
      <dsp:spPr>
        <a:xfrm>
          <a:off x="257095" y="2289287"/>
          <a:ext cx="3599338" cy="413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46" tIns="0" rIns="136046" bIns="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2027 Insurance Benefits Decision Guide</a:t>
          </a:r>
          <a:endParaRPr lang="en-US" sz="1400" kern="1200" dirty="0">
            <a:solidFill>
              <a:schemeClr val="bg1"/>
            </a:solidFill>
            <a:hlinkClick xmlns:r="http://schemas.openxmlformats.org/officeDocument/2006/relationships" r:id="rId7">
              <a:extLst>
                <a:ext uri="{A12FA001-AC4F-418D-AE19-62706E023703}">
                  <ahyp:hlinkClr xmlns:ahyp="http://schemas.microsoft.com/office/drawing/2018/hyperlinkcolor" val="tx"/>
                </a:ext>
              </a:extLst>
            </a:hlinkClick>
          </a:endParaRPr>
        </a:p>
      </dsp:txBody>
      <dsp:txXfrm>
        <a:off x="277270" y="2309462"/>
        <a:ext cx="3558988" cy="372930"/>
      </dsp:txXfrm>
    </dsp:sp>
    <dsp:sp modelId="{CDC6FA0B-207A-45B6-8F7B-E0A2B61F3045}">
      <dsp:nvSpPr>
        <dsp:cNvPr id="0" name=""/>
        <dsp:cNvSpPr/>
      </dsp:nvSpPr>
      <dsp:spPr>
        <a:xfrm>
          <a:off x="0" y="3130967"/>
          <a:ext cx="5141912" cy="3528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15E9B9-7B15-4EC5-BA28-317397527978}">
      <dsp:nvSpPr>
        <dsp:cNvPr id="0" name=""/>
        <dsp:cNvSpPr/>
      </dsp:nvSpPr>
      <dsp:spPr>
        <a:xfrm>
          <a:off x="257095" y="2924327"/>
          <a:ext cx="3599338" cy="41328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46" tIns="0" rIns="136046" bIns="0" numCol="1" spcCol="1270" anchor="ctr" anchorCtr="0">
          <a:noAutofit/>
        </a:bodyPr>
        <a:lstStyle/>
        <a:p>
          <a:pPr marL="0" lvl="0" indent="0" algn="l" defTabSz="622300">
            <a:lnSpc>
              <a:spcPct val="90000"/>
            </a:lnSpc>
            <a:spcBef>
              <a:spcPct val="0"/>
            </a:spcBef>
            <a:spcAft>
              <a:spcPct val="35000"/>
            </a:spcAft>
            <a:buNone/>
          </a:pPr>
          <a:r>
            <a:rPr lang="en-US" sz="1400" kern="1200" dirty="0"/>
            <a:t>Agency benefit fairs</a:t>
          </a:r>
        </a:p>
      </dsp:txBody>
      <dsp:txXfrm>
        <a:off x="277270" y="2944502"/>
        <a:ext cx="3558988" cy="372930"/>
      </dsp:txXfrm>
    </dsp:sp>
    <dsp:sp modelId="{48BD1E4E-F88C-4B7C-8CDF-B5EAD3FC0650}">
      <dsp:nvSpPr>
        <dsp:cNvPr id="0" name=""/>
        <dsp:cNvSpPr/>
      </dsp:nvSpPr>
      <dsp:spPr>
        <a:xfrm>
          <a:off x="0" y="3766007"/>
          <a:ext cx="5141912" cy="12568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9070" tIns="291592" rIns="39907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hlinkClick xmlns:r="http://schemas.openxmlformats.org/officeDocument/2006/relationships" r:id="rId8"/>
            </a:rPr>
            <a:t>Open Enrollment Summary Brochure</a:t>
          </a:r>
          <a:endParaRPr lang="en-US" sz="1400" kern="1200" dirty="0"/>
        </a:p>
        <a:p>
          <a:pPr marL="114300" lvl="1" indent="-114300" algn="l" defTabSz="622300">
            <a:lnSpc>
              <a:spcPct val="90000"/>
            </a:lnSpc>
            <a:spcBef>
              <a:spcPct val="0"/>
            </a:spcBef>
            <a:spcAft>
              <a:spcPct val="15000"/>
            </a:spcAft>
            <a:buChar char="•"/>
          </a:pPr>
          <a:r>
            <a:rPr lang="en-US" sz="1400" kern="1200" dirty="0">
              <a:hlinkClick xmlns:r="http://schemas.openxmlformats.org/officeDocument/2006/relationships" r:id="rId9"/>
            </a:rPr>
            <a:t>Open Enrollment PPT</a:t>
          </a:r>
          <a:endParaRPr lang="en-US" sz="1400" kern="1200" dirty="0"/>
        </a:p>
        <a:p>
          <a:pPr marL="114300" lvl="1" indent="-114300" algn="l" defTabSz="622300">
            <a:lnSpc>
              <a:spcPct val="90000"/>
            </a:lnSpc>
            <a:spcBef>
              <a:spcPct val="0"/>
            </a:spcBef>
            <a:spcAft>
              <a:spcPct val="15000"/>
            </a:spcAft>
            <a:buChar char="•"/>
          </a:pPr>
          <a:r>
            <a:rPr lang="en-US" sz="1400" kern="1200" dirty="0"/>
            <a:t>Benefits Summary document in MIB</a:t>
          </a:r>
        </a:p>
        <a:p>
          <a:pPr marL="114300" lvl="1" indent="-114300" algn="l" defTabSz="622300">
            <a:lnSpc>
              <a:spcPct val="90000"/>
            </a:lnSpc>
            <a:spcBef>
              <a:spcPct val="0"/>
            </a:spcBef>
            <a:spcAft>
              <a:spcPct val="15000"/>
            </a:spcAft>
            <a:buChar char="•"/>
          </a:pPr>
          <a:r>
            <a:rPr lang="en-US" sz="1400" kern="1200" dirty="0">
              <a:hlinkClick xmlns:r="http://schemas.openxmlformats.org/officeDocument/2006/relationships" r:id="rId10"/>
            </a:rPr>
            <a:t>Employee Checklist for Open Enrollment</a:t>
          </a:r>
          <a:endParaRPr lang="en-US" sz="1400" kern="1200" dirty="0"/>
        </a:p>
      </dsp:txBody>
      <dsp:txXfrm>
        <a:off x="0" y="3766007"/>
        <a:ext cx="5141912" cy="1256850"/>
      </dsp:txXfrm>
    </dsp:sp>
    <dsp:sp modelId="{7F1013A1-91C1-4392-9595-32FB2372F491}">
      <dsp:nvSpPr>
        <dsp:cNvPr id="0" name=""/>
        <dsp:cNvSpPr/>
      </dsp:nvSpPr>
      <dsp:spPr>
        <a:xfrm>
          <a:off x="257095" y="3559367"/>
          <a:ext cx="3599338" cy="413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46" tIns="0" rIns="136046" bIns="0" numCol="1" spcCol="1270" anchor="ctr" anchorCtr="0">
          <a:noAutofit/>
        </a:bodyPr>
        <a:lstStyle/>
        <a:p>
          <a:pPr marL="0" lvl="0" indent="0" algn="l" defTabSz="622300">
            <a:lnSpc>
              <a:spcPct val="90000"/>
            </a:lnSpc>
            <a:spcBef>
              <a:spcPct val="0"/>
            </a:spcBef>
            <a:spcAft>
              <a:spcPct val="35000"/>
            </a:spcAft>
            <a:buNone/>
          </a:pPr>
          <a:r>
            <a:rPr lang="en-US" sz="1400" kern="1200"/>
            <a:t>Open enrollment Toolkit</a:t>
          </a:r>
        </a:p>
      </dsp:txBody>
      <dsp:txXfrm>
        <a:off x="277270" y="3579542"/>
        <a:ext cx="3558988" cy="3729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3535D-234F-45D4-9167-4B1B26291E24}">
      <dsp:nvSpPr>
        <dsp:cNvPr id="0" name=""/>
        <dsp:cNvSpPr/>
      </dsp:nvSpPr>
      <dsp:spPr>
        <a:xfrm>
          <a:off x="0" y="2735120"/>
          <a:ext cx="10905066" cy="374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Opt-Out Incentive (OOS)</a:t>
          </a:r>
        </a:p>
      </dsp:txBody>
      <dsp:txXfrm>
        <a:off x="18277" y="2753397"/>
        <a:ext cx="10868512" cy="337846"/>
      </dsp:txXfrm>
    </dsp:sp>
    <dsp:sp modelId="{489AD705-AC84-4824-8ECA-445718BD9FD1}">
      <dsp:nvSpPr>
        <dsp:cNvPr id="0" name=""/>
        <dsp:cNvSpPr/>
      </dsp:nvSpPr>
      <dsp:spPr>
        <a:xfrm>
          <a:off x="0" y="3147410"/>
          <a:ext cx="10905066" cy="76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236" tIns="20320" rIns="113792" bIns="20320" numCol="1" spcCol="1270" anchor="t" anchorCtr="0">
          <a:noAutofit/>
        </a:bodyPr>
        <a:lstStyle/>
        <a:p>
          <a:pPr marL="114300" lvl="1" indent="-114300" algn="l" defTabSz="533400">
            <a:lnSpc>
              <a:spcPct val="90000"/>
            </a:lnSpc>
            <a:spcBef>
              <a:spcPct val="0"/>
            </a:spcBef>
            <a:spcAft>
              <a:spcPct val="20000"/>
            </a:spcAft>
            <a:buFont typeface="Arial" panose="020B0604020202020204" pitchFamily="34" charset="0"/>
            <a:buChar char="•"/>
          </a:pPr>
          <a:r>
            <a:rPr lang="en-US" sz="1200" kern="1200" dirty="0"/>
            <a:t>Employees must enroll in the OOS during their 30-day enrollment window. </a:t>
          </a:r>
        </a:p>
        <a:p>
          <a:pPr marL="114300" lvl="1" indent="-114300" algn="l" defTabSz="533400">
            <a:lnSpc>
              <a:spcPct val="90000"/>
            </a:lnSpc>
            <a:spcBef>
              <a:spcPct val="0"/>
            </a:spcBef>
            <a:spcAft>
              <a:spcPct val="20000"/>
            </a:spcAft>
            <a:buChar char="•"/>
          </a:pPr>
          <a:r>
            <a:rPr lang="en-US" sz="1200" kern="1200" dirty="0"/>
            <a:t>If they want coverage for 2027, the EE must make the election on their OE event, if it’s open.</a:t>
          </a:r>
        </a:p>
        <a:p>
          <a:pPr marL="228600" lvl="2" indent="-114300" algn="l" defTabSz="533400">
            <a:lnSpc>
              <a:spcPct val="90000"/>
            </a:lnSpc>
            <a:spcBef>
              <a:spcPct val="0"/>
            </a:spcBef>
            <a:spcAft>
              <a:spcPct val="20000"/>
            </a:spcAft>
            <a:buChar char="•"/>
          </a:pPr>
          <a:r>
            <a:rPr lang="en-US" sz="1200" kern="1200" dirty="0"/>
            <a:t>If the OE event is no longer available, there will be November and December late OE Appeal QLEs to use.  You can refer to the </a:t>
          </a:r>
          <a:r>
            <a:rPr lang="en-US" sz="1200" kern="1200" dirty="0">
              <a:hlinkClick xmlns:r="http://schemas.openxmlformats.org/officeDocument/2006/relationships" r:id="rId1"/>
            </a:rPr>
            <a:t>ET-1111</a:t>
          </a:r>
          <a:r>
            <a:rPr lang="en-US" sz="1200" kern="1200" dirty="0"/>
            <a:t>, section 9.1 for more details.</a:t>
          </a:r>
        </a:p>
      </dsp:txBody>
      <dsp:txXfrm>
        <a:off x="0" y="3147410"/>
        <a:ext cx="10905066" cy="761760"/>
      </dsp:txXfrm>
    </dsp:sp>
    <dsp:sp modelId="{0EDB4216-92D0-4BB3-B283-EBE8B8C9AA82}">
      <dsp:nvSpPr>
        <dsp:cNvPr id="0" name=""/>
        <dsp:cNvSpPr/>
      </dsp:nvSpPr>
      <dsp:spPr>
        <a:xfrm>
          <a:off x="0" y="4540"/>
          <a:ext cx="10905066" cy="374400"/>
        </a:xfrm>
        <a:prstGeom prst="round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Healthcare FSA, Dependent Care FSA, HSA</a:t>
          </a:r>
        </a:p>
      </dsp:txBody>
      <dsp:txXfrm>
        <a:off x="18277" y="22817"/>
        <a:ext cx="10868512" cy="337846"/>
      </dsp:txXfrm>
    </dsp:sp>
    <dsp:sp modelId="{A1638AE1-CBFC-4193-9A8C-C811DD10125E}">
      <dsp:nvSpPr>
        <dsp:cNvPr id="0" name=""/>
        <dsp:cNvSpPr/>
      </dsp:nvSpPr>
      <dsp:spPr>
        <a:xfrm>
          <a:off x="0" y="379690"/>
          <a:ext cx="10905066" cy="76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236"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Remind newly hired employees that coverage they enter in MIB is effective for plan year 2026 only.</a:t>
          </a:r>
        </a:p>
        <a:p>
          <a:pPr marL="114300" lvl="1" indent="-114300" algn="l" defTabSz="533400">
            <a:lnSpc>
              <a:spcPct val="90000"/>
            </a:lnSpc>
            <a:spcBef>
              <a:spcPct val="0"/>
            </a:spcBef>
            <a:spcAft>
              <a:spcPct val="20000"/>
            </a:spcAft>
            <a:buChar char="•"/>
          </a:pPr>
          <a:r>
            <a:rPr lang="en-US" sz="1200" kern="1200" dirty="0"/>
            <a:t>If they want coverage for 2027, the EE must make the election on their OE event, if it’s open. </a:t>
          </a:r>
        </a:p>
        <a:p>
          <a:pPr marL="228600" lvl="2" indent="-114300" algn="l" defTabSz="533400">
            <a:lnSpc>
              <a:spcPct val="90000"/>
            </a:lnSpc>
            <a:spcBef>
              <a:spcPct val="0"/>
            </a:spcBef>
            <a:spcAft>
              <a:spcPct val="20000"/>
            </a:spcAft>
            <a:buChar char="•"/>
          </a:pPr>
          <a:r>
            <a:rPr lang="en-US" sz="1200" kern="1200" dirty="0"/>
            <a:t>If the OE event is no longer available, there will be November and December late OE Appeal QLEs to use.  You can refer to the </a:t>
          </a:r>
          <a:r>
            <a:rPr lang="en-US" sz="1200" kern="1200" dirty="0">
              <a:hlinkClick xmlns:r="http://schemas.openxmlformats.org/officeDocument/2006/relationships" r:id="rId1"/>
            </a:rPr>
            <a:t>ET-1111</a:t>
          </a:r>
          <a:r>
            <a:rPr lang="en-US" sz="1200" kern="1200" dirty="0"/>
            <a:t>, section 9.1 for more details.</a:t>
          </a:r>
        </a:p>
      </dsp:txBody>
      <dsp:txXfrm>
        <a:off x="0" y="379690"/>
        <a:ext cx="10905066" cy="761760"/>
      </dsp:txXfrm>
    </dsp:sp>
    <dsp:sp modelId="{1DC74A7B-FB52-4ACD-BF87-F8DF81A540A9}">
      <dsp:nvSpPr>
        <dsp:cNvPr id="0" name=""/>
        <dsp:cNvSpPr/>
      </dsp:nvSpPr>
      <dsp:spPr>
        <a:xfrm>
          <a:off x="0" y="1163915"/>
          <a:ext cx="10905066" cy="374400"/>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Parking/Transit</a:t>
          </a:r>
        </a:p>
      </dsp:txBody>
      <dsp:txXfrm>
        <a:off x="18277" y="1182192"/>
        <a:ext cx="10868512" cy="337846"/>
      </dsp:txXfrm>
    </dsp:sp>
    <dsp:sp modelId="{6B72B2A1-E20D-483B-9B37-0BBEF105FA42}">
      <dsp:nvSpPr>
        <dsp:cNvPr id="0" name=""/>
        <dsp:cNvSpPr/>
      </dsp:nvSpPr>
      <dsp:spPr>
        <a:xfrm>
          <a:off x="0" y="1570064"/>
          <a:ext cx="10905066" cy="112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236"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Remind newly hired employees that coverage they enter in MIB is effective for plan year 2026 only.</a:t>
          </a:r>
        </a:p>
        <a:p>
          <a:pPr marL="114300" lvl="1" indent="-114300" algn="l" defTabSz="533400">
            <a:lnSpc>
              <a:spcPct val="90000"/>
            </a:lnSpc>
            <a:spcBef>
              <a:spcPct val="0"/>
            </a:spcBef>
            <a:spcAft>
              <a:spcPct val="20000"/>
            </a:spcAft>
            <a:buChar char="•"/>
          </a:pPr>
          <a:r>
            <a:rPr lang="en-US" sz="1200" kern="1200" dirty="0"/>
            <a:t>MIB show the election as a monthly benefit, but it comes thru as an annual election in PS.  Be sure to review these values closely so they are not over the monthly IRS limit of $325.00.</a:t>
          </a:r>
        </a:p>
        <a:p>
          <a:pPr marL="114300" lvl="1" indent="-114300" algn="l" defTabSz="533400">
            <a:lnSpc>
              <a:spcPct val="90000"/>
            </a:lnSpc>
            <a:spcBef>
              <a:spcPct val="0"/>
            </a:spcBef>
            <a:spcAft>
              <a:spcPct val="20000"/>
            </a:spcAft>
            <a:buChar char="•"/>
          </a:pPr>
          <a:r>
            <a:rPr lang="en-US" sz="1200" kern="1200" dirty="0"/>
            <a:t>If they want coverage for 2027, the EE must make the election on their OE event, if it’s open. </a:t>
          </a:r>
        </a:p>
        <a:p>
          <a:pPr marL="228600" lvl="2" indent="-114300" algn="l" defTabSz="533400">
            <a:lnSpc>
              <a:spcPct val="90000"/>
            </a:lnSpc>
            <a:spcBef>
              <a:spcPct val="0"/>
            </a:spcBef>
            <a:spcAft>
              <a:spcPct val="20000"/>
            </a:spcAft>
            <a:buChar char="•"/>
          </a:pPr>
          <a:r>
            <a:rPr lang="en-US" sz="1200" kern="1200" dirty="0"/>
            <a:t>If the OE event is no longer available, there will be November and December late OE Appeal QLEs to use.  You can refer to the </a:t>
          </a:r>
          <a:r>
            <a:rPr lang="en-US" sz="1200" kern="1200" dirty="0">
              <a:hlinkClick xmlns:r="http://schemas.openxmlformats.org/officeDocument/2006/relationships" r:id="rId1"/>
            </a:rPr>
            <a:t>ET-1111</a:t>
          </a:r>
          <a:r>
            <a:rPr lang="en-US" sz="1200" kern="1200" dirty="0"/>
            <a:t>, section 9.1 for more details.</a:t>
          </a:r>
        </a:p>
      </dsp:txBody>
      <dsp:txXfrm>
        <a:off x="0" y="1570064"/>
        <a:ext cx="10905066" cy="11260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25D96-B570-4344-8DFB-358A26036FAB}">
      <dsp:nvSpPr>
        <dsp:cNvPr id="0" name=""/>
        <dsp:cNvSpPr/>
      </dsp:nvSpPr>
      <dsp:spPr>
        <a:xfrm>
          <a:off x="0" y="309824"/>
          <a:ext cx="10905066" cy="9652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All OE related issues within MIB should have an Ivanti ticket submitted. Be sure to include the EE name, ETF MID and </a:t>
          </a:r>
          <a:r>
            <a:rPr lang="en-US" sz="2500" b="0" kern="1200" dirty="0"/>
            <a:t>OE2027 in the subject line.</a:t>
          </a:r>
        </a:p>
      </dsp:txBody>
      <dsp:txXfrm>
        <a:off x="47120" y="356944"/>
        <a:ext cx="10810826" cy="871010"/>
      </dsp:txXfrm>
    </dsp:sp>
    <dsp:sp modelId="{754D2E48-6D05-4A13-82D6-7AC19415387E}">
      <dsp:nvSpPr>
        <dsp:cNvPr id="0" name=""/>
        <dsp:cNvSpPr/>
      </dsp:nvSpPr>
      <dsp:spPr>
        <a:xfrm>
          <a:off x="0" y="1347074"/>
          <a:ext cx="10905066" cy="965250"/>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You should create a ticket in the following situations:</a:t>
          </a:r>
        </a:p>
      </dsp:txBody>
      <dsp:txXfrm>
        <a:off x="47120" y="1394194"/>
        <a:ext cx="10810826" cy="871010"/>
      </dsp:txXfrm>
    </dsp:sp>
    <dsp:sp modelId="{6221F3EF-3E88-48C8-A7C3-9EEE6C3EC14B}">
      <dsp:nvSpPr>
        <dsp:cNvPr id="0" name=""/>
        <dsp:cNvSpPr/>
      </dsp:nvSpPr>
      <dsp:spPr>
        <a:xfrm>
          <a:off x="0" y="2312323"/>
          <a:ext cx="10905066" cy="672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236"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If you have an EE who will be retiring.</a:t>
          </a:r>
        </a:p>
        <a:p>
          <a:pPr marL="228600" lvl="1" indent="-228600" algn="l" defTabSz="889000">
            <a:lnSpc>
              <a:spcPct val="90000"/>
            </a:lnSpc>
            <a:spcBef>
              <a:spcPct val="0"/>
            </a:spcBef>
            <a:spcAft>
              <a:spcPct val="20000"/>
            </a:spcAft>
            <a:buChar char="•"/>
          </a:pPr>
          <a:r>
            <a:rPr lang="en-US" sz="2000" kern="1200" dirty="0"/>
            <a:t>You need to have the OE event created for someone in the DEF benefit program</a:t>
          </a:r>
        </a:p>
      </dsp:txBody>
      <dsp:txXfrm>
        <a:off x="0" y="2312323"/>
        <a:ext cx="10905066" cy="6727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4BB834-D22D-46D7-8E54-000389755A29}">
      <dsp:nvSpPr>
        <dsp:cNvPr id="0" name=""/>
        <dsp:cNvSpPr/>
      </dsp:nvSpPr>
      <dsp:spPr>
        <a:xfrm>
          <a:off x="0" y="97978"/>
          <a:ext cx="5141912" cy="169094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cap="all"/>
          </a:pPr>
          <a:r>
            <a:rPr lang="en-US" sz="2400" kern="1200" dirty="0">
              <a:latin typeface="Calibri" panose="020F0502020204030204" pitchFamily="34" charset="0"/>
              <a:cs typeface="Calibri" panose="020F0502020204030204" pitchFamily="34" charset="0"/>
            </a:rPr>
            <a:t>CB will send OE updates through payroll and benefits email distribution list</a:t>
          </a:r>
        </a:p>
      </dsp:txBody>
      <dsp:txXfrm>
        <a:off x="82545" y="180523"/>
        <a:ext cx="4976822" cy="1525852"/>
      </dsp:txXfrm>
    </dsp:sp>
    <dsp:sp modelId="{F93B1EED-FFE6-4AF3-B4CE-6E29EA171501}">
      <dsp:nvSpPr>
        <dsp:cNvPr id="0" name=""/>
        <dsp:cNvSpPr/>
      </dsp:nvSpPr>
      <dsp:spPr>
        <a:xfrm>
          <a:off x="0" y="1858039"/>
          <a:ext cx="5141912" cy="169094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cap="all"/>
          </a:pPr>
          <a:r>
            <a:rPr lang="en-US" sz="2400" kern="1200" dirty="0">
              <a:latin typeface="Calibri" panose="020F0502020204030204" pitchFamily="34" charset="0"/>
              <a:cs typeface="Calibri" panose="020F0502020204030204" pitchFamily="34" charset="0"/>
            </a:rPr>
            <a:t>Working to finalize all employee and agency resources by end of week</a:t>
          </a:r>
        </a:p>
      </dsp:txBody>
      <dsp:txXfrm>
        <a:off x="82545" y="1940584"/>
        <a:ext cx="4976822" cy="1525852"/>
      </dsp:txXfrm>
    </dsp:sp>
    <dsp:sp modelId="{43383A21-691B-4096-98CE-41CC97C2D429}">
      <dsp:nvSpPr>
        <dsp:cNvPr id="0" name=""/>
        <dsp:cNvSpPr/>
      </dsp:nvSpPr>
      <dsp:spPr>
        <a:xfrm>
          <a:off x="0" y="3618103"/>
          <a:ext cx="5141912" cy="169094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cap="all"/>
          </a:pPr>
          <a:r>
            <a:rPr lang="en-US" sz="2400" kern="1200" dirty="0">
              <a:latin typeface="Calibri" panose="020F0502020204030204" pitchFamily="34" charset="0"/>
              <a:cs typeface="Calibri" panose="020F0502020204030204" pitchFamily="34" charset="0"/>
            </a:rPr>
            <a:t>In process of updating DPM benefits pages with 2027 benefit information, forms and brochures</a:t>
          </a:r>
        </a:p>
      </dsp:txBody>
      <dsp:txXfrm>
        <a:off x="82545" y="3700648"/>
        <a:ext cx="4976822" cy="15258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0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t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t>1</a:t>
            </a:fld>
            <a:endParaRPr lang="en-US"/>
          </a:p>
        </p:txBody>
      </p:sp>
    </p:spTree>
    <p:extLst>
      <p:ext uri="{BB962C8B-B14F-4D97-AF65-F5344CB8AC3E}">
        <p14:creationId xmlns:p14="http://schemas.microsoft.com/office/powerpoint/2010/main"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Delete</a:t>
            </a:r>
          </a:p>
        </p:txBody>
      </p:sp>
      <p:sp>
        <p:nvSpPr>
          <p:cNvPr id="4" name="Slide Number Placeholder 3"/>
          <p:cNvSpPr>
            <a:spLocks noGrp="1"/>
          </p:cNvSpPr>
          <p:nvPr>
            <p:ph type="sldNum" sz="quarter" idx="5"/>
          </p:nvPr>
        </p:nvSpPr>
        <p:spPr/>
        <p:txBody>
          <a:bodyPr/>
          <a:lstStyle/>
          <a:p>
            <a:fld id="{893B0CF2-7F87-4E02-A248-870047730F99}" type="slidenum">
              <a:rPr lang="en-US" smtClean="0"/>
              <a:t>6</a:t>
            </a:fld>
            <a:endParaRPr lang="en-US"/>
          </a:p>
        </p:txBody>
      </p:sp>
    </p:spTree>
    <p:extLst>
      <p:ext uri="{BB962C8B-B14F-4D97-AF65-F5344CB8AC3E}">
        <p14:creationId xmlns:p14="http://schemas.microsoft.com/office/powerpoint/2010/main" val="644112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10</a:t>
            </a:fld>
            <a:endParaRPr lang="en-US"/>
          </a:p>
        </p:txBody>
      </p:sp>
    </p:spTree>
    <p:extLst>
      <p:ext uri="{BB962C8B-B14F-4D97-AF65-F5344CB8AC3E}">
        <p14:creationId xmlns:p14="http://schemas.microsoft.com/office/powerpoint/2010/main" val="3162262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11</a:t>
            </a:fld>
            <a:endParaRPr lang="en-US"/>
          </a:p>
        </p:txBody>
      </p:sp>
    </p:spTree>
    <p:extLst>
      <p:ext uri="{BB962C8B-B14F-4D97-AF65-F5344CB8AC3E}">
        <p14:creationId xmlns:p14="http://schemas.microsoft.com/office/powerpoint/2010/main" val="567351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13</a:t>
            </a:fld>
            <a:endParaRPr lang="en-US"/>
          </a:p>
        </p:txBody>
      </p:sp>
    </p:spTree>
    <p:extLst>
      <p:ext uri="{BB962C8B-B14F-4D97-AF65-F5344CB8AC3E}">
        <p14:creationId xmlns:p14="http://schemas.microsoft.com/office/powerpoint/2010/main" val="2607553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14</a:t>
            </a:fld>
            <a:endParaRPr lang="en-US"/>
          </a:p>
        </p:txBody>
      </p:sp>
    </p:spTree>
    <p:extLst>
      <p:ext uri="{BB962C8B-B14F-4D97-AF65-F5344CB8AC3E}">
        <p14:creationId xmlns:p14="http://schemas.microsoft.com/office/powerpoint/2010/main" val="2112695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18</a:t>
            </a:fld>
            <a:endParaRPr lang="en-US"/>
          </a:p>
        </p:txBody>
      </p:sp>
    </p:spTree>
    <p:extLst>
      <p:ext uri="{BB962C8B-B14F-4D97-AF65-F5344CB8AC3E}">
        <p14:creationId xmlns:p14="http://schemas.microsoft.com/office/powerpoint/2010/main" val="1630771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20</a:t>
            </a:fld>
            <a:endParaRPr lang="en-US"/>
          </a:p>
        </p:txBody>
      </p:sp>
    </p:spTree>
    <p:extLst>
      <p:ext uri="{BB962C8B-B14F-4D97-AF65-F5344CB8AC3E}">
        <p14:creationId xmlns:p14="http://schemas.microsoft.com/office/powerpoint/2010/main" val="26938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21</a:t>
            </a:fld>
            <a:endParaRPr lang="en-US"/>
          </a:p>
        </p:txBody>
      </p:sp>
    </p:spTree>
    <p:extLst>
      <p:ext uri="{BB962C8B-B14F-4D97-AF65-F5344CB8AC3E}">
        <p14:creationId xmlns:p14="http://schemas.microsoft.com/office/powerpoint/2010/main" val="804755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25</a:t>
            </a:fld>
            <a:endParaRPr lang="en-US"/>
          </a:p>
        </p:txBody>
      </p:sp>
    </p:spTree>
    <p:extLst>
      <p:ext uri="{BB962C8B-B14F-4D97-AF65-F5344CB8AC3E}">
        <p14:creationId xmlns:p14="http://schemas.microsoft.com/office/powerpoint/2010/main" val="3441688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27</a:t>
            </a:fld>
            <a:endParaRPr lang="en-US"/>
          </a:p>
        </p:txBody>
      </p:sp>
    </p:spTree>
    <p:extLst>
      <p:ext uri="{BB962C8B-B14F-4D97-AF65-F5344CB8AC3E}">
        <p14:creationId xmlns:p14="http://schemas.microsoft.com/office/powerpoint/2010/main" val="2241777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29</a:t>
            </a:fld>
            <a:endParaRPr lang="en-US"/>
          </a:p>
        </p:txBody>
      </p:sp>
    </p:spTree>
    <p:extLst>
      <p:ext uri="{BB962C8B-B14F-4D97-AF65-F5344CB8AC3E}">
        <p14:creationId xmlns:p14="http://schemas.microsoft.com/office/powerpoint/2010/main" val="833580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33</a:t>
            </a:fld>
            <a:endParaRPr lang="en-US"/>
          </a:p>
        </p:txBody>
      </p:sp>
    </p:spTree>
    <p:extLst>
      <p:ext uri="{BB962C8B-B14F-4D97-AF65-F5344CB8AC3E}">
        <p14:creationId xmlns:p14="http://schemas.microsoft.com/office/powerpoint/2010/main" val="2289087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35</a:t>
            </a:fld>
            <a:endParaRPr lang="en-US"/>
          </a:p>
        </p:txBody>
      </p:sp>
    </p:spTree>
    <p:extLst>
      <p:ext uri="{BB962C8B-B14F-4D97-AF65-F5344CB8AC3E}">
        <p14:creationId xmlns:p14="http://schemas.microsoft.com/office/powerpoint/2010/main" val="3737696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 back once process is verified</a:t>
            </a:r>
          </a:p>
        </p:txBody>
      </p:sp>
      <p:sp>
        <p:nvSpPr>
          <p:cNvPr id="4" name="Slide Number Placeholder 3"/>
          <p:cNvSpPr>
            <a:spLocks noGrp="1"/>
          </p:cNvSpPr>
          <p:nvPr>
            <p:ph type="sldNum" sz="quarter" idx="5"/>
          </p:nvPr>
        </p:nvSpPr>
        <p:spPr/>
        <p:txBody>
          <a:bodyPr/>
          <a:lstStyle/>
          <a:p>
            <a:fld id="{893B0CF2-7F87-4E02-A248-870047730F99}" type="slidenum">
              <a:rPr lang="en-US" smtClean="0"/>
              <a:t>36</a:t>
            </a:fld>
            <a:endParaRPr lang="en-US"/>
          </a:p>
        </p:txBody>
      </p:sp>
    </p:spTree>
    <p:extLst>
      <p:ext uri="{BB962C8B-B14F-4D97-AF65-F5344CB8AC3E}">
        <p14:creationId xmlns:p14="http://schemas.microsoft.com/office/powerpoint/2010/main" val="1507426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37</a:t>
            </a:fld>
            <a:endParaRPr lang="en-US"/>
          </a:p>
        </p:txBody>
      </p:sp>
    </p:spTree>
    <p:extLst>
      <p:ext uri="{BB962C8B-B14F-4D97-AF65-F5344CB8AC3E}">
        <p14:creationId xmlns:p14="http://schemas.microsoft.com/office/powerpoint/2010/main" val="1687806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38</a:t>
            </a:fld>
            <a:endParaRPr lang="en-US"/>
          </a:p>
        </p:txBody>
      </p:sp>
    </p:spTree>
    <p:extLst>
      <p:ext uri="{BB962C8B-B14F-4D97-AF65-F5344CB8AC3E}">
        <p14:creationId xmlns:p14="http://schemas.microsoft.com/office/powerpoint/2010/main" val="2685788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5BE03-45CF-DC3D-F0E8-CD913D2D89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6FC59-C10A-E384-2BB4-2929E1BF55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FDC4E-6218-9E49-A4CA-FA41EA1723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C11AF7-F112-09B0-BC0A-AB47EB1EFC1A}"/>
              </a:ext>
            </a:extLst>
          </p:cNvPr>
          <p:cNvSpPr>
            <a:spLocks noGrp="1"/>
          </p:cNvSpPr>
          <p:nvPr>
            <p:ph type="sldNum" sz="quarter" idx="5"/>
          </p:nvPr>
        </p:nvSpPr>
        <p:spPr/>
        <p:txBody>
          <a:bodyPr/>
          <a:lstStyle/>
          <a:p>
            <a:fld id="{893B0CF2-7F87-4E02-A248-870047730F99}" type="slidenum">
              <a:rPr lang="en-US" smtClean="0"/>
              <a:t>39</a:t>
            </a:fld>
            <a:endParaRPr lang="en-US"/>
          </a:p>
        </p:txBody>
      </p:sp>
    </p:spTree>
    <p:extLst>
      <p:ext uri="{BB962C8B-B14F-4D97-AF65-F5344CB8AC3E}">
        <p14:creationId xmlns:p14="http://schemas.microsoft.com/office/powerpoint/2010/main" val="211351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 links</a:t>
            </a:r>
          </a:p>
        </p:txBody>
      </p:sp>
      <p:sp>
        <p:nvSpPr>
          <p:cNvPr id="4" name="Slide Number Placeholder 3"/>
          <p:cNvSpPr>
            <a:spLocks noGrp="1"/>
          </p:cNvSpPr>
          <p:nvPr>
            <p:ph type="sldNum" sz="quarter" idx="5"/>
          </p:nvPr>
        </p:nvSpPr>
        <p:spPr/>
        <p:txBody>
          <a:bodyPr/>
          <a:lstStyle/>
          <a:p>
            <a:fld id="{893B0CF2-7F87-4E02-A248-870047730F99}" type="slidenum">
              <a:rPr lang="en-US" smtClean="0"/>
              <a:t>41</a:t>
            </a:fld>
            <a:endParaRPr lang="en-US"/>
          </a:p>
        </p:txBody>
      </p:sp>
    </p:spTree>
    <p:extLst>
      <p:ext uri="{BB962C8B-B14F-4D97-AF65-F5344CB8AC3E}">
        <p14:creationId xmlns:p14="http://schemas.microsoft.com/office/powerpoint/2010/main" val="2316767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 back with info</a:t>
            </a:r>
          </a:p>
        </p:txBody>
      </p:sp>
      <p:sp>
        <p:nvSpPr>
          <p:cNvPr id="4" name="Slide Number Placeholder 3"/>
          <p:cNvSpPr>
            <a:spLocks noGrp="1"/>
          </p:cNvSpPr>
          <p:nvPr>
            <p:ph type="sldNum" sz="quarter" idx="5"/>
          </p:nvPr>
        </p:nvSpPr>
        <p:spPr/>
        <p:txBody>
          <a:bodyPr/>
          <a:lstStyle/>
          <a:p>
            <a:fld id="{893B0CF2-7F87-4E02-A248-870047730F99}" type="slidenum">
              <a:rPr lang="en-US" smtClean="0"/>
              <a:t>42</a:t>
            </a:fld>
            <a:endParaRPr lang="en-US"/>
          </a:p>
        </p:txBody>
      </p:sp>
    </p:spTree>
    <p:extLst>
      <p:ext uri="{BB962C8B-B14F-4D97-AF65-F5344CB8AC3E}">
        <p14:creationId xmlns:p14="http://schemas.microsoft.com/office/powerpoint/2010/main" val="3444944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update links</a:t>
            </a:r>
          </a:p>
        </p:txBody>
      </p:sp>
      <p:sp>
        <p:nvSpPr>
          <p:cNvPr id="4" name="Slide Number Placeholder 3"/>
          <p:cNvSpPr>
            <a:spLocks noGrp="1"/>
          </p:cNvSpPr>
          <p:nvPr>
            <p:ph type="sldNum" sz="quarter" idx="5"/>
          </p:nvPr>
        </p:nvSpPr>
        <p:spPr/>
        <p:txBody>
          <a:bodyPr/>
          <a:lstStyle/>
          <a:p>
            <a:fld id="{893B0CF2-7F87-4E02-A248-870047730F99}" type="slidenum">
              <a:rPr lang="en-US" smtClean="0"/>
              <a:t>44</a:t>
            </a:fld>
            <a:endParaRPr lang="en-US"/>
          </a:p>
        </p:txBody>
      </p:sp>
    </p:spTree>
    <p:extLst>
      <p:ext uri="{BB962C8B-B14F-4D97-AF65-F5344CB8AC3E}">
        <p14:creationId xmlns:p14="http://schemas.microsoft.com/office/powerpoint/2010/main" val="1627833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t>46</a:t>
            </a:fld>
            <a:endParaRPr lang="en-US"/>
          </a:p>
        </p:txBody>
      </p:sp>
    </p:spTree>
    <p:extLst>
      <p:ext uri="{BB962C8B-B14F-4D97-AF65-F5344CB8AC3E}">
        <p14:creationId xmlns:p14="http://schemas.microsoft.com/office/powerpoint/2010/main" val="294254440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1A1D30-C0A0-4124-A783-34D9F15FA0FE}" type="datetime1">
              <a:rPr lang="en-US" smtClean="0"/>
              <a:t>10/1/2026</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01CF334-2D5C-4859-84A6-CA7E6E43FAEB}" type="slidenum">
              <a:rPr lang="en-US" smtClean="0"/>
              <a:t>‹#›</a:t>
            </a:fld>
            <a:endParaRPr lang="en-US"/>
          </a:p>
        </p:txBody>
      </p:sp>
      <p:cxnSp>
        <p:nvCxnSpPr>
          <p:cNvPr id="13" name="Straight Connector 12">
            <a:extLst>
              <a:ext uri="{FF2B5EF4-FFF2-40B4-BE49-F238E27FC236}">
                <a16:creationId xmlns:a16="http://schemas.microsoft.com/office/drawing/2014/main" id="{420EE049-57CD-95DC-0C74-2FE550DBF77A}"/>
              </a:ext>
            </a:extLst>
          </p:cNvPr>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6F508DA-97FF-DA74-3F22-6F281CE09F28}"/>
              </a:ext>
            </a:extLst>
          </p:cNvPr>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43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146459-E3C3-4969-9224-5ED50B492D17}" type="datetime1">
              <a:rPr lang="en-US" smtClean="0"/>
              <a:pPr/>
              <a:t>10/1/2026</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81241928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D2DCB740-6776-4EE9-99FD-96D592FA5A23}" type="datetime1">
              <a:rPr lang="en-US" smtClean="0"/>
              <a:t>10/1/2026</a:t>
            </a:fld>
            <a:endParaRPr lang="en-US"/>
          </a:p>
        </p:txBody>
      </p:sp>
      <p:sp>
        <p:nvSpPr>
          <p:cNvPr id="5" name="Footer Placeholder 4"/>
          <p:cNvSpPr>
            <a:spLocks noGrp="1"/>
          </p:cNvSpPr>
          <p:nvPr>
            <p:ph type="ftr" sz="quarter" idx="11"/>
          </p:nvPr>
        </p:nvSpPr>
        <p:spPr>
          <a:xfrm>
            <a:off x="2182708" y="6272784"/>
            <a:ext cx="6327648" cy="365125"/>
          </a:xfrm>
        </p:spPr>
        <p:txBody>
          <a:bodyPr/>
          <a:lstStyle/>
          <a:p>
            <a:r>
              <a:rPr lang="en-US"/>
              <a:t>Add a footer</a:t>
            </a: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01CF334-2D5C-4859-84A6-CA7E6E43FAEB}" type="slidenum">
              <a:rPr lang="en-US" smtClean="0"/>
              <a:t>‹#›</a:t>
            </a:fld>
            <a:endParaRPr lang="en-US"/>
          </a:p>
        </p:txBody>
      </p:sp>
    </p:spTree>
    <p:extLst>
      <p:ext uri="{BB962C8B-B14F-4D97-AF65-F5344CB8AC3E}">
        <p14:creationId xmlns:p14="http://schemas.microsoft.com/office/powerpoint/2010/main" val="223750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146459-E3C3-4969-9224-5ED50B492D17}" type="datetime1">
              <a:rPr lang="en-US" smtClean="0"/>
              <a:pPr/>
              <a:t>10/1/2026</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418591018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146459-E3C3-4969-9224-5ED50B492D17}" type="datetime1">
              <a:rPr lang="en-US" smtClean="0"/>
              <a:pPr/>
              <a:t>10/1/2026</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34006091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5660E0-FA77-4473-A859-74127B089143}" type="datetime1">
              <a:rPr lang="en-US" smtClean="0"/>
              <a:t>10/1/2026</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81184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10/1/2026</a:t>
            </a:fld>
            <a:endParaRPr lang="en-US"/>
          </a:p>
        </p:txBody>
      </p:sp>
      <p:sp>
        <p:nvSpPr>
          <p:cNvPr id="3" name="Footer Placeholder 2"/>
          <p:cNvSpPr>
            <a:spLocks noGrp="1"/>
          </p:cNvSpPr>
          <p:nvPr>
            <p:ph type="ftr" sz="quarter" idx="11"/>
          </p:nvPr>
        </p:nvSpPr>
        <p:spPr/>
        <p:txBody>
          <a:bodyPr/>
          <a:lstStyle/>
          <a:p>
            <a:r>
              <a:rPr lang="en-US"/>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285060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146459-E3C3-4969-9224-5ED50B492D17}" type="datetime1">
              <a:rPr lang="en-US" smtClean="0"/>
              <a:pPr/>
              <a:t>10/1/2026</a:t>
            </a:fld>
            <a:endParaRPr lang="en-US"/>
          </a:p>
        </p:txBody>
      </p:sp>
      <p:sp>
        <p:nvSpPr>
          <p:cNvPr id="6" name="Footer Placeholder 5"/>
          <p:cNvSpPr>
            <a:spLocks noGrp="1"/>
          </p:cNvSpPr>
          <p:nvPr>
            <p:ph type="ftr" sz="quarter" idx="11"/>
          </p:nvPr>
        </p:nvSpPr>
        <p:spPr/>
        <p:txBody>
          <a:bodyPr/>
          <a:lstStyle/>
          <a:p>
            <a:r>
              <a:rPr lang="en-US"/>
              <a:t>Add a footer</a:t>
            </a: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69713681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t>10/1/2026</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049863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146459-E3C3-4969-9224-5ED50B492D17}" type="datetime1">
              <a:rPr lang="en-US" smtClean="0"/>
              <a:pPr/>
              <a:t>10/1/2026</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0410057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146459-E3C3-4969-9224-5ED50B492D17}" type="datetime1">
              <a:rPr lang="en-US" smtClean="0"/>
              <a:pPr/>
              <a:t>10/1/2026</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59024398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1146459-E3C3-4969-9224-5ED50B492D17}" type="datetime1">
              <a:rPr lang="en-US" smtClean="0"/>
              <a:pPr/>
              <a:t>10/1/2026</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US"/>
              <a:t>Add a footer</a:t>
            </a: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2903324759"/>
      </p:ext>
    </p:extLst>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mailto:ETFSMBIDHelp@etf.wi.gov" TargetMode="External"/><Relationship Id="rId4" Type="http://schemas.openxmlformats.org/officeDocument/2006/relationships/hyperlink" Target="mailto:ETFSMBITSCMemberReview@etf.wi.gov"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2.wdp"/><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etf.wi.gov/insurance-changes" TargetMode="Externa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etf.wi.gov/insmedia/2027/state-health-plan-map" TargetMode="Externa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dpm.wi.gov/Documents/Central%20Benefits/OE2021_Agency_JobAid.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3.wdp"/></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3.xml"/><Relationship Id="rId7" Type="http://schemas.openxmlformats.org/officeDocument/2006/relationships/image" Target="../media/image17.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png"/><Relationship Id="rId4" Type="http://schemas.microsoft.com/office/2007/relationships/hdphoto" Target="../media/hdphoto2.wdp"/></Relationships>
</file>

<file path=ppt/slides/_rels/slide3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etf.wi.gov/resource/state-agency-health-insurance-standards-guidelines-and-administration-employer-manual"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3.wdp"/></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etf.wi.gov/publications/et-1111/download?inline=" TargetMode="External"/><Relationship Id="rId4" Type="http://schemas.microsoft.com/office/2007/relationships/hdphoto" Target="../media/hdphoto3.wdp"/></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4.png"/><Relationship Id="rId7" Type="http://schemas.openxmlformats.org/officeDocument/2006/relationships/diagramQuickStyle" Target="../diagrams/quickStyle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microsoft.com/office/2007/relationships/hdphoto" Target="../media/hdphoto2.wdp"/><Relationship Id="rId9" Type="http://schemas.microsoft.com/office/2007/relationships/diagramDrawing" Target="../diagrams/drawing4.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20.jpeg"/><Relationship Id="rId5" Type="http://schemas.microsoft.com/office/2007/relationships/hdphoto" Target="../media/hdphoto1.wdp"/><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8" Type="http://schemas.openxmlformats.org/officeDocument/2006/relationships/hyperlink" Target="https://etf.wi.gov/events?keywords=open+enrollment&amp;field_event_type_target_id=All&amp;field_dates_value%5Bdate%5D=&amp;field_dates_value%5Btime%5D=&amp;field_dates_end_value%5Bdate%5D=&amp;field_dates_end_value%5Btime%5D=&amp;field_location_geolocation_proximity_center%5Bcoordinates%5D%5Blat%5D=&amp;field_location_geolocation_proximity_center%5Bcoordinates%5D%5Blng%5D=&amp;field_location_geolocation_proximity_center%5Bgeocoder%5D%5Bgeolocation_geocoder_address%5D=&amp;field_location_geolocation_proximity=20" TargetMode="External"/><Relationship Id="rId13" Type="http://schemas.openxmlformats.org/officeDocument/2006/relationships/hyperlink" Target="https://etf.wi.gov/employers/employer-checklist-open-enrollment" TargetMode="External"/><Relationship Id="rId3" Type="http://schemas.openxmlformats.org/officeDocument/2006/relationships/image" Target="../media/image5.png"/><Relationship Id="rId7" Type="http://schemas.openxmlformats.org/officeDocument/2006/relationships/hyperlink" Target="https://etf.wi.gov/insurance/2027/state-employee-and-retiree-health-plan-supplemental-benefits/additional-resources/pre-tax-savings-accounts/transit-account" TargetMode="External"/><Relationship Id="rId12" Type="http://schemas.openxmlformats.org/officeDocument/2006/relationships/hyperlink" Target="https://dpm.wi.gov/Documents/Central%20Benefits/OE_PPT.pptx"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dpm.wi.gov/Pages/HR_Admin/OE_Communications.aspx" TargetMode="External"/><Relationship Id="rId11" Type="http://schemas.openxmlformats.org/officeDocument/2006/relationships/hyperlink" Target="https://etf.wi.gov/resource/health-plan-and-vendor-contacts-employer-use" TargetMode="External"/><Relationship Id="rId5" Type="http://schemas.openxmlformats.org/officeDocument/2006/relationships/hyperlink" Target="https://dpm.wi.gov/Pages/HR_Admin/OE_Admin.aspx" TargetMode="External"/><Relationship Id="rId10" Type="http://schemas.openxmlformats.org/officeDocument/2006/relationships/hyperlink" Target="https://etf.wi.gov/open-enrollment-health-webinars" TargetMode="External"/><Relationship Id="rId4" Type="http://schemas.microsoft.com/office/2007/relationships/hdphoto" Target="../media/hdphoto3.wdp"/><Relationship Id="rId9" Type="http://schemas.openxmlformats.org/officeDocument/2006/relationships/hyperlink" Target="https://etf.wi.gov/insmedia/2027/oe-stateemployerkickoffslides" TargetMode="External"/><Relationship Id="rId1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etf.wi.gov/resource/employer-insurance-administration-system-ias-procedures" TargetMode="External"/><Relationship Id="rId4" Type="http://schemas.microsoft.com/office/2007/relationships/hdphoto" Target="../media/hdphoto3.wdp"/></Relationships>
</file>

<file path=ppt/slides/_rels/slide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5.png"/><Relationship Id="rId7" Type="http://schemas.openxmlformats.org/officeDocument/2006/relationships/diagramData" Target="../diagrams/data7.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diagramDrawing" Target="../diagrams/drawing7.xml"/><Relationship Id="rId5" Type="http://schemas.openxmlformats.org/officeDocument/2006/relationships/image" Target="../media/image4.png"/><Relationship Id="rId10" Type="http://schemas.openxmlformats.org/officeDocument/2006/relationships/diagramColors" Target="../diagrams/colors7.xml"/><Relationship Id="rId4" Type="http://schemas.microsoft.com/office/2007/relationships/hdphoto" Target="../media/hdphoto3.wdp"/><Relationship Id="rId9" Type="http://schemas.openxmlformats.org/officeDocument/2006/relationships/diagramQuickStyle" Target="../diagrams/quickStyle7.xml"/></Relationships>
</file>

<file path=ppt/slides/_rels/slide45.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image" Target="../media/image4.png"/><Relationship Id="rId7" Type="http://schemas.openxmlformats.org/officeDocument/2006/relationships/diagramData" Target="../diagrams/data8.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1.wdp"/><Relationship Id="rId11" Type="http://schemas.microsoft.com/office/2007/relationships/diagramDrawing" Target="../diagrams/drawing8.xml"/><Relationship Id="rId5" Type="http://schemas.openxmlformats.org/officeDocument/2006/relationships/image" Target="../media/image2.png"/><Relationship Id="rId10" Type="http://schemas.openxmlformats.org/officeDocument/2006/relationships/diagramColors" Target="../diagrams/colors8.xml"/><Relationship Id="rId4" Type="http://schemas.microsoft.com/office/2007/relationships/hdphoto" Target="../media/hdphoto2.wdp"/><Relationship Id="rId9" Type="http://schemas.openxmlformats.org/officeDocument/2006/relationships/diagramQuickStyle" Target="../diagrams/quickStyle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21.svg"/><Relationship Id="rId5" Type="http://schemas.microsoft.com/office/2007/relationships/hdphoto" Target="../media/hdphoto1.wdp"/><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microsoft.com/office/2007/relationships/hdphoto" Target="../media/hdphoto2.wdp"/><Relationship Id="rId7" Type="http://schemas.openxmlformats.org/officeDocument/2006/relationships/diagramLayout" Target="../diagrams/layout9.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Data" Target="../diagrams/data9.xml"/><Relationship Id="rId5" Type="http://schemas.microsoft.com/office/2007/relationships/hdphoto" Target="../media/hdphoto1.wdp"/><Relationship Id="rId10" Type="http://schemas.microsoft.com/office/2007/relationships/diagramDrawing" Target="../diagrams/drawing9.xml"/><Relationship Id="rId4" Type="http://schemas.openxmlformats.org/officeDocument/2006/relationships/image" Target="../media/image2.png"/><Relationship Id="rId9" Type="http://schemas.openxmlformats.org/officeDocument/2006/relationships/diagramColors" Target="../diagrams/colors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22.png"/><Relationship Id="rId5" Type="http://schemas.microsoft.com/office/2007/relationships/hdphoto" Target="../media/hdphoto1.wdp"/><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microsoft.com/office/2007/relationships/hdphoto" Target="../media/hdphoto3.wdp"/><Relationship Id="rId7" Type="http://schemas.openxmlformats.org/officeDocument/2006/relationships/diagramLayout" Target="../diagrams/layout10.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Data" Target="../diagrams/data10.xml"/><Relationship Id="rId5" Type="http://schemas.microsoft.com/office/2007/relationships/hdphoto" Target="../media/hdphoto2.wdp"/><Relationship Id="rId10" Type="http://schemas.microsoft.com/office/2007/relationships/diagramDrawing" Target="../diagrams/drawing10.xml"/><Relationship Id="rId4" Type="http://schemas.openxmlformats.org/officeDocument/2006/relationships/image" Target="../media/image4.png"/><Relationship Id="rId9" Type="http://schemas.openxmlformats.org/officeDocument/2006/relationships/diagramColors" Target="../diagrams/colors10.xml"/></Relationships>
</file>

<file path=ppt/slides/_rels/slide5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24.jpe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Subtitle 4"/>
          <p:cNvSpPr>
            <a:spLocks noGrp="1"/>
          </p:cNvSpPr>
          <p:nvPr>
            <p:ph type="subTitle" idx="1"/>
          </p:nvPr>
        </p:nvSpPr>
        <p:spPr>
          <a:xfrm>
            <a:off x="7937524" y="2064730"/>
            <a:ext cx="2942706" cy="2728536"/>
          </a:xfrm>
        </p:spPr>
        <p:txBody>
          <a:bodyPr anchor="ctr">
            <a:normAutofit/>
          </a:bodyPr>
          <a:lstStyle/>
          <a:p>
            <a:r>
              <a:rPr lang="en-US" sz="2800" dirty="0">
                <a:solidFill>
                  <a:schemeClr val="tx2"/>
                </a:solidFill>
              </a:rPr>
              <a:t>October 1, 2026</a:t>
            </a:r>
          </a:p>
          <a:p>
            <a:endParaRPr lang="en-US" sz="2800" dirty="0">
              <a:solidFill>
                <a:schemeClr val="tx2"/>
              </a:solidFill>
            </a:endParaRPr>
          </a:p>
        </p:txBody>
      </p:sp>
      <p:grpSp>
        <p:nvGrpSpPr>
          <p:cNvPr id="12" name="Group 11">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13" name="Oval 12">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Title 3"/>
          <p:cNvSpPr>
            <a:spLocks noGrp="1"/>
          </p:cNvSpPr>
          <p:nvPr>
            <p:ph type="ctrTitle"/>
          </p:nvPr>
        </p:nvSpPr>
        <p:spPr>
          <a:xfrm>
            <a:off x="1717507" y="1316890"/>
            <a:ext cx="4606394" cy="4224216"/>
          </a:xfrm>
        </p:spPr>
        <p:txBody>
          <a:bodyPr>
            <a:normAutofit/>
          </a:bodyPr>
          <a:lstStyle/>
          <a:p>
            <a:pPr algn="ctr"/>
            <a:r>
              <a:rPr lang="en-US" sz="6000" dirty="0">
                <a:solidFill>
                  <a:srgbClr val="FFFFFF"/>
                </a:solidFill>
              </a:rPr>
              <a:t>Open Enrollment: Tips, Tricks, and Reminders</a:t>
            </a:r>
          </a:p>
        </p:txBody>
      </p:sp>
      <p:sp>
        <p:nvSpPr>
          <p:cNvPr id="16" name="Rectangle 15">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54962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700"/>
                                        <p:tgtEl>
                                          <p:spTgt spid="5">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Agenda</a:t>
            </a:r>
          </a:p>
        </p:txBody>
      </p:sp>
      <p:sp>
        <p:nvSpPr>
          <p:cNvPr id="2" name="Content Placeholder 1"/>
          <p:cNvSpPr>
            <a:spLocks noGrp="1"/>
          </p:cNvSpPr>
          <p:nvPr>
            <p:ph idx="1"/>
          </p:nvPr>
        </p:nvSpPr>
        <p:spPr>
          <a:xfrm>
            <a:off x="1097279" y="1845734"/>
            <a:ext cx="6454987" cy="4368454"/>
          </a:xfrm>
        </p:spPr>
        <p:txBody>
          <a:bodyPr vert="horz" lIns="91440" tIns="45720" rIns="91440" bIns="45720" rtlCol="0">
            <a:normAutofit/>
          </a:bodyPr>
          <a:lstStyle/>
          <a:p>
            <a:r>
              <a:rPr lang="en-US" sz="1400" dirty="0"/>
              <a:t>Getting Ready for OE</a:t>
            </a:r>
          </a:p>
          <a:p>
            <a:r>
              <a:rPr lang="en-US" sz="1400" dirty="0"/>
              <a:t>Open Enrollment Communications</a:t>
            </a:r>
          </a:p>
          <a:p>
            <a:r>
              <a:rPr lang="en-US" sz="1400" dirty="0"/>
              <a:t>2027 Benefit Information</a:t>
            </a:r>
          </a:p>
          <a:p>
            <a:r>
              <a:rPr lang="en-US" sz="1400" dirty="0"/>
              <a:t>My Insurance Benefits (MIB)/MIB Demo</a:t>
            </a:r>
          </a:p>
          <a:p>
            <a:r>
              <a:rPr lang="en-US" sz="1400" dirty="0"/>
              <a:t>OE Benefits Summary</a:t>
            </a:r>
          </a:p>
          <a:p>
            <a:r>
              <a:rPr lang="en-US" sz="1400" dirty="0"/>
              <a:t>Agency Resources</a:t>
            </a:r>
          </a:p>
          <a:p>
            <a:r>
              <a:rPr lang="en-US" sz="1400" dirty="0"/>
              <a:t>Employee Resources</a:t>
            </a:r>
          </a:p>
          <a:p>
            <a:r>
              <a:rPr lang="en-US" sz="1400" dirty="0"/>
              <a:t>OE Reminders</a:t>
            </a:r>
          </a:p>
          <a:p>
            <a:r>
              <a:rPr lang="en-US" sz="1400" dirty="0"/>
              <a:t>Next Steps</a:t>
            </a:r>
          </a:p>
          <a:p>
            <a:endParaRPr lang="en-US" sz="800" dirty="0"/>
          </a:p>
        </p:txBody>
      </p:sp>
      <p:pic>
        <p:nvPicPr>
          <p:cNvPr id="1026" name="Picture 2" descr="Open Enrollment Starts Soon - Happy Squirrel Meme Generator">
            <a:extLst>
              <a:ext uri="{FF2B5EF4-FFF2-40B4-BE49-F238E27FC236}">
                <a16:creationId xmlns:a16="http://schemas.microsoft.com/office/drawing/2014/main" id="{D6177B5D-A4CD-2618-B998-DF6017F3C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1096" y="685800"/>
            <a:ext cx="3808322" cy="4887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91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18" name="Rectangle 17">
            <a:extLst>
              <a:ext uri="{FF2B5EF4-FFF2-40B4-BE49-F238E27FC236}">
                <a16:creationId xmlns:a16="http://schemas.microsoft.com/office/drawing/2014/main" id="{C3D25154-9EF7-4C33-9AAC-7B3BE089F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2"/>
          <p:cNvSpPr>
            <a:spLocks noGrp="1"/>
          </p:cNvSpPr>
          <p:nvPr>
            <p:ph type="title"/>
          </p:nvPr>
        </p:nvSpPr>
        <p:spPr>
          <a:xfrm>
            <a:off x="1051560" y="643468"/>
            <a:ext cx="9966960" cy="3592432"/>
          </a:xfrm>
        </p:spPr>
        <p:txBody>
          <a:bodyPr vert="horz" lIns="91440" tIns="45720" rIns="91440" bIns="45720" rtlCol="0" anchor="ctr">
            <a:normAutofit/>
          </a:bodyPr>
          <a:lstStyle/>
          <a:p>
            <a:pPr>
              <a:lnSpc>
                <a:spcPct val="80000"/>
              </a:lnSpc>
            </a:pPr>
            <a:r>
              <a:rPr lang="en-US" sz="9600">
                <a:blipFill dpi="0" rotWithShape="1">
                  <a:blip r:embed="rId4"/>
                  <a:srcRect/>
                  <a:tile tx="6350" ty="-127000" sx="65000" sy="64000" flip="none" algn="tl"/>
                </a:blipFill>
              </a:rPr>
              <a:t>Getting Ready for OE</a:t>
            </a:r>
            <a:br>
              <a:rPr lang="en-US" sz="9600">
                <a:blipFill dpi="0" rotWithShape="1">
                  <a:blip r:embed="rId4"/>
                  <a:srcRect/>
                  <a:tile tx="6350" ty="-127000" sx="65000" sy="64000" flip="none" algn="tl"/>
                </a:blipFill>
              </a:rPr>
            </a:br>
            <a:endParaRPr lang="en-US" sz="9600">
              <a:blipFill dpi="0" rotWithShape="1">
                <a:blip r:embed="rId4"/>
                <a:srcRect/>
                <a:tile tx="6350" ty="-127000" sx="65000" sy="64000" flip="none" algn="tl"/>
              </a:blipFill>
            </a:endParaRPr>
          </a:p>
        </p:txBody>
      </p:sp>
      <p:sp>
        <p:nvSpPr>
          <p:cNvPr id="20" name="Rectangle 19">
            <a:extLst>
              <a:ext uri="{FF2B5EF4-FFF2-40B4-BE49-F238E27FC236}">
                <a16:creationId xmlns:a16="http://schemas.microsoft.com/office/drawing/2014/main" id="{1604E8C0-C927-4C06-A96A-BF3323BA7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9583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1069848" y="4913336"/>
            <a:ext cx="7891272" cy="1069848"/>
          </a:xfrm>
        </p:spPr>
        <p:txBody>
          <a:bodyPr vert="horz" lIns="91440" tIns="45720" rIns="91440" bIns="45720" rtlCol="0">
            <a:normAutofit/>
          </a:bodyPr>
          <a:lstStyle/>
          <a:p>
            <a:pPr marL="0" indent="0">
              <a:buNone/>
            </a:pPr>
            <a:r>
              <a:rPr lang="en-US" sz="2200" dirty="0">
                <a:solidFill>
                  <a:srgbClr val="000000"/>
                </a:solidFill>
              </a:rPr>
              <a:t>Pre-OE agency Reminders</a:t>
            </a:r>
          </a:p>
        </p:txBody>
      </p:sp>
      <p:grpSp>
        <p:nvGrpSpPr>
          <p:cNvPr id="22" name="Group 21">
            <a:extLst>
              <a:ext uri="{FF2B5EF4-FFF2-40B4-BE49-F238E27FC236}">
                <a16:creationId xmlns:a16="http://schemas.microsoft.com/office/drawing/2014/main" id="{9DCECFD5-4C30-4892-9FF0-540E17955A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10245590" y="5111496"/>
            <a:chExt cx="1080904" cy="1080902"/>
          </a:xfrm>
        </p:grpSpPr>
        <p:sp>
          <p:nvSpPr>
            <p:cNvPr id="23" name="Oval 22">
              <a:extLst>
                <a:ext uri="{FF2B5EF4-FFF2-40B4-BE49-F238E27FC236}">
                  <a16:creationId xmlns:a16="http://schemas.microsoft.com/office/drawing/2014/main" id="{95C67F70-EAFE-425C-8422-591620A96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5590" y="5111496"/>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4" name="Oval 23">
              <a:extLst>
                <a:ext uri="{FF2B5EF4-FFF2-40B4-BE49-F238E27FC236}">
                  <a16:creationId xmlns:a16="http://schemas.microsoft.com/office/drawing/2014/main" id="{D47FA16B-C217-4D91-84EA-5B0846BDD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53681" y="5219586"/>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33955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3" name="Title 2"/>
          <p:cNvSpPr>
            <a:spLocks noGrp="1"/>
          </p:cNvSpPr>
          <p:nvPr>
            <p:ph type="title"/>
          </p:nvPr>
        </p:nvSpPr>
        <p:spPr>
          <a:xfrm>
            <a:off x="643468" y="643466"/>
            <a:ext cx="3686312" cy="5528734"/>
          </a:xfrm>
        </p:spPr>
        <p:txBody>
          <a:bodyPr vert="horz" lIns="91440" tIns="45720" rIns="91440" bIns="45720" rtlCol="0">
            <a:normAutofit/>
          </a:bodyPr>
          <a:lstStyle/>
          <a:p>
            <a:pPr algn="r"/>
            <a:r>
              <a:rPr lang="en-US" sz="4800" dirty="0">
                <a:solidFill>
                  <a:srgbClr val="FFFFFF"/>
                </a:solidFill>
              </a:rPr>
              <a:t>Pre-OE Agency reminders</a:t>
            </a:r>
          </a:p>
        </p:txBody>
      </p:sp>
      <p:sp>
        <p:nvSpPr>
          <p:cNvPr id="2" name="Content Placeholder 1"/>
          <p:cNvSpPr>
            <a:spLocks noGrp="1"/>
          </p:cNvSpPr>
          <p:nvPr>
            <p:ph idx="1"/>
          </p:nvPr>
        </p:nvSpPr>
        <p:spPr>
          <a:xfrm>
            <a:off x="5053780" y="599767"/>
            <a:ext cx="6074467" cy="5860299"/>
          </a:xfrm>
        </p:spPr>
        <p:txBody>
          <a:bodyPr vert="horz" lIns="91440" tIns="45720" rIns="91440" bIns="45720" rtlCol="0" anchor="ctr">
            <a:normAutofit/>
          </a:bodyPr>
          <a:lstStyle/>
          <a:p>
            <a:r>
              <a:rPr lang="en-US" sz="1600" dirty="0"/>
              <a:t>Remind employees to get their </a:t>
            </a:r>
            <a:r>
              <a:rPr lang="en-US" sz="1600" dirty="0" err="1"/>
              <a:t>MyWisconsin</a:t>
            </a:r>
            <a:r>
              <a:rPr lang="en-US" sz="1600" dirty="0"/>
              <a:t> ID account set up as soon as possible. </a:t>
            </a:r>
          </a:p>
          <a:p>
            <a:pPr lvl="1"/>
            <a:r>
              <a:rPr lang="en-US" sz="1400" dirty="0"/>
              <a:t>If an EE receives an error message about completing their verification, please have them follow-up as soon as possible to complete the process.  The error page will direct them to one of two email addresses:</a:t>
            </a:r>
          </a:p>
          <a:p>
            <a:pPr lvl="2"/>
            <a:r>
              <a:rPr lang="en-US" sz="1050" dirty="0">
                <a:hlinkClick r:id="rId4"/>
              </a:rPr>
              <a:t>ETFSMBITSCMemberReview@etf.wi.gov</a:t>
            </a:r>
            <a:endParaRPr lang="en-US" sz="1050" dirty="0"/>
          </a:p>
          <a:p>
            <a:pPr lvl="2"/>
            <a:r>
              <a:rPr lang="en-US" sz="1050" dirty="0">
                <a:hlinkClick r:id="rId5"/>
              </a:rPr>
              <a:t>ETFSMBIDHelp@etf.wi.gov</a:t>
            </a:r>
            <a:r>
              <a:rPr lang="en-US" sz="1050" dirty="0"/>
              <a:t> </a:t>
            </a:r>
          </a:p>
          <a:p>
            <a:r>
              <a:rPr lang="en-US" sz="1600" dirty="0"/>
              <a:t>Send Pre-OE Announcement Emails to employees by 10/02</a:t>
            </a:r>
          </a:p>
          <a:p>
            <a:pPr>
              <a:buClr>
                <a:srgbClr val="276F8B"/>
              </a:buClr>
            </a:pPr>
            <a:r>
              <a:rPr lang="en-US" sz="1600" dirty="0"/>
              <a:t>Remember to keep reviewing and doing your regular daily processes, such as:</a:t>
            </a:r>
          </a:p>
          <a:p>
            <a:pPr lvl="1">
              <a:buClr>
                <a:srgbClr val="276F8B"/>
              </a:buClr>
            </a:pPr>
            <a:r>
              <a:rPr lang="en-US" sz="1400" dirty="0"/>
              <a:t>Review your Task List in MIB</a:t>
            </a:r>
          </a:p>
          <a:p>
            <a:pPr lvl="1">
              <a:buClr>
                <a:srgbClr val="276F8B"/>
              </a:buClr>
            </a:pPr>
            <a:r>
              <a:rPr lang="en-US" sz="1400" dirty="0"/>
              <a:t>Run WRS Lookback on Mondays following payroll confirmation</a:t>
            </a:r>
          </a:p>
          <a:p>
            <a:pPr lvl="1">
              <a:buClr>
                <a:srgbClr val="276F8B"/>
              </a:buClr>
            </a:pPr>
            <a:r>
              <a:rPr lang="en-US" sz="1400" dirty="0"/>
              <a:t>Making sure benefit flags are on the correct job – agencies can move their own flags this year.  No JIRA ticket is needed.</a:t>
            </a:r>
          </a:p>
          <a:p>
            <a:pPr lvl="1">
              <a:buClr>
                <a:srgbClr val="276F8B"/>
              </a:buClr>
            </a:pPr>
            <a:r>
              <a:rPr lang="en-US" sz="1400" dirty="0"/>
              <a:t>Benefit records being added, where needed</a:t>
            </a:r>
          </a:p>
          <a:p>
            <a:r>
              <a:rPr lang="en-US" sz="1600" dirty="0"/>
              <a:t>Encourage new hires to complete elections ASAP in MIB. OE won't open to them until new hire election entry is done.</a:t>
            </a:r>
          </a:p>
          <a:p>
            <a:r>
              <a:rPr lang="en-US" sz="1600" dirty="0"/>
              <a:t>Enter your employee terminations timely</a:t>
            </a:r>
          </a:p>
          <a:p>
            <a:pPr marL="0" indent="0">
              <a:buNone/>
            </a:pPr>
            <a:endParaRPr lang="en-US" sz="1500" dirty="0"/>
          </a:p>
        </p:txBody>
      </p:sp>
      <p:sp>
        <p:nvSpPr>
          <p:cNvPr id="7" name="Oval 6">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508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599"/>
            <a:ext cx="5016612" cy="5545667"/>
          </a:xfrm>
        </p:spPr>
        <p:txBody>
          <a:bodyPr anchor="ctr">
            <a:normAutofit/>
          </a:bodyPr>
          <a:lstStyle/>
          <a:p>
            <a:r>
              <a:rPr lang="en-US" sz="5400" dirty="0">
                <a:solidFill>
                  <a:schemeClr val="tx1">
                    <a:lumMod val="85000"/>
                    <a:lumOff val="15000"/>
                  </a:schemeClr>
                </a:solidFill>
              </a:rPr>
              <a:t>Open Enrollment communications</a:t>
            </a:r>
          </a:p>
        </p:txBody>
      </p:sp>
      <p:pic>
        <p:nvPicPr>
          <p:cNvPr id="7" name="Content Placeholder 6">
            <a:extLst>
              <a:ext uri="{FF2B5EF4-FFF2-40B4-BE49-F238E27FC236}">
                <a16:creationId xmlns:a16="http://schemas.microsoft.com/office/drawing/2014/main" id="{BAC0B556-68AD-9A71-4978-C199667670CD}"/>
              </a:ext>
            </a:extLst>
          </p:cNvPr>
          <p:cNvPicPr>
            <a:picLocks noGrp="1" noChangeAspect="1"/>
          </p:cNvPicPr>
          <p:nvPr>
            <p:ph idx="1"/>
          </p:nvPr>
        </p:nvPicPr>
        <p:blipFill>
          <a:blip r:embed="rId2"/>
          <a:stretch>
            <a:fillRect/>
          </a:stretch>
        </p:blipFill>
        <p:spPr>
          <a:xfrm>
            <a:off x="6936917" y="1781169"/>
            <a:ext cx="3571429" cy="3533333"/>
          </a:xfrm>
        </p:spPr>
      </p:pic>
    </p:spTree>
    <p:extLst>
      <p:ext uri="{BB962C8B-B14F-4D97-AF65-F5344CB8AC3E}">
        <p14:creationId xmlns:p14="http://schemas.microsoft.com/office/powerpoint/2010/main" val="141945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9848" y="484632"/>
            <a:ext cx="10058400" cy="1609344"/>
          </a:xfrm>
        </p:spPr>
        <p:txBody>
          <a:bodyPr>
            <a:normAutofit/>
          </a:bodyPr>
          <a:lstStyle/>
          <a:p>
            <a:r>
              <a:rPr lang="en-US" dirty="0"/>
              <a:t>Open Enrollment Communications</a:t>
            </a:r>
          </a:p>
        </p:txBody>
      </p:sp>
      <p:sp>
        <p:nvSpPr>
          <p:cNvPr id="10" name="Rectangle 9">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1">
            <a:extLst>
              <a:ext uri="{FF2B5EF4-FFF2-40B4-BE49-F238E27FC236}">
                <a16:creationId xmlns:a16="http://schemas.microsoft.com/office/drawing/2014/main" id="{AC530B7A-F72F-A285-CDD7-B493227408B4}"/>
              </a:ext>
            </a:extLst>
          </p:cNvPr>
          <p:cNvGraphicFramePr>
            <a:graphicFrameLocks noGrp="1"/>
          </p:cNvGraphicFramePr>
          <p:nvPr>
            <p:ph idx="1"/>
            <p:extLst>
              <p:ext uri="{D42A27DB-BD31-4B8C-83A1-F6EECF244321}">
                <p14:modId xmlns:p14="http://schemas.microsoft.com/office/powerpoint/2010/main" val="2377119211"/>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5488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768AE-C104-E4E5-C1F7-C6EF1D9C9177}"/>
              </a:ext>
            </a:extLst>
          </p:cNvPr>
          <p:cNvSpPr>
            <a:spLocks noGrp="1"/>
          </p:cNvSpPr>
          <p:nvPr>
            <p:ph type="title"/>
          </p:nvPr>
        </p:nvSpPr>
        <p:spPr/>
        <p:txBody>
          <a:bodyPr/>
          <a:lstStyle/>
          <a:p>
            <a:r>
              <a:rPr lang="en-US" dirty="0"/>
              <a:t>Oe vendor files</a:t>
            </a:r>
          </a:p>
        </p:txBody>
      </p:sp>
      <p:graphicFrame>
        <p:nvGraphicFramePr>
          <p:cNvPr id="4" name="Content Placeholder 3">
            <a:extLst>
              <a:ext uri="{FF2B5EF4-FFF2-40B4-BE49-F238E27FC236}">
                <a16:creationId xmlns:a16="http://schemas.microsoft.com/office/drawing/2014/main" id="{6F951CB7-2AEB-96AF-CCB7-714C22C57CA6}"/>
              </a:ext>
            </a:extLst>
          </p:cNvPr>
          <p:cNvGraphicFramePr>
            <a:graphicFrameLocks noGrp="1"/>
          </p:cNvGraphicFramePr>
          <p:nvPr>
            <p:ph idx="1"/>
            <p:extLst>
              <p:ext uri="{D42A27DB-BD31-4B8C-83A1-F6EECF244321}">
                <p14:modId xmlns:p14="http://schemas.microsoft.com/office/powerpoint/2010/main" val="2151146203"/>
              </p:ext>
            </p:extLst>
          </p:nvPr>
        </p:nvGraphicFramePr>
        <p:xfrm>
          <a:off x="1069975" y="2120900"/>
          <a:ext cx="10058400" cy="2672080"/>
        </p:xfrm>
        <a:graphic>
          <a:graphicData uri="http://schemas.openxmlformats.org/drawingml/2006/table">
            <a:tbl>
              <a:tblPr firstRow="1" bandRow="1">
                <a:tableStyleId>{8799B23B-EC83-4686-B30A-512413B5E67A}</a:tableStyleId>
              </a:tblPr>
              <a:tblGrid>
                <a:gridCol w="5029200">
                  <a:extLst>
                    <a:ext uri="{9D8B030D-6E8A-4147-A177-3AD203B41FA5}">
                      <a16:colId xmlns:a16="http://schemas.microsoft.com/office/drawing/2014/main" val="535484786"/>
                    </a:ext>
                  </a:extLst>
                </a:gridCol>
                <a:gridCol w="5029200">
                  <a:extLst>
                    <a:ext uri="{9D8B030D-6E8A-4147-A177-3AD203B41FA5}">
                      <a16:colId xmlns:a16="http://schemas.microsoft.com/office/drawing/2014/main" val="3154613494"/>
                    </a:ext>
                  </a:extLst>
                </a:gridCol>
              </a:tblGrid>
              <a:tr h="370840">
                <a:tc>
                  <a:txBody>
                    <a:bodyPr/>
                    <a:lstStyle/>
                    <a:p>
                      <a:r>
                        <a:rPr lang="en-US" dirty="0"/>
                        <a:t>Vendor</a:t>
                      </a:r>
                    </a:p>
                  </a:txBody>
                  <a:tcPr/>
                </a:tc>
                <a:tc>
                  <a:txBody>
                    <a:bodyPr/>
                    <a:lstStyle/>
                    <a:p>
                      <a:r>
                        <a:rPr lang="en-US" dirty="0"/>
                        <a:t>First File Sent Date – </a:t>
                      </a:r>
                      <a:r>
                        <a:rPr lang="en-US" sz="1200" dirty="0"/>
                        <a:t>Dates subject to change anytime, multiple files could be sent</a:t>
                      </a:r>
                      <a:endParaRPr lang="en-US" dirty="0"/>
                    </a:p>
                  </a:txBody>
                  <a:tcPr/>
                </a:tc>
                <a:extLst>
                  <a:ext uri="{0D108BD9-81ED-4DB2-BD59-A6C34878D82A}">
                    <a16:rowId xmlns:a16="http://schemas.microsoft.com/office/drawing/2014/main" val="389539995"/>
                  </a:ext>
                </a:extLst>
              </a:tr>
              <a:tr h="370840">
                <a:tc>
                  <a:txBody>
                    <a:bodyPr/>
                    <a:lstStyle/>
                    <a:p>
                      <a:r>
                        <a:rPr lang="en-US" dirty="0"/>
                        <a:t>Health Plans</a:t>
                      </a:r>
                    </a:p>
                  </a:txBody>
                  <a:tcPr/>
                </a:tc>
                <a:tc>
                  <a:txBody>
                    <a:bodyPr/>
                    <a:lstStyle/>
                    <a:p>
                      <a:r>
                        <a:rPr lang="en-US" dirty="0"/>
                        <a:t>Sent on daily maintenance file</a:t>
                      </a:r>
                    </a:p>
                  </a:txBody>
                  <a:tcPr/>
                </a:tc>
                <a:extLst>
                  <a:ext uri="{0D108BD9-81ED-4DB2-BD59-A6C34878D82A}">
                    <a16:rowId xmlns:a16="http://schemas.microsoft.com/office/drawing/2014/main" val="1106759516"/>
                  </a:ext>
                </a:extLst>
              </a:tr>
              <a:tr h="370840">
                <a:tc>
                  <a:txBody>
                    <a:bodyPr/>
                    <a:lstStyle/>
                    <a:p>
                      <a:r>
                        <a:rPr lang="en-US" dirty="0"/>
                        <a:t>Delta Dental – Supplemental plans, Preventive, and Uniform</a:t>
                      </a:r>
                    </a:p>
                  </a:txBody>
                  <a:tcPr/>
                </a:tc>
                <a:tc>
                  <a:txBody>
                    <a:bodyPr/>
                    <a:lstStyle/>
                    <a:p>
                      <a:r>
                        <a:rPr lang="en-US" dirty="0"/>
                        <a:t>12/07/2026</a:t>
                      </a:r>
                    </a:p>
                  </a:txBody>
                  <a:tcPr/>
                </a:tc>
                <a:extLst>
                  <a:ext uri="{0D108BD9-81ED-4DB2-BD59-A6C34878D82A}">
                    <a16:rowId xmlns:a16="http://schemas.microsoft.com/office/drawing/2014/main" val="1000413410"/>
                  </a:ext>
                </a:extLst>
              </a:tr>
              <a:tr h="370840">
                <a:tc>
                  <a:txBody>
                    <a:bodyPr/>
                    <a:lstStyle/>
                    <a:p>
                      <a:r>
                        <a:rPr lang="en-US" dirty="0"/>
                        <a:t>Vision – MetLife</a:t>
                      </a:r>
                    </a:p>
                  </a:txBody>
                  <a:tcPr/>
                </a:tc>
                <a:tc>
                  <a:txBody>
                    <a:bodyPr/>
                    <a:lstStyle/>
                    <a:p>
                      <a:r>
                        <a:rPr lang="en-US" dirty="0"/>
                        <a:t>12/29/2026</a:t>
                      </a:r>
                    </a:p>
                  </a:txBody>
                  <a:tcPr/>
                </a:tc>
                <a:extLst>
                  <a:ext uri="{0D108BD9-81ED-4DB2-BD59-A6C34878D82A}">
                    <a16:rowId xmlns:a16="http://schemas.microsoft.com/office/drawing/2014/main" val="3212917618"/>
                  </a:ext>
                </a:extLst>
              </a:tr>
              <a:tr h="370840">
                <a:tc>
                  <a:txBody>
                    <a:bodyPr/>
                    <a:lstStyle/>
                    <a:p>
                      <a:r>
                        <a:rPr lang="en-US" dirty="0"/>
                        <a:t>Securian Accident Plan</a:t>
                      </a:r>
                    </a:p>
                  </a:txBody>
                  <a:tcPr/>
                </a:tc>
                <a:tc>
                  <a:txBody>
                    <a:bodyPr/>
                    <a:lstStyle/>
                    <a:p>
                      <a:r>
                        <a:rPr lang="en-US" dirty="0"/>
                        <a:t>Sent on first file in 2027</a:t>
                      </a:r>
                    </a:p>
                  </a:txBody>
                  <a:tcPr/>
                </a:tc>
                <a:extLst>
                  <a:ext uri="{0D108BD9-81ED-4DB2-BD59-A6C34878D82A}">
                    <a16:rowId xmlns:a16="http://schemas.microsoft.com/office/drawing/2014/main" val="464593689"/>
                  </a:ext>
                </a:extLst>
              </a:tr>
              <a:tr h="370840">
                <a:tc>
                  <a:txBody>
                    <a:bodyPr/>
                    <a:lstStyle/>
                    <a:p>
                      <a:r>
                        <a:rPr lang="en-US" dirty="0"/>
                        <a:t>TASC</a:t>
                      </a:r>
                    </a:p>
                  </a:txBody>
                  <a:tcPr/>
                </a:tc>
                <a:tc>
                  <a:txBody>
                    <a:bodyPr/>
                    <a:lstStyle/>
                    <a:p>
                      <a:r>
                        <a:rPr lang="en-US" dirty="0"/>
                        <a:t>11/16/2026</a:t>
                      </a:r>
                    </a:p>
                  </a:txBody>
                  <a:tcPr/>
                </a:tc>
                <a:extLst>
                  <a:ext uri="{0D108BD9-81ED-4DB2-BD59-A6C34878D82A}">
                    <a16:rowId xmlns:a16="http://schemas.microsoft.com/office/drawing/2014/main" val="2725316787"/>
                  </a:ext>
                </a:extLst>
              </a:tr>
            </a:tbl>
          </a:graphicData>
        </a:graphic>
      </p:graphicFrame>
    </p:spTree>
    <p:extLst>
      <p:ext uri="{BB962C8B-B14F-4D97-AF65-F5344CB8AC3E}">
        <p14:creationId xmlns:p14="http://schemas.microsoft.com/office/powerpoint/2010/main" val="3760701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4" name="Rectangle 33">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6" name="Rectangle 35">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38" name="Group 37">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9" name="Oval 38">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40" name="Oval 39">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42" name="Rectangle 41">
            <a:extLst>
              <a:ext uri="{FF2B5EF4-FFF2-40B4-BE49-F238E27FC236}">
                <a16:creationId xmlns:a16="http://schemas.microsoft.com/office/drawing/2014/main" id="{48FDEBDB-5859-4B9E-8810-2C5CFED09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B8EE5-099E-48E3-9752-1F4DB26101E0}"/>
              </a:ext>
            </a:extLst>
          </p:cNvPr>
          <p:cNvSpPr>
            <a:spLocks noGrp="1"/>
          </p:cNvSpPr>
          <p:nvPr>
            <p:ph type="title"/>
          </p:nvPr>
        </p:nvSpPr>
        <p:spPr>
          <a:xfrm>
            <a:off x="1051560" y="942975"/>
            <a:ext cx="9966960" cy="3525056"/>
          </a:xfrm>
        </p:spPr>
        <p:txBody>
          <a:bodyPr vert="horz" lIns="91440" tIns="45720" rIns="91440" bIns="45720" rtlCol="0" anchor="b">
            <a:normAutofit/>
          </a:bodyPr>
          <a:lstStyle/>
          <a:p>
            <a:pPr algn="ctr">
              <a:lnSpc>
                <a:spcPct val="80000"/>
              </a:lnSpc>
            </a:pPr>
            <a:r>
              <a:rPr lang="en-US" sz="9600" dirty="0">
                <a:solidFill>
                  <a:srgbClr val="FFFFFF"/>
                </a:solidFill>
              </a:rPr>
              <a:t>2027 Benefit Information</a:t>
            </a:r>
          </a:p>
        </p:txBody>
      </p:sp>
      <p:cxnSp>
        <p:nvCxnSpPr>
          <p:cNvPr id="44" name="Straight Connector 43">
            <a:extLst>
              <a:ext uri="{FF2B5EF4-FFF2-40B4-BE49-F238E27FC236}">
                <a16:creationId xmlns:a16="http://schemas.microsoft.com/office/drawing/2014/main" id="{B1D1A340-723B-4014-B5FE-204F062731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4558589"/>
            <a:ext cx="9144000" cy="0"/>
          </a:xfrm>
          <a:prstGeom prst="line">
            <a:avLst/>
          </a:prstGeom>
          <a:ln w="28575">
            <a:solidFill>
              <a:srgbClr val="FFFFFF">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684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049A7D3-684C-4C59-A4B6-7B308A6AD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7B1087B-C592-40E7-B532-60B453A2F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4AE7447-E8F8-4A0F-9E3D-94842BFF8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5981F80-69EE-4E2B-82A8-47FDFD772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8" name="Oval 17">
              <a:extLst>
                <a:ext uri="{FF2B5EF4-FFF2-40B4-BE49-F238E27FC236}">
                  <a16:creationId xmlns:a16="http://schemas.microsoft.com/office/drawing/2014/main" id="{46CE0473-0B07-47EE-A016-EBD87F2C8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EDD0D1E4-DFCA-4DF0-9D37-571A5F529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1" name="Rectangle 20">
            <a:extLst>
              <a:ext uri="{FF2B5EF4-FFF2-40B4-BE49-F238E27FC236}">
                <a16:creationId xmlns:a16="http://schemas.microsoft.com/office/drawing/2014/main" id="{0680B5D0-24EC-465A-A0E6-C4DF951E0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Rectangle 22">
            <a:extLst>
              <a:ext uri="{FF2B5EF4-FFF2-40B4-BE49-F238E27FC236}">
                <a16:creationId xmlns:a16="http://schemas.microsoft.com/office/drawing/2014/main" id="{30BF1B50-A83E-4ED6-A2AA-C943C1F89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F31E8B2-210B-4B90-83BB-3B180732E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AB2446-605E-4962-81CA-8071799DA73E}"/>
              </a:ext>
            </a:extLst>
          </p:cNvPr>
          <p:cNvSpPr>
            <a:spLocks noGrp="1"/>
          </p:cNvSpPr>
          <p:nvPr>
            <p:ph type="title"/>
          </p:nvPr>
        </p:nvSpPr>
        <p:spPr>
          <a:xfrm>
            <a:off x="8200102" y="1432223"/>
            <a:ext cx="2818417" cy="3357976"/>
          </a:xfrm>
        </p:spPr>
        <p:txBody>
          <a:bodyPr vert="horz" lIns="91440" tIns="45720" rIns="91440" bIns="45720" rtlCol="0" anchor="ctr">
            <a:normAutofit/>
          </a:bodyPr>
          <a:lstStyle/>
          <a:p>
            <a:pPr>
              <a:lnSpc>
                <a:spcPct val="80000"/>
              </a:lnSpc>
            </a:pPr>
            <a:r>
              <a:rPr lang="en-US" sz="4200">
                <a:blipFill dpi="0" rotWithShape="1">
                  <a:blip r:embed="rId4"/>
                  <a:srcRect/>
                  <a:tile tx="6350" ty="-127000" sx="65000" sy="64000" flip="none" algn="tl"/>
                </a:blipFill>
              </a:rPr>
              <a:t>Action that can be taken during Open Enrollment </a:t>
            </a:r>
          </a:p>
        </p:txBody>
      </p:sp>
      <p:sp>
        <p:nvSpPr>
          <p:cNvPr id="27" name="Rectangle 26">
            <a:extLst>
              <a:ext uri="{FF2B5EF4-FFF2-40B4-BE49-F238E27FC236}">
                <a16:creationId xmlns:a16="http://schemas.microsoft.com/office/drawing/2014/main" id="{6B387409-2B98-40F8-A65F-EF7CF989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C9E5F284-A588-4AE7-A36D-1C93E4FD02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30" name="Oval 29">
              <a:extLst>
                <a:ext uri="{FF2B5EF4-FFF2-40B4-BE49-F238E27FC236}">
                  <a16:creationId xmlns:a16="http://schemas.microsoft.com/office/drawing/2014/main" id="{45D7D540-5CF2-4FC1-BE53-277CC22C0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1" name="Oval 30">
              <a:extLst>
                <a:ext uri="{FF2B5EF4-FFF2-40B4-BE49-F238E27FC236}">
                  <a16:creationId xmlns:a16="http://schemas.microsoft.com/office/drawing/2014/main" id="{916C9AA0-DC0C-49A1-ACDF-10BD6D739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TextBox 2">
            <a:extLst>
              <a:ext uri="{FF2B5EF4-FFF2-40B4-BE49-F238E27FC236}">
                <a16:creationId xmlns:a16="http://schemas.microsoft.com/office/drawing/2014/main" id="{A48B8EE0-6828-AFAA-4A7F-CB32271D9F2E}"/>
              </a:ext>
            </a:extLst>
          </p:cNvPr>
          <p:cNvSpPr txBox="1"/>
          <p:nvPr/>
        </p:nvSpPr>
        <p:spPr>
          <a:xfrm>
            <a:off x="8200102" y="4790198"/>
            <a:ext cx="2818418" cy="687058"/>
          </a:xfrm>
          <a:prstGeom prst="rect">
            <a:avLst/>
          </a:prstGeom>
        </p:spPr>
        <p:txBody>
          <a:bodyPr vert="horz" lIns="91440" tIns="45720" rIns="91440" bIns="45720" rtlCol="0">
            <a:normAutofit/>
          </a:bodyPr>
          <a:lstStyle/>
          <a:p>
            <a:pPr defTabSz="914400">
              <a:lnSpc>
                <a:spcPct val="90000"/>
              </a:lnSpc>
              <a:spcBef>
                <a:spcPts val="1200"/>
              </a:spcBef>
              <a:buClr>
                <a:schemeClr val="accent1">
                  <a:lumMod val="75000"/>
                </a:schemeClr>
              </a:buClr>
              <a:buSzPct val="85000"/>
            </a:pPr>
            <a:r>
              <a:rPr lang="en-US" sz="1400" b="1" i="1">
                <a:solidFill>
                  <a:srgbClr val="000000"/>
                </a:solidFill>
              </a:rPr>
              <a:t>* Can also enroll in or cancel Uniform Dental Benefits</a:t>
            </a:r>
          </a:p>
        </p:txBody>
      </p:sp>
      <p:graphicFrame>
        <p:nvGraphicFramePr>
          <p:cNvPr id="4" name="Table 4">
            <a:extLst>
              <a:ext uri="{FF2B5EF4-FFF2-40B4-BE49-F238E27FC236}">
                <a16:creationId xmlns:a16="http://schemas.microsoft.com/office/drawing/2014/main" id="{FBDBEF88-7763-4A9B-9178-63A1C4EAAFC1}"/>
              </a:ext>
            </a:extLst>
          </p:cNvPr>
          <p:cNvGraphicFramePr>
            <a:graphicFrameLocks noGrp="1"/>
          </p:cNvGraphicFramePr>
          <p:nvPr>
            <p:ph idx="1"/>
            <p:extLst>
              <p:ext uri="{D42A27DB-BD31-4B8C-83A1-F6EECF244321}">
                <p14:modId xmlns:p14="http://schemas.microsoft.com/office/powerpoint/2010/main" val="2028567468"/>
              </p:ext>
            </p:extLst>
          </p:nvPr>
        </p:nvGraphicFramePr>
        <p:xfrm>
          <a:off x="1131252" y="1252729"/>
          <a:ext cx="6210910" cy="4258328"/>
        </p:xfrm>
        <a:graphic>
          <a:graphicData uri="http://schemas.openxmlformats.org/drawingml/2006/table">
            <a:tbl>
              <a:tblPr firstRow="1" bandRow="1">
                <a:tableStyleId>{BC89EF96-8CEA-46FF-86C4-4CE0E7609802}</a:tableStyleId>
              </a:tblPr>
              <a:tblGrid>
                <a:gridCol w="2038593">
                  <a:extLst>
                    <a:ext uri="{9D8B030D-6E8A-4147-A177-3AD203B41FA5}">
                      <a16:colId xmlns:a16="http://schemas.microsoft.com/office/drawing/2014/main" val="3161513085"/>
                    </a:ext>
                  </a:extLst>
                </a:gridCol>
                <a:gridCol w="661377">
                  <a:extLst>
                    <a:ext uri="{9D8B030D-6E8A-4147-A177-3AD203B41FA5}">
                      <a16:colId xmlns:a16="http://schemas.microsoft.com/office/drawing/2014/main" val="3774835406"/>
                    </a:ext>
                  </a:extLst>
                </a:gridCol>
                <a:gridCol w="1834380">
                  <a:extLst>
                    <a:ext uri="{9D8B030D-6E8A-4147-A177-3AD203B41FA5}">
                      <a16:colId xmlns:a16="http://schemas.microsoft.com/office/drawing/2014/main" val="2863811437"/>
                    </a:ext>
                  </a:extLst>
                </a:gridCol>
                <a:gridCol w="783848">
                  <a:extLst>
                    <a:ext uri="{9D8B030D-6E8A-4147-A177-3AD203B41FA5}">
                      <a16:colId xmlns:a16="http://schemas.microsoft.com/office/drawing/2014/main" val="4113141496"/>
                    </a:ext>
                  </a:extLst>
                </a:gridCol>
                <a:gridCol w="892712">
                  <a:extLst>
                    <a:ext uri="{9D8B030D-6E8A-4147-A177-3AD203B41FA5}">
                      <a16:colId xmlns:a16="http://schemas.microsoft.com/office/drawing/2014/main" val="3949985856"/>
                    </a:ext>
                  </a:extLst>
                </a:gridCol>
              </a:tblGrid>
              <a:tr h="447632">
                <a:tc>
                  <a:txBody>
                    <a:bodyPr/>
                    <a:lstStyle/>
                    <a:p>
                      <a:pPr algn="ctr"/>
                      <a:endParaRPr lang="en-US" sz="1000" dirty="0"/>
                    </a:p>
                  </a:txBody>
                  <a:tcPr marL="76811" marR="76811" marT="38406" marB="38406">
                    <a:solidFill>
                      <a:srgbClr val="104E61"/>
                    </a:solidFill>
                  </a:tcPr>
                </a:tc>
                <a:tc>
                  <a:txBody>
                    <a:bodyPr/>
                    <a:lstStyle/>
                    <a:p>
                      <a:pPr algn="ctr"/>
                      <a:r>
                        <a:rPr lang="en-US" sz="1000">
                          <a:solidFill>
                            <a:schemeClr val="bg1"/>
                          </a:solidFill>
                        </a:rPr>
                        <a:t>Enroll</a:t>
                      </a:r>
                    </a:p>
                  </a:txBody>
                  <a:tcPr marL="76811" marR="76811" marT="38406" marB="38406">
                    <a:solidFill>
                      <a:srgbClr val="104E61"/>
                    </a:solidFill>
                  </a:tcPr>
                </a:tc>
                <a:tc>
                  <a:txBody>
                    <a:bodyPr/>
                    <a:lstStyle/>
                    <a:p>
                      <a:pPr algn="ctr"/>
                      <a:r>
                        <a:rPr lang="en-US" sz="1000">
                          <a:solidFill>
                            <a:schemeClr val="bg1"/>
                          </a:solidFill>
                        </a:rPr>
                        <a:t>Add or Remove Dependents</a:t>
                      </a:r>
                    </a:p>
                  </a:txBody>
                  <a:tcPr marL="76811" marR="76811" marT="38406" marB="38406">
                    <a:solidFill>
                      <a:srgbClr val="104E61"/>
                    </a:solidFill>
                  </a:tcPr>
                </a:tc>
                <a:tc>
                  <a:txBody>
                    <a:bodyPr/>
                    <a:lstStyle/>
                    <a:p>
                      <a:pPr algn="ctr"/>
                      <a:r>
                        <a:rPr lang="en-US" sz="1000">
                          <a:solidFill>
                            <a:schemeClr val="bg1"/>
                          </a:solidFill>
                        </a:rPr>
                        <a:t>Change Plans</a:t>
                      </a:r>
                    </a:p>
                  </a:txBody>
                  <a:tcPr marL="76811" marR="76811" marT="38406" marB="38406">
                    <a:solidFill>
                      <a:srgbClr val="104E61"/>
                    </a:solidFill>
                  </a:tcPr>
                </a:tc>
                <a:tc>
                  <a:txBody>
                    <a:bodyPr/>
                    <a:lstStyle/>
                    <a:p>
                      <a:pPr algn="ctr"/>
                      <a:r>
                        <a:rPr lang="en-US" sz="1000">
                          <a:solidFill>
                            <a:schemeClr val="bg1"/>
                          </a:solidFill>
                        </a:rPr>
                        <a:t>Cancel Coverage</a:t>
                      </a:r>
                    </a:p>
                  </a:txBody>
                  <a:tcPr marL="76811" marR="76811" marT="38406" marB="38406">
                    <a:solidFill>
                      <a:srgbClr val="104E61"/>
                    </a:solidFill>
                  </a:tcPr>
                </a:tc>
                <a:extLst>
                  <a:ext uri="{0D108BD9-81ED-4DB2-BD59-A6C34878D82A}">
                    <a16:rowId xmlns:a16="http://schemas.microsoft.com/office/drawing/2014/main" val="2717629903"/>
                  </a:ext>
                </a:extLst>
              </a:tr>
              <a:tr h="281226">
                <a:tc>
                  <a:txBody>
                    <a:bodyPr/>
                    <a:lstStyle/>
                    <a:p>
                      <a:r>
                        <a:rPr lang="en-US" sz="1000"/>
                        <a:t>Health*</a:t>
                      </a:r>
                    </a:p>
                  </a:txBody>
                  <a:tcPr marL="76811" marR="76811" marT="38406" marB="38406"/>
                </a:tc>
                <a:tc>
                  <a:txBody>
                    <a:bodyPr/>
                    <a:lstStyle/>
                    <a:p>
                      <a:pPr algn="ctr"/>
                      <a:r>
                        <a:rPr lang="en-US" sz="1000"/>
                        <a:t>X</a:t>
                      </a:r>
                    </a:p>
                  </a:txBody>
                  <a:tcPr marL="76811" marR="76811" marT="38406" marB="38406" anchor="ctr"/>
                </a:tc>
                <a:tc>
                  <a:txBody>
                    <a:bodyPr/>
                    <a:lstStyle/>
                    <a:p>
                      <a:pPr algn="ctr"/>
                      <a:r>
                        <a:rPr lang="en-US" sz="1000"/>
                        <a:t>X</a:t>
                      </a:r>
                    </a:p>
                  </a:txBody>
                  <a:tcPr marL="76811" marR="76811" marT="38406" marB="38406" anchor="ctr"/>
                </a:tc>
                <a:tc>
                  <a:txBody>
                    <a:bodyPr/>
                    <a:lstStyle/>
                    <a:p>
                      <a:pPr algn="ctr"/>
                      <a:r>
                        <a:rPr lang="en-US" sz="1000"/>
                        <a:t>X</a:t>
                      </a:r>
                    </a:p>
                  </a:txBody>
                  <a:tcPr marL="76811" marR="76811" marT="38406" marB="38406" anchor="ctr"/>
                </a:tc>
                <a:tc>
                  <a:txBody>
                    <a:bodyPr/>
                    <a:lstStyle/>
                    <a:p>
                      <a:pPr algn="ctr"/>
                      <a:r>
                        <a:rPr lang="en-US" sz="1000"/>
                        <a:t>X</a:t>
                      </a:r>
                    </a:p>
                  </a:txBody>
                  <a:tcPr marL="76811" marR="76811" marT="38406" marB="38406" anchor="ctr"/>
                </a:tc>
                <a:extLst>
                  <a:ext uri="{0D108BD9-81ED-4DB2-BD59-A6C34878D82A}">
                    <a16:rowId xmlns:a16="http://schemas.microsoft.com/office/drawing/2014/main" val="2483745003"/>
                  </a:ext>
                </a:extLst>
              </a:tr>
              <a:tr h="447632">
                <a:tc>
                  <a:txBody>
                    <a:bodyPr/>
                    <a:lstStyle/>
                    <a:p>
                      <a:r>
                        <a:rPr lang="en-US" sz="1000" dirty="0"/>
                        <a:t>Delta Dental PPO – Supplemental Plans</a:t>
                      </a:r>
                    </a:p>
                  </a:txBody>
                  <a:tcPr marL="76811" marR="76811" marT="38406" marB="38406"/>
                </a:tc>
                <a:tc>
                  <a:txBody>
                    <a:bodyPr/>
                    <a:lstStyle/>
                    <a:p>
                      <a:pPr algn="ctr"/>
                      <a:r>
                        <a:rPr lang="en-US" sz="1000"/>
                        <a:t>X</a:t>
                      </a:r>
                    </a:p>
                  </a:txBody>
                  <a:tcPr marL="76811" marR="76811" marT="38406" marB="38406" anchor="ctr"/>
                </a:tc>
                <a:tc>
                  <a:txBody>
                    <a:bodyPr/>
                    <a:lstStyle/>
                    <a:p>
                      <a:pPr algn="ctr"/>
                      <a:r>
                        <a:rPr lang="en-US" sz="1000"/>
                        <a:t>X</a:t>
                      </a:r>
                    </a:p>
                  </a:txBody>
                  <a:tcPr marL="76811" marR="76811" marT="38406" marB="38406" anchor="ctr"/>
                </a:tc>
                <a:tc>
                  <a:txBody>
                    <a:bodyPr/>
                    <a:lstStyle/>
                    <a:p>
                      <a:pPr algn="ctr"/>
                      <a:r>
                        <a:rPr lang="en-US" sz="1000"/>
                        <a:t>X</a:t>
                      </a:r>
                    </a:p>
                  </a:txBody>
                  <a:tcPr marL="76811" marR="76811" marT="38406" marB="38406" anchor="ctr"/>
                </a:tc>
                <a:tc>
                  <a:txBody>
                    <a:bodyPr/>
                    <a:lstStyle/>
                    <a:p>
                      <a:pPr algn="ctr"/>
                      <a:r>
                        <a:rPr lang="en-US" sz="1000"/>
                        <a:t>X</a:t>
                      </a:r>
                    </a:p>
                  </a:txBody>
                  <a:tcPr marL="76811" marR="76811" marT="38406" marB="38406" anchor="ctr"/>
                </a:tc>
                <a:extLst>
                  <a:ext uri="{0D108BD9-81ED-4DB2-BD59-A6C34878D82A}">
                    <a16:rowId xmlns:a16="http://schemas.microsoft.com/office/drawing/2014/main" val="3567485074"/>
                  </a:ext>
                </a:extLst>
              </a:tr>
              <a:tr h="447632">
                <a:tc>
                  <a:txBody>
                    <a:bodyPr/>
                    <a:lstStyle/>
                    <a:p>
                      <a:r>
                        <a:rPr lang="en-US" sz="1000"/>
                        <a:t>Delta Dental PPO – Preventive Plan</a:t>
                      </a:r>
                    </a:p>
                  </a:txBody>
                  <a:tcPr marL="76811" marR="76811" marT="38406" marB="38406"/>
                </a:tc>
                <a:tc>
                  <a:txBody>
                    <a:bodyPr/>
                    <a:lstStyle/>
                    <a:p>
                      <a:pPr algn="ctr"/>
                      <a:r>
                        <a:rPr lang="en-US" sz="1000"/>
                        <a:t>X</a:t>
                      </a:r>
                    </a:p>
                  </a:txBody>
                  <a:tcPr marL="76811" marR="76811" marT="38406" marB="38406" anchor="ctr"/>
                </a:tc>
                <a:tc>
                  <a:txBody>
                    <a:bodyPr/>
                    <a:lstStyle/>
                    <a:p>
                      <a:pPr algn="ctr"/>
                      <a:r>
                        <a:rPr lang="en-US" sz="1000"/>
                        <a:t>X</a:t>
                      </a:r>
                    </a:p>
                  </a:txBody>
                  <a:tcPr marL="76811" marR="76811" marT="38406" marB="38406" anchor="ctr"/>
                </a:tc>
                <a:tc>
                  <a:txBody>
                    <a:bodyPr/>
                    <a:lstStyle/>
                    <a:p>
                      <a:pPr algn="ctr"/>
                      <a:r>
                        <a:rPr lang="en-US" sz="1000"/>
                        <a:t>N/A</a:t>
                      </a:r>
                    </a:p>
                  </a:txBody>
                  <a:tcPr marL="76811" marR="76811" marT="38406" marB="38406" anchor="ctr"/>
                </a:tc>
                <a:tc>
                  <a:txBody>
                    <a:bodyPr/>
                    <a:lstStyle/>
                    <a:p>
                      <a:pPr algn="ctr"/>
                      <a:r>
                        <a:rPr lang="en-US" sz="1000"/>
                        <a:t>X</a:t>
                      </a:r>
                    </a:p>
                  </a:txBody>
                  <a:tcPr marL="76811" marR="76811" marT="38406" marB="38406" anchor="ctr"/>
                </a:tc>
                <a:extLst>
                  <a:ext uri="{0D108BD9-81ED-4DB2-BD59-A6C34878D82A}">
                    <a16:rowId xmlns:a16="http://schemas.microsoft.com/office/drawing/2014/main" val="736718562"/>
                  </a:ext>
                </a:extLst>
              </a:tr>
              <a:tr h="281226">
                <a:tc>
                  <a:txBody>
                    <a:bodyPr/>
                    <a:lstStyle/>
                    <a:p>
                      <a:r>
                        <a:rPr lang="en-US" sz="1000" dirty="0"/>
                        <a:t>MetLife Vision</a:t>
                      </a:r>
                    </a:p>
                  </a:txBody>
                  <a:tcPr marL="76811" marR="76811" marT="38406" marB="38406"/>
                </a:tc>
                <a:tc>
                  <a:txBody>
                    <a:bodyPr/>
                    <a:lstStyle/>
                    <a:p>
                      <a:pPr algn="ctr"/>
                      <a:r>
                        <a:rPr lang="en-US" sz="1000"/>
                        <a:t>X</a:t>
                      </a:r>
                    </a:p>
                  </a:txBody>
                  <a:tcPr marL="76811" marR="76811" marT="38406" marB="38406" anchor="ctr"/>
                </a:tc>
                <a:tc>
                  <a:txBody>
                    <a:bodyPr/>
                    <a:lstStyle/>
                    <a:p>
                      <a:pPr algn="ctr"/>
                      <a:r>
                        <a:rPr lang="en-US" sz="1000"/>
                        <a:t>X</a:t>
                      </a:r>
                    </a:p>
                  </a:txBody>
                  <a:tcPr marL="76811" marR="76811" marT="38406" marB="38406" anchor="ctr"/>
                </a:tc>
                <a:tc>
                  <a:txBody>
                    <a:bodyPr/>
                    <a:lstStyle/>
                    <a:p>
                      <a:pPr algn="ctr"/>
                      <a:r>
                        <a:rPr lang="en-US" sz="1000"/>
                        <a:t>N/A</a:t>
                      </a:r>
                    </a:p>
                  </a:txBody>
                  <a:tcPr marL="76811" marR="76811" marT="38406" marB="38406" anchor="ctr"/>
                </a:tc>
                <a:tc>
                  <a:txBody>
                    <a:bodyPr/>
                    <a:lstStyle/>
                    <a:p>
                      <a:pPr algn="ctr"/>
                      <a:r>
                        <a:rPr lang="en-US" sz="1000"/>
                        <a:t>X</a:t>
                      </a:r>
                    </a:p>
                  </a:txBody>
                  <a:tcPr marL="76811" marR="76811" marT="38406" marB="38406" anchor="ctr"/>
                </a:tc>
                <a:extLst>
                  <a:ext uri="{0D108BD9-81ED-4DB2-BD59-A6C34878D82A}">
                    <a16:rowId xmlns:a16="http://schemas.microsoft.com/office/drawing/2014/main" val="1676527879"/>
                  </a:ext>
                </a:extLst>
              </a:tr>
              <a:tr h="281226">
                <a:tc>
                  <a:txBody>
                    <a:bodyPr/>
                    <a:lstStyle/>
                    <a:p>
                      <a:r>
                        <a:rPr lang="en-US" sz="1000" dirty="0"/>
                        <a:t>Accident Plan</a:t>
                      </a:r>
                    </a:p>
                  </a:txBody>
                  <a:tcPr marL="76811" marR="76811" marT="38406" marB="38406"/>
                </a:tc>
                <a:tc>
                  <a:txBody>
                    <a:bodyPr/>
                    <a:lstStyle/>
                    <a:p>
                      <a:pPr algn="ctr"/>
                      <a:r>
                        <a:rPr lang="en-US" sz="1000"/>
                        <a:t>X</a:t>
                      </a:r>
                    </a:p>
                  </a:txBody>
                  <a:tcPr marL="76811" marR="76811" marT="38406" marB="38406" anchor="ctr"/>
                </a:tc>
                <a:tc>
                  <a:txBody>
                    <a:bodyPr/>
                    <a:lstStyle/>
                    <a:p>
                      <a:pPr algn="ctr"/>
                      <a:r>
                        <a:rPr lang="en-US" sz="1000"/>
                        <a:t>X - change coverage level</a:t>
                      </a:r>
                    </a:p>
                  </a:txBody>
                  <a:tcPr marL="76811" marR="76811" marT="38406" marB="38406" anchor="ctr"/>
                </a:tc>
                <a:tc>
                  <a:txBody>
                    <a:bodyPr/>
                    <a:lstStyle/>
                    <a:p>
                      <a:pPr algn="ctr"/>
                      <a:r>
                        <a:rPr lang="en-US" sz="1000"/>
                        <a:t>N/A</a:t>
                      </a:r>
                    </a:p>
                  </a:txBody>
                  <a:tcPr marL="76811" marR="76811" marT="38406" marB="38406" anchor="ctr"/>
                </a:tc>
                <a:tc>
                  <a:txBody>
                    <a:bodyPr/>
                    <a:lstStyle/>
                    <a:p>
                      <a:pPr algn="ctr"/>
                      <a:r>
                        <a:rPr lang="en-US" sz="1000"/>
                        <a:t>X</a:t>
                      </a:r>
                    </a:p>
                  </a:txBody>
                  <a:tcPr marL="76811" marR="76811" marT="38406" marB="38406" anchor="ctr"/>
                </a:tc>
                <a:extLst>
                  <a:ext uri="{0D108BD9-81ED-4DB2-BD59-A6C34878D82A}">
                    <a16:rowId xmlns:a16="http://schemas.microsoft.com/office/drawing/2014/main" val="2998832813"/>
                  </a:ext>
                </a:extLst>
              </a:tr>
              <a:tr h="281226">
                <a:tc>
                  <a:txBody>
                    <a:bodyPr/>
                    <a:lstStyle/>
                    <a:p>
                      <a:r>
                        <a:rPr lang="en-US" sz="1000"/>
                        <a:t>Healthcare FSA or LPFSA</a:t>
                      </a:r>
                    </a:p>
                  </a:txBody>
                  <a:tcPr marL="76811" marR="76811" marT="38406" marB="38406"/>
                </a:tc>
                <a:tc rowSpan="3" gridSpan="4">
                  <a:txBody>
                    <a:bodyPr/>
                    <a:lstStyle/>
                    <a:p>
                      <a:pPr algn="ctr"/>
                      <a:r>
                        <a:rPr lang="en-US" sz="1000" dirty="0"/>
                        <a:t>Must re-enroll every year</a:t>
                      </a:r>
                    </a:p>
                    <a:p>
                      <a:pPr lvl="0" algn="ctr">
                        <a:buNone/>
                      </a:pPr>
                      <a:r>
                        <a:rPr lang="en-US" sz="1000" dirty="0"/>
                        <a:t>Coverage will automatically end if no 2027 enrollment </a:t>
                      </a:r>
                    </a:p>
                  </a:txBody>
                  <a:tcPr marL="76811" marR="76811" marT="38406" marB="38406" anchor="ctr"/>
                </a:tc>
                <a:tc rowSpan="3" hMerge="1">
                  <a:txBody>
                    <a:bodyPr/>
                    <a:lstStyle/>
                    <a:p>
                      <a:endParaRPr lang="en-US"/>
                    </a:p>
                  </a:txBody>
                  <a:tcPr marL="0" marR="0" marT="0" marB="0" horzOverflow="overflow"/>
                </a:tc>
                <a:tc rowSpan="3" hMerge="1">
                  <a:txBody>
                    <a:bodyPr/>
                    <a:lstStyle/>
                    <a:p>
                      <a:endParaRPr lang="en-US"/>
                    </a:p>
                  </a:txBody>
                  <a:tcPr marL="0" marR="0" marT="0" marB="0" horzOverflow="overflow"/>
                </a:tc>
                <a:tc rowSpan="3" hMerge="1">
                  <a:txBody>
                    <a:bodyPr/>
                    <a:lstStyle/>
                    <a:p>
                      <a:endParaRPr lang="en-US"/>
                    </a:p>
                  </a:txBody>
                  <a:tcPr marL="0" marR="0" marT="0" marB="0" horzOverflow="overflow"/>
                </a:tc>
                <a:extLst>
                  <a:ext uri="{0D108BD9-81ED-4DB2-BD59-A6C34878D82A}">
                    <a16:rowId xmlns:a16="http://schemas.microsoft.com/office/drawing/2014/main" val="3651904714"/>
                  </a:ext>
                </a:extLst>
              </a:tr>
              <a:tr h="281226">
                <a:tc>
                  <a:txBody>
                    <a:bodyPr/>
                    <a:lstStyle/>
                    <a:p>
                      <a:pPr lvl="0">
                        <a:buNone/>
                      </a:pPr>
                      <a:r>
                        <a:rPr lang="en-US" sz="1000"/>
                        <a:t>Dependent Day Care FSA</a:t>
                      </a:r>
                    </a:p>
                  </a:txBody>
                  <a:tcPr marL="76811" marR="76811" marT="38406" marB="38406"/>
                </a:tc>
                <a:tc gridSpan="4" vMerge="1">
                  <a:txBody>
                    <a:bodyPr/>
                    <a:lstStyle/>
                    <a:p>
                      <a:pPr algn="ctr"/>
                      <a:endParaRPr lang="en-US" sz="1200"/>
                    </a:p>
                  </a:txBody>
                  <a:tcPr marL="0" marR="0" marT="0" marB="0" horzOverflow="overflow"/>
                </a:tc>
                <a:tc hMerge="1" vMerge="1">
                  <a:txBody>
                    <a:bodyPr/>
                    <a:lstStyle/>
                    <a:p>
                      <a:pPr algn="ctr"/>
                      <a:endParaRPr lang="en-US" sz="1200"/>
                    </a:p>
                  </a:txBody>
                  <a:tcPr marL="0" marR="0" marT="0" marB="0" horzOverflow="overflow"/>
                </a:tc>
                <a:tc hMerge="1" vMerge="1">
                  <a:txBody>
                    <a:bodyPr/>
                    <a:lstStyle/>
                    <a:p>
                      <a:pPr algn="ctr"/>
                      <a:endParaRPr lang="en-US" sz="1200"/>
                    </a:p>
                  </a:txBody>
                  <a:tcPr marL="0" marR="0" marT="0" marB="0" horzOverflow="overflow"/>
                </a:tc>
                <a:tc hMerge="1" vMerge="1">
                  <a:txBody>
                    <a:bodyPr/>
                    <a:lstStyle/>
                    <a:p>
                      <a:pPr algn="ctr"/>
                      <a:endParaRPr lang="en-US" sz="1200"/>
                    </a:p>
                  </a:txBody>
                  <a:tcPr marL="0" marR="0" marT="0" marB="0" horzOverflow="overflow"/>
                </a:tc>
                <a:extLst>
                  <a:ext uri="{0D108BD9-81ED-4DB2-BD59-A6C34878D82A}">
                    <a16:rowId xmlns:a16="http://schemas.microsoft.com/office/drawing/2014/main" val="1466727955"/>
                  </a:ext>
                </a:extLst>
              </a:tr>
              <a:tr h="447632">
                <a:tc>
                  <a:txBody>
                    <a:bodyPr/>
                    <a:lstStyle/>
                    <a:p>
                      <a:pPr lvl="0">
                        <a:buNone/>
                      </a:pPr>
                      <a:r>
                        <a:rPr lang="en-US" sz="1000"/>
                        <a:t>Pre-Tax Parking &amp; Transit Accounts</a:t>
                      </a:r>
                    </a:p>
                  </a:txBody>
                  <a:tcPr marL="76811" marR="76811" marT="38406" marB="38406"/>
                </a:tc>
                <a:tc gridSpan="4" vMerge="1">
                  <a:txBody>
                    <a:bodyPr/>
                    <a:lstStyle/>
                    <a:p>
                      <a:pPr algn="ctr"/>
                      <a:endParaRPr lang="en-US" sz="1200"/>
                    </a:p>
                  </a:txBody>
                  <a:tcPr marL="0" marR="0" marT="0" marB="0" horzOverflow="overflow"/>
                </a:tc>
                <a:tc hMerge="1" vMerge="1">
                  <a:txBody>
                    <a:bodyPr/>
                    <a:lstStyle/>
                    <a:p>
                      <a:pPr algn="ctr"/>
                      <a:endParaRPr lang="en-US" sz="1200"/>
                    </a:p>
                  </a:txBody>
                  <a:tcPr marL="0" marR="0" marT="0" marB="0" horzOverflow="overflow"/>
                </a:tc>
                <a:tc hMerge="1" vMerge="1">
                  <a:txBody>
                    <a:bodyPr/>
                    <a:lstStyle/>
                    <a:p>
                      <a:pPr algn="ctr"/>
                      <a:endParaRPr lang="en-US" sz="1200"/>
                    </a:p>
                  </a:txBody>
                  <a:tcPr marL="0" marR="0" marT="0" marB="0" horzOverflow="overflow"/>
                </a:tc>
                <a:tc hMerge="1" vMerge="1">
                  <a:txBody>
                    <a:bodyPr/>
                    <a:lstStyle/>
                    <a:p>
                      <a:pPr algn="ctr"/>
                      <a:endParaRPr lang="en-US" sz="1200"/>
                    </a:p>
                  </a:txBody>
                  <a:tcPr marL="0" marR="0" marT="0" marB="0" horzOverflow="overflow"/>
                </a:tc>
                <a:extLst>
                  <a:ext uri="{0D108BD9-81ED-4DB2-BD59-A6C34878D82A}">
                    <a16:rowId xmlns:a16="http://schemas.microsoft.com/office/drawing/2014/main" val="1160638890"/>
                  </a:ext>
                </a:extLst>
              </a:tr>
              <a:tr h="614038">
                <a:tc>
                  <a:txBody>
                    <a:bodyPr/>
                    <a:lstStyle/>
                    <a:p>
                      <a:r>
                        <a:rPr lang="en-US" sz="1000"/>
                        <a:t>Health Savings Account</a:t>
                      </a:r>
                    </a:p>
                  </a:txBody>
                  <a:tcPr marL="76811" marR="76811" marT="38406" marB="38406"/>
                </a:tc>
                <a:tc gridSpan="4">
                  <a:txBody>
                    <a:bodyPr/>
                    <a:lstStyle/>
                    <a:p>
                      <a:pPr algn="ctr"/>
                      <a:r>
                        <a:rPr lang="en-US" sz="1000" dirty="0"/>
                        <a:t>Must re-enroll every year</a:t>
                      </a:r>
                    </a:p>
                    <a:p>
                      <a:pPr lvl="0" algn="ctr">
                        <a:buNone/>
                      </a:pPr>
                      <a:r>
                        <a:rPr lang="en-US" sz="1000" dirty="0"/>
                        <a:t>Enrollment will end if employee doesn't elect High-Deductible Health Plan (HDHP), but employee's HSA account remains active </a:t>
                      </a:r>
                    </a:p>
                  </a:txBody>
                  <a:tcPr marL="76811" marR="76811" marT="38406" marB="38406"/>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256555910"/>
                  </a:ext>
                </a:extLst>
              </a:tr>
              <a:tr h="447632">
                <a:tc>
                  <a:txBody>
                    <a:bodyPr/>
                    <a:lstStyle/>
                    <a:p>
                      <a:pPr lvl="0">
                        <a:buNone/>
                      </a:pPr>
                      <a:r>
                        <a:rPr lang="en-US" sz="1000" dirty="0"/>
                        <a:t>Health Insurance Opt-Out Incentive</a:t>
                      </a:r>
                      <a:endParaRPr lang="en-US" sz="1500" dirty="0"/>
                    </a:p>
                  </a:txBody>
                  <a:tcPr marL="76811" marR="76811" marT="38406" marB="38406"/>
                </a:tc>
                <a:tc gridSpan="4">
                  <a:txBody>
                    <a:bodyPr/>
                    <a:lstStyle/>
                    <a:p>
                      <a:pPr lvl="0" algn="ctr">
                        <a:buNone/>
                      </a:pPr>
                      <a:r>
                        <a:rPr lang="en-US" sz="1000" dirty="0"/>
                        <a:t>Must re-enroll every year</a:t>
                      </a:r>
                    </a:p>
                    <a:p>
                      <a:pPr lvl="0" algn="ctr">
                        <a:buNone/>
                      </a:pPr>
                      <a:r>
                        <a:rPr lang="en-US" sz="1000" dirty="0"/>
                        <a:t>Must certify that eligibility requirement are met on an annual basis</a:t>
                      </a:r>
                    </a:p>
                  </a:txBody>
                  <a:tcPr marL="76811" marR="76811" marT="38406" marB="38406"/>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1440030737"/>
                  </a:ext>
                </a:extLst>
              </a:tr>
            </a:tbl>
          </a:graphicData>
        </a:graphic>
      </p:graphicFrame>
      <p:sp>
        <p:nvSpPr>
          <p:cNvPr id="5" name="TextBox 4">
            <a:extLst>
              <a:ext uri="{FF2B5EF4-FFF2-40B4-BE49-F238E27FC236}">
                <a16:creationId xmlns:a16="http://schemas.microsoft.com/office/drawing/2014/main" id="{75551116-0CB8-10FB-82D8-7F8BC25D4FC8}"/>
              </a:ext>
            </a:extLst>
          </p:cNvPr>
          <p:cNvSpPr txBox="1"/>
          <p:nvPr/>
        </p:nvSpPr>
        <p:spPr>
          <a:xfrm>
            <a:off x="1048956" y="5969170"/>
            <a:ext cx="6210910" cy="261610"/>
          </a:xfrm>
          <a:prstGeom prst="rect">
            <a:avLst/>
          </a:prstGeom>
          <a:noFill/>
        </p:spPr>
        <p:txBody>
          <a:bodyPr wrap="square" rtlCol="0">
            <a:spAutoFit/>
          </a:bodyPr>
          <a:lstStyle/>
          <a:p>
            <a:r>
              <a:rPr lang="en-US" sz="1100" b="1" dirty="0">
                <a:solidFill>
                  <a:srgbClr val="FF0000"/>
                </a:solidFill>
              </a:rPr>
              <a:t>**For 2027 coverage, employees must re-enroll their dependents in the Accident Plan.</a:t>
            </a:r>
            <a:r>
              <a:rPr lang="en-US" sz="1100" b="1" dirty="0"/>
              <a:t> </a:t>
            </a:r>
          </a:p>
        </p:txBody>
      </p:sp>
    </p:spTree>
    <p:extLst>
      <p:ext uri="{BB962C8B-B14F-4D97-AF65-F5344CB8AC3E}">
        <p14:creationId xmlns:p14="http://schemas.microsoft.com/office/powerpoint/2010/main" val="1157830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3BCF07D-78F1-4CAB-9FF4-5F48D5CBE30E}"/>
              </a:ext>
            </a:extLst>
          </p:cNvPr>
          <p:cNvSpPr>
            <a:spLocks noGrp="1"/>
          </p:cNvSpPr>
          <p:nvPr>
            <p:ph type="title"/>
          </p:nvPr>
        </p:nvSpPr>
        <p:spPr>
          <a:xfrm>
            <a:off x="1069848" y="484632"/>
            <a:ext cx="10058400" cy="1609344"/>
          </a:xfrm>
        </p:spPr>
        <p:txBody>
          <a:bodyPr>
            <a:normAutofit/>
          </a:bodyPr>
          <a:lstStyle/>
          <a:p>
            <a:r>
              <a:rPr lang="en-US" dirty="0"/>
              <a:t>2027 Plan Changes</a:t>
            </a:r>
          </a:p>
        </p:txBody>
      </p:sp>
      <p:sp>
        <p:nvSpPr>
          <p:cNvPr id="3" name="Content Placeholder 2">
            <a:extLst>
              <a:ext uri="{FF2B5EF4-FFF2-40B4-BE49-F238E27FC236}">
                <a16:creationId xmlns:a16="http://schemas.microsoft.com/office/drawing/2014/main" id="{033DAB6C-0568-40E4-B213-41C482CAA882}"/>
              </a:ext>
            </a:extLst>
          </p:cNvPr>
          <p:cNvSpPr>
            <a:spLocks noGrp="1"/>
          </p:cNvSpPr>
          <p:nvPr>
            <p:ph idx="1"/>
          </p:nvPr>
        </p:nvSpPr>
        <p:spPr>
          <a:xfrm>
            <a:off x="1069848" y="2320412"/>
            <a:ext cx="10058400" cy="3851787"/>
          </a:xfrm>
        </p:spPr>
        <p:txBody>
          <a:bodyPr vert="horz" lIns="91440" tIns="45720" rIns="91440" bIns="45720" rtlCol="0">
            <a:normAutofit fontScale="77500" lnSpcReduction="20000"/>
          </a:bodyPr>
          <a:lstStyle/>
          <a:p>
            <a:r>
              <a:rPr lang="en-US" sz="1700" dirty="0"/>
              <a:t>See ETF’s</a:t>
            </a:r>
            <a:r>
              <a:rPr lang="fr-FR" sz="1700" dirty="0"/>
              <a:t> </a:t>
            </a:r>
            <a:r>
              <a:rPr lang="fr-FR" sz="1700" dirty="0">
                <a:hlinkClick r:id="rId5"/>
              </a:rPr>
              <a:t>Insurance Changes Page</a:t>
            </a:r>
            <a:endParaRPr lang="en-US" sz="1700" dirty="0"/>
          </a:p>
          <a:p>
            <a:r>
              <a:rPr lang="en-US" sz="1700" b="1" dirty="0">
                <a:ea typeface="+mn-lt"/>
                <a:cs typeface="+mn-lt"/>
              </a:rPr>
              <a:t>Benefit Changes</a:t>
            </a:r>
          </a:p>
          <a:p>
            <a:pPr>
              <a:buFont typeface="Wingdings" panose="05000000000000000000" pitchFamily="2" charset="2"/>
              <a:buChar char="Ø"/>
            </a:pPr>
            <a:r>
              <a:rPr lang="en-US" sz="1700" dirty="0">
                <a:ea typeface="+mn-lt"/>
                <a:cs typeface="+mn-lt"/>
              </a:rPr>
              <a:t>The annual medical deductible for the Non-High-Deductible Health Plan and Access plan has increased to:</a:t>
            </a:r>
          </a:p>
          <a:p>
            <a:pPr lvl="2">
              <a:buFont typeface="Wingdings" panose="05000000000000000000" pitchFamily="2" charset="2"/>
              <a:buChar char="Ø"/>
            </a:pPr>
            <a:r>
              <a:rPr lang="en-US" sz="1700" dirty="0">
                <a:ea typeface="+mn-lt"/>
                <a:cs typeface="+mn-lt"/>
              </a:rPr>
              <a:t>Individual: $400</a:t>
            </a:r>
          </a:p>
          <a:p>
            <a:pPr lvl="2">
              <a:buFont typeface="Wingdings" panose="05000000000000000000" pitchFamily="2" charset="2"/>
              <a:buChar char="Ø"/>
            </a:pPr>
            <a:r>
              <a:rPr lang="en-US" sz="1700" dirty="0">
                <a:ea typeface="+mn-lt"/>
                <a:cs typeface="+mn-lt"/>
              </a:rPr>
              <a:t>Family: $800</a:t>
            </a:r>
          </a:p>
          <a:p>
            <a:pPr>
              <a:buFont typeface="Wingdings" panose="05000000000000000000" pitchFamily="2" charset="2"/>
              <a:buChar char="Ø"/>
            </a:pPr>
            <a:r>
              <a:rPr lang="en-US" sz="1700" dirty="0">
                <a:ea typeface="+mn-lt"/>
                <a:cs typeface="+mn-lt"/>
              </a:rPr>
              <a:t>The annual medical deductible for the High-Deductible Health Plan (HDHP) and Access HDHP has increased to:</a:t>
            </a:r>
          </a:p>
          <a:p>
            <a:pPr lvl="2">
              <a:buFont typeface="Wingdings" panose="05000000000000000000" pitchFamily="2" charset="2"/>
              <a:buChar char="Ø"/>
            </a:pPr>
            <a:r>
              <a:rPr lang="en-US" sz="1700" dirty="0">
                <a:ea typeface="+mn-lt"/>
                <a:cs typeface="+mn-lt"/>
              </a:rPr>
              <a:t>Individual: $2,000</a:t>
            </a:r>
          </a:p>
          <a:p>
            <a:pPr lvl="2">
              <a:spcAft>
                <a:spcPts val="600"/>
              </a:spcAft>
              <a:buFont typeface="Wingdings" panose="05000000000000000000" pitchFamily="2" charset="2"/>
              <a:buChar char="Ø"/>
            </a:pPr>
            <a:r>
              <a:rPr lang="en-US" sz="1700" dirty="0">
                <a:ea typeface="+mn-lt"/>
                <a:cs typeface="+mn-lt"/>
              </a:rPr>
              <a:t>Family: $4,000</a:t>
            </a:r>
          </a:p>
          <a:p>
            <a:pPr marR="0" lvl="0">
              <a:lnSpc>
                <a:spcPct val="115000"/>
              </a:lnSpc>
              <a:spcBef>
                <a:spcPts val="0"/>
              </a:spcBef>
              <a:spcAft>
                <a:spcPts val="600"/>
              </a:spcAft>
              <a:buFont typeface="Wingdings" panose="05000000000000000000" pitchFamily="2" charset="2"/>
              <a:buChar char="Ø"/>
            </a:pPr>
            <a:r>
              <a:rPr lang="en-US" sz="1700" dirty="0">
                <a:effectLst/>
                <a:ea typeface="Calibri" panose="020F0502020204030204" pitchFamily="34" charset="0"/>
                <a:cs typeface="Times New Roman" panose="02020603050405020304" pitchFamily="18" charset="0"/>
              </a:rPr>
              <a:t>The annual Health Savings Account employer contribution for employees covered by an HDHP has increased to $876 for an individual and $1,752 for family coverage.</a:t>
            </a:r>
          </a:p>
          <a:p>
            <a:pPr marR="0" lvl="0">
              <a:lnSpc>
                <a:spcPct val="115000"/>
              </a:lnSpc>
              <a:spcBef>
                <a:spcPts val="0"/>
              </a:spcBef>
              <a:spcAft>
                <a:spcPts val="600"/>
              </a:spcAft>
              <a:buFont typeface="Wingdings" panose="05000000000000000000" pitchFamily="2" charset="2"/>
              <a:buChar char="Ø"/>
            </a:pPr>
            <a:r>
              <a:rPr lang="en-US" sz="1700" dirty="0">
                <a:effectLst/>
                <a:ea typeface="Calibri" panose="020F0502020204030204" pitchFamily="34" charset="0"/>
                <a:cs typeface="Times New Roman" panose="02020603050405020304" pitchFamily="18" charset="0"/>
              </a:rPr>
              <a:t>The Group Insurance Board approved the following benefit changes effective 1/1/2027:</a:t>
            </a:r>
          </a:p>
          <a:p>
            <a:pPr lvl="1"/>
            <a:r>
              <a:rPr lang="en-US" sz="1500" dirty="0"/>
              <a:t>An initial 50 total visits will continue to be allowed each year for physical, occupational, and speech therapy combined. New for 2027, if medically necessary, 50 additional visits for all therapies combined will be covered.</a:t>
            </a:r>
          </a:p>
          <a:p>
            <a:pPr lvl="1"/>
            <a:r>
              <a:rPr lang="en-US" sz="1500" dirty="0"/>
              <a:t>Up to three daytime garments for each affected body part every six months and two nighttime garments every two years covered for lymphedema compression garments. </a:t>
            </a:r>
          </a:p>
          <a:p>
            <a:pPr lvl="1"/>
            <a:r>
              <a:rPr lang="en-US" sz="1500" dirty="0"/>
              <a:t>Laser hair removal to treat hidradenitis suppurativa is now covered.</a:t>
            </a:r>
          </a:p>
          <a:p>
            <a:pPr lvl="1"/>
            <a:r>
              <a:rPr lang="en-US" sz="1500" dirty="0"/>
              <a:t>Specialized contact lenses covered to treat degenerative eye diseases for members ages 18 and younger.</a:t>
            </a:r>
            <a:endParaRPr lang="en-US" sz="1500" dirty="0">
              <a:ea typeface="+mn-lt"/>
              <a:cs typeface="+mn-lt"/>
            </a:endParaRPr>
          </a:p>
          <a:p>
            <a:pPr>
              <a:buClr>
                <a:srgbClr val="276F8B"/>
              </a:buClr>
            </a:pPr>
            <a:endParaRPr lang="en-US" sz="1700" dirty="0"/>
          </a:p>
          <a:p>
            <a:pPr>
              <a:buClr>
                <a:srgbClr val="276F8B"/>
              </a:buClr>
            </a:pPr>
            <a:endParaRPr lang="en-US" sz="1700" dirty="0"/>
          </a:p>
          <a:p>
            <a:pPr marL="457200" lvl="1" indent="0">
              <a:buClr>
                <a:srgbClr val="276F8B"/>
              </a:buClr>
              <a:buNone/>
            </a:pPr>
            <a:endParaRPr lang="en-US" sz="1700" dirty="0"/>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45797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3BCF07D-78F1-4CAB-9FF4-5F48D5CBE30E}"/>
              </a:ext>
            </a:extLst>
          </p:cNvPr>
          <p:cNvSpPr>
            <a:spLocks noGrp="1"/>
          </p:cNvSpPr>
          <p:nvPr>
            <p:ph type="title"/>
          </p:nvPr>
        </p:nvSpPr>
        <p:spPr>
          <a:xfrm>
            <a:off x="1069848" y="484632"/>
            <a:ext cx="10058400" cy="1609344"/>
          </a:xfrm>
        </p:spPr>
        <p:txBody>
          <a:bodyPr>
            <a:normAutofit/>
          </a:bodyPr>
          <a:lstStyle/>
          <a:p>
            <a:r>
              <a:rPr lang="en-US" dirty="0"/>
              <a:t>2027 Plan Changes</a:t>
            </a:r>
          </a:p>
        </p:txBody>
      </p:sp>
      <p:sp>
        <p:nvSpPr>
          <p:cNvPr id="3" name="Content Placeholder 2">
            <a:extLst>
              <a:ext uri="{FF2B5EF4-FFF2-40B4-BE49-F238E27FC236}">
                <a16:creationId xmlns:a16="http://schemas.microsoft.com/office/drawing/2014/main" id="{033DAB6C-0568-40E4-B213-41C482CAA882}"/>
              </a:ext>
            </a:extLst>
          </p:cNvPr>
          <p:cNvSpPr>
            <a:spLocks noGrp="1"/>
          </p:cNvSpPr>
          <p:nvPr>
            <p:ph idx="1"/>
          </p:nvPr>
        </p:nvSpPr>
        <p:spPr>
          <a:xfrm>
            <a:off x="1069848" y="2320412"/>
            <a:ext cx="10058400" cy="3851787"/>
          </a:xfrm>
        </p:spPr>
        <p:txBody>
          <a:bodyPr vert="horz" lIns="91440" tIns="45720" rIns="91440" bIns="45720" rtlCol="0">
            <a:normAutofit/>
          </a:bodyPr>
          <a:lstStyle/>
          <a:p>
            <a:pPr marL="0" indent="0">
              <a:buNone/>
            </a:pPr>
            <a:r>
              <a:rPr lang="en-US" sz="1600" b="1" dirty="0">
                <a:ea typeface="+mn-lt"/>
                <a:cs typeface="+mn-lt"/>
              </a:rPr>
              <a:t>Health Plan Changes</a:t>
            </a:r>
          </a:p>
          <a:p>
            <a:pPr>
              <a:buFont typeface="Wingdings" panose="05000000000000000000" pitchFamily="2" charset="2"/>
              <a:buChar char="Ø"/>
            </a:pPr>
            <a:r>
              <a:rPr lang="en-US" sz="1600" dirty="0"/>
              <a:t>Robin with HealthPartners will be known as HealthPartners Northeast</a:t>
            </a:r>
          </a:p>
          <a:p>
            <a:pPr>
              <a:buFont typeface="Wingdings" panose="05000000000000000000" pitchFamily="2" charset="2"/>
              <a:buChar char="Ø"/>
            </a:pPr>
            <a:r>
              <a:rPr lang="en-US" sz="1600" dirty="0"/>
              <a:t>IYC Health Plan will be shown as Choice Health Plan​</a:t>
            </a:r>
          </a:p>
          <a:p>
            <a:pPr>
              <a:buFont typeface="Wingdings" panose="05000000000000000000" pitchFamily="2" charset="2"/>
              <a:buChar char="Ø"/>
            </a:pPr>
            <a:r>
              <a:rPr lang="en-US" sz="1600" dirty="0">
                <a:cs typeface="Arial" panose="020B0604020202020204" pitchFamily="34" charset="0"/>
              </a:rPr>
              <a:t>Review the 2027 Health Plan Map to see which Health Plans are available in each county: </a:t>
            </a:r>
            <a:r>
              <a:rPr lang="en-US" sz="1600" dirty="0">
                <a:cs typeface="Arial" panose="020B0604020202020204" pitchFamily="34" charset="0"/>
                <a:hlinkClick r:id="rId5"/>
              </a:rPr>
              <a:t>https://etf.wi.gov/insmedia/2027/state-health-plan-map</a:t>
            </a:r>
            <a:r>
              <a:rPr lang="en-US" sz="1600" dirty="0">
                <a:cs typeface="Arial" panose="020B0604020202020204" pitchFamily="34" charset="0"/>
              </a:rPr>
              <a:t> </a:t>
            </a:r>
          </a:p>
          <a:p>
            <a:pPr marL="0" indent="0">
              <a:buClr>
                <a:srgbClr val="276F8B"/>
              </a:buClr>
              <a:buNone/>
            </a:pPr>
            <a:r>
              <a:rPr lang="en-US" sz="1600" b="1" dirty="0">
                <a:ea typeface="+mn-lt"/>
                <a:cs typeface="+mn-lt"/>
              </a:rPr>
              <a:t>State Maintenance Plan</a:t>
            </a:r>
          </a:p>
          <a:p>
            <a:pPr>
              <a:buFont typeface="Wingdings" panose="05000000000000000000" pitchFamily="2" charset="2"/>
              <a:buChar char="Ø"/>
            </a:pPr>
            <a:r>
              <a:rPr lang="en-US" sz="1600" dirty="0">
                <a:ea typeface="+mn-lt"/>
                <a:cs typeface="+mn-lt"/>
              </a:rPr>
              <a:t>No counties will have the SMP plan under the State Health Plan</a:t>
            </a:r>
          </a:p>
          <a:p>
            <a:pPr marL="0" indent="0">
              <a:buClr>
                <a:srgbClr val="276F8B"/>
              </a:buClr>
              <a:buNone/>
            </a:pPr>
            <a:r>
              <a:rPr lang="en-US" sz="1600" b="1" dirty="0">
                <a:ea typeface="+mn-lt"/>
                <a:cs typeface="+mn-lt"/>
              </a:rPr>
              <a:t>Pre-Tax Savings Accounts: Reminder</a:t>
            </a:r>
          </a:p>
          <a:p>
            <a:pPr>
              <a:buFont typeface="Wingdings" panose="05000000000000000000" pitchFamily="2" charset="2"/>
              <a:buChar char="Ø"/>
            </a:pPr>
            <a:r>
              <a:rPr lang="en-US" sz="1600" dirty="0">
                <a:ea typeface="+mn-lt"/>
                <a:cs typeface="+mn-lt"/>
              </a:rPr>
              <a:t>Employees must have a minimum of a $50 carryover account balance from 2026 to roll over unused funds into 2027 (if an employee does not re-enroll for next plan year)</a:t>
            </a:r>
          </a:p>
          <a:p>
            <a:pPr>
              <a:buClr>
                <a:srgbClr val="276F8B"/>
              </a:buClr>
              <a:buFont typeface="Wingdings" panose="05000000000000000000" pitchFamily="2" charset="2"/>
              <a:buChar char="Ø"/>
            </a:pPr>
            <a:endParaRPr lang="en-US" sz="1300" dirty="0">
              <a:ea typeface="+mn-lt"/>
              <a:cs typeface="+mn-lt"/>
            </a:endParaRPr>
          </a:p>
          <a:p>
            <a:pPr marL="0" indent="0">
              <a:buClr>
                <a:srgbClr val="276F8B"/>
              </a:buClr>
              <a:buNone/>
            </a:pPr>
            <a:endParaRPr lang="en-US" sz="1300" dirty="0">
              <a:ea typeface="+mn-lt"/>
              <a:cs typeface="+mn-lt"/>
            </a:endParaRPr>
          </a:p>
          <a:p>
            <a:pPr>
              <a:buClr>
                <a:srgbClr val="276F8B"/>
              </a:buClr>
            </a:pPr>
            <a:endParaRPr lang="en-US" sz="1300" dirty="0">
              <a:ea typeface="+mn-lt"/>
              <a:cs typeface="+mn-lt"/>
            </a:endParaRPr>
          </a:p>
          <a:p>
            <a:pPr>
              <a:buClr>
                <a:srgbClr val="276F8B"/>
              </a:buClr>
            </a:pPr>
            <a:endParaRPr lang="en-US" sz="1300" dirty="0"/>
          </a:p>
          <a:p>
            <a:pPr>
              <a:buClr>
                <a:srgbClr val="276F8B"/>
              </a:buClr>
            </a:pPr>
            <a:endParaRPr lang="en-US" sz="1300" dirty="0"/>
          </a:p>
          <a:p>
            <a:pPr marL="457200" lvl="1" indent="0">
              <a:buClr>
                <a:srgbClr val="276F8B"/>
              </a:buClr>
              <a:buNone/>
            </a:pPr>
            <a:endParaRPr lang="en-US" sz="1300" dirty="0"/>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4168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3"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17" name="Rectangle 16">
            <a:extLst>
              <a:ext uri="{FF2B5EF4-FFF2-40B4-BE49-F238E27FC236}">
                <a16:creationId xmlns:a16="http://schemas.microsoft.com/office/drawing/2014/main" id="{48FDEBDB-5859-4B9E-8810-2C5CFED09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6FC267-2788-4B67-8677-4AC8DF19D92D}"/>
              </a:ext>
            </a:extLst>
          </p:cNvPr>
          <p:cNvSpPr>
            <a:spLocks noGrp="1"/>
          </p:cNvSpPr>
          <p:nvPr>
            <p:ph type="title"/>
          </p:nvPr>
        </p:nvSpPr>
        <p:spPr>
          <a:xfrm>
            <a:off x="1051560" y="942975"/>
            <a:ext cx="9966960" cy="3525056"/>
          </a:xfrm>
        </p:spPr>
        <p:txBody>
          <a:bodyPr vert="horz" lIns="91440" tIns="45720" rIns="91440" bIns="45720" rtlCol="0" anchor="b">
            <a:normAutofit/>
          </a:bodyPr>
          <a:lstStyle/>
          <a:p>
            <a:pPr algn="ctr">
              <a:lnSpc>
                <a:spcPct val="80000"/>
              </a:lnSpc>
            </a:pPr>
            <a:r>
              <a:rPr lang="en-US" sz="9600" dirty="0">
                <a:solidFill>
                  <a:srgbClr val="FFFFFF"/>
                </a:solidFill>
              </a:rPr>
              <a:t>2027 Health Insurance Premiums </a:t>
            </a:r>
          </a:p>
        </p:txBody>
      </p:sp>
      <p:cxnSp>
        <p:nvCxnSpPr>
          <p:cNvPr id="19" name="Straight Connector 18">
            <a:extLst>
              <a:ext uri="{FF2B5EF4-FFF2-40B4-BE49-F238E27FC236}">
                <a16:creationId xmlns:a16="http://schemas.microsoft.com/office/drawing/2014/main" id="{B1D1A340-723B-4014-B5FE-204F062731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4558589"/>
            <a:ext cx="9144000" cy="0"/>
          </a:xfrm>
          <a:prstGeom prst="line">
            <a:avLst/>
          </a:prstGeom>
          <a:ln w="28575">
            <a:solidFill>
              <a:srgbClr val="FFFFFF">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601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2FC1C-D7A4-46B5-A110-6F6977A07C4F}"/>
              </a:ext>
            </a:extLst>
          </p:cNvPr>
          <p:cNvSpPr>
            <a:spLocks noGrp="1"/>
          </p:cNvSpPr>
          <p:nvPr>
            <p:ph type="title"/>
          </p:nvPr>
        </p:nvSpPr>
        <p:spPr/>
        <p:txBody>
          <a:bodyPr>
            <a:normAutofit/>
          </a:bodyPr>
          <a:lstStyle/>
          <a:p>
            <a:r>
              <a:rPr lang="en-US" dirty="0"/>
              <a:t>2027 Health Insurance Premiums (Non-HDHP)</a:t>
            </a:r>
          </a:p>
        </p:txBody>
      </p:sp>
      <p:graphicFrame>
        <p:nvGraphicFramePr>
          <p:cNvPr id="4" name="Table 4">
            <a:extLst>
              <a:ext uri="{FF2B5EF4-FFF2-40B4-BE49-F238E27FC236}">
                <a16:creationId xmlns:a16="http://schemas.microsoft.com/office/drawing/2014/main" id="{B05961BD-1F5D-4651-987C-885AB6D736C0}"/>
              </a:ext>
            </a:extLst>
          </p:cNvPr>
          <p:cNvGraphicFramePr>
            <a:graphicFrameLocks noGrp="1"/>
          </p:cNvGraphicFramePr>
          <p:nvPr>
            <p:ph idx="1"/>
            <p:extLst>
              <p:ext uri="{D42A27DB-BD31-4B8C-83A1-F6EECF244321}">
                <p14:modId xmlns:p14="http://schemas.microsoft.com/office/powerpoint/2010/main" val="1802215595"/>
              </p:ext>
            </p:extLst>
          </p:nvPr>
        </p:nvGraphicFramePr>
        <p:xfrm>
          <a:off x="1096963" y="2237959"/>
          <a:ext cx="10058402" cy="3699938"/>
        </p:xfrm>
        <a:graphic>
          <a:graphicData uri="http://schemas.openxmlformats.org/drawingml/2006/table">
            <a:tbl>
              <a:tblPr firstRow="1" bandRow="1">
                <a:tableStyleId>{BC89EF96-8CEA-46FF-86C4-4CE0E7609802}</a:tableStyleId>
              </a:tblPr>
              <a:tblGrid>
                <a:gridCol w="3326130">
                  <a:extLst>
                    <a:ext uri="{9D8B030D-6E8A-4147-A177-3AD203B41FA5}">
                      <a16:colId xmlns:a16="http://schemas.microsoft.com/office/drawing/2014/main" val="303060935"/>
                    </a:ext>
                  </a:extLst>
                </a:gridCol>
                <a:gridCol w="1683068">
                  <a:extLst>
                    <a:ext uri="{9D8B030D-6E8A-4147-A177-3AD203B41FA5}">
                      <a16:colId xmlns:a16="http://schemas.microsoft.com/office/drawing/2014/main" val="3132770551"/>
                    </a:ext>
                  </a:extLst>
                </a:gridCol>
                <a:gridCol w="1683068">
                  <a:extLst>
                    <a:ext uri="{9D8B030D-6E8A-4147-A177-3AD203B41FA5}">
                      <a16:colId xmlns:a16="http://schemas.microsoft.com/office/drawing/2014/main" val="900465944"/>
                    </a:ext>
                  </a:extLst>
                </a:gridCol>
                <a:gridCol w="1683068">
                  <a:extLst>
                    <a:ext uri="{9D8B030D-6E8A-4147-A177-3AD203B41FA5}">
                      <a16:colId xmlns:a16="http://schemas.microsoft.com/office/drawing/2014/main" val="289460247"/>
                    </a:ext>
                  </a:extLst>
                </a:gridCol>
                <a:gridCol w="1683068">
                  <a:extLst>
                    <a:ext uri="{9D8B030D-6E8A-4147-A177-3AD203B41FA5}">
                      <a16:colId xmlns:a16="http://schemas.microsoft.com/office/drawing/2014/main" val="84994180"/>
                    </a:ext>
                  </a:extLst>
                </a:gridCol>
              </a:tblGrid>
              <a:tr h="647581">
                <a:tc>
                  <a:txBody>
                    <a:bodyPr/>
                    <a:lstStyle/>
                    <a:p>
                      <a:pPr algn="l"/>
                      <a:r>
                        <a:rPr lang="en-US" sz="1700">
                          <a:solidFill>
                            <a:schemeClr val="bg1"/>
                          </a:solidFill>
                        </a:rPr>
                        <a:t>Plan</a:t>
                      </a:r>
                    </a:p>
                  </a:txBody>
                  <a:tcPr marL="96175" marR="96175" marT="48088" marB="48088">
                    <a:solidFill>
                      <a:srgbClr val="104E61"/>
                    </a:solidFill>
                  </a:tcPr>
                </a:tc>
                <a:tc>
                  <a:txBody>
                    <a:bodyPr/>
                    <a:lstStyle/>
                    <a:p>
                      <a:pPr algn="ctr"/>
                      <a:r>
                        <a:rPr lang="en-US" sz="1700">
                          <a:solidFill>
                            <a:schemeClr val="bg1"/>
                          </a:solidFill>
                        </a:rPr>
                        <a:t>Single</a:t>
                      </a:r>
                      <a:endParaRPr lang="en-US" sz="1700"/>
                    </a:p>
                    <a:p>
                      <a:pPr lvl="0" algn="ctr">
                        <a:buNone/>
                      </a:pPr>
                      <a:r>
                        <a:rPr lang="en-US" sz="1700">
                          <a:solidFill>
                            <a:schemeClr val="bg1"/>
                          </a:solidFill>
                        </a:rPr>
                        <a:t> (monthly)</a:t>
                      </a:r>
                    </a:p>
                  </a:txBody>
                  <a:tcPr marL="96175" marR="96175" marT="48088" marB="48088">
                    <a:solidFill>
                      <a:srgbClr val="104E61"/>
                    </a:solidFill>
                  </a:tcPr>
                </a:tc>
                <a:tc>
                  <a:txBody>
                    <a:bodyPr/>
                    <a:lstStyle/>
                    <a:p>
                      <a:pPr algn="ctr"/>
                      <a:r>
                        <a:rPr lang="en-US" sz="1700">
                          <a:solidFill>
                            <a:schemeClr val="bg1"/>
                          </a:solidFill>
                        </a:rPr>
                        <a:t>Single</a:t>
                      </a:r>
                      <a:endParaRPr lang="en-US" sz="1700"/>
                    </a:p>
                    <a:p>
                      <a:pPr lvl="0" algn="ctr">
                        <a:buNone/>
                      </a:pPr>
                      <a:r>
                        <a:rPr lang="en-US" sz="1700">
                          <a:solidFill>
                            <a:schemeClr val="bg1"/>
                          </a:solidFill>
                        </a:rPr>
                        <a:t>  (biweekly)</a:t>
                      </a:r>
                    </a:p>
                  </a:txBody>
                  <a:tcPr marL="96175" marR="96175" marT="48088" marB="48088">
                    <a:solidFill>
                      <a:srgbClr val="104E61"/>
                    </a:solidFill>
                  </a:tcPr>
                </a:tc>
                <a:tc>
                  <a:txBody>
                    <a:bodyPr/>
                    <a:lstStyle/>
                    <a:p>
                      <a:pPr algn="ctr"/>
                      <a:r>
                        <a:rPr lang="en-US" sz="1700">
                          <a:solidFill>
                            <a:schemeClr val="bg1"/>
                          </a:solidFill>
                        </a:rPr>
                        <a:t>Family</a:t>
                      </a:r>
                      <a:endParaRPr lang="en-US" sz="1700"/>
                    </a:p>
                    <a:p>
                      <a:pPr lvl="0" algn="ctr">
                        <a:buNone/>
                      </a:pPr>
                      <a:r>
                        <a:rPr lang="en-US" sz="1700">
                          <a:solidFill>
                            <a:schemeClr val="bg1"/>
                          </a:solidFill>
                        </a:rPr>
                        <a:t> (monthly)</a:t>
                      </a:r>
                    </a:p>
                  </a:txBody>
                  <a:tcPr marL="96175" marR="96175" marT="48088" marB="48088">
                    <a:solidFill>
                      <a:srgbClr val="104E61"/>
                    </a:solidFill>
                  </a:tcPr>
                </a:tc>
                <a:tc>
                  <a:txBody>
                    <a:bodyPr/>
                    <a:lstStyle/>
                    <a:p>
                      <a:pPr algn="ctr"/>
                      <a:r>
                        <a:rPr lang="en-US" sz="1700">
                          <a:solidFill>
                            <a:schemeClr val="bg1"/>
                          </a:solidFill>
                        </a:rPr>
                        <a:t>Family </a:t>
                      </a:r>
                    </a:p>
                    <a:p>
                      <a:pPr algn="ctr"/>
                      <a:r>
                        <a:rPr lang="en-US" sz="1700">
                          <a:solidFill>
                            <a:schemeClr val="bg1"/>
                          </a:solidFill>
                        </a:rPr>
                        <a:t>(biweekly)</a:t>
                      </a:r>
                    </a:p>
                  </a:txBody>
                  <a:tcPr marL="96175" marR="96175" marT="48088" marB="48088">
                    <a:solidFill>
                      <a:srgbClr val="104E61"/>
                    </a:solidFill>
                  </a:tcPr>
                </a:tc>
                <a:extLst>
                  <a:ext uri="{0D108BD9-81ED-4DB2-BD59-A6C34878D82A}">
                    <a16:rowId xmlns:a16="http://schemas.microsoft.com/office/drawing/2014/main" val="3757234698"/>
                  </a:ext>
                </a:extLst>
              </a:tr>
              <a:tr h="391113">
                <a:tc>
                  <a:txBody>
                    <a:bodyPr/>
                    <a:lstStyle/>
                    <a:p>
                      <a:pPr algn="l"/>
                      <a:r>
                        <a:rPr lang="en-US" sz="1600" dirty="0">
                          <a:latin typeface="+mn-lt"/>
                        </a:rPr>
                        <a:t>Choice Health Plan with Dental</a:t>
                      </a:r>
                    </a:p>
                  </a:txBody>
                  <a:tcPr marL="96175" marR="96175" marT="48088" marB="48088"/>
                </a:tc>
                <a:tc>
                  <a:txBody>
                    <a:bodyPr/>
                    <a:lstStyle/>
                    <a:p>
                      <a:pPr algn="ctr" fontAlgn="b"/>
                      <a:r>
                        <a:rPr lang="en-US" sz="1600" b="0" i="0" u="none" strike="noStrike" dirty="0">
                          <a:solidFill>
                            <a:srgbClr val="000000"/>
                          </a:solidFill>
                          <a:effectLst/>
                          <a:latin typeface="+mn-lt"/>
                          <a:cs typeface="Arial"/>
                        </a:rPr>
                        <a:t>$140.00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$70.00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$346.00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$173.00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717968432"/>
                  </a:ext>
                </a:extLst>
              </a:tr>
              <a:tr h="391113">
                <a:tc>
                  <a:txBody>
                    <a:bodyPr/>
                    <a:lstStyle/>
                    <a:p>
                      <a:pPr algn="l"/>
                      <a:r>
                        <a:rPr lang="en-US" sz="1600" dirty="0">
                          <a:latin typeface="+mn-lt"/>
                        </a:rPr>
                        <a:t>Choice Health Plan without Dental</a:t>
                      </a:r>
                    </a:p>
                  </a:txBody>
                  <a:tcPr marL="96175" marR="96175" marT="48088" marB="48088"/>
                </a:tc>
                <a:tc>
                  <a:txBody>
                    <a:bodyPr/>
                    <a:lstStyle/>
                    <a:p>
                      <a:pPr algn="ctr" fontAlgn="b"/>
                      <a:r>
                        <a:rPr lang="en-US" sz="1600" b="0" i="0" u="none" strike="noStrike" dirty="0">
                          <a:solidFill>
                            <a:srgbClr val="000000"/>
                          </a:solidFill>
                          <a:effectLst/>
                          <a:latin typeface="+mn-lt"/>
                          <a:cs typeface="Arial"/>
                        </a:rPr>
                        <a:t>$135.00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$67.50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$335.00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$167.50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3891033858"/>
                  </a:ext>
                </a:extLst>
              </a:tr>
              <a:tr h="391113">
                <a:tc>
                  <a:txBody>
                    <a:bodyPr/>
                    <a:lstStyle/>
                    <a:p>
                      <a:pPr algn="l"/>
                      <a:r>
                        <a:rPr lang="en-US" sz="1600" dirty="0">
                          <a:latin typeface="+mn-lt"/>
                        </a:rPr>
                        <a:t>Access with Dental</a:t>
                      </a:r>
                    </a:p>
                  </a:txBody>
                  <a:tcPr marL="96175" marR="96175" marT="48088" marB="48088"/>
                </a:tc>
                <a:tc>
                  <a:txBody>
                    <a:bodyPr/>
                    <a:lstStyle/>
                    <a:p>
                      <a:pPr algn="ctr" fontAlgn="b"/>
                      <a:r>
                        <a:rPr lang="en-US" sz="1600" b="0" i="0" u="none" strike="noStrike" dirty="0">
                          <a:solidFill>
                            <a:srgbClr val="000000"/>
                          </a:solidFill>
                          <a:effectLst/>
                          <a:latin typeface="+mn-lt"/>
                          <a:cs typeface="Arial"/>
                        </a:rPr>
                        <a:t>$373.00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$186.50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$925.00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$462.50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1508469832"/>
                  </a:ext>
                </a:extLst>
              </a:tr>
              <a:tr h="391113">
                <a:tc>
                  <a:txBody>
                    <a:bodyPr/>
                    <a:lstStyle/>
                    <a:p>
                      <a:pPr lvl="0" algn="l">
                        <a:buNone/>
                      </a:pPr>
                      <a:r>
                        <a:rPr lang="en-US" sz="1600" b="0" i="0" u="none" strike="noStrike" noProof="0">
                          <a:latin typeface="+mn-lt"/>
                        </a:rPr>
                        <a:t>Access without Dental</a:t>
                      </a:r>
                      <a:endParaRPr lang="en-US" sz="1600">
                        <a:latin typeface="+mn-lt"/>
                      </a:endParaRPr>
                    </a:p>
                  </a:txBody>
                  <a:tcPr marL="96175" marR="96175" marT="48088" marB="48088"/>
                </a:tc>
                <a:tc>
                  <a:txBody>
                    <a:bodyPr/>
                    <a:lstStyle/>
                    <a:p>
                      <a:pPr algn="ctr" fontAlgn="b"/>
                      <a:r>
                        <a:rPr lang="en-US" sz="1600" b="0" i="0" u="none" strike="noStrike" dirty="0">
                          <a:solidFill>
                            <a:srgbClr val="000000"/>
                          </a:solidFill>
                          <a:effectLst/>
                          <a:latin typeface="+mn-lt"/>
                          <a:cs typeface="Arial"/>
                        </a:rPr>
                        <a:t>$368.00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$184.00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$914.00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$457.00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98366447"/>
                  </a:ext>
                </a:extLst>
              </a:tr>
              <a:tr h="647581">
                <a:tc>
                  <a:txBody>
                    <a:bodyPr/>
                    <a:lstStyle/>
                    <a:p>
                      <a:pPr lvl="0" algn="l">
                        <a:buNone/>
                      </a:pPr>
                      <a:r>
                        <a:rPr lang="en-US" sz="1600" b="0" i="0" u="none" strike="noStrike" noProof="0">
                          <a:latin typeface="+mn-lt"/>
                        </a:rPr>
                        <a:t>Access with Dental (required to work out of state)</a:t>
                      </a:r>
                      <a:endParaRPr lang="en-US" sz="1600">
                        <a:latin typeface="+mn-lt"/>
                      </a:endParaRPr>
                    </a:p>
                  </a:txBody>
                  <a:tcPr marL="96175" marR="96175" marT="48088" marB="48088"/>
                </a:tc>
                <a:tc>
                  <a:txBody>
                    <a:bodyPr/>
                    <a:lstStyle/>
                    <a:p>
                      <a:pPr algn="ctr" fontAlgn="b"/>
                      <a:r>
                        <a:rPr lang="en-US" sz="1600" b="0" i="0" u="none" strike="noStrike" dirty="0">
                          <a:solidFill>
                            <a:srgbClr val="000000"/>
                          </a:solidFill>
                          <a:effectLst/>
                          <a:latin typeface="+mn-lt"/>
                          <a:cs typeface="Arial"/>
                        </a:rPr>
                        <a:t>$214.00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$107.00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$536.00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$268.00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3587257812"/>
                  </a:ext>
                </a:extLst>
              </a:tr>
              <a:tr h="647581">
                <a:tc>
                  <a:txBody>
                    <a:bodyPr/>
                    <a:lstStyle/>
                    <a:p>
                      <a:pPr algn="l"/>
                      <a:r>
                        <a:rPr lang="en-US" sz="1600">
                          <a:latin typeface="+mn-lt"/>
                        </a:rPr>
                        <a:t>Access without Dental (required to work out of state</a:t>
                      </a:r>
                    </a:p>
                  </a:txBody>
                  <a:tcPr marL="96175" marR="96175" marT="48088" marB="48088"/>
                </a:tc>
                <a:tc>
                  <a:txBody>
                    <a:bodyPr/>
                    <a:lstStyle/>
                    <a:p>
                      <a:pPr algn="ctr" fontAlgn="b"/>
                      <a:r>
                        <a:rPr lang="en-US" sz="1600" b="0" i="0" u="none" strike="noStrike" dirty="0">
                          <a:solidFill>
                            <a:srgbClr val="000000"/>
                          </a:solidFill>
                          <a:effectLst/>
                          <a:latin typeface="+mn-lt"/>
                          <a:cs typeface="Arial"/>
                        </a:rPr>
                        <a:t>$209.00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$104.50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$525.00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$262.50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1352647030"/>
                  </a:ext>
                </a:extLst>
              </a:tr>
            </a:tbl>
          </a:graphicData>
        </a:graphic>
      </p:graphicFrame>
    </p:spTree>
    <p:extLst>
      <p:ext uri="{BB962C8B-B14F-4D97-AF65-F5344CB8AC3E}">
        <p14:creationId xmlns:p14="http://schemas.microsoft.com/office/powerpoint/2010/main" val="1515401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2FC1C-D7A4-46B5-A110-6F6977A07C4F}"/>
              </a:ext>
            </a:extLst>
          </p:cNvPr>
          <p:cNvSpPr>
            <a:spLocks noGrp="1"/>
          </p:cNvSpPr>
          <p:nvPr>
            <p:ph type="title"/>
          </p:nvPr>
        </p:nvSpPr>
        <p:spPr/>
        <p:txBody>
          <a:bodyPr>
            <a:normAutofit/>
          </a:bodyPr>
          <a:lstStyle/>
          <a:p>
            <a:r>
              <a:rPr lang="en-US" dirty="0"/>
              <a:t>2027 Health Insurance Premiums (HDHP)</a:t>
            </a:r>
          </a:p>
        </p:txBody>
      </p:sp>
      <p:graphicFrame>
        <p:nvGraphicFramePr>
          <p:cNvPr id="4" name="Table 4">
            <a:extLst>
              <a:ext uri="{FF2B5EF4-FFF2-40B4-BE49-F238E27FC236}">
                <a16:creationId xmlns:a16="http://schemas.microsoft.com/office/drawing/2014/main" id="{B05961BD-1F5D-4651-987C-885AB6D736C0}"/>
              </a:ext>
            </a:extLst>
          </p:cNvPr>
          <p:cNvGraphicFramePr>
            <a:graphicFrameLocks noGrp="1"/>
          </p:cNvGraphicFramePr>
          <p:nvPr>
            <p:ph idx="1"/>
            <p:extLst>
              <p:ext uri="{D42A27DB-BD31-4B8C-83A1-F6EECF244321}">
                <p14:modId xmlns:p14="http://schemas.microsoft.com/office/powerpoint/2010/main" val="343207089"/>
              </p:ext>
            </p:extLst>
          </p:nvPr>
        </p:nvGraphicFramePr>
        <p:xfrm>
          <a:off x="1096963" y="2151476"/>
          <a:ext cx="10058403" cy="3678058"/>
        </p:xfrm>
        <a:graphic>
          <a:graphicData uri="http://schemas.openxmlformats.org/drawingml/2006/table">
            <a:tbl>
              <a:tblPr firstRow="1" bandRow="1">
                <a:tableStyleId>{BC89EF96-8CEA-46FF-86C4-4CE0E7609802}</a:tableStyleId>
              </a:tblPr>
              <a:tblGrid>
                <a:gridCol w="3324827">
                  <a:extLst>
                    <a:ext uri="{9D8B030D-6E8A-4147-A177-3AD203B41FA5}">
                      <a16:colId xmlns:a16="http://schemas.microsoft.com/office/drawing/2014/main" val="303060935"/>
                    </a:ext>
                  </a:extLst>
                </a:gridCol>
                <a:gridCol w="1683394">
                  <a:extLst>
                    <a:ext uri="{9D8B030D-6E8A-4147-A177-3AD203B41FA5}">
                      <a16:colId xmlns:a16="http://schemas.microsoft.com/office/drawing/2014/main" val="3132770551"/>
                    </a:ext>
                  </a:extLst>
                </a:gridCol>
                <a:gridCol w="1683394">
                  <a:extLst>
                    <a:ext uri="{9D8B030D-6E8A-4147-A177-3AD203B41FA5}">
                      <a16:colId xmlns:a16="http://schemas.microsoft.com/office/drawing/2014/main" val="900465944"/>
                    </a:ext>
                  </a:extLst>
                </a:gridCol>
                <a:gridCol w="1683394">
                  <a:extLst>
                    <a:ext uri="{9D8B030D-6E8A-4147-A177-3AD203B41FA5}">
                      <a16:colId xmlns:a16="http://schemas.microsoft.com/office/drawing/2014/main" val="289460247"/>
                    </a:ext>
                  </a:extLst>
                </a:gridCol>
                <a:gridCol w="1683394">
                  <a:extLst>
                    <a:ext uri="{9D8B030D-6E8A-4147-A177-3AD203B41FA5}">
                      <a16:colId xmlns:a16="http://schemas.microsoft.com/office/drawing/2014/main" val="84994180"/>
                    </a:ext>
                  </a:extLst>
                </a:gridCol>
              </a:tblGrid>
              <a:tr h="672318">
                <a:tc>
                  <a:txBody>
                    <a:bodyPr/>
                    <a:lstStyle/>
                    <a:p>
                      <a:r>
                        <a:rPr lang="en-US" sz="1700">
                          <a:solidFill>
                            <a:schemeClr val="bg1"/>
                          </a:solidFill>
                        </a:rPr>
                        <a:t>Plan</a:t>
                      </a:r>
                    </a:p>
                  </a:txBody>
                  <a:tcPr marL="120805" marR="120805" marT="60403" marB="60403">
                    <a:solidFill>
                      <a:srgbClr val="104E61"/>
                    </a:solidFill>
                  </a:tcPr>
                </a:tc>
                <a:tc>
                  <a:txBody>
                    <a:bodyPr/>
                    <a:lstStyle/>
                    <a:p>
                      <a:pPr algn="ctr"/>
                      <a:r>
                        <a:rPr lang="en-US" sz="1700">
                          <a:solidFill>
                            <a:schemeClr val="bg1"/>
                          </a:solidFill>
                        </a:rPr>
                        <a:t>Single</a:t>
                      </a:r>
                      <a:endParaRPr lang="en-US" sz="1700"/>
                    </a:p>
                    <a:p>
                      <a:pPr lvl="0" algn="ctr">
                        <a:buNone/>
                      </a:pPr>
                      <a:r>
                        <a:rPr lang="en-US" sz="1700">
                          <a:solidFill>
                            <a:schemeClr val="bg1"/>
                          </a:solidFill>
                        </a:rPr>
                        <a:t> (monthly)</a:t>
                      </a:r>
                    </a:p>
                  </a:txBody>
                  <a:tcPr marL="120805" marR="120805" marT="60403" marB="60403">
                    <a:solidFill>
                      <a:srgbClr val="104E61"/>
                    </a:solidFill>
                  </a:tcPr>
                </a:tc>
                <a:tc>
                  <a:txBody>
                    <a:bodyPr/>
                    <a:lstStyle/>
                    <a:p>
                      <a:pPr algn="ctr"/>
                      <a:r>
                        <a:rPr lang="en-US" sz="1700">
                          <a:solidFill>
                            <a:schemeClr val="bg1"/>
                          </a:solidFill>
                        </a:rPr>
                        <a:t>Single</a:t>
                      </a:r>
                      <a:endParaRPr lang="en-US" sz="1700"/>
                    </a:p>
                    <a:p>
                      <a:pPr lvl="0" algn="ctr">
                        <a:buNone/>
                      </a:pPr>
                      <a:r>
                        <a:rPr lang="en-US" sz="1700">
                          <a:solidFill>
                            <a:schemeClr val="bg1"/>
                          </a:solidFill>
                        </a:rPr>
                        <a:t>  (biweekly)</a:t>
                      </a:r>
                    </a:p>
                  </a:txBody>
                  <a:tcPr marL="120805" marR="120805" marT="60403" marB="60403">
                    <a:solidFill>
                      <a:srgbClr val="104E61"/>
                    </a:solidFill>
                  </a:tcPr>
                </a:tc>
                <a:tc>
                  <a:txBody>
                    <a:bodyPr/>
                    <a:lstStyle/>
                    <a:p>
                      <a:pPr algn="ctr"/>
                      <a:r>
                        <a:rPr lang="en-US" sz="1700">
                          <a:solidFill>
                            <a:schemeClr val="bg1"/>
                          </a:solidFill>
                        </a:rPr>
                        <a:t>Family</a:t>
                      </a:r>
                      <a:endParaRPr lang="en-US" sz="1700"/>
                    </a:p>
                    <a:p>
                      <a:pPr lvl="0" algn="ctr">
                        <a:buNone/>
                      </a:pPr>
                      <a:r>
                        <a:rPr lang="en-US" sz="1700">
                          <a:solidFill>
                            <a:schemeClr val="bg1"/>
                          </a:solidFill>
                        </a:rPr>
                        <a:t> (monthly)</a:t>
                      </a:r>
                    </a:p>
                  </a:txBody>
                  <a:tcPr marL="120805" marR="120805" marT="60403" marB="60403">
                    <a:solidFill>
                      <a:srgbClr val="104E61"/>
                    </a:solidFill>
                  </a:tcPr>
                </a:tc>
                <a:tc>
                  <a:txBody>
                    <a:bodyPr/>
                    <a:lstStyle/>
                    <a:p>
                      <a:pPr algn="ctr"/>
                      <a:r>
                        <a:rPr lang="en-US" sz="1700">
                          <a:solidFill>
                            <a:schemeClr val="bg1"/>
                          </a:solidFill>
                        </a:rPr>
                        <a:t>Family (biweekly)</a:t>
                      </a:r>
                    </a:p>
                  </a:txBody>
                  <a:tcPr marL="120805" marR="120805" marT="60403" marB="60403">
                    <a:solidFill>
                      <a:srgbClr val="104E61"/>
                    </a:solidFill>
                  </a:tcPr>
                </a:tc>
                <a:extLst>
                  <a:ext uri="{0D108BD9-81ED-4DB2-BD59-A6C34878D82A}">
                    <a16:rowId xmlns:a16="http://schemas.microsoft.com/office/drawing/2014/main" val="3757234698"/>
                  </a:ext>
                </a:extLst>
              </a:tr>
              <a:tr h="415801">
                <a:tc>
                  <a:txBody>
                    <a:bodyPr/>
                    <a:lstStyle/>
                    <a:p>
                      <a:r>
                        <a:rPr lang="en-US" sz="1600">
                          <a:latin typeface="+mn-lt"/>
                        </a:rPr>
                        <a:t>HDHP with Dental</a:t>
                      </a:r>
                    </a:p>
                  </a:txBody>
                  <a:tcPr marL="120805" marR="120805" marT="60403" marB="60403"/>
                </a:tc>
                <a:tc>
                  <a:txBody>
                    <a:bodyPr/>
                    <a:lstStyle/>
                    <a:p>
                      <a:pPr algn="ctr" fontAlgn="b"/>
                      <a:r>
                        <a:rPr lang="en-US" sz="1600" b="0" i="0" u="none" strike="noStrike" dirty="0">
                          <a:solidFill>
                            <a:srgbClr val="000000"/>
                          </a:solidFill>
                          <a:effectLst/>
                          <a:latin typeface="+mn-lt"/>
                          <a:cs typeface="Arial"/>
                        </a:rPr>
                        <a:t>$52.00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$26.00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$128.00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$64.00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717968432"/>
                  </a:ext>
                </a:extLst>
              </a:tr>
              <a:tr h="415801">
                <a:tc>
                  <a:txBody>
                    <a:bodyPr/>
                    <a:lstStyle/>
                    <a:p>
                      <a:r>
                        <a:rPr lang="en-US" sz="1600">
                          <a:latin typeface="+mn-lt"/>
                        </a:rPr>
                        <a:t>HDHP without Dental</a:t>
                      </a:r>
                    </a:p>
                  </a:txBody>
                  <a:tcPr marL="120805" marR="120805" marT="60403" marB="60403"/>
                </a:tc>
                <a:tc>
                  <a:txBody>
                    <a:bodyPr/>
                    <a:lstStyle/>
                    <a:p>
                      <a:pPr algn="ctr" fontAlgn="b"/>
                      <a:r>
                        <a:rPr lang="en-US" sz="1600" b="0" i="0" u="none" strike="noStrike" dirty="0">
                          <a:solidFill>
                            <a:srgbClr val="000000"/>
                          </a:solidFill>
                          <a:effectLst/>
                          <a:latin typeface="+mn-lt"/>
                          <a:cs typeface="Arial"/>
                        </a:rPr>
                        <a:t>$47.00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$23.50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$117.00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$58.50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3891033858"/>
                  </a:ext>
                </a:extLst>
              </a:tr>
              <a:tr h="415801">
                <a:tc>
                  <a:txBody>
                    <a:bodyPr/>
                    <a:lstStyle/>
                    <a:p>
                      <a:r>
                        <a:rPr lang="en-US" sz="1600">
                          <a:latin typeface="+mn-lt"/>
                        </a:rPr>
                        <a:t>HDHP Access with Dental</a:t>
                      </a:r>
                    </a:p>
                  </a:txBody>
                  <a:tcPr marL="120805" marR="120805" marT="60403" marB="60403"/>
                </a:tc>
                <a:tc>
                  <a:txBody>
                    <a:bodyPr/>
                    <a:lstStyle/>
                    <a:p>
                      <a:pPr algn="ctr" fontAlgn="b"/>
                      <a:r>
                        <a:rPr lang="en-US" sz="1600" b="0" i="0" u="none" strike="noStrike" dirty="0">
                          <a:solidFill>
                            <a:srgbClr val="000000"/>
                          </a:solidFill>
                          <a:effectLst/>
                          <a:latin typeface="+mn-lt"/>
                          <a:cs typeface="Arial"/>
                        </a:rPr>
                        <a:t>$285.00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$142.50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$707.00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$353.50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1508469832"/>
                  </a:ext>
                </a:extLst>
              </a:tr>
              <a:tr h="415801">
                <a:tc>
                  <a:txBody>
                    <a:bodyPr/>
                    <a:lstStyle/>
                    <a:p>
                      <a:pPr lvl="0">
                        <a:buNone/>
                      </a:pPr>
                      <a:r>
                        <a:rPr lang="en-US" sz="1600">
                          <a:latin typeface="+mn-lt"/>
                        </a:rPr>
                        <a:t>HDHP Access without Dental</a:t>
                      </a:r>
                    </a:p>
                  </a:txBody>
                  <a:tcPr marL="120805" marR="120805" marT="60403" marB="60403"/>
                </a:tc>
                <a:tc>
                  <a:txBody>
                    <a:bodyPr/>
                    <a:lstStyle/>
                    <a:p>
                      <a:pPr algn="ctr" fontAlgn="b"/>
                      <a:r>
                        <a:rPr lang="en-US" sz="1600" b="0" i="0" u="none" strike="noStrike" dirty="0">
                          <a:solidFill>
                            <a:srgbClr val="000000"/>
                          </a:solidFill>
                          <a:effectLst/>
                          <a:latin typeface="+mn-lt"/>
                          <a:cs typeface="Arial"/>
                        </a:rPr>
                        <a:t>$280.00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$140.00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$696.00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$348.00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98366447"/>
                  </a:ext>
                </a:extLst>
              </a:tr>
              <a:tr h="670218">
                <a:tc>
                  <a:txBody>
                    <a:bodyPr/>
                    <a:lstStyle/>
                    <a:p>
                      <a:pPr lvl="0">
                        <a:buNone/>
                      </a:pPr>
                      <a:r>
                        <a:rPr lang="en-US" sz="1600" b="0" i="0" u="none" strike="noStrike" noProof="0">
                          <a:latin typeface="+mn-lt"/>
                        </a:rPr>
                        <a:t>HDHP Access with Dental (required to work out of state)</a:t>
                      </a:r>
                      <a:endParaRPr lang="en-US" sz="1600">
                        <a:latin typeface="+mn-lt"/>
                      </a:endParaRPr>
                    </a:p>
                  </a:txBody>
                  <a:tcPr marL="120805" marR="120805" marT="60403" marB="60403"/>
                </a:tc>
                <a:tc>
                  <a:txBody>
                    <a:bodyPr/>
                    <a:lstStyle/>
                    <a:p>
                      <a:pPr algn="ctr" fontAlgn="b"/>
                      <a:r>
                        <a:rPr lang="en-US" sz="1600" b="0" i="0" u="none" strike="noStrike" dirty="0">
                          <a:solidFill>
                            <a:srgbClr val="000000"/>
                          </a:solidFill>
                          <a:effectLst/>
                          <a:latin typeface="+mn-lt"/>
                          <a:cs typeface="Arial"/>
                        </a:rPr>
                        <a:t>$126.00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$63.00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$318.00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$159.00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3587257812"/>
                  </a:ext>
                </a:extLst>
              </a:tr>
              <a:tr h="672318">
                <a:tc>
                  <a:txBody>
                    <a:bodyPr/>
                    <a:lstStyle/>
                    <a:p>
                      <a:r>
                        <a:rPr lang="en-US" sz="1600" dirty="0">
                          <a:latin typeface="+mn-lt"/>
                        </a:rPr>
                        <a:t>HDHP Access without Dental (required to work out of state</a:t>
                      </a:r>
                    </a:p>
                  </a:txBody>
                  <a:tcPr marL="120805" marR="120805" marT="60403" marB="60403"/>
                </a:tc>
                <a:tc>
                  <a:txBody>
                    <a:bodyPr/>
                    <a:lstStyle/>
                    <a:p>
                      <a:pPr algn="ctr" fontAlgn="b"/>
                      <a:r>
                        <a:rPr lang="en-US" sz="1600" b="0" i="0" u="none" strike="noStrike" dirty="0">
                          <a:solidFill>
                            <a:srgbClr val="000000"/>
                          </a:solidFill>
                          <a:effectLst/>
                          <a:latin typeface="+mn-lt"/>
                          <a:cs typeface="Arial"/>
                        </a:rPr>
                        <a:t>$121.00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$60.50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$307.00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tc>
                  <a:txBody>
                    <a:bodyPr/>
                    <a:lstStyle/>
                    <a:p>
                      <a:pPr algn="ctr" fontAlgn="b"/>
                      <a:r>
                        <a:rPr lang="en-US" sz="1600" b="0" i="0" u="none" strike="noStrike" dirty="0">
                          <a:solidFill>
                            <a:srgbClr val="000000"/>
                          </a:solidFill>
                          <a:effectLst/>
                          <a:latin typeface="+mn-lt"/>
                          <a:cs typeface="Arial"/>
                        </a:rPr>
                        <a:t>$153.50</a:t>
                      </a:r>
                      <a:endParaRPr lang="en-US" sz="1600" b="0" i="0" u="none" strike="noStrike" dirty="0">
                        <a:solidFill>
                          <a:srgbClr val="000000"/>
                        </a:solidFill>
                        <a:effectLst/>
                        <a:latin typeface="+mn-lt"/>
                        <a:cs typeface="Arial" panose="020B0604020202020204" pitchFamily="34" charset="0"/>
                      </a:endParaRPr>
                    </a:p>
                  </a:txBody>
                  <a:tcPr marL="8382" marR="8382" marT="8382" marB="0" anchor="ctr"/>
                </a:tc>
                <a:extLst>
                  <a:ext uri="{0D108BD9-81ED-4DB2-BD59-A6C34878D82A}">
                    <a16:rowId xmlns:a16="http://schemas.microsoft.com/office/drawing/2014/main" val="1352647030"/>
                  </a:ext>
                </a:extLst>
              </a:tr>
            </a:tbl>
          </a:graphicData>
        </a:graphic>
      </p:graphicFrame>
    </p:spTree>
    <p:extLst>
      <p:ext uri="{BB962C8B-B14F-4D97-AF65-F5344CB8AC3E}">
        <p14:creationId xmlns:p14="http://schemas.microsoft.com/office/powerpoint/2010/main" val="3567371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18" name="Rectangle 17">
            <a:extLst>
              <a:ext uri="{FF2B5EF4-FFF2-40B4-BE49-F238E27FC236}">
                <a16:creationId xmlns:a16="http://schemas.microsoft.com/office/drawing/2014/main" id="{48FDEBDB-5859-4B9E-8810-2C5CFED09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348F2C-4C38-4EA2-97BE-A4295721398E}"/>
              </a:ext>
            </a:extLst>
          </p:cNvPr>
          <p:cNvSpPr>
            <a:spLocks noGrp="1"/>
          </p:cNvSpPr>
          <p:nvPr>
            <p:ph type="title"/>
          </p:nvPr>
        </p:nvSpPr>
        <p:spPr>
          <a:xfrm>
            <a:off x="1051560" y="942975"/>
            <a:ext cx="9966960" cy="3525056"/>
          </a:xfrm>
        </p:spPr>
        <p:txBody>
          <a:bodyPr vert="horz" lIns="91440" tIns="45720" rIns="91440" bIns="45720" rtlCol="0" anchor="b">
            <a:normAutofit/>
          </a:bodyPr>
          <a:lstStyle/>
          <a:p>
            <a:pPr algn="ctr">
              <a:lnSpc>
                <a:spcPct val="80000"/>
              </a:lnSpc>
            </a:pPr>
            <a:r>
              <a:rPr lang="en-US" sz="9600">
                <a:solidFill>
                  <a:srgbClr val="FFFFFF"/>
                </a:solidFill>
              </a:rPr>
              <a:t>Supplemental Plans</a:t>
            </a:r>
          </a:p>
        </p:txBody>
      </p:sp>
      <p:sp>
        <p:nvSpPr>
          <p:cNvPr id="3" name="TextBox 2">
            <a:extLst>
              <a:ext uri="{FF2B5EF4-FFF2-40B4-BE49-F238E27FC236}">
                <a16:creationId xmlns:a16="http://schemas.microsoft.com/office/drawing/2014/main" id="{9161065D-DA06-4415-BA1C-10DEA45496D6}"/>
              </a:ext>
            </a:extLst>
          </p:cNvPr>
          <p:cNvSpPr txBox="1"/>
          <p:nvPr/>
        </p:nvSpPr>
        <p:spPr>
          <a:xfrm>
            <a:off x="1069848" y="4649148"/>
            <a:ext cx="9948672" cy="148615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gn="ctr" defTabSz="914400">
              <a:lnSpc>
                <a:spcPct val="90000"/>
              </a:lnSpc>
              <a:spcBef>
                <a:spcPts val="1200"/>
              </a:spcBef>
              <a:buClr>
                <a:schemeClr val="accent1">
                  <a:lumMod val="75000"/>
                </a:schemeClr>
              </a:buClr>
              <a:buSzPct val="85000"/>
            </a:pPr>
            <a:r>
              <a:rPr lang="en-US" sz="2200">
                <a:solidFill>
                  <a:srgbClr val="FFFFFF">
                    <a:alpha val="60000"/>
                  </a:srgbClr>
                </a:solidFill>
              </a:rPr>
              <a:t>Vision, Dental, Accident Plan</a:t>
            </a:r>
          </a:p>
        </p:txBody>
      </p:sp>
      <p:cxnSp>
        <p:nvCxnSpPr>
          <p:cNvPr id="20" name="Straight Connector 19">
            <a:extLst>
              <a:ext uri="{FF2B5EF4-FFF2-40B4-BE49-F238E27FC236}">
                <a16:creationId xmlns:a16="http://schemas.microsoft.com/office/drawing/2014/main" id="{B1D1A340-723B-4014-B5FE-204F062731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4558589"/>
            <a:ext cx="9144000" cy="0"/>
          </a:xfrm>
          <a:prstGeom prst="line">
            <a:avLst/>
          </a:prstGeom>
          <a:ln w="28575">
            <a:solidFill>
              <a:srgbClr val="FFFFFF">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67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8929-3B9F-4C1A-A0FD-3C16EB531659}"/>
              </a:ext>
            </a:extLst>
          </p:cNvPr>
          <p:cNvSpPr>
            <a:spLocks noGrp="1"/>
          </p:cNvSpPr>
          <p:nvPr>
            <p:ph type="title"/>
          </p:nvPr>
        </p:nvSpPr>
        <p:spPr>
          <a:xfrm>
            <a:off x="1066800" y="230619"/>
            <a:ext cx="10058400" cy="1450757"/>
          </a:xfrm>
        </p:spPr>
        <p:txBody>
          <a:bodyPr/>
          <a:lstStyle/>
          <a:p>
            <a:pPr algn="ctr"/>
            <a:r>
              <a:rPr lang="en-US" sz="4000" dirty="0"/>
              <a:t>MetLife Vision </a:t>
            </a:r>
            <a:br>
              <a:rPr lang="en-US" sz="4000" dirty="0"/>
            </a:br>
            <a:r>
              <a:rPr lang="en-US" sz="2000" dirty="0"/>
              <a:t>No plan or premium changes for 2027</a:t>
            </a:r>
            <a:br>
              <a:rPr lang="en-US" sz="1600" dirty="0"/>
            </a:br>
            <a:endParaRPr lang="en-US" sz="1200" dirty="0"/>
          </a:p>
        </p:txBody>
      </p:sp>
      <p:graphicFrame>
        <p:nvGraphicFramePr>
          <p:cNvPr id="5" name="Table 5">
            <a:extLst>
              <a:ext uri="{FF2B5EF4-FFF2-40B4-BE49-F238E27FC236}">
                <a16:creationId xmlns:a16="http://schemas.microsoft.com/office/drawing/2014/main" id="{95DF704F-200D-438C-A399-30C44CC895F6}"/>
              </a:ext>
            </a:extLst>
          </p:cNvPr>
          <p:cNvGraphicFramePr>
            <a:graphicFrameLocks noGrp="1"/>
          </p:cNvGraphicFramePr>
          <p:nvPr>
            <p:ph idx="1"/>
            <p:extLst>
              <p:ext uri="{D42A27DB-BD31-4B8C-83A1-F6EECF244321}">
                <p14:modId xmlns:p14="http://schemas.microsoft.com/office/powerpoint/2010/main" val="3846175405"/>
              </p:ext>
            </p:extLst>
          </p:nvPr>
        </p:nvGraphicFramePr>
        <p:xfrm>
          <a:off x="1797845" y="2984101"/>
          <a:ext cx="8596310" cy="2062480"/>
        </p:xfrm>
        <a:graphic>
          <a:graphicData uri="http://schemas.openxmlformats.org/drawingml/2006/table">
            <a:tbl>
              <a:tblPr firstRow="1" bandRow="1">
                <a:tableStyleId>{BC89EF96-8CEA-46FF-86C4-4CE0E7609802}</a:tableStyleId>
              </a:tblPr>
              <a:tblGrid>
                <a:gridCol w="3062317">
                  <a:extLst>
                    <a:ext uri="{9D8B030D-6E8A-4147-A177-3AD203B41FA5}">
                      <a16:colId xmlns:a16="http://schemas.microsoft.com/office/drawing/2014/main" val="2459230988"/>
                    </a:ext>
                  </a:extLst>
                </a:gridCol>
                <a:gridCol w="2848666">
                  <a:extLst>
                    <a:ext uri="{9D8B030D-6E8A-4147-A177-3AD203B41FA5}">
                      <a16:colId xmlns:a16="http://schemas.microsoft.com/office/drawing/2014/main" val="3490117115"/>
                    </a:ext>
                  </a:extLst>
                </a:gridCol>
                <a:gridCol w="2685327">
                  <a:extLst>
                    <a:ext uri="{9D8B030D-6E8A-4147-A177-3AD203B41FA5}">
                      <a16:colId xmlns:a16="http://schemas.microsoft.com/office/drawing/2014/main" val="285918785"/>
                    </a:ext>
                  </a:extLst>
                </a:gridCol>
              </a:tblGrid>
              <a:tr h="370840">
                <a:tc>
                  <a:txBody>
                    <a:bodyPr/>
                    <a:lstStyle/>
                    <a:p>
                      <a:pPr algn="ctr"/>
                      <a:r>
                        <a:rPr lang="en-US" sz="1600">
                          <a:solidFill>
                            <a:schemeClr val="bg1"/>
                          </a:solidFill>
                        </a:rPr>
                        <a:t>Coverage Level</a:t>
                      </a:r>
                    </a:p>
                  </a:txBody>
                  <a:tcPr>
                    <a:solidFill>
                      <a:srgbClr val="104E61"/>
                    </a:solidFill>
                  </a:tcPr>
                </a:tc>
                <a:tc>
                  <a:txBody>
                    <a:bodyPr/>
                    <a:lstStyle/>
                    <a:p>
                      <a:pPr algn="ctr"/>
                      <a:r>
                        <a:rPr lang="en-US" sz="1600" dirty="0">
                          <a:solidFill>
                            <a:schemeClr val="bg1"/>
                          </a:solidFill>
                        </a:rPr>
                        <a:t>MetLife Vision</a:t>
                      </a:r>
                    </a:p>
                    <a:p>
                      <a:pPr lvl="0" algn="ctr">
                        <a:buNone/>
                      </a:pPr>
                      <a:r>
                        <a:rPr lang="en-US" sz="1600" dirty="0">
                          <a:solidFill>
                            <a:schemeClr val="bg1"/>
                          </a:solidFill>
                        </a:rPr>
                        <a:t> (monthly)</a:t>
                      </a:r>
                    </a:p>
                  </a:txBody>
                  <a:tcPr>
                    <a:solidFill>
                      <a:srgbClr val="104E61"/>
                    </a:solidFill>
                  </a:tcPr>
                </a:tc>
                <a:tc>
                  <a:txBody>
                    <a:bodyPr/>
                    <a:lstStyle/>
                    <a:p>
                      <a:pPr algn="ctr"/>
                      <a:r>
                        <a:rPr lang="en-US" sz="1600" dirty="0">
                          <a:solidFill>
                            <a:schemeClr val="bg1"/>
                          </a:solidFill>
                        </a:rPr>
                        <a:t>MetLife Vision </a:t>
                      </a:r>
                      <a:endParaRPr lang="en-US" sz="1600" dirty="0"/>
                    </a:p>
                    <a:p>
                      <a:pPr lvl="0" algn="ctr">
                        <a:buNone/>
                      </a:pPr>
                      <a:r>
                        <a:rPr lang="en-US" sz="1600" dirty="0">
                          <a:solidFill>
                            <a:schemeClr val="bg1"/>
                          </a:solidFill>
                        </a:rPr>
                        <a:t>(biweekly)</a:t>
                      </a:r>
                    </a:p>
                  </a:txBody>
                  <a:tcPr>
                    <a:solidFill>
                      <a:srgbClr val="104E61"/>
                    </a:solidFill>
                  </a:tcPr>
                </a:tc>
                <a:extLst>
                  <a:ext uri="{0D108BD9-81ED-4DB2-BD59-A6C34878D82A}">
                    <a16:rowId xmlns:a16="http://schemas.microsoft.com/office/drawing/2014/main" val="419347159"/>
                  </a:ext>
                </a:extLst>
              </a:tr>
              <a:tr h="370840">
                <a:tc>
                  <a:txBody>
                    <a:bodyPr/>
                    <a:lstStyle/>
                    <a:p>
                      <a:r>
                        <a:rPr lang="en-US" sz="1600" dirty="0">
                          <a:latin typeface="+mn-lt"/>
                        </a:rPr>
                        <a:t>Employee</a:t>
                      </a:r>
                    </a:p>
                  </a:txBody>
                  <a:tcPr/>
                </a:tc>
                <a:tc>
                  <a:txBody>
                    <a:bodyPr/>
                    <a:lstStyle/>
                    <a:p>
                      <a:pPr algn="ctr"/>
                      <a:r>
                        <a:rPr lang="en-US" sz="1600" dirty="0">
                          <a:latin typeface="+mn-lt"/>
                          <a:cs typeface="Arial" panose="020B0604020202020204" pitchFamily="34" charset="0"/>
                        </a:rPr>
                        <a:t>$4.72</a:t>
                      </a:r>
                      <a:endParaRPr lang="en-US" sz="1600" b="0" dirty="0">
                        <a:latin typeface="+mn-lt"/>
                        <a:cs typeface="Arial" panose="020B0604020202020204" pitchFamily="34" charset="0"/>
                      </a:endParaRPr>
                    </a:p>
                  </a:txBody>
                  <a:tcPr/>
                </a:tc>
                <a:tc>
                  <a:txBody>
                    <a:bodyPr/>
                    <a:lstStyle/>
                    <a:p>
                      <a:pPr algn="ctr"/>
                      <a:r>
                        <a:rPr lang="en-US" sz="1600" b="0" dirty="0">
                          <a:latin typeface="+mn-lt"/>
                          <a:cs typeface="Arial" panose="020B0604020202020204" pitchFamily="34" charset="0"/>
                        </a:rPr>
                        <a:t>$2.36</a:t>
                      </a:r>
                    </a:p>
                  </a:txBody>
                  <a:tcPr/>
                </a:tc>
                <a:extLst>
                  <a:ext uri="{0D108BD9-81ED-4DB2-BD59-A6C34878D82A}">
                    <a16:rowId xmlns:a16="http://schemas.microsoft.com/office/drawing/2014/main" val="2657476505"/>
                  </a:ext>
                </a:extLst>
              </a:tr>
              <a:tr h="370840">
                <a:tc>
                  <a:txBody>
                    <a:bodyPr/>
                    <a:lstStyle/>
                    <a:p>
                      <a:r>
                        <a:rPr lang="en-US" sz="1600">
                          <a:latin typeface="+mn-lt"/>
                        </a:rPr>
                        <a:t>Employee + Spouse</a:t>
                      </a:r>
                    </a:p>
                  </a:txBody>
                  <a:tcPr/>
                </a:tc>
                <a:tc>
                  <a:txBody>
                    <a:bodyPr/>
                    <a:lstStyle/>
                    <a:p>
                      <a:pPr algn="ctr"/>
                      <a:r>
                        <a:rPr lang="en-US" sz="1600" dirty="0">
                          <a:latin typeface="+mn-lt"/>
                          <a:cs typeface="Arial" panose="020B0604020202020204" pitchFamily="34" charset="0"/>
                        </a:rPr>
                        <a:t>$9.40</a:t>
                      </a:r>
                    </a:p>
                  </a:txBody>
                  <a:tcPr/>
                </a:tc>
                <a:tc>
                  <a:txBody>
                    <a:bodyPr/>
                    <a:lstStyle/>
                    <a:p>
                      <a:pPr algn="ctr"/>
                      <a:r>
                        <a:rPr lang="en-US" sz="1600" dirty="0">
                          <a:latin typeface="+mn-lt"/>
                          <a:cs typeface="Arial" panose="020B0604020202020204" pitchFamily="34" charset="0"/>
                        </a:rPr>
                        <a:t>$4.70</a:t>
                      </a:r>
                    </a:p>
                  </a:txBody>
                  <a:tcPr/>
                </a:tc>
                <a:extLst>
                  <a:ext uri="{0D108BD9-81ED-4DB2-BD59-A6C34878D82A}">
                    <a16:rowId xmlns:a16="http://schemas.microsoft.com/office/drawing/2014/main" val="1768689395"/>
                  </a:ext>
                </a:extLst>
              </a:tr>
              <a:tr h="370840">
                <a:tc>
                  <a:txBody>
                    <a:bodyPr/>
                    <a:lstStyle/>
                    <a:p>
                      <a:r>
                        <a:rPr lang="en-US" sz="1600" dirty="0">
                          <a:latin typeface="+mn-lt"/>
                        </a:rPr>
                        <a:t>Employee + Child(ren)</a:t>
                      </a:r>
                    </a:p>
                  </a:txBody>
                  <a:tcPr/>
                </a:tc>
                <a:tc>
                  <a:txBody>
                    <a:bodyPr/>
                    <a:lstStyle/>
                    <a:p>
                      <a:pPr algn="ctr"/>
                      <a:r>
                        <a:rPr lang="en-US" sz="1600" dirty="0">
                          <a:latin typeface="+mn-lt"/>
                          <a:cs typeface="Arial" panose="020B0604020202020204" pitchFamily="34" charset="0"/>
                        </a:rPr>
                        <a:t>$10.60</a:t>
                      </a:r>
                    </a:p>
                  </a:txBody>
                  <a:tcPr/>
                </a:tc>
                <a:tc>
                  <a:txBody>
                    <a:bodyPr/>
                    <a:lstStyle/>
                    <a:p>
                      <a:pPr algn="ctr"/>
                      <a:r>
                        <a:rPr lang="en-US" sz="1600" dirty="0">
                          <a:latin typeface="+mn-lt"/>
                          <a:cs typeface="Arial" panose="020B0604020202020204" pitchFamily="34" charset="0"/>
                        </a:rPr>
                        <a:t>$5.30</a:t>
                      </a:r>
                    </a:p>
                  </a:txBody>
                  <a:tcPr/>
                </a:tc>
                <a:extLst>
                  <a:ext uri="{0D108BD9-81ED-4DB2-BD59-A6C34878D82A}">
                    <a16:rowId xmlns:a16="http://schemas.microsoft.com/office/drawing/2014/main" val="997221339"/>
                  </a:ext>
                </a:extLst>
              </a:tr>
              <a:tr h="370840">
                <a:tc>
                  <a:txBody>
                    <a:bodyPr/>
                    <a:lstStyle/>
                    <a:p>
                      <a:r>
                        <a:rPr lang="en-US" sz="1600" dirty="0">
                          <a:latin typeface="+mn-lt"/>
                        </a:rPr>
                        <a:t>Family</a:t>
                      </a:r>
                    </a:p>
                  </a:txBody>
                  <a:tcPr/>
                </a:tc>
                <a:tc>
                  <a:txBody>
                    <a:bodyPr/>
                    <a:lstStyle/>
                    <a:p>
                      <a:pPr algn="ctr"/>
                      <a:r>
                        <a:rPr lang="en-US" sz="1600" dirty="0">
                          <a:latin typeface="+mn-lt"/>
                          <a:cs typeface="Arial" panose="020B0604020202020204" pitchFamily="34" charset="0"/>
                        </a:rPr>
                        <a:t>$16.94</a:t>
                      </a:r>
                    </a:p>
                  </a:txBody>
                  <a:tcPr/>
                </a:tc>
                <a:tc>
                  <a:txBody>
                    <a:bodyPr/>
                    <a:lstStyle/>
                    <a:p>
                      <a:pPr algn="ctr"/>
                      <a:r>
                        <a:rPr lang="en-US" sz="1600" dirty="0">
                          <a:latin typeface="+mn-lt"/>
                          <a:cs typeface="Arial" panose="020B0604020202020204" pitchFamily="34" charset="0"/>
                        </a:rPr>
                        <a:t>$8.47</a:t>
                      </a:r>
                    </a:p>
                  </a:txBody>
                  <a:tcPr/>
                </a:tc>
                <a:extLst>
                  <a:ext uri="{0D108BD9-81ED-4DB2-BD59-A6C34878D82A}">
                    <a16:rowId xmlns:a16="http://schemas.microsoft.com/office/drawing/2014/main" val="337637142"/>
                  </a:ext>
                </a:extLst>
              </a:tr>
            </a:tbl>
          </a:graphicData>
        </a:graphic>
      </p:graphicFrame>
      <p:sp>
        <p:nvSpPr>
          <p:cNvPr id="6" name="TextBox 5">
            <a:extLst>
              <a:ext uri="{FF2B5EF4-FFF2-40B4-BE49-F238E27FC236}">
                <a16:creationId xmlns:a16="http://schemas.microsoft.com/office/drawing/2014/main" id="{27EB9B9A-D219-4930-9A20-7E598B067D9F}"/>
              </a:ext>
            </a:extLst>
          </p:cNvPr>
          <p:cNvSpPr txBox="1"/>
          <p:nvPr/>
        </p:nvSpPr>
        <p:spPr>
          <a:xfrm>
            <a:off x="672495" y="2438399"/>
            <a:ext cx="305753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t>2027 MetLife Vision Premiums</a:t>
            </a:r>
            <a:endParaRPr lang="en-US" sz="1000" dirty="0"/>
          </a:p>
        </p:txBody>
      </p:sp>
      <p:sp>
        <p:nvSpPr>
          <p:cNvPr id="3" name="TextBox 2">
            <a:extLst>
              <a:ext uri="{FF2B5EF4-FFF2-40B4-BE49-F238E27FC236}">
                <a16:creationId xmlns:a16="http://schemas.microsoft.com/office/drawing/2014/main" id="{71294726-D753-E264-F7A5-E9B487892270}"/>
              </a:ext>
            </a:extLst>
          </p:cNvPr>
          <p:cNvSpPr txBox="1"/>
          <p:nvPr/>
        </p:nvSpPr>
        <p:spPr>
          <a:xfrm>
            <a:off x="1261872" y="5449824"/>
            <a:ext cx="9051052" cy="523220"/>
          </a:xfrm>
          <a:prstGeom prst="rect">
            <a:avLst/>
          </a:prstGeom>
          <a:noFill/>
        </p:spPr>
        <p:txBody>
          <a:bodyPr wrap="square" rtlCol="0">
            <a:spAutoFit/>
          </a:bodyPr>
          <a:lstStyle/>
          <a:p>
            <a:r>
              <a:rPr lang="en-US" sz="1400" dirty="0"/>
              <a:t>M​embers will not receive an ID card for MetLife coverage. Members will only need to tell their vision providers that they have MetLife Superior Network.​</a:t>
            </a:r>
          </a:p>
        </p:txBody>
      </p:sp>
    </p:spTree>
    <p:extLst>
      <p:ext uri="{BB962C8B-B14F-4D97-AF65-F5344CB8AC3E}">
        <p14:creationId xmlns:p14="http://schemas.microsoft.com/office/powerpoint/2010/main" val="667492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8929-3B9F-4C1A-A0FD-3C16EB531659}"/>
              </a:ext>
            </a:extLst>
          </p:cNvPr>
          <p:cNvSpPr>
            <a:spLocks noGrp="1"/>
          </p:cNvSpPr>
          <p:nvPr>
            <p:ph type="title"/>
          </p:nvPr>
        </p:nvSpPr>
        <p:spPr>
          <a:xfrm>
            <a:off x="1937798" y="712238"/>
            <a:ext cx="8316403" cy="939282"/>
          </a:xfrm>
        </p:spPr>
        <p:txBody>
          <a:bodyPr>
            <a:normAutofit/>
          </a:bodyPr>
          <a:lstStyle/>
          <a:p>
            <a:pPr algn="ctr">
              <a:lnSpc>
                <a:spcPct val="100000"/>
              </a:lnSpc>
              <a:spcBef>
                <a:spcPts val="0"/>
              </a:spcBef>
            </a:pPr>
            <a:r>
              <a:rPr lang="en-US" sz="4000" dirty="0"/>
              <a:t>Supplemental Delta Dental Premiums</a:t>
            </a:r>
            <a:br>
              <a:rPr lang="en-US" sz="4000" dirty="0"/>
            </a:br>
            <a:endParaRPr lang="en-US" sz="1200" dirty="0"/>
          </a:p>
        </p:txBody>
      </p:sp>
      <p:graphicFrame>
        <p:nvGraphicFramePr>
          <p:cNvPr id="5" name="Table 5">
            <a:extLst>
              <a:ext uri="{FF2B5EF4-FFF2-40B4-BE49-F238E27FC236}">
                <a16:creationId xmlns:a16="http://schemas.microsoft.com/office/drawing/2014/main" id="{95DF704F-200D-438C-A399-30C44CC895F6}"/>
              </a:ext>
            </a:extLst>
          </p:cNvPr>
          <p:cNvGraphicFramePr>
            <a:graphicFrameLocks noGrp="1"/>
          </p:cNvGraphicFramePr>
          <p:nvPr>
            <p:ph idx="1"/>
            <p:extLst>
              <p:ext uri="{D42A27DB-BD31-4B8C-83A1-F6EECF244321}">
                <p14:modId xmlns:p14="http://schemas.microsoft.com/office/powerpoint/2010/main" val="2408792260"/>
              </p:ext>
            </p:extLst>
          </p:nvPr>
        </p:nvGraphicFramePr>
        <p:xfrm>
          <a:off x="1162827" y="2606040"/>
          <a:ext cx="9553942" cy="3291839"/>
        </p:xfrm>
        <a:graphic>
          <a:graphicData uri="http://schemas.openxmlformats.org/drawingml/2006/table">
            <a:tbl>
              <a:tblPr firstRow="1" bandRow="1">
                <a:tableStyleId>{BC89EF96-8CEA-46FF-86C4-4CE0E7609802}</a:tableStyleId>
              </a:tblPr>
              <a:tblGrid>
                <a:gridCol w="1847256">
                  <a:extLst>
                    <a:ext uri="{9D8B030D-6E8A-4147-A177-3AD203B41FA5}">
                      <a16:colId xmlns:a16="http://schemas.microsoft.com/office/drawing/2014/main" val="2459230988"/>
                    </a:ext>
                  </a:extLst>
                </a:gridCol>
                <a:gridCol w="1225242">
                  <a:extLst>
                    <a:ext uri="{9D8B030D-6E8A-4147-A177-3AD203B41FA5}">
                      <a16:colId xmlns:a16="http://schemas.microsoft.com/office/drawing/2014/main" val="3490117115"/>
                    </a:ext>
                  </a:extLst>
                </a:gridCol>
                <a:gridCol w="1277770">
                  <a:extLst>
                    <a:ext uri="{9D8B030D-6E8A-4147-A177-3AD203B41FA5}">
                      <a16:colId xmlns:a16="http://schemas.microsoft.com/office/drawing/2014/main" val="285918785"/>
                    </a:ext>
                  </a:extLst>
                </a:gridCol>
                <a:gridCol w="1249993">
                  <a:extLst>
                    <a:ext uri="{9D8B030D-6E8A-4147-A177-3AD203B41FA5}">
                      <a16:colId xmlns:a16="http://schemas.microsoft.com/office/drawing/2014/main" val="1541682734"/>
                    </a:ext>
                  </a:extLst>
                </a:gridCol>
                <a:gridCol w="1296289">
                  <a:extLst>
                    <a:ext uri="{9D8B030D-6E8A-4147-A177-3AD203B41FA5}">
                      <a16:colId xmlns:a16="http://schemas.microsoft.com/office/drawing/2014/main" val="3966376124"/>
                    </a:ext>
                  </a:extLst>
                </a:gridCol>
                <a:gridCol w="1407399">
                  <a:extLst>
                    <a:ext uri="{9D8B030D-6E8A-4147-A177-3AD203B41FA5}">
                      <a16:colId xmlns:a16="http://schemas.microsoft.com/office/drawing/2014/main" val="3538869961"/>
                    </a:ext>
                  </a:extLst>
                </a:gridCol>
                <a:gridCol w="1249993">
                  <a:extLst>
                    <a:ext uri="{9D8B030D-6E8A-4147-A177-3AD203B41FA5}">
                      <a16:colId xmlns:a16="http://schemas.microsoft.com/office/drawing/2014/main" val="2663922190"/>
                    </a:ext>
                  </a:extLst>
                </a:gridCol>
              </a:tblGrid>
              <a:tr h="1343821">
                <a:tc>
                  <a:txBody>
                    <a:bodyPr/>
                    <a:lstStyle/>
                    <a:p>
                      <a:pPr algn="l"/>
                      <a:r>
                        <a:rPr lang="en-US" sz="1600" dirty="0">
                          <a:solidFill>
                            <a:schemeClr val="bg1"/>
                          </a:solidFill>
                          <a:latin typeface="+mn-lt"/>
                          <a:cs typeface="Arial" panose="020B0604020202020204" pitchFamily="34" charset="0"/>
                        </a:rPr>
                        <a:t>Coverage level</a:t>
                      </a:r>
                    </a:p>
                  </a:txBody>
                  <a:tcPr anchor="ctr">
                    <a:solidFill>
                      <a:srgbClr val="104E61"/>
                    </a:solidFill>
                  </a:tcPr>
                </a:tc>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algn="ctr"/>
                      <a:r>
                        <a:rPr lang="en-US" sz="1600" dirty="0">
                          <a:solidFill>
                            <a:schemeClr val="bg1"/>
                          </a:solidFill>
                          <a:latin typeface="+mn-lt"/>
                          <a:cs typeface="Arial" panose="020B0604020202020204" pitchFamily="34" charset="0"/>
                        </a:rPr>
                        <a:t>Select </a:t>
                      </a:r>
                    </a:p>
                    <a:p>
                      <a:pPr algn="ctr"/>
                      <a:r>
                        <a:rPr lang="en-US" sz="1600" dirty="0">
                          <a:solidFill>
                            <a:schemeClr val="bg1"/>
                          </a:solidFill>
                          <a:latin typeface="+mn-lt"/>
                          <a:cs typeface="Arial" panose="020B0604020202020204" pitchFamily="34" charset="0"/>
                        </a:rPr>
                        <a:t>(monthly)</a:t>
                      </a:r>
                    </a:p>
                  </a:txBody>
                  <a:tcPr anchor="ctr">
                    <a:solidFill>
                      <a:srgbClr val="104E61"/>
                    </a:solidFill>
                  </a:tcPr>
                </a:tc>
                <a:tc>
                  <a:txBody>
                    <a:bodyPr/>
                    <a:lstStyle/>
                    <a:p>
                      <a:pPr algn="ctr"/>
                      <a:r>
                        <a:rPr lang="en-US" sz="1600" dirty="0">
                          <a:solidFill>
                            <a:schemeClr val="bg1"/>
                          </a:solidFill>
                          <a:latin typeface="+mn-lt"/>
                          <a:cs typeface="Arial" panose="020B0604020202020204" pitchFamily="34" charset="0"/>
                        </a:rPr>
                        <a:t>Select </a:t>
                      </a:r>
                    </a:p>
                    <a:p>
                      <a:pPr algn="ctr"/>
                      <a:r>
                        <a:rPr lang="en-US" sz="1600" dirty="0">
                          <a:solidFill>
                            <a:schemeClr val="bg1"/>
                          </a:solidFill>
                          <a:latin typeface="+mn-lt"/>
                          <a:cs typeface="Arial" panose="020B0604020202020204" pitchFamily="34" charset="0"/>
                        </a:rPr>
                        <a:t>(biweekly)</a:t>
                      </a:r>
                    </a:p>
                  </a:txBody>
                  <a:tcPr anchor="ctr">
                    <a:solidFill>
                      <a:srgbClr val="104E61"/>
                    </a:solidFill>
                  </a:tcPr>
                </a:tc>
                <a:tc>
                  <a:txBody>
                    <a:bodyPr/>
                    <a:lstStyle>
                      <a:lvl1pPr marL="0" algn="l" defTabSz="457200" rtl="0" eaLnBrk="1" latinLnBrk="0" hangingPunct="1">
                        <a:defRPr sz="1800" b="1" kern="1200">
                          <a:solidFill>
                            <a:schemeClr val="tx1"/>
                          </a:solidFill>
                          <a:latin typeface="Arial"/>
                        </a:defRPr>
                      </a:lvl1pPr>
                      <a:lvl2pPr marL="457200" algn="l" defTabSz="457200" rtl="0" eaLnBrk="1" latinLnBrk="0" hangingPunct="1">
                        <a:defRPr sz="1800" b="1" kern="1200">
                          <a:solidFill>
                            <a:schemeClr val="tx1"/>
                          </a:solidFill>
                          <a:latin typeface="Arial"/>
                        </a:defRPr>
                      </a:lvl2pPr>
                      <a:lvl3pPr marL="914400" algn="l" defTabSz="457200" rtl="0" eaLnBrk="1" latinLnBrk="0" hangingPunct="1">
                        <a:defRPr sz="1800" b="1" kern="1200">
                          <a:solidFill>
                            <a:schemeClr val="tx1"/>
                          </a:solidFill>
                          <a:latin typeface="Arial"/>
                        </a:defRPr>
                      </a:lvl3pPr>
                      <a:lvl4pPr marL="1371600" algn="l" defTabSz="457200" rtl="0" eaLnBrk="1" latinLnBrk="0" hangingPunct="1">
                        <a:defRPr sz="1800" b="1" kern="1200">
                          <a:solidFill>
                            <a:schemeClr val="tx1"/>
                          </a:solidFill>
                          <a:latin typeface="Arial"/>
                        </a:defRPr>
                      </a:lvl4pPr>
                      <a:lvl5pPr marL="1828800" algn="l" defTabSz="457200" rtl="0" eaLnBrk="1" latinLnBrk="0" hangingPunct="1">
                        <a:defRPr sz="1800" b="1" kern="1200">
                          <a:solidFill>
                            <a:schemeClr val="tx1"/>
                          </a:solidFill>
                          <a:latin typeface="Arial"/>
                        </a:defRPr>
                      </a:lvl5pPr>
                      <a:lvl6pPr marL="2286000" algn="l" defTabSz="457200" rtl="0" eaLnBrk="1" latinLnBrk="0" hangingPunct="1">
                        <a:defRPr sz="1800" b="1" kern="1200">
                          <a:solidFill>
                            <a:schemeClr val="tx1"/>
                          </a:solidFill>
                          <a:latin typeface="Arial"/>
                        </a:defRPr>
                      </a:lvl6pPr>
                      <a:lvl7pPr marL="2743200" algn="l" defTabSz="457200" rtl="0" eaLnBrk="1" latinLnBrk="0" hangingPunct="1">
                        <a:defRPr sz="1800" b="1" kern="1200">
                          <a:solidFill>
                            <a:schemeClr val="tx1"/>
                          </a:solidFill>
                          <a:latin typeface="Arial"/>
                        </a:defRPr>
                      </a:lvl7pPr>
                      <a:lvl8pPr marL="3200400" algn="l" defTabSz="457200" rtl="0" eaLnBrk="1" latinLnBrk="0" hangingPunct="1">
                        <a:defRPr sz="1800" b="1" kern="1200">
                          <a:solidFill>
                            <a:schemeClr val="tx1"/>
                          </a:solidFill>
                          <a:latin typeface="Arial"/>
                        </a:defRPr>
                      </a:lvl8pPr>
                      <a:lvl9pPr marL="3657600" algn="l" defTabSz="457200" rtl="0" eaLnBrk="1" latinLnBrk="0" hangingPunct="1">
                        <a:defRPr sz="1800" b="1" kern="1200">
                          <a:solidFill>
                            <a:schemeClr val="tx1"/>
                          </a:solidFill>
                          <a:latin typeface="Arial"/>
                        </a:defRPr>
                      </a:lvl9pPr>
                    </a:lstStyle>
                    <a:p>
                      <a:pPr algn="ctr"/>
                      <a:r>
                        <a:rPr lang="en-US" sz="1600" dirty="0">
                          <a:solidFill>
                            <a:schemeClr val="bg1"/>
                          </a:solidFill>
                          <a:latin typeface="+mn-lt"/>
                          <a:cs typeface="Arial" panose="020B0604020202020204" pitchFamily="34" charset="0"/>
                        </a:rPr>
                        <a:t>Select Plus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cs typeface="Arial" panose="020B0604020202020204" pitchFamily="34" charset="0"/>
                        </a:rPr>
                        <a:t>(monthly)</a:t>
                      </a:r>
                    </a:p>
                  </a:txBody>
                  <a:tcPr anchor="ctr">
                    <a:solidFill>
                      <a:srgbClr val="104E61"/>
                    </a:solidFill>
                  </a:tcPr>
                </a:tc>
                <a:tc>
                  <a:txBody>
                    <a:bodyPr/>
                    <a:lstStyle/>
                    <a:p>
                      <a:pPr algn="ctr"/>
                      <a:endParaRPr lang="en-US" sz="1600" dirty="0">
                        <a:solidFill>
                          <a:schemeClr val="bg1"/>
                        </a:solidFill>
                        <a:latin typeface="+mn-lt"/>
                        <a:cs typeface="Arial" panose="020B0604020202020204" pitchFamily="34" charset="0"/>
                      </a:endParaRPr>
                    </a:p>
                    <a:p>
                      <a:pPr algn="ctr"/>
                      <a:r>
                        <a:rPr lang="en-US" sz="1600" dirty="0">
                          <a:solidFill>
                            <a:schemeClr val="bg1"/>
                          </a:solidFill>
                          <a:latin typeface="+mn-lt"/>
                          <a:cs typeface="Arial" panose="020B0604020202020204" pitchFamily="34" charset="0"/>
                        </a:rPr>
                        <a:t>Select Plus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cs typeface="Arial" panose="020B0604020202020204" pitchFamily="34" charset="0"/>
                        </a:rPr>
                        <a:t>(biweekly)</a:t>
                      </a:r>
                    </a:p>
                  </a:txBody>
                  <a:tcPr anchor="ctr">
                    <a:solidFill>
                      <a:srgbClr val="104E61"/>
                    </a:solidFill>
                  </a:tcPr>
                </a:tc>
                <a:tc>
                  <a:txBody>
                    <a:bodyPr/>
                    <a:lstStyle/>
                    <a:p>
                      <a:pPr algn="ctr"/>
                      <a:r>
                        <a:rPr lang="en-US" sz="1600" dirty="0">
                          <a:solidFill>
                            <a:schemeClr val="bg1"/>
                          </a:solidFill>
                          <a:latin typeface="+mn-lt"/>
                          <a:cs typeface="Arial" panose="020B0604020202020204" pitchFamily="34" charset="0"/>
                        </a:rPr>
                        <a:t>Preventive</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cs typeface="Arial" panose="020B0604020202020204" pitchFamily="34" charset="0"/>
                        </a:rPr>
                        <a:t>(monthly)</a:t>
                      </a:r>
                    </a:p>
                  </a:txBody>
                  <a:tcPr anchor="ctr">
                    <a:solidFill>
                      <a:srgbClr val="104E61"/>
                    </a:solidFill>
                  </a:tcPr>
                </a:tc>
                <a:tc>
                  <a:txBody>
                    <a:bodyPr/>
                    <a:lstStyle/>
                    <a:p>
                      <a:pPr algn="ctr"/>
                      <a:r>
                        <a:rPr lang="en-US" sz="1600" dirty="0">
                          <a:solidFill>
                            <a:schemeClr val="bg1"/>
                          </a:solidFill>
                          <a:latin typeface="+mn-lt"/>
                          <a:cs typeface="Arial" panose="020B0604020202020204" pitchFamily="34" charset="0"/>
                        </a:rPr>
                        <a:t>Preventive</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cs typeface="Arial" panose="020B0604020202020204" pitchFamily="34" charset="0"/>
                        </a:rPr>
                        <a:t>(biweekly)</a:t>
                      </a:r>
                    </a:p>
                  </a:txBody>
                  <a:tcPr anchor="ctr">
                    <a:solidFill>
                      <a:srgbClr val="104E61"/>
                    </a:solidFill>
                  </a:tcPr>
                </a:tc>
                <a:extLst>
                  <a:ext uri="{0D108BD9-81ED-4DB2-BD59-A6C34878D82A}">
                    <a16:rowId xmlns:a16="http://schemas.microsoft.com/office/drawing/2014/main" val="419347159"/>
                  </a:ext>
                </a:extLst>
              </a:tr>
              <a:tr h="380228">
                <a:tc>
                  <a:txBody>
                    <a:bodyPr/>
                    <a:lstStyle/>
                    <a:p>
                      <a:r>
                        <a:rPr lang="en-US" sz="1600" dirty="0">
                          <a:latin typeface="+mn-lt"/>
                        </a:rPr>
                        <a:t>Employee</a:t>
                      </a:r>
                    </a:p>
                  </a:txBody>
                  <a:tcPr/>
                </a:tc>
                <a:tc>
                  <a:txBody>
                    <a:bodyPr/>
                    <a:lstStyle/>
                    <a:p>
                      <a:pPr algn="ctr" fontAlgn="ctr"/>
                      <a:r>
                        <a:rPr lang="en-US" sz="1600" u="none" strike="noStrike" dirty="0">
                          <a:effectLst/>
                          <a:latin typeface="+mn-lt"/>
                          <a:cs typeface="Arial"/>
                        </a:rPr>
                        <a:t>$9.08</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$4.54</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u="none" strike="noStrike" dirty="0">
                          <a:effectLst/>
                          <a:latin typeface="+mn-lt"/>
                          <a:cs typeface="Arial"/>
                        </a:rPr>
                        <a:t>$23.08</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$11.54</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$38.48</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$19.24</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extLst>
                  <a:ext uri="{0D108BD9-81ED-4DB2-BD59-A6C34878D82A}">
                    <a16:rowId xmlns:a16="http://schemas.microsoft.com/office/drawing/2014/main" val="2657476505"/>
                  </a:ext>
                </a:extLst>
              </a:tr>
              <a:tr h="593781">
                <a:tc>
                  <a:txBody>
                    <a:bodyPr/>
                    <a:lstStyle/>
                    <a:p>
                      <a:r>
                        <a:rPr lang="en-US" sz="1600">
                          <a:latin typeface="+mn-lt"/>
                        </a:rPr>
                        <a:t>Employee + Spouse</a:t>
                      </a:r>
                    </a:p>
                  </a:txBody>
                  <a:tcPr/>
                </a:tc>
                <a:tc>
                  <a:txBody>
                    <a:bodyPr/>
                    <a:lstStyle/>
                    <a:p>
                      <a:pPr algn="ctr" fontAlgn="ctr"/>
                      <a:r>
                        <a:rPr lang="en-US" sz="1600" u="none" strike="noStrike" dirty="0">
                          <a:effectLst/>
                          <a:latin typeface="+mn-lt"/>
                          <a:cs typeface="Arial"/>
                        </a:rPr>
                        <a:t>$18.16</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$9.08</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u="none" strike="noStrike" dirty="0">
                          <a:effectLst/>
                          <a:latin typeface="+mn-lt"/>
                          <a:cs typeface="Arial"/>
                        </a:rPr>
                        <a:t>$46.16</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$23.08</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N/A</a:t>
                      </a:r>
                    </a:p>
                  </a:txBody>
                  <a:tcPr marL="9525" marR="9525" marT="9525"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N/A</a:t>
                      </a:r>
                    </a:p>
                  </a:txBody>
                  <a:tcPr marL="9525" marR="9525" marT="9525" marB="0" anchor="ctr"/>
                </a:tc>
                <a:extLst>
                  <a:ext uri="{0D108BD9-81ED-4DB2-BD59-A6C34878D82A}">
                    <a16:rowId xmlns:a16="http://schemas.microsoft.com/office/drawing/2014/main" val="1768689395"/>
                  </a:ext>
                </a:extLst>
              </a:tr>
              <a:tr h="593781">
                <a:tc>
                  <a:txBody>
                    <a:bodyPr/>
                    <a:lstStyle/>
                    <a:p>
                      <a:r>
                        <a:rPr lang="en-US" sz="1600">
                          <a:latin typeface="+mn-lt"/>
                        </a:rPr>
                        <a:t>Employee + Child(ren)</a:t>
                      </a:r>
                    </a:p>
                  </a:txBody>
                  <a:tcPr/>
                </a:tc>
                <a:tc>
                  <a:txBody>
                    <a:bodyPr/>
                    <a:lstStyle/>
                    <a:p>
                      <a:pPr algn="ctr" fontAlgn="ctr"/>
                      <a:r>
                        <a:rPr lang="en-US" sz="1600" u="none" strike="noStrike" dirty="0">
                          <a:effectLst/>
                          <a:latin typeface="+mn-lt"/>
                          <a:cs typeface="Arial"/>
                        </a:rPr>
                        <a:t>$12.24</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$6.12</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u="none" strike="noStrike" dirty="0">
                          <a:effectLst/>
                          <a:latin typeface="+mn-lt"/>
                          <a:cs typeface="Arial"/>
                        </a:rPr>
                        <a:t>$42.90</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$21.45</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N/A</a:t>
                      </a:r>
                    </a:p>
                  </a:txBody>
                  <a:tcPr marL="9525" marR="9525" marT="9525"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N/A</a:t>
                      </a:r>
                    </a:p>
                  </a:txBody>
                  <a:tcPr marL="9525" marR="9525" marT="9525" marB="0" anchor="ctr"/>
                </a:tc>
                <a:extLst>
                  <a:ext uri="{0D108BD9-81ED-4DB2-BD59-A6C34878D82A}">
                    <a16:rowId xmlns:a16="http://schemas.microsoft.com/office/drawing/2014/main" val="997221339"/>
                  </a:ext>
                </a:extLst>
              </a:tr>
              <a:tr h="380228">
                <a:tc>
                  <a:txBody>
                    <a:bodyPr/>
                    <a:lstStyle/>
                    <a:p>
                      <a:r>
                        <a:rPr lang="en-US" sz="1600">
                          <a:latin typeface="+mn-lt"/>
                        </a:rPr>
                        <a:t>Family</a:t>
                      </a:r>
                    </a:p>
                  </a:txBody>
                  <a:tcPr/>
                </a:tc>
                <a:tc>
                  <a:txBody>
                    <a:bodyPr/>
                    <a:lstStyle/>
                    <a:p>
                      <a:pPr algn="ctr" fontAlgn="ctr"/>
                      <a:r>
                        <a:rPr lang="en-US" sz="1600" u="none" strike="noStrike" dirty="0">
                          <a:effectLst/>
                          <a:latin typeface="+mn-lt"/>
                          <a:cs typeface="Arial"/>
                        </a:rPr>
                        <a:t>$21.76</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$10.88</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u="none" strike="noStrike" dirty="0">
                          <a:effectLst/>
                          <a:latin typeface="+mn-lt"/>
                          <a:cs typeface="Arial"/>
                        </a:rPr>
                        <a:t>$70.78</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$35.39</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$96.24</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ctr"/>
                      <a:r>
                        <a:rPr lang="en-US" sz="1600" b="0" i="0" u="none" strike="noStrike" dirty="0">
                          <a:solidFill>
                            <a:srgbClr val="000000"/>
                          </a:solidFill>
                          <a:effectLst/>
                          <a:latin typeface="+mn-lt"/>
                          <a:cs typeface="Arial"/>
                        </a:rPr>
                        <a:t>$48.12</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extLst>
                  <a:ext uri="{0D108BD9-81ED-4DB2-BD59-A6C34878D82A}">
                    <a16:rowId xmlns:a16="http://schemas.microsoft.com/office/drawing/2014/main" val="337637142"/>
                  </a:ext>
                </a:extLst>
              </a:tr>
            </a:tbl>
          </a:graphicData>
        </a:graphic>
      </p:graphicFrame>
      <p:sp>
        <p:nvSpPr>
          <p:cNvPr id="4" name="TextBox 3">
            <a:extLst>
              <a:ext uri="{FF2B5EF4-FFF2-40B4-BE49-F238E27FC236}">
                <a16:creationId xmlns:a16="http://schemas.microsoft.com/office/drawing/2014/main" id="{40098DB7-D27E-477B-9DC3-927F73C1EEF4}"/>
              </a:ext>
            </a:extLst>
          </p:cNvPr>
          <p:cNvSpPr txBox="1"/>
          <p:nvPr/>
        </p:nvSpPr>
        <p:spPr>
          <a:xfrm>
            <a:off x="1162827" y="2089404"/>
            <a:ext cx="245819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t>2027 Dental Premiums</a:t>
            </a:r>
            <a:endParaRPr lang="en-US" sz="1000" dirty="0"/>
          </a:p>
        </p:txBody>
      </p:sp>
    </p:spTree>
    <p:extLst>
      <p:ext uri="{BB962C8B-B14F-4D97-AF65-F5344CB8AC3E}">
        <p14:creationId xmlns:p14="http://schemas.microsoft.com/office/powerpoint/2010/main" val="92885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8929-3B9F-4C1A-A0FD-3C16EB531659}"/>
              </a:ext>
            </a:extLst>
          </p:cNvPr>
          <p:cNvSpPr>
            <a:spLocks noGrp="1"/>
          </p:cNvSpPr>
          <p:nvPr>
            <p:ph type="title"/>
          </p:nvPr>
        </p:nvSpPr>
        <p:spPr>
          <a:xfrm>
            <a:off x="1806048" y="600269"/>
            <a:ext cx="8588107" cy="1320800"/>
          </a:xfrm>
        </p:spPr>
        <p:txBody>
          <a:bodyPr>
            <a:normAutofit/>
          </a:bodyPr>
          <a:lstStyle/>
          <a:p>
            <a:pPr algn="ctr"/>
            <a:r>
              <a:rPr lang="en-US" sz="4000" dirty="0"/>
              <a:t>Securian Accident Plan</a:t>
            </a:r>
            <a:br>
              <a:rPr lang="en-US" sz="4000" dirty="0"/>
            </a:br>
            <a:r>
              <a:rPr lang="en-US" sz="2200" dirty="0"/>
              <a:t>No premium changes for 2027</a:t>
            </a:r>
            <a:br>
              <a:rPr lang="en-US" sz="4000" dirty="0"/>
            </a:br>
            <a:br>
              <a:rPr lang="en-US" sz="1200" dirty="0"/>
            </a:br>
            <a:endParaRPr lang="en-US" sz="1200" dirty="0"/>
          </a:p>
        </p:txBody>
      </p:sp>
      <p:graphicFrame>
        <p:nvGraphicFramePr>
          <p:cNvPr id="5" name="Table 5">
            <a:extLst>
              <a:ext uri="{FF2B5EF4-FFF2-40B4-BE49-F238E27FC236}">
                <a16:creationId xmlns:a16="http://schemas.microsoft.com/office/drawing/2014/main" id="{95DF704F-200D-438C-A399-30C44CC895F6}"/>
              </a:ext>
            </a:extLst>
          </p:cNvPr>
          <p:cNvGraphicFramePr>
            <a:graphicFrameLocks noGrp="1"/>
          </p:cNvGraphicFramePr>
          <p:nvPr>
            <p:ph idx="1"/>
            <p:extLst>
              <p:ext uri="{D42A27DB-BD31-4B8C-83A1-F6EECF244321}">
                <p14:modId xmlns:p14="http://schemas.microsoft.com/office/powerpoint/2010/main" val="3959565158"/>
              </p:ext>
            </p:extLst>
          </p:nvPr>
        </p:nvGraphicFramePr>
        <p:xfrm>
          <a:off x="1797845" y="2756843"/>
          <a:ext cx="8596310" cy="2140614"/>
        </p:xfrm>
        <a:graphic>
          <a:graphicData uri="http://schemas.openxmlformats.org/drawingml/2006/table">
            <a:tbl>
              <a:tblPr firstRow="1" bandRow="1">
                <a:tableStyleId>{BC89EF96-8CEA-46FF-86C4-4CE0E7609802}</a:tableStyleId>
              </a:tblPr>
              <a:tblGrid>
                <a:gridCol w="3062317">
                  <a:extLst>
                    <a:ext uri="{9D8B030D-6E8A-4147-A177-3AD203B41FA5}">
                      <a16:colId xmlns:a16="http://schemas.microsoft.com/office/drawing/2014/main" val="2459230988"/>
                    </a:ext>
                  </a:extLst>
                </a:gridCol>
                <a:gridCol w="2848666">
                  <a:extLst>
                    <a:ext uri="{9D8B030D-6E8A-4147-A177-3AD203B41FA5}">
                      <a16:colId xmlns:a16="http://schemas.microsoft.com/office/drawing/2014/main" val="3490117115"/>
                    </a:ext>
                  </a:extLst>
                </a:gridCol>
                <a:gridCol w="2685327">
                  <a:extLst>
                    <a:ext uri="{9D8B030D-6E8A-4147-A177-3AD203B41FA5}">
                      <a16:colId xmlns:a16="http://schemas.microsoft.com/office/drawing/2014/main" val="285918785"/>
                    </a:ext>
                  </a:extLst>
                </a:gridCol>
              </a:tblGrid>
              <a:tr h="653142">
                <a:tc>
                  <a:txBody>
                    <a:bodyPr/>
                    <a:lstStyle/>
                    <a:p>
                      <a:pPr algn="ctr"/>
                      <a:r>
                        <a:rPr lang="en-US" sz="1600" dirty="0">
                          <a:solidFill>
                            <a:schemeClr val="bg1"/>
                          </a:solidFill>
                        </a:rPr>
                        <a:t>Coverage Level</a:t>
                      </a:r>
                    </a:p>
                  </a:txBody>
                  <a:tcPr>
                    <a:solidFill>
                      <a:srgbClr val="104E61"/>
                    </a:solidFill>
                  </a:tcPr>
                </a:tc>
                <a:tc>
                  <a:txBody>
                    <a:bodyPr/>
                    <a:lstStyle/>
                    <a:p>
                      <a:pPr lvl="0" algn="ctr">
                        <a:buNone/>
                      </a:pPr>
                      <a:r>
                        <a:rPr lang="en-US" sz="1600" dirty="0">
                          <a:solidFill>
                            <a:schemeClr val="bg1"/>
                          </a:solidFill>
                        </a:rPr>
                        <a:t>Accident Plan</a:t>
                      </a:r>
                    </a:p>
                    <a:p>
                      <a:pPr lvl="0" algn="ctr">
                        <a:buNone/>
                      </a:pPr>
                      <a:r>
                        <a:rPr lang="en-US" sz="1600" dirty="0">
                          <a:solidFill>
                            <a:schemeClr val="bg1"/>
                          </a:solidFill>
                        </a:rPr>
                        <a:t> (monthly)</a:t>
                      </a:r>
                    </a:p>
                  </a:txBody>
                  <a:tcPr>
                    <a:solidFill>
                      <a:srgbClr val="104E61"/>
                    </a:solidFill>
                  </a:tcPr>
                </a:tc>
                <a:tc>
                  <a:txBody>
                    <a:bodyPr/>
                    <a:lstStyle/>
                    <a:p>
                      <a:pPr algn="ctr"/>
                      <a:r>
                        <a:rPr lang="en-US" sz="1600">
                          <a:solidFill>
                            <a:schemeClr val="bg1"/>
                          </a:solidFill>
                        </a:rPr>
                        <a:t>Accident Plan (biweekly)</a:t>
                      </a:r>
                    </a:p>
                  </a:txBody>
                  <a:tcPr>
                    <a:solidFill>
                      <a:srgbClr val="104E61"/>
                    </a:solidFill>
                  </a:tcPr>
                </a:tc>
                <a:extLst>
                  <a:ext uri="{0D108BD9-81ED-4DB2-BD59-A6C34878D82A}">
                    <a16:rowId xmlns:a16="http://schemas.microsoft.com/office/drawing/2014/main" val="419347159"/>
                  </a:ext>
                </a:extLst>
              </a:tr>
              <a:tr h="370840">
                <a:tc>
                  <a:txBody>
                    <a:bodyPr/>
                    <a:lstStyle/>
                    <a:p>
                      <a:r>
                        <a:rPr lang="en-US" sz="1600">
                          <a:latin typeface="+mn-lt"/>
                        </a:rPr>
                        <a:t>Employee</a:t>
                      </a:r>
                    </a:p>
                  </a:txBody>
                  <a:tcPr/>
                </a:tc>
                <a:tc>
                  <a:txBody>
                    <a:bodyPr/>
                    <a:lstStyle/>
                    <a:p>
                      <a:pPr algn="ctr" fontAlgn="b"/>
                      <a:r>
                        <a:rPr lang="en-US" sz="1600" u="none" strike="noStrike" dirty="0">
                          <a:effectLst/>
                          <a:latin typeface="+mn-lt"/>
                          <a:cs typeface="Arial" panose="020B0604020202020204" pitchFamily="34" charset="0"/>
                        </a:rPr>
                        <a:t>$3.92</a:t>
                      </a:r>
                    </a:p>
                  </a:txBody>
                  <a:tcPr marL="9525" marR="9525" marT="9525" marB="0" anchor="ctr"/>
                </a:tc>
                <a:tc>
                  <a:txBody>
                    <a:bodyPr/>
                    <a:lstStyle/>
                    <a:p>
                      <a:pPr algn="ctr" fontAlgn="b"/>
                      <a:r>
                        <a:rPr lang="en-US" sz="1600" u="none" strike="noStrike" dirty="0">
                          <a:effectLst/>
                          <a:latin typeface="+mn-lt"/>
                          <a:cs typeface="Arial" panose="020B0604020202020204" pitchFamily="34" charset="0"/>
                        </a:rPr>
                        <a:t>$1.96</a:t>
                      </a:r>
                    </a:p>
                  </a:txBody>
                  <a:tcPr marL="9525" marR="9525" marT="9525" marB="0" anchor="ctr"/>
                </a:tc>
                <a:extLst>
                  <a:ext uri="{0D108BD9-81ED-4DB2-BD59-A6C34878D82A}">
                    <a16:rowId xmlns:a16="http://schemas.microsoft.com/office/drawing/2014/main" val="2657476505"/>
                  </a:ext>
                </a:extLst>
              </a:tr>
              <a:tr h="374952">
                <a:tc>
                  <a:txBody>
                    <a:bodyPr/>
                    <a:lstStyle/>
                    <a:p>
                      <a:r>
                        <a:rPr lang="en-US" sz="1600" dirty="0">
                          <a:latin typeface="+mn-lt"/>
                        </a:rPr>
                        <a:t>Employee + Spouse</a:t>
                      </a:r>
                    </a:p>
                  </a:txBody>
                  <a:tcPr/>
                </a:tc>
                <a:tc>
                  <a:txBody>
                    <a:bodyPr/>
                    <a:lstStyle/>
                    <a:p>
                      <a:pPr algn="ctr" fontAlgn="b"/>
                      <a:r>
                        <a:rPr lang="en-US" sz="1600" u="none" strike="noStrike" dirty="0">
                          <a:effectLst/>
                          <a:latin typeface="+mn-lt"/>
                          <a:cs typeface="Arial" panose="020B0604020202020204" pitchFamily="34" charset="0"/>
                        </a:rPr>
                        <a:t>$5.58</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b"/>
                      <a:r>
                        <a:rPr lang="en-US" sz="1600" b="0" i="0" u="none" strike="noStrike" dirty="0">
                          <a:solidFill>
                            <a:srgbClr val="000000"/>
                          </a:solidFill>
                          <a:effectLst/>
                          <a:latin typeface="+mn-lt"/>
                          <a:cs typeface="Arial" panose="020B0604020202020204" pitchFamily="34" charset="0"/>
                        </a:rPr>
                        <a:t>$2.79</a:t>
                      </a:r>
                    </a:p>
                  </a:txBody>
                  <a:tcPr marL="9525" marR="9525" marT="9525" marB="0" anchor="ctr"/>
                </a:tc>
                <a:extLst>
                  <a:ext uri="{0D108BD9-81ED-4DB2-BD59-A6C34878D82A}">
                    <a16:rowId xmlns:a16="http://schemas.microsoft.com/office/drawing/2014/main" val="1768689395"/>
                  </a:ext>
                </a:extLst>
              </a:tr>
              <a:tr h="370840">
                <a:tc>
                  <a:txBody>
                    <a:bodyPr/>
                    <a:lstStyle/>
                    <a:p>
                      <a:r>
                        <a:rPr lang="en-US" sz="1600">
                          <a:latin typeface="+mn-lt"/>
                        </a:rPr>
                        <a:t>Employee + Child(ren)</a:t>
                      </a:r>
                    </a:p>
                  </a:txBody>
                  <a:tcPr/>
                </a:tc>
                <a:tc>
                  <a:txBody>
                    <a:bodyPr/>
                    <a:lstStyle/>
                    <a:p>
                      <a:pPr algn="ctr" fontAlgn="b"/>
                      <a:r>
                        <a:rPr lang="en-US" sz="1600" u="none" strike="noStrike" dirty="0">
                          <a:effectLst/>
                          <a:latin typeface="+mn-lt"/>
                          <a:cs typeface="Arial" panose="020B0604020202020204" pitchFamily="34" charset="0"/>
                        </a:rPr>
                        <a:t>$7.52</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b"/>
                      <a:r>
                        <a:rPr lang="en-US" sz="1600" u="none" strike="noStrike" dirty="0">
                          <a:effectLst/>
                          <a:latin typeface="+mn-lt"/>
                          <a:cs typeface="Arial" panose="020B0604020202020204" pitchFamily="34" charset="0"/>
                        </a:rPr>
                        <a:t>$3.76</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extLst>
                  <a:ext uri="{0D108BD9-81ED-4DB2-BD59-A6C34878D82A}">
                    <a16:rowId xmlns:a16="http://schemas.microsoft.com/office/drawing/2014/main" val="997221339"/>
                  </a:ext>
                </a:extLst>
              </a:tr>
              <a:tr h="370840">
                <a:tc>
                  <a:txBody>
                    <a:bodyPr/>
                    <a:lstStyle/>
                    <a:p>
                      <a:r>
                        <a:rPr lang="en-US" sz="1600" dirty="0">
                          <a:latin typeface="+mn-lt"/>
                        </a:rPr>
                        <a:t>Family</a:t>
                      </a:r>
                    </a:p>
                  </a:txBody>
                  <a:tcPr/>
                </a:tc>
                <a:tc>
                  <a:txBody>
                    <a:bodyPr/>
                    <a:lstStyle/>
                    <a:p>
                      <a:pPr algn="ctr" fontAlgn="b"/>
                      <a:r>
                        <a:rPr lang="en-US" sz="1600" u="none" strike="noStrike" dirty="0">
                          <a:effectLst/>
                          <a:latin typeface="+mn-lt"/>
                          <a:cs typeface="Arial" panose="020B0604020202020204" pitchFamily="34" charset="0"/>
                        </a:rPr>
                        <a:t>$10.98</a:t>
                      </a:r>
                      <a:endParaRPr lang="en-US" sz="16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ctr" fontAlgn="b"/>
                      <a:r>
                        <a:rPr lang="en-US" sz="1600" b="0" i="0" u="none" strike="noStrike" dirty="0">
                          <a:solidFill>
                            <a:srgbClr val="000000"/>
                          </a:solidFill>
                          <a:effectLst/>
                          <a:latin typeface="+mn-lt"/>
                          <a:cs typeface="Arial" panose="020B0604020202020204" pitchFamily="34" charset="0"/>
                        </a:rPr>
                        <a:t>$5.49</a:t>
                      </a:r>
                    </a:p>
                  </a:txBody>
                  <a:tcPr marL="9525" marR="9525" marT="9525" marB="0" anchor="ctr"/>
                </a:tc>
                <a:extLst>
                  <a:ext uri="{0D108BD9-81ED-4DB2-BD59-A6C34878D82A}">
                    <a16:rowId xmlns:a16="http://schemas.microsoft.com/office/drawing/2014/main" val="337637142"/>
                  </a:ext>
                </a:extLst>
              </a:tr>
            </a:tbl>
          </a:graphicData>
        </a:graphic>
      </p:graphicFrame>
      <p:sp>
        <p:nvSpPr>
          <p:cNvPr id="3" name="TextBox 2">
            <a:extLst>
              <a:ext uri="{FF2B5EF4-FFF2-40B4-BE49-F238E27FC236}">
                <a16:creationId xmlns:a16="http://schemas.microsoft.com/office/drawing/2014/main" id="{356C7BE0-4404-4914-9DEA-90914A70DF63}"/>
              </a:ext>
            </a:extLst>
          </p:cNvPr>
          <p:cNvSpPr txBox="1"/>
          <p:nvPr/>
        </p:nvSpPr>
        <p:spPr>
          <a:xfrm>
            <a:off x="652048" y="2264400"/>
            <a:ext cx="3086943"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t>2027 Accident Plan Premiums</a:t>
            </a:r>
          </a:p>
          <a:p>
            <a:pPr algn="ctr"/>
            <a:endParaRPr lang="en-US" sz="1000" dirty="0"/>
          </a:p>
        </p:txBody>
      </p:sp>
      <p:sp>
        <p:nvSpPr>
          <p:cNvPr id="4" name="TextBox 3">
            <a:extLst>
              <a:ext uri="{FF2B5EF4-FFF2-40B4-BE49-F238E27FC236}">
                <a16:creationId xmlns:a16="http://schemas.microsoft.com/office/drawing/2014/main" id="{E95F68F8-4857-8476-D612-9964B1010458}"/>
              </a:ext>
            </a:extLst>
          </p:cNvPr>
          <p:cNvSpPr txBox="1"/>
          <p:nvPr/>
        </p:nvSpPr>
        <p:spPr>
          <a:xfrm>
            <a:off x="1437556" y="5330952"/>
            <a:ext cx="9316888" cy="1292662"/>
          </a:xfrm>
          <a:prstGeom prst="rect">
            <a:avLst/>
          </a:prstGeom>
          <a:noFill/>
          <a:ln>
            <a:solidFill>
              <a:schemeClr val="tx1"/>
            </a:solidFill>
          </a:ln>
        </p:spPr>
        <p:txBody>
          <a:bodyPr wrap="square" rtlCol="0">
            <a:spAutoFit/>
          </a:bodyPr>
          <a:lstStyle/>
          <a:p>
            <a:r>
              <a:rPr lang="en-US" sz="1200" b="1" dirty="0">
                <a:solidFill>
                  <a:srgbClr val="FF0000"/>
                </a:solidFill>
              </a:rPr>
              <a:t>Action Needed</a:t>
            </a:r>
            <a:r>
              <a:rPr lang="en-US" sz="1200" dirty="0">
                <a:solidFill>
                  <a:srgbClr val="FF0000"/>
                </a:solidFill>
              </a:rPr>
              <a:t>: </a:t>
            </a:r>
            <a:r>
              <a:rPr lang="en-US" sz="1200" dirty="0"/>
              <a:t>Members who currently have a Securian Accident Plan that covers any dependents (spouse and/or children), </a:t>
            </a:r>
            <a:r>
              <a:rPr lang="en-US" sz="1200" b="1" dirty="0"/>
              <a:t>must</a:t>
            </a:r>
            <a:r>
              <a:rPr lang="en-US" sz="1200" dirty="0"/>
              <a:t> reenroll their dependents in the Accident Plan during open enrollment to have coverage that continues past January 1, 2027.</a:t>
            </a:r>
            <a:br>
              <a:rPr lang="en-US" sz="1200" dirty="0"/>
            </a:br>
            <a:endParaRPr lang="en-US" sz="1200" dirty="0"/>
          </a:p>
          <a:p>
            <a:r>
              <a:rPr lang="en-US" sz="1200" dirty="0"/>
              <a:t>If members do not reenroll their dependents during open enrollment, the dependents will no longer have Accident Plan coverage, and the member's plan will change to individual coverage. ​​</a:t>
            </a:r>
          </a:p>
          <a:p>
            <a:endParaRPr lang="en-US" dirty="0"/>
          </a:p>
        </p:txBody>
      </p:sp>
    </p:spTree>
    <p:extLst>
      <p:ext uri="{BB962C8B-B14F-4D97-AF65-F5344CB8AC3E}">
        <p14:creationId xmlns:p14="http://schemas.microsoft.com/office/powerpoint/2010/main" val="265903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3"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17" name="Rectangle 16">
            <a:extLst>
              <a:ext uri="{FF2B5EF4-FFF2-40B4-BE49-F238E27FC236}">
                <a16:creationId xmlns:a16="http://schemas.microsoft.com/office/drawing/2014/main" id="{9A3CA49A-71DD-4E8D-8D00-0D000AB38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6E8537E-57AF-43EA-8734-3C66AD7246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lumMod val="75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1" name="Rectangle 20">
            <a:extLst>
              <a:ext uri="{FF2B5EF4-FFF2-40B4-BE49-F238E27FC236}">
                <a16:creationId xmlns:a16="http://schemas.microsoft.com/office/drawing/2014/main" id="{1DA8C18B-9C8E-47E6-BAEF-86331BC0A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0A7027-88EB-4287-9F84-64702E69B632}"/>
              </a:ext>
            </a:extLst>
          </p:cNvPr>
          <p:cNvSpPr>
            <a:spLocks noGrp="1"/>
          </p:cNvSpPr>
          <p:nvPr>
            <p:ph type="title"/>
          </p:nvPr>
        </p:nvSpPr>
        <p:spPr>
          <a:xfrm>
            <a:off x="5297763" y="643467"/>
            <a:ext cx="6271758" cy="5571066"/>
          </a:xfrm>
        </p:spPr>
        <p:txBody>
          <a:bodyPr vert="horz" lIns="91440" tIns="45720" rIns="91440" bIns="45720" rtlCol="0" anchor="ctr">
            <a:normAutofit/>
          </a:bodyPr>
          <a:lstStyle/>
          <a:p>
            <a:pPr>
              <a:lnSpc>
                <a:spcPct val="80000"/>
              </a:lnSpc>
            </a:pPr>
            <a:r>
              <a:rPr lang="en-US" sz="8000" dirty="0">
                <a:blipFill dpi="0" rotWithShape="1">
                  <a:blip r:embed="rId4"/>
                  <a:srcRect/>
                  <a:tile tx="6350" ty="-127000" sx="65000" sy="64000" flip="none" algn="tl"/>
                </a:blipFill>
              </a:rPr>
              <a:t>HSA/FSA Limits</a:t>
            </a:r>
          </a:p>
        </p:txBody>
      </p:sp>
    </p:spTree>
    <p:extLst>
      <p:ext uri="{BB962C8B-B14F-4D97-AF65-F5344CB8AC3E}">
        <p14:creationId xmlns:p14="http://schemas.microsoft.com/office/powerpoint/2010/main" val="1977487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7FF924-8DA0-4BE9-8C7E-095B0EC13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6502" y="0"/>
            <a:ext cx="6125497" cy="6857999"/>
          </a:xfrm>
          <a:prstGeom prst="rect">
            <a:avLst/>
          </a:prstGeom>
          <a:blipFill dpi="0" rotWithShape="1">
            <a:blip r:embed="rId3">
              <a:alphaModFix amt="6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D1494E-21AF-4017-89F3-45D5F6A2C0A7}"/>
              </a:ext>
            </a:extLst>
          </p:cNvPr>
          <p:cNvSpPr>
            <a:spLocks noGrp="1"/>
          </p:cNvSpPr>
          <p:nvPr>
            <p:ph type="title"/>
          </p:nvPr>
        </p:nvSpPr>
        <p:spPr>
          <a:xfrm>
            <a:off x="6400800" y="484632"/>
            <a:ext cx="5299586" cy="1609344"/>
          </a:xfrm>
          <a:ln>
            <a:noFill/>
          </a:ln>
        </p:spPr>
        <p:txBody>
          <a:bodyPr>
            <a:normAutofit/>
          </a:bodyPr>
          <a:lstStyle/>
          <a:p>
            <a:r>
              <a:rPr lang="en-US" sz="4000" dirty="0"/>
              <a:t>HSA Limits </a:t>
            </a:r>
          </a:p>
        </p:txBody>
      </p:sp>
      <p:sp>
        <p:nvSpPr>
          <p:cNvPr id="3" name="Content Placeholder 2">
            <a:extLst>
              <a:ext uri="{FF2B5EF4-FFF2-40B4-BE49-F238E27FC236}">
                <a16:creationId xmlns:a16="http://schemas.microsoft.com/office/drawing/2014/main" id="{5C171814-2194-4C0F-B346-C133CA024E86}"/>
              </a:ext>
            </a:extLst>
          </p:cNvPr>
          <p:cNvSpPr>
            <a:spLocks noGrp="1"/>
          </p:cNvSpPr>
          <p:nvPr>
            <p:ph idx="1"/>
          </p:nvPr>
        </p:nvSpPr>
        <p:spPr>
          <a:xfrm>
            <a:off x="6400799" y="2121408"/>
            <a:ext cx="5299585" cy="4050792"/>
          </a:xfrm>
        </p:spPr>
        <p:txBody>
          <a:bodyPr vert="horz" lIns="91440" tIns="45720" rIns="91440" bIns="45720" rtlCol="0">
            <a:normAutofit/>
          </a:bodyPr>
          <a:lstStyle/>
          <a:p>
            <a:r>
              <a:rPr lang="en-US" sz="1800" dirty="0"/>
              <a:t>Increase in total </a:t>
            </a:r>
            <a:r>
              <a:rPr lang="en-US" sz="1800" noProof="1"/>
              <a:t>HSA</a:t>
            </a:r>
            <a:r>
              <a:rPr lang="en-US" sz="1800" dirty="0"/>
              <a:t> annual contributions maximum </a:t>
            </a:r>
          </a:p>
          <a:p>
            <a:pPr>
              <a:buClr>
                <a:srgbClr val="276F8B"/>
              </a:buClr>
            </a:pPr>
            <a:r>
              <a:rPr lang="en-US" sz="1800" dirty="0"/>
              <a:t>Increase to </a:t>
            </a:r>
            <a:r>
              <a:rPr lang="en-US" sz="1800" noProof="1"/>
              <a:t>HSA </a:t>
            </a:r>
            <a:r>
              <a:rPr lang="en-US" sz="1800" dirty="0"/>
              <a:t>annual employer contributions</a:t>
            </a:r>
          </a:p>
          <a:p>
            <a:pPr lvl="1">
              <a:buClr>
                <a:srgbClr val="276F8B"/>
              </a:buClr>
              <a:buFont typeface="Wingdings" charset="2"/>
              <a:buChar char="Ø"/>
            </a:pPr>
            <a:r>
              <a:rPr lang="en-US" dirty="0"/>
              <a:t>Single =$876 increase of $24</a:t>
            </a:r>
          </a:p>
          <a:p>
            <a:pPr lvl="1">
              <a:buClr>
                <a:srgbClr val="276F8B"/>
              </a:buClr>
              <a:buFont typeface="Wingdings" charset="2"/>
              <a:buChar char="Ø"/>
            </a:pPr>
            <a:r>
              <a:rPr lang="en-US" dirty="0"/>
              <a:t>Family = $1,752 increase of $48</a:t>
            </a:r>
          </a:p>
          <a:p>
            <a:pPr lvl="1">
              <a:buClr>
                <a:srgbClr val="276F8B"/>
              </a:buClr>
              <a:buFont typeface="Wingdings" charset="2"/>
              <a:buChar char="Ø"/>
            </a:pPr>
            <a:r>
              <a:rPr lang="en-US" dirty="0"/>
              <a:t>Prorated if required to pay &lt; ½ time rates or coverage effective after January 1st</a:t>
            </a:r>
          </a:p>
          <a:p>
            <a:pPr>
              <a:buClr>
                <a:srgbClr val="276F8B"/>
              </a:buClr>
            </a:pPr>
            <a:endParaRPr lang="en-US" sz="1800" dirty="0"/>
          </a:p>
        </p:txBody>
      </p:sp>
      <p:grpSp>
        <p:nvGrpSpPr>
          <p:cNvPr id="11" name="Group 10">
            <a:extLst>
              <a:ext uri="{FF2B5EF4-FFF2-40B4-BE49-F238E27FC236}">
                <a16:creationId xmlns:a16="http://schemas.microsoft.com/office/drawing/2014/main" id="{5029B4A8-2CF0-48DC-B29E-F3B62EDDC4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F71DA811-F7AE-460D-9891-57F221994B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3747795E-BBFD-44B4-892D-2054745A84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4" name="Table 4">
            <a:extLst>
              <a:ext uri="{FF2B5EF4-FFF2-40B4-BE49-F238E27FC236}">
                <a16:creationId xmlns:a16="http://schemas.microsoft.com/office/drawing/2014/main" id="{4EE12102-2108-4B5A-9E2B-F227BCC855AE}"/>
              </a:ext>
            </a:extLst>
          </p:cNvPr>
          <p:cNvGraphicFramePr>
            <a:graphicFrameLocks noGrp="1"/>
          </p:cNvGraphicFramePr>
          <p:nvPr>
            <p:extLst>
              <p:ext uri="{D42A27DB-BD31-4B8C-83A1-F6EECF244321}">
                <p14:modId xmlns:p14="http://schemas.microsoft.com/office/powerpoint/2010/main" val="3225099411"/>
              </p:ext>
            </p:extLst>
          </p:nvPr>
        </p:nvGraphicFramePr>
        <p:xfrm>
          <a:off x="633999" y="1962196"/>
          <a:ext cx="5112464" cy="2943871"/>
        </p:xfrm>
        <a:graphic>
          <a:graphicData uri="http://schemas.openxmlformats.org/drawingml/2006/table">
            <a:tbl>
              <a:tblPr firstRow="1" bandRow="1">
                <a:noFill/>
                <a:tableStyleId>{3B4B98B0-60AC-42C2-AFA5-B58CD77FA1E5}</a:tableStyleId>
              </a:tblPr>
              <a:tblGrid>
                <a:gridCol w="1312816">
                  <a:extLst>
                    <a:ext uri="{9D8B030D-6E8A-4147-A177-3AD203B41FA5}">
                      <a16:colId xmlns:a16="http://schemas.microsoft.com/office/drawing/2014/main" val="2559863527"/>
                    </a:ext>
                  </a:extLst>
                </a:gridCol>
                <a:gridCol w="1180114">
                  <a:extLst>
                    <a:ext uri="{9D8B030D-6E8A-4147-A177-3AD203B41FA5}">
                      <a16:colId xmlns:a16="http://schemas.microsoft.com/office/drawing/2014/main" val="169598340"/>
                    </a:ext>
                  </a:extLst>
                </a:gridCol>
                <a:gridCol w="1180114">
                  <a:extLst>
                    <a:ext uri="{9D8B030D-6E8A-4147-A177-3AD203B41FA5}">
                      <a16:colId xmlns:a16="http://schemas.microsoft.com/office/drawing/2014/main" val="2130216545"/>
                    </a:ext>
                  </a:extLst>
                </a:gridCol>
                <a:gridCol w="1439420">
                  <a:extLst>
                    <a:ext uri="{9D8B030D-6E8A-4147-A177-3AD203B41FA5}">
                      <a16:colId xmlns:a16="http://schemas.microsoft.com/office/drawing/2014/main" val="342380902"/>
                    </a:ext>
                  </a:extLst>
                </a:gridCol>
              </a:tblGrid>
              <a:tr h="581029">
                <a:tc>
                  <a:txBody>
                    <a:bodyPr/>
                    <a:lstStyle/>
                    <a:p>
                      <a:endParaRPr lang="en-US" sz="1800" b="0" cap="none" spc="60" dirty="0">
                        <a:solidFill>
                          <a:schemeClr val="bg1"/>
                        </a:solidFill>
                      </a:endParaRPr>
                    </a:p>
                  </a:txBody>
                  <a:tcPr marL="209268" marR="226280" marT="103292" marB="160974" anchor="ctr">
                    <a:lnL w="12700" cmpd="sng">
                      <a:noFill/>
                      <a:prstDash val="solid"/>
                    </a:lnL>
                    <a:lnR w="12700" cmpd="sng">
                      <a:noFill/>
                      <a:prstDash val="solid"/>
                    </a:lnR>
                    <a:lnT w="12700" cap="flat" cmpd="sng" algn="ctr">
                      <a:noFill/>
                      <a:prstDash val="solid"/>
                    </a:lnT>
                    <a:lnB w="12700" cmpd="sng">
                      <a:noFill/>
                      <a:prstDash val="solid"/>
                    </a:lnB>
                    <a:solidFill>
                      <a:schemeClr val="accent1"/>
                    </a:solidFill>
                  </a:tcPr>
                </a:tc>
                <a:tc>
                  <a:txBody>
                    <a:bodyPr/>
                    <a:lstStyle/>
                    <a:p>
                      <a:pPr algn="ctr"/>
                      <a:r>
                        <a:rPr lang="en-US" sz="1800" b="0" cap="none" spc="60" dirty="0">
                          <a:solidFill>
                            <a:schemeClr val="bg1"/>
                          </a:solidFill>
                        </a:rPr>
                        <a:t>2026</a:t>
                      </a:r>
                    </a:p>
                  </a:txBody>
                  <a:tcPr marL="209268" marR="226280" marT="103292" marB="160974" anchor="ctr">
                    <a:lnL w="12700" cmpd="sng">
                      <a:noFill/>
                      <a:prstDash val="solid"/>
                    </a:lnL>
                    <a:lnR w="12700" cmpd="sng">
                      <a:noFill/>
                      <a:prstDash val="solid"/>
                    </a:lnR>
                    <a:lnT w="12700" cap="flat" cmpd="sng" algn="ctr">
                      <a:noFill/>
                      <a:prstDash val="solid"/>
                    </a:lnT>
                    <a:lnB w="12700" cmpd="sng">
                      <a:noFill/>
                      <a:prstDash val="solid"/>
                    </a:lnB>
                    <a:solidFill>
                      <a:schemeClr val="accent1"/>
                    </a:solidFill>
                  </a:tcPr>
                </a:tc>
                <a:tc>
                  <a:txBody>
                    <a:bodyPr/>
                    <a:lstStyle/>
                    <a:p>
                      <a:pPr algn="ctr"/>
                      <a:r>
                        <a:rPr lang="en-US" sz="1800" b="0" cap="none" spc="60" dirty="0">
                          <a:solidFill>
                            <a:schemeClr val="bg1"/>
                          </a:solidFill>
                        </a:rPr>
                        <a:t>2027</a:t>
                      </a:r>
                    </a:p>
                  </a:txBody>
                  <a:tcPr marL="209268" marR="226280" marT="103292" marB="160974" anchor="ctr">
                    <a:lnL w="12700" cmpd="sng">
                      <a:noFill/>
                      <a:prstDash val="solid"/>
                    </a:lnL>
                    <a:lnR w="12700" cmpd="sng">
                      <a:noFill/>
                      <a:prstDash val="solid"/>
                    </a:lnR>
                    <a:lnT w="12700" cap="flat" cmpd="sng" algn="ctr">
                      <a:noFill/>
                      <a:prstDash val="solid"/>
                    </a:lnT>
                    <a:lnB w="12700" cmpd="sng">
                      <a:noFill/>
                      <a:prstDash val="solid"/>
                    </a:lnB>
                    <a:solidFill>
                      <a:schemeClr val="accent1"/>
                    </a:solidFill>
                  </a:tcPr>
                </a:tc>
                <a:tc>
                  <a:txBody>
                    <a:bodyPr/>
                    <a:lstStyle/>
                    <a:p>
                      <a:pPr algn="ctr"/>
                      <a:r>
                        <a:rPr lang="en-US" sz="1800" b="0" cap="none" spc="60">
                          <a:solidFill>
                            <a:schemeClr val="bg1"/>
                          </a:solidFill>
                        </a:rPr>
                        <a:t>Change</a:t>
                      </a:r>
                    </a:p>
                  </a:txBody>
                  <a:tcPr marL="209268" marR="226280" marT="103292" marB="160974" anchor="ctr">
                    <a:lnL w="12700" cmpd="sng">
                      <a:noFill/>
                      <a:prstDash val="solid"/>
                    </a:lnL>
                    <a:lnR w="12700" cmpd="sng">
                      <a:noFill/>
                      <a:prstDash val="solid"/>
                    </a:lnR>
                    <a:lnT w="12700" cap="flat" cmpd="sng" algn="ctr">
                      <a:noFill/>
                      <a:prstDash val="solid"/>
                    </a:lnT>
                    <a:lnB w="12700" cmpd="sng">
                      <a:noFill/>
                      <a:prstDash val="solid"/>
                    </a:lnB>
                    <a:solidFill>
                      <a:schemeClr val="accent1"/>
                    </a:solidFill>
                  </a:tcPr>
                </a:tc>
                <a:extLst>
                  <a:ext uri="{0D108BD9-81ED-4DB2-BD59-A6C34878D82A}">
                    <a16:rowId xmlns:a16="http://schemas.microsoft.com/office/drawing/2014/main" val="4095370540"/>
                  </a:ext>
                </a:extLst>
              </a:tr>
              <a:tr h="546599">
                <a:tc>
                  <a:txBody>
                    <a:bodyPr/>
                    <a:lstStyle/>
                    <a:p>
                      <a:r>
                        <a:rPr lang="en-US" sz="1600" cap="none" spc="0">
                          <a:solidFill>
                            <a:schemeClr val="tx1"/>
                          </a:solidFill>
                        </a:rPr>
                        <a:t>Single</a:t>
                      </a:r>
                    </a:p>
                  </a:txBody>
                  <a:tcPr marL="209268" marR="226280" marT="103292" marB="160974">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lgn="ctr"/>
                      <a:r>
                        <a:rPr lang="en-US" sz="1600" cap="none" spc="0" dirty="0">
                          <a:solidFill>
                            <a:schemeClr val="tx1"/>
                          </a:solidFill>
                        </a:rPr>
                        <a:t>$4,400</a:t>
                      </a:r>
                    </a:p>
                  </a:txBody>
                  <a:tcPr marL="209268" marR="226280" marT="103292" marB="160974">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lgn="ctr"/>
                      <a:r>
                        <a:rPr lang="en-US" sz="1600" cap="none" spc="0" dirty="0">
                          <a:solidFill>
                            <a:schemeClr val="tx1"/>
                          </a:solidFill>
                        </a:rPr>
                        <a:t>$4,500</a:t>
                      </a:r>
                    </a:p>
                  </a:txBody>
                  <a:tcPr marL="209268" marR="226280" marT="103292" marB="160974">
                    <a:lnL w="12700" cmpd="sng">
                      <a:noFill/>
                      <a:prstDash val="solid"/>
                    </a:lnL>
                    <a:lnR w="12700" cmpd="sng">
                      <a:noFill/>
                      <a:prstDash val="solid"/>
                    </a:lnR>
                    <a:lnT w="12700" cmpd="sng">
                      <a:noFill/>
                      <a:prstDash val="solid"/>
                    </a:lnT>
                    <a:lnB w="12700" cap="flat" cmpd="sng" algn="ctr">
                      <a:noFill/>
                      <a:prstDash val="solid"/>
                    </a:lnB>
                    <a:noFill/>
                  </a:tcPr>
                </a:tc>
                <a:tc>
                  <a:txBody>
                    <a:bodyPr/>
                    <a:lstStyle/>
                    <a:p>
                      <a:pPr algn="ctr"/>
                      <a:r>
                        <a:rPr lang="en-US" sz="1600" cap="none" spc="0" dirty="0">
                          <a:solidFill>
                            <a:schemeClr val="tx1"/>
                          </a:solidFill>
                        </a:rPr>
                        <a:t>+ $100</a:t>
                      </a:r>
                    </a:p>
                  </a:txBody>
                  <a:tcPr marL="209268" marR="226280" marT="103292" marB="160974">
                    <a:lnL w="12700" cmpd="sng">
                      <a:noFill/>
                      <a:prstDash val="solid"/>
                    </a:lnL>
                    <a:lnR w="12700" cmpd="sng">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1158196484"/>
                  </a:ext>
                </a:extLst>
              </a:tr>
              <a:tr h="546599">
                <a:tc>
                  <a:txBody>
                    <a:bodyPr/>
                    <a:lstStyle/>
                    <a:p>
                      <a:r>
                        <a:rPr lang="en-US" sz="1600" cap="none" spc="0">
                          <a:solidFill>
                            <a:schemeClr val="tx1"/>
                          </a:solidFill>
                        </a:rPr>
                        <a:t>Family</a:t>
                      </a:r>
                    </a:p>
                  </a:txBody>
                  <a:tcPr marL="209268" marR="226280" marT="103292" marB="160974">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gn="ctr"/>
                      <a:r>
                        <a:rPr lang="en-US" sz="1600" cap="none" spc="0" dirty="0">
                          <a:solidFill>
                            <a:schemeClr val="tx1"/>
                          </a:solidFill>
                        </a:rPr>
                        <a:t>$8,750</a:t>
                      </a:r>
                    </a:p>
                  </a:txBody>
                  <a:tcPr marL="209268" marR="226280" marT="103292" marB="160974">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gn="ctr"/>
                      <a:r>
                        <a:rPr lang="en-US" sz="1600" cap="none" spc="0" dirty="0">
                          <a:solidFill>
                            <a:schemeClr val="tx1"/>
                          </a:solidFill>
                        </a:rPr>
                        <a:t>$9,000</a:t>
                      </a:r>
                    </a:p>
                  </a:txBody>
                  <a:tcPr marL="209268" marR="226280" marT="103292" marB="160974">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gn="ctr"/>
                      <a:r>
                        <a:rPr lang="en-US" sz="1600" cap="none" spc="0" dirty="0">
                          <a:solidFill>
                            <a:schemeClr val="tx1"/>
                          </a:solidFill>
                        </a:rPr>
                        <a:t>+ $250</a:t>
                      </a:r>
                    </a:p>
                  </a:txBody>
                  <a:tcPr marL="209268" marR="226280" marT="103292" marB="160974">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386331272"/>
                  </a:ext>
                </a:extLst>
              </a:tr>
              <a:tr h="1269644">
                <a:tc>
                  <a:txBody>
                    <a:bodyPr/>
                    <a:lstStyle/>
                    <a:p>
                      <a:r>
                        <a:rPr lang="en-US" sz="1600" cap="none" spc="0">
                          <a:solidFill>
                            <a:schemeClr val="tx1"/>
                          </a:solidFill>
                        </a:rPr>
                        <a:t>Catch-Up </a:t>
                      </a:r>
                    </a:p>
                    <a:p>
                      <a:pPr lvl="0">
                        <a:buNone/>
                      </a:pPr>
                      <a:r>
                        <a:rPr lang="en-US" sz="1600" cap="none" spc="0">
                          <a:solidFill>
                            <a:schemeClr val="tx1"/>
                          </a:solidFill>
                        </a:rPr>
                        <a:t>(age 55 or older)</a:t>
                      </a:r>
                    </a:p>
                  </a:txBody>
                  <a:tcPr marL="209268" marR="226280" marT="103292" marB="160974">
                    <a:lnL w="12700" cmpd="sng">
                      <a:noFill/>
                      <a:prstDash val="solid"/>
                    </a:lnL>
                    <a:lnR w="12700" cmpd="sng">
                      <a:noFill/>
                      <a:prstDash val="solid"/>
                    </a:lnR>
                    <a:lnT w="12700" cmpd="sng">
                      <a:noFill/>
                      <a:prstDash val="solid"/>
                    </a:lnT>
                    <a:lnB w="12700" cmpd="sng">
                      <a:noFill/>
                      <a:prstDash val="solid"/>
                    </a:lnB>
                    <a:noFill/>
                  </a:tcPr>
                </a:tc>
                <a:tc>
                  <a:txBody>
                    <a:bodyPr/>
                    <a:lstStyle/>
                    <a:p>
                      <a:pPr algn="ctr"/>
                      <a:r>
                        <a:rPr lang="en-US" sz="1600" cap="none" spc="0" dirty="0">
                          <a:solidFill>
                            <a:schemeClr val="tx1"/>
                          </a:solidFill>
                        </a:rPr>
                        <a:t>$1,000</a:t>
                      </a:r>
                    </a:p>
                  </a:txBody>
                  <a:tcPr marL="209268" marR="226280" marT="103292" marB="160974">
                    <a:lnL w="12700" cmpd="sng">
                      <a:noFill/>
                      <a:prstDash val="solid"/>
                    </a:lnL>
                    <a:lnR w="12700" cmpd="sng">
                      <a:noFill/>
                      <a:prstDash val="solid"/>
                    </a:lnR>
                    <a:lnT w="12700" cmpd="sng">
                      <a:noFill/>
                      <a:prstDash val="solid"/>
                    </a:lnT>
                    <a:lnB w="12700" cmpd="sng">
                      <a:noFill/>
                      <a:prstDash val="solid"/>
                    </a:lnB>
                    <a:noFill/>
                  </a:tcPr>
                </a:tc>
                <a:tc>
                  <a:txBody>
                    <a:bodyPr/>
                    <a:lstStyle/>
                    <a:p>
                      <a:pPr algn="ctr"/>
                      <a:r>
                        <a:rPr lang="en-US" sz="1600" cap="none" spc="0" dirty="0">
                          <a:solidFill>
                            <a:schemeClr val="tx1"/>
                          </a:solidFill>
                        </a:rPr>
                        <a:t>$1,000</a:t>
                      </a:r>
                    </a:p>
                  </a:txBody>
                  <a:tcPr marL="209268" marR="226280" marT="103292" marB="160974">
                    <a:lnL w="12700" cmpd="sng">
                      <a:noFill/>
                      <a:prstDash val="solid"/>
                    </a:lnL>
                    <a:lnR w="12700" cmpd="sng">
                      <a:noFill/>
                      <a:prstDash val="solid"/>
                    </a:lnR>
                    <a:lnT w="12700" cmpd="sng">
                      <a:noFill/>
                      <a:prstDash val="solid"/>
                    </a:lnT>
                    <a:lnB w="12700" cmpd="sng">
                      <a:noFill/>
                      <a:prstDash val="solid"/>
                    </a:lnB>
                    <a:noFill/>
                  </a:tcPr>
                </a:tc>
                <a:tc>
                  <a:txBody>
                    <a:bodyPr/>
                    <a:lstStyle/>
                    <a:p>
                      <a:pPr algn="ctr"/>
                      <a:r>
                        <a:rPr lang="en-US" sz="1600" cap="none" spc="0" dirty="0">
                          <a:solidFill>
                            <a:schemeClr val="tx1"/>
                          </a:solidFill>
                        </a:rPr>
                        <a:t>No Change</a:t>
                      </a:r>
                    </a:p>
                  </a:txBody>
                  <a:tcPr marL="209268" marR="226280" marT="103292" marB="160974">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913469147"/>
                  </a:ext>
                </a:extLst>
              </a:tr>
            </a:tbl>
          </a:graphicData>
        </a:graphic>
      </p:graphicFrame>
    </p:spTree>
    <p:extLst>
      <p:ext uri="{BB962C8B-B14F-4D97-AF65-F5344CB8AC3E}">
        <p14:creationId xmlns:p14="http://schemas.microsoft.com/office/powerpoint/2010/main" val="120515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C7FF924-8DA0-4BE9-8C7E-095B0EC13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6502" y="0"/>
            <a:ext cx="6125497" cy="6857999"/>
          </a:xfrm>
          <a:prstGeom prst="rect">
            <a:avLst/>
          </a:prstGeom>
          <a:blipFill dpi="0" rotWithShape="1">
            <a:blip r:embed="rId3">
              <a:alphaModFix amt="6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D1494E-21AF-4017-89F3-45D5F6A2C0A7}"/>
              </a:ext>
            </a:extLst>
          </p:cNvPr>
          <p:cNvSpPr>
            <a:spLocks noGrp="1"/>
          </p:cNvSpPr>
          <p:nvPr>
            <p:ph type="title"/>
          </p:nvPr>
        </p:nvSpPr>
        <p:spPr>
          <a:xfrm>
            <a:off x="6400800" y="484632"/>
            <a:ext cx="5299586" cy="1609344"/>
          </a:xfrm>
          <a:ln>
            <a:noFill/>
          </a:ln>
        </p:spPr>
        <p:txBody>
          <a:bodyPr vert="horz" lIns="91440" tIns="45720" rIns="91440" bIns="45720" rtlCol="0">
            <a:normAutofit/>
          </a:bodyPr>
          <a:lstStyle/>
          <a:p>
            <a:r>
              <a:rPr lang="en-US" sz="4000"/>
              <a:t>Pre-Tax Savings Account Limits</a:t>
            </a:r>
          </a:p>
        </p:txBody>
      </p:sp>
      <p:sp>
        <p:nvSpPr>
          <p:cNvPr id="7" name="Content Placeholder 6">
            <a:extLst>
              <a:ext uri="{FF2B5EF4-FFF2-40B4-BE49-F238E27FC236}">
                <a16:creationId xmlns:a16="http://schemas.microsoft.com/office/drawing/2014/main" id="{18A5607D-79CB-5BB8-105C-0C162BD0E0FD}"/>
              </a:ext>
            </a:extLst>
          </p:cNvPr>
          <p:cNvSpPr>
            <a:spLocks noGrp="1"/>
          </p:cNvSpPr>
          <p:nvPr>
            <p:ph idx="1"/>
          </p:nvPr>
        </p:nvSpPr>
        <p:spPr>
          <a:xfrm>
            <a:off x="6400799" y="2121408"/>
            <a:ext cx="5299585" cy="4050792"/>
          </a:xfrm>
        </p:spPr>
        <p:txBody>
          <a:bodyPr vert="horz" lIns="0" tIns="45720" rIns="0" bIns="45720" rtlCol="0">
            <a:normAutofit/>
          </a:bodyPr>
          <a:lstStyle/>
          <a:p>
            <a:r>
              <a:rPr lang="en-US" sz="1800" b="1" dirty="0"/>
              <a:t>Medical FSA and Parking &amp; Transit Accounts</a:t>
            </a:r>
          </a:p>
          <a:p>
            <a:endParaRPr lang="en-US" sz="1800" b="1" dirty="0"/>
          </a:p>
          <a:p>
            <a:pPr marL="201168" lvl="1" indent="0">
              <a:buClr>
                <a:srgbClr val="276F8B"/>
              </a:buClr>
              <a:buNone/>
            </a:pPr>
            <a:r>
              <a:rPr lang="en-US" dirty="0">
                <a:ea typeface="+mn-lt"/>
                <a:cs typeface="+mn-lt"/>
              </a:rPr>
              <a:t>Employees must have a minimum of a $50 carryover account balance from 2026 to roll over unused funds into 2027 (if an employee does not re-enroll for next plan year)</a:t>
            </a:r>
          </a:p>
          <a:p>
            <a:pPr marL="201168" lvl="1" indent="0">
              <a:buClr>
                <a:srgbClr val="276F8B"/>
              </a:buClr>
              <a:buNone/>
            </a:pPr>
            <a:endParaRPr lang="en-US" dirty="0">
              <a:ea typeface="+mn-lt"/>
              <a:cs typeface="+mn-lt"/>
            </a:endParaRPr>
          </a:p>
        </p:txBody>
      </p:sp>
      <p:grpSp>
        <p:nvGrpSpPr>
          <p:cNvPr id="19" name="Group 18">
            <a:extLst>
              <a:ext uri="{FF2B5EF4-FFF2-40B4-BE49-F238E27FC236}">
                <a16:creationId xmlns:a16="http://schemas.microsoft.com/office/drawing/2014/main" id="{5029B4A8-2CF0-48DC-B29E-F3B62EDDC44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0" name="Oval 19">
              <a:extLst>
                <a:ext uri="{FF2B5EF4-FFF2-40B4-BE49-F238E27FC236}">
                  <a16:creationId xmlns:a16="http://schemas.microsoft.com/office/drawing/2014/main" id="{F71DA811-F7AE-460D-9891-57F221994B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id="{3747795E-BBFD-44B4-892D-2054745A84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4" name="Table 4">
            <a:extLst>
              <a:ext uri="{FF2B5EF4-FFF2-40B4-BE49-F238E27FC236}">
                <a16:creationId xmlns:a16="http://schemas.microsoft.com/office/drawing/2014/main" id="{4EE12102-2108-4B5A-9E2B-F227BCC855AE}"/>
              </a:ext>
            </a:extLst>
          </p:cNvPr>
          <p:cNvGraphicFramePr>
            <a:graphicFrameLocks noGrp="1"/>
          </p:cNvGraphicFramePr>
          <p:nvPr>
            <p:extLst>
              <p:ext uri="{D42A27DB-BD31-4B8C-83A1-F6EECF244321}">
                <p14:modId xmlns:p14="http://schemas.microsoft.com/office/powerpoint/2010/main" val="3693321822"/>
              </p:ext>
            </p:extLst>
          </p:nvPr>
        </p:nvGraphicFramePr>
        <p:xfrm>
          <a:off x="576073" y="1170686"/>
          <a:ext cx="5170387" cy="4590034"/>
        </p:xfrm>
        <a:graphic>
          <a:graphicData uri="http://schemas.openxmlformats.org/drawingml/2006/table">
            <a:tbl>
              <a:tblPr firstRow="1" bandRow="1">
                <a:noFill/>
                <a:tableStyleId>{69012ECD-51FC-41F1-AA8D-1B2483CD663E}</a:tableStyleId>
              </a:tblPr>
              <a:tblGrid>
                <a:gridCol w="2408795">
                  <a:extLst>
                    <a:ext uri="{9D8B030D-6E8A-4147-A177-3AD203B41FA5}">
                      <a16:colId xmlns:a16="http://schemas.microsoft.com/office/drawing/2014/main" val="2559863527"/>
                    </a:ext>
                  </a:extLst>
                </a:gridCol>
                <a:gridCol w="974484">
                  <a:extLst>
                    <a:ext uri="{9D8B030D-6E8A-4147-A177-3AD203B41FA5}">
                      <a16:colId xmlns:a16="http://schemas.microsoft.com/office/drawing/2014/main" val="169598340"/>
                    </a:ext>
                  </a:extLst>
                </a:gridCol>
                <a:gridCol w="859536">
                  <a:extLst>
                    <a:ext uri="{9D8B030D-6E8A-4147-A177-3AD203B41FA5}">
                      <a16:colId xmlns:a16="http://schemas.microsoft.com/office/drawing/2014/main" val="2130216545"/>
                    </a:ext>
                  </a:extLst>
                </a:gridCol>
                <a:gridCol w="927572">
                  <a:extLst>
                    <a:ext uri="{9D8B030D-6E8A-4147-A177-3AD203B41FA5}">
                      <a16:colId xmlns:a16="http://schemas.microsoft.com/office/drawing/2014/main" val="342380902"/>
                    </a:ext>
                  </a:extLst>
                </a:gridCol>
              </a:tblGrid>
              <a:tr h="435552">
                <a:tc>
                  <a:txBody>
                    <a:bodyPr/>
                    <a:lstStyle/>
                    <a:p>
                      <a:endParaRPr lang="en-US" sz="1200" b="0" cap="none" spc="0" dirty="0">
                        <a:solidFill>
                          <a:schemeClr val="bg1"/>
                        </a:solidFill>
                      </a:endParaRPr>
                    </a:p>
                  </a:txBody>
                  <a:tcPr marL="98991" marR="48800" marT="76148" marB="76148" anchor="ctr">
                    <a:lnL w="12700" cap="flat" cmpd="sng" algn="ctr">
                      <a:solidFill>
                        <a:schemeClr val="tx1"/>
                      </a:solidFill>
                      <a:prstDash val="solid"/>
                      <a:round/>
                      <a:headEnd type="none" w="med" len="med"/>
                      <a:tailEnd type="none" w="med" len="med"/>
                    </a:lnL>
                    <a:lnR w="12700" cmpd="sng">
                      <a:noFill/>
                    </a:lnR>
                    <a:lnT w="19050" cap="flat" cmpd="sng" algn="ctr">
                      <a:solidFill>
                        <a:schemeClr val="tx1"/>
                      </a:solidFill>
                      <a:prstDash val="solid"/>
                    </a:lnT>
                    <a:lnB w="38100" cmpd="sng">
                      <a:noFill/>
                    </a:lnB>
                    <a:solidFill>
                      <a:srgbClr val="104E61"/>
                    </a:solidFill>
                  </a:tcPr>
                </a:tc>
                <a:tc>
                  <a:txBody>
                    <a:bodyPr/>
                    <a:lstStyle/>
                    <a:p>
                      <a:r>
                        <a:rPr lang="en-US" sz="1500" b="0" cap="none" spc="0" dirty="0">
                          <a:solidFill>
                            <a:schemeClr val="bg1"/>
                          </a:solidFill>
                        </a:rPr>
                        <a:t>2026</a:t>
                      </a:r>
                    </a:p>
                  </a:txBody>
                  <a:tcPr marL="98991" marR="48800" marT="76148" marB="76148" anchor="ctr">
                    <a:lnL w="12700" cmpd="sng">
                      <a:noFill/>
                    </a:lnL>
                    <a:lnR w="12700" cmpd="sng">
                      <a:noFill/>
                    </a:lnR>
                    <a:lnT w="19050" cap="flat" cmpd="sng" algn="ctr">
                      <a:solidFill>
                        <a:schemeClr val="tx1"/>
                      </a:solidFill>
                      <a:prstDash val="solid"/>
                    </a:lnT>
                    <a:lnB w="38100" cmpd="sng">
                      <a:noFill/>
                    </a:lnB>
                    <a:solidFill>
                      <a:srgbClr val="104E61"/>
                    </a:solidFill>
                  </a:tcPr>
                </a:tc>
                <a:tc>
                  <a:txBody>
                    <a:bodyPr/>
                    <a:lstStyle/>
                    <a:p>
                      <a:r>
                        <a:rPr lang="en-US" sz="1500" b="0" cap="none" spc="0" dirty="0">
                          <a:solidFill>
                            <a:schemeClr val="bg1"/>
                          </a:solidFill>
                        </a:rPr>
                        <a:t>2027</a:t>
                      </a:r>
                    </a:p>
                  </a:txBody>
                  <a:tcPr marL="98991" marR="48800" marT="76148" marB="76148" anchor="ctr">
                    <a:lnL w="12700" cmpd="sng">
                      <a:noFill/>
                    </a:lnL>
                    <a:lnR w="12700" cmpd="sng">
                      <a:noFill/>
                    </a:lnR>
                    <a:lnT w="19050" cap="flat" cmpd="sng" algn="ctr">
                      <a:solidFill>
                        <a:schemeClr val="tx1"/>
                      </a:solidFill>
                      <a:prstDash val="solid"/>
                    </a:lnT>
                    <a:lnB w="38100" cmpd="sng">
                      <a:noFill/>
                    </a:lnB>
                    <a:solidFill>
                      <a:srgbClr val="104E61"/>
                    </a:solidFill>
                  </a:tcPr>
                </a:tc>
                <a:tc>
                  <a:txBody>
                    <a:bodyPr/>
                    <a:lstStyle/>
                    <a:p>
                      <a:r>
                        <a:rPr lang="en-US" sz="1500" b="0" cap="none" spc="0">
                          <a:solidFill>
                            <a:schemeClr val="bg1"/>
                          </a:solidFill>
                        </a:rPr>
                        <a:t>Change</a:t>
                      </a:r>
                    </a:p>
                  </a:txBody>
                  <a:tcPr marL="98991" marR="48800" marT="76148" marB="76148" anchor="ctr">
                    <a:lnL w="12700" cmpd="sng">
                      <a:noFill/>
                    </a:lnL>
                    <a:lnR w="12700" cap="flat" cmpd="sng" algn="ctr">
                      <a:solidFill>
                        <a:schemeClr val="tx1"/>
                      </a:solidFill>
                      <a:prstDash val="solid"/>
                      <a:round/>
                      <a:headEnd type="none" w="med" len="med"/>
                      <a:tailEnd type="none" w="med" len="med"/>
                    </a:lnR>
                    <a:lnT w="19050" cap="flat" cmpd="sng" algn="ctr">
                      <a:solidFill>
                        <a:schemeClr val="tx1"/>
                      </a:solidFill>
                      <a:prstDash val="solid"/>
                    </a:lnT>
                    <a:lnB w="38100" cmpd="sng">
                      <a:noFill/>
                    </a:lnB>
                    <a:solidFill>
                      <a:srgbClr val="104E61"/>
                    </a:solidFill>
                  </a:tcPr>
                </a:tc>
                <a:extLst>
                  <a:ext uri="{0D108BD9-81ED-4DB2-BD59-A6C34878D82A}">
                    <a16:rowId xmlns:a16="http://schemas.microsoft.com/office/drawing/2014/main" val="4095370540"/>
                  </a:ext>
                </a:extLst>
              </a:tr>
              <a:tr h="1622146">
                <a:tc>
                  <a:txBody>
                    <a:bodyPr/>
                    <a:lstStyle/>
                    <a:p>
                      <a:r>
                        <a:rPr lang="en-US" sz="1500" cap="none" spc="0" dirty="0">
                          <a:solidFill>
                            <a:schemeClr val="tx1"/>
                          </a:solidFill>
                        </a:rPr>
                        <a:t>Healthcare and Limited Purpose FSA</a:t>
                      </a:r>
                    </a:p>
                    <a:p>
                      <a:pPr lvl="0">
                        <a:buNone/>
                      </a:pPr>
                      <a:r>
                        <a:rPr lang="en-US" sz="1500" cap="none" spc="0" dirty="0">
                          <a:solidFill>
                            <a:schemeClr val="tx1"/>
                          </a:solidFill>
                        </a:rPr>
                        <a:t>*Up to $680 may be rolled over from 2026 to 2027</a:t>
                      </a:r>
                    </a:p>
                  </a:txBody>
                  <a:tcPr marL="98991" marR="48800" marT="76148" marB="76148">
                    <a:lnL w="12700" cap="flat" cmpd="sng" algn="ctr">
                      <a:solidFill>
                        <a:schemeClr val="tx1"/>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38100" cmpd="sng">
                      <a:noFill/>
                    </a:lnT>
                    <a:lnB w="6350" cap="flat" cmpd="sng" algn="ctr">
                      <a:solidFill>
                        <a:schemeClr val="tx1">
                          <a:lumMod val="50000"/>
                          <a:lumOff val="50000"/>
                        </a:schemeClr>
                      </a:solidFill>
                      <a:prstDash val="solid"/>
                    </a:lnB>
                    <a:noFill/>
                  </a:tcPr>
                </a:tc>
                <a:tc>
                  <a:txBody>
                    <a:bodyPr/>
                    <a:lstStyle/>
                    <a:p>
                      <a:pPr lvl="0">
                        <a:buNone/>
                      </a:pPr>
                      <a:r>
                        <a:rPr lang="en-US" sz="1500" cap="none" spc="0" dirty="0">
                          <a:solidFill>
                            <a:schemeClr val="tx1"/>
                          </a:solidFill>
                        </a:rPr>
                        <a:t>Min: $50</a:t>
                      </a:r>
                    </a:p>
                    <a:p>
                      <a:pPr lvl="0">
                        <a:buNone/>
                      </a:pPr>
                      <a:endParaRPr lang="en-US" sz="1500" cap="none" spc="0" dirty="0">
                        <a:solidFill>
                          <a:schemeClr val="tx1"/>
                        </a:solidFill>
                      </a:endParaRPr>
                    </a:p>
                    <a:p>
                      <a:pPr lvl="0">
                        <a:buNone/>
                      </a:pPr>
                      <a:r>
                        <a:rPr lang="en-US" sz="1500" cap="none" spc="0" dirty="0">
                          <a:solidFill>
                            <a:schemeClr val="tx1"/>
                          </a:solidFill>
                        </a:rPr>
                        <a:t>Max:</a:t>
                      </a:r>
                    </a:p>
                    <a:p>
                      <a:pPr lvl="0">
                        <a:buNone/>
                      </a:pPr>
                      <a:r>
                        <a:rPr lang="en-US" sz="1500" cap="none" spc="0" dirty="0">
                          <a:solidFill>
                            <a:schemeClr val="tx1"/>
                          </a:solidFill>
                        </a:rPr>
                        <a:t>$3,300</a:t>
                      </a:r>
                    </a:p>
                  </a:txBody>
                  <a:tcPr marL="98991" marR="48800" marT="76148" marB="76148">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noFill/>
                  </a:tcPr>
                </a:tc>
                <a:tc>
                  <a:txBody>
                    <a:bodyPr/>
                    <a:lstStyle/>
                    <a:p>
                      <a:pPr lvl="0">
                        <a:buNone/>
                      </a:pPr>
                      <a:r>
                        <a:rPr lang="en-US" sz="1500" cap="none" spc="0" dirty="0">
                          <a:solidFill>
                            <a:schemeClr val="tx1"/>
                          </a:solidFill>
                        </a:rPr>
                        <a:t>Min: $50</a:t>
                      </a:r>
                    </a:p>
                    <a:p>
                      <a:pPr lvl="0">
                        <a:buNone/>
                      </a:pPr>
                      <a:endParaRPr lang="en-US" sz="1500" cap="none" spc="0" dirty="0">
                        <a:solidFill>
                          <a:schemeClr val="tx1"/>
                        </a:solidFill>
                      </a:endParaRPr>
                    </a:p>
                    <a:p>
                      <a:pPr lvl="0">
                        <a:buNone/>
                      </a:pPr>
                      <a:r>
                        <a:rPr lang="en-US" sz="1500" cap="none" spc="0" dirty="0">
                          <a:solidFill>
                            <a:schemeClr val="tx1"/>
                          </a:solidFill>
                        </a:rPr>
                        <a:t>Max:</a:t>
                      </a:r>
                    </a:p>
                    <a:p>
                      <a:pPr lvl="0">
                        <a:buNone/>
                      </a:pPr>
                      <a:r>
                        <a:rPr lang="en-US" sz="1500" cap="none" spc="0" dirty="0">
                          <a:solidFill>
                            <a:schemeClr val="tx1"/>
                          </a:solidFill>
                        </a:rPr>
                        <a:t>$3,400</a:t>
                      </a:r>
                    </a:p>
                  </a:txBody>
                  <a:tcPr marL="98991" marR="48800" marT="76148" marB="76148">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noFill/>
                  </a:tcPr>
                </a:tc>
                <a:tc>
                  <a:txBody>
                    <a:bodyPr/>
                    <a:lstStyle/>
                    <a:p>
                      <a:pPr lvl="0">
                        <a:buNone/>
                      </a:pPr>
                      <a:r>
                        <a:rPr lang="en-US" sz="1500" cap="none" spc="0" dirty="0">
                          <a:solidFill>
                            <a:schemeClr val="tx1"/>
                          </a:solidFill>
                        </a:rPr>
                        <a:t>+ $100</a:t>
                      </a:r>
                    </a:p>
                  </a:txBody>
                  <a:tcPr marL="98991" marR="48800" marT="76148" marB="76148">
                    <a:lnL w="6350" cap="flat" cmpd="sng" algn="ctr">
                      <a:solidFill>
                        <a:schemeClr val="tx1">
                          <a:lumMod val="50000"/>
                          <a:lumOff val="50000"/>
                        </a:schemeClr>
                      </a:solidFill>
                      <a:prstDash val="solid"/>
                    </a:lnL>
                    <a:lnR w="12700" cap="flat" cmpd="sng" algn="ctr">
                      <a:solidFill>
                        <a:schemeClr val="tx1"/>
                      </a:solidFill>
                      <a:prstDash val="solid"/>
                      <a:round/>
                      <a:headEnd type="none" w="med" len="med"/>
                      <a:tailEnd type="none" w="med" len="med"/>
                    </a:lnR>
                    <a:lnT w="38100" cmpd="sng">
                      <a:noFill/>
                    </a:lnT>
                    <a:lnB w="6350" cap="flat" cmpd="sng" algn="ctr">
                      <a:solidFill>
                        <a:schemeClr val="tx1">
                          <a:lumMod val="50000"/>
                          <a:lumOff val="50000"/>
                        </a:schemeClr>
                      </a:solidFill>
                      <a:prstDash val="solid"/>
                    </a:lnB>
                    <a:noFill/>
                  </a:tcPr>
                </a:tc>
                <a:extLst>
                  <a:ext uri="{0D108BD9-81ED-4DB2-BD59-A6C34878D82A}">
                    <a16:rowId xmlns:a16="http://schemas.microsoft.com/office/drawing/2014/main" val="1158196484"/>
                  </a:ext>
                </a:extLst>
              </a:tr>
              <a:tr h="1147509">
                <a:tc>
                  <a:txBody>
                    <a:bodyPr/>
                    <a:lstStyle/>
                    <a:p>
                      <a:r>
                        <a:rPr lang="en-US" sz="1500" cap="none" spc="0" dirty="0">
                          <a:solidFill>
                            <a:schemeClr val="tx1"/>
                          </a:solidFill>
                        </a:rPr>
                        <a:t>Dependent Day Care FSA</a:t>
                      </a:r>
                    </a:p>
                    <a:p>
                      <a:pPr lvl="0">
                        <a:buNone/>
                      </a:pPr>
                      <a:r>
                        <a:rPr lang="en-US" sz="1500" cap="none" spc="0" dirty="0">
                          <a:solidFill>
                            <a:schemeClr val="tx1"/>
                          </a:solidFill>
                        </a:rPr>
                        <a:t>*No funds may be rolled over from 2026 to 2027</a:t>
                      </a:r>
                    </a:p>
                  </a:txBody>
                  <a:tcPr marL="98991" marR="48800" marT="76148" marB="76148">
                    <a:lnL w="12700" cap="flat" cmpd="sng" algn="ctr">
                      <a:solidFill>
                        <a:schemeClr val="tx1"/>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lnT>
                    <a:lnB w="12700" cmpd="sng">
                      <a:noFill/>
                      <a:prstDash val="solid"/>
                    </a:lnB>
                    <a:solidFill>
                      <a:schemeClr val="accent4">
                        <a:lumMod val="20000"/>
                        <a:lumOff val="80000"/>
                      </a:schemeClr>
                    </a:solidFill>
                  </a:tcPr>
                </a:tc>
                <a:tc>
                  <a:txBody>
                    <a:bodyPr/>
                    <a:lstStyle/>
                    <a:p>
                      <a:pPr lvl="0">
                        <a:buNone/>
                      </a:pPr>
                      <a:r>
                        <a:rPr lang="en-US" sz="1500" cap="none" spc="0" dirty="0">
                          <a:solidFill>
                            <a:schemeClr val="tx1"/>
                          </a:solidFill>
                        </a:rPr>
                        <a:t>$7,500</a:t>
                      </a:r>
                    </a:p>
                  </a:txBody>
                  <a:tcPr marL="98991" marR="48800" marT="76148" marB="76148">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accent4">
                        <a:lumMod val="20000"/>
                        <a:lumOff val="80000"/>
                      </a:schemeClr>
                    </a:solidFill>
                  </a:tcPr>
                </a:tc>
                <a:tc>
                  <a:txBody>
                    <a:bodyPr/>
                    <a:lstStyle/>
                    <a:p>
                      <a:pPr lvl="0">
                        <a:buNone/>
                      </a:pPr>
                      <a:r>
                        <a:rPr lang="en-US" sz="1500" cap="none" spc="0" dirty="0">
                          <a:solidFill>
                            <a:schemeClr val="tx1"/>
                          </a:solidFill>
                        </a:rPr>
                        <a:t>$7,500</a:t>
                      </a:r>
                    </a:p>
                  </a:txBody>
                  <a:tcPr marL="98991" marR="48800" marT="76148" marB="76148">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accent4">
                        <a:lumMod val="20000"/>
                        <a:lumOff val="80000"/>
                      </a:schemeClr>
                    </a:solidFill>
                  </a:tcPr>
                </a:tc>
                <a:tc>
                  <a:txBody>
                    <a:bodyPr/>
                    <a:lstStyle/>
                    <a:p>
                      <a:r>
                        <a:rPr lang="en-US" sz="1500" cap="none" spc="0" dirty="0">
                          <a:solidFill>
                            <a:schemeClr val="tx1"/>
                          </a:solidFill>
                        </a:rPr>
                        <a:t>No change</a:t>
                      </a:r>
                    </a:p>
                  </a:txBody>
                  <a:tcPr marL="98991" marR="48800" marT="76148" marB="76148">
                    <a:lnL w="6350" cap="flat" cmpd="sng" algn="ctr">
                      <a:solidFill>
                        <a:schemeClr val="tx1">
                          <a:lumMod val="50000"/>
                          <a:lumOff val="50000"/>
                        </a:schemeClr>
                      </a:solidFill>
                      <a:prstDash val="solid"/>
                    </a:lnL>
                    <a:lnR w="12700" cap="flat" cmpd="sng" algn="ctr">
                      <a:solidFill>
                        <a:schemeClr val="tx1"/>
                      </a:solidFill>
                      <a:prstDash val="solid"/>
                      <a:round/>
                      <a:headEnd type="none" w="med" len="med"/>
                      <a:tailEnd type="none" w="med" len="med"/>
                    </a:lnR>
                    <a:lnT w="6350" cap="flat" cmpd="sng" algn="ctr">
                      <a:solidFill>
                        <a:schemeClr val="tx1">
                          <a:lumMod val="50000"/>
                          <a:lumOff val="50000"/>
                        </a:schemeClr>
                      </a:solidFill>
                      <a:prstDash val="solid"/>
                    </a:lnT>
                    <a:lnB w="12700" cmpd="sng">
                      <a:noFill/>
                      <a:prstDash val="solid"/>
                    </a:lnB>
                    <a:solidFill>
                      <a:schemeClr val="accent4">
                        <a:lumMod val="20000"/>
                        <a:lumOff val="80000"/>
                      </a:schemeClr>
                    </a:solidFill>
                  </a:tcPr>
                </a:tc>
                <a:extLst>
                  <a:ext uri="{0D108BD9-81ED-4DB2-BD59-A6C34878D82A}">
                    <a16:rowId xmlns:a16="http://schemas.microsoft.com/office/drawing/2014/main" val="1386331272"/>
                  </a:ext>
                </a:extLst>
              </a:tr>
              <a:tr h="1384827">
                <a:tc>
                  <a:txBody>
                    <a:bodyPr/>
                    <a:lstStyle/>
                    <a:p>
                      <a:pPr lvl="0">
                        <a:buNone/>
                      </a:pPr>
                      <a:r>
                        <a:rPr lang="en-US" sz="1500" cap="none" spc="0" dirty="0">
                          <a:solidFill>
                            <a:schemeClr val="tx1"/>
                          </a:solidFill>
                        </a:rPr>
                        <a:t>Parking &amp; Transit Account</a:t>
                      </a:r>
                    </a:p>
                    <a:p>
                      <a:pPr lvl="0">
                        <a:buNone/>
                      </a:pPr>
                      <a:r>
                        <a:rPr lang="en-US" sz="1500" cap="none" spc="0" dirty="0">
                          <a:solidFill>
                            <a:schemeClr val="tx1"/>
                          </a:solidFill>
                        </a:rPr>
                        <a:t>*must have $50 in account to roll over from 2026 to 2027</a:t>
                      </a:r>
                    </a:p>
                  </a:txBody>
                  <a:tcPr marL="98991" marR="48800" marT="76148" marB="76148">
                    <a:lnL w="12700" cap="flat" cmpd="sng" algn="ctr">
                      <a:solidFill>
                        <a:schemeClr val="tx1"/>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12700" cmpd="sng">
                      <a:noFill/>
                      <a:prstDash val="solid"/>
                    </a:lnT>
                    <a:lnB w="19050" cap="flat" cmpd="sng" algn="ctr">
                      <a:solidFill>
                        <a:schemeClr val="tx1"/>
                      </a:solidFill>
                      <a:prstDash val="solid"/>
                    </a:lnB>
                    <a:noFill/>
                  </a:tcPr>
                </a:tc>
                <a:tc>
                  <a:txBody>
                    <a:bodyPr/>
                    <a:lstStyle/>
                    <a:p>
                      <a:r>
                        <a:rPr lang="en-US" sz="1500" cap="none" spc="0" dirty="0">
                          <a:solidFill>
                            <a:schemeClr val="tx1"/>
                          </a:solidFill>
                        </a:rPr>
                        <a:t>$325/</a:t>
                      </a:r>
                      <a:r>
                        <a:rPr lang="en-US" sz="1500" cap="none" spc="0" dirty="0" err="1">
                          <a:solidFill>
                            <a:schemeClr val="tx1"/>
                          </a:solidFill>
                        </a:rPr>
                        <a:t>mo</a:t>
                      </a:r>
                      <a:endParaRPr lang="en-US" sz="1500" cap="none" spc="0" dirty="0">
                        <a:solidFill>
                          <a:schemeClr val="tx1"/>
                        </a:solidFill>
                      </a:endParaRPr>
                    </a:p>
                  </a:txBody>
                  <a:tcPr marL="98991" marR="48800" marT="76148" marB="76148">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r>
                        <a:rPr lang="en-US" sz="1500" cap="none" spc="0" dirty="0">
                          <a:solidFill>
                            <a:schemeClr val="tx1"/>
                          </a:solidFill>
                        </a:rPr>
                        <a:t>$340/ </a:t>
                      </a:r>
                      <a:r>
                        <a:rPr lang="en-US" sz="1500" cap="none" spc="0" dirty="0" err="1">
                          <a:solidFill>
                            <a:schemeClr val="tx1"/>
                          </a:solidFill>
                        </a:rPr>
                        <a:t>mo</a:t>
                      </a:r>
                      <a:endParaRPr lang="en-US" sz="1500" cap="none" spc="0" dirty="0">
                        <a:solidFill>
                          <a:schemeClr val="tx1"/>
                        </a:solidFill>
                      </a:endParaRPr>
                    </a:p>
                  </a:txBody>
                  <a:tcPr marL="98991" marR="48800" marT="76148" marB="76148">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r>
                        <a:rPr lang="en-US" sz="1500" cap="none" spc="0" dirty="0">
                          <a:solidFill>
                            <a:schemeClr val="tx1"/>
                          </a:solidFill>
                        </a:rPr>
                        <a:t>+ $15</a:t>
                      </a:r>
                    </a:p>
                  </a:txBody>
                  <a:tcPr marL="98991" marR="48800" marT="76148" marB="76148">
                    <a:lnL w="6350" cap="flat" cmpd="sng" algn="ctr">
                      <a:solidFill>
                        <a:schemeClr val="tx1">
                          <a:lumMod val="50000"/>
                          <a:lumOff val="50000"/>
                        </a:schemeClr>
                      </a:solidFill>
                      <a:prstDash val="solid"/>
                    </a:lnL>
                    <a:lnR w="12700" cap="flat" cmpd="sng" algn="ctr">
                      <a:solidFill>
                        <a:schemeClr val="tx1"/>
                      </a:solidFill>
                      <a:prstDash val="solid"/>
                      <a:round/>
                      <a:headEnd type="none" w="med" len="med"/>
                      <a:tailEnd type="none" w="med" len="med"/>
                    </a:lnR>
                    <a:lnT w="12700" cmpd="sng">
                      <a:noFill/>
                      <a:prstDash val="solid"/>
                    </a:lnT>
                    <a:lnB w="19050" cap="flat" cmpd="sng" algn="ctr">
                      <a:solidFill>
                        <a:schemeClr val="tx1"/>
                      </a:solidFill>
                      <a:prstDash val="solid"/>
                    </a:lnB>
                    <a:noFill/>
                  </a:tcPr>
                </a:tc>
                <a:extLst>
                  <a:ext uri="{0D108BD9-81ED-4DB2-BD59-A6C34878D82A}">
                    <a16:rowId xmlns:a16="http://schemas.microsoft.com/office/drawing/2014/main" val="3913469147"/>
                  </a:ext>
                </a:extLst>
              </a:tr>
            </a:tbl>
          </a:graphicData>
        </a:graphic>
      </p:graphicFrame>
    </p:spTree>
    <p:extLst>
      <p:ext uri="{BB962C8B-B14F-4D97-AF65-F5344CB8AC3E}">
        <p14:creationId xmlns:p14="http://schemas.microsoft.com/office/powerpoint/2010/main" val="20441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D1238-CB2E-B3E0-02F5-B9E2B3B00E81}"/>
              </a:ext>
            </a:extLst>
          </p:cNvPr>
          <p:cNvSpPr>
            <a:spLocks noGrp="1"/>
          </p:cNvSpPr>
          <p:nvPr>
            <p:ph type="title"/>
          </p:nvPr>
        </p:nvSpPr>
        <p:spPr/>
        <p:txBody>
          <a:bodyPr/>
          <a:lstStyle/>
          <a:p>
            <a:r>
              <a:rPr lang="en-US" dirty="0"/>
              <a:t>TASC reminder for 2027</a:t>
            </a:r>
          </a:p>
        </p:txBody>
      </p:sp>
      <p:sp>
        <p:nvSpPr>
          <p:cNvPr id="3" name="Content Placeholder 2">
            <a:extLst>
              <a:ext uri="{FF2B5EF4-FFF2-40B4-BE49-F238E27FC236}">
                <a16:creationId xmlns:a16="http://schemas.microsoft.com/office/drawing/2014/main" id="{CDEE5FAA-B346-F69C-FF8D-D0D98C5A0B2B}"/>
              </a:ext>
            </a:extLst>
          </p:cNvPr>
          <p:cNvSpPr>
            <a:spLocks noGrp="1"/>
          </p:cNvSpPr>
          <p:nvPr>
            <p:ph idx="1"/>
          </p:nvPr>
        </p:nvSpPr>
        <p:spPr/>
        <p:txBody>
          <a:bodyPr/>
          <a:lstStyle/>
          <a:p>
            <a:endParaRPr lang="en-US" dirty="0"/>
          </a:p>
          <a:p>
            <a:r>
              <a:rPr lang="en-US" b="1" dirty="0"/>
              <a:t>Important reminder for 2027</a:t>
            </a:r>
            <a:r>
              <a:rPr lang="en-US" dirty="0"/>
              <a:t>: ​Members will not have the option to pay the remaining FSA annual election amount via payroll deduction for COBRA coverage.  Members can still COBRA their FSA by mailing in the FSA COBRA form and the remaining payment (via check) to ETF.  ETF will notify TASC to extend the FSA COBRA coverage based on the payment received. </a:t>
            </a:r>
            <a:endParaRPr lang="en-US" dirty="0">
              <a:ea typeface="+mn-lt"/>
              <a:cs typeface="+mn-lt"/>
            </a:endParaRPr>
          </a:p>
          <a:p>
            <a:endParaRPr lang="en-US" dirty="0"/>
          </a:p>
        </p:txBody>
      </p:sp>
    </p:spTree>
    <p:extLst>
      <p:ext uri="{BB962C8B-B14F-4D97-AF65-F5344CB8AC3E}">
        <p14:creationId xmlns:p14="http://schemas.microsoft.com/office/powerpoint/2010/main" val="2857152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1D96D8A4-D0D5-484E-B245-82A95B6F4070}"/>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800">
                <a:solidFill>
                  <a:srgbClr val="FFFFFF"/>
                </a:solidFill>
              </a:rPr>
              <a:t> Well Wisconsin (</a:t>
            </a:r>
            <a:r>
              <a:rPr lang="en-US" sz="4800" i="1">
                <a:solidFill>
                  <a:srgbClr val="FFFFFF"/>
                </a:solidFill>
              </a:rPr>
              <a:t>powered by Web MD)</a:t>
            </a:r>
          </a:p>
        </p:txBody>
      </p:sp>
      <p:sp>
        <p:nvSpPr>
          <p:cNvPr id="4" name="Content Placeholder 3">
            <a:extLst>
              <a:ext uri="{FF2B5EF4-FFF2-40B4-BE49-F238E27FC236}">
                <a16:creationId xmlns:a16="http://schemas.microsoft.com/office/drawing/2014/main" id="{CDD01790-A282-F611-EF6E-150E0D83327E}"/>
              </a:ext>
            </a:extLst>
          </p:cNvPr>
          <p:cNvSpPr>
            <a:spLocks noGrp="1"/>
          </p:cNvSpPr>
          <p:nvPr>
            <p:ph idx="1"/>
          </p:nvPr>
        </p:nvSpPr>
        <p:spPr>
          <a:xfrm>
            <a:off x="5053780" y="599768"/>
            <a:ext cx="6074467" cy="5572432"/>
          </a:xfrm>
        </p:spPr>
        <p:txBody>
          <a:bodyPr vert="horz" lIns="91440" tIns="45720" rIns="91440" bIns="45720" rtlCol="0" anchor="t">
            <a:normAutofit/>
          </a:bodyPr>
          <a:lstStyle/>
          <a:p>
            <a:pPr algn="ctr"/>
            <a:endParaRPr lang="en-US" sz="2400" dirty="0"/>
          </a:p>
          <a:p>
            <a:pPr algn="ctr"/>
            <a:endParaRPr lang="en-US" sz="2400" dirty="0"/>
          </a:p>
          <a:p>
            <a:pPr algn="ctr"/>
            <a:r>
              <a:rPr lang="en-US" sz="2400" dirty="0"/>
              <a:t>What's New for 2027</a:t>
            </a:r>
          </a:p>
        </p:txBody>
      </p:sp>
      <p:sp>
        <p:nvSpPr>
          <p:cNvPr id="14" name="Oval 13">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6" name="Picture 23">
            <a:extLst>
              <a:ext uri="{FF2B5EF4-FFF2-40B4-BE49-F238E27FC236}">
                <a16:creationId xmlns:a16="http://schemas.microsoft.com/office/drawing/2014/main" id="{A6B7FC77-F74D-631E-E506-DF0B4AEB94DD}"/>
              </a:ext>
            </a:extLst>
          </p:cNvPr>
          <p:cNvPicPr>
            <a:picLocks noChangeAspect="1"/>
          </p:cNvPicPr>
          <p:nvPr/>
        </p:nvPicPr>
        <p:blipFill>
          <a:blip r:embed="rId5"/>
          <a:stretch>
            <a:fillRect/>
          </a:stretch>
        </p:blipFill>
        <p:spPr>
          <a:xfrm>
            <a:off x="6496462" y="3407833"/>
            <a:ext cx="3189101" cy="2571117"/>
          </a:xfrm>
          <a:prstGeom prst="rect">
            <a:avLst/>
          </a:prstGeom>
        </p:spPr>
      </p:pic>
    </p:spTree>
    <p:extLst>
      <p:ext uri="{BB962C8B-B14F-4D97-AF65-F5344CB8AC3E}">
        <p14:creationId xmlns:p14="http://schemas.microsoft.com/office/powerpoint/2010/main" val="4089433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7B968FD8-767B-9452-CE21-E0C9F4B32FBC}"/>
              </a:ext>
            </a:extLst>
          </p:cNvPr>
          <p:cNvSpPr>
            <a:spLocks noGrp="1"/>
          </p:cNvSpPr>
          <p:nvPr>
            <p:ph type="title"/>
          </p:nvPr>
        </p:nvSpPr>
        <p:spPr>
          <a:xfrm>
            <a:off x="643468" y="643466"/>
            <a:ext cx="3686312" cy="5528734"/>
          </a:xfrm>
        </p:spPr>
        <p:txBody>
          <a:bodyPr>
            <a:normAutofit/>
          </a:bodyPr>
          <a:lstStyle/>
          <a:p>
            <a:pPr algn="r"/>
            <a:r>
              <a:rPr lang="en-US" sz="4800" dirty="0">
                <a:solidFill>
                  <a:srgbClr val="FFFFFF"/>
                </a:solidFill>
              </a:rPr>
              <a:t>2027 Wellness Updates</a:t>
            </a:r>
          </a:p>
        </p:txBody>
      </p:sp>
      <p:sp>
        <p:nvSpPr>
          <p:cNvPr id="3" name="Content Placeholder 2">
            <a:extLst>
              <a:ext uri="{FF2B5EF4-FFF2-40B4-BE49-F238E27FC236}">
                <a16:creationId xmlns:a16="http://schemas.microsoft.com/office/drawing/2014/main" id="{FB7E0D2B-87ED-30AF-965D-965FB84420E6}"/>
              </a:ext>
            </a:extLst>
          </p:cNvPr>
          <p:cNvSpPr>
            <a:spLocks noGrp="1"/>
          </p:cNvSpPr>
          <p:nvPr>
            <p:ph idx="1"/>
          </p:nvPr>
        </p:nvSpPr>
        <p:spPr>
          <a:xfrm>
            <a:off x="5053780" y="599768"/>
            <a:ext cx="6074467" cy="5572432"/>
          </a:xfrm>
        </p:spPr>
        <p:txBody>
          <a:bodyPr anchor="ctr">
            <a:normAutofit/>
          </a:bodyPr>
          <a:lstStyle/>
          <a:p>
            <a:pPr>
              <a:buFont typeface="Arial" panose="020B0604020202020204" pitchFamily="34" charset="0"/>
              <a:buChar char="•"/>
            </a:pPr>
            <a:r>
              <a:rPr lang="en-US" sz="2200" b="0" i="0" dirty="0">
                <a:effectLst/>
                <a:latin typeface="muli"/>
              </a:rPr>
              <a:t>Starting January 1, 2027, participants have access to the following evidence-based programs:</a:t>
            </a:r>
            <a:endParaRPr lang="en-US" sz="2200" dirty="0">
              <a:latin typeface="muli"/>
            </a:endParaRPr>
          </a:p>
          <a:p>
            <a:pPr lvl="1">
              <a:buFont typeface="Wingdings" panose="05000000000000000000" pitchFamily="2" charset="2"/>
              <a:buChar char="Ø"/>
            </a:pPr>
            <a:r>
              <a:rPr lang="en-US" b="0" i="0" dirty="0">
                <a:effectLst/>
                <a:latin typeface="muli"/>
              </a:rPr>
              <a:t>Health Coaching for chronic conditions, mental health, physical activity, nutrition, stress, &amp; more</a:t>
            </a:r>
          </a:p>
          <a:p>
            <a:pPr lvl="1">
              <a:buFont typeface="Wingdings" panose="05000000000000000000" pitchFamily="2" charset="2"/>
              <a:buChar char="Ø"/>
            </a:pPr>
            <a:r>
              <a:rPr lang="en-US" b="0" i="0" dirty="0">
                <a:effectLst/>
                <a:latin typeface="muli"/>
              </a:rPr>
              <a:t>Diabetes Prevention Program </a:t>
            </a:r>
          </a:p>
          <a:p>
            <a:pPr lvl="1">
              <a:buFont typeface="Wingdings" panose="05000000000000000000" pitchFamily="2" charset="2"/>
              <a:buChar char="Ø"/>
            </a:pPr>
            <a:r>
              <a:rPr lang="en-US" b="0" i="0" dirty="0">
                <a:effectLst/>
                <a:latin typeface="muli"/>
              </a:rPr>
              <a:t>Weight management solutions</a:t>
            </a:r>
          </a:p>
          <a:p>
            <a:pPr lvl="1">
              <a:buFont typeface="Wingdings" panose="05000000000000000000" pitchFamily="2" charset="2"/>
              <a:buChar char="Ø"/>
            </a:pPr>
            <a:r>
              <a:rPr lang="en-US" b="0" i="0" dirty="0">
                <a:effectLst/>
                <a:latin typeface="muli"/>
              </a:rPr>
              <a:t>Mental health support with </a:t>
            </a:r>
            <a:r>
              <a:rPr lang="en-US" b="0" i="0" dirty="0" err="1">
                <a:effectLst/>
                <a:latin typeface="muli"/>
              </a:rPr>
              <a:t>meQuilibrium</a:t>
            </a:r>
            <a:r>
              <a:rPr lang="en-US" b="0" i="0" dirty="0">
                <a:effectLst/>
                <a:latin typeface="muli"/>
              </a:rPr>
              <a:t> and </a:t>
            </a:r>
            <a:r>
              <a:rPr lang="en-US" b="0" i="0" dirty="0" err="1">
                <a:effectLst/>
                <a:latin typeface="muli"/>
              </a:rPr>
              <a:t>Togetherall</a:t>
            </a:r>
            <a:endParaRPr lang="en-US" b="0" i="0" dirty="0">
              <a:effectLst/>
              <a:latin typeface="muli"/>
            </a:endParaRPr>
          </a:p>
          <a:p>
            <a:pPr lvl="1">
              <a:buFont typeface="Wingdings" panose="05000000000000000000" pitchFamily="2" charset="2"/>
              <a:buChar char="Ø"/>
            </a:pPr>
            <a:r>
              <a:rPr lang="en-US" dirty="0">
                <a:latin typeface="muli"/>
              </a:rPr>
              <a:t>Musculoskeletal support</a:t>
            </a:r>
            <a:endParaRPr lang="en-US" b="0" i="0" dirty="0">
              <a:effectLst/>
              <a:latin typeface="muli"/>
            </a:endParaRPr>
          </a:p>
          <a:p>
            <a:pPr marL="0" indent="0">
              <a:buNone/>
            </a:pPr>
            <a:endParaRPr lang="en-US" dirty="0"/>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02570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CDE80-91FD-4077-B23C-CF738162635F}"/>
              </a:ext>
            </a:extLst>
          </p:cNvPr>
          <p:cNvSpPr>
            <a:spLocks noGrp="1"/>
          </p:cNvSpPr>
          <p:nvPr>
            <p:ph type="title"/>
          </p:nvPr>
        </p:nvSpPr>
        <p:spPr/>
        <p:txBody>
          <a:bodyPr>
            <a:normAutofit/>
          </a:bodyPr>
          <a:lstStyle/>
          <a:p>
            <a:pPr algn="ctr"/>
            <a:r>
              <a:rPr lang="en-US" sz="4000"/>
              <a:t>Important Dates – Well Wisconsin</a:t>
            </a:r>
            <a:endParaRPr lang="en-US"/>
          </a:p>
        </p:txBody>
      </p:sp>
      <p:graphicFrame>
        <p:nvGraphicFramePr>
          <p:cNvPr id="6" name="Diagram 5">
            <a:extLst>
              <a:ext uri="{FF2B5EF4-FFF2-40B4-BE49-F238E27FC236}">
                <a16:creationId xmlns:a16="http://schemas.microsoft.com/office/drawing/2014/main" id="{A90C9DF2-65DD-C1D4-194B-2258A49C3974}"/>
              </a:ext>
            </a:extLst>
          </p:cNvPr>
          <p:cNvGraphicFramePr/>
          <p:nvPr>
            <p:extLst>
              <p:ext uri="{D42A27DB-BD31-4B8C-83A1-F6EECF244321}">
                <p14:modId xmlns:p14="http://schemas.microsoft.com/office/powerpoint/2010/main" val="2523718518"/>
              </p:ext>
            </p:extLst>
          </p:nvPr>
        </p:nvGraphicFramePr>
        <p:xfrm>
          <a:off x="2677886" y="2093976"/>
          <a:ext cx="6836228" cy="4085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5552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96A2D-036C-0B83-5557-5A76F748ECA2}"/>
              </a:ext>
            </a:extLst>
          </p:cNvPr>
          <p:cNvSpPr>
            <a:spLocks noGrp="1"/>
          </p:cNvSpPr>
          <p:nvPr>
            <p:ph type="title"/>
          </p:nvPr>
        </p:nvSpPr>
        <p:spPr/>
        <p:txBody>
          <a:bodyPr/>
          <a:lstStyle/>
          <a:p>
            <a:r>
              <a:rPr lang="en-US" dirty="0"/>
              <a:t>2027 well Wisconsin incentive overview</a:t>
            </a:r>
          </a:p>
        </p:txBody>
      </p:sp>
      <p:sp>
        <p:nvSpPr>
          <p:cNvPr id="3" name="Content Placeholder 2">
            <a:extLst>
              <a:ext uri="{FF2B5EF4-FFF2-40B4-BE49-F238E27FC236}">
                <a16:creationId xmlns:a16="http://schemas.microsoft.com/office/drawing/2014/main" id="{4984DA5C-CED3-88DA-5D1C-60903CA6B1DA}"/>
              </a:ext>
            </a:extLst>
          </p:cNvPr>
          <p:cNvSpPr>
            <a:spLocks noGrp="1"/>
          </p:cNvSpPr>
          <p:nvPr>
            <p:ph sz="half" idx="1"/>
          </p:nvPr>
        </p:nvSpPr>
        <p:spPr>
          <a:xfrm>
            <a:off x="1435608" y="2286176"/>
            <a:ext cx="4178808" cy="3675888"/>
          </a:xfrm>
          <a:solidFill>
            <a:schemeClr val="accent3">
              <a:lumMod val="40000"/>
              <a:lumOff val="60000"/>
            </a:schemeClr>
          </a:solidFill>
          <a:ln>
            <a:solidFill>
              <a:schemeClr val="accent3">
                <a:lumMod val="40000"/>
                <a:lumOff val="60000"/>
              </a:schemeClr>
            </a:solidFill>
          </a:ln>
        </p:spPr>
        <p:txBody>
          <a:bodyPr/>
          <a:lstStyle/>
          <a:p>
            <a:pPr marL="75895" indent="-75895" defTabSz="758952">
              <a:spcBef>
                <a:spcPts val="996"/>
              </a:spcBef>
              <a:spcAft>
                <a:spcPts val="166"/>
              </a:spcAft>
            </a:pPr>
            <a:endParaRPr lang="en-US" sz="1600" kern="1200" dirty="0">
              <a:solidFill>
                <a:schemeClr val="dk1"/>
              </a:solidFill>
              <a:latin typeface="+mn-lt"/>
              <a:ea typeface="+mn-ea"/>
              <a:cs typeface="+mn-cs"/>
            </a:endParaRPr>
          </a:p>
          <a:p>
            <a:pPr marL="75895" indent="-75895" defTabSz="758952">
              <a:spcBef>
                <a:spcPts val="996"/>
              </a:spcBef>
              <a:spcAft>
                <a:spcPts val="166"/>
              </a:spcAft>
            </a:pPr>
            <a:endParaRPr lang="en-US" sz="1600" dirty="0">
              <a:solidFill>
                <a:schemeClr val="dk1"/>
              </a:solidFill>
            </a:endParaRPr>
          </a:p>
          <a:p>
            <a:pPr defTabSz="758952">
              <a:spcBef>
                <a:spcPts val="996"/>
              </a:spcBef>
              <a:spcAft>
                <a:spcPts val="166"/>
              </a:spcAft>
            </a:pPr>
            <a:r>
              <a:rPr lang="en-US" sz="1800" kern="1200" dirty="0">
                <a:solidFill>
                  <a:schemeClr val="dk1"/>
                </a:solidFill>
                <a:latin typeface="+mn-lt"/>
                <a:ea typeface="+mn-ea"/>
                <a:cs typeface="+mn-cs"/>
              </a:rPr>
              <a:t>Earn $150 incentive by completing 3 activities:</a:t>
            </a:r>
          </a:p>
          <a:p>
            <a:pPr marL="727040" lvl="2" indent="-285750" defTabSz="758952">
              <a:spcBef>
                <a:spcPts val="166"/>
              </a:spcBef>
              <a:spcAft>
                <a:spcPts val="332"/>
              </a:spcAft>
              <a:buFont typeface="Wingdings" panose="05000000000000000000" pitchFamily="2" charset="2"/>
              <a:buChar char="q"/>
            </a:pPr>
            <a:r>
              <a:rPr lang="en-US" sz="1400" kern="1200" dirty="0">
                <a:solidFill>
                  <a:schemeClr val="dk1"/>
                </a:solidFill>
                <a:latin typeface="+mn-lt"/>
                <a:ea typeface="+mn-ea"/>
                <a:cs typeface="+mn-cs"/>
              </a:rPr>
              <a:t>Health assessment</a:t>
            </a:r>
          </a:p>
          <a:p>
            <a:pPr marL="727040" lvl="2" indent="-285750" defTabSz="758952">
              <a:spcBef>
                <a:spcPts val="166"/>
              </a:spcBef>
              <a:spcAft>
                <a:spcPts val="332"/>
              </a:spcAft>
              <a:buFont typeface="Wingdings" panose="05000000000000000000" pitchFamily="2" charset="2"/>
              <a:buChar char="q"/>
            </a:pPr>
            <a:r>
              <a:rPr lang="en-US" sz="1400" kern="1200" dirty="0">
                <a:solidFill>
                  <a:schemeClr val="dk1"/>
                </a:solidFill>
                <a:latin typeface="+mn-lt"/>
                <a:ea typeface="+mn-ea"/>
                <a:cs typeface="+mn-cs"/>
              </a:rPr>
              <a:t>Health check</a:t>
            </a:r>
          </a:p>
          <a:p>
            <a:pPr marL="727040" lvl="2" indent="-285750" defTabSz="758952">
              <a:spcBef>
                <a:spcPts val="166"/>
              </a:spcBef>
              <a:spcAft>
                <a:spcPts val="332"/>
              </a:spcAft>
              <a:buFont typeface="Wingdings" panose="05000000000000000000" pitchFamily="2" charset="2"/>
              <a:buChar char="q"/>
            </a:pPr>
            <a:r>
              <a:rPr lang="en-US" sz="1400" dirty="0">
                <a:solidFill>
                  <a:schemeClr val="dk1"/>
                </a:solidFill>
              </a:rPr>
              <a:t>W</a:t>
            </a:r>
            <a:r>
              <a:rPr lang="en-US" sz="1400" kern="1200" dirty="0">
                <a:solidFill>
                  <a:schemeClr val="dk1"/>
                </a:solidFill>
                <a:latin typeface="+mn-lt"/>
                <a:ea typeface="+mn-ea"/>
                <a:cs typeface="+mn-cs"/>
              </a:rPr>
              <a:t>ell-being activity</a:t>
            </a:r>
          </a:p>
          <a:p>
            <a:pPr marL="452720" lvl="1" indent="-285750" defTabSz="758952">
              <a:spcBef>
                <a:spcPts val="166"/>
              </a:spcBef>
              <a:spcAft>
                <a:spcPts val="332"/>
              </a:spcAft>
              <a:buFont typeface="Wingdings" panose="05000000000000000000" pitchFamily="2" charset="2"/>
              <a:buChar char="q"/>
            </a:pPr>
            <a:endParaRPr lang="en-US" sz="1600" dirty="0">
              <a:solidFill>
                <a:schemeClr val="dk1"/>
              </a:solidFill>
            </a:endParaRPr>
          </a:p>
          <a:p>
            <a:pPr marL="452720" lvl="1" indent="-285750" defTabSz="758952">
              <a:spcBef>
                <a:spcPts val="166"/>
              </a:spcBef>
              <a:spcAft>
                <a:spcPts val="332"/>
              </a:spcAft>
              <a:buFont typeface="Wingdings" panose="05000000000000000000" pitchFamily="2" charset="2"/>
              <a:buChar char="q"/>
            </a:pPr>
            <a:endParaRPr lang="en-US" sz="1600" dirty="0">
              <a:solidFill>
                <a:schemeClr val="dk1"/>
              </a:solidFill>
            </a:endParaRPr>
          </a:p>
          <a:p>
            <a:pPr marL="452720" lvl="1" indent="-285750" defTabSz="758952">
              <a:spcBef>
                <a:spcPts val="166"/>
              </a:spcBef>
              <a:spcAft>
                <a:spcPts val="332"/>
              </a:spcAft>
              <a:buFont typeface="Wingdings" panose="05000000000000000000" pitchFamily="2" charset="2"/>
              <a:buChar char="v"/>
            </a:pPr>
            <a:r>
              <a:rPr lang="en-US" sz="1600" b="1" kern="1200" dirty="0">
                <a:solidFill>
                  <a:schemeClr val="dk1"/>
                </a:solidFill>
                <a:latin typeface="+mn-lt"/>
                <a:ea typeface="+mn-ea"/>
                <a:cs typeface="+mn-cs"/>
              </a:rPr>
              <a:t>Incentive Deadline: October</a:t>
            </a:r>
            <a:r>
              <a:rPr lang="en-US" sz="1600" b="1" dirty="0"/>
              <a:t> </a:t>
            </a:r>
            <a:r>
              <a:rPr lang="en-US" sz="1600" b="1" kern="1200" dirty="0">
                <a:solidFill>
                  <a:schemeClr val="dk1"/>
                </a:solidFill>
                <a:latin typeface="+mn-lt"/>
                <a:ea typeface="+mn-ea"/>
                <a:cs typeface="+mn-cs"/>
              </a:rPr>
              <a:t>15, 2027</a:t>
            </a:r>
            <a:endParaRPr lang="en-US" sz="1600" b="1" dirty="0"/>
          </a:p>
          <a:p>
            <a:pPr marL="452720" lvl="1" indent="-285750" defTabSz="758952">
              <a:spcBef>
                <a:spcPts val="166"/>
              </a:spcBef>
              <a:spcAft>
                <a:spcPts val="332"/>
              </a:spcAft>
              <a:buFont typeface="Wingdings" panose="05000000000000000000" pitchFamily="2" charset="2"/>
              <a:buChar char="q"/>
            </a:pPr>
            <a:endParaRPr lang="en-US" sz="1600" dirty="0"/>
          </a:p>
          <a:p>
            <a:endParaRPr lang="en-US" dirty="0"/>
          </a:p>
        </p:txBody>
      </p:sp>
      <p:pic>
        <p:nvPicPr>
          <p:cNvPr id="5" name="Content Placeholder 4">
            <a:extLst>
              <a:ext uri="{FF2B5EF4-FFF2-40B4-BE49-F238E27FC236}">
                <a16:creationId xmlns:a16="http://schemas.microsoft.com/office/drawing/2014/main" id="{0D03C05F-EEF6-20AA-A365-0AB822FD912A}"/>
              </a:ext>
            </a:extLst>
          </p:cNvPr>
          <p:cNvPicPr>
            <a:picLocks noGrp="1" noChangeAspect="1"/>
          </p:cNvPicPr>
          <p:nvPr>
            <p:ph sz="half" idx="2"/>
          </p:nvPr>
        </p:nvPicPr>
        <p:blipFill>
          <a:blip r:embed="rId2"/>
          <a:stretch>
            <a:fillRect/>
          </a:stretch>
        </p:blipFill>
        <p:spPr>
          <a:xfrm>
            <a:off x="7924610" y="2093976"/>
            <a:ext cx="2182557" cy="2030144"/>
          </a:xfrm>
          <a:prstGeom prst="rect">
            <a:avLst/>
          </a:prstGeom>
        </p:spPr>
      </p:pic>
      <p:sp>
        <p:nvSpPr>
          <p:cNvPr id="7" name="TextBox 6">
            <a:extLst>
              <a:ext uri="{FF2B5EF4-FFF2-40B4-BE49-F238E27FC236}">
                <a16:creationId xmlns:a16="http://schemas.microsoft.com/office/drawing/2014/main" id="{60A30803-A4F6-9656-8FE5-155BD043F4AD}"/>
              </a:ext>
            </a:extLst>
          </p:cNvPr>
          <p:cNvSpPr txBox="1"/>
          <p:nvPr/>
        </p:nvSpPr>
        <p:spPr>
          <a:xfrm>
            <a:off x="7924610" y="4619054"/>
            <a:ext cx="3551110" cy="984885"/>
          </a:xfrm>
          <a:prstGeom prst="rect">
            <a:avLst/>
          </a:prstGeom>
          <a:noFill/>
        </p:spPr>
        <p:txBody>
          <a:bodyPr wrap="square">
            <a:spAutoFit/>
          </a:bodyPr>
          <a:lstStyle/>
          <a:p>
            <a:pPr marL="0" marR="0" lvl="0" indent="0" algn="l" defTabSz="379476"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ockwell" panose="02060603020205020403"/>
                <a:ea typeface="+mn-ea"/>
                <a:cs typeface="+mn-cs"/>
              </a:rPr>
              <a:t>Well Wisconsin</a:t>
            </a:r>
          </a:p>
          <a:p>
            <a:pPr marL="0" marR="0" lvl="0" indent="0" algn="l" defTabSz="379476"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ockwell" panose="02060603020205020403"/>
                <a:ea typeface="+mn-ea"/>
                <a:cs typeface="+mn-cs"/>
              </a:rPr>
              <a:t>webmdhealth.com/</a:t>
            </a:r>
            <a:r>
              <a:rPr kumimoji="0" lang="en-US" sz="1600" b="0" i="0" u="none" strike="noStrike" kern="1200" cap="none" spc="0" normalizeH="0" baseline="0" noProof="0" dirty="0" err="1">
                <a:ln>
                  <a:noFill/>
                </a:ln>
                <a:solidFill>
                  <a:prstClr val="black"/>
                </a:solidFill>
                <a:effectLst/>
                <a:uLnTx/>
                <a:uFillTx/>
                <a:latin typeface="Rockwell" panose="02060603020205020403"/>
                <a:ea typeface="+mn-ea"/>
                <a:cs typeface="+mn-cs"/>
              </a:rPr>
              <a:t>wellwisconsin</a:t>
            </a:r>
            <a:endParaRPr kumimoji="0" lang="en-US" sz="1600" b="0" i="0" u="none" strike="noStrike" kern="1200" cap="none" spc="0" normalizeH="0" baseline="0" noProof="0" dirty="0">
              <a:ln>
                <a:noFill/>
              </a:ln>
              <a:solidFill>
                <a:prstClr val="black"/>
              </a:solidFill>
              <a:effectLst/>
              <a:uLnTx/>
              <a:uFillTx/>
              <a:latin typeface="Rockwell" panose="02060603020205020403"/>
              <a:ea typeface="+mn-ea"/>
              <a:cs typeface="+mn-cs"/>
            </a:endParaRPr>
          </a:p>
          <a:p>
            <a:pPr marL="0" marR="0" lvl="0" indent="0" algn="l" defTabSz="379476"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ockwell" panose="02060603020205020403"/>
                <a:ea typeface="+mn-ea"/>
                <a:cs typeface="+mn-cs"/>
              </a:rPr>
              <a:t>WebMD 1-800-821-6591</a:t>
            </a:r>
            <a:endParaRPr kumimoji="0" lang="en-US" sz="20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945863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7" name="Group 16">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9C96FEE0-39C8-4550-9627-6F336CCCEBEB}"/>
              </a:ext>
            </a:extLst>
          </p:cNvPr>
          <p:cNvSpPr>
            <a:spLocks noGrp="1"/>
          </p:cNvSpPr>
          <p:nvPr>
            <p:ph type="title"/>
          </p:nvPr>
        </p:nvSpPr>
        <p:spPr>
          <a:xfrm>
            <a:off x="1490145" y="2376862"/>
            <a:ext cx="2640646" cy="2104273"/>
          </a:xfrm>
          <a:noFill/>
        </p:spPr>
        <p:txBody>
          <a:bodyPr>
            <a:normAutofit/>
          </a:bodyPr>
          <a:lstStyle/>
          <a:p>
            <a:pPr algn="ctr"/>
            <a:r>
              <a:rPr lang="en-US" sz="3000" dirty="0">
                <a:solidFill>
                  <a:srgbClr val="FFFFFF"/>
                </a:solidFill>
              </a:rPr>
              <a:t>OOS Reminders</a:t>
            </a:r>
          </a:p>
        </p:txBody>
      </p:sp>
      <p:sp>
        <p:nvSpPr>
          <p:cNvPr id="19" name="Rectangle 18">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9991F3CE-E277-47CC-8D8A-1F7C27F6E985}"/>
              </a:ext>
            </a:extLst>
          </p:cNvPr>
          <p:cNvSpPr>
            <a:spLocks noGrp="1"/>
          </p:cNvSpPr>
          <p:nvPr>
            <p:ph idx="1"/>
          </p:nvPr>
        </p:nvSpPr>
        <p:spPr>
          <a:xfrm>
            <a:off x="6081089" y="725394"/>
            <a:ext cx="5142658" cy="5407212"/>
          </a:xfrm>
        </p:spPr>
        <p:txBody>
          <a:bodyPr vert="horz" lIns="91440" tIns="45720" rIns="91440" bIns="45720" rtlCol="0" anchor="ctr">
            <a:normAutofit/>
          </a:bodyPr>
          <a:lstStyle/>
          <a:p>
            <a:r>
              <a:rPr lang="en-US" sz="1700" dirty="0"/>
              <a:t>Starting a new tradition, during OE employees will apply for OOS through MIB</a:t>
            </a:r>
          </a:p>
          <a:p>
            <a:pPr>
              <a:buClr>
                <a:srgbClr val="276F8B"/>
              </a:buClr>
            </a:pPr>
            <a:r>
              <a:rPr lang="en-US" sz="1700" dirty="0"/>
              <a:t>Employees will be enrolled in the Opt-Out Incentive Simple Benefit Plan in PS</a:t>
            </a:r>
          </a:p>
          <a:p>
            <a:pPr>
              <a:buClr>
                <a:srgbClr val="276F8B"/>
              </a:buClr>
            </a:pPr>
            <a:r>
              <a:rPr lang="en-US" sz="1700" dirty="0"/>
              <a:t>Enrollment in the OOS Simple Benefit Plan creates the Additional Pay OOS entry</a:t>
            </a:r>
          </a:p>
          <a:p>
            <a:pPr>
              <a:buClr>
                <a:srgbClr val="276F8B"/>
              </a:buClr>
            </a:pPr>
            <a:r>
              <a:rPr lang="en-US" sz="1700" dirty="0"/>
              <a:t>When an employee terminates, the OOS plan enrollment and the OOS Additional Pay election will end</a:t>
            </a:r>
          </a:p>
          <a:p>
            <a:pPr>
              <a:buClr>
                <a:srgbClr val="276F8B"/>
              </a:buClr>
            </a:pPr>
            <a:endParaRPr lang="en-US" sz="1700" dirty="0">
              <a:hlinkClick r:id="rId7"/>
            </a:endParaRPr>
          </a:p>
        </p:txBody>
      </p:sp>
    </p:spTree>
    <p:extLst>
      <p:ext uri="{BB962C8B-B14F-4D97-AF65-F5344CB8AC3E}">
        <p14:creationId xmlns:p14="http://schemas.microsoft.com/office/powerpoint/2010/main" val="21993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3"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17" name="Rectangle 16">
            <a:extLst>
              <a:ext uri="{FF2B5EF4-FFF2-40B4-BE49-F238E27FC236}">
                <a16:creationId xmlns:a16="http://schemas.microsoft.com/office/drawing/2014/main" id="{9A3CA49A-71DD-4E8D-8D00-0D000AB38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6E8537E-57AF-43EA-8734-3C66AD7246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lumMod val="75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1" name="Rectangle 20">
            <a:extLst>
              <a:ext uri="{FF2B5EF4-FFF2-40B4-BE49-F238E27FC236}">
                <a16:creationId xmlns:a16="http://schemas.microsoft.com/office/drawing/2014/main" id="{1DA8C18B-9C8E-47E6-BAEF-86331BC0A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8BDD63-044D-4D88-8C5A-ED64B7C203D1}"/>
              </a:ext>
            </a:extLst>
          </p:cNvPr>
          <p:cNvSpPr>
            <a:spLocks noGrp="1"/>
          </p:cNvSpPr>
          <p:nvPr>
            <p:ph type="title"/>
          </p:nvPr>
        </p:nvSpPr>
        <p:spPr>
          <a:xfrm>
            <a:off x="5297763" y="643467"/>
            <a:ext cx="6271758" cy="5571066"/>
          </a:xfrm>
        </p:spPr>
        <p:txBody>
          <a:bodyPr vert="horz" lIns="91440" tIns="45720" rIns="91440" bIns="45720" rtlCol="0" anchor="ctr">
            <a:normAutofit/>
          </a:bodyPr>
          <a:lstStyle/>
          <a:p>
            <a:pPr>
              <a:lnSpc>
                <a:spcPct val="80000"/>
              </a:lnSpc>
            </a:pPr>
            <a:r>
              <a:rPr lang="en-US" sz="8000" dirty="0">
                <a:blipFill dpi="0" rotWithShape="1">
                  <a:blip r:embed="rId4"/>
                  <a:srcRect/>
                  <a:tile tx="6350" ty="-127000" sx="65000" sy="64000" flip="none" algn="tl"/>
                </a:blipFill>
              </a:rPr>
              <a:t>My Insurance Benefits (MIB)</a:t>
            </a:r>
          </a:p>
        </p:txBody>
      </p:sp>
    </p:spTree>
    <p:extLst>
      <p:ext uri="{BB962C8B-B14F-4D97-AF65-F5344CB8AC3E}">
        <p14:creationId xmlns:p14="http://schemas.microsoft.com/office/powerpoint/2010/main" val="280126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E7C25-5EE5-4B71-B90E-E7B92E0B569A}"/>
              </a:ext>
            </a:extLst>
          </p:cNvPr>
          <p:cNvSpPr>
            <a:spLocks noGrp="1"/>
          </p:cNvSpPr>
          <p:nvPr>
            <p:ph type="title"/>
          </p:nvPr>
        </p:nvSpPr>
        <p:spPr>
          <a:xfrm>
            <a:off x="1032094" y="516682"/>
            <a:ext cx="3741073" cy="1029445"/>
          </a:xfrm>
        </p:spPr>
        <p:txBody>
          <a:bodyPr vert="horz" lIns="91440" tIns="45720" rIns="91440" bIns="45720" rtlCol="0" anchor="t">
            <a:normAutofit/>
          </a:bodyPr>
          <a:lstStyle/>
          <a:p>
            <a:r>
              <a:rPr lang="en-US" sz="4000" dirty="0">
                <a:solidFill>
                  <a:schemeClr val="tx1"/>
                </a:solidFill>
              </a:rPr>
              <a:t>How to access MIB</a:t>
            </a:r>
          </a:p>
        </p:txBody>
      </p:sp>
      <p:sp>
        <p:nvSpPr>
          <p:cNvPr id="4" name="TextBox 3">
            <a:extLst>
              <a:ext uri="{FF2B5EF4-FFF2-40B4-BE49-F238E27FC236}">
                <a16:creationId xmlns:a16="http://schemas.microsoft.com/office/drawing/2014/main" id="{BF715400-9685-4DAD-931B-793C453109BD}"/>
              </a:ext>
            </a:extLst>
          </p:cNvPr>
          <p:cNvSpPr txBox="1"/>
          <p:nvPr/>
        </p:nvSpPr>
        <p:spPr>
          <a:xfrm>
            <a:off x="8550272" y="2456840"/>
            <a:ext cx="3339493"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Employees can log into ess.wi.gov and click on the My Benefits – ETF Portal tile to access MIB.</a:t>
            </a:r>
          </a:p>
          <a:p>
            <a:endParaRPr lang="en-US" sz="2000" dirty="0"/>
          </a:p>
          <a:p>
            <a:r>
              <a:rPr lang="en-US" sz="2000" dirty="0"/>
              <a:t>The EE will log-in using their </a:t>
            </a:r>
            <a:r>
              <a:rPr lang="en-US" sz="2000" dirty="0" err="1"/>
              <a:t>MyWisconsin</a:t>
            </a:r>
            <a:r>
              <a:rPr lang="en-US" sz="2000" dirty="0"/>
              <a:t> ID and password</a:t>
            </a:r>
          </a:p>
        </p:txBody>
      </p:sp>
      <p:pic>
        <p:nvPicPr>
          <p:cNvPr id="7" name="Picture 6">
            <a:extLst>
              <a:ext uri="{FF2B5EF4-FFF2-40B4-BE49-F238E27FC236}">
                <a16:creationId xmlns:a16="http://schemas.microsoft.com/office/drawing/2014/main" id="{E841AEE2-F353-E5F1-56E3-E01CBD1750A7}"/>
              </a:ext>
            </a:extLst>
          </p:cNvPr>
          <p:cNvPicPr>
            <a:picLocks noChangeAspect="1"/>
          </p:cNvPicPr>
          <p:nvPr/>
        </p:nvPicPr>
        <p:blipFill>
          <a:blip r:embed="rId3"/>
          <a:stretch>
            <a:fillRect/>
          </a:stretch>
        </p:blipFill>
        <p:spPr>
          <a:xfrm>
            <a:off x="840556" y="1686156"/>
            <a:ext cx="6676190" cy="3695238"/>
          </a:xfrm>
          <a:prstGeom prst="rect">
            <a:avLst/>
          </a:prstGeom>
        </p:spPr>
      </p:pic>
      <p:pic>
        <p:nvPicPr>
          <p:cNvPr id="5" name="Picture 4">
            <a:extLst>
              <a:ext uri="{FF2B5EF4-FFF2-40B4-BE49-F238E27FC236}">
                <a16:creationId xmlns:a16="http://schemas.microsoft.com/office/drawing/2014/main" id="{758020C5-4201-85F8-D160-BE8AA4197886}"/>
              </a:ext>
            </a:extLst>
          </p:cNvPr>
          <p:cNvPicPr>
            <a:picLocks noChangeAspect="1"/>
          </p:cNvPicPr>
          <p:nvPr/>
        </p:nvPicPr>
        <p:blipFill>
          <a:blip r:embed="rId4"/>
          <a:stretch>
            <a:fillRect/>
          </a:stretch>
        </p:blipFill>
        <p:spPr>
          <a:xfrm>
            <a:off x="935860" y="3562320"/>
            <a:ext cx="2127380" cy="1686336"/>
          </a:xfrm>
          <a:prstGeom prst="rect">
            <a:avLst/>
          </a:prstGeom>
        </p:spPr>
      </p:pic>
      <p:pic>
        <p:nvPicPr>
          <p:cNvPr id="8" name="Picture 7">
            <a:extLst>
              <a:ext uri="{FF2B5EF4-FFF2-40B4-BE49-F238E27FC236}">
                <a16:creationId xmlns:a16="http://schemas.microsoft.com/office/drawing/2014/main" id="{F1FFF1B2-6B37-33D2-E622-630F524530A1}"/>
              </a:ext>
            </a:extLst>
          </p:cNvPr>
          <p:cNvPicPr>
            <a:picLocks noChangeAspect="1"/>
          </p:cNvPicPr>
          <p:nvPr/>
        </p:nvPicPr>
        <p:blipFill>
          <a:blip r:embed="rId5"/>
          <a:stretch>
            <a:fillRect/>
          </a:stretch>
        </p:blipFill>
        <p:spPr>
          <a:xfrm>
            <a:off x="1032096" y="1838524"/>
            <a:ext cx="4155922" cy="1571429"/>
          </a:xfrm>
          <a:prstGeom prst="rect">
            <a:avLst/>
          </a:prstGeom>
        </p:spPr>
      </p:pic>
    </p:spTree>
    <p:extLst>
      <p:ext uri="{BB962C8B-B14F-4D97-AF65-F5344CB8AC3E}">
        <p14:creationId xmlns:p14="http://schemas.microsoft.com/office/powerpoint/2010/main" val="184224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FEB0D-5517-3B2A-AC17-42A4145FEBE7}"/>
              </a:ext>
            </a:extLst>
          </p:cNvPr>
          <p:cNvSpPr>
            <a:spLocks noGrp="1"/>
          </p:cNvSpPr>
          <p:nvPr>
            <p:ph type="ctrTitle"/>
          </p:nvPr>
        </p:nvSpPr>
        <p:spPr/>
        <p:txBody>
          <a:bodyPr/>
          <a:lstStyle/>
          <a:p>
            <a:r>
              <a:rPr lang="en-US" dirty="0"/>
              <a:t>My Insurance Benefits demo</a:t>
            </a:r>
          </a:p>
        </p:txBody>
      </p:sp>
      <p:sp>
        <p:nvSpPr>
          <p:cNvPr id="3" name="Subtitle 2">
            <a:extLst>
              <a:ext uri="{FF2B5EF4-FFF2-40B4-BE49-F238E27FC236}">
                <a16:creationId xmlns:a16="http://schemas.microsoft.com/office/drawing/2014/main" id="{E5294B5E-C8FC-9DE6-4B06-CBB442A0948D}"/>
              </a:ext>
            </a:extLst>
          </p:cNvPr>
          <p:cNvSpPr>
            <a:spLocks noGrp="1"/>
          </p:cNvSpPr>
          <p:nvPr>
            <p:ph type="subTitle" idx="1"/>
          </p:nvPr>
        </p:nvSpPr>
        <p:spPr/>
        <p:txBody>
          <a:bodyPr/>
          <a:lstStyle/>
          <a:p>
            <a:r>
              <a:rPr lang="en-US" dirty="0"/>
              <a:t>How to run Benefit Detail Reports (BDRs)</a:t>
            </a:r>
          </a:p>
        </p:txBody>
      </p:sp>
    </p:spTree>
    <p:extLst>
      <p:ext uri="{BB962C8B-B14F-4D97-AF65-F5344CB8AC3E}">
        <p14:creationId xmlns:p14="http://schemas.microsoft.com/office/powerpoint/2010/main" val="709735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18" name="Rectangle 17">
            <a:extLst>
              <a:ext uri="{FF2B5EF4-FFF2-40B4-BE49-F238E27FC236}">
                <a16:creationId xmlns:a16="http://schemas.microsoft.com/office/drawing/2014/main" id="{48FDEBDB-5859-4B9E-8810-2C5CFED09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03FACB-14F6-45C7-8FB5-F8F81C0B8F66}"/>
              </a:ext>
            </a:extLst>
          </p:cNvPr>
          <p:cNvSpPr>
            <a:spLocks noGrp="1"/>
          </p:cNvSpPr>
          <p:nvPr>
            <p:ph type="title"/>
          </p:nvPr>
        </p:nvSpPr>
        <p:spPr>
          <a:xfrm>
            <a:off x="1051560" y="942975"/>
            <a:ext cx="9966960" cy="3525056"/>
          </a:xfrm>
        </p:spPr>
        <p:txBody>
          <a:bodyPr vert="horz" lIns="91440" tIns="45720" rIns="91440" bIns="45720" rtlCol="0" anchor="b">
            <a:normAutofit/>
          </a:bodyPr>
          <a:lstStyle/>
          <a:p>
            <a:pPr algn="ctr"/>
            <a:r>
              <a:rPr lang="en-US" sz="9600" dirty="0">
                <a:solidFill>
                  <a:srgbClr val="FFFFFF"/>
                </a:solidFill>
              </a:rPr>
              <a:t>OE Benefit Summary</a:t>
            </a:r>
          </a:p>
        </p:txBody>
      </p:sp>
      <p:sp>
        <p:nvSpPr>
          <p:cNvPr id="3" name="Text Placeholder 2">
            <a:extLst>
              <a:ext uri="{FF2B5EF4-FFF2-40B4-BE49-F238E27FC236}">
                <a16:creationId xmlns:a16="http://schemas.microsoft.com/office/drawing/2014/main" id="{50CD7776-0CF8-4B2D-98B0-2E55DDD1D4C1}"/>
              </a:ext>
            </a:extLst>
          </p:cNvPr>
          <p:cNvSpPr>
            <a:spLocks noGrp="1"/>
          </p:cNvSpPr>
          <p:nvPr>
            <p:ph type="body" idx="1"/>
          </p:nvPr>
        </p:nvSpPr>
        <p:spPr>
          <a:xfrm>
            <a:off x="1069848" y="4649148"/>
            <a:ext cx="9948672" cy="1486158"/>
          </a:xfrm>
        </p:spPr>
        <p:txBody>
          <a:bodyPr vert="horz" lIns="91440" tIns="45720" rIns="91440" bIns="45720" rtlCol="0">
            <a:normAutofit/>
          </a:bodyPr>
          <a:lstStyle/>
          <a:p>
            <a:pPr algn="ctr"/>
            <a:r>
              <a:rPr lang="en-US" sz="2200" dirty="0">
                <a:solidFill>
                  <a:srgbClr val="FFFFFF">
                    <a:alpha val="60000"/>
                  </a:srgbClr>
                </a:solidFill>
              </a:rPr>
              <a:t>MIB</a:t>
            </a:r>
          </a:p>
        </p:txBody>
      </p:sp>
      <p:cxnSp>
        <p:nvCxnSpPr>
          <p:cNvPr id="20" name="Straight Connector 19">
            <a:extLst>
              <a:ext uri="{FF2B5EF4-FFF2-40B4-BE49-F238E27FC236}">
                <a16:creationId xmlns:a16="http://schemas.microsoft.com/office/drawing/2014/main" id="{B1D1A340-723B-4014-B5FE-204F062731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4558589"/>
            <a:ext cx="9144000" cy="0"/>
          </a:xfrm>
          <a:prstGeom prst="line">
            <a:avLst/>
          </a:prstGeom>
          <a:ln w="28575">
            <a:solidFill>
              <a:srgbClr val="FFFFFF">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3496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E2831-7597-4466-9398-181906CF4700}"/>
              </a:ext>
            </a:extLst>
          </p:cNvPr>
          <p:cNvSpPr>
            <a:spLocks noGrp="1"/>
          </p:cNvSpPr>
          <p:nvPr>
            <p:ph type="title"/>
          </p:nvPr>
        </p:nvSpPr>
        <p:spPr>
          <a:xfrm>
            <a:off x="1069848" y="484632"/>
            <a:ext cx="10058400" cy="1177860"/>
          </a:xfrm>
        </p:spPr>
        <p:txBody>
          <a:bodyPr>
            <a:normAutofit/>
          </a:bodyPr>
          <a:lstStyle/>
          <a:p>
            <a:pPr algn="ctr"/>
            <a:r>
              <a:rPr lang="en-US" dirty="0"/>
              <a:t>OE Benefit Summary</a:t>
            </a:r>
          </a:p>
        </p:txBody>
      </p:sp>
      <p:graphicFrame>
        <p:nvGraphicFramePr>
          <p:cNvPr id="5" name="Content Placeholder 2">
            <a:extLst>
              <a:ext uri="{FF2B5EF4-FFF2-40B4-BE49-F238E27FC236}">
                <a16:creationId xmlns:a16="http://schemas.microsoft.com/office/drawing/2014/main" id="{CD1CAF97-0043-4345-81AD-9E7F49552F97}"/>
              </a:ext>
            </a:extLst>
          </p:cNvPr>
          <p:cNvGraphicFramePr>
            <a:graphicFrameLocks noGrp="1"/>
          </p:cNvGraphicFramePr>
          <p:nvPr>
            <p:ph idx="1"/>
            <p:extLst>
              <p:ext uri="{D42A27DB-BD31-4B8C-83A1-F6EECF244321}">
                <p14:modId xmlns:p14="http://schemas.microsoft.com/office/powerpoint/2010/main" val="771907632"/>
              </p:ext>
            </p:extLst>
          </p:nvPr>
        </p:nvGraphicFramePr>
        <p:xfrm>
          <a:off x="335801" y="1662492"/>
          <a:ext cx="8491595" cy="2600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F777E570-D77E-6BEC-7A4D-77E2D9B41AF1}"/>
              </a:ext>
            </a:extLst>
          </p:cNvPr>
          <p:cNvSpPr txBox="1"/>
          <p:nvPr/>
        </p:nvSpPr>
        <p:spPr>
          <a:xfrm>
            <a:off x="152920" y="4970584"/>
            <a:ext cx="1603324" cy="307777"/>
          </a:xfrm>
          <a:prstGeom prst="rect">
            <a:avLst/>
          </a:prstGeom>
          <a:noFill/>
        </p:spPr>
        <p:txBody>
          <a:bodyPr wrap="none" rtlCol="0">
            <a:spAutoFit/>
          </a:bodyPr>
          <a:lstStyle/>
          <a:p>
            <a:r>
              <a:rPr lang="en-US" sz="1400" dirty="0"/>
              <a:t>What EE will see</a:t>
            </a:r>
            <a:r>
              <a:rPr lang="en-US" sz="1200" dirty="0"/>
              <a:t>:</a:t>
            </a:r>
          </a:p>
        </p:txBody>
      </p:sp>
      <p:pic>
        <p:nvPicPr>
          <p:cNvPr id="8" name="Picture 7">
            <a:extLst>
              <a:ext uri="{FF2B5EF4-FFF2-40B4-BE49-F238E27FC236}">
                <a16:creationId xmlns:a16="http://schemas.microsoft.com/office/drawing/2014/main" id="{6865AC40-ED44-FA86-F32B-E24A3AC99F48}"/>
              </a:ext>
            </a:extLst>
          </p:cNvPr>
          <p:cNvPicPr>
            <a:picLocks noChangeAspect="1"/>
          </p:cNvPicPr>
          <p:nvPr/>
        </p:nvPicPr>
        <p:blipFill>
          <a:blip r:embed="rId7"/>
          <a:stretch>
            <a:fillRect/>
          </a:stretch>
        </p:blipFill>
        <p:spPr>
          <a:xfrm>
            <a:off x="8860867" y="4024599"/>
            <a:ext cx="1329467" cy="2666403"/>
          </a:xfrm>
          <a:prstGeom prst="rect">
            <a:avLst/>
          </a:prstGeom>
        </p:spPr>
      </p:pic>
      <p:sp>
        <p:nvSpPr>
          <p:cNvPr id="9" name="TextBox 8">
            <a:extLst>
              <a:ext uri="{FF2B5EF4-FFF2-40B4-BE49-F238E27FC236}">
                <a16:creationId xmlns:a16="http://schemas.microsoft.com/office/drawing/2014/main" id="{C35B5176-ECBE-4EA7-6B1B-0C83E8A36E24}"/>
              </a:ext>
            </a:extLst>
          </p:cNvPr>
          <p:cNvSpPr txBox="1"/>
          <p:nvPr/>
        </p:nvSpPr>
        <p:spPr>
          <a:xfrm>
            <a:off x="7263705" y="4970583"/>
            <a:ext cx="1478290" cy="307777"/>
          </a:xfrm>
          <a:prstGeom prst="rect">
            <a:avLst/>
          </a:prstGeom>
          <a:noFill/>
        </p:spPr>
        <p:txBody>
          <a:bodyPr wrap="none" rtlCol="0">
            <a:spAutoFit/>
          </a:bodyPr>
          <a:lstStyle/>
          <a:p>
            <a:r>
              <a:rPr lang="en-US" sz="1400" dirty="0"/>
              <a:t>HR Admin Role:</a:t>
            </a:r>
          </a:p>
        </p:txBody>
      </p:sp>
      <p:pic>
        <p:nvPicPr>
          <p:cNvPr id="13" name="Picture 12">
            <a:extLst>
              <a:ext uri="{FF2B5EF4-FFF2-40B4-BE49-F238E27FC236}">
                <a16:creationId xmlns:a16="http://schemas.microsoft.com/office/drawing/2014/main" id="{F990532E-B503-0250-4748-8117E8FF3CC7}"/>
              </a:ext>
            </a:extLst>
          </p:cNvPr>
          <p:cNvPicPr>
            <a:picLocks noChangeAspect="1"/>
          </p:cNvPicPr>
          <p:nvPr/>
        </p:nvPicPr>
        <p:blipFill>
          <a:blip r:embed="rId8"/>
          <a:stretch>
            <a:fillRect/>
          </a:stretch>
        </p:blipFill>
        <p:spPr>
          <a:xfrm>
            <a:off x="1882057" y="4114169"/>
            <a:ext cx="4369217" cy="2487262"/>
          </a:xfrm>
          <a:prstGeom prst="rect">
            <a:avLst/>
          </a:prstGeom>
        </p:spPr>
      </p:pic>
    </p:spTree>
    <p:extLst>
      <p:ext uri="{BB962C8B-B14F-4D97-AF65-F5344CB8AC3E}">
        <p14:creationId xmlns:p14="http://schemas.microsoft.com/office/powerpoint/2010/main" val="180393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4" name="Rectangle 33">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3">
              <a:alphaModFix amt="9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D5FD54E-F54F-41D2-A889-E699E8A2A92F}"/>
              </a:ext>
            </a:extLst>
          </p:cNvPr>
          <p:cNvSpPr>
            <a:spLocks noGrp="1"/>
          </p:cNvSpPr>
          <p:nvPr>
            <p:ph type="title"/>
          </p:nvPr>
        </p:nvSpPr>
        <p:spPr>
          <a:xfrm>
            <a:off x="1285456" y="4162031"/>
            <a:ext cx="4543683" cy="1767141"/>
          </a:xfrm>
        </p:spPr>
        <p:txBody>
          <a:bodyPr>
            <a:noAutofit/>
          </a:bodyPr>
          <a:lstStyle/>
          <a:p>
            <a:pPr algn="r"/>
            <a:r>
              <a:rPr lang="en-US" sz="4400" dirty="0"/>
              <a:t>Historical OE Confirmation Statement Views</a:t>
            </a:r>
          </a:p>
        </p:txBody>
      </p:sp>
      <p:sp>
        <p:nvSpPr>
          <p:cNvPr id="3" name="Content Placeholder 2">
            <a:extLst>
              <a:ext uri="{FF2B5EF4-FFF2-40B4-BE49-F238E27FC236}">
                <a16:creationId xmlns:a16="http://schemas.microsoft.com/office/drawing/2014/main" id="{2A5D60B0-D2D7-4A39-AFF2-241A30406763}"/>
              </a:ext>
            </a:extLst>
          </p:cNvPr>
          <p:cNvSpPr>
            <a:spLocks noGrp="1"/>
          </p:cNvSpPr>
          <p:nvPr>
            <p:ph idx="1"/>
          </p:nvPr>
        </p:nvSpPr>
        <p:spPr>
          <a:xfrm>
            <a:off x="6217920" y="4170410"/>
            <a:ext cx="4699221" cy="1767141"/>
          </a:xfrm>
        </p:spPr>
        <p:txBody>
          <a:bodyPr vert="horz" lIns="91440" tIns="45720" rIns="91440" bIns="45720" rtlCol="0" anchor="ctr">
            <a:normAutofit/>
          </a:bodyPr>
          <a:lstStyle/>
          <a:p>
            <a:r>
              <a:rPr lang="en-US" sz="1200" dirty="0"/>
              <a:t>All confirmation statements for OE2018-OE2026 will be available in PS. </a:t>
            </a:r>
          </a:p>
          <a:p>
            <a:r>
              <a:rPr lang="en-US" sz="1200" dirty="0"/>
              <a:t>Employee navigation: ESS Landing Page – My Benefits Tile – My Benefit Documents</a:t>
            </a:r>
          </a:p>
          <a:p>
            <a:r>
              <a:rPr lang="en-US" sz="1200" dirty="0"/>
              <a:t>Agency Navigation for individual EE: Go to Benefit </a:t>
            </a:r>
            <a:r>
              <a:rPr lang="en-US" sz="1200" dirty="0">
                <a:latin typeface="Trebuchet MS" panose="020B0603020202020204"/>
              </a:rPr>
              <a:t>Administration</a:t>
            </a:r>
            <a:r>
              <a:rPr lang="en-US" sz="1200" dirty="0"/>
              <a:t> Dashboard- Benefit Enrollment Tile – Review Employee Benefit Folder – Employee Benefit Documents</a:t>
            </a:r>
          </a:p>
          <a:p>
            <a:endParaRPr lang="en-US" sz="1200" dirty="0"/>
          </a:p>
        </p:txBody>
      </p:sp>
      <p:sp>
        <p:nvSpPr>
          <p:cNvPr id="36" name="Rectangle 35">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8" name="Oval 37">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0" name="Oval 39">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FFA497FC-F8FD-428B-8ADD-DB11A5106815}"/>
              </a:ext>
            </a:extLst>
          </p:cNvPr>
          <p:cNvPicPr>
            <a:picLocks noChangeAspect="1"/>
          </p:cNvPicPr>
          <p:nvPr/>
        </p:nvPicPr>
        <p:blipFill>
          <a:blip r:embed="rId6"/>
          <a:stretch>
            <a:fillRect/>
          </a:stretch>
        </p:blipFill>
        <p:spPr>
          <a:xfrm>
            <a:off x="3450321" y="85362"/>
            <a:ext cx="5535197" cy="3629740"/>
          </a:xfrm>
          <a:prstGeom prst="rect">
            <a:avLst/>
          </a:prstGeom>
        </p:spPr>
      </p:pic>
    </p:spTree>
    <p:extLst>
      <p:ext uri="{BB962C8B-B14F-4D97-AF65-F5344CB8AC3E}">
        <p14:creationId xmlns:p14="http://schemas.microsoft.com/office/powerpoint/2010/main" val="2555184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3C495A36-8C00-3133-F1CF-EC762001D852}"/>
              </a:ext>
            </a:extLst>
          </p:cNvPr>
          <p:cNvSpPr>
            <a:spLocks noGrp="1"/>
          </p:cNvSpPr>
          <p:nvPr>
            <p:ph type="title"/>
          </p:nvPr>
        </p:nvSpPr>
        <p:spPr>
          <a:xfrm>
            <a:off x="643468" y="643466"/>
            <a:ext cx="3686312" cy="5528734"/>
          </a:xfrm>
        </p:spPr>
        <p:txBody>
          <a:bodyPr>
            <a:normAutofit/>
          </a:bodyPr>
          <a:lstStyle/>
          <a:p>
            <a:pPr algn="ctr"/>
            <a:r>
              <a:rPr lang="en-US" sz="4800" dirty="0">
                <a:solidFill>
                  <a:srgbClr val="FFFFFF"/>
                </a:solidFill>
              </a:rPr>
              <a:t>OPEN </a:t>
            </a:r>
            <a:r>
              <a:rPr lang="en-US" sz="4800" dirty="0" err="1">
                <a:solidFill>
                  <a:srgbClr val="FFFFFF"/>
                </a:solidFill>
              </a:rPr>
              <a:t>eNROLLMENT</a:t>
            </a:r>
            <a:r>
              <a:rPr lang="en-US" sz="4800" dirty="0">
                <a:solidFill>
                  <a:srgbClr val="FFFFFF"/>
                </a:solidFill>
              </a:rPr>
              <a:t> and Retirees  </a:t>
            </a:r>
          </a:p>
        </p:txBody>
      </p:sp>
      <p:sp>
        <p:nvSpPr>
          <p:cNvPr id="3" name="Content Placeholder 2">
            <a:extLst>
              <a:ext uri="{FF2B5EF4-FFF2-40B4-BE49-F238E27FC236}">
                <a16:creationId xmlns:a16="http://schemas.microsoft.com/office/drawing/2014/main" id="{FD19F171-CC0B-2857-7578-6B29D411AEE1}"/>
              </a:ext>
            </a:extLst>
          </p:cNvPr>
          <p:cNvSpPr>
            <a:spLocks noGrp="1"/>
          </p:cNvSpPr>
          <p:nvPr>
            <p:ph idx="1"/>
          </p:nvPr>
        </p:nvSpPr>
        <p:spPr>
          <a:xfrm>
            <a:off x="5053780" y="599768"/>
            <a:ext cx="6074467" cy="5572432"/>
          </a:xfrm>
        </p:spPr>
        <p:txBody>
          <a:bodyPr anchor="ctr">
            <a:normAutofit/>
          </a:bodyPr>
          <a:lstStyle/>
          <a:p>
            <a:pPr>
              <a:buFont typeface="Wingdings" panose="05000000000000000000" pitchFamily="2" charset="2"/>
              <a:buChar char="Ø"/>
            </a:pPr>
            <a:r>
              <a:rPr lang="en-US" sz="1600" dirty="0"/>
              <a:t>If you have an employee who knows they will be retiring on or before 1/1/27, they should complete paper applications to make benefit changes.</a:t>
            </a:r>
          </a:p>
          <a:p>
            <a:pPr>
              <a:buFont typeface="Wingdings" panose="05000000000000000000" pitchFamily="2" charset="2"/>
              <a:buChar char="Ø"/>
            </a:pPr>
            <a:r>
              <a:rPr lang="en-US" sz="1600" dirty="0"/>
              <a:t>The employee should not make changes within MIB due to not having access to all applicable plans for retirees, such as Medicare Advantage Plans.</a:t>
            </a:r>
          </a:p>
          <a:p>
            <a:pPr>
              <a:buFont typeface="Wingdings" panose="05000000000000000000" pitchFamily="2" charset="2"/>
              <a:buChar char="Ø"/>
            </a:pPr>
            <a:r>
              <a:rPr lang="en-US" sz="1600" dirty="0"/>
              <a:t>ETF is requesting retirees complete paper applications, and the agency send them to ETF for processing.  </a:t>
            </a:r>
          </a:p>
          <a:p>
            <a:pPr lvl="1">
              <a:buFont typeface="Wingdings" panose="05000000000000000000" pitchFamily="2" charset="2"/>
              <a:buChar char="Ø"/>
            </a:pPr>
            <a:r>
              <a:rPr lang="en-US" sz="1600" dirty="0"/>
              <a:t>The agency can submit OE applications via Box, email, fax, or mail.</a:t>
            </a:r>
          </a:p>
          <a:p>
            <a:pPr lvl="1">
              <a:buFont typeface="Wingdings" panose="05000000000000000000" pitchFamily="2" charset="2"/>
              <a:buChar char="Ø"/>
            </a:pPr>
            <a:r>
              <a:rPr lang="en-US" sz="1600" dirty="0"/>
              <a:t>If faxing, be sure to include the EE name, ETF member ID and reason for fax (i.e., EE is retiring prior to 1/1/27).</a:t>
            </a:r>
          </a:p>
          <a:p>
            <a:pPr lvl="1">
              <a:buFont typeface="Wingdings" panose="05000000000000000000" pitchFamily="2" charset="2"/>
              <a:buChar char="Ø"/>
            </a:pPr>
            <a:r>
              <a:rPr lang="en-US" sz="1600" dirty="0"/>
              <a:t>ETF FAX number is 608-267-4549</a:t>
            </a:r>
          </a:p>
          <a:p>
            <a:pPr lvl="1">
              <a:buFont typeface="Wingdings" panose="05000000000000000000" pitchFamily="2" charset="2"/>
              <a:buChar char="Ø"/>
            </a:pPr>
            <a:endParaRPr lang="en-US" sz="1700" dirty="0"/>
          </a:p>
          <a:p>
            <a:pPr>
              <a:buFont typeface="Wingdings" panose="05000000000000000000" pitchFamily="2" charset="2"/>
              <a:buChar char="Ø"/>
            </a:pPr>
            <a:r>
              <a:rPr lang="en-US" sz="1600" i="1" dirty="0">
                <a:effectLst/>
                <a:latin typeface="Calibri" panose="020F0502020204030204" pitchFamily="34" charset="0"/>
                <a:ea typeface="Calibri" panose="020F0502020204030204" pitchFamily="34" charset="0"/>
              </a:rPr>
              <a:t>Per ETF: The instructions are documented in the </a:t>
            </a:r>
            <a:r>
              <a:rPr lang="en-US" sz="1600" i="1" u="sng" dirty="0">
                <a:effectLst/>
                <a:latin typeface="Calibri" panose="020F0502020204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State Agency Health Insurance Standards, Guidelines and Administration Employer Manual (ET-1118)</a:t>
            </a:r>
            <a:r>
              <a:rPr lang="en-US" sz="1600" i="1" dirty="0">
                <a:effectLst/>
                <a:latin typeface="Calibri" panose="020F0502020204030204" pitchFamily="34" charset="0"/>
                <a:ea typeface="Calibri" panose="020F0502020204030204" pitchFamily="34" charset="0"/>
              </a:rPr>
              <a:t>, Chapter 6, Section 601 F. </a:t>
            </a:r>
            <a:endParaRPr lang="en-US" sz="1700" dirty="0"/>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9404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0" name="Group 9">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F4F87524-4E00-4669-BB20-6CD5B4A4D447}"/>
              </a:ext>
            </a:extLst>
          </p:cNvPr>
          <p:cNvSpPr>
            <a:spLocks noGrp="1"/>
          </p:cNvSpPr>
          <p:nvPr>
            <p:ph type="title"/>
          </p:nvPr>
        </p:nvSpPr>
        <p:spPr>
          <a:xfrm>
            <a:off x="1490145" y="2376862"/>
            <a:ext cx="2640646" cy="2104273"/>
          </a:xfrm>
          <a:noFill/>
        </p:spPr>
        <p:txBody>
          <a:bodyPr>
            <a:normAutofit/>
          </a:bodyPr>
          <a:lstStyle/>
          <a:p>
            <a:pPr algn="ctr"/>
            <a:r>
              <a:rPr lang="en-US" sz="3000" dirty="0">
                <a:solidFill>
                  <a:srgbClr val="FFFFFF"/>
                </a:solidFill>
              </a:rPr>
              <a:t>Dependent Reminders</a:t>
            </a:r>
          </a:p>
        </p:txBody>
      </p:sp>
      <p:sp>
        <p:nvSpPr>
          <p:cNvPr id="14" name="Rectangle 13">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AC3A54CF-0D5C-43DB-82D6-08823F0E6F5A}"/>
              </a:ext>
            </a:extLst>
          </p:cNvPr>
          <p:cNvSpPr>
            <a:spLocks noGrp="1"/>
          </p:cNvSpPr>
          <p:nvPr>
            <p:ph idx="1"/>
          </p:nvPr>
        </p:nvSpPr>
        <p:spPr>
          <a:xfrm>
            <a:off x="6081089" y="725394"/>
            <a:ext cx="5142658" cy="5407212"/>
          </a:xfrm>
        </p:spPr>
        <p:txBody>
          <a:bodyPr vert="horz" lIns="91440" tIns="45720" rIns="91440" bIns="45720" rtlCol="0" anchor="ctr">
            <a:normAutofit/>
          </a:bodyPr>
          <a:lstStyle/>
          <a:p>
            <a:r>
              <a:rPr lang="en-US" dirty="0"/>
              <a:t>If the EE is adding a new dependent in MIB, they are required to provide dependent verification documentation </a:t>
            </a:r>
            <a:r>
              <a:rPr lang="en-US" b="1" dirty="0"/>
              <a:t>within 90-days of the enrollment date</a:t>
            </a:r>
            <a:r>
              <a:rPr lang="en-US" dirty="0"/>
              <a:t>.  </a:t>
            </a:r>
            <a:endParaRPr lang="en-US" b="1" dirty="0"/>
          </a:p>
          <a:p>
            <a:pPr lvl="1">
              <a:buClr>
                <a:srgbClr val="276F8B"/>
              </a:buClr>
            </a:pPr>
            <a:r>
              <a:rPr lang="en-US" dirty="0"/>
              <a:t>If the EE does not verify their dependent, they will not be included on the 2027 contract</a:t>
            </a:r>
          </a:p>
          <a:p>
            <a:pPr>
              <a:buClr>
                <a:srgbClr val="C00000"/>
              </a:buClr>
            </a:pPr>
            <a:r>
              <a:rPr lang="en-US" dirty="0"/>
              <a:t>Employees are not allowed to remove a dependent under age 19 from health insurance without documentation.</a:t>
            </a:r>
          </a:p>
          <a:p>
            <a:pPr marL="372618" lvl="1" indent="-171450">
              <a:buClr>
                <a:srgbClr val="C00000"/>
              </a:buClr>
            </a:pPr>
            <a:endParaRPr lang="en-US" sz="1050" b="1" dirty="0"/>
          </a:p>
          <a:p>
            <a:pPr>
              <a:buClr>
                <a:srgbClr val="C00000"/>
              </a:buClr>
            </a:pPr>
            <a:r>
              <a:rPr lang="en-US" dirty="0"/>
              <a:t>Employees are not allowed to remove a spouse from their family coverage (while maintaining family coverage) during OE unless a qualifying event has occurred.</a:t>
            </a:r>
          </a:p>
        </p:txBody>
      </p:sp>
    </p:spTree>
    <p:extLst>
      <p:ext uri="{BB962C8B-B14F-4D97-AF65-F5344CB8AC3E}">
        <p14:creationId xmlns:p14="http://schemas.microsoft.com/office/powerpoint/2010/main" val="326652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D54ADE30-CF83-47F6-A82B-0EE5775A23F6}"/>
              </a:ext>
            </a:extLst>
          </p:cNvPr>
          <p:cNvSpPr>
            <a:spLocks noGrp="1"/>
          </p:cNvSpPr>
          <p:nvPr>
            <p:ph type="title"/>
          </p:nvPr>
        </p:nvSpPr>
        <p:spPr>
          <a:xfrm>
            <a:off x="643468" y="643466"/>
            <a:ext cx="3686312" cy="5528734"/>
          </a:xfrm>
        </p:spPr>
        <p:txBody>
          <a:bodyPr>
            <a:normAutofit/>
          </a:bodyPr>
          <a:lstStyle/>
          <a:p>
            <a:pPr algn="r"/>
            <a:r>
              <a:rPr lang="en-US" sz="4800">
                <a:solidFill>
                  <a:srgbClr val="FFFFFF"/>
                </a:solidFill>
              </a:rPr>
              <a:t>Supplemental Plan Cancelation Deadline</a:t>
            </a:r>
            <a:br>
              <a:rPr lang="en-US" sz="4800">
                <a:solidFill>
                  <a:srgbClr val="FFFFFF"/>
                </a:solidFill>
              </a:rPr>
            </a:br>
            <a:endParaRPr lang="en-US" sz="4800">
              <a:solidFill>
                <a:srgbClr val="FFFFFF"/>
              </a:solidFill>
            </a:endParaRPr>
          </a:p>
        </p:txBody>
      </p:sp>
      <p:sp>
        <p:nvSpPr>
          <p:cNvPr id="3" name="Content Placeholder 2">
            <a:extLst>
              <a:ext uri="{FF2B5EF4-FFF2-40B4-BE49-F238E27FC236}">
                <a16:creationId xmlns:a16="http://schemas.microsoft.com/office/drawing/2014/main" id="{4A53296E-3A67-418B-A217-D5DC7610D422}"/>
              </a:ext>
            </a:extLst>
          </p:cNvPr>
          <p:cNvSpPr>
            <a:spLocks noGrp="1"/>
          </p:cNvSpPr>
          <p:nvPr>
            <p:ph idx="1"/>
          </p:nvPr>
        </p:nvSpPr>
        <p:spPr>
          <a:xfrm>
            <a:off x="5053780" y="599768"/>
            <a:ext cx="6074467" cy="5572432"/>
          </a:xfrm>
        </p:spPr>
        <p:txBody>
          <a:bodyPr vert="horz" lIns="91440" tIns="45720" rIns="91440" bIns="45720" rtlCol="0" anchor="ctr">
            <a:normAutofit/>
          </a:bodyPr>
          <a:lstStyle/>
          <a:p>
            <a:r>
              <a:rPr lang="en-US" dirty="0"/>
              <a:t>Supplemental Plan Cancelation Deadline</a:t>
            </a:r>
          </a:p>
          <a:p>
            <a:pPr lvl="1">
              <a:buClr>
                <a:schemeClr val="accent2"/>
              </a:buClr>
              <a:buFont typeface="Wingdings" charset="2"/>
              <a:buChar char="Ø"/>
            </a:pPr>
            <a:r>
              <a:rPr lang="en-US" dirty="0"/>
              <a:t>All supplemental plan cancelations for 2027 should be submitted through MIB</a:t>
            </a:r>
          </a:p>
          <a:p>
            <a:pPr lvl="1">
              <a:buClr>
                <a:schemeClr val="accent2"/>
              </a:buClr>
              <a:buFont typeface="Wingdings" panose="05000000000000000000" pitchFamily="2" charset="2"/>
              <a:buChar char="Ø"/>
            </a:pPr>
            <a:r>
              <a:rPr lang="en-US" dirty="0"/>
              <a:t>If the OE event is no longer available, there will be October, November and December Late Enrollment Change QLEs to use.  You can refer to the </a:t>
            </a:r>
            <a:r>
              <a:rPr lang="en-US" dirty="0">
                <a:hlinkClick r:id="rId5"/>
              </a:rPr>
              <a:t>ET-1111</a:t>
            </a:r>
            <a:r>
              <a:rPr lang="en-US" dirty="0"/>
              <a:t>, section 9.1 for more details.</a:t>
            </a:r>
          </a:p>
          <a:p>
            <a:pPr lvl="1">
              <a:buClr>
                <a:schemeClr val="accent2"/>
              </a:buClr>
              <a:buFont typeface="Wingdings" charset="2"/>
              <a:buChar char="Ø"/>
            </a:pPr>
            <a:r>
              <a:rPr lang="en-US" dirty="0"/>
              <a:t>Any late OE requests after 12/31 must go thru ETF for review. </a:t>
            </a:r>
          </a:p>
          <a:p>
            <a:pPr lvl="1">
              <a:buClr>
                <a:srgbClr val="276F8B"/>
              </a:buClr>
              <a:buFont typeface="Wingdings" charset="2"/>
              <a:buChar char="Ø"/>
            </a:pPr>
            <a:endParaRPr lang="en-US" dirty="0"/>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23698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44C6-4690-450B-9550-E052664B7B16}"/>
              </a:ext>
            </a:extLst>
          </p:cNvPr>
          <p:cNvSpPr>
            <a:spLocks noGrp="1"/>
          </p:cNvSpPr>
          <p:nvPr>
            <p:ph type="title"/>
          </p:nvPr>
        </p:nvSpPr>
        <p:spPr>
          <a:xfrm>
            <a:off x="1069848" y="484632"/>
            <a:ext cx="10058400" cy="1609344"/>
          </a:xfrm>
        </p:spPr>
        <p:txBody>
          <a:bodyPr vert="horz" lIns="91440" tIns="45720" rIns="91440" bIns="45720" rtlCol="0">
            <a:normAutofit/>
          </a:bodyPr>
          <a:lstStyle/>
          <a:p>
            <a:r>
              <a:rPr lang="en-US" dirty="0"/>
              <a:t>FSA/</a:t>
            </a:r>
            <a:r>
              <a:rPr lang="en-US" noProof="1"/>
              <a:t>HSA Changes, Rescinds, and Late Enrollments</a:t>
            </a:r>
          </a:p>
        </p:txBody>
      </p:sp>
      <p:sp>
        <p:nvSpPr>
          <p:cNvPr id="33" name="Rectangle 32">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2">
            <a:extLst>
              <a:ext uri="{FF2B5EF4-FFF2-40B4-BE49-F238E27FC236}">
                <a16:creationId xmlns:a16="http://schemas.microsoft.com/office/drawing/2014/main" id="{86E1CFE3-2451-5916-3048-62B81D2FF34E}"/>
              </a:ext>
            </a:extLst>
          </p:cNvPr>
          <p:cNvGraphicFramePr>
            <a:graphicFrameLocks noGrp="1"/>
          </p:cNvGraphicFramePr>
          <p:nvPr>
            <p:ph idx="1"/>
            <p:extLst>
              <p:ext uri="{D42A27DB-BD31-4B8C-83A1-F6EECF244321}">
                <p14:modId xmlns:p14="http://schemas.microsoft.com/office/powerpoint/2010/main" val="738462723"/>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6776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F3E27-1D41-3074-1A2A-9FF028EEB34C}"/>
              </a:ext>
            </a:extLst>
          </p:cNvPr>
          <p:cNvSpPr>
            <a:spLocks noGrp="1"/>
          </p:cNvSpPr>
          <p:nvPr>
            <p:ph type="title"/>
          </p:nvPr>
        </p:nvSpPr>
        <p:spPr>
          <a:xfrm>
            <a:off x="1069848" y="484632"/>
            <a:ext cx="10058400" cy="1190164"/>
          </a:xfrm>
        </p:spPr>
        <p:txBody>
          <a:bodyPr/>
          <a:lstStyle/>
          <a:p>
            <a:pPr algn="ctr"/>
            <a:r>
              <a:rPr lang="en-US" dirty="0"/>
              <a:t>OE Changes - 10/31 – 12/31</a:t>
            </a:r>
            <a:endParaRPr lang="en-US" dirty="0">
              <a:highlight>
                <a:srgbClr val="FFFF00"/>
              </a:highlight>
            </a:endParaRPr>
          </a:p>
        </p:txBody>
      </p:sp>
      <p:sp>
        <p:nvSpPr>
          <p:cNvPr id="3" name="Content Placeholder 2">
            <a:extLst>
              <a:ext uri="{FF2B5EF4-FFF2-40B4-BE49-F238E27FC236}">
                <a16:creationId xmlns:a16="http://schemas.microsoft.com/office/drawing/2014/main" id="{C78C1489-F08E-CF0A-F67F-FCA198BB0B19}"/>
              </a:ext>
            </a:extLst>
          </p:cNvPr>
          <p:cNvSpPr>
            <a:spLocks noGrp="1"/>
          </p:cNvSpPr>
          <p:nvPr>
            <p:ph idx="1"/>
          </p:nvPr>
        </p:nvSpPr>
        <p:spPr>
          <a:xfrm>
            <a:off x="1069848" y="1928903"/>
            <a:ext cx="10058400" cy="718045"/>
          </a:xfrm>
          <a:ln>
            <a:solidFill>
              <a:schemeClr val="accent6"/>
            </a:solidFill>
          </a:ln>
        </p:spPr>
        <p:txBody>
          <a:bodyPr>
            <a:normAutofit/>
          </a:bodyPr>
          <a:lstStyle/>
          <a:p>
            <a:pPr marL="0" indent="0" algn="ctr">
              <a:buNone/>
            </a:pPr>
            <a:r>
              <a:rPr lang="en-US" dirty="0"/>
              <a:t>New for 2027, employees may submit a Late OE Change between 10/31 and 12/31 via My Insurance Benefits.</a:t>
            </a:r>
          </a:p>
          <a:p>
            <a:endParaRPr lang="en-US" sz="1600" b="0" i="0" u="none" strike="noStrike" baseline="0" dirty="0">
              <a:solidFill>
                <a:srgbClr val="000000"/>
              </a:solidFill>
            </a:endParaRPr>
          </a:p>
          <a:p>
            <a:endParaRPr lang="en-US" sz="1600" b="0" i="0" u="none" strike="noStrike" baseline="0" dirty="0">
              <a:solidFill>
                <a:srgbClr val="000000"/>
              </a:solidFill>
            </a:endParaRPr>
          </a:p>
          <a:p>
            <a:endParaRPr lang="en-US" sz="1800" b="0" i="0" u="none" strike="noStrike" baseline="0" dirty="0">
              <a:solidFill>
                <a:srgbClr val="000000"/>
              </a:solidFill>
              <a:latin typeface="Rockwell" panose="02060603020205020403" pitchFamily="18" charset="0"/>
            </a:endParaRPr>
          </a:p>
          <a:p>
            <a:endParaRPr lang="en-US" dirty="0"/>
          </a:p>
        </p:txBody>
      </p:sp>
      <p:graphicFrame>
        <p:nvGraphicFramePr>
          <p:cNvPr id="7" name="Diagram 6">
            <a:extLst>
              <a:ext uri="{FF2B5EF4-FFF2-40B4-BE49-F238E27FC236}">
                <a16:creationId xmlns:a16="http://schemas.microsoft.com/office/drawing/2014/main" id="{62683DEA-0ABD-A2F0-DD0A-8AA9B72F61D3}"/>
              </a:ext>
            </a:extLst>
          </p:cNvPr>
          <p:cNvGraphicFramePr/>
          <p:nvPr>
            <p:extLst>
              <p:ext uri="{D42A27DB-BD31-4B8C-83A1-F6EECF244321}">
                <p14:modId xmlns:p14="http://schemas.microsoft.com/office/powerpoint/2010/main" val="640886684"/>
              </p:ext>
            </p:extLst>
          </p:nvPr>
        </p:nvGraphicFramePr>
        <p:xfrm>
          <a:off x="2868863" y="2983831"/>
          <a:ext cx="6454274" cy="36094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98BE2723-97CA-7016-82BD-C140A2E24893}"/>
              </a:ext>
            </a:extLst>
          </p:cNvPr>
          <p:cNvSpPr txBox="1"/>
          <p:nvPr/>
        </p:nvSpPr>
        <p:spPr>
          <a:xfrm>
            <a:off x="93134" y="6050202"/>
            <a:ext cx="2029210" cy="523220"/>
          </a:xfrm>
          <a:prstGeom prst="rect">
            <a:avLst/>
          </a:prstGeom>
          <a:noFill/>
        </p:spPr>
        <p:txBody>
          <a:bodyPr wrap="none" rtlCol="0">
            <a:spAutoFit/>
          </a:bodyPr>
          <a:lstStyle/>
          <a:p>
            <a:r>
              <a:rPr lang="en-US" sz="1400" dirty="0"/>
              <a:t>See ETF State Kick-Off</a:t>
            </a:r>
          </a:p>
          <a:p>
            <a:r>
              <a:rPr lang="en-US" sz="1400" dirty="0"/>
              <a:t>Slides for more details</a:t>
            </a:r>
          </a:p>
        </p:txBody>
      </p:sp>
    </p:spTree>
    <p:extLst>
      <p:ext uri="{BB962C8B-B14F-4D97-AF65-F5344CB8AC3E}">
        <p14:creationId xmlns:p14="http://schemas.microsoft.com/office/powerpoint/2010/main" val="4259131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0F29E-ED08-89D0-E947-260134C9D6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F48CC4-4005-8736-6397-38695EAA7764}"/>
              </a:ext>
            </a:extLst>
          </p:cNvPr>
          <p:cNvSpPr>
            <a:spLocks noGrp="1"/>
          </p:cNvSpPr>
          <p:nvPr>
            <p:ph type="title"/>
          </p:nvPr>
        </p:nvSpPr>
        <p:spPr>
          <a:xfrm>
            <a:off x="1069848" y="484632"/>
            <a:ext cx="10058400" cy="1190164"/>
          </a:xfrm>
        </p:spPr>
        <p:txBody>
          <a:bodyPr/>
          <a:lstStyle/>
          <a:p>
            <a:pPr algn="ctr"/>
            <a:r>
              <a:rPr lang="en-US" dirty="0"/>
              <a:t>Late OE Changes – After 12/31</a:t>
            </a:r>
            <a:endParaRPr lang="en-US" dirty="0">
              <a:highlight>
                <a:srgbClr val="FFFF00"/>
              </a:highlight>
            </a:endParaRPr>
          </a:p>
        </p:txBody>
      </p:sp>
      <p:sp>
        <p:nvSpPr>
          <p:cNvPr id="3" name="Content Placeholder 2">
            <a:extLst>
              <a:ext uri="{FF2B5EF4-FFF2-40B4-BE49-F238E27FC236}">
                <a16:creationId xmlns:a16="http://schemas.microsoft.com/office/drawing/2014/main" id="{4E0FC0B6-E82F-D369-4E87-C82199D3BC33}"/>
              </a:ext>
            </a:extLst>
          </p:cNvPr>
          <p:cNvSpPr>
            <a:spLocks noGrp="1"/>
          </p:cNvSpPr>
          <p:nvPr>
            <p:ph idx="1"/>
          </p:nvPr>
        </p:nvSpPr>
        <p:spPr>
          <a:xfrm>
            <a:off x="1069848" y="1928903"/>
            <a:ext cx="10058400" cy="718045"/>
          </a:xfrm>
          <a:ln>
            <a:solidFill>
              <a:schemeClr val="accent6"/>
            </a:solidFill>
          </a:ln>
        </p:spPr>
        <p:txBody>
          <a:bodyPr>
            <a:normAutofit/>
          </a:bodyPr>
          <a:lstStyle/>
          <a:p>
            <a:pPr marL="0" indent="0" algn="ctr">
              <a:buNone/>
            </a:pPr>
            <a:r>
              <a:rPr lang="en-US" dirty="0"/>
              <a:t>ETF will process late OE requests after 12/31/2026</a:t>
            </a:r>
          </a:p>
          <a:p>
            <a:endParaRPr lang="en-US" sz="1600" b="0" i="0" u="none" strike="noStrike" baseline="0" dirty="0">
              <a:solidFill>
                <a:srgbClr val="000000"/>
              </a:solidFill>
            </a:endParaRPr>
          </a:p>
          <a:p>
            <a:endParaRPr lang="en-US" sz="1600" b="0" i="0" u="none" strike="noStrike" baseline="0" dirty="0">
              <a:solidFill>
                <a:srgbClr val="000000"/>
              </a:solidFill>
            </a:endParaRPr>
          </a:p>
          <a:p>
            <a:endParaRPr lang="en-US" sz="1800" b="0" i="0" u="none" strike="noStrike" baseline="0" dirty="0">
              <a:solidFill>
                <a:srgbClr val="000000"/>
              </a:solidFill>
              <a:latin typeface="Rockwell" panose="02060603020205020403" pitchFamily="18" charset="0"/>
            </a:endParaRPr>
          </a:p>
          <a:p>
            <a:endParaRPr lang="en-US" dirty="0"/>
          </a:p>
        </p:txBody>
      </p:sp>
      <p:graphicFrame>
        <p:nvGraphicFramePr>
          <p:cNvPr id="7" name="Diagram 6">
            <a:extLst>
              <a:ext uri="{FF2B5EF4-FFF2-40B4-BE49-F238E27FC236}">
                <a16:creationId xmlns:a16="http://schemas.microsoft.com/office/drawing/2014/main" id="{EF9DC0A4-3CFA-B27B-B11A-71973129FA89}"/>
              </a:ext>
            </a:extLst>
          </p:cNvPr>
          <p:cNvGraphicFramePr/>
          <p:nvPr>
            <p:extLst>
              <p:ext uri="{D42A27DB-BD31-4B8C-83A1-F6EECF244321}">
                <p14:modId xmlns:p14="http://schemas.microsoft.com/office/powerpoint/2010/main" val="3954072681"/>
              </p:ext>
            </p:extLst>
          </p:nvPr>
        </p:nvGraphicFramePr>
        <p:xfrm>
          <a:off x="2868863" y="2983831"/>
          <a:ext cx="6454274" cy="37641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1B073387-4A00-5690-AAE5-390C597B5B4F}"/>
              </a:ext>
            </a:extLst>
          </p:cNvPr>
          <p:cNvSpPr txBox="1"/>
          <p:nvPr/>
        </p:nvSpPr>
        <p:spPr>
          <a:xfrm>
            <a:off x="93134" y="6050202"/>
            <a:ext cx="2029210" cy="523220"/>
          </a:xfrm>
          <a:prstGeom prst="rect">
            <a:avLst/>
          </a:prstGeom>
          <a:noFill/>
        </p:spPr>
        <p:txBody>
          <a:bodyPr wrap="none" rtlCol="0">
            <a:spAutoFit/>
          </a:bodyPr>
          <a:lstStyle/>
          <a:p>
            <a:r>
              <a:rPr lang="en-US" sz="1400" dirty="0"/>
              <a:t>See ETF State Kick-Off</a:t>
            </a:r>
          </a:p>
          <a:p>
            <a:r>
              <a:rPr lang="en-US" sz="1400" dirty="0"/>
              <a:t>Slides for more details</a:t>
            </a:r>
          </a:p>
        </p:txBody>
      </p:sp>
    </p:spTree>
    <p:extLst>
      <p:ext uri="{BB962C8B-B14F-4D97-AF65-F5344CB8AC3E}">
        <p14:creationId xmlns:p14="http://schemas.microsoft.com/office/powerpoint/2010/main" val="3983922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7049A7D3-684C-4C59-A4B6-7B308A6AD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D7B1087B-C592-40E7-B532-60B453A2F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14AE7447-E8F8-4A0F-9E3D-94842BFF8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7" name="Group 1036">
            <a:extLst>
              <a:ext uri="{FF2B5EF4-FFF2-40B4-BE49-F238E27FC236}">
                <a16:creationId xmlns:a16="http://schemas.microsoft.com/office/drawing/2014/main" id="{85981F80-69EE-4E2B-82A8-47FDFD772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038" name="Oval 1037">
              <a:extLst>
                <a:ext uri="{FF2B5EF4-FFF2-40B4-BE49-F238E27FC236}">
                  <a16:creationId xmlns:a16="http://schemas.microsoft.com/office/drawing/2014/main" id="{46CE0473-0B07-47EE-A016-EBD87F2C8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39" name="Oval 1038">
              <a:extLst>
                <a:ext uri="{FF2B5EF4-FFF2-40B4-BE49-F238E27FC236}">
                  <a16:creationId xmlns:a16="http://schemas.microsoft.com/office/drawing/2014/main" id="{EDD0D1E4-DFCA-4DF0-9D37-571A5F529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041" name="Rectangle 1040">
            <a:extLst>
              <a:ext uri="{FF2B5EF4-FFF2-40B4-BE49-F238E27FC236}">
                <a16:creationId xmlns:a16="http://schemas.microsoft.com/office/drawing/2014/main" id="{0680B5D0-24EC-465A-A0E6-C4DF951E0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3" name="Rectangle 1042">
            <a:extLst>
              <a:ext uri="{FF2B5EF4-FFF2-40B4-BE49-F238E27FC236}">
                <a16:creationId xmlns:a16="http://schemas.microsoft.com/office/drawing/2014/main" id="{30BF1B50-A83E-4ED6-A2AA-C943C1F89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Rectangle 1044">
            <a:extLst>
              <a:ext uri="{FF2B5EF4-FFF2-40B4-BE49-F238E27FC236}">
                <a16:creationId xmlns:a16="http://schemas.microsoft.com/office/drawing/2014/main" id="{1F31E8B2-210B-4B90-83BB-3B180732E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A5A06B-27CF-411B-94E6-DA1AB3F03918}"/>
              </a:ext>
            </a:extLst>
          </p:cNvPr>
          <p:cNvSpPr>
            <a:spLocks noGrp="1"/>
          </p:cNvSpPr>
          <p:nvPr>
            <p:ph type="title"/>
          </p:nvPr>
        </p:nvSpPr>
        <p:spPr>
          <a:xfrm>
            <a:off x="8200102" y="1432223"/>
            <a:ext cx="2818417" cy="3357976"/>
          </a:xfrm>
        </p:spPr>
        <p:txBody>
          <a:bodyPr vert="horz" lIns="91440" tIns="45720" rIns="91440" bIns="45720" rtlCol="0" anchor="ctr">
            <a:normAutofit/>
          </a:bodyPr>
          <a:lstStyle/>
          <a:p>
            <a:pPr>
              <a:lnSpc>
                <a:spcPct val="80000"/>
              </a:lnSpc>
            </a:pPr>
            <a:r>
              <a:rPr lang="en-US" sz="5100">
                <a:blipFill dpi="0" rotWithShape="1">
                  <a:blip r:embed="rId4"/>
                  <a:srcRect/>
                  <a:tile tx="6350" ty="-127000" sx="65000" sy="64000" flip="none" algn="tl"/>
                </a:blipFill>
              </a:rPr>
              <a:t>Agency Resources</a:t>
            </a:r>
          </a:p>
        </p:txBody>
      </p:sp>
      <p:sp>
        <p:nvSpPr>
          <p:cNvPr id="1047" name="Rectangle 1046">
            <a:extLst>
              <a:ext uri="{FF2B5EF4-FFF2-40B4-BE49-F238E27FC236}">
                <a16:creationId xmlns:a16="http://schemas.microsoft.com/office/drawing/2014/main" id="{6B387409-2B98-40F8-A65F-EF7CF989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9" name="Group 1048">
            <a:extLst>
              <a:ext uri="{FF2B5EF4-FFF2-40B4-BE49-F238E27FC236}">
                <a16:creationId xmlns:a16="http://schemas.microsoft.com/office/drawing/2014/main" id="{C9E5F284-A588-4AE7-A36D-1C93E4FD02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1050" name="Oval 1049">
              <a:extLst>
                <a:ext uri="{FF2B5EF4-FFF2-40B4-BE49-F238E27FC236}">
                  <a16:creationId xmlns:a16="http://schemas.microsoft.com/office/drawing/2014/main" id="{45D7D540-5CF2-4FC1-BE53-277CC22C0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51" name="Oval 1050">
              <a:extLst>
                <a:ext uri="{FF2B5EF4-FFF2-40B4-BE49-F238E27FC236}">
                  <a16:creationId xmlns:a16="http://schemas.microsoft.com/office/drawing/2014/main" id="{916C9AA0-DC0C-49A1-ACDF-10BD6D739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1026" name="Picture 2" descr="The Business Analyst's Toolkit | Resources | Templates | Career">
            <a:extLst>
              <a:ext uri="{FF2B5EF4-FFF2-40B4-BE49-F238E27FC236}">
                <a16:creationId xmlns:a16="http://schemas.microsoft.com/office/drawing/2014/main" id="{D4B1EE16-7DA2-947C-7EED-550D9BD8B7CF}"/>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20834" y="1667444"/>
            <a:ext cx="6631744" cy="3454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03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91CB8D6D-DEFB-42FC-87C3-510D59C1BA36}"/>
              </a:ext>
            </a:extLst>
          </p:cNvPr>
          <p:cNvSpPr>
            <a:spLocks noGrp="1"/>
          </p:cNvSpPr>
          <p:nvPr>
            <p:ph type="title"/>
          </p:nvPr>
        </p:nvSpPr>
        <p:spPr>
          <a:xfrm>
            <a:off x="643468" y="643466"/>
            <a:ext cx="3686312" cy="5528734"/>
          </a:xfrm>
        </p:spPr>
        <p:txBody>
          <a:bodyPr>
            <a:normAutofit/>
          </a:bodyPr>
          <a:lstStyle/>
          <a:p>
            <a:pPr algn="r"/>
            <a:r>
              <a:rPr lang="en-US" sz="4800">
                <a:solidFill>
                  <a:srgbClr val="FFFFFF"/>
                </a:solidFill>
              </a:rPr>
              <a:t>Agency Resources</a:t>
            </a:r>
          </a:p>
        </p:txBody>
      </p:sp>
      <p:sp>
        <p:nvSpPr>
          <p:cNvPr id="3" name="Content Placeholder 2">
            <a:extLst>
              <a:ext uri="{FF2B5EF4-FFF2-40B4-BE49-F238E27FC236}">
                <a16:creationId xmlns:a16="http://schemas.microsoft.com/office/drawing/2014/main" id="{EAD58CAD-7303-4ACA-92CC-B36106BC0A5A}"/>
              </a:ext>
            </a:extLst>
          </p:cNvPr>
          <p:cNvSpPr>
            <a:spLocks noGrp="1"/>
          </p:cNvSpPr>
          <p:nvPr>
            <p:ph idx="1"/>
          </p:nvPr>
        </p:nvSpPr>
        <p:spPr>
          <a:xfrm>
            <a:off x="5053780" y="599768"/>
            <a:ext cx="6074467" cy="5572432"/>
          </a:xfrm>
        </p:spPr>
        <p:txBody>
          <a:bodyPr vert="horz" lIns="91440" tIns="45720" rIns="91440" bIns="45720" rtlCol="0" anchor="ctr">
            <a:normAutofit/>
          </a:bodyPr>
          <a:lstStyle/>
          <a:p>
            <a:pPr>
              <a:buClr>
                <a:schemeClr val="accent2"/>
              </a:buClr>
            </a:pPr>
            <a:r>
              <a:rPr lang="en-US" dirty="0">
                <a:hlinkClick r:id="rId5"/>
              </a:rPr>
              <a:t>OE Administrator Resources</a:t>
            </a:r>
            <a:r>
              <a:rPr lang="en-US" dirty="0"/>
              <a:t> and </a:t>
            </a:r>
            <a:r>
              <a:rPr lang="en-US" dirty="0">
                <a:hlinkClick r:id="rId6"/>
              </a:rPr>
              <a:t>OE Communications</a:t>
            </a:r>
            <a:r>
              <a:rPr lang="en-US" dirty="0"/>
              <a:t> webpages</a:t>
            </a:r>
          </a:p>
          <a:p>
            <a:pPr lvl="1">
              <a:buClr>
                <a:schemeClr val="accent2"/>
              </a:buClr>
            </a:pPr>
            <a:r>
              <a:rPr lang="en-US" dirty="0"/>
              <a:t>Communications pages has information about all employee messages and other communications</a:t>
            </a:r>
          </a:p>
          <a:p>
            <a:pPr>
              <a:buClr>
                <a:schemeClr val="accent2"/>
              </a:buClr>
            </a:pPr>
            <a:r>
              <a:rPr lang="en-US" dirty="0">
                <a:hlinkClick r:id="rId7"/>
              </a:rPr>
              <a:t>2027 ETF Open Enrollment website</a:t>
            </a:r>
            <a:endParaRPr lang="en-US" dirty="0"/>
          </a:p>
          <a:p>
            <a:pPr>
              <a:buClr>
                <a:schemeClr val="accent2"/>
              </a:buClr>
            </a:pPr>
            <a:r>
              <a:rPr lang="en-US" dirty="0">
                <a:hlinkClick r:id="rId8"/>
              </a:rPr>
              <a:t>ETF Virtual Employer Forums</a:t>
            </a:r>
            <a:endParaRPr lang="en-US" dirty="0"/>
          </a:p>
          <a:p>
            <a:pPr>
              <a:buClr>
                <a:schemeClr val="accent2"/>
              </a:buClr>
            </a:pPr>
            <a:r>
              <a:rPr lang="en-US" dirty="0">
                <a:hlinkClick r:id="rId9"/>
              </a:rPr>
              <a:t>ETF State Kick-Off PPT Slides</a:t>
            </a:r>
            <a:endParaRPr lang="en-US" dirty="0">
              <a:hlinkClick r:id="rId10"/>
            </a:endParaRPr>
          </a:p>
          <a:p>
            <a:pPr>
              <a:buClr>
                <a:schemeClr val="accent2"/>
              </a:buClr>
            </a:pPr>
            <a:r>
              <a:rPr lang="en-US" dirty="0">
                <a:hlinkClick r:id="rId11"/>
              </a:rPr>
              <a:t>Health Plan and Vendor Contact Information</a:t>
            </a:r>
            <a:endParaRPr lang="en-US" dirty="0"/>
          </a:p>
          <a:p>
            <a:pPr>
              <a:buClr>
                <a:schemeClr val="accent2"/>
              </a:buClr>
            </a:pPr>
            <a:r>
              <a:rPr lang="en-US" dirty="0"/>
              <a:t> </a:t>
            </a:r>
            <a:r>
              <a:rPr lang="en-US" dirty="0">
                <a:hlinkClick r:id="rId12"/>
              </a:rPr>
              <a:t>Template PPT for employee OE training</a:t>
            </a:r>
            <a:endParaRPr lang="en-US" dirty="0"/>
          </a:p>
          <a:p>
            <a:pPr>
              <a:buClr>
                <a:schemeClr val="accent2"/>
              </a:buClr>
            </a:pPr>
            <a:r>
              <a:rPr lang="en-US" dirty="0">
                <a:hlinkClick r:id="rId13"/>
              </a:rPr>
              <a:t>Employer Checklist for Open Enrollment</a:t>
            </a:r>
            <a:endParaRPr lang="en-US" dirty="0"/>
          </a:p>
          <a:p>
            <a:pPr marL="0" indent="0">
              <a:buClr>
                <a:srgbClr val="276F8B"/>
              </a:buClr>
              <a:buNone/>
            </a:pPr>
            <a:endParaRPr lang="en-US" dirty="0"/>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1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8683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E59CCAA3-8823-433A-9C62-02505AC3D788}"/>
              </a:ext>
            </a:extLst>
          </p:cNvPr>
          <p:cNvSpPr>
            <a:spLocks noGrp="1"/>
          </p:cNvSpPr>
          <p:nvPr>
            <p:ph type="title"/>
          </p:nvPr>
        </p:nvSpPr>
        <p:spPr>
          <a:xfrm>
            <a:off x="643468" y="643466"/>
            <a:ext cx="3686312" cy="5528734"/>
          </a:xfrm>
        </p:spPr>
        <p:txBody>
          <a:bodyPr>
            <a:normAutofit/>
          </a:bodyPr>
          <a:lstStyle/>
          <a:p>
            <a:pPr algn="r"/>
            <a:r>
              <a:rPr lang="en-US" sz="4800" dirty="0">
                <a:solidFill>
                  <a:srgbClr val="FFFFFF"/>
                </a:solidFill>
              </a:rPr>
              <a:t>Agency</a:t>
            </a:r>
            <a:br>
              <a:rPr lang="en-US" sz="4800" dirty="0">
                <a:solidFill>
                  <a:srgbClr val="FFFFFF"/>
                </a:solidFill>
              </a:rPr>
            </a:br>
            <a:r>
              <a:rPr lang="en-US" sz="4800" dirty="0">
                <a:solidFill>
                  <a:srgbClr val="FFFFFF"/>
                </a:solidFill>
              </a:rPr>
              <a:t>Monitoring</a:t>
            </a:r>
          </a:p>
        </p:txBody>
      </p:sp>
      <p:sp>
        <p:nvSpPr>
          <p:cNvPr id="3" name="Content Placeholder 2">
            <a:extLst>
              <a:ext uri="{FF2B5EF4-FFF2-40B4-BE49-F238E27FC236}">
                <a16:creationId xmlns:a16="http://schemas.microsoft.com/office/drawing/2014/main" id="{EC7A5284-AF03-4752-A56B-39136DCAC68F}"/>
              </a:ext>
            </a:extLst>
          </p:cNvPr>
          <p:cNvSpPr>
            <a:spLocks noGrp="1"/>
          </p:cNvSpPr>
          <p:nvPr>
            <p:ph idx="1"/>
          </p:nvPr>
        </p:nvSpPr>
        <p:spPr>
          <a:xfrm>
            <a:off x="5053780" y="599768"/>
            <a:ext cx="6074467" cy="5572432"/>
          </a:xfrm>
        </p:spPr>
        <p:txBody>
          <a:bodyPr vert="horz" lIns="91440" tIns="45720" rIns="91440" bIns="45720" rtlCol="0" anchor="ctr">
            <a:normAutofit/>
          </a:bodyPr>
          <a:lstStyle/>
          <a:p>
            <a:pPr>
              <a:buClr>
                <a:schemeClr val="accent2"/>
              </a:buClr>
            </a:pPr>
            <a:r>
              <a:rPr lang="en-US" dirty="0"/>
              <a:t>Central Benefits can assist agencies with running a Benefit Detail Report (BDR)</a:t>
            </a:r>
          </a:p>
          <a:p>
            <a:pPr lvl="1">
              <a:buClr>
                <a:schemeClr val="accent2"/>
              </a:buClr>
            </a:pPr>
            <a:r>
              <a:rPr lang="en-US" dirty="0"/>
              <a:t>Accident Plan </a:t>
            </a:r>
          </a:p>
          <a:p>
            <a:pPr lvl="1">
              <a:buClr>
                <a:schemeClr val="accent2"/>
              </a:buClr>
            </a:pPr>
            <a:r>
              <a:rPr lang="en-US" dirty="0"/>
              <a:t>OOS</a:t>
            </a:r>
          </a:p>
          <a:p>
            <a:pPr>
              <a:buClr>
                <a:schemeClr val="accent2"/>
              </a:buClr>
            </a:pPr>
            <a:r>
              <a:rPr lang="en-US" dirty="0"/>
              <a:t>HDHP no HSA – will be available in the </a:t>
            </a:r>
            <a:r>
              <a:rPr lang="en-US" dirty="0">
                <a:hlinkClick r:id="rId5"/>
              </a:rPr>
              <a:t>ET-1111</a:t>
            </a:r>
            <a:r>
              <a:rPr lang="en-US" dirty="0"/>
              <a:t>, Ch. 9.2</a:t>
            </a:r>
          </a:p>
          <a:p>
            <a:pPr marL="384048" lvl="2" indent="0">
              <a:buClr>
                <a:srgbClr val="276F8B"/>
              </a:buClr>
              <a:buNone/>
            </a:pPr>
            <a:endParaRPr lang="en-US" dirty="0"/>
          </a:p>
        </p:txBody>
      </p:sp>
      <p:sp>
        <p:nvSpPr>
          <p:cNvPr id="34" name="Oval 33">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6" name="Oval 35">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73020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30" name="Group 29">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1" name="Oval 30">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32" name="Oval 31">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34" name="Rectangle 33">
            <a:extLst>
              <a:ext uri="{FF2B5EF4-FFF2-40B4-BE49-F238E27FC236}">
                <a16:creationId xmlns:a16="http://schemas.microsoft.com/office/drawing/2014/main" id="{C3D25154-9EF7-4C33-9AAC-7B3BE089F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5E4146E0-614B-400E-96E0-8F5A4F058DCD}"/>
              </a:ext>
            </a:extLst>
          </p:cNvPr>
          <p:cNvSpPr>
            <a:spLocks noGrp="1"/>
          </p:cNvSpPr>
          <p:nvPr>
            <p:ph type="title"/>
          </p:nvPr>
        </p:nvSpPr>
        <p:spPr>
          <a:xfrm>
            <a:off x="1051560" y="643468"/>
            <a:ext cx="9966960" cy="3592432"/>
          </a:xfrm>
        </p:spPr>
        <p:txBody>
          <a:bodyPr vert="horz" lIns="91440" tIns="45720" rIns="91440" bIns="45720" rtlCol="0" anchor="ctr">
            <a:normAutofit/>
          </a:bodyPr>
          <a:lstStyle/>
          <a:p>
            <a:pPr>
              <a:lnSpc>
                <a:spcPct val="80000"/>
              </a:lnSpc>
            </a:pPr>
            <a:r>
              <a:rPr lang="en-US" sz="9600">
                <a:blipFill dpi="0" rotWithShape="1">
                  <a:blip r:embed="rId4"/>
                  <a:srcRect/>
                  <a:tile tx="6350" ty="-127000" sx="65000" sy="64000" flip="none" algn="tl"/>
                </a:blipFill>
              </a:rPr>
              <a:t>Employee Resources</a:t>
            </a:r>
          </a:p>
        </p:txBody>
      </p:sp>
      <p:sp>
        <p:nvSpPr>
          <p:cNvPr id="36" name="Rectangle 35">
            <a:extLst>
              <a:ext uri="{FF2B5EF4-FFF2-40B4-BE49-F238E27FC236}">
                <a16:creationId xmlns:a16="http://schemas.microsoft.com/office/drawing/2014/main" id="{1604E8C0-C927-4C06-A96A-BF3323BA7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9583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9DCECFD5-4C30-4892-9FF0-540E17955A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10245590" y="5111496"/>
            <a:chExt cx="1080904" cy="1080902"/>
          </a:xfrm>
        </p:grpSpPr>
        <p:sp>
          <p:nvSpPr>
            <p:cNvPr id="39" name="Oval 38">
              <a:extLst>
                <a:ext uri="{FF2B5EF4-FFF2-40B4-BE49-F238E27FC236}">
                  <a16:creationId xmlns:a16="http://schemas.microsoft.com/office/drawing/2014/main" id="{95C67F70-EAFE-425C-8422-591620A96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5590" y="5111496"/>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0" name="Oval 39">
              <a:extLst>
                <a:ext uri="{FF2B5EF4-FFF2-40B4-BE49-F238E27FC236}">
                  <a16:creationId xmlns:a16="http://schemas.microsoft.com/office/drawing/2014/main" id="{D47FA16B-C217-4D91-84EA-5B0846BDD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53681" y="5219586"/>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12256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Oval 31">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4" name="Oval 33">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04B3E5D-6FF9-4A25-952C-6D7E12EF5FC4}"/>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Employee Resources</a:t>
            </a:r>
          </a:p>
        </p:txBody>
      </p:sp>
      <p:sp>
        <p:nvSpPr>
          <p:cNvPr id="36" name="Rectangle 35">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6" name="Content Placeholder 2">
            <a:extLst>
              <a:ext uri="{FF2B5EF4-FFF2-40B4-BE49-F238E27FC236}">
                <a16:creationId xmlns:a16="http://schemas.microsoft.com/office/drawing/2014/main" id="{07A2CF8B-06DD-4D07-9B7F-277065DED9CF}"/>
              </a:ext>
            </a:extLst>
          </p:cNvPr>
          <p:cNvGraphicFramePr>
            <a:graphicFrameLocks noGrp="1"/>
          </p:cNvGraphicFramePr>
          <p:nvPr>
            <p:ph idx="1"/>
            <p:extLst>
              <p:ext uri="{D42A27DB-BD31-4B8C-83A1-F6EECF244321}">
                <p14:modId xmlns:p14="http://schemas.microsoft.com/office/powerpoint/2010/main" val="2213461591"/>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19752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18" name="Rectangle 17">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ext Placeholder 2">
            <a:extLst>
              <a:ext uri="{FF2B5EF4-FFF2-40B4-BE49-F238E27FC236}">
                <a16:creationId xmlns:a16="http://schemas.microsoft.com/office/drawing/2014/main" id="{36C5FEA9-467D-408A-8351-CE9D655AAEBF}"/>
              </a:ext>
            </a:extLst>
          </p:cNvPr>
          <p:cNvSpPr>
            <a:spLocks noGrp="1"/>
          </p:cNvSpPr>
          <p:nvPr>
            <p:ph type="body" idx="1"/>
          </p:nvPr>
        </p:nvSpPr>
        <p:spPr>
          <a:xfrm>
            <a:off x="7937524" y="2064730"/>
            <a:ext cx="2942706" cy="2728536"/>
          </a:xfrm>
        </p:spPr>
        <p:txBody>
          <a:bodyPr vert="horz" lIns="91440" tIns="45720" rIns="91440" bIns="45720" rtlCol="0" anchor="ctr">
            <a:normAutofit/>
          </a:bodyPr>
          <a:lstStyle/>
          <a:p>
            <a:r>
              <a:rPr lang="en-US" sz="2800" dirty="0">
                <a:solidFill>
                  <a:schemeClr val="tx2"/>
                </a:solidFill>
              </a:rPr>
              <a:t>All stuff that happens after  OE.....</a:t>
            </a:r>
          </a:p>
        </p:txBody>
      </p:sp>
      <p:grpSp>
        <p:nvGrpSpPr>
          <p:cNvPr id="20" name="Group 19">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21" name="Oval 20">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2" name="Oval 21">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FFE905AA-10FC-4358-A1F2-B464C3795BB7}"/>
              </a:ext>
            </a:extLst>
          </p:cNvPr>
          <p:cNvSpPr>
            <a:spLocks noGrp="1"/>
          </p:cNvSpPr>
          <p:nvPr>
            <p:ph type="title"/>
          </p:nvPr>
        </p:nvSpPr>
        <p:spPr>
          <a:xfrm>
            <a:off x="1717507" y="1316890"/>
            <a:ext cx="4606394" cy="4224216"/>
          </a:xfrm>
        </p:spPr>
        <p:txBody>
          <a:bodyPr vert="horz" lIns="91440" tIns="45720" rIns="91440" bIns="45720" rtlCol="0" anchor="ctr">
            <a:normAutofit/>
          </a:bodyPr>
          <a:lstStyle/>
          <a:p>
            <a:pPr algn="ctr"/>
            <a:r>
              <a:rPr lang="en-US" sz="6000" dirty="0">
                <a:solidFill>
                  <a:srgbClr val="FFFFFF"/>
                </a:solidFill>
              </a:rPr>
              <a:t>OE reminders</a:t>
            </a:r>
          </a:p>
        </p:txBody>
      </p:sp>
      <p:sp>
        <p:nvSpPr>
          <p:cNvPr id="24" name="Rectangle 23">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05023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5FB4329C-BF98-421E-8A0D-43A2CF95E1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3CDC6B8-20F2-4C8D-8599-EC572C0BFF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95831"/>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A7A6E2-52D0-443A-809D-43BF77DAFEDB}"/>
              </a:ext>
            </a:extLst>
          </p:cNvPr>
          <p:cNvSpPr>
            <a:spLocks noGrp="1"/>
          </p:cNvSpPr>
          <p:nvPr>
            <p:ph type="title"/>
          </p:nvPr>
        </p:nvSpPr>
        <p:spPr>
          <a:xfrm>
            <a:off x="1066800" y="4958418"/>
            <a:ext cx="10058400" cy="1522993"/>
          </a:xfrm>
        </p:spPr>
        <p:txBody>
          <a:bodyPr>
            <a:normAutofit/>
          </a:bodyPr>
          <a:lstStyle/>
          <a:p>
            <a:pPr algn="ctr"/>
            <a:r>
              <a:rPr lang="en-US" sz="3600" dirty="0"/>
              <a:t>Hires during and after </a:t>
            </a:r>
            <a:r>
              <a:rPr lang="en-US" sz="3600" dirty="0" err="1"/>
              <a:t>oe</a:t>
            </a:r>
            <a:r>
              <a:rPr lang="en-US" sz="3600" dirty="0"/>
              <a:t>, prior to 12-2-26</a:t>
            </a:r>
          </a:p>
        </p:txBody>
      </p:sp>
      <p:grpSp>
        <p:nvGrpSpPr>
          <p:cNvPr id="33" name="Group 32">
            <a:extLst>
              <a:ext uri="{FF2B5EF4-FFF2-40B4-BE49-F238E27FC236}">
                <a16:creationId xmlns:a16="http://schemas.microsoft.com/office/drawing/2014/main" id="{B4342043-9755-451A-9341-6461ADE858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4" name="Oval 33">
              <a:extLst>
                <a:ext uri="{FF2B5EF4-FFF2-40B4-BE49-F238E27FC236}">
                  <a16:creationId xmlns:a16="http://schemas.microsoft.com/office/drawing/2014/main" id="{B52F7E87-CD4F-40F9-978A-356F63B76E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35" name="Oval 34">
              <a:extLst>
                <a:ext uri="{FF2B5EF4-FFF2-40B4-BE49-F238E27FC236}">
                  <a16:creationId xmlns:a16="http://schemas.microsoft.com/office/drawing/2014/main" id="{93B1ED61-05D6-47CD-8878-8406A83BDF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graphicFrame>
        <p:nvGraphicFramePr>
          <p:cNvPr id="5" name="Content Placeholder 2">
            <a:extLst>
              <a:ext uri="{FF2B5EF4-FFF2-40B4-BE49-F238E27FC236}">
                <a16:creationId xmlns:a16="http://schemas.microsoft.com/office/drawing/2014/main" id="{16E20DDD-21D5-363C-198D-240E5D659A68}"/>
              </a:ext>
            </a:extLst>
          </p:cNvPr>
          <p:cNvGraphicFramePr>
            <a:graphicFrameLocks noGrp="1"/>
          </p:cNvGraphicFramePr>
          <p:nvPr>
            <p:ph idx="1"/>
            <p:extLst>
              <p:ext uri="{D42A27DB-BD31-4B8C-83A1-F6EECF244321}">
                <p14:modId xmlns:p14="http://schemas.microsoft.com/office/powerpoint/2010/main" val="4194117638"/>
              </p:ext>
            </p:extLst>
          </p:nvPr>
        </p:nvGraphicFramePr>
        <p:xfrm>
          <a:off x="723713" y="633637"/>
          <a:ext cx="10905066" cy="390917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48618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B27C7-F3B7-F39D-060D-43F81E0F9ADC}"/>
              </a:ext>
            </a:extLst>
          </p:cNvPr>
          <p:cNvSpPr>
            <a:spLocks noGrp="1"/>
          </p:cNvSpPr>
          <p:nvPr>
            <p:ph type="title"/>
          </p:nvPr>
        </p:nvSpPr>
        <p:spPr/>
        <p:txBody>
          <a:bodyPr/>
          <a:lstStyle/>
          <a:p>
            <a:r>
              <a:rPr lang="en-US" dirty="0" err="1"/>
              <a:t>Hr</a:t>
            </a:r>
            <a:r>
              <a:rPr lang="en-US" dirty="0"/>
              <a:t> administrator responsibilities post-</a:t>
            </a:r>
            <a:r>
              <a:rPr lang="en-US" dirty="0" err="1"/>
              <a:t>oe</a:t>
            </a:r>
            <a:endParaRPr lang="en-US" dirty="0"/>
          </a:p>
        </p:txBody>
      </p:sp>
      <p:sp>
        <p:nvSpPr>
          <p:cNvPr id="3" name="Content Placeholder 2">
            <a:extLst>
              <a:ext uri="{FF2B5EF4-FFF2-40B4-BE49-F238E27FC236}">
                <a16:creationId xmlns:a16="http://schemas.microsoft.com/office/drawing/2014/main" id="{62D6C9C8-516D-A547-2F39-B0EAD07F21DA}"/>
              </a:ext>
            </a:extLst>
          </p:cNvPr>
          <p:cNvSpPr>
            <a:spLocks noGrp="1"/>
          </p:cNvSpPr>
          <p:nvPr>
            <p:ph sz="half" idx="1"/>
          </p:nvPr>
        </p:nvSpPr>
        <p:spPr>
          <a:xfrm>
            <a:off x="1069848" y="2194560"/>
            <a:ext cx="4498848" cy="3418840"/>
          </a:xfr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a:normAutofit/>
          </a:bodyPr>
          <a:lstStyle/>
          <a:p>
            <a:pPr marL="0" indent="0" algn="ctr">
              <a:buNone/>
            </a:pPr>
            <a:endParaRPr lang="en-US" sz="2400" b="1" dirty="0"/>
          </a:p>
          <a:p>
            <a:pPr marL="0" indent="0" algn="ctr">
              <a:buNone/>
            </a:pPr>
            <a:r>
              <a:rPr lang="en-US" sz="2400" b="1" dirty="0"/>
              <a:t>November 2-6</a:t>
            </a:r>
          </a:p>
          <a:p>
            <a:endParaRPr lang="en-US" dirty="0"/>
          </a:p>
          <a:p>
            <a:r>
              <a:rPr lang="en-US" sz="1800" dirty="0"/>
              <a:t>Employers can make corrections to member enrollment </a:t>
            </a:r>
            <a:r>
              <a:rPr lang="en-US" sz="1800" b="1" dirty="0"/>
              <a:t>without</a:t>
            </a:r>
            <a:r>
              <a:rPr lang="en-US" sz="1800" dirty="0"/>
              <a:t> using </a:t>
            </a:r>
            <a:r>
              <a:rPr lang="en-US" sz="1800" b="1" dirty="0"/>
              <a:t>late Open Enrollment change reason</a:t>
            </a:r>
          </a:p>
          <a:p>
            <a:r>
              <a:rPr lang="en-US" sz="1800" dirty="0"/>
              <a:t>My Insurance Benefits will begin to map forward benefits</a:t>
            </a:r>
          </a:p>
        </p:txBody>
      </p:sp>
      <p:sp>
        <p:nvSpPr>
          <p:cNvPr id="5" name="Content Placeholder 4">
            <a:extLst>
              <a:ext uri="{FF2B5EF4-FFF2-40B4-BE49-F238E27FC236}">
                <a16:creationId xmlns:a16="http://schemas.microsoft.com/office/drawing/2014/main" id="{61606428-ADA4-46D5-0E97-45E450C18A90}"/>
              </a:ext>
            </a:extLst>
          </p:cNvPr>
          <p:cNvSpPr>
            <a:spLocks noGrp="1"/>
          </p:cNvSpPr>
          <p:nvPr>
            <p:ph sz="half" idx="2"/>
          </p:nvPr>
        </p:nvSpPr>
        <p:spPr>
          <a:xfrm>
            <a:off x="6355080" y="2194560"/>
            <a:ext cx="4764024" cy="3418840"/>
          </a:xfrm>
          <a:solidFill>
            <a:schemeClr val="bg1">
              <a:lumMod val="85000"/>
            </a:schemeClr>
          </a:solidFill>
          <a:ln>
            <a:solidFill>
              <a:schemeClr val="tx1"/>
            </a:solidFill>
          </a:ln>
        </p:spPr>
        <p:txBody>
          <a:bodyPr>
            <a:normAutofit/>
          </a:bodyPr>
          <a:lstStyle/>
          <a:p>
            <a:pPr marL="0" indent="0" algn="ctr">
              <a:buNone/>
            </a:pPr>
            <a:endParaRPr lang="en-US" sz="2400" b="1" dirty="0"/>
          </a:p>
          <a:p>
            <a:pPr marL="0" indent="0" algn="ctr">
              <a:buNone/>
            </a:pPr>
            <a:r>
              <a:rPr lang="en-US" sz="2400" b="1" dirty="0"/>
              <a:t>November 9-13</a:t>
            </a:r>
          </a:p>
          <a:p>
            <a:endParaRPr lang="en-US" dirty="0"/>
          </a:p>
          <a:p>
            <a:r>
              <a:rPr lang="en-US" sz="1800" dirty="0"/>
              <a:t>Employers can make corrections to member enrollment </a:t>
            </a:r>
            <a:r>
              <a:rPr lang="en-US" sz="1800" b="1" dirty="0"/>
              <a:t>without</a:t>
            </a:r>
            <a:r>
              <a:rPr lang="en-US" sz="1800" dirty="0"/>
              <a:t> using </a:t>
            </a:r>
            <a:r>
              <a:rPr lang="en-US" sz="1800" b="1" dirty="0"/>
              <a:t>late Open Enrollment change reason</a:t>
            </a:r>
          </a:p>
          <a:p>
            <a:r>
              <a:rPr lang="en-US" sz="1800" dirty="0"/>
              <a:t>Employers should add dependents to Accident Plans for employees who did not act during OE, if applicable</a:t>
            </a:r>
          </a:p>
        </p:txBody>
      </p:sp>
      <p:sp>
        <p:nvSpPr>
          <p:cNvPr id="4" name="Rectangle 3">
            <a:extLst>
              <a:ext uri="{FF2B5EF4-FFF2-40B4-BE49-F238E27FC236}">
                <a16:creationId xmlns:a16="http://schemas.microsoft.com/office/drawing/2014/main" id="{6EF422C3-C4A9-9B4A-AC97-42397FD0E03A}"/>
              </a:ext>
            </a:extLst>
          </p:cNvPr>
          <p:cNvSpPr/>
          <p:nvPr/>
        </p:nvSpPr>
        <p:spPr>
          <a:xfrm>
            <a:off x="3110484" y="5952744"/>
            <a:ext cx="5971032" cy="676656"/>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You must have documentation from the EE before making changes in MIB</a:t>
            </a:r>
          </a:p>
        </p:txBody>
      </p:sp>
    </p:spTree>
    <p:extLst>
      <p:ext uri="{BB962C8B-B14F-4D97-AF65-F5344CB8AC3E}">
        <p14:creationId xmlns:p14="http://schemas.microsoft.com/office/powerpoint/2010/main" val="2371712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7049A7D3-684C-4C59-A4B6-7B308A6AD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7B1087B-C592-40E7-B532-60B453A2F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14AE7447-E8F8-4A0F-9E3D-94842BFF8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85981F80-69EE-4E2B-82A8-47FDFD772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47" name="Oval 46">
              <a:extLst>
                <a:ext uri="{FF2B5EF4-FFF2-40B4-BE49-F238E27FC236}">
                  <a16:creationId xmlns:a16="http://schemas.microsoft.com/office/drawing/2014/main" id="{46CE0473-0B07-47EE-A016-EBD87F2C8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8" name="Oval 47">
              <a:extLst>
                <a:ext uri="{FF2B5EF4-FFF2-40B4-BE49-F238E27FC236}">
                  <a16:creationId xmlns:a16="http://schemas.microsoft.com/office/drawing/2014/main" id="{EDD0D1E4-DFCA-4DF0-9D37-571A5F529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useBgFill="1">
        <p:nvSpPr>
          <p:cNvPr id="50" name="Rectangle 49">
            <a:extLst>
              <a:ext uri="{FF2B5EF4-FFF2-40B4-BE49-F238E27FC236}">
                <a16:creationId xmlns:a16="http://schemas.microsoft.com/office/drawing/2014/main" id="{EDF3BDB2-0586-430E-811A-74BAFDEE6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2" name="Rectangle 51">
            <a:extLst>
              <a:ext uri="{FF2B5EF4-FFF2-40B4-BE49-F238E27FC236}">
                <a16:creationId xmlns:a16="http://schemas.microsoft.com/office/drawing/2014/main" id="{821E305B-0351-4E03-8C1B-F23D3A346E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152" y="928117"/>
            <a:ext cx="6629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3C848660-F9C2-4F86-A218-6AE0FB4CC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1336" y="1110053"/>
            <a:ext cx="6630506"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3E881E-1F2D-4D6A-AAD6-A23344428BA7}"/>
              </a:ext>
            </a:extLst>
          </p:cNvPr>
          <p:cNvSpPr>
            <a:spLocks noGrp="1"/>
          </p:cNvSpPr>
          <p:nvPr>
            <p:ph type="title"/>
          </p:nvPr>
        </p:nvSpPr>
        <p:spPr>
          <a:xfrm>
            <a:off x="4961376" y="1432223"/>
            <a:ext cx="6057144" cy="3357976"/>
          </a:xfrm>
        </p:spPr>
        <p:txBody>
          <a:bodyPr vert="horz" lIns="91440" tIns="45720" rIns="91440" bIns="45720" rtlCol="0" anchor="ctr">
            <a:normAutofit/>
          </a:bodyPr>
          <a:lstStyle/>
          <a:p>
            <a:r>
              <a:rPr lang="en-US" dirty="0">
                <a:blipFill dpi="0" rotWithShape="1">
                  <a:blip r:embed="rId4"/>
                  <a:srcRect/>
                  <a:tile tx="6350" ty="-127000" sx="65000" sy="64000" flip="none" algn="tl"/>
                </a:blipFill>
              </a:rPr>
              <a:t>Do I Need an Ivanti Ticket for That?</a:t>
            </a:r>
          </a:p>
        </p:txBody>
      </p:sp>
      <p:sp>
        <p:nvSpPr>
          <p:cNvPr id="56" name="Rectangle 55">
            <a:extLst>
              <a:ext uri="{FF2B5EF4-FFF2-40B4-BE49-F238E27FC236}">
                <a16:creationId xmlns:a16="http://schemas.microsoft.com/office/drawing/2014/main" id="{5CABD882-B7CE-4433-B509-99205DB70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152" y="5780565"/>
            <a:ext cx="6629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49F6A645-6137-4F43-8E88-D91CC337D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59" name="Oval 58">
              <a:extLst>
                <a:ext uri="{FF2B5EF4-FFF2-40B4-BE49-F238E27FC236}">
                  <a16:creationId xmlns:a16="http://schemas.microsoft.com/office/drawing/2014/main" id="{3A2C783A-4EEE-481B-815A-A1BB14F4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60" name="Oval 59">
              <a:extLst>
                <a:ext uri="{FF2B5EF4-FFF2-40B4-BE49-F238E27FC236}">
                  <a16:creationId xmlns:a16="http://schemas.microsoft.com/office/drawing/2014/main" id="{A0186437-0053-4886-B612-804E4DC90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Text Placeholder 2">
            <a:extLst>
              <a:ext uri="{FF2B5EF4-FFF2-40B4-BE49-F238E27FC236}">
                <a16:creationId xmlns:a16="http://schemas.microsoft.com/office/drawing/2014/main" id="{FF7E32CA-5E55-405A-906B-E1C949B945F2}"/>
              </a:ext>
            </a:extLst>
          </p:cNvPr>
          <p:cNvSpPr>
            <a:spLocks noGrp="1"/>
          </p:cNvSpPr>
          <p:nvPr>
            <p:ph type="body" idx="1"/>
          </p:nvPr>
        </p:nvSpPr>
        <p:spPr>
          <a:xfrm>
            <a:off x="4938490" y="4790198"/>
            <a:ext cx="6080030" cy="687058"/>
          </a:xfrm>
        </p:spPr>
        <p:txBody>
          <a:bodyPr vert="horz" lIns="91440" tIns="45720" rIns="91440" bIns="45720" rtlCol="0">
            <a:normAutofit/>
          </a:bodyPr>
          <a:lstStyle/>
          <a:p>
            <a:r>
              <a:rPr lang="en-US" dirty="0">
                <a:solidFill>
                  <a:srgbClr val="000000"/>
                </a:solidFill>
              </a:rPr>
              <a:t>When to create a ticket</a:t>
            </a:r>
          </a:p>
        </p:txBody>
      </p:sp>
      <p:pic>
        <p:nvPicPr>
          <p:cNvPr id="35" name="Graphic 34" descr="Ticket">
            <a:extLst>
              <a:ext uri="{FF2B5EF4-FFF2-40B4-BE49-F238E27FC236}">
                <a16:creationId xmlns:a16="http://schemas.microsoft.com/office/drawing/2014/main" id="{5A99C4AC-F72D-4E9B-B1B6-041BAE03B8F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3915" y="1686320"/>
            <a:ext cx="3416725" cy="3416725"/>
          </a:xfrm>
          <a:prstGeom prst="rect">
            <a:avLst/>
          </a:prstGeom>
        </p:spPr>
      </p:pic>
    </p:spTree>
    <p:extLst>
      <p:ext uri="{BB962C8B-B14F-4D97-AF65-F5344CB8AC3E}">
        <p14:creationId xmlns:p14="http://schemas.microsoft.com/office/powerpoint/2010/main" val="3344824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FB4329C-BF98-421E-8A0D-43A2CF95E1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CDC6B8-20F2-4C8D-8599-EC572C0BFF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9583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36290B-4D95-4584-96BF-BE8AA48B43F1}"/>
              </a:ext>
            </a:extLst>
          </p:cNvPr>
          <p:cNvSpPr>
            <a:spLocks noGrp="1"/>
          </p:cNvSpPr>
          <p:nvPr>
            <p:ph type="title"/>
          </p:nvPr>
        </p:nvSpPr>
        <p:spPr>
          <a:xfrm>
            <a:off x="1069848" y="4846002"/>
            <a:ext cx="10058400" cy="1522993"/>
          </a:xfrm>
        </p:spPr>
        <p:txBody>
          <a:bodyPr>
            <a:normAutofit fontScale="90000"/>
          </a:bodyPr>
          <a:lstStyle/>
          <a:p>
            <a:r>
              <a:rPr lang="en-US" sz="6000" dirty="0"/>
              <a:t>When to Create an OE Ivanti Ticket</a:t>
            </a:r>
          </a:p>
        </p:txBody>
      </p:sp>
      <p:grpSp>
        <p:nvGrpSpPr>
          <p:cNvPr id="14" name="Group 13">
            <a:extLst>
              <a:ext uri="{FF2B5EF4-FFF2-40B4-BE49-F238E27FC236}">
                <a16:creationId xmlns:a16="http://schemas.microsoft.com/office/drawing/2014/main" id="{B4342043-9755-451A-9341-6461ADE858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B52F7E87-CD4F-40F9-978A-356F63B76E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6" name="Oval 15">
              <a:extLst>
                <a:ext uri="{FF2B5EF4-FFF2-40B4-BE49-F238E27FC236}">
                  <a16:creationId xmlns:a16="http://schemas.microsoft.com/office/drawing/2014/main" id="{93B1ED61-05D6-47CD-8878-8406A83BDF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graphicFrame>
        <p:nvGraphicFramePr>
          <p:cNvPr id="5" name="Content Placeholder 2">
            <a:extLst>
              <a:ext uri="{FF2B5EF4-FFF2-40B4-BE49-F238E27FC236}">
                <a16:creationId xmlns:a16="http://schemas.microsoft.com/office/drawing/2014/main" id="{0CCFB159-6278-49B6-8D5F-2020901519EC}"/>
              </a:ext>
            </a:extLst>
          </p:cNvPr>
          <p:cNvGraphicFramePr>
            <a:graphicFrameLocks noGrp="1"/>
          </p:cNvGraphicFramePr>
          <p:nvPr>
            <p:ph idx="1"/>
            <p:extLst>
              <p:ext uri="{D42A27DB-BD31-4B8C-83A1-F6EECF244321}">
                <p14:modId xmlns:p14="http://schemas.microsoft.com/office/powerpoint/2010/main" val="3266030399"/>
              </p:ext>
            </p:extLst>
          </p:nvPr>
        </p:nvGraphicFramePr>
        <p:xfrm>
          <a:off x="643466" y="633637"/>
          <a:ext cx="10905066" cy="329489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905159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B76A6-DE41-9FE5-5009-747FA162E8D6}"/>
              </a:ext>
            </a:extLst>
          </p:cNvPr>
          <p:cNvSpPr>
            <a:spLocks noGrp="1"/>
          </p:cNvSpPr>
          <p:nvPr>
            <p:ph type="title"/>
          </p:nvPr>
        </p:nvSpPr>
        <p:spPr/>
        <p:txBody>
          <a:bodyPr/>
          <a:lstStyle/>
          <a:p>
            <a:r>
              <a:rPr lang="en-US" dirty="0"/>
              <a:t>When to create a </a:t>
            </a:r>
            <a:r>
              <a:rPr lang="en-US" dirty="0" err="1"/>
              <a:t>jira</a:t>
            </a:r>
            <a:r>
              <a:rPr lang="en-US" dirty="0"/>
              <a:t> ticket</a:t>
            </a:r>
          </a:p>
        </p:txBody>
      </p:sp>
      <p:sp>
        <p:nvSpPr>
          <p:cNvPr id="3" name="Content Placeholder 2">
            <a:extLst>
              <a:ext uri="{FF2B5EF4-FFF2-40B4-BE49-F238E27FC236}">
                <a16:creationId xmlns:a16="http://schemas.microsoft.com/office/drawing/2014/main" id="{8D77C3BD-5B1D-0A27-8EDB-B4ABC4A4EC49}"/>
              </a:ext>
            </a:extLst>
          </p:cNvPr>
          <p:cNvSpPr>
            <a:spLocks noGrp="1"/>
          </p:cNvSpPr>
          <p:nvPr>
            <p:ph idx="1"/>
          </p:nvPr>
        </p:nvSpPr>
        <p:spPr/>
        <p:txBody>
          <a:bodyPr/>
          <a:lstStyle/>
          <a:p>
            <a:r>
              <a:rPr lang="en-US" dirty="0"/>
              <a:t>A ticket should be created if the EE or agency verifies incorrect employee demographic data within MIB.</a:t>
            </a:r>
          </a:p>
          <a:p>
            <a:r>
              <a:rPr lang="en-US" dirty="0"/>
              <a:t>During or after OE, if a life event QLE that is processed in MIB does not come thru correctly on base benefits in PS.</a:t>
            </a:r>
          </a:p>
          <a:p>
            <a:pPr lvl="1"/>
            <a:r>
              <a:rPr lang="en-US" dirty="0"/>
              <a:t>Agencies should be reviewing dates and documentation closely prior to approving the QLE</a:t>
            </a:r>
          </a:p>
          <a:p>
            <a:pPr lvl="1"/>
            <a:endParaRPr lang="en-US" dirty="0"/>
          </a:p>
          <a:p>
            <a:pPr lvl="1"/>
            <a:endParaRPr lang="en-US" dirty="0"/>
          </a:p>
        </p:txBody>
      </p:sp>
    </p:spTree>
    <p:extLst>
      <p:ext uri="{BB962C8B-B14F-4D97-AF65-F5344CB8AC3E}">
        <p14:creationId xmlns:p14="http://schemas.microsoft.com/office/powerpoint/2010/main" val="30796481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7" name="Oval 16">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19" name="Rectangle 1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E80A10-59C7-49C4-AC0B-48F5E215AE4C}"/>
              </a:ext>
            </a:extLst>
          </p:cNvPr>
          <p:cNvSpPr>
            <a:spLocks noGrp="1"/>
          </p:cNvSpPr>
          <p:nvPr>
            <p:ph type="title"/>
          </p:nvPr>
        </p:nvSpPr>
        <p:spPr>
          <a:xfrm>
            <a:off x="6556100" y="1360493"/>
            <a:ext cx="4972511" cy="3106732"/>
          </a:xfrm>
        </p:spPr>
        <p:txBody>
          <a:bodyPr vert="horz" lIns="91440" tIns="45720" rIns="91440" bIns="45720" rtlCol="0" anchor="b">
            <a:normAutofit/>
          </a:bodyPr>
          <a:lstStyle/>
          <a:p>
            <a:r>
              <a:rPr lang="en-US" sz="7200">
                <a:blipFill dpi="0" rotWithShape="1">
                  <a:blip r:embed="rId4"/>
                  <a:srcRect/>
                  <a:tile tx="6350" ty="-127000" sx="65000" sy="64000" flip="none" algn="tl"/>
                </a:blipFill>
              </a:rPr>
              <a:t>Next Steps</a:t>
            </a:r>
          </a:p>
        </p:txBody>
      </p:sp>
      <p:sp>
        <p:nvSpPr>
          <p:cNvPr id="3" name="Text Placeholder 2">
            <a:extLst>
              <a:ext uri="{FF2B5EF4-FFF2-40B4-BE49-F238E27FC236}">
                <a16:creationId xmlns:a16="http://schemas.microsoft.com/office/drawing/2014/main" id="{FBD0D0D2-E583-465B-8C57-778097782D72}"/>
              </a:ext>
            </a:extLst>
          </p:cNvPr>
          <p:cNvSpPr>
            <a:spLocks noGrp="1"/>
          </p:cNvSpPr>
          <p:nvPr>
            <p:ph type="body" idx="1"/>
          </p:nvPr>
        </p:nvSpPr>
        <p:spPr>
          <a:xfrm>
            <a:off x="6556100" y="4687316"/>
            <a:ext cx="4972512" cy="1517088"/>
          </a:xfrm>
        </p:spPr>
        <p:txBody>
          <a:bodyPr vert="horz" lIns="91440" tIns="45720" rIns="91440" bIns="45720" rtlCol="0">
            <a:normAutofit/>
          </a:bodyPr>
          <a:lstStyle/>
          <a:p>
            <a:r>
              <a:rPr lang="en-US" sz="2200"/>
              <a:t>Take a deep breath.....</a:t>
            </a:r>
          </a:p>
        </p:txBody>
      </p:sp>
      <p:pic>
        <p:nvPicPr>
          <p:cNvPr id="4" name="Picture 4">
            <a:extLst>
              <a:ext uri="{FF2B5EF4-FFF2-40B4-BE49-F238E27FC236}">
                <a16:creationId xmlns:a16="http://schemas.microsoft.com/office/drawing/2014/main" id="{9AE0713D-BC68-4B6A-BD35-D895FD6B3A69}"/>
              </a:ext>
            </a:extLst>
          </p:cNvPr>
          <p:cNvPicPr>
            <a:picLocks noChangeAspect="1"/>
          </p:cNvPicPr>
          <p:nvPr/>
        </p:nvPicPr>
        <p:blipFill rotWithShape="1">
          <a:blip r:embed="rId6"/>
          <a:srcRect l="23181" r="2158" b="1"/>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21" name="Freeform: Shape 20">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7">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Tree>
    <p:extLst>
      <p:ext uri="{BB962C8B-B14F-4D97-AF65-F5344CB8AC3E}">
        <p14:creationId xmlns:p14="http://schemas.microsoft.com/office/powerpoint/2010/main" val="2307270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Oval 11">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4662CD45-FE58-447F-A07A-8B3DD0E916C0}"/>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Next Steps</a:t>
            </a:r>
          </a:p>
        </p:txBody>
      </p:sp>
      <p:sp>
        <p:nvSpPr>
          <p:cNvPr id="16" name="Rectangle 15">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1800BD71-481B-41E4-A1BF-5ADB17775C55}"/>
              </a:ext>
            </a:extLst>
          </p:cNvPr>
          <p:cNvGraphicFramePr>
            <a:graphicFrameLocks noGrp="1"/>
          </p:cNvGraphicFramePr>
          <p:nvPr>
            <p:ph idx="1"/>
            <p:extLst>
              <p:ext uri="{D42A27DB-BD31-4B8C-83A1-F6EECF244321}">
                <p14:modId xmlns:p14="http://schemas.microsoft.com/office/powerpoint/2010/main" val="847115741"/>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7230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7049A7D3-684C-4C59-A4B6-7B308A6AD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D7B1087B-C592-40E7-B532-60B453A2F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14AE7447-E8F8-4A0F-9E3D-94842BFF8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1" name="Group 2060">
            <a:extLst>
              <a:ext uri="{FF2B5EF4-FFF2-40B4-BE49-F238E27FC236}">
                <a16:creationId xmlns:a16="http://schemas.microsoft.com/office/drawing/2014/main" id="{85981F80-69EE-4E2B-82A8-47FDFD772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2062" name="Oval 2061">
              <a:extLst>
                <a:ext uri="{FF2B5EF4-FFF2-40B4-BE49-F238E27FC236}">
                  <a16:creationId xmlns:a16="http://schemas.microsoft.com/office/drawing/2014/main" id="{46CE0473-0B07-47EE-A016-EBD87F2C8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63" name="Oval 2062">
              <a:extLst>
                <a:ext uri="{FF2B5EF4-FFF2-40B4-BE49-F238E27FC236}">
                  <a16:creationId xmlns:a16="http://schemas.microsoft.com/office/drawing/2014/main" id="{EDD0D1E4-DFCA-4DF0-9D37-571A5F529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065" name="Rectangle 2064">
            <a:extLst>
              <a:ext uri="{FF2B5EF4-FFF2-40B4-BE49-F238E27FC236}">
                <a16:creationId xmlns:a16="http://schemas.microsoft.com/office/drawing/2014/main" id="{0680B5D0-24EC-465A-A0E6-C4DF951E0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67" name="Rectangle 2066">
            <a:extLst>
              <a:ext uri="{FF2B5EF4-FFF2-40B4-BE49-F238E27FC236}">
                <a16:creationId xmlns:a16="http://schemas.microsoft.com/office/drawing/2014/main" id="{30BF1B50-A83E-4ED6-A2AA-C943C1F89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9" name="Rectangle 2068">
            <a:extLst>
              <a:ext uri="{FF2B5EF4-FFF2-40B4-BE49-F238E27FC236}">
                <a16:creationId xmlns:a16="http://schemas.microsoft.com/office/drawing/2014/main" id="{1F31E8B2-210B-4B90-83BB-3B180732E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507637-C431-432C-B27F-7C5E51C7E698}"/>
              </a:ext>
            </a:extLst>
          </p:cNvPr>
          <p:cNvSpPr>
            <a:spLocks noGrp="1"/>
          </p:cNvSpPr>
          <p:nvPr>
            <p:ph type="title"/>
          </p:nvPr>
        </p:nvSpPr>
        <p:spPr>
          <a:xfrm>
            <a:off x="8200102" y="1432223"/>
            <a:ext cx="2818417" cy="3357976"/>
          </a:xfrm>
        </p:spPr>
        <p:txBody>
          <a:bodyPr vert="horz" lIns="91440" tIns="45720" rIns="91440" bIns="45720" rtlCol="0" anchor="ctr">
            <a:normAutofit/>
          </a:bodyPr>
          <a:lstStyle/>
          <a:p>
            <a:pPr>
              <a:lnSpc>
                <a:spcPct val="80000"/>
              </a:lnSpc>
            </a:pPr>
            <a:r>
              <a:rPr lang="en-US" sz="5100">
                <a:blipFill dpi="0" rotWithShape="1">
                  <a:blip r:embed="rId4"/>
                  <a:srcRect/>
                  <a:tile tx="6350" ty="-127000" sx="65000" sy="64000" flip="none" algn="tl"/>
                </a:blipFill>
              </a:rPr>
              <a:t>Questions?</a:t>
            </a:r>
          </a:p>
        </p:txBody>
      </p:sp>
      <p:sp>
        <p:nvSpPr>
          <p:cNvPr id="2071" name="Rectangle 2070">
            <a:extLst>
              <a:ext uri="{FF2B5EF4-FFF2-40B4-BE49-F238E27FC236}">
                <a16:creationId xmlns:a16="http://schemas.microsoft.com/office/drawing/2014/main" id="{6B387409-2B98-40F8-A65F-EF7CF989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73" name="Group 2072">
            <a:extLst>
              <a:ext uri="{FF2B5EF4-FFF2-40B4-BE49-F238E27FC236}">
                <a16:creationId xmlns:a16="http://schemas.microsoft.com/office/drawing/2014/main" id="{C9E5F284-A588-4AE7-A36D-1C93E4FD02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074" name="Oval 2073">
              <a:extLst>
                <a:ext uri="{FF2B5EF4-FFF2-40B4-BE49-F238E27FC236}">
                  <a16:creationId xmlns:a16="http://schemas.microsoft.com/office/drawing/2014/main" id="{45D7D540-5CF2-4FC1-BE53-277CC22C0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75" name="Oval 2074">
              <a:extLst>
                <a:ext uri="{FF2B5EF4-FFF2-40B4-BE49-F238E27FC236}">
                  <a16:creationId xmlns:a16="http://schemas.microsoft.com/office/drawing/2014/main" id="{916C9AA0-DC0C-49A1-ACDF-10BD6D739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2050" name="Picture 2" descr="open emrollment Memes &amp; GIFs - Imgflip">
            <a:extLst>
              <a:ext uri="{FF2B5EF4-FFF2-40B4-BE49-F238E27FC236}">
                <a16:creationId xmlns:a16="http://schemas.microsoft.com/office/drawing/2014/main" id="{E4D75E3F-21AC-4597-B91D-DD49E6DBF40E}"/>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20834" y="1529504"/>
            <a:ext cx="6631744" cy="3730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209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9B479DE97358D43AEB72738EE1F2D08" ma:contentTypeVersion="4" ma:contentTypeDescription="Create a new document." ma:contentTypeScope="" ma:versionID="018701674a3a46eaad3ef3e9a0db0faa">
  <xsd:schema xmlns:xsd="http://www.w3.org/2001/XMLSchema" xmlns:xs="http://www.w3.org/2001/XMLSchema" xmlns:p="http://schemas.microsoft.com/office/2006/metadata/properties" xmlns:ns1="http://schemas.microsoft.com/sharepoint/v3" xmlns:ns2="10f2cb44-b37d-4693-a5c3-140ab663d372" xmlns:ns3="7a61c4ba-b021-40cd-af10-78a6188bfae5" xmlns:ns4="fb82bcdf-ea63-4554-99e3-e15ccd87b479" targetNamespace="http://schemas.microsoft.com/office/2006/metadata/properties" ma:root="true" ma:fieldsID="5b728d3dd2d4755b0983e569d490a3f7" ns1:_="" ns2:_="" ns3:_="" ns4:_="">
    <xsd:import namespace="http://schemas.microsoft.com/sharepoint/v3"/>
    <xsd:import namespace="10f2cb44-b37d-4693-a5c3-140ab663d372"/>
    <xsd:import namespace="7a61c4ba-b021-40cd-af10-78a6188bfae5"/>
    <xsd:import namespace="fb82bcdf-ea63-4554-99e3-e15ccd87b479"/>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element ref="ns3:Bureau"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0f2cb44-b37d-4693-a5c3-140ab663d372"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a61c4ba-b021-40cd-af10-78a6188bfae5" elementFormDefault="qualified">
    <xsd:import namespace="http://schemas.microsoft.com/office/2006/documentManagement/types"/>
    <xsd:import namespace="http://schemas.microsoft.com/office/infopath/2007/PartnerControls"/>
    <xsd:element name="Bureau" ma:index="13" nillable="true" ma:displayName="Bureau" ma:internalName="Bureau">
      <xsd:simpleType>
        <xsd:restriction base="dms:Choice">
          <xsd:enumeration value="AO"/>
          <xsd:enumeration value="BCC"/>
          <xsd:enumeration value="BCER"/>
          <xsd:enumeration value="BEI"/>
          <xsd:enumeration value="BMRS"/>
          <xsd:enumeration value="BTD"/>
          <xsd:enumeration value="Central Benefits &amp; Payroll"/>
          <xsd:enumeration value="DIR"/>
          <xsd:enumeration value="DOA HR"/>
          <xsd:enumeration value="HR Services"/>
          <xsd:enumeration value="HRIS"/>
          <xsd:enumeration value="WRPA"/>
        </xsd:restriction>
      </xsd:simpleType>
    </xsd:element>
  </xsd:schema>
  <xsd:schema xmlns:xsd="http://www.w3.org/2001/XMLSchema" xmlns:xs="http://www.w3.org/2001/XMLSchema" xmlns:dms="http://schemas.microsoft.com/office/2006/documentManagement/types" xmlns:pc="http://schemas.microsoft.com/office/infopath/2007/PartnerControls" targetNamespace="fb82bcdf-ea63-4554-99e3-e15ccd87b479" elementFormDefault="qualified">
    <xsd:import namespace="http://schemas.microsoft.com/office/2006/documentManagement/types"/>
    <xsd:import namespace="http://schemas.microsoft.com/office/infopath/2007/PartnerControls"/>
    <xsd:element name="SharedWithUsers" ma:index="14"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ureau xmlns="7a61c4ba-b021-40cd-af10-78a6188bfae5" xsi:nil="true"/>
    <PublishingExpirationDate xmlns="http://schemas.microsoft.com/sharepoint/v3" xsi:nil="true"/>
    <PublishingStartDate xmlns="http://schemas.microsoft.com/sharepoint/v3"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1D21681-D1CA-40FB-88B7-4AEC358C3CC2}">
  <ds:schemaRefs>
    <ds:schemaRef ds:uri="http://schemas.microsoft.com/sharepoint/v3/contenttype/forms"/>
  </ds:schemaRefs>
</ds:datastoreItem>
</file>

<file path=customXml/itemProps2.xml><?xml version="1.0" encoding="utf-8"?>
<ds:datastoreItem xmlns:ds="http://schemas.openxmlformats.org/officeDocument/2006/customXml" ds:itemID="{EAFD0FD8-05DC-4D0F-9C35-A05D86A74145}"/>
</file>

<file path=customXml/itemProps3.xml><?xml version="1.0" encoding="utf-8"?>
<ds:datastoreItem xmlns:ds="http://schemas.openxmlformats.org/officeDocument/2006/customXml" ds:itemID="{74AF4DEE-60ED-4930-AE33-2024B71F68D7}">
  <ds:schemaRefs>
    <ds:schemaRef ds:uri="3c1231bb-4249-4c54-88dc-f5414e1c7276"/>
    <ds:schemaRef ds:uri="a58e4f56-c0ee-446c-80a8-d08debc0a4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EC5FAB30-7D3E-4328-8AD2-D3FD52870E19}"/>
</file>

<file path=docProps/app.xml><?xml version="1.0" encoding="utf-8"?>
<Properties xmlns="http://schemas.openxmlformats.org/officeDocument/2006/extended-properties" xmlns:vt="http://schemas.openxmlformats.org/officeDocument/2006/docPropsVTypes">
  <Template/>
  <TotalTime>10238</TotalTime>
  <Words>3326</Words>
  <Application>Microsoft Office PowerPoint</Application>
  <PresentationFormat>Widescreen</PresentationFormat>
  <Paragraphs>551</Paragraphs>
  <Slides>53</Slides>
  <Notes>22</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Arial</vt:lpstr>
      <vt:lpstr>Calibri</vt:lpstr>
      <vt:lpstr>muli</vt:lpstr>
      <vt:lpstr>Rockwell</vt:lpstr>
      <vt:lpstr>Rockwell Condensed</vt:lpstr>
      <vt:lpstr>Rockwell Extra Bold</vt:lpstr>
      <vt:lpstr>Trebuchet MS</vt:lpstr>
      <vt:lpstr>Wingdings</vt:lpstr>
      <vt:lpstr>Wood Type</vt:lpstr>
      <vt:lpstr>Open Enrollment: Tips, Tricks, and Reminders</vt:lpstr>
      <vt:lpstr>Agenda</vt:lpstr>
      <vt:lpstr>Getting Ready for OE </vt:lpstr>
      <vt:lpstr>Pre-OE Agency reminders</vt:lpstr>
      <vt:lpstr>Open Enrollment communications</vt:lpstr>
      <vt:lpstr>Open Enrollment Communications</vt:lpstr>
      <vt:lpstr>Oe vendor files</vt:lpstr>
      <vt:lpstr>2027 Benefit Information</vt:lpstr>
      <vt:lpstr>Action that can be taken during Open Enrollment </vt:lpstr>
      <vt:lpstr>2027 Plan Changes</vt:lpstr>
      <vt:lpstr>2027 Plan Changes</vt:lpstr>
      <vt:lpstr>2027 Health Insurance Premiums </vt:lpstr>
      <vt:lpstr>2027 Health Insurance Premiums (Non-HDHP)</vt:lpstr>
      <vt:lpstr>2027 Health Insurance Premiums (HDHP)</vt:lpstr>
      <vt:lpstr>Supplemental Plans</vt:lpstr>
      <vt:lpstr>MetLife Vision  No plan or premium changes for 2027 </vt:lpstr>
      <vt:lpstr>Supplemental Delta Dental Premiums </vt:lpstr>
      <vt:lpstr>Securian Accident Plan No premium changes for 2027  </vt:lpstr>
      <vt:lpstr>HSA/FSA Limits</vt:lpstr>
      <vt:lpstr>HSA Limits </vt:lpstr>
      <vt:lpstr>Pre-Tax Savings Account Limits</vt:lpstr>
      <vt:lpstr>TASC reminder for 2027</vt:lpstr>
      <vt:lpstr> Well Wisconsin (powered by Web MD)</vt:lpstr>
      <vt:lpstr>2027 Wellness Updates</vt:lpstr>
      <vt:lpstr>Important Dates – Well Wisconsin</vt:lpstr>
      <vt:lpstr>2027 well Wisconsin incentive overview</vt:lpstr>
      <vt:lpstr>OOS Reminders</vt:lpstr>
      <vt:lpstr>My Insurance Benefits (MIB)</vt:lpstr>
      <vt:lpstr>How to access MIB</vt:lpstr>
      <vt:lpstr>My Insurance Benefits demo</vt:lpstr>
      <vt:lpstr>OE Benefit Summary</vt:lpstr>
      <vt:lpstr>OE Benefit Summary</vt:lpstr>
      <vt:lpstr>Historical OE Confirmation Statement Views</vt:lpstr>
      <vt:lpstr>OPEN eNROLLMENT and Retirees  </vt:lpstr>
      <vt:lpstr>Dependent Reminders</vt:lpstr>
      <vt:lpstr>Supplemental Plan Cancelation Deadline </vt:lpstr>
      <vt:lpstr>FSA/HSA Changes, Rescinds, and Late Enrollments</vt:lpstr>
      <vt:lpstr>OE Changes - 10/31 – 12/31</vt:lpstr>
      <vt:lpstr>Late OE Changes – After 12/31</vt:lpstr>
      <vt:lpstr>Agency Resources</vt:lpstr>
      <vt:lpstr>Agency Resources</vt:lpstr>
      <vt:lpstr>Agency Monitoring</vt:lpstr>
      <vt:lpstr>Employee Resources</vt:lpstr>
      <vt:lpstr>Employee Resources</vt:lpstr>
      <vt:lpstr>OE reminders</vt:lpstr>
      <vt:lpstr>Hires during and after oe, prior to 12-2-26</vt:lpstr>
      <vt:lpstr>Hr administrator responsibilities post-oe</vt:lpstr>
      <vt:lpstr>Do I Need an Ivanti Ticket for That?</vt:lpstr>
      <vt:lpstr>When to Create an OE Ivanti Ticket</vt:lpstr>
      <vt:lpstr>When to create a jira ticket</vt:lpstr>
      <vt:lpstr>Next Steps</vt:lpstr>
      <vt:lpstr>Next Steps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Enrollment Training</dc:title>
  <dc:creator>Gehrmann, Dana - DOA</dc:creator>
  <cp:lastModifiedBy>Perry, Julie - DOA</cp:lastModifiedBy>
  <cp:revision>151</cp:revision>
  <dcterms:created xsi:type="dcterms:W3CDTF">2021-08-25T20:38:11Z</dcterms:created>
  <dcterms:modified xsi:type="dcterms:W3CDTF">2026-10-01T19:58:56Z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0x010100E9B479DE97358D43AEB72738EE1F2D08</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