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diagrams/data1.xml" ContentType="application/vnd.openxmlformats-officedocument.drawingml.diagramData+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rawing1.xml" ContentType="application/vnd.ms-office.drawingml.diagramDrawing+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docProps/app.xml" ContentType="application/vnd.openxmlformats-officedocument.extended-properties+xml"/>
  <Override PartName="/customXml/itemProps3.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6"/>
  </p:notesMasterIdLst>
  <p:sldIdLst>
    <p:sldId id="1272" r:id="rId5"/>
    <p:sldId id="1549" r:id="rId6"/>
    <p:sldId id="1550" r:id="rId7"/>
    <p:sldId id="1551" r:id="rId8"/>
    <p:sldId id="1552" r:id="rId9"/>
    <p:sldId id="1553" r:id="rId10"/>
    <p:sldId id="1554" r:id="rId11"/>
    <p:sldId id="1555" r:id="rId12"/>
    <p:sldId id="1556" r:id="rId13"/>
    <p:sldId id="1475" r:id="rId14"/>
    <p:sldId id="1480" r:id="rId15"/>
    <p:sldId id="1481" r:id="rId16"/>
    <p:sldId id="1548" r:id="rId17"/>
    <p:sldId id="1557" r:id="rId18"/>
    <p:sldId id="1558" r:id="rId19"/>
    <p:sldId id="1559" r:id="rId20"/>
    <p:sldId id="1560" r:id="rId21"/>
    <p:sldId id="1561" r:id="rId22"/>
    <p:sldId id="1562" r:id="rId23"/>
    <p:sldId id="1563" r:id="rId24"/>
    <p:sldId id="1564" r:id="rId25"/>
    <p:sldId id="1565" r:id="rId26"/>
    <p:sldId id="1566" r:id="rId27"/>
    <p:sldId id="1567" r:id="rId28"/>
    <p:sldId id="1568" r:id="rId29"/>
    <p:sldId id="1569" r:id="rId30"/>
    <p:sldId id="1570" r:id="rId31"/>
    <p:sldId id="1571" r:id="rId32"/>
    <p:sldId id="1572" r:id="rId33"/>
    <p:sldId id="1573" r:id="rId34"/>
    <p:sldId id="1574" r:id="rId35"/>
    <p:sldId id="1575" r:id="rId36"/>
    <p:sldId id="1576" r:id="rId37"/>
    <p:sldId id="1580" r:id="rId38"/>
    <p:sldId id="1577" r:id="rId39"/>
    <p:sldId id="1579" r:id="rId40"/>
    <p:sldId id="1581" r:id="rId41"/>
    <p:sldId id="1582" r:id="rId42"/>
    <p:sldId id="1583" r:id="rId43"/>
    <p:sldId id="1584" r:id="rId44"/>
    <p:sldId id="1585" r:id="rId45"/>
    <p:sldId id="1586" r:id="rId46"/>
    <p:sldId id="1587" r:id="rId47"/>
    <p:sldId id="1588" r:id="rId48"/>
    <p:sldId id="1589" r:id="rId49"/>
    <p:sldId id="1590" r:id="rId50"/>
    <p:sldId id="1591" r:id="rId51"/>
    <p:sldId id="1592" r:id="rId52"/>
    <p:sldId id="1593" r:id="rId53"/>
    <p:sldId id="1596" r:id="rId54"/>
    <p:sldId id="1597" r:id="rId55"/>
    <p:sldId id="1598" r:id="rId56"/>
    <p:sldId id="1600" r:id="rId57"/>
    <p:sldId id="1601" r:id="rId58"/>
    <p:sldId id="1599" r:id="rId59"/>
    <p:sldId id="1602" r:id="rId60"/>
    <p:sldId id="1603" r:id="rId61"/>
    <p:sldId id="1604" r:id="rId62"/>
    <p:sldId id="1605" r:id="rId63"/>
    <p:sldId id="1546" r:id="rId64"/>
    <p:sldId id="1606" r:id="rId6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 Sarah - DOA" initials="CS-D" lastIdx="3" clrIdx="0">
    <p:extLst>
      <p:ext uri="{19B8F6BF-5375-455C-9EA6-DF929625EA0E}">
        <p15:presenceInfo xmlns:p15="http://schemas.microsoft.com/office/powerpoint/2012/main" userId="S::sarah.carr@wisconsin.gov::c97719cd-55f8-4d24-94b7-bb687265a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A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1081" autoAdjust="0"/>
  </p:normalViewPr>
  <p:slideViewPr>
    <p:cSldViewPr snapToGrid="0">
      <p:cViewPr varScale="1">
        <p:scale>
          <a:sx n="89" d="100"/>
          <a:sy n="89" d="100"/>
        </p:scale>
        <p:origin x="106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A47E6-CF95-41C2-B96C-4E11B1A2796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64DCFD4-566C-46F6-AB92-82A372F6C695}">
      <dgm:prSet/>
      <dgm:spPr/>
      <dgm:t>
        <a:bodyPr/>
        <a:lstStyle/>
        <a:p>
          <a:r>
            <a:rPr lang="en-US" dirty="0"/>
            <a:t>Wisc.Jobs Website vs Careers Tile in Employee Self Service</a:t>
          </a:r>
        </a:p>
      </dgm:t>
    </dgm:pt>
    <dgm:pt modelId="{2EB6AF8D-8E9D-4219-909F-869AABB5DE60}" type="parTrans" cxnId="{112DA7B2-5487-44AD-8252-296660C644AA}">
      <dgm:prSet/>
      <dgm:spPr/>
      <dgm:t>
        <a:bodyPr/>
        <a:lstStyle/>
        <a:p>
          <a:endParaRPr lang="en-US"/>
        </a:p>
      </dgm:t>
    </dgm:pt>
    <dgm:pt modelId="{0C320275-2F77-4D98-80EA-312F438F2C4C}" type="sibTrans" cxnId="{112DA7B2-5487-44AD-8252-296660C644AA}">
      <dgm:prSet/>
      <dgm:spPr/>
      <dgm:t>
        <a:bodyPr/>
        <a:lstStyle/>
        <a:p>
          <a:endParaRPr lang="en-US"/>
        </a:p>
      </dgm:t>
    </dgm:pt>
    <dgm:pt modelId="{8B90C250-783A-4F94-BBFC-64E953FE201D}">
      <dgm:prSet/>
      <dgm:spPr/>
      <dgm:t>
        <a:bodyPr/>
        <a:lstStyle/>
        <a:p>
          <a:r>
            <a:rPr lang="en-US"/>
            <a:t>Training Follow-Up</a:t>
          </a:r>
        </a:p>
      </dgm:t>
    </dgm:pt>
    <dgm:pt modelId="{970F54D6-1D6F-4E00-A38A-AC42A697B5AF}" type="parTrans" cxnId="{B30C4994-C5DC-4023-8E48-1945502B84C7}">
      <dgm:prSet/>
      <dgm:spPr/>
      <dgm:t>
        <a:bodyPr/>
        <a:lstStyle/>
        <a:p>
          <a:endParaRPr lang="en-US"/>
        </a:p>
      </dgm:t>
    </dgm:pt>
    <dgm:pt modelId="{22E0522E-F58C-4054-B11F-B60720BEBFCA}" type="sibTrans" cxnId="{B30C4994-C5DC-4023-8E48-1945502B84C7}">
      <dgm:prSet/>
      <dgm:spPr/>
      <dgm:t>
        <a:bodyPr/>
        <a:lstStyle/>
        <a:p>
          <a:endParaRPr lang="en-US"/>
        </a:p>
      </dgm:t>
    </dgm:pt>
    <dgm:pt modelId="{BEA69611-E377-46BF-B187-9302C45DB091}">
      <dgm:prSet/>
      <dgm:spPr/>
      <dgm:t>
        <a:bodyPr/>
        <a:lstStyle/>
        <a:p>
          <a:r>
            <a:rPr lang="en-US"/>
            <a:t>LTE Recruitments and “Rating”</a:t>
          </a:r>
        </a:p>
      </dgm:t>
    </dgm:pt>
    <dgm:pt modelId="{31ADE8AF-34C0-4B95-AFEB-7926B229E6A4}" type="parTrans" cxnId="{D7D8B6A0-D145-46F1-ABFE-F4EA746A9EE6}">
      <dgm:prSet/>
      <dgm:spPr/>
      <dgm:t>
        <a:bodyPr/>
        <a:lstStyle/>
        <a:p>
          <a:endParaRPr lang="en-US"/>
        </a:p>
      </dgm:t>
    </dgm:pt>
    <dgm:pt modelId="{5E1E0092-4AAD-4D5F-9146-1D292374086B}" type="sibTrans" cxnId="{D7D8B6A0-D145-46F1-ABFE-F4EA746A9EE6}">
      <dgm:prSet/>
      <dgm:spPr/>
      <dgm:t>
        <a:bodyPr/>
        <a:lstStyle/>
        <a:p>
          <a:endParaRPr lang="en-US"/>
        </a:p>
      </dgm:t>
    </dgm:pt>
    <dgm:pt modelId="{C31C115E-8D35-4E63-BDD7-81F3353755DA}">
      <dgm:prSet/>
      <dgm:spPr/>
      <dgm:t>
        <a:bodyPr/>
        <a:lstStyle/>
        <a:p>
          <a:r>
            <a:rPr lang="en-US"/>
            <a:t>Registers and Certifications</a:t>
          </a:r>
        </a:p>
      </dgm:t>
    </dgm:pt>
    <dgm:pt modelId="{E9DD417D-4B4D-4B60-AD6B-BF0E981ECA1C}" type="parTrans" cxnId="{3AC25104-BC2F-432F-830E-3605695CA51F}">
      <dgm:prSet/>
      <dgm:spPr/>
      <dgm:t>
        <a:bodyPr/>
        <a:lstStyle/>
        <a:p>
          <a:endParaRPr lang="en-US"/>
        </a:p>
      </dgm:t>
    </dgm:pt>
    <dgm:pt modelId="{DA05994E-9DF9-4DC9-ABC6-35DC6E44211A}" type="sibTrans" cxnId="{3AC25104-BC2F-432F-830E-3605695CA51F}">
      <dgm:prSet/>
      <dgm:spPr/>
      <dgm:t>
        <a:bodyPr/>
        <a:lstStyle/>
        <a:p>
          <a:endParaRPr lang="en-US"/>
        </a:p>
      </dgm:t>
    </dgm:pt>
    <dgm:pt modelId="{7ED473C4-C497-453F-9048-26667BF60892}">
      <dgm:prSet/>
      <dgm:spPr/>
      <dgm:t>
        <a:bodyPr/>
        <a:lstStyle/>
        <a:p>
          <a:r>
            <a:rPr lang="en-US"/>
            <a:t>Expanded Certification</a:t>
          </a:r>
        </a:p>
      </dgm:t>
    </dgm:pt>
    <dgm:pt modelId="{9EB9FB2C-5D30-4203-B432-5BE3C12F74AA}" type="parTrans" cxnId="{38890DAC-E152-4FF6-8278-4701EBA2A3FD}">
      <dgm:prSet/>
      <dgm:spPr/>
      <dgm:t>
        <a:bodyPr/>
        <a:lstStyle/>
        <a:p>
          <a:endParaRPr lang="en-US"/>
        </a:p>
      </dgm:t>
    </dgm:pt>
    <dgm:pt modelId="{48CDBE01-B868-490E-B984-4F5898204B5B}" type="sibTrans" cxnId="{38890DAC-E152-4FF6-8278-4701EBA2A3FD}">
      <dgm:prSet/>
      <dgm:spPr/>
      <dgm:t>
        <a:bodyPr/>
        <a:lstStyle/>
        <a:p>
          <a:endParaRPr lang="en-US"/>
        </a:p>
      </dgm:t>
    </dgm:pt>
    <dgm:pt modelId="{26D2D714-B757-42E6-9151-F5607E49B59F}">
      <dgm:prSet/>
      <dgm:spPr/>
      <dgm:t>
        <a:bodyPr/>
        <a:lstStyle/>
        <a:p>
          <a:r>
            <a:rPr lang="en-US"/>
            <a:t>Multiple Screening Levels</a:t>
          </a:r>
        </a:p>
      </dgm:t>
    </dgm:pt>
    <dgm:pt modelId="{AC8E7F6D-6936-4893-B691-768E0DAE525B}" type="parTrans" cxnId="{2E4712B8-120E-4D1C-AA6A-7D2B4E24BD78}">
      <dgm:prSet/>
      <dgm:spPr/>
      <dgm:t>
        <a:bodyPr/>
        <a:lstStyle/>
        <a:p>
          <a:endParaRPr lang="en-US"/>
        </a:p>
      </dgm:t>
    </dgm:pt>
    <dgm:pt modelId="{2F317054-F303-4D23-B56E-A787825EDA12}" type="sibTrans" cxnId="{2E4712B8-120E-4D1C-AA6A-7D2B4E24BD78}">
      <dgm:prSet/>
      <dgm:spPr/>
      <dgm:t>
        <a:bodyPr/>
        <a:lstStyle/>
        <a:p>
          <a:endParaRPr lang="en-US"/>
        </a:p>
      </dgm:t>
    </dgm:pt>
    <dgm:pt modelId="{45FEC279-E80A-411B-98A6-3DE196E79489}">
      <dgm:prSet/>
      <dgm:spPr/>
      <dgm:t>
        <a:bodyPr/>
        <a:lstStyle/>
        <a:p>
          <a:r>
            <a:rPr lang="en-US"/>
            <a:t>Multiple Certifications</a:t>
          </a:r>
        </a:p>
      </dgm:t>
    </dgm:pt>
    <dgm:pt modelId="{6BF8D2BB-CE0B-4749-8879-3DB6DB84463D}" type="parTrans" cxnId="{3F43E5A7-4FDE-4576-9305-1B7CC7285F7A}">
      <dgm:prSet/>
      <dgm:spPr/>
      <dgm:t>
        <a:bodyPr/>
        <a:lstStyle/>
        <a:p>
          <a:endParaRPr lang="en-US"/>
        </a:p>
      </dgm:t>
    </dgm:pt>
    <dgm:pt modelId="{57D6F056-DDCD-4790-9142-3F8FF9146C83}" type="sibTrans" cxnId="{3F43E5A7-4FDE-4576-9305-1B7CC7285F7A}">
      <dgm:prSet/>
      <dgm:spPr/>
      <dgm:t>
        <a:bodyPr/>
        <a:lstStyle/>
        <a:p>
          <a:endParaRPr lang="en-US"/>
        </a:p>
      </dgm:t>
    </dgm:pt>
    <dgm:pt modelId="{84200F2F-AA4A-4937-BBB9-6E8A2E1F9BEE}">
      <dgm:prSet/>
      <dgm:spPr/>
      <dgm:t>
        <a:bodyPr/>
        <a:lstStyle/>
        <a:p>
          <a:r>
            <a:rPr lang="en-US"/>
            <a:t>Other Stuff</a:t>
          </a:r>
        </a:p>
      </dgm:t>
    </dgm:pt>
    <dgm:pt modelId="{A04F468C-CE48-439C-BD7D-453E7F27A686}" type="parTrans" cxnId="{6997B896-C96E-45F4-95F0-757BD9F2A816}">
      <dgm:prSet/>
      <dgm:spPr/>
      <dgm:t>
        <a:bodyPr/>
        <a:lstStyle/>
        <a:p>
          <a:endParaRPr lang="en-US"/>
        </a:p>
      </dgm:t>
    </dgm:pt>
    <dgm:pt modelId="{E21692A2-DDA7-48C6-89B6-2AB701D83437}" type="sibTrans" cxnId="{6997B896-C96E-45F4-95F0-757BD9F2A816}">
      <dgm:prSet/>
      <dgm:spPr/>
      <dgm:t>
        <a:bodyPr/>
        <a:lstStyle/>
        <a:p>
          <a:endParaRPr lang="en-US"/>
        </a:p>
      </dgm:t>
    </dgm:pt>
    <dgm:pt modelId="{FF4C8746-C4A9-49B3-94F8-D997836A0FFD}" type="pres">
      <dgm:prSet presAssocID="{74CA47E6-CF95-41C2-B96C-4E11B1A27965}" presName="diagram" presStyleCnt="0">
        <dgm:presLayoutVars>
          <dgm:dir/>
          <dgm:resizeHandles val="exact"/>
        </dgm:presLayoutVars>
      </dgm:prSet>
      <dgm:spPr/>
    </dgm:pt>
    <dgm:pt modelId="{27199C75-4236-4492-975F-749736E89A5B}" type="pres">
      <dgm:prSet presAssocID="{864DCFD4-566C-46F6-AB92-82A372F6C695}" presName="node" presStyleLbl="node1" presStyleIdx="0" presStyleCnt="8">
        <dgm:presLayoutVars>
          <dgm:bulletEnabled val="1"/>
        </dgm:presLayoutVars>
      </dgm:prSet>
      <dgm:spPr/>
    </dgm:pt>
    <dgm:pt modelId="{7535D81C-8F55-46CF-B8D4-2DF9AB81D0ED}" type="pres">
      <dgm:prSet presAssocID="{0C320275-2F77-4D98-80EA-312F438F2C4C}" presName="sibTrans" presStyleCnt="0"/>
      <dgm:spPr/>
    </dgm:pt>
    <dgm:pt modelId="{7A925FA5-3E89-4E6D-B3E8-D199E69CE436}" type="pres">
      <dgm:prSet presAssocID="{8B90C250-783A-4F94-BBFC-64E953FE201D}" presName="node" presStyleLbl="node1" presStyleIdx="1" presStyleCnt="8">
        <dgm:presLayoutVars>
          <dgm:bulletEnabled val="1"/>
        </dgm:presLayoutVars>
      </dgm:prSet>
      <dgm:spPr/>
    </dgm:pt>
    <dgm:pt modelId="{6AF888B9-80D2-4D0E-9FA1-F99165802EC4}" type="pres">
      <dgm:prSet presAssocID="{22E0522E-F58C-4054-B11F-B60720BEBFCA}" presName="sibTrans" presStyleCnt="0"/>
      <dgm:spPr/>
    </dgm:pt>
    <dgm:pt modelId="{A5BADCC0-2165-4036-BB4C-5133867D6D9A}" type="pres">
      <dgm:prSet presAssocID="{BEA69611-E377-46BF-B187-9302C45DB091}" presName="node" presStyleLbl="node1" presStyleIdx="2" presStyleCnt="8">
        <dgm:presLayoutVars>
          <dgm:bulletEnabled val="1"/>
        </dgm:presLayoutVars>
      </dgm:prSet>
      <dgm:spPr/>
    </dgm:pt>
    <dgm:pt modelId="{CD1CD8AB-A040-468B-AC1C-60FDAADBE70D}" type="pres">
      <dgm:prSet presAssocID="{5E1E0092-4AAD-4D5F-9146-1D292374086B}" presName="sibTrans" presStyleCnt="0"/>
      <dgm:spPr/>
    </dgm:pt>
    <dgm:pt modelId="{06A4A965-334D-4BAB-95F1-D4D69E56C9AF}" type="pres">
      <dgm:prSet presAssocID="{C31C115E-8D35-4E63-BDD7-81F3353755DA}" presName="node" presStyleLbl="node1" presStyleIdx="3" presStyleCnt="8">
        <dgm:presLayoutVars>
          <dgm:bulletEnabled val="1"/>
        </dgm:presLayoutVars>
      </dgm:prSet>
      <dgm:spPr/>
    </dgm:pt>
    <dgm:pt modelId="{05BEB107-80A4-4A5C-9CA4-5D8274271A49}" type="pres">
      <dgm:prSet presAssocID="{DA05994E-9DF9-4DC9-ABC6-35DC6E44211A}" presName="sibTrans" presStyleCnt="0"/>
      <dgm:spPr/>
    </dgm:pt>
    <dgm:pt modelId="{852E7D61-A9AB-4CF5-BB6E-DC3AF5ED2C64}" type="pres">
      <dgm:prSet presAssocID="{7ED473C4-C497-453F-9048-26667BF60892}" presName="node" presStyleLbl="node1" presStyleIdx="4" presStyleCnt="8">
        <dgm:presLayoutVars>
          <dgm:bulletEnabled val="1"/>
        </dgm:presLayoutVars>
      </dgm:prSet>
      <dgm:spPr/>
    </dgm:pt>
    <dgm:pt modelId="{18931204-8DE8-4323-9F20-AC7631843A31}" type="pres">
      <dgm:prSet presAssocID="{48CDBE01-B868-490E-B984-4F5898204B5B}" presName="sibTrans" presStyleCnt="0"/>
      <dgm:spPr/>
    </dgm:pt>
    <dgm:pt modelId="{3AE97A20-C8D9-4354-8358-ED717FAC073D}" type="pres">
      <dgm:prSet presAssocID="{26D2D714-B757-42E6-9151-F5607E49B59F}" presName="node" presStyleLbl="node1" presStyleIdx="5" presStyleCnt="8">
        <dgm:presLayoutVars>
          <dgm:bulletEnabled val="1"/>
        </dgm:presLayoutVars>
      </dgm:prSet>
      <dgm:spPr/>
    </dgm:pt>
    <dgm:pt modelId="{08D741FE-BA59-43DE-BD60-A519B90BFAB1}" type="pres">
      <dgm:prSet presAssocID="{2F317054-F303-4D23-B56E-A787825EDA12}" presName="sibTrans" presStyleCnt="0"/>
      <dgm:spPr/>
    </dgm:pt>
    <dgm:pt modelId="{98E0B1BF-E4E7-4224-80D3-87BC8B443ECC}" type="pres">
      <dgm:prSet presAssocID="{45FEC279-E80A-411B-98A6-3DE196E79489}" presName="node" presStyleLbl="node1" presStyleIdx="6" presStyleCnt="8">
        <dgm:presLayoutVars>
          <dgm:bulletEnabled val="1"/>
        </dgm:presLayoutVars>
      </dgm:prSet>
      <dgm:spPr/>
    </dgm:pt>
    <dgm:pt modelId="{C95E1D4C-1F65-43BE-B640-35DBCA10C71C}" type="pres">
      <dgm:prSet presAssocID="{57D6F056-DDCD-4790-9142-3F8FF9146C83}" presName="sibTrans" presStyleCnt="0"/>
      <dgm:spPr/>
    </dgm:pt>
    <dgm:pt modelId="{2215CEAD-0DB2-4561-888C-CA4B2F310949}" type="pres">
      <dgm:prSet presAssocID="{84200F2F-AA4A-4937-BBB9-6E8A2E1F9BEE}" presName="node" presStyleLbl="node1" presStyleIdx="7" presStyleCnt="8">
        <dgm:presLayoutVars>
          <dgm:bulletEnabled val="1"/>
        </dgm:presLayoutVars>
      </dgm:prSet>
      <dgm:spPr/>
    </dgm:pt>
  </dgm:ptLst>
  <dgm:cxnLst>
    <dgm:cxn modelId="{C5BF4700-3D56-4BE2-8DF3-631588D3DC54}" type="presOf" srcId="{8B90C250-783A-4F94-BBFC-64E953FE201D}" destId="{7A925FA5-3E89-4E6D-B3E8-D199E69CE436}" srcOrd="0" destOrd="0" presId="urn:microsoft.com/office/officeart/2005/8/layout/default"/>
    <dgm:cxn modelId="{3AC25104-BC2F-432F-830E-3605695CA51F}" srcId="{74CA47E6-CF95-41C2-B96C-4E11B1A27965}" destId="{C31C115E-8D35-4E63-BDD7-81F3353755DA}" srcOrd="3" destOrd="0" parTransId="{E9DD417D-4B4D-4B60-AD6B-BF0E981ECA1C}" sibTransId="{DA05994E-9DF9-4DC9-ABC6-35DC6E44211A}"/>
    <dgm:cxn modelId="{57305007-531F-44AD-B6BD-4A767984192B}" type="presOf" srcId="{74CA47E6-CF95-41C2-B96C-4E11B1A27965}" destId="{FF4C8746-C4A9-49B3-94F8-D997836A0FFD}" srcOrd="0" destOrd="0" presId="urn:microsoft.com/office/officeart/2005/8/layout/default"/>
    <dgm:cxn modelId="{1F955924-CA28-4AFB-B501-57D1C7208C6A}" type="presOf" srcId="{7ED473C4-C497-453F-9048-26667BF60892}" destId="{852E7D61-A9AB-4CF5-BB6E-DC3AF5ED2C64}" srcOrd="0" destOrd="0" presId="urn:microsoft.com/office/officeart/2005/8/layout/default"/>
    <dgm:cxn modelId="{7F313A28-25C1-477C-A356-B24ABD6EA61E}" type="presOf" srcId="{C31C115E-8D35-4E63-BDD7-81F3353755DA}" destId="{06A4A965-334D-4BAB-95F1-D4D69E56C9AF}" srcOrd="0" destOrd="0" presId="urn:microsoft.com/office/officeart/2005/8/layout/default"/>
    <dgm:cxn modelId="{5289523A-70AF-4598-96C5-9AD127F94118}" type="presOf" srcId="{BEA69611-E377-46BF-B187-9302C45DB091}" destId="{A5BADCC0-2165-4036-BB4C-5133867D6D9A}" srcOrd="0" destOrd="0" presId="urn:microsoft.com/office/officeart/2005/8/layout/default"/>
    <dgm:cxn modelId="{68E90062-A8EE-42C3-9C55-F1E694A7D11D}" type="presOf" srcId="{864DCFD4-566C-46F6-AB92-82A372F6C695}" destId="{27199C75-4236-4492-975F-749736E89A5B}" srcOrd="0" destOrd="0" presId="urn:microsoft.com/office/officeart/2005/8/layout/default"/>
    <dgm:cxn modelId="{EBF7CF67-3927-42C7-A938-4D2D7E908FAF}" type="presOf" srcId="{26D2D714-B757-42E6-9151-F5607E49B59F}" destId="{3AE97A20-C8D9-4354-8358-ED717FAC073D}" srcOrd="0" destOrd="0" presId="urn:microsoft.com/office/officeart/2005/8/layout/default"/>
    <dgm:cxn modelId="{B30C4994-C5DC-4023-8E48-1945502B84C7}" srcId="{74CA47E6-CF95-41C2-B96C-4E11B1A27965}" destId="{8B90C250-783A-4F94-BBFC-64E953FE201D}" srcOrd="1" destOrd="0" parTransId="{970F54D6-1D6F-4E00-A38A-AC42A697B5AF}" sibTransId="{22E0522E-F58C-4054-B11F-B60720BEBFCA}"/>
    <dgm:cxn modelId="{6997B896-C96E-45F4-95F0-757BD9F2A816}" srcId="{74CA47E6-CF95-41C2-B96C-4E11B1A27965}" destId="{84200F2F-AA4A-4937-BBB9-6E8A2E1F9BEE}" srcOrd="7" destOrd="0" parTransId="{A04F468C-CE48-439C-BD7D-453E7F27A686}" sibTransId="{E21692A2-DDA7-48C6-89B6-2AB701D83437}"/>
    <dgm:cxn modelId="{D7D8B6A0-D145-46F1-ABFE-F4EA746A9EE6}" srcId="{74CA47E6-CF95-41C2-B96C-4E11B1A27965}" destId="{BEA69611-E377-46BF-B187-9302C45DB091}" srcOrd="2" destOrd="0" parTransId="{31ADE8AF-34C0-4B95-AFEB-7926B229E6A4}" sibTransId="{5E1E0092-4AAD-4D5F-9146-1D292374086B}"/>
    <dgm:cxn modelId="{3F43E5A7-4FDE-4576-9305-1B7CC7285F7A}" srcId="{74CA47E6-CF95-41C2-B96C-4E11B1A27965}" destId="{45FEC279-E80A-411B-98A6-3DE196E79489}" srcOrd="6" destOrd="0" parTransId="{6BF8D2BB-CE0B-4749-8879-3DB6DB84463D}" sibTransId="{57D6F056-DDCD-4790-9142-3F8FF9146C83}"/>
    <dgm:cxn modelId="{38890DAC-E152-4FF6-8278-4701EBA2A3FD}" srcId="{74CA47E6-CF95-41C2-B96C-4E11B1A27965}" destId="{7ED473C4-C497-453F-9048-26667BF60892}" srcOrd="4" destOrd="0" parTransId="{9EB9FB2C-5D30-4203-B432-5BE3C12F74AA}" sibTransId="{48CDBE01-B868-490E-B984-4F5898204B5B}"/>
    <dgm:cxn modelId="{112DA7B2-5487-44AD-8252-296660C644AA}" srcId="{74CA47E6-CF95-41C2-B96C-4E11B1A27965}" destId="{864DCFD4-566C-46F6-AB92-82A372F6C695}" srcOrd="0" destOrd="0" parTransId="{2EB6AF8D-8E9D-4219-909F-869AABB5DE60}" sibTransId="{0C320275-2F77-4D98-80EA-312F438F2C4C}"/>
    <dgm:cxn modelId="{2E4712B8-120E-4D1C-AA6A-7D2B4E24BD78}" srcId="{74CA47E6-CF95-41C2-B96C-4E11B1A27965}" destId="{26D2D714-B757-42E6-9151-F5607E49B59F}" srcOrd="5" destOrd="0" parTransId="{AC8E7F6D-6936-4893-B691-768E0DAE525B}" sibTransId="{2F317054-F303-4D23-B56E-A787825EDA12}"/>
    <dgm:cxn modelId="{EE9B02C1-BF90-4556-B46C-8585F53947BD}" type="presOf" srcId="{84200F2F-AA4A-4937-BBB9-6E8A2E1F9BEE}" destId="{2215CEAD-0DB2-4561-888C-CA4B2F310949}" srcOrd="0" destOrd="0" presId="urn:microsoft.com/office/officeart/2005/8/layout/default"/>
    <dgm:cxn modelId="{8BE713DC-6766-4512-802D-735AACA1D0FD}" type="presOf" srcId="{45FEC279-E80A-411B-98A6-3DE196E79489}" destId="{98E0B1BF-E4E7-4224-80D3-87BC8B443ECC}" srcOrd="0" destOrd="0" presId="urn:microsoft.com/office/officeart/2005/8/layout/default"/>
    <dgm:cxn modelId="{4C6A241D-63CF-405D-A41B-C8623CF4C4C7}" type="presParOf" srcId="{FF4C8746-C4A9-49B3-94F8-D997836A0FFD}" destId="{27199C75-4236-4492-975F-749736E89A5B}" srcOrd="0" destOrd="0" presId="urn:microsoft.com/office/officeart/2005/8/layout/default"/>
    <dgm:cxn modelId="{64F9985D-6211-4E96-AE20-7E7D7048C427}" type="presParOf" srcId="{FF4C8746-C4A9-49B3-94F8-D997836A0FFD}" destId="{7535D81C-8F55-46CF-B8D4-2DF9AB81D0ED}" srcOrd="1" destOrd="0" presId="urn:microsoft.com/office/officeart/2005/8/layout/default"/>
    <dgm:cxn modelId="{6725AF76-ABD7-4249-9540-E7224A5139A1}" type="presParOf" srcId="{FF4C8746-C4A9-49B3-94F8-D997836A0FFD}" destId="{7A925FA5-3E89-4E6D-B3E8-D199E69CE436}" srcOrd="2" destOrd="0" presId="urn:microsoft.com/office/officeart/2005/8/layout/default"/>
    <dgm:cxn modelId="{835C5B8E-F3A9-437E-9A40-B0037F8414E8}" type="presParOf" srcId="{FF4C8746-C4A9-49B3-94F8-D997836A0FFD}" destId="{6AF888B9-80D2-4D0E-9FA1-F99165802EC4}" srcOrd="3" destOrd="0" presId="urn:microsoft.com/office/officeart/2005/8/layout/default"/>
    <dgm:cxn modelId="{8CE69F57-93F1-45D4-BAC3-35A876480CCD}" type="presParOf" srcId="{FF4C8746-C4A9-49B3-94F8-D997836A0FFD}" destId="{A5BADCC0-2165-4036-BB4C-5133867D6D9A}" srcOrd="4" destOrd="0" presId="urn:microsoft.com/office/officeart/2005/8/layout/default"/>
    <dgm:cxn modelId="{F1C1A9D9-3069-43AE-AB11-5149475AA114}" type="presParOf" srcId="{FF4C8746-C4A9-49B3-94F8-D997836A0FFD}" destId="{CD1CD8AB-A040-468B-AC1C-60FDAADBE70D}" srcOrd="5" destOrd="0" presId="urn:microsoft.com/office/officeart/2005/8/layout/default"/>
    <dgm:cxn modelId="{E7B69FF2-6694-4E2A-94E4-D35A63A2CC0C}" type="presParOf" srcId="{FF4C8746-C4A9-49B3-94F8-D997836A0FFD}" destId="{06A4A965-334D-4BAB-95F1-D4D69E56C9AF}" srcOrd="6" destOrd="0" presId="urn:microsoft.com/office/officeart/2005/8/layout/default"/>
    <dgm:cxn modelId="{6EE0DD81-CB06-4F08-9837-B424D29438B7}" type="presParOf" srcId="{FF4C8746-C4A9-49B3-94F8-D997836A0FFD}" destId="{05BEB107-80A4-4A5C-9CA4-5D8274271A49}" srcOrd="7" destOrd="0" presId="urn:microsoft.com/office/officeart/2005/8/layout/default"/>
    <dgm:cxn modelId="{7B9D845F-73ED-4955-94C9-83EF43828C10}" type="presParOf" srcId="{FF4C8746-C4A9-49B3-94F8-D997836A0FFD}" destId="{852E7D61-A9AB-4CF5-BB6E-DC3AF5ED2C64}" srcOrd="8" destOrd="0" presId="urn:microsoft.com/office/officeart/2005/8/layout/default"/>
    <dgm:cxn modelId="{3C89E8BD-E375-496B-9506-125E88F6EED5}" type="presParOf" srcId="{FF4C8746-C4A9-49B3-94F8-D997836A0FFD}" destId="{18931204-8DE8-4323-9F20-AC7631843A31}" srcOrd="9" destOrd="0" presId="urn:microsoft.com/office/officeart/2005/8/layout/default"/>
    <dgm:cxn modelId="{427744BF-F006-415A-BA7D-80347EC133C1}" type="presParOf" srcId="{FF4C8746-C4A9-49B3-94F8-D997836A0FFD}" destId="{3AE97A20-C8D9-4354-8358-ED717FAC073D}" srcOrd="10" destOrd="0" presId="urn:microsoft.com/office/officeart/2005/8/layout/default"/>
    <dgm:cxn modelId="{BA5B501D-538B-419A-8A2A-AA0551DCF1B2}" type="presParOf" srcId="{FF4C8746-C4A9-49B3-94F8-D997836A0FFD}" destId="{08D741FE-BA59-43DE-BD60-A519B90BFAB1}" srcOrd="11" destOrd="0" presId="urn:microsoft.com/office/officeart/2005/8/layout/default"/>
    <dgm:cxn modelId="{F6B512DF-DBDF-43A5-864A-C1E0ADCA5275}" type="presParOf" srcId="{FF4C8746-C4A9-49B3-94F8-D997836A0FFD}" destId="{98E0B1BF-E4E7-4224-80D3-87BC8B443ECC}" srcOrd="12" destOrd="0" presId="urn:microsoft.com/office/officeart/2005/8/layout/default"/>
    <dgm:cxn modelId="{CC4B122B-168A-41AD-BA03-2A4C5DE3A07A}" type="presParOf" srcId="{FF4C8746-C4A9-49B3-94F8-D997836A0FFD}" destId="{C95E1D4C-1F65-43BE-B640-35DBCA10C71C}" srcOrd="13" destOrd="0" presId="urn:microsoft.com/office/officeart/2005/8/layout/default"/>
    <dgm:cxn modelId="{C67AACF3-0E75-4D8B-9876-7E42E28C790B}" type="presParOf" srcId="{FF4C8746-C4A9-49B3-94F8-D997836A0FFD}" destId="{2215CEAD-0DB2-4561-888C-CA4B2F31094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99C75-4236-4492-975F-749736E89A5B}">
      <dsp:nvSpPr>
        <dsp:cNvPr id="0" name=""/>
        <dsp:cNvSpPr/>
      </dsp:nvSpPr>
      <dsp:spPr>
        <a:xfrm>
          <a:off x="3231" y="172777"/>
          <a:ext cx="2563601" cy="153816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Wisc.Jobs Website vs Careers Tile in Employee Self Service</a:t>
          </a:r>
        </a:p>
      </dsp:txBody>
      <dsp:txXfrm>
        <a:off x="3231" y="172777"/>
        <a:ext cx="2563601" cy="1538160"/>
      </dsp:txXfrm>
    </dsp:sp>
    <dsp:sp modelId="{7A925FA5-3E89-4E6D-B3E8-D199E69CE436}">
      <dsp:nvSpPr>
        <dsp:cNvPr id="0" name=""/>
        <dsp:cNvSpPr/>
      </dsp:nvSpPr>
      <dsp:spPr>
        <a:xfrm>
          <a:off x="2823193" y="172777"/>
          <a:ext cx="2563601" cy="1538160"/>
        </a:xfrm>
        <a:prstGeom prst="rect">
          <a:avLst/>
        </a:prstGeom>
        <a:solidFill>
          <a:schemeClr val="accent2">
            <a:hueOff val="-212366"/>
            <a:satOff val="9738"/>
            <a:lumOff val="42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Training Follow-Up</a:t>
          </a:r>
        </a:p>
      </dsp:txBody>
      <dsp:txXfrm>
        <a:off x="2823193" y="172777"/>
        <a:ext cx="2563601" cy="1538160"/>
      </dsp:txXfrm>
    </dsp:sp>
    <dsp:sp modelId="{A5BADCC0-2165-4036-BB4C-5133867D6D9A}">
      <dsp:nvSpPr>
        <dsp:cNvPr id="0" name=""/>
        <dsp:cNvSpPr/>
      </dsp:nvSpPr>
      <dsp:spPr>
        <a:xfrm>
          <a:off x="5643155" y="172777"/>
          <a:ext cx="2563601" cy="1538160"/>
        </a:xfrm>
        <a:prstGeom prst="rect">
          <a:avLst/>
        </a:prstGeom>
        <a:solidFill>
          <a:schemeClr val="accent2">
            <a:hueOff val="-424731"/>
            <a:satOff val="19477"/>
            <a:lumOff val="84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LTE Recruitments and “Rating”</a:t>
          </a:r>
        </a:p>
      </dsp:txBody>
      <dsp:txXfrm>
        <a:off x="5643155" y="172777"/>
        <a:ext cx="2563601" cy="1538160"/>
      </dsp:txXfrm>
    </dsp:sp>
    <dsp:sp modelId="{06A4A965-334D-4BAB-95F1-D4D69E56C9AF}">
      <dsp:nvSpPr>
        <dsp:cNvPr id="0" name=""/>
        <dsp:cNvSpPr/>
      </dsp:nvSpPr>
      <dsp:spPr>
        <a:xfrm>
          <a:off x="8463116" y="172777"/>
          <a:ext cx="2563601" cy="1538160"/>
        </a:xfrm>
        <a:prstGeom prst="rect">
          <a:avLst/>
        </a:prstGeom>
        <a:solidFill>
          <a:schemeClr val="accent2">
            <a:hueOff val="-637097"/>
            <a:satOff val="29215"/>
            <a:lumOff val="126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Registers and Certifications</a:t>
          </a:r>
        </a:p>
      </dsp:txBody>
      <dsp:txXfrm>
        <a:off x="8463116" y="172777"/>
        <a:ext cx="2563601" cy="1538160"/>
      </dsp:txXfrm>
    </dsp:sp>
    <dsp:sp modelId="{852E7D61-A9AB-4CF5-BB6E-DC3AF5ED2C64}">
      <dsp:nvSpPr>
        <dsp:cNvPr id="0" name=""/>
        <dsp:cNvSpPr/>
      </dsp:nvSpPr>
      <dsp:spPr>
        <a:xfrm>
          <a:off x="3231" y="1967299"/>
          <a:ext cx="2563601" cy="1538160"/>
        </a:xfrm>
        <a:prstGeom prst="rect">
          <a:avLst/>
        </a:prstGeom>
        <a:solidFill>
          <a:schemeClr val="accent2">
            <a:hueOff val="-849463"/>
            <a:satOff val="38954"/>
            <a:lumOff val="168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Expanded Certification</a:t>
          </a:r>
        </a:p>
      </dsp:txBody>
      <dsp:txXfrm>
        <a:off x="3231" y="1967299"/>
        <a:ext cx="2563601" cy="1538160"/>
      </dsp:txXfrm>
    </dsp:sp>
    <dsp:sp modelId="{3AE97A20-C8D9-4354-8358-ED717FAC073D}">
      <dsp:nvSpPr>
        <dsp:cNvPr id="0" name=""/>
        <dsp:cNvSpPr/>
      </dsp:nvSpPr>
      <dsp:spPr>
        <a:xfrm>
          <a:off x="2823193" y="1967299"/>
          <a:ext cx="2563601" cy="1538160"/>
        </a:xfrm>
        <a:prstGeom prst="rect">
          <a:avLst/>
        </a:prstGeom>
        <a:solidFill>
          <a:schemeClr val="accent2">
            <a:hueOff val="-1061829"/>
            <a:satOff val="48692"/>
            <a:lumOff val="210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Multiple Screening Levels</a:t>
          </a:r>
        </a:p>
      </dsp:txBody>
      <dsp:txXfrm>
        <a:off x="2823193" y="1967299"/>
        <a:ext cx="2563601" cy="1538160"/>
      </dsp:txXfrm>
    </dsp:sp>
    <dsp:sp modelId="{98E0B1BF-E4E7-4224-80D3-87BC8B443ECC}">
      <dsp:nvSpPr>
        <dsp:cNvPr id="0" name=""/>
        <dsp:cNvSpPr/>
      </dsp:nvSpPr>
      <dsp:spPr>
        <a:xfrm>
          <a:off x="5643155" y="1967299"/>
          <a:ext cx="2563601" cy="1538160"/>
        </a:xfrm>
        <a:prstGeom prst="rect">
          <a:avLst/>
        </a:prstGeom>
        <a:solidFill>
          <a:schemeClr val="accent2">
            <a:hueOff val="-1274194"/>
            <a:satOff val="58431"/>
            <a:lumOff val="252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Multiple Certifications</a:t>
          </a:r>
        </a:p>
      </dsp:txBody>
      <dsp:txXfrm>
        <a:off x="5643155" y="1967299"/>
        <a:ext cx="2563601" cy="1538160"/>
      </dsp:txXfrm>
    </dsp:sp>
    <dsp:sp modelId="{2215CEAD-0DB2-4561-888C-CA4B2F310949}">
      <dsp:nvSpPr>
        <dsp:cNvPr id="0" name=""/>
        <dsp:cNvSpPr/>
      </dsp:nvSpPr>
      <dsp:spPr>
        <a:xfrm>
          <a:off x="8463116" y="1967299"/>
          <a:ext cx="2563601" cy="1538160"/>
        </a:xfrm>
        <a:prstGeom prst="rect">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Other Stuff</a:t>
          </a:r>
        </a:p>
      </dsp:txBody>
      <dsp:txXfrm>
        <a:off x="8463116" y="1967299"/>
        <a:ext cx="2563601" cy="15381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24161E-776D-4AAE-8001-5DC97A4401B1}" type="datetimeFigureOut">
              <a:rPr lang="en-US" smtClean="0"/>
              <a:t>4/13/2021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0EA047-CABE-4B8D-A87C-24C3B06F2776}" type="slidenum">
              <a:rPr lang="en-US" smtClean="0"/>
              <a:t>‹#›</a:t>
            </a:fld>
            <a:endParaRPr lang="en-US"/>
          </a:p>
        </p:txBody>
      </p:sp>
    </p:spTree>
    <p:extLst>
      <p:ext uri="{BB962C8B-B14F-4D97-AF65-F5344CB8AC3E}">
        <p14:creationId xmlns:p14="http://schemas.microsoft.com/office/powerpoint/2010/main" val="1572047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ID 1254 used as example</a:t>
            </a:r>
          </a:p>
        </p:txBody>
      </p:sp>
      <p:sp>
        <p:nvSpPr>
          <p:cNvPr id="4" name="Slide Number Placeholder 3"/>
          <p:cNvSpPr>
            <a:spLocks noGrp="1"/>
          </p:cNvSpPr>
          <p:nvPr>
            <p:ph type="sldNum" sz="quarter" idx="5"/>
          </p:nvPr>
        </p:nvSpPr>
        <p:spPr/>
        <p:txBody>
          <a:bodyPr/>
          <a:lstStyle/>
          <a:p>
            <a:fld id="{960EA047-CABE-4B8D-A87C-24C3B06F2776}" type="slidenum">
              <a:rPr lang="en-US" smtClean="0"/>
              <a:t>16</a:t>
            </a:fld>
            <a:endParaRPr lang="en-US"/>
          </a:p>
        </p:txBody>
      </p:sp>
    </p:spTree>
    <p:extLst>
      <p:ext uri="{BB962C8B-B14F-4D97-AF65-F5344CB8AC3E}">
        <p14:creationId xmlns:p14="http://schemas.microsoft.com/office/powerpoint/2010/main" val="266475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screening Job 1438</a:t>
            </a:r>
          </a:p>
        </p:txBody>
      </p:sp>
      <p:sp>
        <p:nvSpPr>
          <p:cNvPr id="4" name="Slide Number Placeholder 3"/>
          <p:cNvSpPr>
            <a:spLocks noGrp="1"/>
          </p:cNvSpPr>
          <p:nvPr>
            <p:ph type="sldNum" sz="quarter" idx="5"/>
          </p:nvPr>
        </p:nvSpPr>
        <p:spPr/>
        <p:txBody>
          <a:bodyPr/>
          <a:lstStyle/>
          <a:p>
            <a:fld id="{960EA047-CABE-4B8D-A87C-24C3B06F2776}" type="slidenum">
              <a:rPr lang="en-US" smtClean="0"/>
              <a:t>32</a:t>
            </a:fld>
            <a:endParaRPr lang="en-US"/>
          </a:p>
        </p:txBody>
      </p:sp>
    </p:spTree>
    <p:extLst>
      <p:ext uri="{BB962C8B-B14F-4D97-AF65-F5344CB8AC3E}">
        <p14:creationId xmlns:p14="http://schemas.microsoft.com/office/powerpoint/2010/main" val="242673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ID 1243</a:t>
            </a:r>
          </a:p>
        </p:txBody>
      </p:sp>
      <p:sp>
        <p:nvSpPr>
          <p:cNvPr id="4" name="Slide Number Placeholder 3"/>
          <p:cNvSpPr>
            <a:spLocks noGrp="1"/>
          </p:cNvSpPr>
          <p:nvPr>
            <p:ph type="sldNum" sz="quarter" idx="5"/>
          </p:nvPr>
        </p:nvSpPr>
        <p:spPr/>
        <p:txBody>
          <a:bodyPr/>
          <a:lstStyle/>
          <a:p>
            <a:fld id="{960EA047-CABE-4B8D-A87C-24C3B06F2776}" type="slidenum">
              <a:rPr lang="en-US" smtClean="0"/>
              <a:t>44</a:t>
            </a:fld>
            <a:endParaRPr lang="en-US"/>
          </a:p>
        </p:txBody>
      </p:sp>
    </p:spTree>
    <p:extLst>
      <p:ext uri="{BB962C8B-B14F-4D97-AF65-F5344CB8AC3E}">
        <p14:creationId xmlns:p14="http://schemas.microsoft.com/office/powerpoint/2010/main" val="193523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ID 1296</a:t>
            </a:r>
          </a:p>
        </p:txBody>
      </p:sp>
      <p:sp>
        <p:nvSpPr>
          <p:cNvPr id="4" name="Slide Number Placeholder 3"/>
          <p:cNvSpPr>
            <a:spLocks noGrp="1"/>
          </p:cNvSpPr>
          <p:nvPr>
            <p:ph type="sldNum" sz="quarter" idx="5"/>
          </p:nvPr>
        </p:nvSpPr>
        <p:spPr/>
        <p:txBody>
          <a:bodyPr/>
          <a:lstStyle/>
          <a:p>
            <a:fld id="{960EA047-CABE-4B8D-A87C-24C3B06F2776}" type="slidenum">
              <a:rPr lang="en-US" smtClean="0"/>
              <a:t>50</a:t>
            </a:fld>
            <a:endParaRPr lang="en-US"/>
          </a:p>
        </p:txBody>
      </p:sp>
    </p:spTree>
    <p:extLst>
      <p:ext uri="{BB962C8B-B14F-4D97-AF65-F5344CB8AC3E}">
        <p14:creationId xmlns:p14="http://schemas.microsoft.com/office/powerpoint/2010/main" val="363878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ID 1160</a:t>
            </a:r>
          </a:p>
        </p:txBody>
      </p:sp>
      <p:sp>
        <p:nvSpPr>
          <p:cNvPr id="4" name="Slide Number Placeholder 3"/>
          <p:cNvSpPr>
            <a:spLocks noGrp="1"/>
          </p:cNvSpPr>
          <p:nvPr>
            <p:ph type="sldNum" sz="quarter" idx="5"/>
          </p:nvPr>
        </p:nvSpPr>
        <p:spPr/>
        <p:txBody>
          <a:bodyPr/>
          <a:lstStyle/>
          <a:p>
            <a:fld id="{960EA047-CABE-4B8D-A87C-24C3B06F2776}" type="slidenum">
              <a:rPr lang="en-US" smtClean="0"/>
              <a:t>53</a:t>
            </a:fld>
            <a:endParaRPr lang="en-US"/>
          </a:p>
        </p:txBody>
      </p:sp>
    </p:spTree>
    <p:extLst>
      <p:ext uri="{BB962C8B-B14F-4D97-AF65-F5344CB8AC3E}">
        <p14:creationId xmlns:p14="http://schemas.microsoft.com/office/powerpoint/2010/main" val="2142181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400" b="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sz="1200" b="0">
                <a:solidFill>
                  <a:schemeClr val="accent1">
                    <a:lumMod val="75000"/>
                    <a:lumOff val="25000"/>
                  </a:schemeClr>
                </a:solidFill>
              </a:defRPr>
            </a:lvl1pPr>
          </a:lstStyle>
          <a:p>
            <a:fld id="{B61BEF0D-F0BB-DE4B-95CE-6DB70DBA9567}" type="datetimeFigureOut">
              <a:rPr lang="en-US" smtClean="0"/>
              <a:pPr/>
              <a:t>4/13/2021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4357619" y="3017819"/>
            <a:ext cx="3440691" cy="34406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3A5068"/>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1200" b="0"/>
            </a:lvl1pPr>
          </a:lstStyle>
          <a:p>
            <a:fld id="{B61BEF0D-F0BB-DE4B-95CE-6DB70DBA9567}" type="datetimeFigureOut">
              <a:rPr lang="en-US" smtClean="0"/>
              <a:pPr/>
              <a:t>4/13/2021</a:t>
            </a:fld>
            <a:endParaRPr lang="en-US" dirty="0"/>
          </a:p>
        </p:txBody>
      </p:sp>
      <p:sp>
        <p:nvSpPr>
          <p:cNvPr id="5" name="Footer Placeholder 4"/>
          <p:cNvSpPr>
            <a:spLocks noGrp="1"/>
          </p:cNvSpPr>
          <p:nvPr>
            <p:ph type="ftr" sz="quarter" idx="11"/>
          </p:nvPr>
        </p:nvSpPr>
        <p:spPr/>
        <p:txBody>
          <a:bodyPr/>
          <a:lstStyle>
            <a:lvl1pPr>
              <a:defRPr sz="1200" b="0"/>
            </a:lvl1p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7817" y="3052519"/>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2400" b="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sz="1200" b="0">
                <a:solidFill>
                  <a:schemeClr val="accent1">
                    <a:lumMod val="75000"/>
                    <a:lumOff val="25000"/>
                  </a:schemeClr>
                </a:solidFill>
              </a:defRPr>
            </a:lvl1pPr>
          </a:lstStyle>
          <a:p>
            <a:fld id="{B61BEF0D-F0BB-DE4B-95CE-6DB70DBA9567}" type="datetimeFigureOut">
              <a:rPr lang="en-US" smtClean="0"/>
              <a:pPr/>
              <a:t>4/13/2021</a:t>
            </a:fld>
            <a:endParaRPr lang="en-US" dirty="0"/>
          </a:p>
        </p:txBody>
      </p:sp>
      <p:sp>
        <p:nvSpPr>
          <p:cNvPr id="5" name="Footer Placeholder 4"/>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5452401" y="5130541"/>
            <a:ext cx="1281691" cy="12816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z="1200" b="0"/>
            </a:lvl1pPr>
          </a:lstStyle>
          <a:p>
            <a:fld id="{B61BEF0D-F0BB-DE4B-95CE-6DB70DBA9567}" type="datetimeFigureOut">
              <a:rPr lang="en-US" smtClean="0"/>
              <a:pPr/>
              <a:t>4/13/2021</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z="1200" b="0"/>
            </a:lvl1pPr>
          </a:lstStyle>
          <a:p>
            <a:fld id="{B61BEF0D-F0BB-DE4B-95CE-6DB70DBA9567}" type="datetimeFigureOut">
              <a:rPr lang="en-US" smtClean="0"/>
              <a:pPr/>
              <a:t>4/13/2021</a:t>
            </a:fld>
            <a:endParaRPr lang="en-US" dirty="0"/>
          </a:p>
        </p:txBody>
      </p:sp>
      <p:sp>
        <p:nvSpPr>
          <p:cNvPr id="8" name="Footer Placeholder 7"/>
          <p:cNvSpPr>
            <a:spLocks noGrp="1"/>
          </p:cNvSpPr>
          <p:nvPr>
            <p:ph type="ftr" sz="quarter" idx="11"/>
          </p:nvPr>
        </p:nvSpPr>
        <p:spPr/>
        <p:txBody>
          <a:bodyPr/>
          <a:lstStyle>
            <a:lvl1pPr>
              <a:defRPr sz="1200" b="0"/>
            </a:lvl1pPr>
          </a:lstStyle>
          <a:p>
            <a:endParaRPr lang="en-US" dirty="0"/>
          </a:p>
        </p:txBody>
      </p:sp>
      <p:sp>
        <p:nvSpPr>
          <p:cNvPr id="9" name="Slide Number Placeholder 8"/>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13"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0"/>
            </a:lvl1pPr>
          </a:lstStyle>
          <a:p>
            <a:fld id="{B61BEF0D-F0BB-DE4B-95CE-6DB70DBA9567}" type="datetimeFigureOut">
              <a:rPr lang="en-US" smtClean="0"/>
              <a:pPr/>
              <a:t>4/13/2021</a:t>
            </a:fld>
            <a:endParaRPr lang="en-US" dirty="0"/>
          </a:p>
        </p:txBody>
      </p:sp>
      <p:sp>
        <p:nvSpPr>
          <p:cNvPr id="4" name="Footer Placeholder 3"/>
          <p:cNvSpPr>
            <a:spLocks noGrp="1"/>
          </p:cNvSpPr>
          <p:nvPr>
            <p:ph type="ftr" sz="quarter" idx="11"/>
          </p:nvPr>
        </p:nvSpPr>
        <p:spPr/>
        <p:txBody>
          <a:bodyPr/>
          <a:lstStyle>
            <a:lvl1pPr>
              <a:defRPr sz="1100" b="0"/>
            </a:lvl1pPr>
          </a:lstStyle>
          <a:p>
            <a:endParaRPr lang="en-US" dirty="0"/>
          </a:p>
        </p:txBody>
      </p:sp>
      <p:sp>
        <p:nvSpPr>
          <p:cNvPr id="5" name="Slide Number Placeholder 4"/>
          <p:cNvSpPr>
            <a:spLocks noGrp="1"/>
          </p:cNvSpPr>
          <p:nvPr>
            <p:ph type="sldNum" sz="quarter" idx="12"/>
          </p:nvPr>
        </p:nvSpPr>
        <p:spPr/>
        <p:txBody>
          <a:bodyPr/>
          <a:lstStyle>
            <a:lvl1pPr>
              <a:defRPr sz="1100" b="0"/>
            </a:lvl1p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b="0"/>
            </a:lvl1pPr>
          </a:lstStyle>
          <a:p>
            <a:fld id="{B61BEF0D-F0BB-DE4B-95CE-6DB70DBA9567}" type="datetimeFigureOut">
              <a:rPr lang="en-US" smtClean="0"/>
              <a:pPr/>
              <a:t>4/13/2021</a:t>
            </a:fld>
            <a:endParaRPr lang="en-US" dirty="0"/>
          </a:p>
        </p:txBody>
      </p:sp>
      <p:sp>
        <p:nvSpPr>
          <p:cNvPr id="3" name="Footer Placeholder 2"/>
          <p:cNvSpPr>
            <a:spLocks noGrp="1"/>
          </p:cNvSpPr>
          <p:nvPr>
            <p:ph type="ftr" sz="quarter" idx="11"/>
          </p:nvPr>
        </p:nvSpPr>
        <p:spPr/>
        <p:txBody>
          <a:bodyPr/>
          <a:lstStyle>
            <a:lvl1pPr>
              <a:defRPr sz="1200" b="0"/>
            </a:lvl1pPr>
          </a:lstStyle>
          <a:p>
            <a:endParaRPr lang="en-US" dirty="0"/>
          </a:p>
        </p:txBody>
      </p:sp>
      <p:sp>
        <p:nvSpPr>
          <p:cNvPr id="4" name="Slide Number Placeholder 3"/>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5"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2000" b="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solidFill>
                  <a:schemeClr val="accent1">
                    <a:lumMod val="75000"/>
                    <a:lumOff val="25000"/>
                  </a:schemeClr>
                </a:solidFill>
              </a:defRPr>
            </a:lvl1pPr>
          </a:lstStyle>
          <a:p>
            <a:fld id="{B61BEF0D-F0BB-DE4B-95CE-6DB70DBA9567}" type="datetimeFigureOut">
              <a:rPr lang="en-US" smtClean="0"/>
              <a:pPr/>
              <a:t>4/13/2021</a:t>
            </a:fld>
            <a:endParaRPr lang="en-US" dirty="0"/>
          </a:p>
        </p:txBody>
      </p:sp>
      <p:sp>
        <p:nvSpPr>
          <p:cNvPr id="6" name="Footer Placeholder 5"/>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5453390" y="5134984"/>
            <a:ext cx="1281691" cy="128169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lvl1pPr>
          </a:lstStyle>
          <a:p>
            <a:fld id="{B61BEF0D-F0BB-DE4B-95CE-6DB70DBA9567}" type="datetimeFigureOut">
              <a:rPr lang="en-US" smtClean="0"/>
              <a:pPr/>
              <a:t>4/13/2021</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1200">
                <a:solidFill>
                  <a:schemeClr val="accent2"/>
                </a:solidFill>
              </a:defRPr>
            </a:lvl1pPr>
          </a:lstStyle>
          <a:p>
            <a:fld id="{B61BEF0D-F0BB-DE4B-95CE-6DB70DBA9567}" type="datetimeFigureOut">
              <a:rPr lang="en-US" smtClean="0"/>
              <a:pPr/>
              <a:t>4/13/2021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12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12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Register/cert training 102</a:t>
            </a:r>
            <a:br>
              <a:rPr lang="en-US" dirty="0"/>
            </a:br>
            <a:r>
              <a:rPr lang="en-US" sz="2400" dirty="0"/>
              <a:t>plus a few follow-ups</a:t>
            </a:r>
          </a:p>
        </p:txBody>
      </p:sp>
      <p:sp>
        <p:nvSpPr>
          <p:cNvPr id="3" name="Subtitle 2"/>
          <p:cNvSpPr>
            <a:spLocks noGrp="1"/>
          </p:cNvSpPr>
          <p:nvPr>
            <p:ph type="subTitle" idx="1"/>
          </p:nvPr>
        </p:nvSpPr>
        <p:spPr/>
        <p:txBody>
          <a:bodyPr>
            <a:normAutofit/>
          </a:bodyPr>
          <a:lstStyle/>
          <a:p>
            <a:pPr algn="ctr"/>
            <a:r>
              <a:rPr lang="en-US" dirty="0"/>
              <a:t>April 13, 2021</a:t>
            </a:r>
          </a:p>
        </p:txBody>
      </p:sp>
    </p:spTree>
    <p:extLst>
      <p:ext uri="{BB962C8B-B14F-4D97-AF65-F5344CB8AC3E}">
        <p14:creationId xmlns:p14="http://schemas.microsoft.com/office/powerpoint/2010/main" val="696092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55BF-7ED8-4A9B-8731-D9D355E0F435}"/>
              </a:ext>
            </a:extLst>
          </p:cNvPr>
          <p:cNvSpPr>
            <a:spLocks noGrp="1"/>
          </p:cNvSpPr>
          <p:nvPr>
            <p:ph type="title"/>
          </p:nvPr>
        </p:nvSpPr>
        <p:spPr/>
        <p:txBody>
          <a:bodyPr/>
          <a:lstStyle/>
          <a:p>
            <a:r>
              <a:rPr lang="en-US" dirty="0"/>
              <a:t>Training follow-up</a:t>
            </a:r>
          </a:p>
        </p:txBody>
      </p:sp>
    </p:spTree>
    <p:extLst>
      <p:ext uri="{BB962C8B-B14F-4D97-AF65-F5344CB8AC3E}">
        <p14:creationId xmlns:p14="http://schemas.microsoft.com/office/powerpoint/2010/main" val="3407760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0FFB-9CD4-477E-BB06-545E9393DEAD}"/>
              </a:ext>
            </a:extLst>
          </p:cNvPr>
          <p:cNvSpPr>
            <a:spLocks noGrp="1"/>
          </p:cNvSpPr>
          <p:nvPr>
            <p:ph type="title"/>
          </p:nvPr>
        </p:nvSpPr>
        <p:spPr/>
        <p:txBody>
          <a:bodyPr/>
          <a:lstStyle/>
          <a:p>
            <a:r>
              <a:rPr lang="en-US" dirty="0"/>
              <a:t>Job postings – post and remove date</a:t>
            </a:r>
          </a:p>
        </p:txBody>
      </p:sp>
      <p:sp>
        <p:nvSpPr>
          <p:cNvPr id="3" name="Content Placeholder 2">
            <a:extLst>
              <a:ext uri="{FF2B5EF4-FFF2-40B4-BE49-F238E27FC236}">
                <a16:creationId xmlns:a16="http://schemas.microsoft.com/office/drawing/2014/main" id="{E91AB7BB-68A7-4358-B07E-D02418FA3F91}"/>
              </a:ext>
            </a:extLst>
          </p:cNvPr>
          <p:cNvSpPr>
            <a:spLocks noGrp="1"/>
          </p:cNvSpPr>
          <p:nvPr>
            <p:ph idx="1"/>
          </p:nvPr>
        </p:nvSpPr>
        <p:spPr>
          <a:xfrm>
            <a:off x="581191" y="2030818"/>
            <a:ext cx="11029615" cy="2326958"/>
          </a:xfrm>
        </p:spPr>
        <p:txBody>
          <a:bodyPr/>
          <a:lstStyle/>
          <a:p>
            <a:r>
              <a:rPr lang="en-US" dirty="0"/>
              <a:t>When we turned on Approval Workflow, it impacted how the sections within the Job Posting Destinations section reacted.</a:t>
            </a:r>
          </a:p>
          <a:p>
            <a:r>
              <a:rPr lang="en-US" dirty="0"/>
              <a:t>Until we can make the changes, please do the following:</a:t>
            </a:r>
          </a:p>
          <a:p>
            <a:pPr lvl="1"/>
            <a:r>
              <a:rPr lang="en-US" dirty="0"/>
              <a:t>Change the Relative Open Date to blank</a:t>
            </a:r>
          </a:p>
        </p:txBody>
      </p:sp>
      <p:pic>
        <p:nvPicPr>
          <p:cNvPr id="5" name="Picture 4">
            <a:extLst>
              <a:ext uri="{FF2B5EF4-FFF2-40B4-BE49-F238E27FC236}">
                <a16:creationId xmlns:a16="http://schemas.microsoft.com/office/drawing/2014/main" id="{468ED328-32C6-4ED1-BB87-3AAC9DC784E8}"/>
              </a:ext>
            </a:extLst>
          </p:cNvPr>
          <p:cNvPicPr>
            <a:picLocks noChangeAspect="1"/>
          </p:cNvPicPr>
          <p:nvPr/>
        </p:nvPicPr>
        <p:blipFill>
          <a:blip r:embed="rId2"/>
          <a:stretch>
            <a:fillRect/>
          </a:stretch>
        </p:blipFill>
        <p:spPr>
          <a:xfrm>
            <a:off x="1954033" y="4446727"/>
            <a:ext cx="2819048" cy="1838095"/>
          </a:xfrm>
          <a:prstGeom prst="rect">
            <a:avLst/>
          </a:prstGeom>
          <a:ln>
            <a:solidFill>
              <a:schemeClr val="tx1"/>
            </a:solidFill>
          </a:ln>
        </p:spPr>
      </p:pic>
      <p:pic>
        <p:nvPicPr>
          <p:cNvPr id="7" name="Picture 6">
            <a:extLst>
              <a:ext uri="{FF2B5EF4-FFF2-40B4-BE49-F238E27FC236}">
                <a16:creationId xmlns:a16="http://schemas.microsoft.com/office/drawing/2014/main" id="{D06F06C2-2E11-48F6-B98F-9059B16C6B25}"/>
              </a:ext>
            </a:extLst>
          </p:cNvPr>
          <p:cNvPicPr>
            <a:picLocks noChangeAspect="1"/>
          </p:cNvPicPr>
          <p:nvPr/>
        </p:nvPicPr>
        <p:blipFill>
          <a:blip r:embed="rId3"/>
          <a:stretch>
            <a:fillRect/>
          </a:stretch>
        </p:blipFill>
        <p:spPr>
          <a:xfrm>
            <a:off x="6811728" y="4357776"/>
            <a:ext cx="2828571" cy="1866667"/>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BE7D1D22-4CC6-4266-839C-E39F9FC6D7B9}"/>
              </a:ext>
            </a:extLst>
          </p:cNvPr>
          <p:cNvCxnSpPr/>
          <p:nvPr/>
        </p:nvCxnSpPr>
        <p:spPr>
          <a:xfrm>
            <a:off x="4991548" y="5163671"/>
            <a:ext cx="14200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41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483F-D0F3-4ED0-8FD5-C9AE2837AE23}"/>
              </a:ext>
            </a:extLst>
          </p:cNvPr>
          <p:cNvSpPr>
            <a:spLocks noGrp="1"/>
          </p:cNvSpPr>
          <p:nvPr>
            <p:ph type="title"/>
          </p:nvPr>
        </p:nvSpPr>
        <p:spPr/>
        <p:txBody>
          <a:bodyPr/>
          <a:lstStyle/>
          <a:p>
            <a:r>
              <a:rPr lang="en-US" dirty="0"/>
              <a:t>Job postings – Remove date - CORRECTION</a:t>
            </a:r>
          </a:p>
        </p:txBody>
      </p:sp>
      <p:sp>
        <p:nvSpPr>
          <p:cNvPr id="3" name="Content Placeholder 2">
            <a:extLst>
              <a:ext uri="{FF2B5EF4-FFF2-40B4-BE49-F238E27FC236}">
                <a16:creationId xmlns:a16="http://schemas.microsoft.com/office/drawing/2014/main" id="{E665A99E-55E3-41CE-8CB9-67516A3E9810}"/>
              </a:ext>
            </a:extLst>
          </p:cNvPr>
          <p:cNvSpPr>
            <a:spLocks noGrp="1"/>
          </p:cNvSpPr>
          <p:nvPr>
            <p:ph idx="1"/>
          </p:nvPr>
        </p:nvSpPr>
        <p:spPr>
          <a:xfrm>
            <a:off x="581192" y="1895329"/>
            <a:ext cx="11029615" cy="2160304"/>
          </a:xfrm>
        </p:spPr>
        <p:txBody>
          <a:bodyPr>
            <a:normAutofit/>
          </a:bodyPr>
          <a:lstStyle/>
          <a:p>
            <a:r>
              <a:rPr lang="en-US" dirty="0"/>
              <a:t>Enter the Remove Date – </a:t>
            </a:r>
            <a:r>
              <a:rPr lang="en-US" dirty="0">
                <a:solidFill>
                  <a:srgbClr val="FF0000"/>
                </a:solidFill>
              </a:rPr>
              <a:t>logic correction</a:t>
            </a:r>
          </a:p>
          <a:p>
            <a:pPr lvl="1"/>
            <a:r>
              <a:rPr lang="en-US" dirty="0"/>
              <a:t>The Remove Date = </a:t>
            </a:r>
            <a:r>
              <a:rPr lang="en-US" u="sng" dirty="0"/>
              <a:t>Day After the Application Deadline</a:t>
            </a:r>
            <a:r>
              <a:rPr lang="en-US" dirty="0"/>
              <a:t>.  If your application deadline is 4/20/21, the Remove Date should be 4/21/21.  The job will remain posted until the day turns to the Remove Date.</a:t>
            </a:r>
          </a:p>
        </p:txBody>
      </p:sp>
      <p:pic>
        <p:nvPicPr>
          <p:cNvPr id="5" name="Picture 4">
            <a:extLst>
              <a:ext uri="{FF2B5EF4-FFF2-40B4-BE49-F238E27FC236}">
                <a16:creationId xmlns:a16="http://schemas.microsoft.com/office/drawing/2014/main" id="{3EACEC14-42FF-4184-B6D4-19B2B7CF55A5}"/>
              </a:ext>
            </a:extLst>
          </p:cNvPr>
          <p:cNvPicPr>
            <a:picLocks noChangeAspect="1"/>
          </p:cNvPicPr>
          <p:nvPr/>
        </p:nvPicPr>
        <p:blipFill>
          <a:blip r:embed="rId2"/>
          <a:stretch>
            <a:fillRect/>
          </a:stretch>
        </p:blipFill>
        <p:spPr>
          <a:xfrm>
            <a:off x="279697" y="4455106"/>
            <a:ext cx="11804725" cy="1834414"/>
          </a:xfrm>
          <a:prstGeom prst="rect">
            <a:avLst/>
          </a:prstGeom>
          <a:ln>
            <a:solidFill>
              <a:schemeClr val="tx1"/>
            </a:solidFill>
          </a:ln>
        </p:spPr>
      </p:pic>
    </p:spTree>
    <p:extLst>
      <p:ext uri="{BB962C8B-B14F-4D97-AF65-F5344CB8AC3E}">
        <p14:creationId xmlns:p14="http://schemas.microsoft.com/office/powerpoint/2010/main" val="1534128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5E40E-67B9-4FA1-A6F0-DFE529F8FA9A}"/>
              </a:ext>
            </a:extLst>
          </p:cNvPr>
          <p:cNvSpPr>
            <a:spLocks noGrp="1"/>
          </p:cNvSpPr>
          <p:nvPr>
            <p:ph type="title"/>
          </p:nvPr>
        </p:nvSpPr>
        <p:spPr/>
        <p:txBody>
          <a:bodyPr/>
          <a:lstStyle/>
          <a:p>
            <a:r>
              <a:rPr lang="en-US" dirty="0"/>
              <a:t>Job postings – remove date</a:t>
            </a:r>
          </a:p>
        </p:txBody>
      </p:sp>
      <p:sp>
        <p:nvSpPr>
          <p:cNvPr id="3" name="Content Placeholder 2">
            <a:extLst>
              <a:ext uri="{FF2B5EF4-FFF2-40B4-BE49-F238E27FC236}">
                <a16:creationId xmlns:a16="http://schemas.microsoft.com/office/drawing/2014/main" id="{33060A9F-5E98-4109-9A2A-758B5B824187}"/>
              </a:ext>
            </a:extLst>
          </p:cNvPr>
          <p:cNvSpPr>
            <a:spLocks noGrp="1"/>
          </p:cNvSpPr>
          <p:nvPr>
            <p:ph idx="1"/>
          </p:nvPr>
        </p:nvSpPr>
        <p:spPr>
          <a:xfrm>
            <a:off x="344524" y="1589849"/>
            <a:ext cx="11029615" cy="2487300"/>
          </a:xfrm>
        </p:spPr>
        <p:txBody>
          <a:bodyPr/>
          <a:lstStyle/>
          <a:p>
            <a:r>
              <a:rPr lang="en-US" dirty="0"/>
              <a:t>If you need to make changes to your Remove Date, you need to either:</a:t>
            </a:r>
          </a:p>
          <a:p>
            <a:pPr lvl="1"/>
            <a:r>
              <a:rPr lang="en-US" dirty="0"/>
              <a:t>Change the days in the Posting Duration field; or</a:t>
            </a:r>
          </a:p>
          <a:p>
            <a:pPr lvl="1"/>
            <a:r>
              <a:rPr lang="en-US" dirty="0"/>
              <a:t>Delete the days in the Posting Duration field – this will open the Remove Date field for entry, and you can enter a new Remove Date</a:t>
            </a:r>
          </a:p>
        </p:txBody>
      </p:sp>
      <p:pic>
        <p:nvPicPr>
          <p:cNvPr id="5" name="Picture 4">
            <a:extLst>
              <a:ext uri="{FF2B5EF4-FFF2-40B4-BE49-F238E27FC236}">
                <a16:creationId xmlns:a16="http://schemas.microsoft.com/office/drawing/2014/main" id="{63F3AA0E-C554-45AD-9A01-6F94D26E4C0E}"/>
              </a:ext>
            </a:extLst>
          </p:cNvPr>
          <p:cNvPicPr>
            <a:picLocks noChangeAspect="1"/>
          </p:cNvPicPr>
          <p:nvPr/>
        </p:nvPicPr>
        <p:blipFill>
          <a:blip r:embed="rId2"/>
          <a:stretch>
            <a:fillRect/>
          </a:stretch>
        </p:blipFill>
        <p:spPr>
          <a:xfrm>
            <a:off x="2829333" y="4077149"/>
            <a:ext cx="6533333" cy="2552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9348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8FEC-2F11-4D15-ABA2-F801C5A67DB6}"/>
              </a:ext>
            </a:extLst>
          </p:cNvPr>
          <p:cNvSpPr>
            <a:spLocks noGrp="1"/>
          </p:cNvSpPr>
          <p:nvPr>
            <p:ph type="title"/>
          </p:nvPr>
        </p:nvSpPr>
        <p:spPr/>
        <p:txBody>
          <a:bodyPr/>
          <a:lstStyle/>
          <a:p>
            <a:r>
              <a:rPr lang="en-US" dirty="0" err="1"/>
              <a:t>Lte</a:t>
            </a:r>
            <a:r>
              <a:rPr lang="en-US" dirty="0"/>
              <a:t> Recruitments and “rating”</a:t>
            </a:r>
          </a:p>
        </p:txBody>
      </p:sp>
      <p:sp>
        <p:nvSpPr>
          <p:cNvPr id="3" name="Text Placeholder 2">
            <a:extLst>
              <a:ext uri="{FF2B5EF4-FFF2-40B4-BE49-F238E27FC236}">
                <a16:creationId xmlns:a16="http://schemas.microsoft.com/office/drawing/2014/main" id="{CCCCB70A-1B92-40C0-936A-C0E0C5423DF4}"/>
              </a:ext>
            </a:extLst>
          </p:cNvPr>
          <p:cNvSpPr>
            <a:spLocks noGrp="1"/>
          </p:cNvSpPr>
          <p:nvPr>
            <p:ph type="body" idx="1"/>
          </p:nvPr>
        </p:nvSpPr>
        <p:spPr/>
        <p:txBody>
          <a:bodyPr/>
          <a:lstStyle/>
          <a:p>
            <a:r>
              <a:rPr lang="en-US" dirty="0"/>
              <a:t>Forwarding applicants vs routing resumes</a:t>
            </a:r>
          </a:p>
        </p:txBody>
      </p:sp>
    </p:spTree>
    <p:extLst>
      <p:ext uri="{BB962C8B-B14F-4D97-AF65-F5344CB8AC3E}">
        <p14:creationId xmlns:p14="http://schemas.microsoft.com/office/powerpoint/2010/main" val="49858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8BE8-687C-450F-BBFA-05DA7F75E69B}"/>
              </a:ext>
            </a:extLst>
          </p:cNvPr>
          <p:cNvSpPr>
            <a:spLocks noGrp="1"/>
          </p:cNvSpPr>
          <p:nvPr>
            <p:ph type="title"/>
          </p:nvPr>
        </p:nvSpPr>
        <p:spPr/>
        <p:txBody>
          <a:bodyPr/>
          <a:lstStyle/>
          <a:p>
            <a:r>
              <a:rPr lang="en-US" dirty="0"/>
              <a:t>LTE applicant collection methods</a:t>
            </a:r>
          </a:p>
        </p:txBody>
      </p:sp>
      <p:sp>
        <p:nvSpPr>
          <p:cNvPr id="3" name="Content Placeholder 2">
            <a:extLst>
              <a:ext uri="{FF2B5EF4-FFF2-40B4-BE49-F238E27FC236}">
                <a16:creationId xmlns:a16="http://schemas.microsoft.com/office/drawing/2014/main" id="{69BA7520-16B8-4C8C-8431-C0F10F7065BB}"/>
              </a:ext>
            </a:extLst>
          </p:cNvPr>
          <p:cNvSpPr>
            <a:spLocks noGrp="1"/>
          </p:cNvSpPr>
          <p:nvPr>
            <p:ph idx="1"/>
          </p:nvPr>
        </p:nvSpPr>
        <p:spPr/>
        <p:txBody>
          <a:bodyPr/>
          <a:lstStyle/>
          <a:p>
            <a:r>
              <a:rPr lang="en-US" dirty="0"/>
              <a:t>There are 2 primary ways to collect and send information for LTE recruitments to the Hiring Manager</a:t>
            </a:r>
          </a:p>
          <a:p>
            <a:pPr lvl="1"/>
            <a:r>
              <a:rPr lang="en-US" dirty="0"/>
              <a:t>Forward the applicants (resume attached to email)</a:t>
            </a:r>
          </a:p>
          <a:p>
            <a:pPr lvl="1"/>
            <a:r>
              <a:rPr lang="en-US" dirty="0"/>
              <a:t>Route the applicants (can include resume, letter of qualifications and any other attachments)</a:t>
            </a:r>
          </a:p>
        </p:txBody>
      </p:sp>
    </p:spTree>
    <p:extLst>
      <p:ext uri="{BB962C8B-B14F-4D97-AF65-F5344CB8AC3E}">
        <p14:creationId xmlns:p14="http://schemas.microsoft.com/office/powerpoint/2010/main" val="50016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D5D0C83-136A-421F-B5A5-3B657703C9B5}"/>
              </a:ext>
            </a:extLst>
          </p:cNvPr>
          <p:cNvSpPr>
            <a:spLocks noGrp="1"/>
          </p:cNvSpPr>
          <p:nvPr>
            <p:ph type="title"/>
          </p:nvPr>
        </p:nvSpPr>
        <p:spPr>
          <a:xfrm>
            <a:off x="601255" y="702156"/>
            <a:ext cx="3409783" cy="1013800"/>
          </a:xfrm>
        </p:spPr>
        <p:txBody>
          <a:bodyPr>
            <a:normAutofit/>
          </a:bodyPr>
          <a:lstStyle/>
          <a:p>
            <a:r>
              <a:rPr lang="en-US" dirty="0"/>
              <a:t>Forwarding applicants</a:t>
            </a:r>
          </a:p>
        </p:txBody>
      </p:sp>
      <p:sp>
        <p:nvSpPr>
          <p:cNvPr id="3" name="Content Placeholder 2">
            <a:extLst>
              <a:ext uri="{FF2B5EF4-FFF2-40B4-BE49-F238E27FC236}">
                <a16:creationId xmlns:a16="http://schemas.microsoft.com/office/drawing/2014/main" id="{B2A22E09-661C-4FF5-B6E4-2ED90C0EA97E}"/>
              </a:ext>
            </a:extLst>
          </p:cNvPr>
          <p:cNvSpPr>
            <a:spLocks noGrp="1"/>
          </p:cNvSpPr>
          <p:nvPr>
            <p:ph idx="1"/>
          </p:nvPr>
        </p:nvSpPr>
        <p:spPr>
          <a:xfrm>
            <a:off x="601255" y="1964168"/>
            <a:ext cx="3409782" cy="4036582"/>
          </a:xfrm>
        </p:spPr>
        <p:txBody>
          <a:bodyPr>
            <a:normAutofit/>
          </a:bodyPr>
          <a:lstStyle/>
          <a:p>
            <a:pPr>
              <a:lnSpc>
                <a:spcPct val="90000"/>
              </a:lnSpc>
            </a:pPr>
            <a:r>
              <a:rPr lang="en-US" sz="2600">
                <a:solidFill>
                  <a:schemeClr val="bg1"/>
                </a:solidFill>
              </a:rPr>
              <a:t>If the supervisor/hiring manager just wants to see the resumes of the applicants, the applicants can be forwarded.</a:t>
            </a:r>
          </a:p>
          <a:p>
            <a:pPr>
              <a:lnSpc>
                <a:spcPct val="90000"/>
              </a:lnSpc>
            </a:pPr>
            <a:r>
              <a:rPr lang="en-US" sz="2600">
                <a:solidFill>
                  <a:schemeClr val="bg1"/>
                </a:solidFill>
              </a:rPr>
              <a:t>Select all the applicants you want to forward</a:t>
            </a:r>
          </a:p>
        </p:txBody>
      </p:sp>
      <p:pic>
        <p:nvPicPr>
          <p:cNvPr id="5" name="Picture 4">
            <a:extLst>
              <a:ext uri="{FF2B5EF4-FFF2-40B4-BE49-F238E27FC236}">
                <a16:creationId xmlns:a16="http://schemas.microsoft.com/office/drawing/2014/main" id="{74351BDB-FC27-4DB7-9DC3-E6CC7BA459DE}"/>
              </a:ext>
            </a:extLst>
          </p:cNvPr>
          <p:cNvPicPr>
            <a:picLocks noChangeAspect="1"/>
          </p:cNvPicPr>
          <p:nvPr/>
        </p:nvPicPr>
        <p:blipFill>
          <a:blip r:embed="rId3"/>
          <a:stretch>
            <a:fillRect/>
          </a:stretch>
        </p:blipFill>
        <p:spPr>
          <a:xfrm>
            <a:off x="4509125" y="1333949"/>
            <a:ext cx="7240498" cy="3873666"/>
          </a:xfrm>
          <a:prstGeom prst="rect">
            <a:avLst/>
          </a:prstGeom>
          <a:ln>
            <a:solidFill>
              <a:schemeClr val="accent1"/>
            </a:solidFill>
          </a:ln>
        </p:spPr>
      </p:pic>
    </p:spTree>
    <p:extLst>
      <p:ext uri="{BB962C8B-B14F-4D97-AF65-F5344CB8AC3E}">
        <p14:creationId xmlns:p14="http://schemas.microsoft.com/office/powerpoint/2010/main" val="3047125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4764-8F79-4645-B813-D1A98CD5F944}"/>
              </a:ext>
            </a:extLst>
          </p:cNvPr>
          <p:cNvSpPr>
            <a:spLocks noGrp="1"/>
          </p:cNvSpPr>
          <p:nvPr>
            <p:ph type="title"/>
          </p:nvPr>
        </p:nvSpPr>
        <p:spPr/>
        <p:txBody>
          <a:bodyPr/>
          <a:lstStyle/>
          <a:p>
            <a:r>
              <a:rPr lang="en-US" dirty="0"/>
              <a:t>Forward applicants</a:t>
            </a:r>
          </a:p>
        </p:txBody>
      </p:sp>
      <p:sp>
        <p:nvSpPr>
          <p:cNvPr id="3" name="Content Placeholder 2">
            <a:extLst>
              <a:ext uri="{FF2B5EF4-FFF2-40B4-BE49-F238E27FC236}">
                <a16:creationId xmlns:a16="http://schemas.microsoft.com/office/drawing/2014/main" id="{285A0D37-10A1-4477-B05C-99F0C9ADE1FD}"/>
              </a:ext>
            </a:extLst>
          </p:cNvPr>
          <p:cNvSpPr>
            <a:spLocks noGrp="1"/>
          </p:cNvSpPr>
          <p:nvPr>
            <p:ph idx="1"/>
          </p:nvPr>
        </p:nvSpPr>
        <p:spPr>
          <a:xfrm>
            <a:off x="495130" y="1715956"/>
            <a:ext cx="11029615" cy="1281213"/>
          </a:xfrm>
        </p:spPr>
        <p:txBody>
          <a:bodyPr>
            <a:normAutofit/>
          </a:bodyPr>
          <a:lstStyle/>
          <a:p>
            <a:r>
              <a:rPr lang="en-US" sz="2400" dirty="0"/>
              <a:t>On the Forward Applicant Page, enter the email of the hiring manager or click </a:t>
            </a:r>
            <a:r>
              <a:rPr lang="en-US" sz="2400" b="1" dirty="0"/>
              <a:t>Find</a:t>
            </a:r>
            <a:r>
              <a:rPr lang="en-US" sz="2400" dirty="0"/>
              <a:t> to access their information</a:t>
            </a:r>
          </a:p>
        </p:txBody>
      </p:sp>
      <p:pic>
        <p:nvPicPr>
          <p:cNvPr id="5" name="Picture 4">
            <a:extLst>
              <a:ext uri="{FF2B5EF4-FFF2-40B4-BE49-F238E27FC236}">
                <a16:creationId xmlns:a16="http://schemas.microsoft.com/office/drawing/2014/main" id="{9BE656A9-6C33-493E-AD83-0807430FCBDC}"/>
              </a:ext>
            </a:extLst>
          </p:cNvPr>
          <p:cNvPicPr>
            <a:picLocks noChangeAspect="1"/>
          </p:cNvPicPr>
          <p:nvPr/>
        </p:nvPicPr>
        <p:blipFill>
          <a:blip r:embed="rId2"/>
          <a:stretch>
            <a:fillRect/>
          </a:stretch>
        </p:blipFill>
        <p:spPr>
          <a:xfrm>
            <a:off x="104815" y="2729756"/>
            <a:ext cx="6904762" cy="2019048"/>
          </a:xfrm>
          <a:prstGeom prst="rect">
            <a:avLst/>
          </a:prstGeom>
          <a:ln>
            <a:solidFill>
              <a:schemeClr val="accent1"/>
            </a:solidFill>
          </a:ln>
        </p:spPr>
      </p:pic>
      <p:pic>
        <p:nvPicPr>
          <p:cNvPr id="7" name="Picture 6">
            <a:extLst>
              <a:ext uri="{FF2B5EF4-FFF2-40B4-BE49-F238E27FC236}">
                <a16:creationId xmlns:a16="http://schemas.microsoft.com/office/drawing/2014/main" id="{857E0405-F173-4999-93A4-C4C56EEC97B5}"/>
              </a:ext>
            </a:extLst>
          </p:cNvPr>
          <p:cNvPicPr>
            <a:picLocks noChangeAspect="1"/>
          </p:cNvPicPr>
          <p:nvPr/>
        </p:nvPicPr>
        <p:blipFill>
          <a:blip r:embed="rId3"/>
          <a:stretch>
            <a:fillRect/>
          </a:stretch>
        </p:blipFill>
        <p:spPr>
          <a:xfrm>
            <a:off x="5761281" y="3860832"/>
            <a:ext cx="6048294" cy="2887532"/>
          </a:xfrm>
          <a:prstGeom prst="rect">
            <a:avLst/>
          </a:prstGeom>
          <a:ln>
            <a:solidFill>
              <a:schemeClr val="accent1"/>
            </a:solidFill>
          </a:ln>
        </p:spPr>
      </p:pic>
    </p:spTree>
    <p:extLst>
      <p:ext uri="{BB962C8B-B14F-4D97-AF65-F5344CB8AC3E}">
        <p14:creationId xmlns:p14="http://schemas.microsoft.com/office/powerpoint/2010/main" val="721836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CDFF-09D2-4FC2-8DEC-C485EBF0EF7C}"/>
              </a:ext>
            </a:extLst>
          </p:cNvPr>
          <p:cNvSpPr>
            <a:spLocks noGrp="1"/>
          </p:cNvSpPr>
          <p:nvPr>
            <p:ph type="title"/>
          </p:nvPr>
        </p:nvSpPr>
        <p:spPr/>
        <p:txBody>
          <a:bodyPr/>
          <a:lstStyle/>
          <a:p>
            <a:r>
              <a:rPr lang="en-US" dirty="0"/>
              <a:t>Forward applicants</a:t>
            </a:r>
          </a:p>
        </p:txBody>
      </p:sp>
      <p:sp>
        <p:nvSpPr>
          <p:cNvPr id="3" name="Content Placeholder 2">
            <a:extLst>
              <a:ext uri="{FF2B5EF4-FFF2-40B4-BE49-F238E27FC236}">
                <a16:creationId xmlns:a16="http://schemas.microsoft.com/office/drawing/2014/main" id="{491B3036-448D-4ACA-841E-716BA9C47727}"/>
              </a:ext>
            </a:extLst>
          </p:cNvPr>
          <p:cNvSpPr>
            <a:spLocks noGrp="1"/>
          </p:cNvSpPr>
          <p:nvPr>
            <p:ph idx="1"/>
          </p:nvPr>
        </p:nvSpPr>
        <p:spPr>
          <a:xfrm>
            <a:off x="581192" y="2180496"/>
            <a:ext cx="3420653" cy="3678303"/>
          </a:xfrm>
        </p:spPr>
        <p:txBody>
          <a:bodyPr/>
          <a:lstStyle/>
          <a:p>
            <a:r>
              <a:rPr lang="en-US" dirty="0"/>
              <a:t>Enter a Subject and Message</a:t>
            </a:r>
          </a:p>
          <a:p>
            <a:pPr lvl="1"/>
            <a:r>
              <a:rPr lang="en-US" dirty="0"/>
              <a:t>Click </a:t>
            </a:r>
            <a:r>
              <a:rPr lang="en-US" b="1" dirty="0"/>
              <a:t>Preview</a:t>
            </a:r>
            <a:r>
              <a:rPr lang="en-US" dirty="0"/>
              <a:t> to review message</a:t>
            </a:r>
          </a:p>
          <a:p>
            <a:pPr lvl="1"/>
            <a:r>
              <a:rPr lang="en-US" dirty="0"/>
              <a:t>Click </a:t>
            </a:r>
            <a:r>
              <a:rPr lang="en-US" b="1" dirty="0"/>
              <a:t>Send</a:t>
            </a:r>
            <a:r>
              <a:rPr lang="en-US" dirty="0"/>
              <a:t> to send message</a:t>
            </a:r>
          </a:p>
        </p:txBody>
      </p:sp>
      <p:pic>
        <p:nvPicPr>
          <p:cNvPr id="5" name="Picture 4">
            <a:extLst>
              <a:ext uri="{FF2B5EF4-FFF2-40B4-BE49-F238E27FC236}">
                <a16:creationId xmlns:a16="http://schemas.microsoft.com/office/drawing/2014/main" id="{10F9AB9A-A30E-4F68-8187-477ABD234CB6}"/>
              </a:ext>
            </a:extLst>
          </p:cNvPr>
          <p:cNvPicPr>
            <a:picLocks noChangeAspect="1"/>
          </p:cNvPicPr>
          <p:nvPr/>
        </p:nvPicPr>
        <p:blipFill>
          <a:blip r:embed="rId2"/>
          <a:stretch>
            <a:fillRect/>
          </a:stretch>
        </p:blipFill>
        <p:spPr>
          <a:xfrm>
            <a:off x="4001845" y="2044690"/>
            <a:ext cx="7529125" cy="4517475"/>
          </a:xfrm>
          <a:prstGeom prst="rect">
            <a:avLst/>
          </a:prstGeom>
          <a:ln>
            <a:solidFill>
              <a:schemeClr val="accent1"/>
            </a:solidFill>
          </a:ln>
        </p:spPr>
      </p:pic>
    </p:spTree>
    <p:extLst>
      <p:ext uri="{BB962C8B-B14F-4D97-AF65-F5344CB8AC3E}">
        <p14:creationId xmlns:p14="http://schemas.microsoft.com/office/powerpoint/2010/main" val="31527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6D7C2BD-81E1-47DA-AD63-BA1168A3898A}"/>
              </a:ext>
            </a:extLst>
          </p:cNvPr>
          <p:cNvPicPr>
            <a:picLocks noChangeAspect="1"/>
          </p:cNvPicPr>
          <p:nvPr/>
        </p:nvPicPr>
        <p:blipFill rotWithShape="1">
          <a:blip r:embed="rId2"/>
          <a:srcRect t="8201" r="2" b="6258"/>
          <a:stretch/>
        </p:blipFill>
        <p:spPr>
          <a:xfrm>
            <a:off x="597141" y="1164715"/>
            <a:ext cx="6524421" cy="4939377"/>
          </a:xfrm>
          <a:prstGeom prst="rect">
            <a:avLst/>
          </a:prstGeom>
          <a:ln>
            <a:noFill/>
          </a:ln>
          <a:effectLst>
            <a:outerShdw blurRad="190500" algn="tl" rotWithShape="0">
              <a:srgbClr val="000000">
                <a:alpha val="70000"/>
              </a:srgbClr>
            </a:outerShdw>
          </a:effectLst>
        </p:spPr>
      </p:pic>
      <p:sp>
        <p:nvSpPr>
          <p:cNvPr id="20" name="Rectangle 19">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2BB4D76-B750-47DE-B6D9-CEFAF176FB15}"/>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dirty="0">
                <a:solidFill>
                  <a:srgbClr val="FFFFFF"/>
                </a:solidFill>
              </a:rPr>
              <a:t>Forward applicants</a:t>
            </a:r>
          </a:p>
        </p:txBody>
      </p:sp>
      <p:grpSp>
        <p:nvGrpSpPr>
          <p:cNvPr id="22" name="Group 21">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3" name="Rectangle 22">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6" name="TextBox 5">
            <a:extLst>
              <a:ext uri="{FF2B5EF4-FFF2-40B4-BE49-F238E27FC236}">
                <a16:creationId xmlns:a16="http://schemas.microsoft.com/office/drawing/2014/main" id="{DACE337E-45A8-480F-AC0D-71CF39100BA5}"/>
              </a:ext>
            </a:extLst>
          </p:cNvPr>
          <p:cNvSpPr txBox="1"/>
          <p:nvPr/>
        </p:nvSpPr>
        <p:spPr>
          <a:xfrm>
            <a:off x="8229600" y="4062046"/>
            <a:ext cx="3165231" cy="646331"/>
          </a:xfrm>
          <a:prstGeom prst="rect">
            <a:avLst/>
          </a:prstGeom>
          <a:noFill/>
        </p:spPr>
        <p:txBody>
          <a:bodyPr wrap="square" rtlCol="0">
            <a:spAutoFit/>
          </a:bodyPr>
          <a:lstStyle/>
          <a:p>
            <a:r>
              <a:rPr lang="en-US" dirty="0">
                <a:solidFill>
                  <a:schemeClr val="bg1">
                    <a:lumMod val="95000"/>
                  </a:schemeClr>
                </a:solidFill>
              </a:rPr>
              <a:t>Let’s forward applicants for Job ID 1254</a:t>
            </a:r>
          </a:p>
        </p:txBody>
      </p:sp>
    </p:spTree>
    <p:extLst>
      <p:ext uri="{BB962C8B-B14F-4D97-AF65-F5344CB8AC3E}">
        <p14:creationId xmlns:p14="http://schemas.microsoft.com/office/powerpoint/2010/main" val="320351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90C5-FC5E-4045-86C7-225206C4F2C1}"/>
              </a:ext>
            </a:extLst>
          </p:cNvPr>
          <p:cNvSpPr>
            <a:spLocks noGrp="1"/>
          </p:cNvSpPr>
          <p:nvPr>
            <p:ph type="title"/>
          </p:nvPr>
        </p:nvSpPr>
        <p:spPr>
          <a:xfrm>
            <a:off x="581192" y="702156"/>
            <a:ext cx="11029616" cy="1013800"/>
          </a:xfrm>
        </p:spPr>
        <p:txBody>
          <a:bodyPr>
            <a:normAutofit/>
          </a:bodyPr>
          <a:lstStyle/>
          <a:p>
            <a:r>
              <a:rPr lang="en-US">
                <a:solidFill>
                  <a:srgbClr val="FFFEFF"/>
                </a:solidFill>
              </a:rPr>
              <a:t>agenda</a:t>
            </a:r>
          </a:p>
        </p:txBody>
      </p:sp>
      <p:graphicFrame>
        <p:nvGraphicFramePr>
          <p:cNvPr id="5" name="Content Placeholder 2">
            <a:extLst>
              <a:ext uri="{FF2B5EF4-FFF2-40B4-BE49-F238E27FC236}">
                <a16:creationId xmlns:a16="http://schemas.microsoft.com/office/drawing/2014/main" id="{7E802E1D-ECAC-4134-896B-53EBC0B1B92E}"/>
              </a:ext>
            </a:extLst>
          </p:cNvPr>
          <p:cNvGraphicFramePr>
            <a:graphicFrameLocks noGrp="1"/>
          </p:cNvGraphicFramePr>
          <p:nvPr>
            <p:ph idx="1"/>
            <p:extLst>
              <p:ext uri="{D42A27DB-BD31-4B8C-83A1-F6EECF244321}">
                <p14:modId xmlns:p14="http://schemas.microsoft.com/office/powerpoint/2010/main" val="420561177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987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7847-AADF-41C3-8569-543EB9786B8A}"/>
              </a:ext>
            </a:extLst>
          </p:cNvPr>
          <p:cNvSpPr>
            <a:spLocks noGrp="1"/>
          </p:cNvSpPr>
          <p:nvPr>
            <p:ph type="title"/>
          </p:nvPr>
        </p:nvSpPr>
        <p:spPr/>
        <p:txBody>
          <a:bodyPr/>
          <a:lstStyle/>
          <a:p>
            <a:r>
              <a:rPr lang="en-US" dirty="0"/>
              <a:t>Route the applicants</a:t>
            </a:r>
          </a:p>
        </p:txBody>
      </p:sp>
      <p:sp>
        <p:nvSpPr>
          <p:cNvPr id="3" name="Content Placeholder 2">
            <a:extLst>
              <a:ext uri="{FF2B5EF4-FFF2-40B4-BE49-F238E27FC236}">
                <a16:creationId xmlns:a16="http://schemas.microsoft.com/office/drawing/2014/main" id="{DE970D7D-4C7F-4547-903B-8C15DB1BA3CB}"/>
              </a:ext>
            </a:extLst>
          </p:cNvPr>
          <p:cNvSpPr>
            <a:spLocks noGrp="1"/>
          </p:cNvSpPr>
          <p:nvPr>
            <p:ph idx="1"/>
          </p:nvPr>
        </p:nvSpPr>
        <p:spPr>
          <a:xfrm>
            <a:off x="581193" y="2180497"/>
            <a:ext cx="4528690" cy="3510298"/>
          </a:xfrm>
        </p:spPr>
        <p:txBody>
          <a:bodyPr>
            <a:normAutofit/>
          </a:bodyPr>
          <a:lstStyle/>
          <a:p>
            <a:r>
              <a:rPr lang="en-US" dirty="0"/>
              <a:t>Create a Pass/Fail Resume Screen for routing purposes</a:t>
            </a:r>
          </a:p>
          <a:p>
            <a:pPr lvl="1"/>
            <a:r>
              <a:rPr lang="en-US" dirty="0"/>
              <a:t>Pass =  they will be interviewed</a:t>
            </a:r>
          </a:p>
          <a:p>
            <a:pPr lvl="1"/>
            <a:r>
              <a:rPr lang="en-US" dirty="0"/>
              <a:t>Fail = they will not be interviewed</a:t>
            </a:r>
          </a:p>
        </p:txBody>
      </p:sp>
      <p:pic>
        <p:nvPicPr>
          <p:cNvPr id="5" name="Picture 4">
            <a:extLst>
              <a:ext uri="{FF2B5EF4-FFF2-40B4-BE49-F238E27FC236}">
                <a16:creationId xmlns:a16="http://schemas.microsoft.com/office/drawing/2014/main" id="{F649901C-AA56-4CDE-8A6F-AEFCBAB94E98}"/>
              </a:ext>
            </a:extLst>
          </p:cNvPr>
          <p:cNvPicPr>
            <a:picLocks noChangeAspect="1"/>
          </p:cNvPicPr>
          <p:nvPr/>
        </p:nvPicPr>
        <p:blipFill>
          <a:blip r:embed="rId2"/>
          <a:stretch>
            <a:fillRect/>
          </a:stretch>
        </p:blipFill>
        <p:spPr>
          <a:xfrm>
            <a:off x="5348935" y="2288027"/>
            <a:ext cx="5904762" cy="3295238"/>
          </a:xfrm>
          <a:prstGeom prst="rect">
            <a:avLst/>
          </a:prstGeom>
          <a:ln>
            <a:solidFill>
              <a:schemeClr val="accent1"/>
            </a:solidFill>
          </a:ln>
        </p:spPr>
      </p:pic>
    </p:spTree>
    <p:extLst>
      <p:ext uri="{BB962C8B-B14F-4D97-AF65-F5344CB8AC3E}">
        <p14:creationId xmlns:p14="http://schemas.microsoft.com/office/powerpoint/2010/main" val="3415510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127-1190-4C0C-A204-8D0B3D97050E}"/>
              </a:ext>
            </a:extLst>
          </p:cNvPr>
          <p:cNvSpPr>
            <a:spLocks noGrp="1"/>
          </p:cNvSpPr>
          <p:nvPr>
            <p:ph type="title"/>
          </p:nvPr>
        </p:nvSpPr>
        <p:spPr/>
        <p:txBody>
          <a:bodyPr/>
          <a:lstStyle/>
          <a:p>
            <a:r>
              <a:rPr lang="en-US" dirty="0"/>
              <a:t>Route the applicants</a:t>
            </a:r>
          </a:p>
        </p:txBody>
      </p:sp>
      <p:sp>
        <p:nvSpPr>
          <p:cNvPr id="3" name="Content Placeholder 2">
            <a:extLst>
              <a:ext uri="{FF2B5EF4-FFF2-40B4-BE49-F238E27FC236}">
                <a16:creationId xmlns:a16="http://schemas.microsoft.com/office/drawing/2014/main" id="{91425619-7234-4DA2-9AA9-CED44CD41F19}"/>
              </a:ext>
            </a:extLst>
          </p:cNvPr>
          <p:cNvSpPr>
            <a:spLocks noGrp="1"/>
          </p:cNvSpPr>
          <p:nvPr>
            <p:ph idx="1"/>
          </p:nvPr>
        </p:nvSpPr>
        <p:spPr/>
        <p:txBody>
          <a:bodyPr/>
          <a:lstStyle/>
          <a:p>
            <a:r>
              <a:rPr lang="en-US" dirty="0"/>
              <a:t>The resume screen set up is providing a way for the hiring manager to indicate who they want to move forward (they will rate the applicant either 0 or 1)</a:t>
            </a:r>
          </a:p>
          <a:p>
            <a:r>
              <a:rPr lang="en-US" dirty="0"/>
              <a:t>You don’t have to go through all the Resume Screen processing if you don’t want to.</a:t>
            </a:r>
          </a:p>
          <a:p>
            <a:r>
              <a:rPr lang="en-US" dirty="0"/>
              <a:t>You can route the applicants from the </a:t>
            </a:r>
            <a:r>
              <a:rPr lang="en-US" b="1" dirty="0"/>
              <a:t>Applicants Tab</a:t>
            </a:r>
          </a:p>
        </p:txBody>
      </p:sp>
    </p:spTree>
    <p:extLst>
      <p:ext uri="{BB962C8B-B14F-4D97-AF65-F5344CB8AC3E}">
        <p14:creationId xmlns:p14="http://schemas.microsoft.com/office/powerpoint/2010/main" val="245187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02FED3-F401-4298-A6AB-2C799EFBC404}"/>
              </a:ext>
            </a:extLst>
          </p:cNvPr>
          <p:cNvSpPr>
            <a:spLocks noGrp="1"/>
          </p:cNvSpPr>
          <p:nvPr>
            <p:ph type="title"/>
          </p:nvPr>
        </p:nvSpPr>
        <p:spPr>
          <a:xfrm>
            <a:off x="601255" y="702156"/>
            <a:ext cx="3409783" cy="1013800"/>
          </a:xfrm>
        </p:spPr>
        <p:txBody>
          <a:bodyPr>
            <a:normAutofit/>
          </a:bodyPr>
          <a:lstStyle/>
          <a:p>
            <a:r>
              <a:rPr lang="en-US" dirty="0"/>
              <a:t>Route the applicants</a:t>
            </a:r>
          </a:p>
        </p:txBody>
      </p:sp>
      <p:sp>
        <p:nvSpPr>
          <p:cNvPr id="3" name="Content Placeholder 2">
            <a:extLst>
              <a:ext uri="{FF2B5EF4-FFF2-40B4-BE49-F238E27FC236}">
                <a16:creationId xmlns:a16="http://schemas.microsoft.com/office/drawing/2014/main" id="{EBCC10F2-6FF0-44C4-A43B-9DB4D03A6B21}"/>
              </a:ext>
            </a:extLst>
          </p:cNvPr>
          <p:cNvSpPr>
            <a:spLocks noGrp="1"/>
          </p:cNvSpPr>
          <p:nvPr>
            <p:ph idx="1"/>
          </p:nvPr>
        </p:nvSpPr>
        <p:spPr>
          <a:xfrm>
            <a:off x="601255" y="1964168"/>
            <a:ext cx="3409782" cy="4036582"/>
          </a:xfrm>
        </p:spPr>
        <p:txBody>
          <a:bodyPr>
            <a:normAutofit/>
          </a:bodyPr>
          <a:lstStyle/>
          <a:p>
            <a:r>
              <a:rPr lang="en-US" dirty="0">
                <a:solidFill>
                  <a:schemeClr val="bg1"/>
                </a:solidFill>
              </a:rPr>
              <a:t>Select the applicants you want to route</a:t>
            </a:r>
          </a:p>
        </p:txBody>
      </p:sp>
      <p:pic>
        <p:nvPicPr>
          <p:cNvPr id="5" name="Picture 4">
            <a:extLst>
              <a:ext uri="{FF2B5EF4-FFF2-40B4-BE49-F238E27FC236}">
                <a16:creationId xmlns:a16="http://schemas.microsoft.com/office/drawing/2014/main" id="{22AECD00-84BC-4BFD-B85C-10EB50CB4C47}"/>
              </a:ext>
            </a:extLst>
          </p:cNvPr>
          <p:cNvPicPr>
            <a:picLocks noChangeAspect="1"/>
          </p:cNvPicPr>
          <p:nvPr/>
        </p:nvPicPr>
        <p:blipFill>
          <a:blip r:embed="rId2"/>
          <a:stretch>
            <a:fillRect/>
          </a:stretch>
        </p:blipFill>
        <p:spPr>
          <a:xfrm>
            <a:off x="4592231" y="1158798"/>
            <a:ext cx="6827675" cy="45404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1400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D368-CCE7-45A1-8FB0-1F6B064A5C5B}"/>
              </a:ext>
            </a:extLst>
          </p:cNvPr>
          <p:cNvSpPr>
            <a:spLocks noGrp="1"/>
          </p:cNvSpPr>
          <p:nvPr>
            <p:ph type="title"/>
          </p:nvPr>
        </p:nvSpPr>
        <p:spPr/>
        <p:txBody>
          <a:bodyPr/>
          <a:lstStyle/>
          <a:p>
            <a:r>
              <a:rPr lang="en-US" dirty="0"/>
              <a:t>Route the applicants</a:t>
            </a:r>
          </a:p>
        </p:txBody>
      </p:sp>
      <p:sp>
        <p:nvSpPr>
          <p:cNvPr id="3" name="Content Placeholder 2">
            <a:extLst>
              <a:ext uri="{FF2B5EF4-FFF2-40B4-BE49-F238E27FC236}">
                <a16:creationId xmlns:a16="http://schemas.microsoft.com/office/drawing/2014/main" id="{CFEB27B7-B18D-4B3E-A8A8-0343A9482FC5}"/>
              </a:ext>
            </a:extLst>
          </p:cNvPr>
          <p:cNvSpPr>
            <a:spLocks noGrp="1"/>
          </p:cNvSpPr>
          <p:nvPr>
            <p:ph idx="1"/>
          </p:nvPr>
        </p:nvSpPr>
        <p:spPr>
          <a:xfrm>
            <a:off x="322730" y="2282878"/>
            <a:ext cx="1947134" cy="3762919"/>
          </a:xfrm>
        </p:spPr>
        <p:txBody>
          <a:bodyPr>
            <a:normAutofit fontScale="92500" lnSpcReduction="20000"/>
          </a:bodyPr>
          <a:lstStyle/>
          <a:p>
            <a:r>
              <a:rPr lang="en-US" dirty="0"/>
              <a:t>You will be brought to the same page where you route the resumes for a regular resume screening</a:t>
            </a:r>
          </a:p>
        </p:txBody>
      </p:sp>
      <p:pic>
        <p:nvPicPr>
          <p:cNvPr id="5" name="Picture 4">
            <a:extLst>
              <a:ext uri="{FF2B5EF4-FFF2-40B4-BE49-F238E27FC236}">
                <a16:creationId xmlns:a16="http://schemas.microsoft.com/office/drawing/2014/main" id="{E71EC745-705C-4230-9636-FD791117C6EB}"/>
              </a:ext>
            </a:extLst>
          </p:cNvPr>
          <p:cNvPicPr>
            <a:picLocks noChangeAspect="1"/>
          </p:cNvPicPr>
          <p:nvPr/>
        </p:nvPicPr>
        <p:blipFill>
          <a:blip r:embed="rId2"/>
          <a:stretch>
            <a:fillRect/>
          </a:stretch>
        </p:blipFill>
        <p:spPr>
          <a:xfrm>
            <a:off x="2671433" y="2000923"/>
            <a:ext cx="8939375" cy="42732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6469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E0D2-232F-4E89-BDBC-27017E0176A2}"/>
              </a:ext>
            </a:extLst>
          </p:cNvPr>
          <p:cNvSpPr>
            <a:spLocks noGrp="1"/>
          </p:cNvSpPr>
          <p:nvPr>
            <p:ph type="title"/>
          </p:nvPr>
        </p:nvSpPr>
        <p:spPr/>
        <p:txBody>
          <a:bodyPr/>
          <a:lstStyle/>
          <a:p>
            <a:r>
              <a:rPr lang="en-US" dirty="0"/>
              <a:t>Route the applicants</a:t>
            </a:r>
          </a:p>
        </p:txBody>
      </p:sp>
      <p:sp>
        <p:nvSpPr>
          <p:cNvPr id="3" name="Content Placeholder 2">
            <a:extLst>
              <a:ext uri="{FF2B5EF4-FFF2-40B4-BE49-F238E27FC236}">
                <a16:creationId xmlns:a16="http://schemas.microsoft.com/office/drawing/2014/main" id="{3423EE9A-40AB-4145-BB87-FA0A227A5B1D}"/>
              </a:ext>
            </a:extLst>
          </p:cNvPr>
          <p:cNvSpPr>
            <a:spLocks noGrp="1"/>
          </p:cNvSpPr>
          <p:nvPr>
            <p:ph idx="1"/>
          </p:nvPr>
        </p:nvSpPr>
        <p:spPr>
          <a:xfrm>
            <a:off x="581192" y="2180496"/>
            <a:ext cx="6311977" cy="3678303"/>
          </a:xfrm>
        </p:spPr>
        <p:txBody>
          <a:bodyPr/>
          <a:lstStyle/>
          <a:p>
            <a:r>
              <a:rPr lang="en-US" dirty="0"/>
              <a:t>Enter what you want the hiring manager to have access to as part of the review</a:t>
            </a:r>
          </a:p>
          <a:p>
            <a:pPr lvl="1"/>
            <a:r>
              <a:rPr lang="en-US" dirty="0"/>
              <a:t>Note: The default is now set to NOT send the attachments via email.  You will need to check the box if you want to include the attachments in the email to the hiring manager.</a:t>
            </a:r>
          </a:p>
        </p:txBody>
      </p:sp>
      <p:pic>
        <p:nvPicPr>
          <p:cNvPr id="5" name="Picture 4">
            <a:extLst>
              <a:ext uri="{FF2B5EF4-FFF2-40B4-BE49-F238E27FC236}">
                <a16:creationId xmlns:a16="http://schemas.microsoft.com/office/drawing/2014/main" id="{4A6FB532-680A-4CB1-A09E-891B33318C28}"/>
              </a:ext>
            </a:extLst>
          </p:cNvPr>
          <p:cNvPicPr>
            <a:picLocks noChangeAspect="1"/>
          </p:cNvPicPr>
          <p:nvPr/>
        </p:nvPicPr>
        <p:blipFill>
          <a:blip r:embed="rId2"/>
          <a:stretch>
            <a:fillRect/>
          </a:stretch>
        </p:blipFill>
        <p:spPr>
          <a:xfrm>
            <a:off x="7185280" y="268166"/>
            <a:ext cx="4630577" cy="6321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1257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4EDDD63-D876-48E9-8DF6-A0566F383772}"/>
              </a:ext>
            </a:extLst>
          </p:cNvPr>
          <p:cNvSpPr>
            <a:spLocks noGrp="1"/>
          </p:cNvSpPr>
          <p:nvPr>
            <p:ph type="title"/>
          </p:nvPr>
        </p:nvSpPr>
        <p:spPr>
          <a:xfrm>
            <a:off x="601255" y="702156"/>
            <a:ext cx="3409783" cy="1013800"/>
          </a:xfrm>
        </p:spPr>
        <p:txBody>
          <a:bodyPr>
            <a:normAutofit/>
          </a:bodyPr>
          <a:lstStyle/>
          <a:p>
            <a:r>
              <a:rPr lang="en-US" dirty="0"/>
              <a:t>Route the applicants</a:t>
            </a:r>
          </a:p>
        </p:txBody>
      </p:sp>
      <p:sp>
        <p:nvSpPr>
          <p:cNvPr id="3" name="Content Placeholder 2">
            <a:extLst>
              <a:ext uri="{FF2B5EF4-FFF2-40B4-BE49-F238E27FC236}">
                <a16:creationId xmlns:a16="http://schemas.microsoft.com/office/drawing/2014/main" id="{8BEBDE02-7E01-4847-98A1-4A71EFC07C65}"/>
              </a:ext>
            </a:extLst>
          </p:cNvPr>
          <p:cNvSpPr>
            <a:spLocks noGrp="1"/>
          </p:cNvSpPr>
          <p:nvPr>
            <p:ph idx="1"/>
          </p:nvPr>
        </p:nvSpPr>
        <p:spPr>
          <a:xfrm>
            <a:off x="601255" y="1964168"/>
            <a:ext cx="3409782" cy="4036582"/>
          </a:xfrm>
        </p:spPr>
        <p:txBody>
          <a:bodyPr>
            <a:normAutofit/>
          </a:bodyPr>
          <a:lstStyle/>
          <a:p>
            <a:r>
              <a:rPr lang="en-US" dirty="0">
                <a:solidFill>
                  <a:schemeClr val="bg1"/>
                </a:solidFill>
              </a:rPr>
              <a:t>The hiring manager will receive an email with the applicants and a link to their information </a:t>
            </a:r>
          </a:p>
        </p:txBody>
      </p:sp>
      <p:pic>
        <p:nvPicPr>
          <p:cNvPr id="5" name="Picture 4">
            <a:extLst>
              <a:ext uri="{FF2B5EF4-FFF2-40B4-BE49-F238E27FC236}">
                <a16:creationId xmlns:a16="http://schemas.microsoft.com/office/drawing/2014/main" id="{2B1B29F0-A108-4FFB-8D2A-2F543626DFF3}"/>
              </a:ext>
            </a:extLst>
          </p:cNvPr>
          <p:cNvPicPr>
            <a:picLocks noChangeAspect="1"/>
          </p:cNvPicPr>
          <p:nvPr/>
        </p:nvPicPr>
        <p:blipFill>
          <a:blip r:embed="rId2"/>
          <a:stretch>
            <a:fillRect/>
          </a:stretch>
        </p:blipFill>
        <p:spPr>
          <a:xfrm>
            <a:off x="4571647" y="1141020"/>
            <a:ext cx="7177976" cy="4575959"/>
          </a:xfrm>
          <a:prstGeom prst="rect">
            <a:avLst/>
          </a:prstGeom>
          <a:ln>
            <a:solidFill>
              <a:schemeClr val="accent1"/>
            </a:solidFill>
          </a:ln>
        </p:spPr>
      </p:pic>
    </p:spTree>
    <p:extLst>
      <p:ext uri="{BB962C8B-B14F-4D97-AF65-F5344CB8AC3E}">
        <p14:creationId xmlns:p14="http://schemas.microsoft.com/office/powerpoint/2010/main" val="242411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2F3D-AF41-43A7-BFA3-7E32B19C8ED9}"/>
              </a:ext>
            </a:extLst>
          </p:cNvPr>
          <p:cNvSpPr>
            <a:spLocks noGrp="1"/>
          </p:cNvSpPr>
          <p:nvPr>
            <p:ph type="title"/>
          </p:nvPr>
        </p:nvSpPr>
        <p:spPr/>
        <p:txBody>
          <a:bodyPr/>
          <a:lstStyle/>
          <a:p>
            <a:r>
              <a:rPr lang="en-US" dirty="0"/>
              <a:t>Route the applicants</a:t>
            </a:r>
          </a:p>
        </p:txBody>
      </p:sp>
      <p:sp>
        <p:nvSpPr>
          <p:cNvPr id="3" name="Content Placeholder 2">
            <a:extLst>
              <a:ext uri="{FF2B5EF4-FFF2-40B4-BE49-F238E27FC236}">
                <a16:creationId xmlns:a16="http://schemas.microsoft.com/office/drawing/2014/main" id="{A5F43191-88C7-4701-ACA7-6B7A8E370D49}"/>
              </a:ext>
            </a:extLst>
          </p:cNvPr>
          <p:cNvSpPr>
            <a:spLocks noGrp="1"/>
          </p:cNvSpPr>
          <p:nvPr>
            <p:ph idx="1"/>
          </p:nvPr>
        </p:nvSpPr>
        <p:spPr>
          <a:xfrm>
            <a:off x="581192" y="1933845"/>
            <a:ext cx="11029615" cy="1248504"/>
          </a:xfrm>
        </p:spPr>
        <p:txBody>
          <a:bodyPr/>
          <a:lstStyle/>
          <a:p>
            <a:r>
              <a:rPr lang="en-US" dirty="0"/>
              <a:t>The hiring manager will see all the applicants on the Routing Response page and can review their materials</a:t>
            </a:r>
          </a:p>
        </p:txBody>
      </p:sp>
      <p:pic>
        <p:nvPicPr>
          <p:cNvPr id="5" name="Picture 4">
            <a:extLst>
              <a:ext uri="{FF2B5EF4-FFF2-40B4-BE49-F238E27FC236}">
                <a16:creationId xmlns:a16="http://schemas.microsoft.com/office/drawing/2014/main" id="{DF4AC7CA-5B19-460C-AD82-C5D7A26F7B03}"/>
              </a:ext>
            </a:extLst>
          </p:cNvPr>
          <p:cNvPicPr>
            <a:picLocks noChangeAspect="1"/>
          </p:cNvPicPr>
          <p:nvPr/>
        </p:nvPicPr>
        <p:blipFill>
          <a:blip r:embed="rId2"/>
          <a:stretch>
            <a:fillRect/>
          </a:stretch>
        </p:blipFill>
        <p:spPr>
          <a:xfrm>
            <a:off x="1823457" y="3182349"/>
            <a:ext cx="8545084" cy="3513230"/>
          </a:xfrm>
          <a:prstGeom prst="rect">
            <a:avLst/>
          </a:prstGeom>
          <a:ln>
            <a:solidFill>
              <a:schemeClr val="accent1"/>
            </a:solidFill>
          </a:ln>
        </p:spPr>
      </p:pic>
    </p:spTree>
    <p:extLst>
      <p:ext uri="{BB962C8B-B14F-4D97-AF65-F5344CB8AC3E}">
        <p14:creationId xmlns:p14="http://schemas.microsoft.com/office/powerpoint/2010/main" val="1028622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61098-8B2B-4612-80CC-0D6F6889AEA2}"/>
              </a:ext>
            </a:extLst>
          </p:cNvPr>
          <p:cNvSpPr>
            <a:spLocks noGrp="1"/>
          </p:cNvSpPr>
          <p:nvPr>
            <p:ph type="title"/>
          </p:nvPr>
        </p:nvSpPr>
        <p:spPr/>
        <p:txBody>
          <a:bodyPr/>
          <a:lstStyle/>
          <a:p>
            <a:r>
              <a:rPr lang="en-US" dirty="0"/>
              <a:t>Route the applicants</a:t>
            </a:r>
          </a:p>
        </p:txBody>
      </p:sp>
      <p:pic>
        <p:nvPicPr>
          <p:cNvPr id="5" name="Picture 4">
            <a:extLst>
              <a:ext uri="{FF2B5EF4-FFF2-40B4-BE49-F238E27FC236}">
                <a16:creationId xmlns:a16="http://schemas.microsoft.com/office/drawing/2014/main" id="{379185EC-078D-4C43-8D7C-AEEF8D544C30}"/>
              </a:ext>
            </a:extLst>
          </p:cNvPr>
          <p:cNvPicPr>
            <a:picLocks noChangeAspect="1"/>
          </p:cNvPicPr>
          <p:nvPr/>
        </p:nvPicPr>
        <p:blipFill>
          <a:blip r:embed="rId2"/>
          <a:stretch>
            <a:fillRect/>
          </a:stretch>
        </p:blipFill>
        <p:spPr>
          <a:xfrm>
            <a:off x="1039201" y="2029114"/>
            <a:ext cx="9761905" cy="4628571"/>
          </a:xfrm>
          <a:prstGeom prst="rect">
            <a:avLst/>
          </a:prstGeom>
          <a:ln>
            <a:solidFill>
              <a:schemeClr val="accent1"/>
            </a:solidFill>
          </a:ln>
        </p:spPr>
      </p:pic>
    </p:spTree>
    <p:extLst>
      <p:ext uri="{BB962C8B-B14F-4D97-AF65-F5344CB8AC3E}">
        <p14:creationId xmlns:p14="http://schemas.microsoft.com/office/powerpoint/2010/main" val="947259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6267-1BF9-4040-8EC8-DAE8923C88E9}"/>
              </a:ext>
            </a:extLst>
          </p:cNvPr>
          <p:cNvSpPr>
            <a:spLocks noGrp="1"/>
          </p:cNvSpPr>
          <p:nvPr>
            <p:ph type="title"/>
          </p:nvPr>
        </p:nvSpPr>
        <p:spPr/>
        <p:txBody>
          <a:bodyPr/>
          <a:lstStyle/>
          <a:p>
            <a:r>
              <a:rPr lang="en-US" dirty="0"/>
              <a:t>Run resume screening to see who is moving forward</a:t>
            </a:r>
          </a:p>
        </p:txBody>
      </p:sp>
      <p:sp>
        <p:nvSpPr>
          <p:cNvPr id="3" name="Content Placeholder 2">
            <a:extLst>
              <a:ext uri="{FF2B5EF4-FFF2-40B4-BE49-F238E27FC236}">
                <a16:creationId xmlns:a16="http://schemas.microsoft.com/office/drawing/2014/main" id="{98A24183-CB96-4D58-9283-97444B1D84BB}"/>
              </a:ext>
            </a:extLst>
          </p:cNvPr>
          <p:cNvSpPr>
            <a:spLocks noGrp="1"/>
          </p:cNvSpPr>
          <p:nvPr>
            <p:ph idx="1"/>
          </p:nvPr>
        </p:nvSpPr>
        <p:spPr>
          <a:xfrm>
            <a:off x="335008" y="1934311"/>
            <a:ext cx="11029615" cy="1494689"/>
          </a:xfrm>
        </p:spPr>
        <p:txBody>
          <a:bodyPr/>
          <a:lstStyle/>
          <a:p>
            <a:r>
              <a:rPr lang="en-US" dirty="0"/>
              <a:t>Can run the resume screening to quickly see who is moving forward</a:t>
            </a:r>
          </a:p>
        </p:txBody>
      </p:sp>
      <p:pic>
        <p:nvPicPr>
          <p:cNvPr id="5" name="Picture 4">
            <a:extLst>
              <a:ext uri="{FF2B5EF4-FFF2-40B4-BE49-F238E27FC236}">
                <a16:creationId xmlns:a16="http://schemas.microsoft.com/office/drawing/2014/main" id="{A5751823-BF46-4A4A-9DE8-55C7D82E097D}"/>
              </a:ext>
            </a:extLst>
          </p:cNvPr>
          <p:cNvPicPr>
            <a:picLocks noChangeAspect="1"/>
          </p:cNvPicPr>
          <p:nvPr/>
        </p:nvPicPr>
        <p:blipFill>
          <a:blip r:embed="rId2"/>
          <a:stretch>
            <a:fillRect/>
          </a:stretch>
        </p:blipFill>
        <p:spPr>
          <a:xfrm>
            <a:off x="3221783" y="3429000"/>
            <a:ext cx="4933333" cy="1619048"/>
          </a:xfrm>
          <a:prstGeom prst="rect">
            <a:avLst/>
          </a:prstGeom>
          <a:ln>
            <a:solidFill>
              <a:schemeClr val="accent1"/>
            </a:solidFill>
          </a:ln>
        </p:spPr>
      </p:pic>
    </p:spTree>
    <p:extLst>
      <p:ext uri="{BB962C8B-B14F-4D97-AF65-F5344CB8AC3E}">
        <p14:creationId xmlns:p14="http://schemas.microsoft.com/office/powerpoint/2010/main" val="3428700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FB7A-CFFC-469C-AC9F-AD6B9AB14BA8}"/>
              </a:ext>
            </a:extLst>
          </p:cNvPr>
          <p:cNvSpPr>
            <a:spLocks noGrp="1"/>
          </p:cNvSpPr>
          <p:nvPr>
            <p:ph type="title"/>
          </p:nvPr>
        </p:nvSpPr>
        <p:spPr/>
        <p:txBody>
          <a:bodyPr/>
          <a:lstStyle/>
          <a:p>
            <a:r>
              <a:rPr lang="en-US" dirty="0"/>
              <a:t>Review screening results</a:t>
            </a:r>
          </a:p>
        </p:txBody>
      </p:sp>
      <p:pic>
        <p:nvPicPr>
          <p:cNvPr id="5" name="Picture 4">
            <a:extLst>
              <a:ext uri="{FF2B5EF4-FFF2-40B4-BE49-F238E27FC236}">
                <a16:creationId xmlns:a16="http://schemas.microsoft.com/office/drawing/2014/main" id="{B487D001-C106-4DEA-AFCA-E143A948489E}"/>
              </a:ext>
            </a:extLst>
          </p:cNvPr>
          <p:cNvPicPr>
            <a:picLocks noChangeAspect="1"/>
          </p:cNvPicPr>
          <p:nvPr/>
        </p:nvPicPr>
        <p:blipFill>
          <a:blip r:embed="rId2"/>
          <a:stretch>
            <a:fillRect/>
          </a:stretch>
        </p:blipFill>
        <p:spPr>
          <a:xfrm>
            <a:off x="414169" y="1974632"/>
            <a:ext cx="11363661" cy="4181212"/>
          </a:xfrm>
          <a:prstGeom prst="rect">
            <a:avLst/>
          </a:prstGeom>
          <a:ln>
            <a:solidFill>
              <a:schemeClr val="accent1"/>
            </a:solidFill>
          </a:ln>
        </p:spPr>
      </p:pic>
    </p:spTree>
    <p:extLst>
      <p:ext uri="{BB962C8B-B14F-4D97-AF65-F5344CB8AC3E}">
        <p14:creationId xmlns:p14="http://schemas.microsoft.com/office/powerpoint/2010/main" val="357462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02BF-87AA-4F85-96A4-3B18BED29060}"/>
              </a:ext>
            </a:extLst>
          </p:cNvPr>
          <p:cNvSpPr>
            <a:spLocks noGrp="1"/>
          </p:cNvSpPr>
          <p:nvPr>
            <p:ph type="title"/>
          </p:nvPr>
        </p:nvSpPr>
        <p:spPr/>
        <p:txBody>
          <a:bodyPr/>
          <a:lstStyle/>
          <a:p>
            <a:r>
              <a:rPr lang="en-US" dirty="0"/>
              <a:t>Wisc.jobs vs Careers tile in employee self service</a:t>
            </a:r>
          </a:p>
        </p:txBody>
      </p:sp>
      <p:sp>
        <p:nvSpPr>
          <p:cNvPr id="3" name="Text Placeholder 2">
            <a:extLst>
              <a:ext uri="{FF2B5EF4-FFF2-40B4-BE49-F238E27FC236}">
                <a16:creationId xmlns:a16="http://schemas.microsoft.com/office/drawing/2014/main" id="{1875E03A-7061-4F3E-9B4E-94324107E4BC}"/>
              </a:ext>
            </a:extLst>
          </p:cNvPr>
          <p:cNvSpPr>
            <a:spLocks noGrp="1"/>
          </p:cNvSpPr>
          <p:nvPr>
            <p:ph type="body" idx="1"/>
          </p:nvPr>
        </p:nvSpPr>
        <p:spPr/>
        <p:txBody>
          <a:bodyPr/>
          <a:lstStyle/>
          <a:p>
            <a:r>
              <a:rPr lang="en-US" dirty="0"/>
              <a:t>Internal vs external applicants</a:t>
            </a:r>
          </a:p>
        </p:txBody>
      </p:sp>
    </p:spTree>
    <p:extLst>
      <p:ext uri="{BB962C8B-B14F-4D97-AF65-F5344CB8AC3E}">
        <p14:creationId xmlns:p14="http://schemas.microsoft.com/office/powerpoint/2010/main" val="1776910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0B7FA-62A3-4787-82CE-169CFF360047}"/>
              </a:ext>
            </a:extLst>
          </p:cNvPr>
          <p:cNvSpPr>
            <a:spLocks noGrp="1"/>
          </p:cNvSpPr>
          <p:nvPr>
            <p:ph type="title"/>
          </p:nvPr>
        </p:nvSpPr>
        <p:spPr/>
        <p:txBody>
          <a:bodyPr/>
          <a:lstStyle/>
          <a:p>
            <a:r>
              <a:rPr lang="en-US" dirty="0"/>
              <a:t>Can route and run screening level at any time</a:t>
            </a:r>
          </a:p>
        </p:txBody>
      </p:sp>
      <p:sp>
        <p:nvSpPr>
          <p:cNvPr id="3" name="Content Placeholder 2">
            <a:extLst>
              <a:ext uri="{FF2B5EF4-FFF2-40B4-BE49-F238E27FC236}">
                <a16:creationId xmlns:a16="http://schemas.microsoft.com/office/drawing/2014/main" id="{E09099AC-4E92-45A3-8462-E0E64482F30C}"/>
              </a:ext>
            </a:extLst>
          </p:cNvPr>
          <p:cNvSpPr>
            <a:spLocks noGrp="1"/>
          </p:cNvSpPr>
          <p:nvPr>
            <p:ph idx="1"/>
          </p:nvPr>
        </p:nvSpPr>
        <p:spPr/>
        <p:txBody>
          <a:bodyPr/>
          <a:lstStyle/>
          <a:p>
            <a:r>
              <a:rPr lang="en-US" dirty="0"/>
              <a:t>You do not have to wait for the Job Posting to come down before routing applicants for an LTE recruitment</a:t>
            </a:r>
          </a:p>
          <a:p>
            <a:r>
              <a:rPr lang="en-US" dirty="0"/>
              <a:t>You can route applicants and run the screening level as often as you like to bring in more applicants</a:t>
            </a:r>
          </a:p>
          <a:p>
            <a:r>
              <a:rPr lang="en-US" dirty="0"/>
              <a:t>Let’s look at some new applicants on Job ID 1437 and run the process</a:t>
            </a:r>
          </a:p>
        </p:txBody>
      </p:sp>
    </p:spTree>
    <p:extLst>
      <p:ext uri="{BB962C8B-B14F-4D97-AF65-F5344CB8AC3E}">
        <p14:creationId xmlns:p14="http://schemas.microsoft.com/office/powerpoint/2010/main" val="2359158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77" name="Rectangle 7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78" name="Rectangle 7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79" name="Rectangle 7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080" name="Rectangle 78">
            <a:extLst>
              <a:ext uri="{FF2B5EF4-FFF2-40B4-BE49-F238E27FC236}">
                <a16:creationId xmlns:a16="http://schemas.microsoft.com/office/drawing/2014/main" id="{202E9D7B-AC8A-4860-BD41-E04FC6559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1" name="Rectangle 80">
            <a:extLst>
              <a:ext uri="{FF2B5EF4-FFF2-40B4-BE49-F238E27FC236}">
                <a16:creationId xmlns:a16="http://schemas.microsoft.com/office/drawing/2014/main" id="{697B8C9C-91DF-4F8D-94A0-2C0C66030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Goats of Anarchy Instagram - Cute Goat Photos">
            <a:extLst>
              <a:ext uri="{FF2B5EF4-FFF2-40B4-BE49-F238E27FC236}">
                <a16:creationId xmlns:a16="http://schemas.microsoft.com/office/drawing/2014/main" id="{A01AE672-461D-4460-A091-10BE797144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12" r="23256" b="-1"/>
          <a:stretch/>
        </p:blipFill>
        <p:spPr bwMode="auto">
          <a:xfrm>
            <a:off x="446533" y="723899"/>
            <a:ext cx="6202841" cy="5666666"/>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54D43BDD-ED29-4BE9-AEA1-6D0AE5A06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FF9EE30-F53F-4103-9D2B-AAF0CAE960F5}"/>
              </a:ext>
            </a:extLst>
          </p:cNvPr>
          <p:cNvSpPr>
            <a:spLocks noGrp="1"/>
          </p:cNvSpPr>
          <p:nvPr>
            <p:ph type="title"/>
          </p:nvPr>
        </p:nvSpPr>
        <p:spPr>
          <a:xfrm>
            <a:off x="7182814" y="1953295"/>
            <a:ext cx="4115917" cy="2085869"/>
          </a:xfrm>
        </p:spPr>
        <p:txBody>
          <a:bodyPr vert="horz" lIns="91440" tIns="45720" rIns="91440" bIns="45720" rtlCol="0" anchor="b">
            <a:normAutofit/>
          </a:bodyPr>
          <a:lstStyle/>
          <a:p>
            <a:r>
              <a:rPr lang="en-US" dirty="0">
                <a:solidFill>
                  <a:srgbClr val="FFFFFF"/>
                </a:solidFill>
              </a:rPr>
              <a:t>Registers and certifications</a:t>
            </a:r>
          </a:p>
        </p:txBody>
      </p:sp>
      <p:grpSp>
        <p:nvGrpSpPr>
          <p:cNvPr id="85" name="Group 84">
            <a:extLst>
              <a:ext uri="{FF2B5EF4-FFF2-40B4-BE49-F238E27FC236}">
                <a16:creationId xmlns:a16="http://schemas.microsoft.com/office/drawing/2014/main" id="{D87A5CD2-E3CD-4870-957C-173AD2C873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6" name="Rectangle 85">
              <a:extLst>
                <a:ext uri="{FF2B5EF4-FFF2-40B4-BE49-F238E27FC236}">
                  <a16:creationId xmlns:a16="http://schemas.microsoft.com/office/drawing/2014/main" id="{00BF2A26-F7CA-4E8B-BC24-1AF436CD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5B21A4B9-14CF-4CA1-9ECF-0DE52B291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C6DADA72-F9FE-48F9-9DAD-B379AE2BC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7968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893E-D2AE-4742-AE06-CD12E32D2E28}"/>
              </a:ext>
            </a:extLst>
          </p:cNvPr>
          <p:cNvSpPr>
            <a:spLocks noGrp="1"/>
          </p:cNvSpPr>
          <p:nvPr>
            <p:ph type="title"/>
          </p:nvPr>
        </p:nvSpPr>
        <p:spPr/>
        <p:txBody>
          <a:bodyPr/>
          <a:lstStyle/>
          <a:p>
            <a:r>
              <a:rPr lang="en-US" dirty="0"/>
              <a:t>Pass/Fail Recruitments</a:t>
            </a:r>
          </a:p>
        </p:txBody>
      </p:sp>
      <p:sp>
        <p:nvSpPr>
          <p:cNvPr id="3" name="Content Placeholder 2">
            <a:extLst>
              <a:ext uri="{FF2B5EF4-FFF2-40B4-BE49-F238E27FC236}">
                <a16:creationId xmlns:a16="http://schemas.microsoft.com/office/drawing/2014/main" id="{CEDA699C-7ED5-43CE-B059-0B25D78F5E8B}"/>
              </a:ext>
            </a:extLst>
          </p:cNvPr>
          <p:cNvSpPr>
            <a:spLocks noGrp="1"/>
          </p:cNvSpPr>
          <p:nvPr>
            <p:ph idx="1"/>
          </p:nvPr>
        </p:nvSpPr>
        <p:spPr/>
        <p:txBody>
          <a:bodyPr/>
          <a:lstStyle/>
          <a:p>
            <a:r>
              <a:rPr lang="en-US" dirty="0"/>
              <a:t>A pass/fail recruitment has an assessment where the passing point is equal to the maximum points available in the screening</a:t>
            </a:r>
          </a:p>
          <a:p>
            <a:r>
              <a:rPr lang="en-US" dirty="0"/>
              <a:t>Will typically be either an online screening or a pass/fail resume screening</a:t>
            </a:r>
          </a:p>
          <a:p>
            <a:r>
              <a:rPr lang="en-US" dirty="0"/>
              <a:t>The Civil Service Score generated will be 70 for pass and 40 for fail</a:t>
            </a:r>
          </a:p>
          <a:p>
            <a:pPr marL="0" indent="0">
              <a:buNone/>
            </a:pPr>
            <a:endParaRPr lang="en-US" dirty="0"/>
          </a:p>
        </p:txBody>
      </p:sp>
    </p:spTree>
    <p:extLst>
      <p:ext uri="{BB962C8B-B14F-4D97-AF65-F5344CB8AC3E}">
        <p14:creationId xmlns:p14="http://schemas.microsoft.com/office/powerpoint/2010/main" val="2344586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603D-60D1-4B41-BAC7-8BB8FE923133}"/>
              </a:ext>
            </a:extLst>
          </p:cNvPr>
          <p:cNvSpPr>
            <a:spLocks noGrp="1"/>
          </p:cNvSpPr>
          <p:nvPr>
            <p:ph type="title"/>
          </p:nvPr>
        </p:nvSpPr>
        <p:spPr/>
        <p:txBody>
          <a:bodyPr/>
          <a:lstStyle/>
          <a:p>
            <a:r>
              <a:rPr lang="en-US" dirty="0"/>
              <a:t>Pass/Fail online screening results example</a:t>
            </a:r>
          </a:p>
        </p:txBody>
      </p:sp>
      <p:pic>
        <p:nvPicPr>
          <p:cNvPr id="5" name="Picture 4">
            <a:extLst>
              <a:ext uri="{FF2B5EF4-FFF2-40B4-BE49-F238E27FC236}">
                <a16:creationId xmlns:a16="http://schemas.microsoft.com/office/drawing/2014/main" id="{58005573-F35E-4FC6-A940-EB3FE6FDE15E}"/>
              </a:ext>
            </a:extLst>
          </p:cNvPr>
          <p:cNvPicPr>
            <a:picLocks noChangeAspect="1"/>
          </p:cNvPicPr>
          <p:nvPr/>
        </p:nvPicPr>
        <p:blipFill>
          <a:blip r:embed="rId2"/>
          <a:stretch>
            <a:fillRect/>
          </a:stretch>
        </p:blipFill>
        <p:spPr>
          <a:xfrm>
            <a:off x="1463040" y="1943442"/>
            <a:ext cx="8932431" cy="4746167"/>
          </a:xfrm>
          <a:prstGeom prst="rect">
            <a:avLst/>
          </a:prstGeom>
          <a:ln>
            <a:solidFill>
              <a:schemeClr val="accent1"/>
            </a:solidFill>
          </a:ln>
        </p:spPr>
      </p:pic>
    </p:spTree>
    <p:extLst>
      <p:ext uri="{BB962C8B-B14F-4D97-AF65-F5344CB8AC3E}">
        <p14:creationId xmlns:p14="http://schemas.microsoft.com/office/powerpoint/2010/main" val="2592738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6D2E-3231-4808-B784-BCF313DF9712}"/>
              </a:ext>
            </a:extLst>
          </p:cNvPr>
          <p:cNvSpPr>
            <a:spLocks noGrp="1"/>
          </p:cNvSpPr>
          <p:nvPr>
            <p:ph type="title"/>
          </p:nvPr>
        </p:nvSpPr>
        <p:spPr/>
        <p:txBody>
          <a:bodyPr/>
          <a:lstStyle/>
          <a:p>
            <a:r>
              <a:rPr lang="en-US" dirty="0"/>
              <a:t>Pass/fail Resume screening results example</a:t>
            </a:r>
          </a:p>
        </p:txBody>
      </p:sp>
      <p:pic>
        <p:nvPicPr>
          <p:cNvPr id="5" name="Picture 4">
            <a:extLst>
              <a:ext uri="{FF2B5EF4-FFF2-40B4-BE49-F238E27FC236}">
                <a16:creationId xmlns:a16="http://schemas.microsoft.com/office/drawing/2014/main" id="{5AFFE1FD-010A-41EF-A264-4E546592EBB9}"/>
              </a:ext>
            </a:extLst>
          </p:cNvPr>
          <p:cNvPicPr>
            <a:picLocks noChangeAspect="1"/>
          </p:cNvPicPr>
          <p:nvPr/>
        </p:nvPicPr>
        <p:blipFill>
          <a:blip r:embed="rId2"/>
          <a:stretch>
            <a:fillRect/>
          </a:stretch>
        </p:blipFill>
        <p:spPr>
          <a:xfrm>
            <a:off x="952052" y="1894987"/>
            <a:ext cx="10287895" cy="4870080"/>
          </a:xfrm>
          <a:prstGeom prst="rect">
            <a:avLst/>
          </a:prstGeom>
          <a:ln>
            <a:solidFill>
              <a:schemeClr val="accent1"/>
            </a:solidFill>
          </a:ln>
        </p:spPr>
      </p:pic>
    </p:spTree>
    <p:extLst>
      <p:ext uri="{BB962C8B-B14F-4D97-AF65-F5344CB8AC3E}">
        <p14:creationId xmlns:p14="http://schemas.microsoft.com/office/powerpoint/2010/main" val="1542708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43D5-8E4F-480E-8AEC-3110207A609F}"/>
              </a:ext>
            </a:extLst>
          </p:cNvPr>
          <p:cNvSpPr>
            <a:spLocks noGrp="1"/>
          </p:cNvSpPr>
          <p:nvPr>
            <p:ph type="title"/>
          </p:nvPr>
        </p:nvSpPr>
        <p:spPr/>
        <p:txBody>
          <a:bodyPr/>
          <a:lstStyle/>
          <a:p>
            <a:r>
              <a:rPr lang="en-US" dirty="0"/>
              <a:t>Pass/fail register</a:t>
            </a:r>
          </a:p>
        </p:txBody>
      </p:sp>
      <p:sp>
        <p:nvSpPr>
          <p:cNvPr id="7" name="Content Placeholder 6">
            <a:extLst>
              <a:ext uri="{FF2B5EF4-FFF2-40B4-BE49-F238E27FC236}">
                <a16:creationId xmlns:a16="http://schemas.microsoft.com/office/drawing/2014/main" id="{F7FC8A51-EC5E-47E9-BC40-E510544ED826}"/>
              </a:ext>
            </a:extLst>
          </p:cNvPr>
          <p:cNvSpPr>
            <a:spLocks noGrp="1"/>
          </p:cNvSpPr>
          <p:nvPr>
            <p:ph idx="1"/>
          </p:nvPr>
        </p:nvSpPr>
        <p:spPr>
          <a:xfrm>
            <a:off x="443618" y="1937774"/>
            <a:ext cx="11029615" cy="1758458"/>
          </a:xfrm>
        </p:spPr>
        <p:txBody>
          <a:bodyPr/>
          <a:lstStyle/>
          <a:p>
            <a:r>
              <a:rPr lang="en-US" dirty="0"/>
              <a:t>Click </a:t>
            </a:r>
            <a:r>
              <a:rPr lang="en-US" b="1" dirty="0"/>
              <a:t>Create Register</a:t>
            </a:r>
          </a:p>
          <a:p>
            <a:r>
              <a:rPr lang="en-US" dirty="0"/>
              <a:t>The following message will pop up – click </a:t>
            </a:r>
            <a:r>
              <a:rPr lang="en-US" b="1" dirty="0"/>
              <a:t>Yes </a:t>
            </a:r>
            <a:r>
              <a:rPr lang="en-US" dirty="0"/>
              <a:t>(we are not applying results)</a:t>
            </a:r>
          </a:p>
        </p:txBody>
      </p:sp>
      <p:pic>
        <p:nvPicPr>
          <p:cNvPr id="9" name="Picture 8">
            <a:extLst>
              <a:ext uri="{FF2B5EF4-FFF2-40B4-BE49-F238E27FC236}">
                <a16:creationId xmlns:a16="http://schemas.microsoft.com/office/drawing/2014/main" id="{AD8AD00E-9EA6-4D67-840C-0018F02A94CD}"/>
              </a:ext>
            </a:extLst>
          </p:cNvPr>
          <p:cNvPicPr>
            <a:picLocks noChangeAspect="1"/>
          </p:cNvPicPr>
          <p:nvPr/>
        </p:nvPicPr>
        <p:blipFill>
          <a:blip r:embed="rId2"/>
          <a:stretch>
            <a:fillRect/>
          </a:stretch>
        </p:blipFill>
        <p:spPr>
          <a:xfrm>
            <a:off x="443618" y="3696232"/>
            <a:ext cx="11304762" cy="2504762"/>
          </a:xfrm>
          <a:prstGeom prst="rect">
            <a:avLst/>
          </a:prstGeom>
        </p:spPr>
      </p:pic>
    </p:spTree>
    <p:extLst>
      <p:ext uri="{BB962C8B-B14F-4D97-AF65-F5344CB8AC3E}">
        <p14:creationId xmlns:p14="http://schemas.microsoft.com/office/powerpoint/2010/main" val="4291026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492A-9CED-4180-88BF-AA9FFF3E9100}"/>
              </a:ext>
            </a:extLst>
          </p:cNvPr>
          <p:cNvSpPr>
            <a:spLocks noGrp="1"/>
          </p:cNvSpPr>
          <p:nvPr>
            <p:ph type="title"/>
          </p:nvPr>
        </p:nvSpPr>
        <p:spPr/>
        <p:txBody>
          <a:bodyPr/>
          <a:lstStyle/>
          <a:p>
            <a:r>
              <a:rPr lang="en-US" dirty="0"/>
              <a:t>Pass/fail register</a:t>
            </a:r>
          </a:p>
        </p:txBody>
      </p:sp>
      <p:sp>
        <p:nvSpPr>
          <p:cNvPr id="3" name="Content Placeholder 2">
            <a:extLst>
              <a:ext uri="{FF2B5EF4-FFF2-40B4-BE49-F238E27FC236}">
                <a16:creationId xmlns:a16="http://schemas.microsoft.com/office/drawing/2014/main" id="{389A131F-5AE0-4D0A-970F-41E5768F4E0F}"/>
              </a:ext>
            </a:extLst>
          </p:cNvPr>
          <p:cNvSpPr>
            <a:spLocks noGrp="1"/>
          </p:cNvSpPr>
          <p:nvPr>
            <p:ph idx="1"/>
          </p:nvPr>
        </p:nvSpPr>
        <p:spPr/>
        <p:txBody>
          <a:bodyPr/>
          <a:lstStyle/>
          <a:p>
            <a:r>
              <a:rPr lang="en-US" dirty="0"/>
              <a:t>The Register will populate on the Register Tab</a:t>
            </a:r>
          </a:p>
          <a:p>
            <a:r>
              <a:rPr lang="en-US" dirty="0"/>
              <a:t>The Register Expiration Date will default to 6 months from the date the register is created (update as needed)</a:t>
            </a:r>
          </a:p>
          <a:p>
            <a:r>
              <a:rPr lang="en-US" dirty="0"/>
              <a:t>Click on the download button to export the information on the page</a:t>
            </a:r>
          </a:p>
          <a:p>
            <a:r>
              <a:rPr lang="en-US" dirty="0"/>
              <a:t>Score Export Analysis Report is forthcoming</a:t>
            </a:r>
          </a:p>
        </p:txBody>
      </p:sp>
    </p:spTree>
    <p:extLst>
      <p:ext uri="{BB962C8B-B14F-4D97-AF65-F5344CB8AC3E}">
        <p14:creationId xmlns:p14="http://schemas.microsoft.com/office/powerpoint/2010/main" val="3409372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D190-516D-4B5E-AA35-22AE6247B1AA}"/>
              </a:ext>
            </a:extLst>
          </p:cNvPr>
          <p:cNvSpPr>
            <a:spLocks noGrp="1"/>
          </p:cNvSpPr>
          <p:nvPr>
            <p:ph type="title"/>
          </p:nvPr>
        </p:nvSpPr>
        <p:spPr/>
        <p:txBody>
          <a:bodyPr/>
          <a:lstStyle/>
          <a:p>
            <a:r>
              <a:rPr lang="en-US" dirty="0"/>
              <a:t>Pass/fail register</a:t>
            </a:r>
          </a:p>
        </p:txBody>
      </p:sp>
      <p:pic>
        <p:nvPicPr>
          <p:cNvPr id="5" name="Picture 4">
            <a:extLst>
              <a:ext uri="{FF2B5EF4-FFF2-40B4-BE49-F238E27FC236}">
                <a16:creationId xmlns:a16="http://schemas.microsoft.com/office/drawing/2014/main" id="{40E1C37C-F97C-4BE2-9A12-FDBBA8A9B910}"/>
              </a:ext>
            </a:extLst>
          </p:cNvPr>
          <p:cNvPicPr>
            <a:picLocks noChangeAspect="1"/>
          </p:cNvPicPr>
          <p:nvPr/>
        </p:nvPicPr>
        <p:blipFill>
          <a:blip r:embed="rId2"/>
          <a:stretch>
            <a:fillRect/>
          </a:stretch>
        </p:blipFill>
        <p:spPr>
          <a:xfrm>
            <a:off x="881987" y="1897634"/>
            <a:ext cx="10428025" cy="4831275"/>
          </a:xfrm>
          <a:prstGeom prst="rect">
            <a:avLst/>
          </a:prstGeom>
          <a:ln>
            <a:solidFill>
              <a:schemeClr val="accent1"/>
            </a:solidFill>
          </a:ln>
        </p:spPr>
      </p:pic>
    </p:spTree>
    <p:extLst>
      <p:ext uri="{BB962C8B-B14F-4D97-AF65-F5344CB8AC3E}">
        <p14:creationId xmlns:p14="http://schemas.microsoft.com/office/powerpoint/2010/main" val="1968023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F512-7F19-4E3C-95AC-8393268F959E}"/>
              </a:ext>
            </a:extLst>
          </p:cNvPr>
          <p:cNvSpPr>
            <a:spLocks noGrp="1"/>
          </p:cNvSpPr>
          <p:nvPr>
            <p:ph type="title"/>
          </p:nvPr>
        </p:nvSpPr>
        <p:spPr/>
        <p:txBody>
          <a:bodyPr/>
          <a:lstStyle/>
          <a:p>
            <a:r>
              <a:rPr lang="en-US" dirty="0"/>
              <a:t>Create certification</a:t>
            </a:r>
          </a:p>
        </p:txBody>
      </p:sp>
      <p:sp>
        <p:nvSpPr>
          <p:cNvPr id="3" name="Content Placeholder 2">
            <a:extLst>
              <a:ext uri="{FF2B5EF4-FFF2-40B4-BE49-F238E27FC236}">
                <a16:creationId xmlns:a16="http://schemas.microsoft.com/office/drawing/2014/main" id="{93FD405E-4F7D-4D4E-8C17-E4DB8B27AB03}"/>
              </a:ext>
            </a:extLst>
          </p:cNvPr>
          <p:cNvSpPr>
            <a:spLocks noGrp="1"/>
          </p:cNvSpPr>
          <p:nvPr>
            <p:ph idx="1"/>
          </p:nvPr>
        </p:nvSpPr>
        <p:spPr>
          <a:xfrm>
            <a:off x="581193" y="1912163"/>
            <a:ext cx="11029615" cy="1582612"/>
          </a:xfrm>
        </p:spPr>
        <p:txBody>
          <a:bodyPr/>
          <a:lstStyle/>
          <a:p>
            <a:r>
              <a:rPr lang="en-US" dirty="0"/>
              <a:t>Once you are confident in your Register, click the </a:t>
            </a:r>
            <a:r>
              <a:rPr lang="en-US" b="1" dirty="0"/>
              <a:t>Create Certification </a:t>
            </a:r>
            <a:r>
              <a:rPr lang="en-US" dirty="0"/>
              <a:t>button on the Register page</a:t>
            </a:r>
          </a:p>
        </p:txBody>
      </p:sp>
      <p:pic>
        <p:nvPicPr>
          <p:cNvPr id="5" name="Picture 4">
            <a:extLst>
              <a:ext uri="{FF2B5EF4-FFF2-40B4-BE49-F238E27FC236}">
                <a16:creationId xmlns:a16="http://schemas.microsoft.com/office/drawing/2014/main" id="{37201ADD-8878-4DC7-AAE9-54C1A35C492A}"/>
              </a:ext>
            </a:extLst>
          </p:cNvPr>
          <p:cNvPicPr>
            <a:picLocks noChangeAspect="1"/>
          </p:cNvPicPr>
          <p:nvPr/>
        </p:nvPicPr>
        <p:blipFill>
          <a:blip r:embed="rId2"/>
          <a:stretch>
            <a:fillRect/>
          </a:stretch>
        </p:blipFill>
        <p:spPr>
          <a:xfrm>
            <a:off x="398312" y="3494775"/>
            <a:ext cx="11610808" cy="2001558"/>
          </a:xfrm>
          <a:prstGeom prst="rect">
            <a:avLst/>
          </a:prstGeom>
          <a:ln>
            <a:solidFill>
              <a:schemeClr val="accent1"/>
            </a:solidFill>
          </a:ln>
        </p:spPr>
      </p:pic>
    </p:spTree>
    <p:extLst>
      <p:ext uri="{BB962C8B-B14F-4D97-AF65-F5344CB8AC3E}">
        <p14:creationId xmlns:p14="http://schemas.microsoft.com/office/powerpoint/2010/main" val="2077520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241C-CFFC-44C2-BA54-C6C9CE7ADFE0}"/>
              </a:ext>
            </a:extLst>
          </p:cNvPr>
          <p:cNvSpPr>
            <a:spLocks noGrp="1"/>
          </p:cNvSpPr>
          <p:nvPr>
            <p:ph type="title"/>
          </p:nvPr>
        </p:nvSpPr>
        <p:spPr/>
        <p:txBody>
          <a:bodyPr/>
          <a:lstStyle/>
          <a:p>
            <a:r>
              <a:rPr lang="en-US" dirty="0"/>
              <a:t>Create certification</a:t>
            </a:r>
          </a:p>
        </p:txBody>
      </p:sp>
      <p:sp>
        <p:nvSpPr>
          <p:cNvPr id="3" name="Content Placeholder 2">
            <a:extLst>
              <a:ext uri="{FF2B5EF4-FFF2-40B4-BE49-F238E27FC236}">
                <a16:creationId xmlns:a16="http://schemas.microsoft.com/office/drawing/2014/main" id="{61297867-619A-4F34-8AC4-6343EF3B0D4B}"/>
              </a:ext>
            </a:extLst>
          </p:cNvPr>
          <p:cNvSpPr>
            <a:spLocks noGrp="1"/>
          </p:cNvSpPr>
          <p:nvPr>
            <p:ph idx="1"/>
          </p:nvPr>
        </p:nvSpPr>
        <p:spPr>
          <a:xfrm>
            <a:off x="581193" y="2022231"/>
            <a:ext cx="4448008" cy="4607169"/>
          </a:xfrm>
        </p:spPr>
        <p:txBody>
          <a:bodyPr>
            <a:normAutofit fontScale="92500"/>
          </a:bodyPr>
          <a:lstStyle/>
          <a:p>
            <a:r>
              <a:rPr lang="en-US" dirty="0"/>
              <a:t>A certification criteria page will pop up</a:t>
            </a:r>
          </a:p>
          <a:p>
            <a:r>
              <a:rPr lang="en-US" dirty="0"/>
              <a:t>Currently the 2 employment questions and the locations associated with the Job Opening appear on the page.</a:t>
            </a:r>
          </a:p>
          <a:p>
            <a:pPr lvl="1"/>
            <a:r>
              <a:rPr lang="en-US" dirty="0"/>
              <a:t>We are in the process of making updates to this page, so the employment questions only appear as criteria if used in the Job Opening</a:t>
            </a:r>
          </a:p>
        </p:txBody>
      </p:sp>
      <p:pic>
        <p:nvPicPr>
          <p:cNvPr id="5" name="Picture 4">
            <a:extLst>
              <a:ext uri="{FF2B5EF4-FFF2-40B4-BE49-F238E27FC236}">
                <a16:creationId xmlns:a16="http://schemas.microsoft.com/office/drawing/2014/main" id="{598A7D4F-9204-4054-ACC8-42EA2797BC46}"/>
              </a:ext>
            </a:extLst>
          </p:cNvPr>
          <p:cNvPicPr>
            <a:picLocks noChangeAspect="1"/>
          </p:cNvPicPr>
          <p:nvPr/>
        </p:nvPicPr>
        <p:blipFill>
          <a:blip r:embed="rId2"/>
          <a:stretch>
            <a:fillRect/>
          </a:stretch>
        </p:blipFill>
        <p:spPr>
          <a:xfrm>
            <a:off x="5336592" y="1863438"/>
            <a:ext cx="6274215" cy="4924754"/>
          </a:xfrm>
          <a:prstGeom prst="rect">
            <a:avLst/>
          </a:prstGeom>
          <a:ln>
            <a:solidFill>
              <a:schemeClr val="accent1"/>
            </a:solidFill>
          </a:ln>
        </p:spPr>
      </p:pic>
    </p:spTree>
    <p:extLst>
      <p:ext uri="{BB962C8B-B14F-4D97-AF65-F5344CB8AC3E}">
        <p14:creationId xmlns:p14="http://schemas.microsoft.com/office/powerpoint/2010/main" val="240024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32B9-909F-4672-B29C-F8783AB04F88}"/>
              </a:ext>
            </a:extLst>
          </p:cNvPr>
          <p:cNvSpPr>
            <a:spLocks noGrp="1"/>
          </p:cNvSpPr>
          <p:nvPr>
            <p:ph type="title"/>
          </p:nvPr>
        </p:nvSpPr>
        <p:spPr/>
        <p:txBody>
          <a:bodyPr/>
          <a:lstStyle/>
          <a:p>
            <a:r>
              <a:rPr lang="en-US" dirty="0"/>
              <a:t>Wisc.jobs = external applicants</a:t>
            </a:r>
          </a:p>
        </p:txBody>
      </p:sp>
      <p:sp>
        <p:nvSpPr>
          <p:cNvPr id="3" name="Content Placeholder 2">
            <a:extLst>
              <a:ext uri="{FF2B5EF4-FFF2-40B4-BE49-F238E27FC236}">
                <a16:creationId xmlns:a16="http://schemas.microsoft.com/office/drawing/2014/main" id="{B46761CC-1545-4733-B019-11E71BCB04B9}"/>
              </a:ext>
            </a:extLst>
          </p:cNvPr>
          <p:cNvSpPr>
            <a:spLocks noGrp="1"/>
          </p:cNvSpPr>
          <p:nvPr>
            <p:ph idx="1"/>
          </p:nvPr>
        </p:nvSpPr>
        <p:spPr>
          <a:xfrm>
            <a:off x="581192" y="2025439"/>
            <a:ext cx="11029615" cy="2337716"/>
          </a:xfrm>
        </p:spPr>
        <p:txBody>
          <a:bodyPr/>
          <a:lstStyle/>
          <a:p>
            <a:r>
              <a:rPr lang="en-US" dirty="0"/>
              <a:t>The focus of Wisc.Jobs is now primarily for External Applicants</a:t>
            </a:r>
          </a:p>
          <a:p>
            <a:r>
              <a:rPr lang="en-US" dirty="0"/>
              <a:t>It can be used by employees to search for jobs, but they must apply for jobs via the Careers Tile in Employee Self Service</a:t>
            </a:r>
          </a:p>
          <a:p>
            <a:r>
              <a:rPr lang="en-US" dirty="0"/>
              <a:t>When the applicant clicks to see the Job Posting…</a:t>
            </a:r>
          </a:p>
        </p:txBody>
      </p:sp>
      <p:pic>
        <p:nvPicPr>
          <p:cNvPr id="5" name="Picture 4">
            <a:extLst>
              <a:ext uri="{FF2B5EF4-FFF2-40B4-BE49-F238E27FC236}">
                <a16:creationId xmlns:a16="http://schemas.microsoft.com/office/drawing/2014/main" id="{8D6B534F-BFA3-4F31-B876-C1A83B09578C}"/>
              </a:ext>
            </a:extLst>
          </p:cNvPr>
          <p:cNvPicPr>
            <a:picLocks noChangeAspect="1"/>
          </p:cNvPicPr>
          <p:nvPr/>
        </p:nvPicPr>
        <p:blipFill>
          <a:blip r:embed="rId2"/>
          <a:stretch>
            <a:fillRect/>
          </a:stretch>
        </p:blipFill>
        <p:spPr>
          <a:xfrm>
            <a:off x="2545567" y="4363155"/>
            <a:ext cx="6885714" cy="1952381"/>
          </a:xfrm>
          <a:prstGeom prst="rect">
            <a:avLst/>
          </a:prstGeom>
          <a:ln>
            <a:solidFill>
              <a:schemeClr val="accent1"/>
            </a:solidFill>
          </a:ln>
        </p:spPr>
      </p:pic>
    </p:spTree>
    <p:extLst>
      <p:ext uri="{BB962C8B-B14F-4D97-AF65-F5344CB8AC3E}">
        <p14:creationId xmlns:p14="http://schemas.microsoft.com/office/powerpoint/2010/main" val="2891392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15DBC-D912-4FA2-A055-18CCD8279CB7}"/>
              </a:ext>
            </a:extLst>
          </p:cNvPr>
          <p:cNvSpPr>
            <a:spLocks noGrp="1"/>
          </p:cNvSpPr>
          <p:nvPr>
            <p:ph type="title"/>
          </p:nvPr>
        </p:nvSpPr>
        <p:spPr/>
        <p:txBody>
          <a:bodyPr/>
          <a:lstStyle/>
          <a:p>
            <a:r>
              <a:rPr lang="en-US" dirty="0"/>
              <a:t>Create certification – pass/fail</a:t>
            </a:r>
          </a:p>
        </p:txBody>
      </p:sp>
      <p:sp>
        <p:nvSpPr>
          <p:cNvPr id="3" name="Content Placeholder 2">
            <a:extLst>
              <a:ext uri="{FF2B5EF4-FFF2-40B4-BE49-F238E27FC236}">
                <a16:creationId xmlns:a16="http://schemas.microsoft.com/office/drawing/2014/main" id="{840AB97F-2150-4215-AEC7-161B470E154A}"/>
              </a:ext>
            </a:extLst>
          </p:cNvPr>
          <p:cNvSpPr>
            <a:spLocks noGrp="1"/>
          </p:cNvSpPr>
          <p:nvPr>
            <p:ph idx="1"/>
          </p:nvPr>
        </p:nvSpPr>
        <p:spPr>
          <a:xfrm>
            <a:off x="290735" y="1983272"/>
            <a:ext cx="4510761" cy="4417528"/>
          </a:xfrm>
        </p:spPr>
        <p:txBody>
          <a:bodyPr>
            <a:normAutofit/>
          </a:bodyPr>
          <a:lstStyle/>
          <a:p>
            <a:r>
              <a:rPr lang="en-US" dirty="0"/>
              <a:t>If you must select at least 1 criteria and the Certification Rule</a:t>
            </a:r>
          </a:p>
          <a:p>
            <a:r>
              <a:rPr lang="en-US" dirty="0"/>
              <a:t>Enter the number of vacancies</a:t>
            </a:r>
          </a:p>
          <a:p>
            <a:r>
              <a:rPr lang="en-US" dirty="0"/>
              <a:t>For a pass/fail recruitment, select a Cert Rule of </a:t>
            </a:r>
            <a:r>
              <a:rPr lang="en-US" b="1" dirty="0"/>
              <a:t>All Qualified</a:t>
            </a:r>
          </a:p>
          <a:p>
            <a:r>
              <a:rPr lang="en-US" dirty="0"/>
              <a:t>Click </a:t>
            </a:r>
            <a:r>
              <a:rPr lang="en-US" b="1" dirty="0"/>
              <a:t>Create Certification</a:t>
            </a:r>
          </a:p>
        </p:txBody>
      </p:sp>
      <p:pic>
        <p:nvPicPr>
          <p:cNvPr id="5" name="Picture 4">
            <a:extLst>
              <a:ext uri="{FF2B5EF4-FFF2-40B4-BE49-F238E27FC236}">
                <a16:creationId xmlns:a16="http://schemas.microsoft.com/office/drawing/2014/main" id="{F871631E-01AF-499A-B1CC-799204F4409F}"/>
              </a:ext>
            </a:extLst>
          </p:cNvPr>
          <p:cNvPicPr>
            <a:picLocks noChangeAspect="1"/>
          </p:cNvPicPr>
          <p:nvPr/>
        </p:nvPicPr>
        <p:blipFill>
          <a:blip r:embed="rId2"/>
          <a:stretch>
            <a:fillRect/>
          </a:stretch>
        </p:blipFill>
        <p:spPr>
          <a:xfrm>
            <a:off x="5093366" y="2404242"/>
            <a:ext cx="6517442" cy="2903225"/>
          </a:xfrm>
          <a:prstGeom prst="rect">
            <a:avLst/>
          </a:prstGeom>
          <a:ln>
            <a:solidFill>
              <a:schemeClr val="accent1"/>
            </a:solidFill>
          </a:ln>
        </p:spPr>
      </p:pic>
    </p:spTree>
    <p:extLst>
      <p:ext uri="{BB962C8B-B14F-4D97-AF65-F5344CB8AC3E}">
        <p14:creationId xmlns:p14="http://schemas.microsoft.com/office/powerpoint/2010/main" val="3909409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A573-4DEF-48D2-8E7A-76AAF4A5F8C9}"/>
              </a:ext>
            </a:extLst>
          </p:cNvPr>
          <p:cNvSpPr>
            <a:spLocks noGrp="1"/>
          </p:cNvSpPr>
          <p:nvPr>
            <p:ph type="title"/>
          </p:nvPr>
        </p:nvSpPr>
        <p:spPr/>
        <p:txBody>
          <a:bodyPr/>
          <a:lstStyle/>
          <a:p>
            <a:r>
              <a:rPr lang="en-US" dirty="0"/>
              <a:t>Certification will initially be in draft status</a:t>
            </a:r>
          </a:p>
        </p:txBody>
      </p:sp>
      <p:pic>
        <p:nvPicPr>
          <p:cNvPr id="5" name="Picture 4">
            <a:extLst>
              <a:ext uri="{FF2B5EF4-FFF2-40B4-BE49-F238E27FC236}">
                <a16:creationId xmlns:a16="http://schemas.microsoft.com/office/drawing/2014/main" id="{6B3C7CAE-FCDF-4DA4-882E-944B1053C3F3}"/>
              </a:ext>
            </a:extLst>
          </p:cNvPr>
          <p:cNvPicPr>
            <a:picLocks noChangeAspect="1"/>
          </p:cNvPicPr>
          <p:nvPr/>
        </p:nvPicPr>
        <p:blipFill>
          <a:blip r:embed="rId2"/>
          <a:stretch>
            <a:fillRect/>
          </a:stretch>
        </p:blipFill>
        <p:spPr>
          <a:xfrm>
            <a:off x="1535654" y="1715956"/>
            <a:ext cx="9120691" cy="50266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9164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B192-B612-4B5C-938C-3A80D1474642}"/>
              </a:ext>
            </a:extLst>
          </p:cNvPr>
          <p:cNvSpPr>
            <a:spLocks noGrp="1"/>
          </p:cNvSpPr>
          <p:nvPr>
            <p:ph type="title"/>
          </p:nvPr>
        </p:nvSpPr>
        <p:spPr/>
        <p:txBody>
          <a:bodyPr/>
          <a:lstStyle/>
          <a:p>
            <a:r>
              <a:rPr lang="en-US" dirty="0"/>
              <a:t>Finalizing certification</a:t>
            </a:r>
          </a:p>
        </p:txBody>
      </p:sp>
      <p:sp>
        <p:nvSpPr>
          <p:cNvPr id="3" name="Content Placeholder 2">
            <a:extLst>
              <a:ext uri="{FF2B5EF4-FFF2-40B4-BE49-F238E27FC236}">
                <a16:creationId xmlns:a16="http://schemas.microsoft.com/office/drawing/2014/main" id="{2E546C50-AAD9-4DE0-ABE1-988300B7A94B}"/>
              </a:ext>
            </a:extLst>
          </p:cNvPr>
          <p:cNvSpPr>
            <a:spLocks noGrp="1"/>
          </p:cNvSpPr>
          <p:nvPr>
            <p:ph idx="1"/>
          </p:nvPr>
        </p:nvSpPr>
        <p:spPr>
          <a:xfrm>
            <a:off x="446734" y="1924406"/>
            <a:ext cx="11029615" cy="1013801"/>
          </a:xfrm>
        </p:spPr>
        <p:txBody>
          <a:bodyPr/>
          <a:lstStyle/>
          <a:p>
            <a:r>
              <a:rPr lang="en-US" dirty="0"/>
              <a:t>Update the Status to Active to activate the Certification</a:t>
            </a:r>
          </a:p>
        </p:txBody>
      </p:sp>
      <p:pic>
        <p:nvPicPr>
          <p:cNvPr id="5" name="Picture 4">
            <a:extLst>
              <a:ext uri="{FF2B5EF4-FFF2-40B4-BE49-F238E27FC236}">
                <a16:creationId xmlns:a16="http://schemas.microsoft.com/office/drawing/2014/main" id="{0510E8F6-91E4-4AB4-A0BB-32DFE286D54E}"/>
              </a:ext>
            </a:extLst>
          </p:cNvPr>
          <p:cNvPicPr>
            <a:picLocks noChangeAspect="1"/>
          </p:cNvPicPr>
          <p:nvPr/>
        </p:nvPicPr>
        <p:blipFill>
          <a:blip r:embed="rId2"/>
          <a:stretch>
            <a:fillRect/>
          </a:stretch>
        </p:blipFill>
        <p:spPr>
          <a:xfrm>
            <a:off x="715651" y="3192679"/>
            <a:ext cx="6304762" cy="2523809"/>
          </a:xfrm>
          <a:prstGeom prst="rect">
            <a:avLst/>
          </a:prstGeom>
          <a:ln>
            <a:solidFill>
              <a:schemeClr val="accent1"/>
            </a:solid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3E01EA81-AB67-4AB9-88EC-C50EDE30558B}"/>
              </a:ext>
            </a:extLst>
          </p:cNvPr>
          <p:cNvPicPr>
            <a:picLocks noChangeAspect="1"/>
          </p:cNvPicPr>
          <p:nvPr/>
        </p:nvPicPr>
        <p:blipFill>
          <a:blip r:embed="rId3"/>
          <a:stretch>
            <a:fillRect/>
          </a:stretch>
        </p:blipFill>
        <p:spPr>
          <a:xfrm>
            <a:off x="7761910" y="3919794"/>
            <a:ext cx="3380952" cy="885714"/>
          </a:xfrm>
          <a:prstGeom prst="rect">
            <a:avLst/>
          </a:prstGeom>
          <a:ln>
            <a:solidFill>
              <a:schemeClr val="accent1"/>
            </a:solidFill>
          </a:ln>
        </p:spPr>
      </p:pic>
      <p:cxnSp>
        <p:nvCxnSpPr>
          <p:cNvPr id="9" name="Straight Arrow Connector 8">
            <a:extLst>
              <a:ext uri="{FF2B5EF4-FFF2-40B4-BE49-F238E27FC236}">
                <a16:creationId xmlns:a16="http://schemas.microsoft.com/office/drawing/2014/main" id="{E66AAE28-AD2B-4A76-8619-B1CBA99B908D}"/>
              </a:ext>
            </a:extLst>
          </p:cNvPr>
          <p:cNvCxnSpPr/>
          <p:nvPr/>
        </p:nvCxnSpPr>
        <p:spPr>
          <a:xfrm>
            <a:off x="7164593" y="4362651"/>
            <a:ext cx="45182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552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80EA-3F38-4C35-A61B-BD7E70CC0F97}"/>
              </a:ext>
            </a:extLst>
          </p:cNvPr>
          <p:cNvSpPr>
            <a:spLocks noGrp="1"/>
          </p:cNvSpPr>
          <p:nvPr>
            <p:ph type="title"/>
          </p:nvPr>
        </p:nvSpPr>
        <p:spPr/>
        <p:txBody>
          <a:bodyPr/>
          <a:lstStyle/>
          <a:p>
            <a:r>
              <a:rPr lang="en-US" dirty="0"/>
              <a:t>Pass/cert register &amp; Certification demo</a:t>
            </a:r>
          </a:p>
        </p:txBody>
      </p:sp>
      <p:sp>
        <p:nvSpPr>
          <p:cNvPr id="3" name="Content Placeholder 2">
            <a:extLst>
              <a:ext uri="{FF2B5EF4-FFF2-40B4-BE49-F238E27FC236}">
                <a16:creationId xmlns:a16="http://schemas.microsoft.com/office/drawing/2014/main" id="{E4C4888E-26E3-4554-A90F-27F5A02C1904}"/>
              </a:ext>
            </a:extLst>
          </p:cNvPr>
          <p:cNvSpPr>
            <a:spLocks noGrp="1"/>
          </p:cNvSpPr>
          <p:nvPr>
            <p:ph idx="1"/>
          </p:nvPr>
        </p:nvSpPr>
        <p:spPr/>
        <p:txBody>
          <a:bodyPr/>
          <a:lstStyle/>
          <a:p>
            <a:r>
              <a:rPr lang="en-US" dirty="0"/>
              <a:t>Let’s look at Job ID 1237</a:t>
            </a:r>
          </a:p>
          <a:p>
            <a:r>
              <a:rPr lang="en-US" dirty="0"/>
              <a:t>Pass/Fail Resume Screen</a:t>
            </a:r>
          </a:p>
          <a:p>
            <a:r>
              <a:rPr lang="en-US" dirty="0"/>
              <a:t>Let’s run the process and download the cert list</a:t>
            </a:r>
          </a:p>
        </p:txBody>
      </p:sp>
    </p:spTree>
    <p:extLst>
      <p:ext uri="{BB962C8B-B14F-4D97-AF65-F5344CB8AC3E}">
        <p14:creationId xmlns:p14="http://schemas.microsoft.com/office/powerpoint/2010/main" val="2705919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28F0-6D9E-4295-994C-829D7D13DAFC}"/>
              </a:ext>
            </a:extLst>
          </p:cNvPr>
          <p:cNvSpPr>
            <a:spLocks noGrp="1"/>
          </p:cNvSpPr>
          <p:nvPr>
            <p:ph type="title"/>
          </p:nvPr>
        </p:nvSpPr>
        <p:spPr/>
        <p:txBody>
          <a:bodyPr/>
          <a:lstStyle/>
          <a:p>
            <a:r>
              <a:rPr lang="en-US" dirty="0"/>
              <a:t>Expanded certification</a:t>
            </a:r>
          </a:p>
        </p:txBody>
      </p:sp>
    </p:spTree>
    <p:extLst>
      <p:ext uri="{BB962C8B-B14F-4D97-AF65-F5344CB8AC3E}">
        <p14:creationId xmlns:p14="http://schemas.microsoft.com/office/powerpoint/2010/main" val="1636181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9DAD-6642-4210-B17D-0FEBB75F7236}"/>
              </a:ext>
            </a:extLst>
          </p:cNvPr>
          <p:cNvSpPr>
            <a:spLocks noGrp="1"/>
          </p:cNvSpPr>
          <p:nvPr>
            <p:ph type="title"/>
          </p:nvPr>
        </p:nvSpPr>
        <p:spPr/>
        <p:txBody>
          <a:bodyPr/>
          <a:lstStyle/>
          <a:p>
            <a:r>
              <a:rPr lang="en-US" dirty="0"/>
              <a:t>Expanded certification</a:t>
            </a:r>
          </a:p>
        </p:txBody>
      </p:sp>
      <p:sp>
        <p:nvSpPr>
          <p:cNvPr id="3" name="Content Placeholder 2">
            <a:extLst>
              <a:ext uri="{FF2B5EF4-FFF2-40B4-BE49-F238E27FC236}">
                <a16:creationId xmlns:a16="http://schemas.microsoft.com/office/drawing/2014/main" id="{6C307F9D-045A-4B16-B8C8-00012DEA3954}"/>
              </a:ext>
            </a:extLst>
          </p:cNvPr>
          <p:cNvSpPr>
            <a:spLocks noGrp="1"/>
          </p:cNvSpPr>
          <p:nvPr>
            <p:ph idx="1"/>
          </p:nvPr>
        </p:nvSpPr>
        <p:spPr/>
        <p:txBody>
          <a:bodyPr/>
          <a:lstStyle/>
          <a:p>
            <a:r>
              <a:rPr lang="en-US" dirty="0"/>
              <a:t>All expanded certification logic is configured in the system</a:t>
            </a:r>
          </a:p>
          <a:p>
            <a:r>
              <a:rPr lang="en-US" dirty="0"/>
              <a:t>The expanded certification category associated with an applicant displays on the certification</a:t>
            </a:r>
          </a:p>
          <a:p>
            <a:r>
              <a:rPr lang="en-US" dirty="0"/>
              <a:t>The certification logic is also accessible from the certification page</a:t>
            </a:r>
          </a:p>
        </p:txBody>
      </p:sp>
    </p:spTree>
    <p:extLst>
      <p:ext uri="{BB962C8B-B14F-4D97-AF65-F5344CB8AC3E}">
        <p14:creationId xmlns:p14="http://schemas.microsoft.com/office/powerpoint/2010/main" val="2111150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C58E-4ED9-4E5C-A04F-F2EEEDFF6F33}"/>
              </a:ext>
            </a:extLst>
          </p:cNvPr>
          <p:cNvSpPr>
            <a:spLocks noGrp="1"/>
          </p:cNvSpPr>
          <p:nvPr>
            <p:ph type="title"/>
          </p:nvPr>
        </p:nvSpPr>
        <p:spPr/>
        <p:txBody>
          <a:bodyPr>
            <a:normAutofit/>
          </a:bodyPr>
          <a:lstStyle/>
          <a:p>
            <a:r>
              <a:rPr lang="en-US" dirty="0"/>
              <a:t>Certification example </a:t>
            </a:r>
            <a:br>
              <a:rPr lang="en-US" dirty="0"/>
            </a:br>
            <a:r>
              <a:rPr lang="en-US" sz="2200" i="1" dirty="0"/>
              <a:t>(those are all test names – applicant names will appear under name)</a:t>
            </a:r>
            <a:endParaRPr lang="en-US" i="1" dirty="0"/>
          </a:p>
        </p:txBody>
      </p:sp>
      <p:pic>
        <p:nvPicPr>
          <p:cNvPr id="5" name="Picture 4">
            <a:extLst>
              <a:ext uri="{FF2B5EF4-FFF2-40B4-BE49-F238E27FC236}">
                <a16:creationId xmlns:a16="http://schemas.microsoft.com/office/drawing/2014/main" id="{F0A07E45-5D1F-4DB6-80D5-8BF638053B8B}"/>
              </a:ext>
            </a:extLst>
          </p:cNvPr>
          <p:cNvPicPr>
            <a:picLocks noChangeAspect="1"/>
          </p:cNvPicPr>
          <p:nvPr/>
        </p:nvPicPr>
        <p:blipFill>
          <a:blip r:embed="rId2"/>
          <a:stretch>
            <a:fillRect/>
          </a:stretch>
        </p:blipFill>
        <p:spPr>
          <a:xfrm>
            <a:off x="1204856" y="1872622"/>
            <a:ext cx="9556376" cy="48523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0788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61486-E7E2-4BC2-8699-439A38A4C24B}"/>
              </a:ext>
            </a:extLst>
          </p:cNvPr>
          <p:cNvSpPr>
            <a:spLocks noGrp="1"/>
          </p:cNvSpPr>
          <p:nvPr>
            <p:ph type="title"/>
          </p:nvPr>
        </p:nvSpPr>
        <p:spPr/>
        <p:txBody>
          <a:bodyPr/>
          <a:lstStyle/>
          <a:p>
            <a:r>
              <a:rPr lang="en-US" dirty="0"/>
              <a:t>Expanded certification definitions – how certified</a:t>
            </a:r>
          </a:p>
        </p:txBody>
      </p:sp>
      <p:sp>
        <p:nvSpPr>
          <p:cNvPr id="3" name="Content Placeholder 2">
            <a:extLst>
              <a:ext uri="{FF2B5EF4-FFF2-40B4-BE49-F238E27FC236}">
                <a16:creationId xmlns:a16="http://schemas.microsoft.com/office/drawing/2014/main" id="{E8B3B218-9849-4FE5-AF38-50AC7AD9B6AA}"/>
              </a:ext>
            </a:extLst>
          </p:cNvPr>
          <p:cNvSpPr>
            <a:spLocks noGrp="1"/>
          </p:cNvSpPr>
          <p:nvPr>
            <p:ph sz="half" idx="1"/>
          </p:nvPr>
        </p:nvSpPr>
        <p:spPr/>
        <p:txBody>
          <a:bodyPr>
            <a:normAutofit fontScale="85000" lnSpcReduction="10000"/>
          </a:bodyPr>
          <a:lstStyle/>
          <a:p>
            <a:r>
              <a:rPr lang="en-US" dirty="0"/>
              <a:t>Basic = based on basic cert rule selected</a:t>
            </a:r>
          </a:p>
          <a:p>
            <a:r>
              <a:rPr lang="en-US" dirty="0"/>
              <a:t>VD7= veteran with at least 70% disability</a:t>
            </a:r>
          </a:p>
          <a:p>
            <a:r>
              <a:rPr lang="en-US" dirty="0"/>
              <a:t>VS7 = spouse of at least 70% disabled veteran</a:t>
            </a:r>
          </a:p>
          <a:p>
            <a:r>
              <a:rPr lang="en-US" dirty="0"/>
              <a:t>VTR = veteran of any status</a:t>
            </a:r>
          </a:p>
          <a:p>
            <a:r>
              <a:rPr lang="en-US" dirty="0"/>
              <a:t>VTD = veteran of any disabled status</a:t>
            </a:r>
          </a:p>
        </p:txBody>
      </p:sp>
      <p:sp>
        <p:nvSpPr>
          <p:cNvPr id="4" name="Content Placeholder 3">
            <a:extLst>
              <a:ext uri="{FF2B5EF4-FFF2-40B4-BE49-F238E27FC236}">
                <a16:creationId xmlns:a16="http://schemas.microsoft.com/office/drawing/2014/main" id="{15477848-5FEA-4ABC-92BC-5EBBD5EC0F87}"/>
              </a:ext>
            </a:extLst>
          </p:cNvPr>
          <p:cNvSpPr>
            <a:spLocks noGrp="1"/>
          </p:cNvSpPr>
          <p:nvPr>
            <p:ph sz="half" idx="2"/>
          </p:nvPr>
        </p:nvSpPr>
        <p:spPr/>
        <p:txBody>
          <a:bodyPr>
            <a:normAutofit fontScale="85000" lnSpcReduction="10000"/>
          </a:bodyPr>
          <a:lstStyle/>
          <a:p>
            <a:r>
              <a:rPr lang="en-US" dirty="0"/>
              <a:t>VKA = </a:t>
            </a:r>
            <a:r>
              <a:rPr lang="en-US" dirty="0" err="1"/>
              <a:t>unremarried</a:t>
            </a:r>
            <a:r>
              <a:rPr lang="en-US" dirty="0"/>
              <a:t> spouse of veteran killed in action</a:t>
            </a:r>
          </a:p>
          <a:p>
            <a:r>
              <a:rPr lang="en-US" dirty="0"/>
              <a:t>VDS = </a:t>
            </a:r>
            <a:r>
              <a:rPr lang="en-US" dirty="0" err="1"/>
              <a:t>unremarried</a:t>
            </a:r>
            <a:r>
              <a:rPr lang="en-US" dirty="0"/>
              <a:t> spouse of veteran who died of service-related disability</a:t>
            </a:r>
          </a:p>
          <a:p>
            <a:r>
              <a:rPr lang="en-US" dirty="0"/>
              <a:t>DEC = disabled expanded certification</a:t>
            </a:r>
          </a:p>
          <a:p>
            <a:r>
              <a:rPr lang="en-US" dirty="0"/>
              <a:t>MEC = underutilized minority</a:t>
            </a:r>
          </a:p>
          <a:p>
            <a:r>
              <a:rPr lang="en-US" dirty="0"/>
              <a:t>WEC = underutilized women</a:t>
            </a:r>
          </a:p>
          <a:p>
            <a:r>
              <a:rPr lang="en-US" dirty="0"/>
              <a:t>DEL = disabled eligible</a:t>
            </a:r>
          </a:p>
        </p:txBody>
      </p:sp>
    </p:spTree>
    <p:extLst>
      <p:ext uri="{BB962C8B-B14F-4D97-AF65-F5344CB8AC3E}">
        <p14:creationId xmlns:p14="http://schemas.microsoft.com/office/powerpoint/2010/main" val="2270027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3C81B-949B-46EF-B88C-EABC0427951D}"/>
              </a:ext>
            </a:extLst>
          </p:cNvPr>
          <p:cNvSpPr>
            <a:spLocks noGrp="1"/>
          </p:cNvSpPr>
          <p:nvPr>
            <p:ph type="title"/>
          </p:nvPr>
        </p:nvSpPr>
        <p:spPr/>
        <p:txBody>
          <a:bodyPr/>
          <a:lstStyle/>
          <a:p>
            <a:r>
              <a:rPr lang="en-US" dirty="0"/>
              <a:t>Accessing expanded certification applicant information</a:t>
            </a:r>
          </a:p>
        </p:txBody>
      </p:sp>
      <p:sp>
        <p:nvSpPr>
          <p:cNvPr id="3" name="Content Placeholder 2">
            <a:extLst>
              <a:ext uri="{FF2B5EF4-FFF2-40B4-BE49-F238E27FC236}">
                <a16:creationId xmlns:a16="http://schemas.microsoft.com/office/drawing/2014/main" id="{721010BC-3D24-43DC-BC51-C0DB321EF2AA}"/>
              </a:ext>
            </a:extLst>
          </p:cNvPr>
          <p:cNvSpPr>
            <a:spLocks noGrp="1"/>
          </p:cNvSpPr>
          <p:nvPr>
            <p:ph idx="1"/>
          </p:nvPr>
        </p:nvSpPr>
        <p:spPr>
          <a:xfrm>
            <a:off x="581192" y="2065468"/>
            <a:ext cx="11029615" cy="3793331"/>
          </a:xfrm>
        </p:spPr>
        <p:txBody>
          <a:bodyPr/>
          <a:lstStyle/>
          <a:p>
            <a:r>
              <a:rPr lang="en-US" dirty="0"/>
              <a:t>W2, DEC, DEL Eligibility</a:t>
            </a:r>
          </a:p>
          <a:p>
            <a:pPr lvl="1"/>
            <a:r>
              <a:rPr lang="en-US" dirty="0"/>
              <a:t>State of Wisconsin (STAR) – Recruiting – W2, DEC, DEL Eligibility</a:t>
            </a:r>
          </a:p>
          <a:p>
            <a:r>
              <a:rPr lang="en-US" dirty="0"/>
              <a:t>Under-utilization (MEC, WEC)</a:t>
            </a:r>
          </a:p>
          <a:p>
            <a:pPr lvl="1"/>
            <a:r>
              <a:rPr lang="en-US" dirty="0"/>
              <a:t>State of Wisconsin (STAR) – Recruiting – Under-Utilization (MEC, WEC)</a:t>
            </a:r>
          </a:p>
          <a:p>
            <a:pPr lvl="1"/>
            <a:r>
              <a:rPr lang="en-US" dirty="0"/>
              <a:t>Query: </a:t>
            </a:r>
            <a:r>
              <a:rPr lang="de-DE" dirty="0"/>
              <a:t>WI_HRS_UNDERUTIL_WEC_MEC </a:t>
            </a:r>
          </a:p>
          <a:p>
            <a:pPr lvl="2"/>
            <a:r>
              <a:rPr lang="en-US" dirty="0"/>
              <a:t>Leaving the Checkmark boxes for Women and Minorities blank will return everything. Checking those boxes will only bring back "Yes" values. </a:t>
            </a:r>
          </a:p>
        </p:txBody>
      </p:sp>
    </p:spTree>
    <p:extLst>
      <p:ext uri="{BB962C8B-B14F-4D97-AF65-F5344CB8AC3E}">
        <p14:creationId xmlns:p14="http://schemas.microsoft.com/office/powerpoint/2010/main" val="1613516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F8E9-FB46-424A-835A-341955032596}"/>
              </a:ext>
            </a:extLst>
          </p:cNvPr>
          <p:cNvSpPr>
            <a:spLocks noGrp="1"/>
          </p:cNvSpPr>
          <p:nvPr>
            <p:ph type="title"/>
          </p:nvPr>
        </p:nvSpPr>
        <p:spPr/>
        <p:txBody>
          <a:bodyPr/>
          <a:lstStyle/>
          <a:p>
            <a:r>
              <a:rPr lang="en-US" dirty="0"/>
              <a:t>Reviewing cert rule logic</a:t>
            </a:r>
          </a:p>
        </p:txBody>
      </p:sp>
      <p:sp>
        <p:nvSpPr>
          <p:cNvPr id="3" name="Content Placeholder 2">
            <a:extLst>
              <a:ext uri="{FF2B5EF4-FFF2-40B4-BE49-F238E27FC236}">
                <a16:creationId xmlns:a16="http://schemas.microsoft.com/office/drawing/2014/main" id="{97732B36-B053-4FBD-AB48-0077B392BC48}"/>
              </a:ext>
            </a:extLst>
          </p:cNvPr>
          <p:cNvSpPr>
            <a:spLocks noGrp="1"/>
          </p:cNvSpPr>
          <p:nvPr>
            <p:ph idx="1"/>
          </p:nvPr>
        </p:nvSpPr>
        <p:spPr>
          <a:xfrm>
            <a:off x="581192" y="2233575"/>
            <a:ext cx="4388842" cy="1248504"/>
          </a:xfrm>
        </p:spPr>
        <p:txBody>
          <a:bodyPr>
            <a:normAutofit fontScale="92500" lnSpcReduction="10000"/>
          </a:bodyPr>
          <a:lstStyle/>
          <a:p>
            <a:r>
              <a:rPr lang="en-US" dirty="0"/>
              <a:t>Click on the “eye” next to the Cert Rule to see the details behind the certification</a:t>
            </a:r>
          </a:p>
        </p:txBody>
      </p:sp>
      <p:pic>
        <p:nvPicPr>
          <p:cNvPr id="5" name="Picture 4">
            <a:extLst>
              <a:ext uri="{FF2B5EF4-FFF2-40B4-BE49-F238E27FC236}">
                <a16:creationId xmlns:a16="http://schemas.microsoft.com/office/drawing/2014/main" id="{7024D462-8A26-4952-95DF-0F4FF1E63070}"/>
              </a:ext>
            </a:extLst>
          </p:cNvPr>
          <p:cNvPicPr>
            <a:picLocks noChangeAspect="1"/>
          </p:cNvPicPr>
          <p:nvPr/>
        </p:nvPicPr>
        <p:blipFill>
          <a:blip r:embed="rId2"/>
          <a:stretch>
            <a:fillRect/>
          </a:stretch>
        </p:blipFill>
        <p:spPr>
          <a:xfrm>
            <a:off x="581192" y="3501026"/>
            <a:ext cx="4125654" cy="1625258"/>
          </a:xfrm>
          <a:prstGeom prst="rect">
            <a:avLst/>
          </a:prstGeom>
          <a:ln>
            <a:solidFill>
              <a:schemeClr val="tx1"/>
            </a:solidFill>
          </a:ln>
        </p:spPr>
      </p:pic>
      <p:pic>
        <p:nvPicPr>
          <p:cNvPr id="7" name="Picture 6">
            <a:extLst>
              <a:ext uri="{FF2B5EF4-FFF2-40B4-BE49-F238E27FC236}">
                <a16:creationId xmlns:a16="http://schemas.microsoft.com/office/drawing/2014/main" id="{7560F2D0-BB27-463A-B569-3CBF9B603DCF}"/>
              </a:ext>
            </a:extLst>
          </p:cNvPr>
          <p:cNvPicPr>
            <a:picLocks noChangeAspect="1"/>
          </p:cNvPicPr>
          <p:nvPr/>
        </p:nvPicPr>
        <p:blipFill>
          <a:blip r:embed="rId3"/>
          <a:stretch>
            <a:fillRect/>
          </a:stretch>
        </p:blipFill>
        <p:spPr>
          <a:xfrm>
            <a:off x="5629668" y="1631118"/>
            <a:ext cx="5601482" cy="4972744"/>
          </a:xfrm>
          <a:prstGeom prst="rect">
            <a:avLst/>
          </a:prstGeom>
          <a:ln>
            <a:noFill/>
          </a:ln>
          <a:effectLst>
            <a:outerShdw blurRad="190500" algn="tl" rotWithShape="0">
              <a:srgbClr val="000000">
                <a:alpha val="70000"/>
              </a:srgbClr>
            </a:outerShdw>
          </a:effectLst>
        </p:spPr>
      </p:pic>
      <p:sp>
        <p:nvSpPr>
          <p:cNvPr id="8" name="Content Placeholder 2">
            <a:extLst>
              <a:ext uri="{FF2B5EF4-FFF2-40B4-BE49-F238E27FC236}">
                <a16:creationId xmlns:a16="http://schemas.microsoft.com/office/drawing/2014/main" id="{2AE5D756-E341-4DDA-A479-75DBE39E41DE}"/>
              </a:ext>
            </a:extLst>
          </p:cNvPr>
          <p:cNvSpPr txBox="1">
            <a:spLocks/>
          </p:cNvSpPr>
          <p:nvPr/>
        </p:nvSpPr>
        <p:spPr>
          <a:xfrm>
            <a:off x="581192" y="5239828"/>
            <a:ext cx="4388842" cy="124850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Let’s look at Job ID 1243</a:t>
            </a:r>
          </a:p>
        </p:txBody>
      </p:sp>
    </p:spTree>
    <p:extLst>
      <p:ext uri="{BB962C8B-B14F-4D97-AF65-F5344CB8AC3E}">
        <p14:creationId xmlns:p14="http://schemas.microsoft.com/office/powerpoint/2010/main" val="171862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243E-437B-4959-A413-83CBD79092E2}"/>
              </a:ext>
            </a:extLst>
          </p:cNvPr>
          <p:cNvSpPr>
            <a:spLocks noGrp="1"/>
          </p:cNvSpPr>
          <p:nvPr>
            <p:ph type="title"/>
          </p:nvPr>
        </p:nvSpPr>
        <p:spPr/>
        <p:txBody>
          <a:bodyPr/>
          <a:lstStyle/>
          <a:p>
            <a:r>
              <a:rPr lang="en-US" dirty="0"/>
              <a:t>Wisc.jobs = external applicants</a:t>
            </a:r>
          </a:p>
        </p:txBody>
      </p:sp>
      <p:sp>
        <p:nvSpPr>
          <p:cNvPr id="3" name="Content Placeholder 2">
            <a:extLst>
              <a:ext uri="{FF2B5EF4-FFF2-40B4-BE49-F238E27FC236}">
                <a16:creationId xmlns:a16="http://schemas.microsoft.com/office/drawing/2014/main" id="{076AA6D4-AA79-4716-9826-55DECE44B917}"/>
              </a:ext>
            </a:extLst>
          </p:cNvPr>
          <p:cNvSpPr>
            <a:spLocks noGrp="1"/>
          </p:cNvSpPr>
          <p:nvPr>
            <p:ph idx="1"/>
          </p:nvPr>
        </p:nvSpPr>
        <p:spPr>
          <a:xfrm>
            <a:off x="344524" y="1991632"/>
            <a:ext cx="11029615" cy="783841"/>
          </a:xfrm>
        </p:spPr>
        <p:txBody>
          <a:bodyPr/>
          <a:lstStyle/>
          <a:p>
            <a:r>
              <a:rPr lang="en-US" dirty="0"/>
              <a:t>They are taken to the external applicant page</a:t>
            </a:r>
          </a:p>
        </p:txBody>
      </p:sp>
      <p:pic>
        <p:nvPicPr>
          <p:cNvPr id="5" name="Picture 4">
            <a:extLst>
              <a:ext uri="{FF2B5EF4-FFF2-40B4-BE49-F238E27FC236}">
                <a16:creationId xmlns:a16="http://schemas.microsoft.com/office/drawing/2014/main" id="{807CB11B-5047-497E-B69D-29C11681EC9F}"/>
              </a:ext>
            </a:extLst>
          </p:cNvPr>
          <p:cNvPicPr>
            <a:picLocks noChangeAspect="1"/>
          </p:cNvPicPr>
          <p:nvPr/>
        </p:nvPicPr>
        <p:blipFill>
          <a:blip r:embed="rId2"/>
          <a:stretch>
            <a:fillRect/>
          </a:stretch>
        </p:blipFill>
        <p:spPr>
          <a:xfrm>
            <a:off x="386996" y="2898581"/>
            <a:ext cx="11223812" cy="3179527"/>
          </a:xfrm>
          <a:prstGeom prst="rect">
            <a:avLst/>
          </a:prstGeom>
          <a:ln>
            <a:solidFill>
              <a:schemeClr val="accent1"/>
            </a:solidFill>
          </a:ln>
        </p:spPr>
      </p:pic>
    </p:spTree>
    <p:extLst>
      <p:ext uri="{BB962C8B-B14F-4D97-AF65-F5344CB8AC3E}">
        <p14:creationId xmlns:p14="http://schemas.microsoft.com/office/powerpoint/2010/main" val="1998580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72">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03" name="Rectangle 74">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104" name="Rectangle 76">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105" name="Rectangle 78">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106" name="Rectangle 80">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Bacon the Dog Has the Most Expressive Face on All of Instagram — People |  Funny animal faces, Dog expressions, Funny dog faces">
            <a:extLst>
              <a:ext uri="{FF2B5EF4-FFF2-40B4-BE49-F238E27FC236}">
                <a16:creationId xmlns:a16="http://schemas.microsoft.com/office/drawing/2014/main" id="{1C4C6D86-C265-40D4-8282-ADF0B70B98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94" r="2" b="16702"/>
          <a:stretch/>
        </p:blipFill>
        <p:spPr bwMode="auto">
          <a:xfrm>
            <a:off x="446534" y="723899"/>
            <a:ext cx="7498616" cy="5676901"/>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82">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A8178D4-D965-4378-86A6-ED74D39FBFF7}"/>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a:solidFill>
                  <a:srgbClr val="FFFFFF"/>
                </a:solidFill>
              </a:rPr>
              <a:t>Multiple screening levels</a:t>
            </a:r>
          </a:p>
        </p:txBody>
      </p:sp>
      <p:sp>
        <p:nvSpPr>
          <p:cNvPr id="3" name="Text Placeholder 2">
            <a:extLst>
              <a:ext uri="{FF2B5EF4-FFF2-40B4-BE49-F238E27FC236}">
                <a16:creationId xmlns:a16="http://schemas.microsoft.com/office/drawing/2014/main" id="{56BEF40F-08A3-43B7-9C6F-CC3D8BE786C8}"/>
              </a:ext>
            </a:extLst>
          </p:cNvPr>
          <p:cNvSpPr>
            <a:spLocks noGrp="1"/>
          </p:cNvSpPr>
          <p:nvPr>
            <p:ph type="body" idx="1"/>
          </p:nvPr>
        </p:nvSpPr>
        <p:spPr>
          <a:xfrm>
            <a:off x="8296275" y="3505095"/>
            <a:ext cx="3081576" cy="1733655"/>
          </a:xfrm>
        </p:spPr>
        <p:txBody>
          <a:bodyPr vert="horz" lIns="91440" tIns="45720" rIns="91440" bIns="45720" rtlCol="0" anchor="t">
            <a:normAutofit/>
          </a:bodyPr>
          <a:lstStyle/>
          <a:p>
            <a:r>
              <a:rPr lang="en-US" sz="1600">
                <a:solidFill>
                  <a:schemeClr val="bg2"/>
                </a:solidFill>
              </a:rPr>
              <a:t>Plus changing the passing point</a:t>
            </a:r>
          </a:p>
        </p:txBody>
      </p:sp>
      <p:grpSp>
        <p:nvGrpSpPr>
          <p:cNvPr id="85" name="Group 84">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6" name="Rectangle 85">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50785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01C2-D74D-4DBB-ACA1-C0C83BC4DF49}"/>
              </a:ext>
            </a:extLst>
          </p:cNvPr>
          <p:cNvSpPr>
            <a:spLocks noGrp="1"/>
          </p:cNvSpPr>
          <p:nvPr>
            <p:ph type="title"/>
          </p:nvPr>
        </p:nvSpPr>
        <p:spPr/>
        <p:txBody>
          <a:bodyPr/>
          <a:lstStyle/>
          <a:p>
            <a:r>
              <a:rPr lang="en-US" dirty="0"/>
              <a:t>CSS calculated on final screening level</a:t>
            </a:r>
          </a:p>
        </p:txBody>
      </p:sp>
      <p:sp>
        <p:nvSpPr>
          <p:cNvPr id="3" name="Content Placeholder 2">
            <a:extLst>
              <a:ext uri="{FF2B5EF4-FFF2-40B4-BE49-F238E27FC236}">
                <a16:creationId xmlns:a16="http://schemas.microsoft.com/office/drawing/2014/main" id="{DBC9F219-D35F-4DE9-9E79-8B0180E487FD}"/>
              </a:ext>
            </a:extLst>
          </p:cNvPr>
          <p:cNvSpPr>
            <a:spLocks noGrp="1"/>
          </p:cNvSpPr>
          <p:nvPr>
            <p:ph idx="1"/>
          </p:nvPr>
        </p:nvSpPr>
        <p:spPr/>
        <p:txBody>
          <a:bodyPr/>
          <a:lstStyle/>
          <a:p>
            <a:r>
              <a:rPr lang="en-US" dirty="0"/>
              <a:t>If there are multiple screening levels, the CSS is calculated on the final screening level</a:t>
            </a:r>
          </a:p>
          <a:p>
            <a:r>
              <a:rPr lang="en-US" dirty="0"/>
              <a:t>Example – Online + Resume Screening</a:t>
            </a:r>
          </a:p>
          <a:p>
            <a:pPr lvl="1"/>
            <a:r>
              <a:rPr lang="en-US" dirty="0"/>
              <a:t>Use an online screening for mandatory qualification</a:t>
            </a:r>
          </a:p>
          <a:p>
            <a:pPr lvl="1"/>
            <a:r>
              <a:rPr lang="en-US" dirty="0"/>
              <a:t>Use resume screen for CSS generation, register/cert</a:t>
            </a:r>
          </a:p>
        </p:txBody>
      </p:sp>
    </p:spTree>
    <p:extLst>
      <p:ext uri="{BB962C8B-B14F-4D97-AF65-F5344CB8AC3E}">
        <p14:creationId xmlns:p14="http://schemas.microsoft.com/office/powerpoint/2010/main" val="2946031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61B4-ED2B-44C6-92EF-366045002A6F}"/>
              </a:ext>
            </a:extLst>
          </p:cNvPr>
          <p:cNvSpPr>
            <a:spLocks noGrp="1"/>
          </p:cNvSpPr>
          <p:nvPr>
            <p:ph type="title"/>
          </p:nvPr>
        </p:nvSpPr>
        <p:spPr/>
        <p:txBody>
          <a:bodyPr/>
          <a:lstStyle/>
          <a:p>
            <a:r>
              <a:rPr lang="en-US" dirty="0"/>
              <a:t>Update passing point</a:t>
            </a:r>
          </a:p>
        </p:txBody>
      </p:sp>
      <p:sp>
        <p:nvSpPr>
          <p:cNvPr id="3" name="Content Placeholder 2">
            <a:extLst>
              <a:ext uri="{FF2B5EF4-FFF2-40B4-BE49-F238E27FC236}">
                <a16:creationId xmlns:a16="http://schemas.microsoft.com/office/drawing/2014/main" id="{57E749EE-0B79-42DF-8DFC-D03DDF74DBEA}"/>
              </a:ext>
            </a:extLst>
          </p:cNvPr>
          <p:cNvSpPr>
            <a:spLocks noGrp="1"/>
          </p:cNvSpPr>
          <p:nvPr>
            <p:ph idx="1"/>
          </p:nvPr>
        </p:nvSpPr>
        <p:spPr/>
        <p:txBody>
          <a:bodyPr/>
          <a:lstStyle/>
          <a:p>
            <a:r>
              <a:rPr lang="en-US" dirty="0"/>
              <a:t>Once you run the screening results, if you need to adjust the passing point, adjust the passing point on the screening level and re-run the screening level</a:t>
            </a:r>
          </a:p>
          <a:p>
            <a:pPr lvl="1"/>
            <a:r>
              <a:rPr lang="en-US" dirty="0"/>
              <a:t>This will recalculate the CSS</a:t>
            </a:r>
          </a:p>
          <a:p>
            <a:r>
              <a:rPr lang="en-US" dirty="0"/>
              <a:t>Let’s review Job ID 1296 to update the passing point and review multiple screening levels</a:t>
            </a:r>
          </a:p>
        </p:txBody>
      </p:sp>
    </p:spTree>
    <p:extLst>
      <p:ext uri="{BB962C8B-B14F-4D97-AF65-F5344CB8AC3E}">
        <p14:creationId xmlns:p14="http://schemas.microsoft.com/office/powerpoint/2010/main" val="554048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2380-97C5-4A9F-824A-BAC6EB66F890}"/>
              </a:ext>
            </a:extLst>
          </p:cNvPr>
          <p:cNvSpPr>
            <a:spLocks noGrp="1"/>
          </p:cNvSpPr>
          <p:nvPr>
            <p:ph type="title"/>
          </p:nvPr>
        </p:nvSpPr>
        <p:spPr/>
        <p:txBody>
          <a:bodyPr/>
          <a:lstStyle/>
          <a:p>
            <a:r>
              <a:rPr lang="en-US" dirty="0"/>
              <a:t>Creating multiple certifications</a:t>
            </a:r>
          </a:p>
        </p:txBody>
      </p:sp>
    </p:spTree>
    <p:extLst>
      <p:ext uri="{BB962C8B-B14F-4D97-AF65-F5344CB8AC3E}">
        <p14:creationId xmlns:p14="http://schemas.microsoft.com/office/powerpoint/2010/main" val="53830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F4E6-64B4-49DD-BB93-84E310B243EA}"/>
              </a:ext>
            </a:extLst>
          </p:cNvPr>
          <p:cNvSpPr>
            <a:spLocks noGrp="1"/>
          </p:cNvSpPr>
          <p:nvPr>
            <p:ph type="title"/>
          </p:nvPr>
        </p:nvSpPr>
        <p:spPr/>
        <p:txBody>
          <a:bodyPr/>
          <a:lstStyle/>
          <a:p>
            <a:r>
              <a:rPr lang="en-US" dirty="0"/>
              <a:t>Multiple criteria</a:t>
            </a:r>
          </a:p>
        </p:txBody>
      </p:sp>
      <p:sp>
        <p:nvSpPr>
          <p:cNvPr id="3" name="Content Placeholder 2">
            <a:extLst>
              <a:ext uri="{FF2B5EF4-FFF2-40B4-BE49-F238E27FC236}">
                <a16:creationId xmlns:a16="http://schemas.microsoft.com/office/drawing/2014/main" id="{6F1DE9D8-50D9-42AA-A890-425C46846B9C}"/>
              </a:ext>
            </a:extLst>
          </p:cNvPr>
          <p:cNvSpPr>
            <a:spLocks noGrp="1"/>
          </p:cNvSpPr>
          <p:nvPr>
            <p:ph idx="1"/>
          </p:nvPr>
        </p:nvSpPr>
        <p:spPr/>
        <p:txBody>
          <a:bodyPr/>
          <a:lstStyle/>
          <a:p>
            <a:r>
              <a:rPr lang="en-US" dirty="0"/>
              <a:t>You can create certifications on several different types of criteria</a:t>
            </a:r>
          </a:p>
          <a:p>
            <a:r>
              <a:rPr lang="en-US" dirty="0"/>
              <a:t>Let’s look at Job ID 1160 for options</a:t>
            </a:r>
          </a:p>
        </p:txBody>
      </p:sp>
    </p:spTree>
    <p:extLst>
      <p:ext uri="{BB962C8B-B14F-4D97-AF65-F5344CB8AC3E}">
        <p14:creationId xmlns:p14="http://schemas.microsoft.com/office/powerpoint/2010/main" val="3018825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FF27-6EEF-4C88-A8EC-E7F0252E4C7F}"/>
              </a:ext>
            </a:extLst>
          </p:cNvPr>
          <p:cNvSpPr>
            <a:spLocks noGrp="1"/>
          </p:cNvSpPr>
          <p:nvPr>
            <p:ph type="title"/>
          </p:nvPr>
        </p:nvSpPr>
        <p:spPr/>
        <p:txBody>
          <a:bodyPr/>
          <a:lstStyle/>
          <a:p>
            <a:r>
              <a:rPr lang="en-US" dirty="0"/>
              <a:t>Additional Register/cert training</a:t>
            </a:r>
          </a:p>
        </p:txBody>
      </p:sp>
      <p:sp>
        <p:nvSpPr>
          <p:cNvPr id="3" name="Content Placeholder 2">
            <a:extLst>
              <a:ext uri="{FF2B5EF4-FFF2-40B4-BE49-F238E27FC236}">
                <a16:creationId xmlns:a16="http://schemas.microsoft.com/office/drawing/2014/main" id="{C176B82B-880E-4182-A657-3CB269C2A676}"/>
              </a:ext>
            </a:extLst>
          </p:cNvPr>
          <p:cNvSpPr>
            <a:spLocks noGrp="1"/>
          </p:cNvSpPr>
          <p:nvPr>
            <p:ph idx="1"/>
          </p:nvPr>
        </p:nvSpPr>
        <p:spPr/>
        <p:txBody>
          <a:bodyPr/>
          <a:lstStyle/>
          <a:p>
            <a:r>
              <a:rPr lang="en-US" dirty="0"/>
              <a:t>In about 3-4 weeks, we’ll do a follow-up training that focuses on more complex register/certification topics</a:t>
            </a:r>
          </a:p>
        </p:txBody>
      </p:sp>
    </p:spTree>
    <p:extLst>
      <p:ext uri="{BB962C8B-B14F-4D97-AF65-F5344CB8AC3E}">
        <p14:creationId xmlns:p14="http://schemas.microsoft.com/office/powerpoint/2010/main" val="4118533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34CF-5006-4B35-809E-D50CB94D3071}"/>
              </a:ext>
            </a:extLst>
          </p:cNvPr>
          <p:cNvSpPr>
            <a:spLocks noGrp="1"/>
          </p:cNvSpPr>
          <p:nvPr>
            <p:ph type="title"/>
          </p:nvPr>
        </p:nvSpPr>
        <p:spPr/>
        <p:txBody>
          <a:bodyPr/>
          <a:lstStyle/>
          <a:p>
            <a:r>
              <a:rPr lang="en-US" dirty="0"/>
              <a:t>Other updates </a:t>
            </a:r>
          </a:p>
        </p:txBody>
      </p:sp>
      <p:sp>
        <p:nvSpPr>
          <p:cNvPr id="3" name="Text Placeholder 2">
            <a:extLst>
              <a:ext uri="{FF2B5EF4-FFF2-40B4-BE49-F238E27FC236}">
                <a16:creationId xmlns:a16="http://schemas.microsoft.com/office/drawing/2014/main" id="{F6662559-DC99-406E-8555-136B565DFFEF}"/>
              </a:ext>
            </a:extLst>
          </p:cNvPr>
          <p:cNvSpPr>
            <a:spLocks noGrp="1"/>
          </p:cNvSpPr>
          <p:nvPr>
            <p:ph type="body" idx="1"/>
          </p:nvPr>
        </p:nvSpPr>
        <p:spPr/>
        <p:txBody>
          <a:bodyPr/>
          <a:lstStyle/>
          <a:p>
            <a:r>
              <a:rPr lang="en-US" dirty="0"/>
              <a:t>As time permits</a:t>
            </a:r>
          </a:p>
        </p:txBody>
      </p:sp>
    </p:spTree>
    <p:extLst>
      <p:ext uri="{BB962C8B-B14F-4D97-AF65-F5344CB8AC3E}">
        <p14:creationId xmlns:p14="http://schemas.microsoft.com/office/powerpoint/2010/main" val="27339148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89387-F119-4EF9-A2D4-451F7D758073}"/>
              </a:ext>
            </a:extLst>
          </p:cNvPr>
          <p:cNvSpPr>
            <a:spLocks noGrp="1"/>
          </p:cNvSpPr>
          <p:nvPr>
            <p:ph type="title"/>
          </p:nvPr>
        </p:nvSpPr>
        <p:spPr/>
        <p:txBody>
          <a:bodyPr/>
          <a:lstStyle/>
          <a:p>
            <a:r>
              <a:rPr lang="en-US" dirty="0"/>
              <a:t>Looking at external site while logged in to STAR</a:t>
            </a:r>
          </a:p>
        </p:txBody>
      </p:sp>
      <p:sp>
        <p:nvSpPr>
          <p:cNvPr id="3" name="Content Placeholder 2">
            <a:extLst>
              <a:ext uri="{FF2B5EF4-FFF2-40B4-BE49-F238E27FC236}">
                <a16:creationId xmlns:a16="http://schemas.microsoft.com/office/drawing/2014/main" id="{CE54ABD5-A162-4623-B703-8689F967092D}"/>
              </a:ext>
            </a:extLst>
          </p:cNvPr>
          <p:cNvSpPr>
            <a:spLocks noGrp="1"/>
          </p:cNvSpPr>
          <p:nvPr>
            <p:ph idx="1"/>
          </p:nvPr>
        </p:nvSpPr>
        <p:spPr>
          <a:xfrm>
            <a:off x="581192" y="2180496"/>
            <a:ext cx="4307331" cy="3678303"/>
          </a:xfrm>
        </p:spPr>
        <p:txBody>
          <a:bodyPr/>
          <a:lstStyle/>
          <a:p>
            <a:r>
              <a:rPr lang="en-US" dirty="0"/>
              <a:t>You may have received this message when logged into STAR and accessing a Job Posting through Wisc.Jobs.</a:t>
            </a:r>
          </a:p>
        </p:txBody>
      </p:sp>
      <p:pic>
        <p:nvPicPr>
          <p:cNvPr id="5" name="Picture 4">
            <a:extLst>
              <a:ext uri="{FF2B5EF4-FFF2-40B4-BE49-F238E27FC236}">
                <a16:creationId xmlns:a16="http://schemas.microsoft.com/office/drawing/2014/main" id="{E6434F75-15D7-413B-9A28-2E1A09FE52DB}"/>
              </a:ext>
            </a:extLst>
          </p:cNvPr>
          <p:cNvPicPr>
            <a:picLocks noChangeAspect="1"/>
          </p:cNvPicPr>
          <p:nvPr/>
        </p:nvPicPr>
        <p:blipFill>
          <a:blip r:embed="rId2"/>
          <a:stretch>
            <a:fillRect/>
          </a:stretch>
        </p:blipFill>
        <p:spPr>
          <a:xfrm>
            <a:off x="5120640" y="2072408"/>
            <a:ext cx="6145050" cy="46513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04584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36F4-86BC-4A74-81F2-1138FB40FA8F}"/>
              </a:ext>
            </a:extLst>
          </p:cNvPr>
          <p:cNvSpPr>
            <a:spLocks noGrp="1"/>
          </p:cNvSpPr>
          <p:nvPr>
            <p:ph type="title"/>
          </p:nvPr>
        </p:nvSpPr>
        <p:spPr/>
        <p:txBody>
          <a:bodyPr/>
          <a:lstStyle/>
          <a:p>
            <a:r>
              <a:rPr lang="en-US" dirty="0"/>
              <a:t>Looking at external site while logged in to STAR</a:t>
            </a:r>
          </a:p>
        </p:txBody>
      </p:sp>
      <p:sp>
        <p:nvSpPr>
          <p:cNvPr id="3" name="Content Placeholder 2">
            <a:extLst>
              <a:ext uri="{FF2B5EF4-FFF2-40B4-BE49-F238E27FC236}">
                <a16:creationId xmlns:a16="http://schemas.microsoft.com/office/drawing/2014/main" id="{BD57CF7F-3BB5-412F-A5D5-E0343BEA9B97}"/>
              </a:ext>
            </a:extLst>
          </p:cNvPr>
          <p:cNvSpPr>
            <a:spLocks noGrp="1"/>
          </p:cNvSpPr>
          <p:nvPr>
            <p:ph idx="1"/>
          </p:nvPr>
        </p:nvSpPr>
        <p:spPr>
          <a:xfrm>
            <a:off x="581192" y="1881554"/>
            <a:ext cx="11029615" cy="2092569"/>
          </a:xfrm>
        </p:spPr>
        <p:txBody>
          <a:bodyPr>
            <a:normAutofit fontScale="92500"/>
          </a:bodyPr>
          <a:lstStyle/>
          <a:p>
            <a:r>
              <a:rPr lang="en-US" dirty="0"/>
              <a:t>These two things violate security because you are trying to access STAR from both an internal and external perspective.</a:t>
            </a:r>
          </a:p>
          <a:p>
            <a:r>
              <a:rPr lang="en-US" dirty="0"/>
              <a:t>You will either need to be logged out of STAR or open Wisc.Jobs in a different browser or via incognito in Chrome to access both systems without error.</a:t>
            </a:r>
          </a:p>
        </p:txBody>
      </p:sp>
      <p:pic>
        <p:nvPicPr>
          <p:cNvPr id="5" name="Picture 4">
            <a:extLst>
              <a:ext uri="{FF2B5EF4-FFF2-40B4-BE49-F238E27FC236}">
                <a16:creationId xmlns:a16="http://schemas.microsoft.com/office/drawing/2014/main" id="{AC5FDD61-4C72-487C-816D-AB611DFB5FA4}"/>
              </a:ext>
            </a:extLst>
          </p:cNvPr>
          <p:cNvPicPr>
            <a:picLocks noChangeAspect="1"/>
          </p:cNvPicPr>
          <p:nvPr/>
        </p:nvPicPr>
        <p:blipFill>
          <a:blip r:embed="rId2"/>
          <a:stretch>
            <a:fillRect/>
          </a:stretch>
        </p:blipFill>
        <p:spPr>
          <a:xfrm>
            <a:off x="3931669" y="3974123"/>
            <a:ext cx="4328662" cy="1813217"/>
          </a:xfrm>
          <a:prstGeom prst="rect">
            <a:avLst/>
          </a:prstGeom>
          <a:ln>
            <a:solidFill>
              <a:schemeClr val="tx1"/>
            </a:solidFill>
          </a:ln>
        </p:spPr>
      </p:pic>
    </p:spTree>
    <p:extLst>
      <p:ext uri="{BB962C8B-B14F-4D97-AF65-F5344CB8AC3E}">
        <p14:creationId xmlns:p14="http://schemas.microsoft.com/office/powerpoint/2010/main" val="2876309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3304-15E9-46FB-A41A-128D3E69C63B}"/>
              </a:ext>
            </a:extLst>
          </p:cNvPr>
          <p:cNvSpPr>
            <a:spLocks noGrp="1"/>
          </p:cNvSpPr>
          <p:nvPr>
            <p:ph type="title"/>
          </p:nvPr>
        </p:nvSpPr>
        <p:spPr/>
        <p:txBody>
          <a:bodyPr/>
          <a:lstStyle/>
          <a:p>
            <a:r>
              <a:rPr lang="en-US" dirty="0"/>
              <a:t>Why do I keep getting kicked out of the system when I’m creating a job posting?</a:t>
            </a:r>
          </a:p>
        </p:txBody>
      </p:sp>
      <p:sp>
        <p:nvSpPr>
          <p:cNvPr id="3" name="Content Placeholder 2">
            <a:extLst>
              <a:ext uri="{FF2B5EF4-FFF2-40B4-BE49-F238E27FC236}">
                <a16:creationId xmlns:a16="http://schemas.microsoft.com/office/drawing/2014/main" id="{FEFBE061-9C64-45B8-BE5B-0B33F3EFBC61}"/>
              </a:ext>
            </a:extLst>
          </p:cNvPr>
          <p:cNvSpPr>
            <a:spLocks noGrp="1"/>
          </p:cNvSpPr>
          <p:nvPr>
            <p:ph idx="1"/>
          </p:nvPr>
        </p:nvSpPr>
        <p:spPr>
          <a:xfrm>
            <a:off x="581192" y="2074986"/>
            <a:ext cx="11029615" cy="3783814"/>
          </a:xfrm>
        </p:spPr>
        <p:txBody>
          <a:bodyPr/>
          <a:lstStyle/>
          <a:p>
            <a:r>
              <a:rPr lang="en-US" dirty="0"/>
              <a:t>You will be knocked out of the system due to 15 minutes on inactivity.  If you spend too much time creating the Job Posting (it’s not saving while you are in there), you might time out and lose your work.</a:t>
            </a:r>
          </a:p>
          <a:p>
            <a:r>
              <a:rPr lang="en-US" dirty="0"/>
              <a:t>Recommendation – if you are on the Job Posting page for several minutes, click </a:t>
            </a:r>
            <a:r>
              <a:rPr lang="en-US" b="1" dirty="0"/>
              <a:t>OK</a:t>
            </a:r>
            <a:r>
              <a:rPr lang="en-US" dirty="0"/>
              <a:t> on the bottom of the page so you get back to the main Job Posting page and click </a:t>
            </a:r>
            <a:r>
              <a:rPr lang="en-US" b="1" dirty="0"/>
              <a:t>Save as Draft</a:t>
            </a:r>
            <a:r>
              <a:rPr lang="en-US" dirty="0"/>
              <a:t>.  Then go back into the Job Posting to finish your work.</a:t>
            </a:r>
          </a:p>
        </p:txBody>
      </p:sp>
    </p:spTree>
    <p:extLst>
      <p:ext uri="{BB962C8B-B14F-4D97-AF65-F5344CB8AC3E}">
        <p14:creationId xmlns:p14="http://schemas.microsoft.com/office/powerpoint/2010/main" val="269642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7B1B-5966-416A-92B1-D6731B55D4C3}"/>
              </a:ext>
            </a:extLst>
          </p:cNvPr>
          <p:cNvSpPr>
            <a:spLocks noGrp="1"/>
          </p:cNvSpPr>
          <p:nvPr>
            <p:ph type="title"/>
          </p:nvPr>
        </p:nvSpPr>
        <p:spPr/>
        <p:txBody>
          <a:bodyPr/>
          <a:lstStyle/>
          <a:p>
            <a:r>
              <a:rPr lang="en-US" dirty="0"/>
              <a:t>Wisc.jobs = external applicants</a:t>
            </a:r>
          </a:p>
        </p:txBody>
      </p:sp>
      <p:sp>
        <p:nvSpPr>
          <p:cNvPr id="3" name="Content Placeholder 2">
            <a:extLst>
              <a:ext uri="{FF2B5EF4-FFF2-40B4-BE49-F238E27FC236}">
                <a16:creationId xmlns:a16="http://schemas.microsoft.com/office/drawing/2014/main" id="{A0B45E4E-03C1-4903-8243-17B3AD0C0ECE}"/>
              </a:ext>
            </a:extLst>
          </p:cNvPr>
          <p:cNvSpPr>
            <a:spLocks noGrp="1"/>
          </p:cNvSpPr>
          <p:nvPr>
            <p:ph idx="1"/>
          </p:nvPr>
        </p:nvSpPr>
        <p:spPr>
          <a:xfrm>
            <a:off x="430585" y="1798084"/>
            <a:ext cx="11029615" cy="1630915"/>
          </a:xfrm>
        </p:spPr>
        <p:txBody>
          <a:bodyPr>
            <a:normAutofit/>
          </a:bodyPr>
          <a:lstStyle/>
          <a:p>
            <a:r>
              <a:rPr lang="en-US" dirty="0"/>
              <a:t>When they click on </a:t>
            </a:r>
            <a:r>
              <a:rPr lang="en-US" b="1" dirty="0"/>
              <a:t>Apply for Job</a:t>
            </a:r>
            <a:r>
              <a:rPr lang="en-US" dirty="0"/>
              <a:t>, the login for external applicants pops up</a:t>
            </a:r>
          </a:p>
          <a:p>
            <a:r>
              <a:rPr lang="en-US" dirty="0"/>
              <a:t>There is no way for the system to know if someone is an employee or an external applicant at this point</a:t>
            </a:r>
          </a:p>
        </p:txBody>
      </p:sp>
      <p:pic>
        <p:nvPicPr>
          <p:cNvPr id="5" name="Picture 4">
            <a:extLst>
              <a:ext uri="{FF2B5EF4-FFF2-40B4-BE49-F238E27FC236}">
                <a16:creationId xmlns:a16="http://schemas.microsoft.com/office/drawing/2014/main" id="{CD0B5A2B-80D3-44C8-B6A6-202085A1FCC7}"/>
              </a:ext>
            </a:extLst>
          </p:cNvPr>
          <p:cNvPicPr>
            <a:picLocks noChangeAspect="1"/>
          </p:cNvPicPr>
          <p:nvPr/>
        </p:nvPicPr>
        <p:blipFill>
          <a:blip r:embed="rId2"/>
          <a:stretch>
            <a:fillRect/>
          </a:stretch>
        </p:blipFill>
        <p:spPr>
          <a:xfrm>
            <a:off x="2985653" y="3429000"/>
            <a:ext cx="6220693" cy="3362794"/>
          </a:xfrm>
          <a:prstGeom prst="rect">
            <a:avLst/>
          </a:prstGeom>
        </p:spPr>
      </p:pic>
    </p:spTree>
    <p:extLst>
      <p:ext uri="{BB962C8B-B14F-4D97-AF65-F5344CB8AC3E}">
        <p14:creationId xmlns:p14="http://schemas.microsoft.com/office/powerpoint/2010/main" val="2981098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DDCB-68DC-406A-B012-F7B470EBB0B9}"/>
              </a:ext>
            </a:extLst>
          </p:cNvPr>
          <p:cNvSpPr>
            <a:spLocks noGrp="1"/>
          </p:cNvSpPr>
          <p:nvPr>
            <p:ph type="title"/>
          </p:nvPr>
        </p:nvSpPr>
        <p:spPr/>
        <p:txBody>
          <a:bodyPr/>
          <a:lstStyle/>
          <a:p>
            <a:r>
              <a:rPr lang="en-US" dirty="0"/>
              <a:t>Upcoming trainings &amp; some other stuff</a:t>
            </a:r>
          </a:p>
        </p:txBody>
      </p:sp>
      <p:sp>
        <p:nvSpPr>
          <p:cNvPr id="3" name="Content Placeholder 2">
            <a:extLst>
              <a:ext uri="{FF2B5EF4-FFF2-40B4-BE49-F238E27FC236}">
                <a16:creationId xmlns:a16="http://schemas.microsoft.com/office/drawing/2014/main" id="{602D6240-572D-4D13-9310-372118B91330}"/>
              </a:ext>
            </a:extLst>
          </p:cNvPr>
          <p:cNvSpPr>
            <a:spLocks noGrp="1"/>
          </p:cNvSpPr>
          <p:nvPr>
            <p:ph idx="1"/>
          </p:nvPr>
        </p:nvSpPr>
        <p:spPr/>
        <p:txBody>
          <a:bodyPr>
            <a:normAutofit/>
          </a:bodyPr>
          <a:lstStyle/>
          <a:p>
            <a:r>
              <a:rPr lang="en-US" dirty="0"/>
              <a:t>April 16</a:t>
            </a:r>
            <a:r>
              <a:rPr lang="en-US" baseline="30000" dirty="0"/>
              <a:t>th</a:t>
            </a:r>
            <a:r>
              <a:rPr lang="en-US" dirty="0"/>
              <a:t>: Post Certification Processes Training from 9 – 10:30am</a:t>
            </a:r>
          </a:p>
          <a:p>
            <a:r>
              <a:rPr lang="en-US" dirty="0"/>
              <a:t>We will likely need some additional trainings and items come up and people become more familiar with the system</a:t>
            </a:r>
          </a:p>
          <a:p>
            <a:pPr lvl="1"/>
            <a:r>
              <a:rPr lang="en-US" dirty="0"/>
              <a:t>We’ll work to identify needs with the Primary Agency Recruiters</a:t>
            </a:r>
          </a:p>
          <a:p>
            <a:r>
              <a:rPr lang="en-US" dirty="0"/>
              <a:t>More job aids are coming over the next few weeks – we’ll let you know when they are available</a:t>
            </a:r>
          </a:p>
        </p:txBody>
      </p:sp>
    </p:spTree>
    <p:extLst>
      <p:ext uri="{BB962C8B-B14F-4D97-AF65-F5344CB8AC3E}">
        <p14:creationId xmlns:p14="http://schemas.microsoft.com/office/powerpoint/2010/main" val="4246096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202E9D7B-AC8A-4860-BD41-E04FC6559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Rectangle 80">
            <a:extLst>
              <a:ext uri="{FF2B5EF4-FFF2-40B4-BE49-F238E27FC236}">
                <a16:creationId xmlns:a16="http://schemas.microsoft.com/office/drawing/2014/main" id="{697B8C9C-91DF-4F8D-94A0-2C0C66030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ᐈ Have a great day cartoon stock vectors, Royalty Free nice day  illustrations | download on Depositphotos®">
            <a:extLst>
              <a:ext uri="{FF2B5EF4-FFF2-40B4-BE49-F238E27FC236}">
                <a16:creationId xmlns:a16="http://schemas.microsoft.com/office/drawing/2014/main" id="{AA6E279A-2916-449A-AD22-8A5F25A4A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8643"/>
          <a:stretch/>
        </p:blipFill>
        <p:spPr bwMode="auto">
          <a:xfrm>
            <a:off x="446533" y="723899"/>
            <a:ext cx="6202841" cy="5666666"/>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54D43BDD-ED29-4BE9-AEA1-6D0AE5A06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B6EC7A9-DE09-400A-8150-C09E75367635}"/>
              </a:ext>
            </a:extLst>
          </p:cNvPr>
          <p:cNvSpPr>
            <a:spLocks noGrp="1"/>
          </p:cNvSpPr>
          <p:nvPr>
            <p:ph type="title"/>
          </p:nvPr>
        </p:nvSpPr>
        <p:spPr>
          <a:xfrm>
            <a:off x="7283449" y="2042830"/>
            <a:ext cx="4115917" cy="2085869"/>
          </a:xfrm>
        </p:spPr>
        <p:txBody>
          <a:bodyPr vert="horz" lIns="91440" tIns="45720" rIns="91440" bIns="45720" rtlCol="0" anchor="b">
            <a:normAutofit/>
          </a:bodyPr>
          <a:lstStyle/>
          <a:p>
            <a:r>
              <a:rPr lang="en-US" sz="3600" dirty="0">
                <a:solidFill>
                  <a:srgbClr val="FFFFFF"/>
                </a:solidFill>
              </a:rPr>
              <a:t>Enjoy the rest of your day</a:t>
            </a:r>
          </a:p>
        </p:txBody>
      </p:sp>
      <p:grpSp>
        <p:nvGrpSpPr>
          <p:cNvPr id="85" name="Group 84">
            <a:extLst>
              <a:ext uri="{FF2B5EF4-FFF2-40B4-BE49-F238E27FC236}">
                <a16:creationId xmlns:a16="http://schemas.microsoft.com/office/drawing/2014/main" id="{D87A5CD2-E3CD-4870-957C-173AD2C873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6" name="Rectangle 85">
              <a:extLst>
                <a:ext uri="{FF2B5EF4-FFF2-40B4-BE49-F238E27FC236}">
                  <a16:creationId xmlns:a16="http://schemas.microsoft.com/office/drawing/2014/main" id="{00BF2A26-F7CA-4E8B-BC24-1AF436CD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5B21A4B9-14CF-4CA1-9ECF-0DE52B291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C6DADA72-F9FE-48F9-9DAD-B379AE2BC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83304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49F7-0C77-4E6E-A650-490B94FF916E}"/>
              </a:ext>
            </a:extLst>
          </p:cNvPr>
          <p:cNvSpPr>
            <a:spLocks noGrp="1"/>
          </p:cNvSpPr>
          <p:nvPr>
            <p:ph type="title"/>
          </p:nvPr>
        </p:nvSpPr>
        <p:spPr/>
        <p:txBody>
          <a:bodyPr/>
          <a:lstStyle/>
          <a:p>
            <a:r>
              <a:rPr lang="en-US" dirty="0"/>
              <a:t>Wisc.jobs = external applicants</a:t>
            </a:r>
          </a:p>
        </p:txBody>
      </p:sp>
      <p:sp>
        <p:nvSpPr>
          <p:cNvPr id="3" name="Content Placeholder 2">
            <a:extLst>
              <a:ext uri="{FF2B5EF4-FFF2-40B4-BE49-F238E27FC236}">
                <a16:creationId xmlns:a16="http://schemas.microsoft.com/office/drawing/2014/main" id="{7F6FB8E5-4C11-4987-827F-890AFD59F7B1}"/>
              </a:ext>
            </a:extLst>
          </p:cNvPr>
          <p:cNvSpPr>
            <a:spLocks noGrp="1"/>
          </p:cNvSpPr>
          <p:nvPr>
            <p:ph idx="1"/>
          </p:nvPr>
        </p:nvSpPr>
        <p:spPr>
          <a:xfrm>
            <a:off x="581192" y="1892003"/>
            <a:ext cx="11029615" cy="1614989"/>
          </a:xfrm>
        </p:spPr>
        <p:txBody>
          <a:bodyPr>
            <a:normAutofit fontScale="92500" lnSpcReduction="20000"/>
          </a:bodyPr>
          <a:lstStyle/>
          <a:p>
            <a:r>
              <a:rPr lang="en-US" dirty="0"/>
              <a:t>A pop-up message has been added to the external login page to help drive employees in the right direction</a:t>
            </a:r>
          </a:p>
          <a:p>
            <a:r>
              <a:rPr lang="en-US" dirty="0"/>
              <a:t>We are looking to see if there is a way to identify employees at this point in the process</a:t>
            </a:r>
          </a:p>
        </p:txBody>
      </p:sp>
      <p:pic>
        <p:nvPicPr>
          <p:cNvPr id="5" name="Picture 4">
            <a:extLst>
              <a:ext uri="{FF2B5EF4-FFF2-40B4-BE49-F238E27FC236}">
                <a16:creationId xmlns:a16="http://schemas.microsoft.com/office/drawing/2014/main" id="{2CC5E5DC-95BA-4565-B215-8B9659D3D069}"/>
              </a:ext>
            </a:extLst>
          </p:cNvPr>
          <p:cNvPicPr>
            <a:picLocks noChangeAspect="1"/>
          </p:cNvPicPr>
          <p:nvPr/>
        </p:nvPicPr>
        <p:blipFill>
          <a:blip r:embed="rId2"/>
          <a:stretch>
            <a:fillRect/>
          </a:stretch>
        </p:blipFill>
        <p:spPr>
          <a:xfrm>
            <a:off x="2841265" y="3283046"/>
            <a:ext cx="6982799" cy="2314898"/>
          </a:xfrm>
          <a:prstGeom prst="rect">
            <a:avLst/>
          </a:prstGeom>
          <a:ln>
            <a:solidFill>
              <a:schemeClr val="accent1"/>
            </a:solidFill>
          </a:ln>
        </p:spPr>
      </p:pic>
    </p:spTree>
    <p:extLst>
      <p:ext uri="{BB962C8B-B14F-4D97-AF65-F5344CB8AC3E}">
        <p14:creationId xmlns:p14="http://schemas.microsoft.com/office/powerpoint/2010/main" val="76483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655A-474C-4E00-AE31-B3AC1B761D7A}"/>
              </a:ext>
            </a:extLst>
          </p:cNvPr>
          <p:cNvSpPr>
            <a:spLocks noGrp="1"/>
          </p:cNvSpPr>
          <p:nvPr>
            <p:ph type="title"/>
          </p:nvPr>
        </p:nvSpPr>
        <p:spPr/>
        <p:txBody>
          <a:bodyPr/>
          <a:lstStyle/>
          <a:p>
            <a:r>
              <a:rPr lang="en-US" dirty="0"/>
              <a:t>Message for internal applicants who try to create external applicant account</a:t>
            </a:r>
          </a:p>
        </p:txBody>
      </p:sp>
      <p:sp>
        <p:nvSpPr>
          <p:cNvPr id="3" name="Content Placeholder 2">
            <a:extLst>
              <a:ext uri="{FF2B5EF4-FFF2-40B4-BE49-F238E27FC236}">
                <a16:creationId xmlns:a16="http://schemas.microsoft.com/office/drawing/2014/main" id="{0D4B6366-10CF-4B2D-B1F3-A73839DEBF9F}"/>
              </a:ext>
            </a:extLst>
          </p:cNvPr>
          <p:cNvSpPr>
            <a:spLocks noGrp="1"/>
          </p:cNvSpPr>
          <p:nvPr>
            <p:ph idx="1"/>
          </p:nvPr>
        </p:nvSpPr>
        <p:spPr>
          <a:xfrm>
            <a:off x="581193" y="1794119"/>
            <a:ext cx="11029615" cy="2151531"/>
          </a:xfrm>
        </p:spPr>
        <p:txBody>
          <a:bodyPr>
            <a:normAutofit/>
          </a:bodyPr>
          <a:lstStyle/>
          <a:p>
            <a:r>
              <a:rPr lang="en-US" dirty="0"/>
              <a:t>When someone is creating an external user account, there is logic to look at the person’s last name, birth month/day, and last 4 of SSN to see if it matches an active employee with an unlocked IAM</a:t>
            </a:r>
          </a:p>
          <a:p>
            <a:r>
              <a:rPr lang="en-US" dirty="0"/>
              <a:t>The following message appears:</a:t>
            </a:r>
          </a:p>
        </p:txBody>
      </p:sp>
      <p:pic>
        <p:nvPicPr>
          <p:cNvPr id="5" name="Picture 4">
            <a:extLst>
              <a:ext uri="{FF2B5EF4-FFF2-40B4-BE49-F238E27FC236}">
                <a16:creationId xmlns:a16="http://schemas.microsoft.com/office/drawing/2014/main" id="{752C2D99-546E-4D27-8C34-835C20EC42AB}"/>
              </a:ext>
            </a:extLst>
          </p:cNvPr>
          <p:cNvPicPr>
            <a:picLocks noChangeAspect="1"/>
          </p:cNvPicPr>
          <p:nvPr/>
        </p:nvPicPr>
        <p:blipFill>
          <a:blip r:embed="rId2"/>
          <a:stretch>
            <a:fillRect/>
          </a:stretch>
        </p:blipFill>
        <p:spPr>
          <a:xfrm>
            <a:off x="749945" y="4023813"/>
            <a:ext cx="9745435" cy="1343212"/>
          </a:xfrm>
          <a:prstGeom prst="rect">
            <a:avLst/>
          </a:prstGeom>
        </p:spPr>
      </p:pic>
      <p:pic>
        <p:nvPicPr>
          <p:cNvPr id="7" name="Picture 6">
            <a:extLst>
              <a:ext uri="{FF2B5EF4-FFF2-40B4-BE49-F238E27FC236}">
                <a16:creationId xmlns:a16="http://schemas.microsoft.com/office/drawing/2014/main" id="{98156E84-CCD9-4E93-BFA0-095D78C63CD4}"/>
              </a:ext>
            </a:extLst>
          </p:cNvPr>
          <p:cNvPicPr>
            <a:picLocks noChangeAspect="1"/>
          </p:cNvPicPr>
          <p:nvPr/>
        </p:nvPicPr>
        <p:blipFill>
          <a:blip r:embed="rId3"/>
          <a:stretch>
            <a:fillRect/>
          </a:stretch>
        </p:blipFill>
        <p:spPr>
          <a:xfrm>
            <a:off x="86061" y="5614903"/>
            <a:ext cx="12019878" cy="10818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62132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3E3E-04CA-40F3-BD7D-8AE6ED7CE561}"/>
              </a:ext>
            </a:extLst>
          </p:cNvPr>
          <p:cNvSpPr>
            <a:spLocks noGrp="1"/>
          </p:cNvSpPr>
          <p:nvPr>
            <p:ph type="title"/>
          </p:nvPr>
        </p:nvSpPr>
        <p:spPr/>
        <p:txBody>
          <a:bodyPr/>
          <a:lstStyle/>
          <a:p>
            <a:r>
              <a:rPr lang="en-US" dirty="0"/>
              <a:t>Message for external applicants who try to create a duplicate account</a:t>
            </a:r>
          </a:p>
        </p:txBody>
      </p:sp>
      <p:pic>
        <p:nvPicPr>
          <p:cNvPr id="5" name="Picture 4">
            <a:extLst>
              <a:ext uri="{FF2B5EF4-FFF2-40B4-BE49-F238E27FC236}">
                <a16:creationId xmlns:a16="http://schemas.microsoft.com/office/drawing/2014/main" id="{6A268E52-04EE-460A-B8C7-5205418D9631}"/>
              </a:ext>
            </a:extLst>
          </p:cNvPr>
          <p:cNvPicPr>
            <a:picLocks noChangeAspect="1"/>
          </p:cNvPicPr>
          <p:nvPr/>
        </p:nvPicPr>
        <p:blipFill>
          <a:blip r:embed="rId2"/>
          <a:stretch>
            <a:fillRect/>
          </a:stretch>
        </p:blipFill>
        <p:spPr>
          <a:xfrm>
            <a:off x="1432861" y="1849304"/>
            <a:ext cx="9326277" cy="1105054"/>
          </a:xfrm>
          <a:prstGeom prst="rect">
            <a:avLst/>
          </a:prstGeom>
        </p:spPr>
      </p:pic>
      <p:pic>
        <p:nvPicPr>
          <p:cNvPr id="7" name="Picture 6">
            <a:extLst>
              <a:ext uri="{FF2B5EF4-FFF2-40B4-BE49-F238E27FC236}">
                <a16:creationId xmlns:a16="http://schemas.microsoft.com/office/drawing/2014/main" id="{7EEBA00F-1E31-4DCD-AC90-E51AE2CA8176}"/>
              </a:ext>
            </a:extLst>
          </p:cNvPr>
          <p:cNvPicPr>
            <a:picLocks noChangeAspect="1"/>
          </p:cNvPicPr>
          <p:nvPr/>
        </p:nvPicPr>
        <p:blipFill>
          <a:blip r:embed="rId3"/>
          <a:stretch>
            <a:fillRect/>
          </a:stretch>
        </p:blipFill>
        <p:spPr>
          <a:xfrm>
            <a:off x="107573" y="3049817"/>
            <a:ext cx="11976847" cy="1539372"/>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12B86621-6C8E-4B8F-B449-28DDA4990C95}"/>
              </a:ext>
            </a:extLst>
          </p:cNvPr>
          <p:cNvPicPr>
            <a:picLocks noChangeAspect="1"/>
          </p:cNvPicPr>
          <p:nvPr/>
        </p:nvPicPr>
        <p:blipFill>
          <a:blip r:embed="rId4"/>
          <a:stretch>
            <a:fillRect/>
          </a:stretch>
        </p:blipFill>
        <p:spPr>
          <a:xfrm>
            <a:off x="3059495" y="4684649"/>
            <a:ext cx="6073005" cy="21733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68440008"/>
      </p:ext>
    </p:extLst>
  </p:cSld>
  <p:clrMapOvr>
    <a:masterClrMapping/>
  </p:clrMapOvr>
</p:sld>
</file>

<file path=ppt/theme/theme1.xml><?xml version="1.0" encoding="utf-8"?>
<a:theme xmlns:a="http://schemas.openxmlformats.org/drawingml/2006/main" name="Dividend">
  <a:themeElements>
    <a:clrScheme name="Custom 23">
      <a:dk1>
        <a:sysClr val="windowText" lastClr="000000"/>
      </a:dk1>
      <a:lt1>
        <a:sysClr val="window" lastClr="FFFFFF"/>
      </a:lt1>
      <a:dk2>
        <a:srgbClr val="3D3D3D"/>
      </a:dk2>
      <a:lt2>
        <a:srgbClr val="EBEBEB"/>
      </a:lt2>
      <a:accent1>
        <a:srgbClr val="3A5068"/>
      </a:accent1>
      <a:accent2>
        <a:srgbClr val="848D9A"/>
      </a:accent2>
      <a:accent3>
        <a:srgbClr val="45CBE8"/>
      </a:accent3>
      <a:accent4>
        <a:srgbClr val="F8DF88"/>
      </a:accent4>
      <a:accent5>
        <a:srgbClr val="A2C777"/>
      </a:accent5>
      <a:accent6>
        <a:srgbClr val="42955F"/>
      </a:accent6>
      <a:hlink>
        <a:srgbClr val="0070C0"/>
      </a:hlink>
      <a:folHlink>
        <a:srgbClr val="0070C0"/>
      </a:folHlink>
    </a:clrScheme>
    <a:fontScheme name="Nevis Headings">
      <a:majorFont>
        <a:latin typeface="Nevis"/>
        <a:ea typeface=""/>
        <a:cs typeface=""/>
      </a:majorFont>
      <a:minorFont>
        <a:latin typeface="Calibri Light"/>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Bureau xmlns="7a61c4ba-b021-40cd-af10-78a6188bfae5"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4" ma:contentTypeDescription="Create a new document." ma:contentTypeScope="" ma:versionID="a4d41b613a18788b02a9eb6ca837dfa7">
  <xsd:schema xmlns:xsd="http://www.w3.org/2001/XMLSchema" xmlns:xs="http://www.w3.org/2001/XMLSchema" xmlns:p="http://schemas.microsoft.com/office/2006/metadata/properties" xmlns:ns1="http://schemas.microsoft.com/sharepoint/v3" xmlns:ns2="10f2cb44-b37d-4693-a5c3-140ab663d372" xmlns:ns3="7a61c4ba-b021-40cd-af10-78a6188bfae5" xmlns:ns4="fb82bcdf-ea63-4554-99e3-e15ccd87b479" targetNamespace="http://schemas.microsoft.com/office/2006/metadata/properties" ma:root="true" ma:fieldsID="d3f33910585c4c2e97c304e6f603e1e6" ns1:_="" ns2:_="" ns3:_="" ns4:_="">
    <xsd:import namespace="http://schemas.microsoft.com/sharepoint/v3"/>
    <xsd:import namespace="10f2cb44-b37d-4693-a5c3-140ab663d372"/>
    <xsd:import namespace="7a61c4ba-b021-40cd-af10-78a6188bfae5"/>
    <xsd:import namespace="fb82bcdf-ea63-4554-99e3-e15ccd87b47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Bureau"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61c4ba-b021-40cd-af10-78a6188bfae5" elementFormDefault="qualified">
    <xsd:import namespace="http://schemas.microsoft.com/office/2006/documentManagement/types"/>
    <xsd:import namespace="http://schemas.microsoft.com/office/infopath/2007/PartnerControls"/>
    <xsd:element name="Bureau" ma:index="13" nillable="true" ma:displayName="Bureau" ma:format="Dropdown" ma:internalName="Bureau">
      <xsd:simpleType>
        <xsd:restriction base="dms:Choice">
          <xsd:enumeration value="BCER"/>
          <xsd:enumeration value="BEI"/>
          <xsd:enumeration value="BMRS"/>
          <xsd:enumeration value="Central Benefits &amp; Payroll"/>
          <xsd:enumeration value="DIR"/>
          <xsd:enumeration value="HR Services"/>
        </xsd:restrictio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9C0C74E-D8E0-4775-959F-63C4C4CEE4B2}">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F9A296-43EC-4A90-A6EA-512B613DD906}">
  <ds:schemaRefs>
    <ds:schemaRef ds:uri="http://schemas.microsoft.com/sharepoint/v3/contenttype/forms"/>
  </ds:schemaRefs>
</ds:datastoreItem>
</file>

<file path=customXml/itemProps3.xml><?xml version="1.0" encoding="utf-8"?>
<ds:datastoreItem xmlns:ds="http://schemas.openxmlformats.org/officeDocument/2006/customXml" ds:itemID="{7455939A-53DD-4DEB-AFDE-6EB5A839E302}"/>
</file>

<file path=customXml/itemProps4.xml><?xml version="1.0" encoding="utf-8"?>
<ds:datastoreItem xmlns:ds="http://schemas.openxmlformats.org/officeDocument/2006/customXml" ds:itemID="{6F46434D-BC7E-4D31-B70B-C4290923C561}"/>
</file>

<file path=docProps/app.xml><?xml version="1.0" encoding="utf-8"?>
<Properties xmlns="http://schemas.openxmlformats.org/officeDocument/2006/extended-properties" xmlns:vt="http://schemas.openxmlformats.org/officeDocument/2006/docPropsVTypes">
  <TotalTime>2809</TotalTime>
  <Words>1884</Words>
  <Application>Microsoft Office PowerPoint</Application>
  <PresentationFormat>Widescreen</PresentationFormat>
  <Paragraphs>190</Paragraphs>
  <Slides>61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Calibri</vt:lpstr>
      <vt:lpstr>Calibri Light</vt:lpstr>
      <vt:lpstr>Nevis</vt:lpstr>
      <vt:lpstr>Wingdings 2</vt:lpstr>
      <vt:lpstr>Dividend</vt:lpstr>
      <vt:lpstr>Register/cert training 102 plus a few follow-ups</vt:lpstr>
      <vt:lpstr>agenda</vt:lpstr>
      <vt:lpstr>Wisc.jobs vs Careers tile in employee self service</vt:lpstr>
      <vt:lpstr>Wisc.jobs = external applicants</vt:lpstr>
      <vt:lpstr>Wisc.jobs = external applicants</vt:lpstr>
      <vt:lpstr>Wisc.jobs = external applicants</vt:lpstr>
      <vt:lpstr>Wisc.jobs = external applicants</vt:lpstr>
      <vt:lpstr>Message for internal applicants who try to create external applicant account</vt:lpstr>
      <vt:lpstr>Message for external applicants who try to create a duplicate account</vt:lpstr>
      <vt:lpstr>Training follow-up</vt:lpstr>
      <vt:lpstr>Job postings – post and remove date</vt:lpstr>
      <vt:lpstr>Job postings – Remove date - CORRECTION</vt:lpstr>
      <vt:lpstr>Job postings – remove date</vt:lpstr>
      <vt:lpstr>Lte Recruitments and “rating”</vt:lpstr>
      <vt:lpstr>LTE applicant collection methods</vt:lpstr>
      <vt:lpstr>Forwarding applicants</vt:lpstr>
      <vt:lpstr>Forward applicants</vt:lpstr>
      <vt:lpstr>Forward applicants</vt:lpstr>
      <vt:lpstr>Forward applicants</vt:lpstr>
      <vt:lpstr>Route the applicants</vt:lpstr>
      <vt:lpstr>Route the applicants</vt:lpstr>
      <vt:lpstr>Route the applicants</vt:lpstr>
      <vt:lpstr>Route the applicants</vt:lpstr>
      <vt:lpstr>Route the applicants</vt:lpstr>
      <vt:lpstr>Route the applicants</vt:lpstr>
      <vt:lpstr>Route the applicants</vt:lpstr>
      <vt:lpstr>Route the applicants</vt:lpstr>
      <vt:lpstr>Run resume screening to see who is moving forward</vt:lpstr>
      <vt:lpstr>Review screening results</vt:lpstr>
      <vt:lpstr>Can route and run screening level at any time</vt:lpstr>
      <vt:lpstr>Registers and certifications</vt:lpstr>
      <vt:lpstr>Pass/Fail Recruitments</vt:lpstr>
      <vt:lpstr>Pass/Fail online screening results example</vt:lpstr>
      <vt:lpstr>Pass/fail Resume screening results example</vt:lpstr>
      <vt:lpstr>Pass/fail register</vt:lpstr>
      <vt:lpstr>Pass/fail register</vt:lpstr>
      <vt:lpstr>Pass/fail register</vt:lpstr>
      <vt:lpstr>Create certification</vt:lpstr>
      <vt:lpstr>Create certification</vt:lpstr>
      <vt:lpstr>Create certification – pass/fail</vt:lpstr>
      <vt:lpstr>Certification will initially be in draft status</vt:lpstr>
      <vt:lpstr>Finalizing certification</vt:lpstr>
      <vt:lpstr>Pass/cert register &amp; Certification demo</vt:lpstr>
      <vt:lpstr>Expanded certification</vt:lpstr>
      <vt:lpstr>Expanded certification</vt:lpstr>
      <vt:lpstr>Certification example  (those are all test names – applicant names will appear under name)</vt:lpstr>
      <vt:lpstr>Expanded certification definitions – how certified</vt:lpstr>
      <vt:lpstr>Accessing expanded certification applicant information</vt:lpstr>
      <vt:lpstr>Reviewing cert rule logic</vt:lpstr>
      <vt:lpstr>Multiple screening levels</vt:lpstr>
      <vt:lpstr>CSS calculated on final screening level</vt:lpstr>
      <vt:lpstr>Update passing point</vt:lpstr>
      <vt:lpstr>Creating multiple certifications</vt:lpstr>
      <vt:lpstr>Multiple criteria</vt:lpstr>
      <vt:lpstr>Additional Register/cert training</vt:lpstr>
      <vt:lpstr>Other updates </vt:lpstr>
      <vt:lpstr>Looking at external site while logged in to STAR</vt:lpstr>
      <vt:lpstr>Looking at external site while logged in to STAR</vt:lpstr>
      <vt:lpstr>Why do I keep getting kicked out of the system when I’m creating a job posting?</vt:lpstr>
      <vt:lpstr>Upcoming trainings &amp; some other stuff</vt:lpstr>
      <vt:lpstr>Enjoy the rest of your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 and Cert Training 102</dc:title>
  <dc:creator>Zimm, Nicole - DOA</dc:creator>
  <cp:lastModifiedBy>Zimm, Nicole - DOA</cp:lastModifiedBy>
  <cp:revision>263</cp:revision>
  <dcterms:created xsi:type="dcterms:W3CDTF">2020-11-05T00:16:30Z</dcterms:created>
  <dcterms:modified xsi:type="dcterms:W3CDTF">2021-04-13T16:46:13Z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ies>
</file>