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83"/>
  </p:notesMasterIdLst>
  <p:sldIdLst>
    <p:sldId id="1272" r:id="rId5"/>
    <p:sldId id="1535" r:id="rId6"/>
    <p:sldId id="1468" r:id="rId7"/>
    <p:sldId id="1469" r:id="rId8"/>
    <p:sldId id="1470" r:id="rId9"/>
    <p:sldId id="1471" r:id="rId10"/>
    <p:sldId id="1472" r:id="rId11"/>
    <p:sldId id="1473" r:id="rId12"/>
    <p:sldId id="1474" r:id="rId13"/>
    <p:sldId id="1475" r:id="rId14"/>
    <p:sldId id="1476" r:id="rId15"/>
    <p:sldId id="1477" r:id="rId16"/>
    <p:sldId id="1478" r:id="rId17"/>
    <p:sldId id="1479" r:id="rId18"/>
    <p:sldId id="1481" r:id="rId19"/>
    <p:sldId id="1497" r:id="rId20"/>
    <p:sldId id="1482" r:id="rId21"/>
    <p:sldId id="1487" r:id="rId22"/>
    <p:sldId id="1488" r:id="rId23"/>
    <p:sldId id="1489" r:id="rId24"/>
    <p:sldId id="1490" r:id="rId25"/>
    <p:sldId id="1491" r:id="rId26"/>
    <p:sldId id="1492" r:id="rId27"/>
    <p:sldId id="1493" r:id="rId28"/>
    <p:sldId id="1494" r:id="rId29"/>
    <p:sldId id="1495" r:id="rId30"/>
    <p:sldId id="1496" r:id="rId31"/>
    <p:sldId id="1498" r:id="rId32"/>
    <p:sldId id="1538" r:id="rId33"/>
    <p:sldId id="1499" r:id="rId34"/>
    <p:sldId id="1500" r:id="rId35"/>
    <p:sldId id="1501" r:id="rId36"/>
    <p:sldId id="1502" r:id="rId37"/>
    <p:sldId id="1503" r:id="rId38"/>
    <p:sldId id="1448" r:id="rId39"/>
    <p:sldId id="1449" r:id="rId40"/>
    <p:sldId id="1452" r:id="rId41"/>
    <p:sldId id="1450" r:id="rId42"/>
    <p:sldId id="1451" r:id="rId43"/>
    <p:sldId id="1453" r:id="rId44"/>
    <p:sldId id="1454" r:id="rId45"/>
    <p:sldId id="1504" r:id="rId46"/>
    <p:sldId id="1505" r:id="rId47"/>
    <p:sldId id="1506" r:id="rId48"/>
    <p:sldId id="1507" r:id="rId49"/>
    <p:sldId id="1508" r:id="rId50"/>
    <p:sldId id="1509" r:id="rId51"/>
    <p:sldId id="1510" r:id="rId52"/>
    <p:sldId id="1511" r:id="rId53"/>
    <p:sldId id="1512" r:id="rId54"/>
    <p:sldId id="1513" r:id="rId55"/>
    <p:sldId id="1514" r:id="rId56"/>
    <p:sldId id="1515" r:id="rId57"/>
    <p:sldId id="1522" r:id="rId58"/>
    <p:sldId id="1516" r:id="rId59"/>
    <p:sldId id="1517" r:id="rId60"/>
    <p:sldId id="1519" r:id="rId61"/>
    <p:sldId id="1518" r:id="rId62"/>
    <p:sldId id="1520" r:id="rId63"/>
    <p:sldId id="1521" r:id="rId64"/>
    <p:sldId id="1523" r:id="rId65"/>
    <p:sldId id="1524" r:id="rId66"/>
    <p:sldId id="1525" r:id="rId67"/>
    <p:sldId id="1526" r:id="rId68"/>
    <p:sldId id="1527" r:id="rId69"/>
    <p:sldId id="1528" r:id="rId70"/>
    <p:sldId id="1529" r:id="rId71"/>
    <p:sldId id="1530" r:id="rId72"/>
    <p:sldId id="1531" r:id="rId73"/>
    <p:sldId id="1532" r:id="rId74"/>
    <p:sldId id="1533" r:id="rId75"/>
    <p:sldId id="1534" r:id="rId76"/>
    <p:sldId id="1466" r:id="rId77"/>
    <p:sldId id="1366" r:id="rId78"/>
    <p:sldId id="1367" r:id="rId79"/>
    <p:sldId id="1536" r:id="rId80"/>
    <p:sldId id="1537" r:id="rId81"/>
    <p:sldId id="1368" r:id="rId8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 Sarah - DOA" initials="CS-D" lastIdx="3" clrIdx="0">
    <p:extLst>
      <p:ext uri="{19B8F6BF-5375-455C-9EA6-DF929625EA0E}">
        <p15:presenceInfo xmlns:p15="http://schemas.microsoft.com/office/powerpoint/2012/main" userId="S::sarah.carr@wisconsin.gov::c97719cd-55f8-4d24-94b7-bb687265a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50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1081" autoAdjust="0"/>
  </p:normalViewPr>
  <p:slideViewPr>
    <p:cSldViewPr snapToGrid="0">
      <p:cViewPr varScale="1">
        <p:scale>
          <a:sx n="89" d="100"/>
          <a:sy n="89" d="100"/>
        </p:scale>
        <p:origin x="37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openxmlformats.org/officeDocument/2006/relationships/customXml" Target="../customXml/item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BAF19-E5B5-40DD-9BCB-930B0FFB0E66}"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AE3A49A3-B8AD-40A7-89C4-FC35E4BD35FB}">
      <dgm:prSet/>
      <dgm:spPr/>
      <dgm:t>
        <a:bodyPr/>
        <a:lstStyle/>
        <a:p>
          <a:r>
            <a:rPr lang="en-US"/>
            <a:t>Candidate Types</a:t>
          </a:r>
        </a:p>
      </dgm:t>
    </dgm:pt>
    <dgm:pt modelId="{E74C8A6A-004A-4CD5-BA32-14622299DF8A}" type="parTrans" cxnId="{115D86B1-0F49-4ECA-B7C8-D78C84547B39}">
      <dgm:prSet/>
      <dgm:spPr/>
      <dgm:t>
        <a:bodyPr/>
        <a:lstStyle/>
        <a:p>
          <a:endParaRPr lang="en-US"/>
        </a:p>
      </dgm:t>
    </dgm:pt>
    <dgm:pt modelId="{E7D66A9F-1FF0-4CF5-89A8-A9521366B9E8}" type="sibTrans" cxnId="{115D86B1-0F49-4ECA-B7C8-D78C84547B39}">
      <dgm:prSet/>
      <dgm:spPr/>
      <dgm:t>
        <a:bodyPr/>
        <a:lstStyle/>
        <a:p>
          <a:endParaRPr lang="en-US"/>
        </a:p>
      </dgm:t>
    </dgm:pt>
    <dgm:pt modelId="{3165EC77-D2E4-42D1-AB36-92796803FE2A}">
      <dgm:prSet/>
      <dgm:spPr/>
      <dgm:t>
        <a:bodyPr/>
        <a:lstStyle/>
        <a:p>
          <a:r>
            <a:rPr lang="en-US"/>
            <a:t>Creating an External Applicant Account</a:t>
          </a:r>
        </a:p>
      </dgm:t>
    </dgm:pt>
    <dgm:pt modelId="{043D6E1C-FE28-47B0-BB95-D4E8FDA5B4BC}" type="parTrans" cxnId="{D3447AF9-6D39-4105-B8F6-796D2DA5797C}">
      <dgm:prSet/>
      <dgm:spPr/>
      <dgm:t>
        <a:bodyPr/>
        <a:lstStyle/>
        <a:p>
          <a:endParaRPr lang="en-US"/>
        </a:p>
      </dgm:t>
    </dgm:pt>
    <dgm:pt modelId="{C7B2DDFA-B3F4-4052-80E6-DFEB1181C0B7}" type="sibTrans" cxnId="{D3447AF9-6D39-4105-B8F6-796D2DA5797C}">
      <dgm:prSet/>
      <dgm:spPr/>
      <dgm:t>
        <a:bodyPr/>
        <a:lstStyle/>
        <a:p>
          <a:endParaRPr lang="en-US"/>
        </a:p>
      </dgm:t>
    </dgm:pt>
    <dgm:pt modelId="{9474FD3E-3206-4E63-9FFC-E91839B570FF}">
      <dgm:prSet/>
      <dgm:spPr/>
      <dgm:t>
        <a:bodyPr/>
        <a:lstStyle/>
        <a:p>
          <a:r>
            <a:rPr lang="en-US"/>
            <a:t>Searching for Jobs</a:t>
          </a:r>
        </a:p>
      </dgm:t>
    </dgm:pt>
    <dgm:pt modelId="{2B694633-F53C-4933-83FA-CFDED0522201}" type="parTrans" cxnId="{A75939CD-401F-4356-BA49-B60A55B85759}">
      <dgm:prSet/>
      <dgm:spPr/>
      <dgm:t>
        <a:bodyPr/>
        <a:lstStyle/>
        <a:p>
          <a:endParaRPr lang="en-US"/>
        </a:p>
      </dgm:t>
    </dgm:pt>
    <dgm:pt modelId="{ACA58B37-9DB0-4BC1-BA24-6184D3C21865}" type="sibTrans" cxnId="{A75939CD-401F-4356-BA49-B60A55B85759}">
      <dgm:prSet/>
      <dgm:spPr/>
      <dgm:t>
        <a:bodyPr/>
        <a:lstStyle/>
        <a:p>
          <a:endParaRPr lang="en-US"/>
        </a:p>
      </dgm:t>
    </dgm:pt>
    <dgm:pt modelId="{9026A2AC-F3DF-41E2-A658-3BAB282C0C4A}">
      <dgm:prSet/>
      <dgm:spPr/>
      <dgm:t>
        <a:bodyPr/>
        <a:lstStyle/>
        <a:p>
          <a:r>
            <a:rPr lang="en-US"/>
            <a:t>Applying for Jobs</a:t>
          </a:r>
        </a:p>
      </dgm:t>
    </dgm:pt>
    <dgm:pt modelId="{8A339D76-84F2-465D-8DD2-28D8F44332A4}" type="parTrans" cxnId="{BF77EA95-E7F8-419E-820F-6288FB3BF5D9}">
      <dgm:prSet/>
      <dgm:spPr/>
      <dgm:t>
        <a:bodyPr/>
        <a:lstStyle/>
        <a:p>
          <a:endParaRPr lang="en-US"/>
        </a:p>
      </dgm:t>
    </dgm:pt>
    <dgm:pt modelId="{FAB33F1F-EA2F-4E5D-A419-4E4157292BF0}" type="sibTrans" cxnId="{BF77EA95-E7F8-419E-820F-6288FB3BF5D9}">
      <dgm:prSet/>
      <dgm:spPr/>
      <dgm:t>
        <a:bodyPr/>
        <a:lstStyle/>
        <a:p>
          <a:endParaRPr lang="en-US"/>
        </a:p>
      </dgm:t>
    </dgm:pt>
    <dgm:pt modelId="{5FEB8DCD-6D7F-429A-B8EF-339FC6FCAF77}">
      <dgm:prSet/>
      <dgm:spPr/>
      <dgm:t>
        <a:bodyPr/>
        <a:lstStyle/>
        <a:p>
          <a:r>
            <a:rPr lang="en-US"/>
            <a:t>Other Functions within Candidate Gateway</a:t>
          </a:r>
        </a:p>
      </dgm:t>
    </dgm:pt>
    <dgm:pt modelId="{3C8755BD-A0C3-4E3E-9FD3-12E23C234C30}" type="parTrans" cxnId="{71E1B442-1A91-4AA1-8D97-2358029D592A}">
      <dgm:prSet/>
      <dgm:spPr/>
      <dgm:t>
        <a:bodyPr/>
        <a:lstStyle/>
        <a:p>
          <a:endParaRPr lang="en-US"/>
        </a:p>
      </dgm:t>
    </dgm:pt>
    <dgm:pt modelId="{706F5737-3C12-409D-8449-AA2F3C8C2896}" type="sibTrans" cxnId="{71E1B442-1A91-4AA1-8D97-2358029D592A}">
      <dgm:prSet/>
      <dgm:spPr/>
      <dgm:t>
        <a:bodyPr/>
        <a:lstStyle/>
        <a:p>
          <a:endParaRPr lang="en-US"/>
        </a:p>
      </dgm:t>
    </dgm:pt>
    <dgm:pt modelId="{E2347F32-1EE4-4226-B286-FA9689CEDDC8}">
      <dgm:prSet/>
      <dgm:spPr/>
      <dgm:t>
        <a:bodyPr/>
        <a:lstStyle/>
        <a:p>
          <a:r>
            <a:rPr lang="en-US"/>
            <a:t>Manually Adding Applicants to a Job Opening</a:t>
          </a:r>
        </a:p>
      </dgm:t>
    </dgm:pt>
    <dgm:pt modelId="{394AC352-CB2C-4665-9743-8DA1C5F0CA2B}" type="parTrans" cxnId="{4C750A9B-F480-4474-ADE2-585B24F7A630}">
      <dgm:prSet/>
      <dgm:spPr/>
      <dgm:t>
        <a:bodyPr/>
        <a:lstStyle/>
        <a:p>
          <a:endParaRPr lang="en-US"/>
        </a:p>
      </dgm:t>
    </dgm:pt>
    <dgm:pt modelId="{FD1F81EE-F89A-44FB-950D-0CA823B301FF}" type="sibTrans" cxnId="{4C750A9B-F480-4474-ADE2-585B24F7A630}">
      <dgm:prSet/>
      <dgm:spPr/>
      <dgm:t>
        <a:bodyPr/>
        <a:lstStyle/>
        <a:p>
          <a:endParaRPr lang="en-US"/>
        </a:p>
      </dgm:t>
    </dgm:pt>
    <dgm:pt modelId="{C05A9306-955F-4753-97EA-E2532F7B8B28}" type="pres">
      <dgm:prSet presAssocID="{929BAF19-E5B5-40DD-9BCB-930B0FFB0E66}" presName="linear" presStyleCnt="0">
        <dgm:presLayoutVars>
          <dgm:animLvl val="lvl"/>
          <dgm:resizeHandles val="exact"/>
        </dgm:presLayoutVars>
      </dgm:prSet>
      <dgm:spPr/>
    </dgm:pt>
    <dgm:pt modelId="{4884951E-3148-416B-A3C9-FD3B9F730C75}" type="pres">
      <dgm:prSet presAssocID="{AE3A49A3-B8AD-40A7-89C4-FC35E4BD35FB}" presName="parentText" presStyleLbl="node1" presStyleIdx="0" presStyleCnt="6">
        <dgm:presLayoutVars>
          <dgm:chMax val="0"/>
          <dgm:bulletEnabled val="1"/>
        </dgm:presLayoutVars>
      </dgm:prSet>
      <dgm:spPr/>
    </dgm:pt>
    <dgm:pt modelId="{6762A0B9-3EA2-4764-A790-3DC62563DADB}" type="pres">
      <dgm:prSet presAssocID="{E7D66A9F-1FF0-4CF5-89A8-A9521366B9E8}" presName="spacer" presStyleCnt="0"/>
      <dgm:spPr/>
    </dgm:pt>
    <dgm:pt modelId="{35E6E596-CDE0-458A-961C-00D4361390D8}" type="pres">
      <dgm:prSet presAssocID="{3165EC77-D2E4-42D1-AB36-92796803FE2A}" presName="parentText" presStyleLbl="node1" presStyleIdx="1" presStyleCnt="6">
        <dgm:presLayoutVars>
          <dgm:chMax val="0"/>
          <dgm:bulletEnabled val="1"/>
        </dgm:presLayoutVars>
      </dgm:prSet>
      <dgm:spPr/>
    </dgm:pt>
    <dgm:pt modelId="{CF931085-1E48-49E1-9721-6D1D0D01F02D}" type="pres">
      <dgm:prSet presAssocID="{C7B2DDFA-B3F4-4052-80E6-DFEB1181C0B7}" presName="spacer" presStyleCnt="0"/>
      <dgm:spPr/>
    </dgm:pt>
    <dgm:pt modelId="{F6FA9E75-B2A5-4F78-B74E-D91C6A1524A4}" type="pres">
      <dgm:prSet presAssocID="{9474FD3E-3206-4E63-9FFC-E91839B570FF}" presName="parentText" presStyleLbl="node1" presStyleIdx="2" presStyleCnt="6">
        <dgm:presLayoutVars>
          <dgm:chMax val="0"/>
          <dgm:bulletEnabled val="1"/>
        </dgm:presLayoutVars>
      </dgm:prSet>
      <dgm:spPr/>
    </dgm:pt>
    <dgm:pt modelId="{435AE638-79D9-4732-9881-D66281DEA12A}" type="pres">
      <dgm:prSet presAssocID="{ACA58B37-9DB0-4BC1-BA24-6184D3C21865}" presName="spacer" presStyleCnt="0"/>
      <dgm:spPr/>
    </dgm:pt>
    <dgm:pt modelId="{1DDF98FF-FDC2-4D9B-AE60-A4E9FDC1A088}" type="pres">
      <dgm:prSet presAssocID="{9026A2AC-F3DF-41E2-A658-3BAB282C0C4A}" presName="parentText" presStyleLbl="node1" presStyleIdx="3" presStyleCnt="6">
        <dgm:presLayoutVars>
          <dgm:chMax val="0"/>
          <dgm:bulletEnabled val="1"/>
        </dgm:presLayoutVars>
      </dgm:prSet>
      <dgm:spPr/>
    </dgm:pt>
    <dgm:pt modelId="{938C5F1B-AC91-494D-A1E9-C7D95B720653}" type="pres">
      <dgm:prSet presAssocID="{FAB33F1F-EA2F-4E5D-A419-4E4157292BF0}" presName="spacer" presStyleCnt="0"/>
      <dgm:spPr/>
    </dgm:pt>
    <dgm:pt modelId="{7FA5FE0C-5216-44A7-AEAF-A1ED5925D296}" type="pres">
      <dgm:prSet presAssocID="{5FEB8DCD-6D7F-429A-B8EF-339FC6FCAF77}" presName="parentText" presStyleLbl="node1" presStyleIdx="4" presStyleCnt="6">
        <dgm:presLayoutVars>
          <dgm:chMax val="0"/>
          <dgm:bulletEnabled val="1"/>
        </dgm:presLayoutVars>
      </dgm:prSet>
      <dgm:spPr/>
    </dgm:pt>
    <dgm:pt modelId="{F53AFF0D-5202-4E52-B9F2-66BEF259B395}" type="pres">
      <dgm:prSet presAssocID="{706F5737-3C12-409D-8449-AA2F3C8C2896}" presName="spacer" presStyleCnt="0"/>
      <dgm:spPr/>
    </dgm:pt>
    <dgm:pt modelId="{83EA9BA1-F9BA-45A2-BDCD-BA1BE2A3AE62}" type="pres">
      <dgm:prSet presAssocID="{E2347F32-1EE4-4226-B286-FA9689CEDDC8}" presName="parentText" presStyleLbl="node1" presStyleIdx="5" presStyleCnt="6">
        <dgm:presLayoutVars>
          <dgm:chMax val="0"/>
          <dgm:bulletEnabled val="1"/>
        </dgm:presLayoutVars>
      </dgm:prSet>
      <dgm:spPr/>
    </dgm:pt>
  </dgm:ptLst>
  <dgm:cxnLst>
    <dgm:cxn modelId="{36E88C1D-698F-4785-BFEF-963AD15D8918}" type="presOf" srcId="{3165EC77-D2E4-42D1-AB36-92796803FE2A}" destId="{35E6E596-CDE0-458A-961C-00D4361390D8}" srcOrd="0" destOrd="0" presId="urn:microsoft.com/office/officeart/2005/8/layout/vList2"/>
    <dgm:cxn modelId="{71E1B442-1A91-4AA1-8D97-2358029D592A}" srcId="{929BAF19-E5B5-40DD-9BCB-930B0FFB0E66}" destId="{5FEB8DCD-6D7F-429A-B8EF-339FC6FCAF77}" srcOrd="4" destOrd="0" parTransId="{3C8755BD-A0C3-4E3E-9FD3-12E23C234C30}" sibTransId="{706F5737-3C12-409D-8449-AA2F3C8C2896}"/>
    <dgm:cxn modelId="{ED176344-C2F6-40C7-B0A9-2FC26C24AD73}" type="presOf" srcId="{9474FD3E-3206-4E63-9FFC-E91839B570FF}" destId="{F6FA9E75-B2A5-4F78-B74E-D91C6A1524A4}" srcOrd="0" destOrd="0" presId="urn:microsoft.com/office/officeart/2005/8/layout/vList2"/>
    <dgm:cxn modelId="{24880D6E-726B-46CB-AC61-6546854392EB}" type="presOf" srcId="{9026A2AC-F3DF-41E2-A658-3BAB282C0C4A}" destId="{1DDF98FF-FDC2-4D9B-AE60-A4E9FDC1A088}" srcOrd="0" destOrd="0" presId="urn:microsoft.com/office/officeart/2005/8/layout/vList2"/>
    <dgm:cxn modelId="{46C95187-3385-4284-8CC7-FC37A83B7643}" type="presOf" srcId="{929BAF19-E5B5-40DD-9BCB-930B0FFB0E66}" destId="{C05A9306-955F-4753-97EA-E2532F7B8B28}" srcOrd="0" destOrd="0" presId="urn:microsoft.com/office/officeart/2005/8/layout/vList2"/>
    <dgm:cxn modelId="{A7204E8D-9398-432E-BE13-F6EB3816D320}" type="presOf" srcId="{E2347F32-1EE4-4226-B286-FA9689CEDDC8}" destId="{83EA9BA1-F9BA-45A2-BDCD-BA1BE2A3AE62}" srcOrd="0" destOrd="0" presId="urn:microsoft.com/office/officeart/2005/8/layout/vList2"/>
    <dgm:cxn modelId="{BF77EA95-E7F8-419E-820F-6288FB3BF5D9}" srcId="{929BAF19-E5B5-40DD-9BCB-930B0FFB0E66}" destId="{9026A2AC-F3DF-41E2-A658-3BAB282C0C4A}" srcOrd="3" destOrd="0" parTransId="{8A339D76-84F2-465D-8DD2-28D8F44332A4}" sibTransId="{FAB33F1F-EA2F-4E5D-A419-4E4157292BF0}"/>
    <dgm:cxn modelId="{4C750A9B-F480-4474-ADE2-585B24F7A630}" srcId="{929BAF19-E5B5-40DD-9BCB-930B0FFB0E66}" destId="{E2347F32-1EE4-4226-B286-FA9689CEDDC8}" srcOrd="5" destOrd="0" parTransId="{394AC352-CB2C-4665-9743-8DA1C5F0CA2B}" sibTransId="{FD1F81EE-F89A-44FB-950D-0CA823B301FF}"/>
    <dgm:cxn modelId="{B81EEBA0-E62B-4DB2-BC9B-85CFBC86BCA1}" type="presOf" srcId="{AE3A49A3-B8AD-40A7-89C4-FC35E4BD35FB}" destId="{4884951E-3148-416B-A3C9-FD3B9F730C75}" srcOrd="0" destOrd="0" presId="urn:microsoft.com/office/officeart/2005/8/layout/vList2"/>
    <dgm:cxn modelId="{115D86B1-0F49-4ECA-B7C8-D78C84547B39}" srcId="{929BAF19-E5B5-40DD-9BCB-930B0FFB0E66}" destId="{AE3A49A3-B8AD-40A7-89C4-FC35E4BD35FB}" srcOrd="0" destOrd="0" parTransId="{E74C8A6A-004A-4CD5-BA32-14622299DF8A}" sibTransId="{E7D66A9F-1FF0-4CF5-89A8-A9521366B9E8}"/>
    <dgm:cxn modelId="{A75939CD-401F-4356-BA49-B60A55B85759}" srcId="{929BAF19-E5B5-40DD-9BCB-930B0FFB0E66}" destId="{9474FD3E-3206-4E63-9FFC-E91839B570FF}" srcOrd="2" destOrd="0" parTransId="{2B694633-F53C-4933-83FA-CFDED0522201}" sibTransId="{ACA58B37-9DB0-4BC1-BA24-6184D3C21865}"/>
    <dgm:cxn modelId="{0F29FFD8-4CBC-43D6-A017-245F8CDEE244}" type="presOf" srcId="{5FEB8DCD-6D7F-429A-B8EF-339FC6FCAF77}" destId="{7FA5FE0C-5216-44A7-AEAF-A1ED5925D296}" srcOrd="0" destOrd="0" presId="urn:microsoft.com/office/officeart/2005/8/layout/vList2"/>
    <dgm:cxn modelId="{D3447AF9-6D39-4105-B8F6-796D2DA5797C}" srcId="{929BAF19-E5B5-40DD-9BCB-930B0FFB0E66}" destId="{3165EC77-D2E4-42D1-AB36-92796803FE2A}" srcOrd="1" destOrd="0" parTransId="{043D6E1C-FE28-47B0-BB95-D4E8FDA5B4BC}" sibTransId="{C7B2DDFA-B3F4-4052-80E6-DFEB1181C0B7}"/>
    <dgm:cxn modelId="{537AB249-BA5E-406A-B8A2-07E047ADDF34}" type="presParOf" srcId="{C05A9306-955F-4753-97EA-E2532F7B8B28}" destId="{4884951E-3148-416B-A3C9-FD3B9F730C75}" srcOrd="0" destOrd="0" presId="urn:microsoft.com/office/officeart/2005/8/layout/vList2"/>
    <dgm:cxn modelId="{E2986193-50F5-4C69-83AC-4FAE7969D0F5}" type="presParOf" srcId="{C05A9306-955F-4753-97EA-E2532F7B8B28}" destId="{6762A0B9-3EA2-4764-A790-3DC62563DADB}" srcOrd="1" destOrd="0" presId="urn:microsoft.com/office/officeart/2005/8/layout/vList2"/>
    <dgm:cxn modelId="{D9A474C4-7F55-4D33-ACF7-922777B9C232}" type="presParOf" srcId="{C05A9306-955F-4753-97EA-E2532F7B8B28}" destId="{35E6E596-CDE0-458A-961C-00D4361390D8}" srcOrd="2" destOrd="0" presId="urn:microsoft.com/office/officeart/2005/8/layout/vList2"/>
    <dgm:cxn modelId="{0ADA54F3-CDD9-4BA0-B7D6-ECDF1177DAB0}" type="presParOf" srcId="{C05A9306-955F-4753-97EA-E2532F7B8B28}" destId="{CF931085-1E48-49E1-9721-6D1D0D01F02D}" srcOrd="3" destOrd="0" presId="urn:microsoft.com/office/officeart/2005/8/layout/vList2"/>
    <dgm:cxn modelId="{021C7923-7021-4BF3-BBF3-A92D59B20FCC}" type="presParOf" srcId="{C05A9306-955F-4753-97EA-E2532F7B8B28}" destId="{F6FA9E75-B2A5-4F78-B74E-D91C6A1524A4}" srcOrd="4" destOrd="0" presId="urn:microsoft.com/office/officeart/2005/8/layout/vList2"/>
    <dgm:cxn modelId="{589FEF40-221A-43C1-9599-420DB00BEFCC}" type="presParOf" srcId="{C05A9306-955F-4753-97EA-E2532F7B8B28}" destId="{435AE638-79D9-4732-9881-D66281DEA12A}" srcOrd="5" destOrd="0" presId="urn:microsoft.com/office/officeart/2005/8/layout/vList2"/>
    <dgm:cxn modelId="{C95DA488-1A22-4422-99C3-B15B4442BB3B}" type="presParOf" srcId="{C05A9306-955F-4753-97EA-E2532F7B8B28}" destId="{1DDF98FF-FDC2-4D9B-AE60-A4E9FDC1A088}" srcOrd="6" destOrd="0" presId="urn:microsoft.com/office/officeart/2005/8/layout/vList2"/>
    <dgm:cxn modelId="{04245B05-5F9B-433D-9E47-4C36DF341C0C}" type="presParOf" srcId="{C05A9306-955F-4753-97EA-E2532F7B8B28}" destId="{938C5F1B-AC91-494D-A1E9-C7D95B720653}" srcOrd="7" destOrd="0" presId="urn:microsoft.com/office/officeart/2005/8/layout/vList2"/>
    <dgm:cxn modelId="{77592C56-46FE-425F-8498-1B57E2246972}" type="presParOf" srcId="{C05A9306-955F-4753-97EA-E2532F7B8B28}" destId="{7FA5FE0C-5216-44A7-AEAF-A1ED5925D296}" srcOrd="8" destOrd="0" presId="urn:microsoft.com/office/officeart/2005/8/layout/vList2"/>
    <dgm:cxn modelId="{D0D56F94-F740-4D62-ADCE-501C6864EED0}" type="presParOf" srcId="{C05A9306-955F-4753-97EA-E2532F7B8B28}" destId="{F53AFF0D-5202-4E52-B9F2-66BEF259B395}" srcOrd="9" destOrd="0" presId="urn:microsoft.com/office/officeart/2005/8/layout/vList2"/>
    <dgm:cxn modelId="{BB48B96D-E05B-4BCA-8CA8-5BFA4B352984}" type="presParOf" srcId="{C05A9306-955F-4753-97EA-E2532F7B8B28}" destId="{83EA9BA1-F9BA-45A2-BDCD-BA1BE2A3AE6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4951E-3148-416B-A3C9-FD3B9F730C75}">
      <dsp:nvSpPr>
        <dsp:cNvPr id="0" name=""/>
        <dsp:cNvSpPr/>
      </dsp:nvSpPr>
      <dsp:spPr>
        <a:xfrm>
          <a:off x="0" y="59070"/>
          <a:ext cx="7012370" cy="695565"/>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Candidate Types</a:t>
          </a:r>
        </a:p>
      </dsp:txBody>
      <dsp:txXfrm>
        <a:off x="33955" y="93025"/>
        <a:ext cx="6944460" cy="627655"/>
      </dsp:txXfrm>
    </dsp:sp>
    <dsp:sp modelId="{35E6E596-CDE0-458A-961C-00D4361390D8}">
      <dsp:nvSpPr>
        <dsp:cNvPr id="0" name=""/>
        <dsp:cNvSpPr/>
      </dsp:nvSpPr>
      <dsp:spPr>
        <a:xfrm>
          <a:off x="0" y="838155"/>
          <a:ext cx="7012370" cy="695565"/>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Creating an External Applicant Account</a:t>
          </a:r>
        </a:p>
      </dsp:txBody>
      <dsp:txXfrm>
        <a:off x="33955" y="872110"/>
        <a:ext cx="6944460" cy="627655"/>
      </dsp:txXfrm>
    </dsp:sp>
    <dsp:sp modelId="{F6FA9E75-B2A5-4F78-B74E-D91C6A1524A4}">
      <dsp:nvSpPr>
        <dsp:cNvPr id="0" name=""/>
        <dsp:cNvSpPr/>
      </dsp:nvSpPr>
      <dsp:spPr>
        <a:xfrm>
          <a:off x="0" y="1617240"/>
          <a:ext cx="7012370" cy="695565"/>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Searching for Jobs</a:t>
          </a:r>
        </a:p>
      </dsp:txBody>
      <dsp:txXfrm>
        <a:off x="33955" y="1651195"/>
        <a:ext cx="6944460" cy="627655"/>
      </dsp:txXfrm>
    </dsp:sp>
    <dsp:sp modelId="{1DDF98FF-FDC2-4D9B-AE60-A4E9FDC1A088}">
      <dsp:nvSpPr>
        <dsp:cNvPr id="0" name=""/>
        <dsp:cNvSpPr/>
      </dsp:nvSpPr>
      <dsp:spPr>
        <a:xfrm>
          <a:off x="0" y="2396325"/>
          <a:ext cx="7012370" cy="695565"/>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Applying for Jobs</a:t>
          </a:r>
        </a:p>
      </dsp:txBody>
      <dsp:txXfrm>
        <a:off x="33955" y="2430280"/>
        <a:ext cx="6944460" cy="627655"/>
      </dsp:txXfrm>
    </dsp:sp>
    <dsp:sp modelId="{7FA5FE0C-5216-44A7-AEAF-A1ED5925D296}">
      <dsp:nvSpPr>
        <dsp:cNvPr id="0" name=""/>
        <dsp:cNvSpPr/>
      </dsp:nvSpPr>
      <dsp:spPr>
        <a:xfrm>
          <a:off x="0" y="3175410"/>
          <a:ext cx="7012370" cy="695565"/>
        </a:xfrm>
        <a:prstGeom prst="round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Other Functions within Candidate Gateway</a:t>
          </a:r>
        </a:p>
      </dsp:txBody>
      <dsp:txXfrm>
        <a:off x="33955" y="3209365"/>
        <a:ext cx="6944460" cy="627655"/>
      </dsp:txXfrm>
    </dsp:sp>
    <dsp:sp modelId="{83EA9BA1-F9BA-45A2-BDCD-BA1BE2A3AE62}">
      <dsp:nvSpPr>
        <dsp:cNvPr id="0" name=""/>
        <dsp:cNvSpPr/>
      </dsp:nvSpPr>
      <dsp:spPr>
        <a:xfrm>
          <a:off x="0" y="3954495"/>
          <a:ext cx="7012370" cy="695565"/>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Manually Adding Applicants to a Job Opening</a:t>
          </a:r>
        </a:p>
      </dsp:txBody>
      <dsp:txXfrm>
        <a:off x="33955" y="3988450"/>
        <a:ext cx="6944460"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24161E-776D-4AAE-8001-5DC97A4401B1}" type="datetimeFigureOut">
              <a:rPr lang="en-US" smtClean="0"/>
              <a:t>3/30/2021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0EA047-CABE-4B8D-A87C-24C3B06F2776}" type="slidenum">
              <a:rPr lang="en-US" smtClean="0"/>
              <a:t>‹#›</a:t>
            </a:fld>
            <a:endParaRPr lang="en-US"/>
          </a:p>
        </p:txBody>
      </p:sp>
    </p:spTree>
    <p:extLst>
      <p:ext uri="{BB962C8B-B14F-4D97-AF65-F5344CB8AC3E}">
        <p14:creationId xmlns:p14="http://schemas.microsoft.com/office/powerpoint/2010/main" val="157204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EA047-CABE-4B8D-A87C-24C3B06F2776}" type="slidenum">
              <a:rPr lang="en-US" smtClean="0"/>
              <a:t>21</a:t>
            </a:fld>
            <a:endParaRPr lang="en-US"/>
          </a:p>
        </p:txBody>
      </p:sp>
    </p:spTree>
    <p:extLst>
      <p:ext uri="{BB962C8B-B14F-4D97-AF65-F5344CB8AC3E}">
        <p14:creationId xmlns:p14="http://schemas.microsoft.com/office/powerpoint/2010/main" val="238271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EA047-CABE-4B8D-A87C-24C3B06F2776}" type="slidenum">
              <a:rPr lang="en-US" smtClean="0"/>
              <a:t>58</a:t>
            </a:fld>
            <a:endParaRPr lang="en-US"/>
          </a:p>
        </p:txBody>
      </p:sp>
    </p:spTree>
    <p:extLst>
      <p:ext uri="{BB962C8B-B14F-4D97-AF65-F5344CB8AC3E}">
        <p14:creationId xmlns:p14="http://schemas.microsoft.com/office/powerpoint/2010/main" val="3021184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b="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sz="1200" b="0">
                <a:solidFill>
                  <a:schemeClr val="accent1">
                    <a:lumMod val="75000"/>
                    <a:lumOff val="25000"/>
                  </a:schemeClr>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357619" y="3017819"/>
            <a:ext cx="3440691" cy="34406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3A506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200" b="0"/>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lvl1pPr>
              <a:defRPr sz="1200" b="0"/>
            </a:lvl1p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7817" y="3052519"/>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b="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5452401" y="5130541"/>
            <a:ext cx="1281691" cy="12816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1200" b="0"/>
            </a:lvl1pPr>
          </a:lstStyle>
          <a:p>
            <a:fld id="{B61BEF0D-F0BB-DE4B-95CE-6DB70DBA9567}" type="datetimeFigureOut">
              <a:rPr lang="en-US" smtClean="0"/>
              <a:pPr/>
              <a:t>3/30/2021</a:t>
            </a:fld>
            <a:endParaRPr lang="en-US" dirty="0"/>
          </a:p>
        </p:txBody>
      </p:sp>
      <p:sp>
        <p:nvSpPr>
          <p:cNvPr id="8" name="Footer Placeholder 7"/>
          <p:cNvSpPr>
            <a:spLocks noGrp="1"/>
          </p:cNvSpPr>
          <p:nvPr>
            <p:ph type="ftr" sz="quarter" idx="11"/>
          </p:nvPr>
        </p:nvSpPr>
        <p:spPr/>
        <p:txBody>
          <a:bodyPr/>
          <a:lstStyle>
            <a:lvl1pPr>
              <a:defRPr sz="1200" b="0"/>
            </a:lvl1pPr>
          </a:lstStyle>
          <a:p>
            <a:endParaRPr lang="en-US" dirty="0"/>
          </a:p>
        </p:txBody>
      </p:sp>
      <p:sp>
        <p:nvSpPr>
          <p:cNvPr id="9" name="Slide Number Placeholder 8"/>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13"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0"/>
            </a:lvl1pPr>
          </a:lstStyle>
          <a:p>
            <a:fld id="{B61BEF0D-F0BB-DE4B-95CE-6DB70DBA9567}" type="datetimeFigureOut">
              <a:rPr lang="en-US" smtClean="0"/>
              <a:pPr/>
              <a:t>3/30/2021</a:t>
            </a:fld>
            <a:endParaRPr lang="en-US" dirty="0"/>
          </a:p>
        </p:txBody>
      </p:sp>
      <p:sp>
        <p:nvSpPr>
          <p:cNvPr id="4" name="Footer Placeholder 3"/>
          <p:cNvSpPr>
            <a:spLocks noGrp="1"/>
          </p:cNvSpPr>
          <p:nvPr>
            <p:ph type="ftr" sz="quarter" idx="11"/>
          </p:nvPr>
        </p:nvSpPr>
        <p:spPr/>
        <p:txBody>
          <a:bodyPr/>
          <a:lstStyle>
            <a:lvl1pPr>
              <a:defRPr sz="1100" b="0"/>
            </a:lvl1pPr>
          </a:lstStyle>
          <a:p>
            <a:endParaRPr lang="en-US" dirty="0"/>
          </a:p>
        </p:txBody>
      </p:sp>
      <p:sp>
        <p:nvSpPr>
          <p:cNvPr id="5" name="Slide Number Placeholder 4"/>
          <p:cNvSpPr>
            <a:spLocks noGrp="1"/>
          </p:cNvSpPr>
          <p:nvPr>
            <p:ph type="sldNum" sz="quarter" idx="12"/>
          </p:nvPr>
        </p:nvSpPr>
        <p:spPr/>
        <p:txBody>
          <a:bodyPr/>
          <a:lstStyle>
            <a:lvl1pPr>
              <a:defRPr sz="1100" b="0"/>
            </a:lvl1p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0"/>
            </a:lvl1pPr>
          </a:lstStyle>
          <a:p>
            <a:fld id="{B61BEF0D-F0BB-DE4B-95CE-6DB70DBA9567}" type="datetimeFigureOut">
              <a:rPr lang="en-US" smtClean="0"/>
              <a:pPr/>
              <a:t>3/30/2021</a:t>
            </a:fld>
            <a:endParaRPr lang="en-US" dirty="0"/>
          </a:p>
        </p:txBody>
      </p:sp>
      <p:sp>
        <p:nvSpPr>
          <p:cNvPr id="3" name="Footer Placeholder 2"/>
          <p:cNvSpPr>
            <a:spLocks noGrp="1"/>
          </p:cNvSpPr>
          <p:nvPr>
            <p:ph type="ftr" sz="quarter" idx="11"/>
          </p:nvPr>
        </p:nvSpPr>
        <p:spPr/>
        <p:txBody>
          <a:bodyPr/>
          <a:lstStyle>
            <a:lvl1pPr>
              <a:defRPr sz="1200" b="0"/>
            </a:lvl1pPr>
          </a:lstStyle>
          <a:p>
            <a:endParaRPr lang="en-US" dirty="0"/>
          </a:p>
        </p:txBody>
      </p:sp>
      <p:sp>
        <p:nvSpPr>
          <p:cNvPr id="4" name="Slide Number Placeholder 3"/>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5"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2000" b="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5453390" y="5134984"/>
            <a:ext cx="1281691" cy="12816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1200">
                <a:solidFill>
                  <a:schemeClr val="accent2"/>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12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12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Understanding the applicant experience</a:t>
            </a:r>
            <a:endParaRPr lang="en-US" sz="2400" dirty="0"/>
          </a:p>
        </p:txBody>
      </p:sp>
      <p:sp>
        <p:nvSpPr>
          <p:cNvPr id="3" name="Subtitle 2"/>
          <p:cNvSpPr>
            <a:spLocks noGrp="1"/>
          </p:cNvSpPr>
          <p:nvPr>
            <p:ph type="subTitle" idx="1"/>
          </p:nvPr>
        </p:nvSpPr>
        <p:spPr/>
        <p:txBody>
          <a:bodyPr>
            <a:normAutofit/>
          </a:bodyPr>
          <a:lstStyle/>
          <a:p>
            <a:pPr algn="ctr"/>
            <a:r>
              <a:rPr lang="en-US" dirty="0"/>
              <a:t>March 31, 2021</a:t>
            </a:r>
          </a:p>
        </p:txBody>
      </p:sp>
    </p:spTree>
    <p:extLst>
      <p:ext uri="{BB962C8B-B14F-4D97-AF65-F5344CB8AC3E}">
        <p14:creationId xmlns:p14="http://schemas.microsoft.com/office/powerpoint/2010/main" val="69609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DF4E-E1C4-463A-B47C-F07C1F65031D}"/>
              </a:ext>
            </a:extLst>
          </p:cNvPr>
          <p:cNvSpPr>
            <a:spLocks noGrp="1"/>
          </p:cNvSpPr>
          <p:nvPr>
            <p:ph type="title"/>
          </p:nvPr>
        </p:nvSpPr>
        <p:spPr/>
        <p:txBody>
          <a:bodyPr/>
          <a:lstStyle/>
          <a:p>
            <a:r>
              <a:rPr lang="en-US" dirty="0"/>
              <a:t>Personal information</a:t>
            </a:r>
          </a:p>
        </p:txBody>
      </p:sp>
      <p:pic>
        <p:nvPicPr>
          <p:cNvPr id="5" name="Picture 4">
            <a:extLst>
              <a:ext uri="{FF2B5EF4-FFF2-40B4-BE49-F238E27FC236}">
                <a16:creationId xmlns:a16="http://schemas.microsoft.com/office/drawing/2014/main" id="{6961E0EE-339C-4CC1-9A19-C473112235AC}"/>
              </a:ext>
            </a:extLst>
          </p:cNvPr>
          <p:cNvPicPr>
            <a:picLocks noChangeAspect="1"/>
          </p:cNvPicPr>
          <p:nvPr/>
        </p:nvPicPr>
        <p:blipFill>
          <a:blip r:embed="rId2"/>
          <a:stretch>
            <a:fillRect/>
          </a:stretch>
        </p:blipFill>
        <p:spPr>
          <a:xfrm>
            <a:off x="236668" y="2361719"/>
            <a:ext cx="11718664" cy="2648091"/>
          </a:xfrm>
          <a:prstGeom prst="rect">
            <a:avLst/>
          </a:prstGeom>
          <a:ln>
            <a:solidFill>
              <a:schemeClr val="accent1"/>
            </a:solidFill>
          </a:ln>
        </p:spPr>
      </p:pic>
    </p:spTree>
    <p:extLst>
      <p:ext uri="{BB962C8B-B14F-4D97-AF65-F5344CB8AC3E}">
        <p14:creationId xmlns:p14="http://schemas.microsoft.com/office/powerpoint/2010/main" val="295529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AFD4-0F28-4A3C-BD23-BDA3F7567DDE}"/>
              </a:ext>
            </a:extLst>
          </p:cNvPr>
          <p:cNvSpPr>
            <a:spLocks noGrp="1"/>
          </p:cNvSpPr>
          <p:nvPr>
            <p:ph type="title"/>
          </p:nvPr>
        </p:nvSpPr>
        <p:spPr/>
        <p:txBody>
          <a:bodyPr/>
          <a:lstStyle/>
          <a:p>
            <a:r>
              <a:rPr lang="en-US" dirty="0"/>
              <a:t>Completed upper section of page</a:t>
            </a:r>
          </a:p>
        </p:txBody>
      </p:sp>
      <p:pic>
        <p:nvPicPr>
          <p:cNvPr id="5" name="Picture 4">
            <a:extLst>
              <a:ext uri="{FF2B5EF4-FFF2-40B4-BE49-F238E27FC236}">
                <a16:creationId xmlns:a16="http://schemas.microsoft.com/office/drawing/2014/main" id="{FF223712-B679-48C5-8B55-E22F64BFF4FF}"/>
              </a:ext>
            </a:extLst>
          </p:cNvPr>
          <p:cNvPicPr>
            <a:picLocks noChangeAspect="1"/>
          </p:cNvPicPr>
          <p:nvPr/>
        </p:nvPicPr>
        <p:blipFill>
          <a:blip r:embed="rId2"/>
          <a:stretch>
            <a:fillRect/>
          </a:stretch>
        </p:blipFill>
        <p:spPr>
          <a:xfrm>
            <a:off x="581193" y="2021112"/>
            <a:ext cx="11029615" cy="4530295"/>
          </a:xfrm>
          <a:prstGeom prst="rect">
            <a:avLst/>
          </a:prstGeom>
          <a:ln>
            <a:solidFill>
              <a:schemeClr val="accent1"/>
            </a:solidFill>
          </a:ln>
        </p:spPr>
      </p:pic>
    </p:spTree>
    <p:extLst>
      <p:ext uri="{BB962C8B-B14F-4D97-AF65-F5344CB8AC3E}">
        <p14:creationId xmlns:p14="http://schemas.microsoft.com/office/powerpoint/2010/main" val="363467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870D-C58C-455C-8FA4-27899CB9EA25}"/>
              </a:ext>
            </a:extLst>
          </p:cNvPr>
          <p:cNvSpPr>
            <a:spLocks noGrp="1"/>
          </p:cNvSpPr>
          <p:nvPr>
            <p:ph type="title"/>
          </p:nvPr>
        </p:nvSpPr>
        <p:spPr/>
        <p:txBody>
          <a:bodyPr/>
          <a:lstStyle/>
          <a:p>
            <a:r>
              <a:rPr lang="en-US" dirty="0"/>
              <a:t>Completed bottom section of the page</a:t>
            </a:r>
          </a:p>
        </p:txBody>
      </p:sp>
      <p:pic>
        <p:nvPicPr>
          <p:cNvPr id="5" name="Picture 4">
            <a:extLst>
              <a:ext uri="{FF2B5EF4-FFF2-40B4-BE49-F238E27FC236}">
                <a16:creationId xmlns:a16="http://schemas.microsoft.com/office/drawing/2014/main" id="{7105A3CC-3CA3-4454-BD9A-A843C8A64331}"/>
              </a:ext>
            </a:extLst>
          </p:cNvPr>
          <p:cNvPicPr>
            <a:picLocks noChangeAspect="1"/>
          </p:cNvPicPr>
          <p:nvPr/>
        </p:nvPicPr>
        <p:blipFill>
          <a:blip r:embed="rId2"/>
          <a:stretch>
            <a:fillRect/>
          </a:stretch>
        </p:blipFill>
        <p:spPr>
          <a:xfrm>
            <a:off x="371139" y="2328395"/>
            <a:ext cx="11449722" cy="3009860"/>
          </a:xfrm>
          <a:prstGeom prst="rect">
            <a:avLst/>
          </a:prstGeom>
          <a:ln>
            <a:solidFill>
              <a:schemeClr val="accent1"/>
            </a:solidFill>
          </a:ln>
        </p:spPr>
      </p:pic>
    </p:spTree>
    <p:extLst>
      <p:ext uri="{BB962C8B-B14F-4D97-AF65-F5344CB8AC3E}">
        <p14:creationId xmlns:p14="http://schemas.microsoft.com/office/powerpoint/2010/main" val="13568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CFC7-2414-4DDF-8F76-CDC3D98826C9}"/>
              </a:ext>
            </a:extLst>
          </p:cNvPr>
          <p:cNvSpPr>
            <a:spLocks noGrp="1"/>
          </p:cNvSpPr>
          <p:nvPr>
            <p:ph type="title"/>
          </p:nvPr>
        </p:nvSpPr>
        <p:spPr/>
        <p:txBody>
          <a:bodyPr/>
          <a:lstStyle/>
          <a:p>
            <a:r>
              <a:rPr lang="en-US" dirty="0"/>
              <a:t>Completing the registration process</a:t>
            </a:r>
          </a:p>
        </p:txBody>
      </p:sp>
      <p:sp>
        <p:nvSpPr>
          <p:cNvPr id="3" name="Content Placeholder 2">
            <a:extLst>
              <a:ext uri="{FF2B5EF4-FFF2-40B4-BE49-F238E27FC236}">
                <a16:creationId xmlns:a16="http://schemas.microsoft.com/office/drawing/2014/main" id="{5406AEAA-0D21-4769-9E93-0C46DC0BA3D4}"/>
              </a:ext>
            </a:extLst>
          </p:cNvPr>
          <p:cNvSpPr>
            <a:spLocks noGrp="1"/>
          </p:cNvSpPr>
          <p:nvPr>
            <p:ph idx="1"/>
          </p:nvPr>
        </p:nvSpPr>
        <p:spPr>
          <a:xfrm>
            <a:off x="441064" y="1814736"/>
            <a:ext cx="3867340" cy="4738996"/>
          </a:xfrm>
        </p:spPr>
        <p:txBody>
          <a:bodyPr>
            <a:normAutofit/>
          </a:bodyPr>
          <a:lstStyle/>
          <a:p>
            <a:r>
              <a:rPr lang="en-US" dirty="0"/>
              <a:t>Once the page is completed, the applicant will click Register at the top of the page to complete the process</a:t>
            </a:r>
          </a:p>
          <a:p>
            <a:r>
              <a:rPr lang="en-US" dirty="0"/>
              <a:t>The applicant will then be brought back to the CG Landing Page</a:t>
            </a:r>
          </a:p>
        </p:txBody>
      </p:sp>
      <p:pic>
        <p:nvPicPr>
          <p:cNvPr id="5" name="Picture 4">
            <a:extLst>
              <a:ext uri="{FF2B5EF4-FFF2-40B4-BE49-F238E27FC236}">
                <a16:creationId xmlns:a16="http://schemas.microsoft.com/office/drawing/2014/main" id="{C0817A54-83F3-4EF6-8881-4A2B2C246773}"/>
              </a:ext>
            </a:extLst>
          </p:cNvPr>
          <p:cNvPicPr>
            <a:picLocks noChangeAspect="1"/>
          </p:cNvPicPr>
          <p:nvPr/>
        </p:nvPicPr>
        <p:blipFill>
          <a:blip r:embed="rId2"/>
          <a:stretch>
            <a:fillRect/>
          </a:stretch>
        </p:blipFill>
        <p:spPr>
          <a:xfrm>
            <a:off x="4776395" y="2018844"/>
            <a:ext cx="5904818" cy="2165390"/>
          </a:xfrm>
          <a:prstGeom prst="rect">
            <a:avLst/>
          </a:prstGeom>
          <a:ln>
            <a:solidFill>
              <a:schemeClr val="accent1"/>
            </a:solidFill>
          </a:ln>
        </p:spPr>
      </p:pic>
      <p:pic>
        <p:nvPicPr>
          <p:cNvPr id="7" name="Picture 6">
            <a:extLst>
              <a:ext uri="{FF2B5EF4-FFF2-40B4-BE49-F238E27FC236}">
                <a16:creationId xmlns:a16="http://schemas.microsoft.com/office/drawing/2014/main" id="{50F71F0E-1D63-4024-B98F-AB9E6EF3DEAE}"/>
              </a:ext>
            </a:extLst>
          </p:cNvPr>
          <p:cNvPicPr>
            <a:picLocks noChangeAspect="1"/>
          </p:cNvPicPr>
          <p:nvPr/>
        </p:nvPicPr>
        <p:blipFill>
          <a:blip r:embed="rId3"/>
          <a:stretch>
            <a:fillRect/>
          </a:stretch>
        </p:blipFill>
        <p:spPr>
          <a:xfrm>
            <a:off x="4776395" y="4375055"/>
            <a:ext cx="5904818" cy="2336439"/>
          </a:xfrm>
          <a:prstGeom prst="rect">
            <a:avLst/>
          </a:prstGeom>
          <a:ln>
            <a:solidFill>
              <a:schemeClr val="accent1"/>
            </a:solidFill>
          </a:ln>
        </p:spPr>
      </p:pic>
    </p:spTree>
    <p:extLst>
      <p:ext uri="{BB962C8B-B14F-4D97-AF65-F5344CB8AC3E}">
        <p14:creationId xmlns:p14="http://schemas.microsoft.com/office/powerpoint/2010/main" val="180471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1128-68A6-4581-8293-4DE2F262A29B}"/>
              </a:ext>
            </a:extLst>
          </p:cNvPr>
          <p:cNvSpPr>
            <a:spLocks noGrp="1"/>
          </p:cNvSpPr>
          <p:nvPr>
            <p:ph type="title"/>
          </p:nvPr>
        </p:nvSpPr>
        <p:spPr/>
        <p:txBody>
          <a:bodyPr/>
          <a:lstStyle/>
          <a:p>
            <a:r>
              <a:rPr lang="en-US" dirty="0"/>
              <a:t>Can current employees create external applicant accounts?</a:t>
            </a:r>
          </a:p>
        </p:txBody>
      </p:sp>
      <p:sp>
        <p:nvSpPr>
          <p:cNvPr id="3" name="Content Placeholder 2">
            <a:extLst>
              <a:ext uri="{FF2B5EF4-FFF2-40B4-BE49-F238E27FC236}">
                <a16:creationId xmlns:a16="http://schemas.microsoft.com/office/drawing/2014/main" id="{05C4AF41-F1A3-4B19-AFCF-E81200AB81B0}"/>
              </a:ext>
            </a:extLst>
          </p:cNvPr>
          <p:cNvSpPr>
            <a:spLocks noGrp="1"/>
          </p:cNvSpPr>
          <p:nvPr>
            <p:ph idx="1"/>
          </p:nvPr>
        </p:nvSpPr>
        <p:spPr/>
        <p:txBody>
          <a:bodyPr/>
          <a:lstStyle/>
          <a:p>
            <a:r>
              <a:rPr lang="en-US" dirty="0"/>
              <a:t>When an external account is created, there is logic comparing several pieces of data to determine if the person creating the applicant account is an employee</a:t>
            </a:r>
          </a:p>
          <a:p>
            <a:r>
              <a:rPr lang="en-US" dirty="0"/>
              <a:t>The applicant will receive a warning and directions (still finalizing language) if there is a match</a:t>
            </a:r>
          </a:p>
        </p:txBody>
      </p:sp>
    </p:spTree>
    <p:extLst>
      <p:ext uri="{BB962C8B-B14F-4D97-AF65-F5344CB8AC3E}">
        <p14:creationId xmlns:p14="http://schemas.microsoft.com/office/powerpoint/2010/main" val="103438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B6A6-98EC-472D-A66D-AB78031CA120}"/>
              </a:ext>
            </a:extLst>
          </p:cNvPr>
          <p:cNvSpPr>
            <a:spLocks noGrp="1"/>
          </p:cNvSpPr>
          <p:nvPr>
            <p:ph type="title"/>
          </p:nvPr>
        </p:nvSpPr>
        <p:spPr/>
        <p:txBody>
          <a:bodyPr/>
          <a:lstStyle/>
          <a:p>
            <a:r>
              <a:rPr lang="en-US" dirty="0"/>
              <a:t>Merging internal and external accounts</a:t>
            </a:r>
          </a:p>
        </p:txBody>
      </p:sp>
      <p:sp>
        <p:nvSpPr>
          <p:cNvPr id="3" name="Content Placeholder 2">
            <a:extLst>
              <a:ext uri="{FF2B5EF4-FFF2-40B4-BE49-F238E27FC236}">
                <a16:creationId xmlns:a16="http://schemas.microsoft.com/office/drawing/2014/main" id="{FBC96319-5F5F-49C0-86A4-75C5B7CDDE4E}"/>
              </a:ext>
            </a:extLst>
          </p:cNvPr>
          <p:cNvSpPr>
            <a:spLocks noGrp="1"/>
          </p:cNvSpPr>
          <p:nvPr>
            <p:ph idx="1"/>
          </p:nvPr>
        </p:nvSpPr>
        <p:spPr/>
        <p:txBody>
          <a:bodyPr/>
          <a:lstStyle/>
          <a:p>
            <a:r>
              <a:rPr lang="en-US" dirty="0"/>
              <a:t>If someone’s applicant status changes (internal to external or external to internal), the accounts can be merged</a:t>
            </a:r>
          </a:p>
          <a:p>
            <a:r>
              <a:rPr lang="en-US" dirty="0"/>
              <a:t>Additional information will be forthcoming</a:t>
            </a:r>
          </a:p>
        </p:txBody>
      </p:sp>
    </p:spTree>
    <p:extLst>
      <p:ext uri="{BB962C8B-B14F-4D97-AF65-F5344CB8AC3E}">
        <p14:creationId xmlns:p14="http://schemas.microsoft.com/office/powerpoint/2010/main" val="404951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 Job-Hunting Sites You Should Know About | The Motley Fool">
            <a:extLst>
              <a:ext uri="{FF2B5EF4-FFF2-40B4-BE49-F238E27FC236}">
                <a16:creationId xmlns:a16="http://schemas.microsoft.com/office/drawing/2014/main" id="{C3D9F378-6287-494A-97E9-2B35E977A9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40" r="9091" b="985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2" name="Rectangle 81">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3302B63-D3A3-4FCC-A0DD-CCF73E5D3708}"/>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t>Let’s create an external applicant account</a:t>
            </a:r>
          </a:p>
        </p:txBody>
      </p:sp>
    </p:spTree>
    <p:extLst>
      <p:ext uri="{BB962C8B-B14F-4D97-AF65-F5344CB8AC3E}">
        <p14:creationId xmlns:p14="http://schemas.microsoft.com/office/powerpoint/2010/main" val="201389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199A-8FE3-43F9-AD33-E5E9FE2990D0}"/>
              </a:ext>
            </a:extLst>
          </p:cNvPr>
          <p:cNvSpPr>
            <a:spLocks noGrp="1"/>
          </p:cNvSpPr>
          <p:nvPr>
            <p:ph type="title"/>
          </p:nvPr>
        </p:nvSpPr>
        <p:spPr/>
        <p:txBody>
          <a:bodyPr/>
          <a:lstStyle/>
          <a:p>
            <a:r>
              <a:rPr lang="en-US" dirty="0"/>
              <a:t>Searching for jobs</a:t>
            </a:r>
          </a:p>
        </p:txBody>
      </p:sp>
      <p:sp>
        <p:nvSpPr>
          <p:cNvPr id="3" name="Text Placeholder 2">
            <a:extLst>
              <a:ext uri="{FF2B5EF4-FFF2-40B4-BE49-F238E27FC236}">
                <a16:creationId xmlns:a16="http://schemas.microsoft.com/office/drawing/2014/main" id="{8BD3B221-D94A-4526-BB9D-87E5C1E6A2CA}"/>
              </a:ext>
            </a:extLst>
          </p:cNvPr>
          <p:cNvSpPr>
            <a:spLocks noGrp="1"/>
          </p:cNvSpPr>
          <p:nvPr>
            <p:ph type="body" idx="1"/>
          </p:nvPr>
        </p:nvSpPr>
        <p:spPr/>
        <p:txBody>
          <a:bodyPr/>
          <a:lstStyle/>
          <a:p>
            <a:r>
              <a:rPr lang="en-US" dirty="0"/>
              <a:t>Candidate gateway</a:t>
            </a:r>
          </a:p>
        </p:txBody>
      </p:sp>
    </p:spTree>
    <p:extLst>
      <p:ext uri="{BB962C8B-B14F-4D97-AF65-F5344CB8AC3E}">
        <p14:creationId xmlns:p14="http://schemas.microsoft.com/office/powerpoint/2010/main" val="139138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514D-3579-49AC-88E9-5D278885F13C}"/>
              </a:ext>
            </a:extLst>
          </p:cNvPr>
          <p:cNvSpPr>
            <a:spLocks noGrp="1"/>
          </p:cNvSpPr>
          <p:nvPr>
            <p:ph type="title"/>
          </p:nvPr>
        </p:nvSpPr>
        <p:spPr/>
        <p:txBody>
          <a:bodyPr/>
          <a:lstStyle/>
          <a:p>
            <a:r>
              <a:rPr lang="en-US" dirty="0"/>
              <a:t>Searching for jobs in candidate gateway</a:t>
            </a:r>
          </a:p>
        </p:txBody>
      </p:sp>
      <p:sp>
        <p:nvSpPr>
          <p:cNvPr id="3" name="Content Placeholder 2">
            <a:extLst>
              <a:ext uri="{FF2B5EF4-FFF2-40B4-BE49-F238E27FC236}">
                <a16:creationId xmlns:a16="http://schemas.microsoft.com/office/drawing/2014/main" id="{F3CF5F0A-4C2E-4026-AB69-851C94647581}"/>
              </a:ext>
            </a:extLst>
          </p:cNvPr>
          <p:cNvSpPr>
            <a:spLocks noGrp="1"/>
          </p:cNvSpPr>
          <p:nvPr>
            <p:ph idx="1"/>
          </p:nvPr>
        </p:nvSpPr>
        <p:spPr>
          <a:xfrm>
            <a:off x="236949" y="1979408"/>
            <a:ext cx="5131118" cy="4465856"/>
          </a:xfrm>
        </p:spPr>
        <p:txBody>
          <a:bodyPr>
            <a:normAutofit lnSpcReduction="10000"/>
          </a:bodyPr>
          <a:lstStyle/>
          <a:p>
            <a:r>
              <a:rPr lang="en-US" dirty="0"/>
              <a:t>Internal and external candidates search for jobs the same way within Candidate Gateway</a:t>
            </a:r>
          </a:p>
          <a:p>
            <a:r>
              <a:rPr lang="en-US" dirty="0"/>
              <a:t>Initial search parameters on landing page</a:t>
            </a:r>
          </a:p>
          <a:p>
            <a:pPr lvl="1"/>
            <a:r>
              <a:rPr lang="en-US" dirty="0"/>
              <a:t>View Jobs Posted in the Last 14 Days</a:t>
            </a:r>
          </a:p>
          <a:p>
            <a:pPr lvl="1"/>
            <a:r>
              <a:rPr lang="en-US" dirty="0"/>
              <a:t>View All Jobs</a:t>
            </a:r>
          </a:p>
          <a:p>
            <a:pPr lvl="1"/>
            <a:r>
              <a:rPr lang="en-US" dirty="0"/>
              <a:t>My Saved Searches</a:t>
            </a:r>
          </a:p>
          <a:p>
            <a:pPr lvl="1"/>
            <a:r>
              <a:rPr lang="en-US" dirty="0"/>
              <a:t>Search Bar </a:t>
            </a:r>
          </a:p>
        </p:txBody>
      </p:sp>
      <p:pic>
        <p:nvPicPr>
          <p:cNvPr id="5" name="Picture 4">
            <a:extLst>
              <a:ext uri="{FF2B5EF4-FFF2-40B4-BE49-F238E27FC236}">
                <a16:creationId xmlns:a16="http://schemas.microsoft.com/office/drawing/2014/main" id="{C25FEF5B-74F6-4377-8F1B-AF2686E493DE}"/>
              </a:ext>
            </a:extLst>
          </p:cNvPr>
          <p:cNvPicPr>
            <a:picLocks noChangeAspect="1"/>
          </p:cNvPicPr>
          <p:nvPr/>
        </p:nvPicPr>
        <p:blipFill>
          <a:blip r:embed="rId2"/>
          <a:stretch>
            <a:fillRect/>
          </a:stretch>
        </p:blipFill>
        <p:spPr>
          <a:xfrm>
            <a:off x="5583218" y="2116411"/>
            <a:ext cx="5876983" cy="4143552"/>
          </a:xfrm>
          <a:prstGeom prst="rect">
            <a:avLst/>
          </a:prstGeom>
          <a:ln>
            <a:solidFill>
              <a:schemeClr val="accent1"/>
            </a:solidFill>
          </a:ln>
        </p:spPr>
      </p:pic>
    </p:spTree>
    <p:extLst>
      <p:ext uri="{BB962C8B-B14F-4D97-AF65-F5344CB8AC3E}">
        <p14:creationId xmlns:p14="http://schemas.microsoft.com/office/powerpoint/2010/main" val="171348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F310-965F-4C68-AF27-E6EF783346B0}"/>
              </a:ext>
            </a:extLst>
          </p:cNvPr>
          <p:cNvSpPr>
            <a:spLocks noGrp="1"/>
          </p:cNvSpPr>
          <p:nvPr>
            <p:ph type="title"/>
          </p:nvPr>
        </p:nvSpPr>
        <p:spPr/>
        <p:txBody>
          <a:bodyPr/>
          <a:lstStyle/>
          <a:p>
            <a:r>
              <a:rPr lang="en-US" dirty="0"/>
              <a:t>Searching for jobs in candidate gateway</a:t>
            </a:r>
          </a:p>
        </p:txBody>
      </p:sp>
      <p:sp>
        <p:nvSpPr>
          <p:cNvPr id="3" name="Content Placeholder 2">
            <a:extLst>
              <a:ext uri="{FF2B5EF4-FFF2-40B4-BE49-F238E27FC236}">
                <a16:creationId xmlns:a16="http://schemas.microsoft.com/office/drawing/2014/main" id="{2A205147-D80C-4357-A8AF-21730638DC96}"/>
              </a:ext>
            </a:extLst>
          </p:cNvPr>
          <p:cNvSpPr>
            <a:spLocks noGrp="1"/>
          </p:cNvSpPr>
          <p:nvPr>
            <p:ph idx="1"/>
          </p:nvPr>
        </p:nvSpPr>
        <p:spPr>
          <a:xfrm>
            <a:off x="457757" y="1792497"/>
            <a:ext cx="11029615" cy="1165132"/>
          </a:xfrm>
        </p:spPr>
        <p:txBody>
          <a:bodyPr/>
          <a:lstStyle/>
          <a:p>
            <a:r>
              <a:rPr lang="en-US" dirty="0"/>
              <a:t>Once any search criteria is entered on the landing page, job seekers will be brought to the main Search Jobs Page</a:t>
            </a:r>
          </a:p>
        </p:txBody>
      </p:sp>
      <p:pic>
        <p:nvPicPr>
          <p:cNvPr id="5" name="Picture 4">
            <a:extLst>
              <a:ext uri="{FF2B5EF4-FFF2-40B4-BE49-F238E27FC236}">
                <a16:creationId xmlns:a16="http://schemas.microsoft.com/office/drawing/2014/main" id="{34690999-D019-411B-A15F-C50435434DF4}"/>
              </a:ext>
            </a:extLst>
          </p:cNvPr>
          <p:cNvPicPr>
            <a:picLocks noChangeAspect="1"/>
          </p:cNvPicPr>
          <p:nvPr/>
        </p:nvPicPr>
        <p:blipFill>
          <a:blip r:embed="rId2"/>
          <a:stretch>
            <a:fillRect/>
          </a:stretch>
        </p:blipFill>
        <p:spPr>
          <a:xfrm>
            <a:off x="712972" y="2957629"/>
            <a:ext cx="10519184" cy="3778736"/>
          </a:xfrm>
          <a:prstGeom prst="rect">
            <a:avLst/>
          </a:prstGeom>
          <a:ln>
            <a:solidFill>
              <a:schemeClr val="accent1"/>
            </a:solidFill>
          </a:ln>
        </p:spPr>
      </p:pic>
    </p:spTree>
    <p:extLst>
      <p:ext uri="{BB962C8B-B14F-4D97-AF65-F5344CB8AC3E}">
        <p14:creationId xmlns:p14="http://schemas.microsoft.com/office/powerpoint/2010/main" val="144267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4C527F-AA88-4BD2-819A-06921EEB4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1BEFAC-BF22-4CF8-9B60-C1CACA90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F3A377-1F26-460A-898A-1B69D05328D0}"/>
              </a:ext>
            </a:extLst>
          </p:cNvPr>
          <p:cNvSpPr>
            <a:spLocks noGrp="1"/>
          </p:cNvSpPr>
          <p:nvPr>
            <p:ph type="title"/>
          </p:nvPr>
        </p:nvSpPr>
        <p:spPr>
          <a:xfrm>
            <a:off x="8369643" y="1037967"/>
            <a:ext cx="3054091" cy="4709131"/>
          </a:xfrm>
        </p:spPr>
        <p:txBody>
          <a:bodyPr anchor="ctr">
            <a:normAutofit/>
          </a:bodyPr>
          <a:lstStyle/>
          <a:p>
            <a:r>
              <a:rPr lang="en-US">
                <a:solidFill>
                  <a:srgbClr val="FFFEFF"/>
                </a:solidFill>
              </a:rPr>
              <a:t>agenda</a:t>
            </a:r>
          </a:p>
        </p:txBody>
      </p:sp>
      <p:graphicFrame>
        <p:nvGraphicFramePr>
          <p:cNvPr id="5" name="Content Placeholder 2">
            <a:extLst>
              <a:ext uri="{FF2B5EF4-FFF2-40B4-BE49-F238E27FC236}">
                <a16:creationId xmlns:a16="http://schemas.microsoft.com/office/drawing/2014/main" id="{BE2BA27B-5367-4B0F-95E6-6C710B3847CC}"/>
              </a:ext>
            </a:extLst>
          </p:cNvPr>
          <p:cNvGraphicFramePr>
            <a:graphicFrameLocks noGrp="1"/>
          </p:cNvGraphicFramePr>
          <p:nvPr>
            <p:ph idx="1"/>
            <p:extLst>
              <p:ext uri="{D42A27DB-BD31-4B8C-83A1-F6EECF244321}">
                <p14:modId xmlns:p14="http://schemas.microsoft.com/office/powerpoint/2010/main" val="3651636681"/>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10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C647-A921-480E-A3F0-BBCBC65F185C}"/>
              </a:ext>
            </a:extLst>
          </p:cNvPr>
          <p:cNvSpPr>
            <a:spLocks noGrp="1"/>
          </p:cNvSpPr>
          <p:nvPr>
            <p:ph type="title"/>
          </p:nvPr>
        </p:nvSpPr>
        <p:spPr/>
        <p:txBody>
          <a:bodyPr/>
          <a:lstStyle/>
          <a:p>
            <a:r>
              <a:rPr lang="en-US" dirty="0"/>
              <a:t>Location search</a:t>
            </a:r>
          </a:p>
        </p:txBody>
      </p:sp>
      <p:sp>
        <p:nvSpPr>
          <p:cNvPr id="3" name="Content Placeholder 2">
            <a:extLst>
              <a:ext uri="{FF2B5EF4-FFF2-40B4-BE49-F238E27FC236}">
                <a16:creationId xmlns:a16="http://schemas.microsoft.com/office/drawing/2014/main" id="{C49B59D8-D037-4621-B085-D89CC7C84AAC}"/>
              </a:ext>
            </a:extLst>
          </p:cNvPr>
          <p:cNvSpPr>
            <a:spLocks noGrp="1"/>
          </p:cNvSpPr>
          <p:nvPr>
            <p:ph idx="1"/>
          </p:nvPr>
        </p:nvSpPr>
        <p:spPr>
          <a:xfrm>
            <a:off x="430585" y="1975326"/>
            <a:ext cx="6142337" cy="3883473"/>
          </a:xfrm>
        </p:spPr>
        <p:txBody>
          <a:bodyPr>
            <a:normAutofit fontScale="85000" lnSpcReduction="10000"/>
          </a:bodyPr>
          <a:lstStyle/>
          <a:p>
            <a:r>
              <a:rPr lang="en-US" dirty="0"/>
              <a:t>Locations are nested under Statewide</a:t>
            </a:r>
          </a:p>
          <a:p>
            <a:pPr lvl="1"/>
            <a:r>
              <a:rPr lang="en-US" dirty="0"/>
              <a:t>Statewide</a:t>
            </a:r>
          </a:p>
          <a:p>
            <a:pPr lvl="1"/>
            <a:r>
              <a:rPr lang="en-US" dirty="0"/>
              <a:t>Regions</a:t>
            </a:r>
          </a:p>
          <a:p>
            <a:pPr lvl="1"/>
            <a:r>
              <a:rPr lang="en-US" dirty="0"/>
              <a:t>Counties</a:t>
            </a:r>
          </a:p>
          <a:p>
            <a:pPr lvl="1"/>
            <a:r>
              <a:rPr lang="en-US" dirty="0"/>
              <a:t>Cities</a:t>
            </a:r>
          </a:p>
          <a:p>
            <a:r>
              <a:rPr lang="en-US" dirty="0"/>
              <a:t>Remote and Out of State are separate</a:t>
            </a:r>
          </a:p>
          <a:p>
            <a:r>
              <a:rPr lang="en-US" dirty="0"/>
              <a:t>Due to nesting of locations, it’s recommended that the recruiting location(s) attached to the job opening are at the city level if possible</a:t>
            </a:r>
          </a:p>
        </p:txBody>
      </p:sp>
      <p:pic>
        <p:nvPicPr>
          <p:cNvPr id="5" name="Picture 4">
            <a:extLst>
              <a:ext uri="{FF2B5EF4-FFF2-40B4-BE49-F238E27FC236}">
                <a16:creationId xmlns:a16="http://schemas.microsoft.com/office/drawing/2014/main" id="{99EA2A2F-6C95-43CA-81B0-BD6025CE9B48}"/>
              </a:ext>
            </a:extLst>
          </p:cNvPr>
          <p:cNvPicPr>
            <a:picLocks noChangeAspect="1"/>
          </p:cNvPicPr>
          <p:nvPr/>
        </p:nvPicPr>
        <p:blipFill>
          <a:blip r:embed="rId2"/>
          <a:stretch>
            <a:fillRect/>
          </a:stretch>
        </p:blipFill>
        <p:spPr>
          <a:xfrm>
            <a:off x="7961215" y="1975326"/>
            <a:ext cx="2638095" cy="4628571"/>
          </a:xfrm>
          <a:prstGeom prst="rect">
            <a:avLst/>
          </a:prstGeom>
          <a:ln>
            <a:solidFill>
              <a:schemeClr val="accent1"/>
            </a:solidFill>
          </a:ln>
        </p:spPr>
      </p:pic>
    </p:spTree>
    <p:extLst>
      <p:ext uri="{BB962C8B-B14F-4D97-AF65-F5344CB8AC3E}">
        <p14:creationId xmlns:p14="http://schemas.microsoft.com/office/powerpoint/2010/main" val="349036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62CDE5-B823-4501-A6D1-7B1716081B90}"/>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sz="3600">
                <a:solidFill>
                  <a:srgbClr val="FFFFFF"/>
                </a:solidFill>
              </a:rPr>
              <a:t>Job category search	</a:t>
            </a:r>
          </a:p>
        </p:txBody>
      </p:sp>
      <p:sp>
        <p:nvSpPr>
          <p:cNvPr id="3" name="Content Placeholder 2">
            <a:extLst>
              <a:ext uri="{FF2B5EF4-FFF2-40B4-BE49-F238E27FC236}">
                <a16:creationId xmlns:a16="http://schemas.microsoft.com/office/drawing/2014/main" id="{514B3939-EBEE-434F-966C-99B4DA9E91E8}"/>
              </a:ext>
            </a:extLst>
          </p:cNvPr>
          <p:cNvSpPr>
            <a:spLocks noGrp="1"/>
          </p:cNvSpPr>
          <p:nvPr>
            <p:ph idx="1"/>
          </p:nvPr>
        </p:nvSpPr>
        <p:spPr>
          <a:xfrm>
            <a:off x="4579243" y="3505095"/>
            <a:ext cx="6798608" cy="1733655"/>
          </a:xfrm>
        </p:spPr>
        <p:txBody>
          <a:bodyPr vert="horz" lIns="91440" tIns="45720" rIns="91440" bIns="45720" rtlCol="0" anchor="t">
            <a:normAutofit/>
          </a:bodyPr>
          <a:lstStyle/>
          <a:p>
            <a:pPr marL="0" indent="0">
              <a:buNone/>
            </a:pPr>
            <a:r>
              <a:rPr lang="en-US" sz="1600" cap="all">
                <a:solidFill>
                  <a:schemeClr val="bg2"/>
                </a:solidFill>
              </a:rPr>
              <a:t>Each job code is assigned a Default Job category – this is what drives the Job Category search</a:t>
            </a:r>
          </a:p>
        </p:txBody>
      </p:sp>
      <p:pic>
        <p:nvPicPr>
          <p:cNvPr id="5" name="Picture 4">
            <a:extLst>
              <a:ext uri="{FF2B5EF4-FFF2-40B4-BE49-F238E27FC236}">
                <a16:creationId xmlns:a16="http://schemas.microsoft.com/office/drawing/2014/main" id="{494FA25A-6212-414B-B336-B78552198D2D}"/>
              </a:ext>
            </a:extLst>
          </p:cNvPr>
          <p:cNvPicPr>
            <a:picLocks noChangeAspect="1"/>
          </p:cNvPicPr>
          <p:nvPr/>
        </p:nvPicPr>
        <p:blipFill>
          <a:blip r:embed="rId3"/>
          <a:stretch>
            <a:fillRect/>
          </a:stretch>
        </p:blipFill>
        <p:spPr>
          <a:xfrm>
            <a:off x="640641" y="843640"/>
            <a:ext cx="2793448" cy="5808893"/>
          </a:xfrm>
          <a:prstGeom prst="rect">
            <a:avLst/>
          </a:prstGeom>
          <a:ln>
            <a:solidFill>
              <a:schemeClr val="accent1"/>
            </a:solidFill>
          </a:ln>
        </p:spPr>
      </p:pic>
    </p:spTree>
    <p:extLst>
      <p:ext uri="{BB962C8B-B14F-4D97-AF65-F5344CB8AC3E}">
        <p14:creationId xmlns:p14="http://schemas.microsoft.com/office/powerpoint/2010/main" val="90212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834BE9-7DF8-4899-8C89-B229DBDBF301}"/>
              </a:ext>
            </a:extLst>
          </p:cNvPr>
          <p:cNvSpPr>
            <a:spLocks noGrp="1"/>
          </p:cNvSpPr>
          <p:nvPr>
            <p:ph type="title"/>
          </p:nvPr>
        </p:nvSpPr>
        <p:spPr>
          <a:xfrm>
            <a:off x="601255" y="702156"/>
            <a:ext cx="3409783" cy="1013800"/>
          </a:xfrm>
        </p:spPr>
        <p:txBody>
          <a:bodyPr>
            <a:normAutofit/>
          </a:bodyPr>
          <a:lstStyle/>
          <a:p>
            <a:r>
              <a:rPr lang="en-US" dirty="0"/>
              <a:t>Agency search</a:t>
            </a:r>
          </a:p>
        </p:txBody>
      </p:sp>
      <p:sp>
        <p:nvSpPr>
          <p:cNvPr id="3" name="Content Placeholder 2">
            <a:extLst>
              <a:ext uri="{FF2B5EF4-FFF2-40B4-BE49-F238E27FC236}">
                <a16:creationId xmlns:a16="http://schemas.microsoft.com/office/drawing/2014/main" id="{98EA10A1-4CCC-4AC0-8364-71C79BE3A549}"/>
              </a:ext>
            </a:extLst>
          </p:cNvPr>
          <p:cNvSpPr>
            <a:spLocks noGrp="1"/>
          </p:cNvSpPr>
          <p:nvPr>
            <p:ph idx="1"/>
          </p:nvPr>
        </p:nvSpPr>
        <p:spPr>
          <a:xfrm>
            <a:off x="601255" y="1964168"/>
            <a:ext cx="3409782" cy="4036582"/>
          </a:xfrm>
        </p:spPr>
        <p:txBody>
          <a:bodyPr>
            <a:normAutofit/>
          </a:bodyPr>
          <a:lstStyle/>
          <a:p>
            <a:pPr>
              <a:lnSpc>
                <a:spcPct val="90000"/>
              </a:lnSpc>
            </a:pPr>
            <a:r>
              <a:rPr lang="en-US" dirty="0">
                <a:solidFill>
                  <a:schemeClr val="bg1"/>
                </a:solidFill>
              </a:rPr>
              <a:t>Can search by agency</a:t>
            </a:r>
          </a:p>
          <a:p>
            <a:pPr>
              <a:lnSpc>
                <a:spcPct val="90000"/>
              </a:lnSpc>
            </a:pPr>
            <a:r>
              <a:rPr lang="en-US" dirty="0">
                <a:solidFill>
                  <a:schemeClr val="bg1"/>
                </a:solidFill>
              </a:rPr>
              <a:t>Non-STAR entities (ex. Local Government, UW…) will continue to post their jobs – they are included in agency listing</a:t>
            </a:r>
          </a:p>
        </p:txBody>
      </p:sp>
      <p:pic>
        <p:nvPicPr>
          <p:cNvPr id="5" name="Picture 4">
            <a:extLst>
              <a:ext uri="{FF2B5EF4-FFF2-40B4-BE49-F238E27FC236}">
                <a16:creationId xmlns:a16="http://schemas.microsoft.com/office/drawing/2014/main" id="{3128CED8-1768-460B-B398-EFCCD77D8570}"/>
              </a:ext>
            </a:extLst>
          </p:cNvPr>
          <p:cNvPicPr>
            <a:picLocks noChangeAspect="1"/>
          </p:cNvPicPr>
          <p:nvPr/>
        </p:nvPicPr>
        <p:blipFill>
          <a:blip r:embed="rId2"/>
          <a:stretch>
            <a:fillRect/>
          </a:stretch>
        </p:blipFill>
        <p:spPr>
          <a:xfrm>
            <a:off x="4592231" y="207225"/>
            <a:ext cx="2908116" cy="6243593"/>
          </a:xfrm>
          <a:prstGeom prst="rect">
            <a:avLst/>
          </a:prstGeom>
          <a:ln>
            <a:solidFill>
              <a:schemeClr val="accent1"/>
            </a:solidFill>
          </a:ln>
        </p:spPr>
      </p:pic>
      <p:pic>
        <p:nvPicPr>
          <p:cNvPr id="7" name="Picture 6">
            <a:extLst>
              <a:ext uri="{FF2B5EF4-FFF2-40B4-BE49-F238E27FC236}">
                <a16:creationId xmlns:a16="http://schemas.microsoft.com/office/drawing/2014/main" id="{DDF9744D-0295-4051-A69E-F2B8251D79AF}"/>
              </a:ext>
            </a:extLst>
          </p:cNvPr>
          <p:cNvPicPr>
            <a:picLocks noChangeAspect="1"/>
          </p:cNvPicPr>
          <p:nvPr/>
        </p:nvPicPr>
        <p:blipFill>
          <a:blip r:embed="rId3"/>
          <a:stretch>
            <a:fillRect/>
          </a:stretch>
        </p:blipFill>
        <p:spPr>
          <a:xfrm>
            <a:off x="8200178" y="1209056"/>
            <a:ext cx="2590476" cy="4133333"/>
          </a:xfrm>
          <a:prstGeom prst="rect">
            <a:avLst/>
          </a:prstGeom>
          <a:ln>
            <a:solidFill>
              <a:schemeClr val="accent1"/>
            </a:solidFill>
          </a:ln>
        </p:spPr>
      </p:pic>
    </p:spTree>
    <p:extLst>
      <p:ext uri="{BB962C8B-B14F-4D97-AF65-F5344CB8AC3E}">
        <p14:creationId xmlns:p14="http://schemas.microsoft.com/office/powerpoint/2010/main" val="87062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D8EA-6BD8-46C4-A68B-0217E5F6DB2D}"/>
              </a:ext>
            </a:extLst>
          </p:cNvPr>
          <p:cNvSpPr>
            <a:spLocks noGrp="1"/>
          </p:cNvSpPr>
          <p:nvPr>
            <p:ph type="title"/>
          </p:nvPr>
        </p:nvSpPr>
        <p:spPr/>
        <p:txBody>
          <a:bodyPr/>
          <a:lstStyle/>
          <a:p>
            <a:r>
              <a:rPr lang="en-US" dirty="0"/>
              <a:t>Full and part time status</a:t>
            </a:r>
          </a:p>
        </p:txBody>
      </p:sp>
      <p:sp>
        <p:nvSpPr>
          <p:cNvPr id="3" name="Content Placeholder 2">
            <a:extLst>
              <a:ext uri="{FF2B5EF4-FFF2-40B4-BE49-F238E27FC236}">
                <a16:creationId xmlns:a16="http://schemas.microsoft.com/office/drawing/2014/main" id="{CC6DCF1C-FF4C-47D0-903A-8222E294335C}"/>
              </a:ext>
            </a:extLst>
          </p:cNvPr>
          <p:cNvSpPr>
            <a:spLocks noGrp="1"/>
          </p:cNvSpPr>
          <p:nvPr>
            <p:ph idx="1"/>
          </p:nvPr>
        </p:nvSpPr>
        <p:spPr>
          <a:xfrm>
            <a:off x="581192" y="2180496"/>
            <a:ext cx="5916427" cy="3678303"/>
          </a:xfrm>
        </p:spPr>
        <p:txBody>
          <a:bodyPr/>
          <a:lstStyle/>
          <a:p>
            <a:r>
              <a:rPr lang="en-US" dirty="0"/>
              <a:t>Can search on full- and part-time status</a:t>
            </a:r>
          </a:p>
          <a:p>
            <a:r>
              <a:rPr lang="en-US" dirty="0"/>
              <a:t>Beware: only one status can be attached to a Job Opening</a:t>
            </a:r>
          </a:p>
        </p:txBody>
      </p:sp>
      <p:pic>
        <p:nvPicPr>
          <p:cNvPr id="5" name="Picture 4">
            <a:extLst>
              <a:ext uri="{FF2B5EF4-FFF2-40B4-BE49-F238E27FC236}">
                <a16:creationId xmlns:a16="http://schemas.microsoft.com/office/drawing/2014/main" id="{1875A1D3-FC6C-436C-BE2A-58F0B3C22086}"/>
              </a:ext>
            </a:extLst>
          </p:cNvPr>
          <p:cNvPicPr>
            <a:picLocks noChangeAspect="1"/>
          </p:cNvPicPr>
          <p:nvPr/>
        </p:nvPicPr>
        <p:blipFill>
          <a:blip r:embed="rId2"/>
          <a:stretch>
            <a:fillRect/>
          </a:stretch>
        </p:blipFill>
        <p:spPr>
          <a:xfrm>
            <a:off x="6497619" y="2721685"/>
            <a:ext cx="3693415" cy="2269911"/>
          </a:xfrm>
          <a:prstGeom prst="rect">
            <a:avLst/>
          </a:prstGeom>
          <a:ln>
            <a:solidFill>
              <a:schemeClr val="accent1"/>
            </a:solidFill>
          </a:ln>
        </p:spPr>
      </p:pic>
    </p:spTree>
    <p:extLst>
      <p:ext uri="{BB962C8B-B14F-4D97-AF65-F5344CB8AC3E}">
        <p14:creationId xmlns:p14="http://schemas.microsoft.com/office/powerpoint/2010/main" val="233983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3C13-E5EC-4CA0-A051-4DD5E890EDF5}"/>
              </a:ext>
            </a:extLst>
          </p:cNvPr>
          <p:cNvSpPr>
            <a:spLocks noGrp="1"/>
          </p:cNvSpPr>
          <p:nvPr>
            <p:ph type="title"/>
          </p:nvPr>
        </p:nvSpPr>
        <p:spPr/>
        <p:txBody>
          <a:bodyPr/>
          <a:lstStyle/>
          <a:p>
            <a:r>
              <a:rPr lang="en-US" dirty="0"/>
              <a:t>Multiple search parameters available</a:t>
            </a:r>
          </a:p>
        </p:txBody>
      </p:sp>
      <p:pic>
        <p:nvPicPr>
          <p:cNvPr id="7" name="Picture 6">
            <a:extLst>
              <a:ext uri="{FF2B5EF4-FFF2-40B4-BE49-F238E27FC236}">
                <a16:creationId xmlns:a16="http://schemas.microsoft.com/office/drawing/2014/main" id="{6CE1FFCF-94AD-4DC6-93FB-81CE8A047761}"/>
              </a:ext>
            </a:extLst>
          </p:cNvPr>
          <p:cNvPicPr>
            <a:picLocks noChangeAspect="1"/>
          </p:cNvPicPr>
          <p:nvPr/>
        </p:nvPicPr>
        <p:blipFill>
          <a:blip r:embed="rId2"/>
          <a:stretch>
            <a:fillRect/>
          </a:stretch>
        </p:blipFill>
        <p:spPr>
          <a:xfrm>
            <a:off x="476784" y="1999856"/>
            <a:ext cx="11238431" cy="4594582"/>
          </a:xfrm>
          <a:prstGeom prst="rect">
            <a:avLst/>
          </a:prstGeom>
          <a:ln>
            <a:solidFill>
              <a:schemeClr val="accent1"/>
            </a:solidFill>
          </a:ln>
        </p:spPr>
      </p:pic>
    </p:spTree>
    <p:extLst>
      <p:ext uri="{BB962C8B-B14F-4D97-AF65-F5344CB8AC3E}">
        <p14:creationId xmlns:p14="http://schemas.microsoft.com/office/powerpoint/2010/main" val="47747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6976-A81A-483D-BECD-D5F20B1B8340}"/>
              </a:ext>
            </a:extLst>
          </p:cNvPr>
          <p:cNvSpPr>
            <a:spLocks noGrp="1"/>
          </p:cNvSpPr>
          <p:nvPr>
            <p:ph type="title"/>
          </p:nvPr>
        </p:nvSpPr>
        <p:spPr/>
        <p:txBody>
          <a:bodyPr/>
          <a:lstStyle/>
          <a:p>
            <a:r>
              <a:rPr lang="en-US" dirty="0"/>
              <a:t>Viewing a job posting</a:t>
            </a:r>
          </a:p>
        </p:txBody>
      </p:sp>
      <p:sp>
        <p:nvSpPr>
          <p:cNvPr id="3" name="Content Placeholder 2">
            <a:extLst>
              <a:ext uri="{FF2B5EF4-FFF2-40B4-BE49-F238E27FC236}">
                <a16:creationId xmlns:a16="http://schemas.microsoft.com/office/drawing/2014/main" id="{B0F4B031-109C-412C-9AA0-26A16872008B}"/>
              </a:ext>
            </a:extLst>
          </p:cNvPr>
          <p:cNvSpPr>
            <a:spLocks noGrp="1"/>
          </p:cNvSpPr>
          <p:nvPr>
            <p:ph idx="1"/>
          </p:nvPr>
        </p:nvSpPr>
        <p:spPr>
          <a:xfrm>
            <a:off x="581191" y="1857041"/>
            <a:ext cx="11029615" cy="714037"/>
          </a:xfrm>
        </p:spPr>
        <p:txBody>
          <a:bodyPr/>
          <a:lstStyle/>
          <a:p>
            <a:r>
              <a:rPr lang="en-US" dirty="0"/>
              <a:t>Click anywhere on the Job to view the full Job Posting</a:t>
            </a:r>
          </a:p>
        </p:txBody>
      </p:sp>
      <p:pic>
        <p:nvPicPr>
          <p:cNvPr id="5" name="Picture 4">
            <a:extLst>
              <a:ext uri="{FF2B5EF4-FFF2-40B4-BE49-F238E27FC236}">
                <a16:creationId xmlns:a16="http://schemas.microsoft.com/office/drawing/2014/main" id="{87922AB7-7593-484B-9CCE-37E9CD07174A}"/>
              </a:ext>
            </a:extLst>
          </p:cNvPr>
          <p:cNvPicPr>
            <a:picLocks noChangeAspect="1"/>
          </p:cNvPicPr>
          <p:nvPr/>
        </p:nvPicPr>
        <p:blipFill>
          <a:blip r:embed="rId2"/>
          <a:stretch>
            <a:fillRect/>
          </a:stretch>
        </p:blipFill>
        <p:spPr>
          <a:xfrm>
            <a:off x="2177253" y="2571078"/>
            <a:ext cx="7471733" cy="3788882"/>
          </a:xfrm>
          <a:prstGeom prst="rect">
            <a:avLst/>
          </a:prstGeom>
          <a:ln>
            <a:solidFill>
              <a:schemeClr val="accent1"/>
            </a:solidFill>
          </a:ln>
        </p:spPr>
      </p:pic>
    </p:spTree>
    <p:extLst>
      <p:ext uri="{BB962C8B-B14F-4D97-AF65-F5344CB8AC3E}">
        <p14:creationId xmlns:p14="http://schemas.microsoft.com/office/powerpoint/2010/main" val="234808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9085-F29F-4F23-8C7A-40C7122D06C3}"/>
              </a:ext>
            </a:extLst>
          </p:cNvPr>
          <p:cNvSpPr>
            <a:spLocks noGrp="1"/>
          </p:cNvSpPr>
          <p:nvPr>
            <p:ph type="title"/>
          </p:nvPr>
        </p:nvSpPr>
        <p:spPr/>
        <p:txBody>
          <a:bodyPr/>
          <a:lstStyle/>
          <a:p>
            <a:r>
              <a:rPr lang="en-US" dirty="0"/>
              <a:t>Job posting example</a:t>
            </a:r>
          </a:p>
        </p:txBody>
      </p:sp>
      <p:pic>
        <p:nvPicPr>
          <p:cNvPr id="5" name="Picture 4">
            <a:extLst>
              <a:ext uri="{FF2B5EF4-FFF2-40B4-BE49-F238E27FC236}">
                <a16:creationId xmlns:a16="http://schemas.microsoft.com/office/drawing/2014/main" id="{9B12213B-CEE7-45D6-8198-C6DA685B72A7}"/>
              </a:ext>
            </a:extLst>
          </p:cNvPr>
          <p:cNvPicPr>
            <a:picLocks noChangeAspect="1"/>
          </p:cNvPicPr>
          <p:nvPr/>
        </p:nvPicPr>
        <p:blipFill>
          <a:blip r:embed="rId2"/>
          <a:stretch>
            <a:fillRect/>
          </a:stretch>
        </p:blipFill>
        <p:spPr>
          <a:xfrm>
            <a:off x="801584" y="1917901"/>
            <a:ext cx="10588832" cy="4864395"/>
          </a:xfrm>
          <a:prstGeom prst="rect">
            <a:avLst/>
          </a:prstGeom>
        </p:spPr>
      </p:pic>
    </p:spTree>
    <p:extLst>
      <p:ext uri="{BB962C8B-B14F-4D97-AF65-F5344CB8AC3E}">
        <p14:creationId xmlns:p14="http://schemas.microsoft.com/office/powerpoint/2010/main" val="98557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4C97-E206-4B1D-83A6-CCAEE007EA98}"/>
              </a:ext>
            </a:extLst>
          </p:cNvPr>
          <p:cNvSpPr>
            <a:spLocks noGrp="1"/>
          </p:cNvSpPr>
          <p:nvPr>
            <p:ph type="title"/>
          </p:nvPr>
        </p:nvSpPr>
        <p:spPr/>
        <p:txBody>
          <a:bodyPr/>
          <a:lstStyle/>
          <a:p>
            <a:r>
              <a:rPr lang="en-US" dirty="0"/>
              <a:t>Job posting sections</a:t>
            </a:r>
          </a:p>
        </p:txBody>
      </p:sp>
      <p:sp>
        <p:nvSpPr>
          <p:cNvPr id="3" name="Content Placeholder 2">
            <a:extLst>
              <a:ext uri="{FF2B5EF4-FFF2-40B4-BE49-F238E27FC236}">
                <a16:creationId xmlns:a16="http://schemas.microsoft.com/office/drawing/2014/main" id="{00DDC4E7-0B4D-4224-BB25-336A1785CB0D}"/>
              </a:ext>
            </a:extLst>
          </p:cNvPr>
          <p:cNvSpPr>
            <a:spLocks noGrp="1"/>
          </p:cNvSpPr>
          <p:nvPr>
            <p:ph idx="1"/>
          </p:nvPr>
        </p:nvSpPr>
        <p:spPr>
          <a:xfrm>
            <a:off x="581192" y="2180496"/>
            <a:ext cx="5184907" cy="3678303"/>
          </a:xfrm>
        </p:spPr>
        <p:txBody>
          <a:bodyPr>
            <a:normAutofit fontScale="92500" lnSpcReduction="20000"/>
          </a:bodyPr>
          <a:lstStyle/>
          <a:p>
            <a:r>
              <a:rPr lang="en-US" dirty="0"/>
              <a:t>The following sections are in the Job Posting:</a:t>
            </a:r>
          </a:p>
          <a:p>
            <a:pPr lvl="1"/>
            <a:r>
              <a:rPr lang="en-US" dirty="0"/>
              <a:t>Introduction</a:t>
            </a:r>
          </a:p>
          <a:p>
            <a:pPr lvl="1"/>
            <a:r>
              <a:rPr lang="en-US" dirty="0"/>
              <a:t>Position Summary</a:t>
            </a:r>
          </a:p>
          <a:p>
            <a:pPr lvl="1"/>
            <a:r>
              <a:rPr lang="en-US" dirty="0"/>
              <a:t>Salary Information</a:t>
            </a:r>
          </a:p>
          <a:p>
            <a:pPr lvl="1"/>
            <a:r>
              <a:rPr lang="en-US" dirty="0"/>
              <a:t>Job Details</a:t>
            </a:r>
          </a:p>
          <a:p>
            <a:pPr lvl="1"/>
            <a:r>
              <a:rPr lang="en-US" dirty="0"/>
              <a:t>Qualifications</a:t>
            </a:r>
          </a:p>
          <a:p>
            <a:pPr lvl="1"/>
            <a:r>
              <a:rPr lang="en-US" dirty="0"/>
              <a:t>How to Apply</a:t>
            </a:r>
          </a:p>
          <a:p>
            <a:pPr lvl="1"/>
            <a:r>
              <a:rPr lang="en-US" dirty="0"/>
              <a:t>Deadline to Apply</a:t>
            </a:r>
          </a:p>
        </p:txBody>
      </p:sp>
      <p:pic>
        <p:nvPicPr>
          <p:cNvPr id="5" name="Picture 4">
            <a:extLst>
              <a:ext uri="{FF2B5EF4-FFF2-40B4-BE49-F238E27FC236}">
                <a16:creationId xmlns:a16="http://schemas.microsoft.com/office/drawing/2014/main" id="{AE8A91DE-72BF-4AE9-BA3B-BDD26AD48AB1}"/>
              </a:ext>
            </a:extLst>
          </p:cNvPr>
          <p:cNvPicPr>
            <a:picLocks noChangeAspect="1"/>
          </p:cNvPicPr>
          <p:nvPr/>
        </p:nvPicPr>
        <p:blipFill>
          <a:blip r:embed="rId2"/>
          <a:stretch>
            <a:fillRect/>
          </a:stretch>
        </p:blipFill>
        <p:spPr>
          <a:xfrm>
            <a:off x="6626711" y="140489"/>
            <a:ext cx="4396011" cy="6566092"/>
          </a:xfrm>
          <a:prstGeom prst="rect">
            <a:avLst/>
          </a:prstGeom>
        </p:spPr>
      </p:pic>
    </p:spTree>
    <p:extLst>
      <p:ext uri="{BB962C8B-B14F-4D97-AF65-F5344CB8AC3E}">
        <p14:creationId xmlns:p14="http://schemas.microsoft.com/office/powerpoint/2010/main" val="3694104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53"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54"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55"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56" name="Rectangle 78">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arching for a Job - Alumni - Santa Clara University">
            <a:extLst>
              <a:ext uri="{FF2B5EF4-FFF2-40B4-BE49-F238E27FC236}">
                <a16:creationId xmlns:a16="http://schemas.microsoft.com/office/drawing/2014/main" id="{AB33B525-7280-41BD-B635-98229B3BEB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800" b="-2"/>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80">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648B2C-2A5F-48B0-90B6-85F87F0BB25E}"/>
              </a:ext>
            </a:extLst>
          </p:cNvPr>
          <p:cNvSpPr>
            <a:spLocks noGrp="1"/>
          </p:cNvSpPr>
          <p:nvPr>
            <p:ph type="title"/>
          </p:nvPr>
        </p:nvSpPr>
        <p:spPr>
          <a:xfrm>
            <a:off x="8296275" y="1419225"/>
            <a:ext cx="3081576" cy="2085869"/>
          </a:xfrm>
        </p:spPr>
        <p:txBody>
          <a:bodyPr vert="horz" lIns="91440" tIns="45720" rIns="91440" bIns="45720" rtlCol="0" anchor="b">
            <a:normAutofit fontScale="90000"/>
          </a:bodyPr>
          <a:lstStyle/>
          <a:p>
            <a:r>
              <a:rPr lang="en-US" sz="3600" dirty="0">
                <a:solidFill>
                  <a:srgbClr val="FFFFFF"/>
                </a:solidFill>
              </a:rPr>
              <a:t>Let’s search for jobs in candidate gateway</a:t>
            </a:r>
          </a:p>
        </p:txBody>
      </p:sp>
      <p:grpSp>
        <p:nvGrpSpPr>
          <p:cNvPr id="83" name="Group 82">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4" name="Rectangle 83">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58" name="Rectangle 85">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384141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6D71-6C53-411B-B1E1-947A96FACDCE}"/>
              </a:ext>
            </a:extLst>
          </p:cNvPr>
          <p:cNvSpPr>
            <a:spLocks noGrp="1"/>
          </p:cNvSpPr>
          <p:nvPr>
            <p:ph type="title"/>
          </p:nvPr>
        </p:nvSpPr>
        <p:spPr/>
        <p:txBody>
          <a:bodyPr/>
          <a:lstStyle/>
          <a:p>
            <a:r>
              <a:rPr lang="en-US" dirty="0"/>
              <a:t>How does the New wisc.jobs website play into this?</a:t>
            </a:r>
          </a:p>
        </p:txBody>
      </p:sp>
      <p:sp>
        <p:nvSpPr>
          <p:cNvPr id="3" name="Content Placeholder 2">
            <a:extLst>
              <a:ext uri="{FF2B5EF4-FFF2-40B4-BE49-F238E27FC236}">
                <a16:creationId xmlns:a16="http://schemas.microsoft.com/office/drawing/2014/main" id="{BE8E2B0A-8822-4118-B59D-7747C87C610B}"/>
              </a:ext>
            </a:extLst>
          </p:cNvPr>
          <p:cNvSpPr>
            <a:spLocks noGrp="1"/>
          </p:cNvSpPr>
          <p:nvPr>
            <p:ph idx="1"/>
          </p:nvPr>
        </p:nvSpPr>
        <p:spPr>
          <a:xfrm>
            <a:off x="581193" y="2180496"/>
            <a:ext cx="5894912" cy="3678303"/>
          </a:xfrm>
        </p:spPr>
        <p:txBody>
          <a:bodyPr/>
          <a:lstStyle/>
          <a:p>
            <a:r>
              <a:rPr lang="en-US" dirty="0"/>
              <a:t>The new Wisc.Jobs site….</a:t>
            </a:r>
          </a:p>
          <a:p>
            <a:pPr lvl="1"/>
            <a:r>
              <a:rPr lang="en-US" dirty="0"/>
              <a:t>Includes the Wisc.Jobs branding</a:t>
            </a:r>
          </a:p>
          <a:p>
            <a:pPr lvl="1"/>
            <a:r>
              <a:rPr lang="en-US" dirty="0"/>
              <a:t>Provides applicant resources</a:t>
            </a:r>
          </a:p>
          <a:p>
            <a:pPr lvl="1"/>
            <a:r>
              <a:rPr lang="en-US" dirty="0"/>
              <a:t>Is “more attractive to the eye”</a:t>
            </a:r>
          </a:p>
          <a:p>
            <a:pPr lvl="1"/>
            <a:r>
              <a:rPr lang="en-US" dirty="0"/>
              <a:t>Allows for different types of searching</a:t>
            </a:r>
          </a:p>
          <a:p>
            <a:pPr lvl="1"/>
            <a:r>
              <a:rPr lang="en-US" dirty="0"/>
              <a:t>Links to Candidate Gateway</a:t>
            </a:r>
          </a:p>
        </p:txBody>
      </p:sp>
      <p:pic>
        <p:nvPicPr>
          <p:cNvPr id="4098" name="Picture 2" descr="Let's take a closer look...">
            <a:extLst>
              <a:ext uri="{FF2B5EF4-FFF2-40B4-BE49-F238E27FC236}">
                <a16:creationId xmlns:a16="http://schemas.microsoft.com/office/drawing/2014/main" id="{A9D9A94C-B5E1-4B31-9D84-4ED38B18E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105" y="2180496"/>
            <a:ext cx="4517761" cy="3388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5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9397-BD01-482E-AC3E-535AC5398F3C}"/>
              </a:ext>
            </a:extLst>
          </p:cNvPr>
          <p:cNvSpPr>
            <a:spLocks noGrp="1"/>
          </p:cNvSpPr>
          <p:nvPr>
            <p:ph type="title"/>
          </p:nvPr>
        </p:nvSpPr>
        <p:spPr/>
        <p:txBody>
          <a:bodyPr/>
          <a:lstStyle/>
          <a:p>
            <a:r>
              <a:rPr lang="en-US" dirty="0"/>
              <a:t>Candidate types</a:t>
            </a:r>
          </a:p>
        </p:txBody>
      </p:sp>
      <p:sp>
        <p:nvSpPr>
          <p:cNvPr id="3" name="Text Placeholder 2">
            <a:extLst>
              <a:ext uri="{FF2B5EF4-FFF2-40B4-BE49-F238E27FC236}">
                <a16:creationId xmlns:a16="http://schemas.microsoft.com/office/drawing/2014/main" id="{A55F3C18-08FA-4EF6-BCD3-574B6E39267B}"/>
              </a:ext>
            </a:extLst>
          </p:cNvPr>
          <p:cNvSpPr>
            <a:spLocks noGrp="1"/>
          </p:cNvSpPr>
          <p:nvPr>
            <p:ph type="body" idx="1"/>
          </p:nvPr>
        </p:nvSpPr>
        <p:spPr/>
        <p:txBody>
          <a:bodyPr/>
          <a:lstStyle/>
          <a:p>
            <a:r>
              <a:rPr lang="en-US" dirty="0"/>
              <a:t>Internal vs external candidates</a:t>
            </a:r>
          </a:p>
        </p:txBody>
      </p:sp>
    </p:spTree>
    <p:extLst>
      <p:ext uri="{BB962C8B-B14F-4D97-AF65-F5344CB8AC3E}">
        <p14:creationId xmlns:p14="http://schemas.microsoft.com/office/powerpoint/2010/main" val="2359324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689D-FE2A-4AA4-86D7-828FE7B20142}"/>
              </a:ext>
            </a:extLst>
          </p:cNvPr>
          <p:cNvSpPr>
            <a:spLocks noGrp="1"/>
          </p:cNvSpPr>
          <p:nvPr>
            <p:ph type="title"/>
          </p:nvPr>
        </p:nvSpPr>
        <p:spPr/>
        <p:txBody>
          <a:bodyPr/>
          <a:lstStyle/>
          <a:p>
            <a:r>
              <a:rPr lang="en-US" dirty="0"/>
              <a:t>Applying for jobs</a:t>
            </a:r>
          </a:p>
        </p:txBody>
      </p:sp>
    </p:spTree>
    <p:extLst>
      <p:ext uri="{BB962C8B-B14F-4D97-AF65-F5344CB8AC3E}">
        <p14:creationId xmlns:p14="http://schemas.microsoft.com/office/powerpoint/2010/main" val="846247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F7EB-B885-47B6-9614-D603EBD01B85}"/>
              </a:ext>
            </a:extLst>
          </p:cNvPr>
          <p:cNvSpPr>
            <a:spLocks noGrp="1"/>
          </p:cNvSpPr>
          <p:nvPr>
            <p:ph type="title"/>
          </p:nvPr>
        </p:nvSpPr>
        <p:spPr/>
        <p:txBody>
          <a:bodyPr/>
          <a:lstStyle/>
          <a:p>
            <a:r>
              <a:rPr lang="en-US" dirty="0"/>
              <a:t>Applying for a job</a:t>
            </a:r>
          </a:p>
        </p:txBody>
      </p:sp>
      <p:sp>
        <p:nvSpPr>
          <p:cNvPr id="3" name="Content Placeholder 2">
            <a:extLst>
              <a:ext uri="{FF2B5EF4-FFF2-40B4-BE49-F238E27FC236}">
                <a16:creationId xmlns:a16="http://schemas.microsoft.com/office/drawing/2014/main" id="{10B38313-2F5D-4DAE-9D4F-6684146B6472}"/>
              </a:ext>
            </a:extLst>
          </p:cNvPr>
          <p:cNvSpPr>
            <a:spLocks noGrp="1"/>
          </p:cNvSpPr>
          <p:nvPr>
            <p:ph idx="1"/>
          </p:nvPr>
        </p:nvSpPr>
        <p:spPr>
          <a:xfrm>
            <a:off x="475147" y="1903887"/>
            <a:ext cx="11029615" cy="1013801"/>
          </a:xfrm>
        </p:spPr>
        <p:txBody>
          <a:bodyPr/>
          <a:lstStyle/>
          <a:p>
            <a:r>
              <a:rPr lang="en-US" dirty="0"/>
              <a:t>From the Job Posting, the job seeker will click on the Apply for Job button at the top of the page to start the process</a:t>
            </a:r>
          </a:p>
        </p:txBody>
      </p:sp>
      <p:pic>
        <p:nvPicPr>
          <p:cNvPr id="5" name="Picture 4">
            <a:extLst>
              <a:ext uri="{FF2B5EF4-FFF2-40B4-BE49-F238E27FC236}">
                <a16:creationId xmlns:a16="http://schemas.microsoft.com/office/drawing/2014/main" id="{7170D573-E1F6-4459-9478-87FB48140DAE}"/>
              </a:ext>
            </a:extLst>
          </p:cNvPr>
          <p:cNvPicPr>
            <a:picLocks noChangeAspect="1"/>
          </p:cNvPicPr>
          <p:nvPr/>
        </p:nvPicPr>
        <p:blipFill>
          <a:blip r:embed="rId2"/>
          <a:stretch>
            <a:fillRect/>
          </a:stretch>
        </p:blipFill>
        <p:spPr>
          <a:xfrm>
            <a:off x="343619" y="2998043"/>
            <a:ext cx="11504762" cy="3752381"/>
          </a:xfrm>
          <a:prstGeom prst="rect">
            <a:avLst/>
          </a:prstGeom>
          <a:ln>
            <a:solidFill>
              <a:schemeClr val="accent1"/>
            </a:solidFill>
          </a:ln>
        </p:spPr>
      </p:pic>
    </p:spTree>
    <p:extLst>
      <p:ext uri="{BB962C8B-B14F-4D97-AF65-F5344CB8AC3E}">
        <p14:creationId xmlns:p14="http://schemas.microsoft.com/office/powerpoint/2010/main" val="1626955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D62F-3C1B-4E2D-8C89-D5D0688EF445}"/>
              </a:ext>
            </a:extLst>
          </p:cNvPr>
          <p:cNvSpPr>
            <a:spLocks noGrp="1"/>
          </p:cNvSpPr>
          <p:nvPr>
            <p:ph type="title"/>
          </p:nvPr>
        </p:nvSpPr>
        <p:spPr/>
        <p:txBody>
          <a:bodyPr/>
          <a:lstStyle/>
          <a:p>
            <a:r>
              <a:rPr lang="en-US" dirty="0"/>
              <a:t>Applying for a job (non-star entities)</a:t>
            </a:r>
          </a:p>
        </p:txBody>
      </p:sp>
      <p:sp>
        <p:nvSpPr>
          <p:cNvPr id="3" name="Content Placeholder 2">
            <a:extLst>
              <a:ext uri="{FF2B5EF4-FFF2-40B4-BE49-F238E27FC236}">
                <a16:creationId xmlns:a16="http://schemas.microsoft.com/office/drawing/2014/main" id="{5D89DF5B-6EDD-4CD4-A1DE-59F2C08F9B9E}"/>
              </a:ext>
            </a:extLst>
          </p:cNvPr>
          <p:cNvSpPr>
            <a:spLocks noGrp="1"/>
          </p:cNvSpPr>
          <p:nvPr>
            <p:ph idx="1"/>
          </p:nvPr>
        </p:nvSpPr>
        <p:spPr>
          <a:xfrm>
            <a:off x="581191" y="1954586"/>
            <a:ext cx="11029615" cy="1896652"/>
          </a:xfrm>
        </p:spPr>
        <p:txBody>
          <a:bodyPr/>
          <a:lstStyle/>
          <a:p>
            <a:r>
              <a:rPr lang="en-US" dirty="0"/>
              <a:t>The Apply for Job button will not appear on the page for a non-STAR entity Job Posting or for the Courts and Legislature at this time</a:t>
            </a:r>
          </a:p>
          <a:p>
            <a:r>
              <a:rPr lang="en-US" dirty="0"/>
              <a:t>The Courts and Legislature will be fully onboarded to TAM at a later date</a:t>
            </a:r>
          </a:p>
        </p:txBody>
      </p:sp>
      <p:pic>
        <p:nvPicPr>
          <p:cNvPr id="7" name="Picture 6">
            <a:extLst>
              <a:ext uri="{FF2B5EF4-FFF2-40B4-BE49-F238E27FC236}">
                <a16:creationId xmlns:a16="http://schemas.microsoft.com/office/drawing/2014/main" id="{8E8436A0-7665-4C81-AA7D-CB3674847D81}"/>
              </a:ext>
            </a:extLst>
          </p:cNvPr>
          <p:cNvPicPr>
            <a:picLocks noChangeAspect="1"/>
          </p:cNvPicPr>
          <p:nvPr/>
        </p:nvPicPr>
        <p:blipFill>
          <a:blip r:embed="rId2"/>
          <a:stretch>
            <a:fillRect/>
          </a:stretch>
        </p:blipFill>
        <p:spPr>
          <a:xfrm>
            <a:off x="1009591" y="3984464"/>
            <a:ext cx="9828571" cy="1600000"/>
          </a:xfrm>
          <a:prstGeom prst="rect">
            <a:avLst/>
          </a:prstGeom>
          <a:ln>
            <a:solidFill>
              <a:schemeClr val="accent1"/>
            </a:solidFill>
          </a:ln>
        </p:spPr>
      </p:pic>
    </p:spTree>
    <p:extLst>
      <p:ext uri="{BB962C8B-B14F-4D97-AF65-F5344CB8AC3E}">
        <p14:creationId xmlns:p14="http://schemas.microsoft.com/office/powerpoint/2010/main" val="421748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C14F-07CE-4774-81B8-BC9B7DB09122}"/>
              </a:ext>
            </a:extLst>
          </p:cNvPr>
          <p:cNvSpPr>
            <a:spLocks noGrp="1"/>
          </p:cNvSpPr>
          <p:nvPr>
            <p:ph type="title"/>
          </p:nvPr>
        </p:nvSpPr>
        <p:spPr/>
        <p:txBody>
          <a:bodyPr/>
          <a:lstStyle/>
          <a:p>
            <a:r>
              <a:rPr lang="en-US" dirty="0"/>
              <a:t>Not every job opening looks the same</a:t>
            </a:r>
          </a:p>
        </p:txBody>
      </p:sp>
      <p:sp>
        <p:nvSpPr>
          <p:cNvPr id="3" name="Content Placeholder 2">
            <a:extLst>
              <a:ext uri="{FF2B5EF4-FFF2-40B4-BE49-F238E27FC236}">
                <a16:creationId xmlns:a16="http://schemas.microsoft.com/office/drawing/2014/main" id="{3C778250-8A22-4B11-8F9E-C858048E9FC1}"/>
              </a:ext>
            </a:extLst>
          </p:cNvPr>
          <p:cNvSpPr>
            <a:spLocks noGrp="1"/>
          </p:cNvSpPr>
          <p:nvPr>
            <p:ph idx="1"/>
          </p:nvPr>
        </p:nvSpPr>
        <p:spPr/>
        <p:txBody>
          <a:bodyPr>
            <a:normAutofit lnSpcReduction="10000"/>
          </a:bodyPr>
          <a:lstStyle/>
          <a:p>
            <a:r>
              <a:rPr lang="en-US" dirty="0"/>
              <a:t>There are several items in the Job Opening that drive the applicant experience</a:t>
            </a:r>
          </a:p>
          <a:p>
            <a:pPr lvl="1"/>
            <a:r>
              <a:rPr lang="en-US" dirty="0"/>
              <a:t>The template attached to the job opening will determine the applicant experience when it comes to the requirements around submitting a resume, letter of qualifications and work experience</a:t>
            </a:r>
          </a:p>
          <a:p>
            <a:pPr lvl="1"/>
            <a:r>
              <a:rPr lang="en-US" dirty="0"/>
              <a:t>If it is a Statewide or multi-location recruitment, the applicant will be asked to select where they want to work</a:t>
            </a:r>
          </a:p>
          <a:p>
            <a:pPr lvl="1"/>
            <a:r>
              <a:rPr lang="en-US" dirty="0"/>
              <a:t>The applicant will need to answer specific assessment questions if part of the job opening</a:t>
            </a:r>
          </a:p>
        </p:txBody>
      </p:sp>
    </p:spTree>
    <p:extLst>
      <p:ext uri="{BB962C8B-B14F-4D97-AF65-F5344CB8AC3E}">
        <p14:creationId xmlns:p14="http://schemas.microsoft.com/office/powerpoint/2010/main" val="4059314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4507-FF19-4AC3-BBF7-B6DA1FFDA379}"/>
              </a:ext>
            </a:extLst>
          </p:cNvPr>
          <p:cNvSpPr>
            <a:spLocks noGrp="1"/>
          </p:cNvSpPr>
          <p:nvPr>
            <p:ph type="title"/>
          </p:nvPr>
        </p:nvSpPr>
        <p:spPr/>
        <p:txBody>
          <a:bodyPr/>
          <a:lstStyle/>
          <a:p>
            <a:r>
              <a:rPr lang="en-US" dirty="0"/>
              <a:t>Warning – template id information coming to you again…</a:t>
            </a:r>
          </a:p>
        </p:txBody>
      </p:sp>
      <p:sp>
        <p:nvSpPr>
          <p:cNvPr id="3" name="Content Placeholder 2">
            <a:extLst>
              <a:ext uri="{FF2B5EF4-FFF2-40B4-BE49-F238E27FC236}">
                <a16:creationId xmlns:a16="http://schemas.microsoft.com/office/drawing/2014/main" id="{3B08D66D-EBCF-4DA0-8AE6-7AD3644DF84A}"/>
              </a:ext>
            </a:extLst>
          </p:cNvPr>
          <p:cNvSpPr>
            <a:spLocks noGrp="1"/>
          </p:cNvSpPr>
          <p:nvPr>
            <p:ph idx="1"/>
          </p:nvPr>
        </p:nvSpPr>
        <p:spPr/>
        <p:txBody>
          <a:bodyPr/>
          <a:lstStyle/>
          <a:p>
            <a:r>
              <a:rPr lang="en-US" dirty="0"/>
              <a:t>The following template information was shared in the Job Opening 103 training but it’s worth a quick overview</a:t>
            </a:r>
          </a:p>
        </p:txBody>
      </p:sp>
    </p:spTree>
    <p:extLst>
      <p:ext uri="{BB962C8B-B14F-4D97-AF65-F5344CB8AC3E}">
        <p14:creationId xmlns:p14="http://schemas.microsoft.com/office/powerpoint/2010/main" val="3572387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FD05-349E-4DDA-8C86-F8C63397AC6C}"/>
              </a:ext>
            </a:extLst>
          </p:cNvPr>
          <p:cNvSpPr>
            <a:spLocks noGrp="1"/>
          </p:cNvSpPr>
          <p:nvPr>
            <p:ph type="title"/>
          </p:nvPr>
        </p:nvSpPr>
        <p:spPr/>
        <p:txBody>
          <a:bodyPr/>
          <a:lstStyle/>
          <a:p>
            <a:r>
              <a:rPr lang="en-US" dirty="0"/>
              <a:t>Template ID 3001 – Resume and LOC required, Work Exp Hidden</a:t>
            </a:r>
          </a:p>
        </p:txBody>
      </p:sp>
      <p:sp>
        <p:nvSpPr>
          <p:cNvPr id="3" name="Content Placeholder 2">
            <a:extLst>
              <a:ext uri="{FF2B5EF4-FFF2-40B4-BE49-F238E27FC236}">
                <a16:creationId xmlns:a16="http://schemas.microsoft.com/office/drawing/2014/main" id="{79E35123-ED44-41A5-B215-8D506464E27F}"/>
              </a:ext>
            </a:extLst>
          </p:cNvPr>
          <p:cNvSpPr>
            <a:spLocks noGrp="1"/>
          </p:cNvSpPr>
          <p:nvPr>
            <p:ph idx="1"/>
          </p:nvPr>
        </p:nvSpPr>
        <p:spPr>
          <a:xfrm>
            <a:off x="581191" y="2062163"/>
            <a:ext cx="11029615" cy="1248504"/>
          </a:xfrm>
        </p:spPr>
        <p:txBody>
          <a:bodyPr/>
          <a:lstStyle/>
          <a:p>
            <a:r>
              <a:rPr lang="en-US" dirty="0"/>
              <a:t>Resume and Letter of Qualifications Required</a:t>
            </a:r>
          </a:p>
          <a:p>
            <a:r>
              <a:rPr lang="en-US" dirty="0"/>
              <a:t>Work History is not displayed</a:t>
            </a:r>
          </a:p>
        </p:txBody>
      </p:sp>
      <p:pic>
        <p:nvPicPr>
          <p:cNvPr id="5" name="Picture 4">
            <a:extLst>
              <a:ext uri="{FF2B5EF4-FFF2-40B4-BE49-F238E27FC236}">
                <a16:creationId xmlns:a16="http://schemas.microsoft.com/office/drawing/2014/main" id="{ECAF9C8E-DDF0-48E3-8DC7-8A7961C87676}"/>
              </a:ext>
            </a:extLst>
          </p:cNvPr>
          <p:cNvPicPr>
            <a:picLocks noChangeAspect="1"/>
          </p:cNvPicPr>
          <p:nvPr/>
        </p:nvPicPr>
        <p:blipFill>
          <a:blip r:embed="rId2"/>
          <a:stretch>
            <a:fillRect/>
          </a:stretch>
        </p:blipFill>
        <p:spPr>
          <a:xfrm>
            <a:off x="1872188" y="3310667"/>
            <a:ext cx="8447619" cy="3285714"/>
          </a:xfrm>
          <a:prstGeom prst="rect">
            <a:avLst/>
          </a:prstGeom>
          <a:ln>
            <a:solidFill>
              <a:schemeClr val="tx1"/>
            </a:solidFill>
          </a:ln>
        </p:spPr>
      </p:pic>
    </p:spTree>
    <p:extLst>
      <p:ext uri="{BB962C8B-B14F-4D97-AF65-F5344CB8AC3E}">
        <p14:creationId xmlns:p14="http://schemas.microsoft.com/office/powerpoint/2010/main" val="2073335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6749-7F11-4DA9-BD06-566C17507A72}"/>
              </a:ext>
            </a:extLst>
          </p:cNvPr>
          <p:cNvSpPr>
            <a:spLocks noGrp="1"/>
          </p:cNvSpPr>
          <p:nvPr>
            <p:ph type="title"/>
          </p:nvPr>
        </p:nvSpPr>
        <p:spPr/>
        <p:txBody>
          <a:bodyPr/>
          <a:lstStyle/>
          <a:p>
            <a:r>
              <a:rPr lang="en-US" dirty="0"/>
              <a:t>Template ID 3002 – resume/Work Exp Optional, LOC required</a:t>
            </a:r>
          </a:p>
        </p:txBody>
      </p:sp>
      <p:pic>
        <p:nvPicPr>
          <p:cNvPr id="5" name="Picture 4">
            <a:extLst>
              <a:ext uri="{FF2B5EF4-FFF2-40B4-BE49-F238E27FC236}">
                <a16:creationId xmlns:a16="http://schemas.microsoft.com/office/drawing/2014/main" id="{9E6088BF-957B-4E1D-A0B2-00191A831132}"/>
              </a:ext>
            </a:extLst>
          </p:cNvPr>
          <p:cNvPicPr>
            <a:picLocks noChangeAspect="1"/>
          </p:cNvPicPr>
          <p:nvPr/>
        </p:nvPicPr>
        <p:blipFill>
          <a:blip r:embed="rId2"/>
          <a:stretch>
            <a:fillRect/>
          </a:stretch>
        </p:blipFill>
        <p:spPr>
          <a:xfrm>
            <a:off x="455344" y="1961794"/>
            <a:ext cx="7333194" cy="2705450"/>
          </a:xfrm>
          <a:prstGeom prst="rect">
            <a:avLst/>
          </a:prstGeom>
          <a:ln>
            <a:solidFill>
              <a:schemeClr val="tx1"/>
            </a:solidFill>
          </a:ln>
        </p:spPr>
      </p:pic>
      <p:pic>
        <p:nvPicPr>
          <p:cNvPr id="7" name="Picture 6">
            <a:extLst>
              <a:ext uri="{FF2B5EF4-FFF2-40B4-BE49-F238E27FC236}">
                <a16:creationId xmlns:a16="http://schemas.microsoft.com/office/drawing/2014/main" id="{ED2F57C2-DC22-48C0-9167-0B830EB92C90}"/>
              </a:ext>
            </a:extLst>
          </p:cNvPr>
          <p:cNvPicPr>
            <a:picLocks noChangeAspect="1"/>
          </p:cNvPicPr>
          <p:nvPr/>
        </p:nvPicPr>
        <p:blipFill>
          <a:blip r:embed="rId3"/>
          <a:stretch>
            <a:fillRect/>
          </a:stretch>
        </p:blipFill>
        <p:spPr>
          <a:xfrm>
            <a:off x="3366864" y="4210764"/>
            <a:ext cx="8243944" cy="2428878"/>
          </a:xfrm>
          <a:prstGeom prst="rect">
            <a:avLst/>
          </a:prstGeom>
          <a:ln>
            <a:solidFill>
              <a:schemeClr val="tx1"/>
            </a:solidFill>
          </a:ln>
        </p:spPr>
      </p:pic>
      <p:pic>
        <p:nvPicPr>
          <p:cNvPr id="9" name="Picture 8">
            <a:extLst>
              <a:ext uri="{FF2B5EF4-FFF2-40B4-BE49-F238E27FC236}">
                <a16:creationId xmlns:a16="http://schemas.microsoft.com/office/drawing/2014/main" id="{6222A07A-405A-4D21-8A07-FC8BFE2EBC53}"/>
              </a:ext>
            </a:extLst>
          </p:cNvPr>
          <p:cNvPicPr>
            <a:picLocks noChangeAspect="1"/>
          </p:cNvPicPr>
          <p:nvPr/>
        </p:nvPicPr>
        <p:blipFill>
          <a:blip r:embed="rId4"/>
          <a:stretch>
            <a:fillRect/>
          </a:stretch>
        </p:blipFill>
        <p:spPr>
          <a:xfrm>
            <a:off x="8068236" y="2459500"/>
            <a:ext cx="3796296" cy="1063314"/>
          </a:xfrm>
          <a:prstGeom prst="rect">
            <a:avLst/>
          </a:prstGeom>
          <a:ln>
            <a:solidFill>
              <a:schemeClr val="tx1"/>
            </a:solidFill>
          </a:ln>
        </p:spPr>
      </p:pic>
    </p:spTree>
    <p:extLst>
      <p:ext uri="{BB962C8B-B14F-4D97-AF65-F5344CB8AC3E}">
        <p14:creationId xmlns:p14="http://schemas.microsoft.com/office/powerpoint/2010/main" val="238850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8602-00EB-4B44-9FAC-903180399550}"/>
              </a:ext>
            </a:extLst>
          </p:cNvPr>
          <p:cNvSpPr>
            <a:spLocks noGrp="1"/>
          </p:cNvSpPr>
          <p:nvPr>
            <p:ph type="title"/>
          </p:nvPr>
        </p:nvSpPr>
        <p:spPr/>
        <p:txBody>
          <a:bodyPr/>
          <a:lstStyle/>
          <a:p>
            <a:r>
              <a:rPr lang="en-US" dirty="0"/>
              <a:t>Template ID 3003 – Resume required, LOC optional, Work Exp Hidden</a:t>
            </a:r>
          </a:p>
        </p:txBody>
      </p:sp>
      <p:pic>
        <p:nvPicPr>
          <p:cNvPr id="5" name="Picture 4">
            <a:extLst>
              <a:ext uri="{FF2B5EF4-FFF2-40B4-BE49-F238E27FC236}">
                <a16:creationId xmlns:a16="http://schemas.microsoft.com/office/drawing/2014/main" id="{7ABC2E3B-754D-4D9E-B873-73E48323C443}"/>
              </a:ext>
            </a:extLst>
          </p:cNvPr>
          <p:cNvPicPr>
            <a:picLocks noChangeAspect="1"/>
          </p:cNvPicPr>
          <p:nvPr/>
        </p:nvPicPr>
        <p:blipFill>
          <a:blip r:embed="rId2"/>
          <a:stretch>
            <a:fillRect/>
          </a:stretch>
        </p:blipFill>
        <p:spPr>
          <a:xfrm>
            <a:off x="1414373" y="2262833"/>
            <a:ext cx="8438095" cy="3171429"/>
          </a:xfrm>
          <a:prstGeom prst="rect">
            <a:avLst/>
          </a:prstGeom>
          <a:ln>
            <a:solidFill>
              <a:schemeClr val="tx1"/>
            </a:solidFill>
          </a:ln>
        </p:spPr>
      </p:pic>
    </p:spTree>
    <p:extLst>
      <p:ext uri="{BB962C8B-B14F-4D97-AF65-F5344CB8AC3E}">
        <p14:creationId xmlns:p14="http://schemas.microsoft.com/office/powerpoint/2010/main" val="1945377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3E5C-3D97-4D68-ADCD-AA958014D5F9}"/>
              </a:ext>
            </a:extLst>
          </p:cNvPr>
          <p:cNvSpPr>
            <a:spLocks noGrp="1"/>
          </p:cNvSpPr>
          <p:nvPr>
            <p:ph type="title"/>
          </p:nvPr>
        </p:nvSpPr>
        <p:spPr/>
        <p:txBody>
          <a:bodyPr/>
          <a:lstStyle/>
          <a:p>
            <a:r>
              <a:rPr lang="en-US" dirty="0"/>
              <a:t>Template ID 3004 – Resume/Work Exp &amp; LOC Optional</a:t>
            </a:r>
          </a:p>
        </p:txBody>
      </p:sp>
      <p:pic>
        <p:nvPicPr>
          <p:cNvPr id="5" name="Picture 4">
            <a:extLst>
              <a:ext uri="{FF2B5EF4-FFF2-40B4-BE49-F238E27FC236}">
                <a16:creationId xmlns:a16="http://schemas.microsoft.com/office/drawing/2014/main" id="{96C726B4-F4C0-47D2-9A91-4740A5754E26}"/>
              </a:ext>
            </a:extLst>
          </p:cNvPr>
          <p:cNvPicPr>
            <a:picLocks noChangeAspect="1"/>
          </p:cNvPicPr>
          <p:nvPr/>
        </p:nvPicPr>
        <p:blipFill>
          <a:blip r:embed="rId2"/>
          <a:stretch>
            <a:fillRect/>
          </a:stretch>
        </p:blipFill>
        <p:spPr>
          <a:xfrm>
            <a:off x="462579" y="2004321"/>
            <a:ext cx="7160242" cy="2539205"/>
          </a:xfrm>
          <a:prstGeom prst="rect">
            <a:avLst/>
          </a:prstGeom>
          <a:ln>
            <a:solidFill>
              <a:schemeClr val="tx1"/>
            </a:solidFill>
          </a:ln>
        </p:spPr>
      </p:pic>
      <p:pic>
        <p:nvPicPr>
          <p:cNvPr id="7" name="Picture 6">
            <a:extLst>
              <a:ext uri="{FF2B5EF4-FFF2-40B4-BE49-F238E27FC236}">
                <a16:creationId xmlns:a16="http://schemas.microsoft.com/office/drawing/2014/main" id="{911A0939-EA37-4CC7-A89A-3DEF30A688AE}"/>
              </a:ext>
            </a:extLst>
          </p:cNvPr>
          <p:cNvPicPr>
            <a:picLocks noChangeAspect="1"/>
          </p:cNvPicPr>
          <p:nvPr/>
        </p:nvPicPr>
        <p:blipFill>
          <a:blip r:embed="rId3"/>
          <a:stretch>
            <a:fillRect/>
          </a:stretch>
        </p:blipFill>
        <p:spPr>
          <a:xfrm>
            <a:off x="3377123" y="4243490"/>
            <a:ext cx="8277473" cy="2539205"/>
          </a:xfrm>
          <a:prstGeom prst="rect">
            <a:avLst/>
          </a:prstGeom>
          <a:ln>
            <a:solidFill>
              <a:schemeClr val="tx1"/>
            </a:solidFill>
          </a:ln>
        </p:spPr>
      </p:pic>
    </p:spTree>
    <p:extLst>
      <p:ext uri="{BB962C8B-B14F-4D97-AF65-F5344CB8AC3E}">
        <p14:creationId xmlns:p14="http://schemas.microsoft.com/office/powerpoint/2010/main" val="3738915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250DA-4859-44C8-8911-2A73EBCE8EAE}"/>
              </a:ext>
            </a:extLst>
          </p:cNvPr>
          <p:cNvSpPr>
            <a:spLocks noGrp="1"/>
          </p:cNvSpPr>
          <p:nvPr>
            <p:ph type="title"/>
          </p:nvPr>
        </p:nvSpPr>
        <p:spPr/>
        <p:txBody>
          <a:bodyPr/>
          <a:lstStyle/>
          <a:p>
            <a:r>
              <a:rPr lang="en-US" dirty="0"/>
              <a:t>Template ID 3005 – Resume/work Exp Optional, LOC Hidden</a:t>
            </a:r>
          </a:p>
        </p:txBody>
      </p:sp>
      <p:pic>
        <p:nvPicPr>
          <p:cNvPr id="5" name="Picture 4">
            <a:extLst>
              <a:ext uri="{FF2B5EF4-FFF2-40B4-BE49-F238E27FC236}">
                <a16:creationId xmlns:a16="http://schemas.microsoft.com/office/drawing/2014/main" id="{508A7F9F-BDA1-43D9-8226-6F8AB7C5F1D9}"/>
              </a:ext>
            </a:extLst>
          </p:cNvPr>
          <p:cNvPicPr>
            <a:picLocks noChangeAspect="1"/>
          </p:cNvPicPr>
          <p:nvPr/>
        </p:nvPicPr>
        <p:blipFill>
          <a:blip r:embed="rId2"/>
          <a:stretch>
            <a:fillRect/>
          </a:stretch>
        </p:blipFill>
        <p:spPr>
          <a:xfrm>
            <a:off x="475683" y="1967096"/>
            <a:ext cx="5935876" cy="2455948"/>
          </a:xfrm>
          <a:prstGeom prst="rect">
            <a:avLst/>
          </a:prstGeom>
          <a:ln>
            <a:solidFill>
              <a:schemeClr val="tx1"/>
            </a:solidFill>
          </a:ln>
        </p:spPr>
      </p:pic>
      <p:pic>
        <p:nvPicPr>
          <p:cNvPr id="7" name="Picture 6">
            <a:extLst>
              <a:ext uri="{FF2B5EF4-FFF2-40B4-BE49-F238E27FC236}">
                <a16:creationId xmlns:a16="http://schemas.microsoft.com/office/drawing/2014/main" id="{00C48DFD-3E4E-41C8-A787-442E8F6AA903}"/>
              </a:ext>
            </a:extLst>
          </p:cNvPr>
          <p:cNvPicPr>
            <a:picLocks noChangeAspect="1"/>
          </p:cNvPicPr>
          <p:nvPr/>
        </p:nvPicPr>
        <p:blipFill>
          <a:blip r:embed="rId3"/>
          <a:stretch>
            <a:fillRect/>
          </a:stretch>
        </p:blipFill>
        <p:spPr>
          <a:xfrm>
            <a:off x="2707341" y="4019007"/>
            <a:ext cx="9008976" cy="2654993"/>
          </a:xfrm>
          <a:prstGeom prst="rect">
            <a:avLst/>
          </a:prstGeom>
          <a:ln>
            <a:solidFill>
              <a:schemeClr val="tx1"/>
            </a:solidFill>
          </a:ln>
        </p:spPr>
      </p:pic>
    </p:spTree>
    <p:extLst>
      <p:ext uri="{BB962C8B-B14F-4D97-AF65-F5344CB8AC3E}">
        <p14:creationId xmlns:p14="http://schemas.microsoft.com/office/powerpoint/2010/main" val="377295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73BA64-7CAA-4A3D-A491-2C06AB012B9B}"/>
              </a:ext>
            </a:extLst>
          </p:cNvPr>
          <p:cNvSpPr>
            <a:spLocks noGrp="1"/>
          </p:cNvSpPr>
          <p:nvPr>
            <p:ph type="title"/>
          </p:nvPr>
        </p:nvSpPr>
        <p:spPr>
          <a:xfrm>
            <a:off x="601255" y="702156"/>
            <a:ext cx="3409783" cy="1013800"/>
          </a:xfrm>
        </p:spPr>
        <p:txBody>
          <a:bodyPr>
            <a:normAutofit/>
          </a:bodyPr>
          <a:lstStyle/>
          <a:p>
            <a:r>
              <a:rPr lang="en-US" dirty="0"/>
              <a:t>Internal candidates</a:t>
            </a:r>
          </a:p>
        </p:txBody>
      </p:sp>
      <p:sp>
        <p:nvSpPr>
          <p:cNvPr id="3" name="Content Placeholder 2">
            <a:extLst>
              <a:ext uri="{FF2B5EF4-FFF2-40B4-BE49-F238E27FC236}">
                <a16:creationId xmlns:a16="http://schemas.microsoft.com/office/drawing/2014/main" id="{14720366-D5D4-4A48-8303-4142BE4987FF}"/>
              </a:ext>
            </a:extLst>
          </p:cNvPr>
          <p:cNvSpPr>
            <a:spLocks noGrp="1"/>
          </p:cNvSpPr>
          <p:nvPr>
            <p:ph idx="1"/>
          </p:nvPr>
        </p:nvSpPr>
        <p:spPr>
          <a:xfrm>
            <a:off x="601255" y="1964168"/>
            <a:ext cx="3409782" cy="4036582"/>
          </a:xfrm>
        </p:spPr>
        <p:txBody>
          <a:bodyPr>
            <a:normAutofit/>
          </a:bodyPr>
          <a:lstStyle/>
          <a:p>
            <a:pPr>
              <a:lnSpc>
                <a:spcPct val="90000"/>
              </a:lnSpc>
            </a:pPr>
            <a:r>
              <a:rPr lang="en-US" sz="2400">
                <a:solidFill>
                  <a:schemeClr val="bg1"/>
                </a:solidFill>
              </a:rPr>
              <a:t>Internal candidates are those who can log into STAR Human Resources with an IAM and password.</a:t>
            </a:r>
          </a:p>
          <a:p>
            <a:pPr>
              <a:lnSpc>
                <a:spcPct val="90000"/>
              </a:lnSpc>
            </a:pPr>
            <a:r>
              <a:rPr lang="en-US" sz="2400">
                <a:solidFill>
                  <a:schemeClr val="bg1"/>
                </a:solidFill>
              </a:rPr>
              <a:t>They will access Candidate Gateway through the Careers Tile on the Employee Self Service Landing Page.</a:t>
            </a:r>
          </a:p>
          <a:p>
            <a:pPr>
              <a:lnSpc>
                <a:spcPct val="90000"/>
              </a:lnSpc>
            </a:pPr>
            <a:endParaRPr lang="en-US" sz="2400">
              <a:solidFill>
                <a:schemeClr val="bg1"/>
              </a:solidFill>
            </a:endParaRPr>
          </a:p>
        </p:txBody>
      </p:sp>
      <p:pic>
        <p:nvPicPr>
          <p:cNvPr id="7" name="Picture 6">
            <a:extLst>
              <a:ext uri="{FF2B5EF4-FFF2-40B4-BE49-F238E27FC236}">
                <a16:creationId xmlns:a16="http://schemas.microsoft.com/office/drawing/2014/main" id="{39659855-4596-4E3F-BFCA-BCDA8B6D63C5}"/>
              </a:ext>
            </a:extLst>
          </p:cNvPr>
          <p:cNvPicPr>
            <a:picLocks noChangeAspect="1"/>
          </p:cNvPicPr>
          <p:nvPr/>
        </p:nvPicPr>
        <p:blipFill>
          <a:blip r:embed="rId2"/>
          <a:stretch>
            <a:fillRect/>
          </a:stretch>
        </p:blipFill>
        <p:spPr>
          <a:xfrm>
            <a:off x="4562916" y="1161825"/>
            <a:ext cx="6957742" cy="4348588"/>
          </a:xfrm>
          <a:prstGeom prst="rect">
            <a:avLst/>
          </a:prstGeom>
          <a:ln>
            <a:solidFill>
              <a:schemeClr val="accent1"/>
            </a:solidFill>
          </a:ln>
        </p:spPr>
      </p:pic>
    </p:spTree>
    <p:extLst>
      <p:ext uri="{BB962C8B-B14F-4D97-AF65-F5344CB8AC3E}">
        <p14:creationId xmlns:p14="http://schemas.microsoft.com/office/powerpoint/2010/main" val="368589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C3C7-ADB5-4CCA-83FB-3C1300164066}"/>
              </a:ext>
            </a:extLst>
          </p:cNvPr>
          <p:cNvSpPr>
            <a:spLocks noGrp="1"/>
          </p:cNvSpPr>
          <p:nvPr>
            <p:ph type="title"/>
          </p:nvPr>
        </p:nvSpPr>
        <p:spPr/>
        <p:txBody>
          <a:bodyPr/>
          <a:lstStyle/>
          <a:p>
            <a:r>
              <a:rPr lang="en-US" dirty="0"/>
              <a:t>Profiles items across all templates - optional</a:t>
            </a:r>
          </a:p>
        </p:txBody>
      </p:sp>
      <p:pic>
        <p:nvPicPr>
          <p:cNvPr id="5" name="Picture 4">
            <a:extLst>
              <a:ext uri="{FF2B5EF4-FFF2-40B4-BE49-F238E27FC236}">
                <a16:creationId xmlns:a16="http://schemas.microsoft.com/office/drawing/2014/main" id="{D1C94357-0337-4C0C-B505-C17AC30BFA5A}"/>
              </a:ext>
            </a:extLst>
          </p:cNvPr>
          <p:cNvPicPr>
            <a:picLocks noChangeAspect="1"/>
          </p:cNvPicPr>
          <p:nvPr/>
        </p:nvPicPr>
        <p:blipFill>
          <a:blip r:embed="rId2"/>
          <a:stretch>
            <a:fillRect/>
          </a:stretch>
        </p:blipFill>
        <p:spPr>
          <a:xfrm>
            <a:off x="419521" y="1915694"/>
            <a:ext cx="7551895" cy="2141354"/>
          </a:xfrm>
          <a:prstGeom prst="rect">
            <a:avLst/>
          </a:prstGeom>
          <a:ln>
            <a:solidFill>
              <a:schemeClr val="tx1"/>
            </a:solidFill>
          </a:ln>
        </p:spPr>
      </p:pic>
      <p:pic>
        <p:nvPicPr>
          <p:cNvPr id="7" name="Picture 6">
            <a:extLst>
              <a:ext uri="{FF2B5EF4-FFF2-40B4-BE49-F238E27FC236}">
                <a16:creationId xmlns:a16="http://schemas.microsoft.com/office/drawing/2014/main" id="{51347B1E-A525-47AC-BBD4-5C28DE2D4D7B}"/>
              </a:ext>
            </a:extLst>
          </p:cNvPr>
          <p:cNvPicPr>
            <a:picLocks noChangeAspect="1"/>
          </p:cNvPicPr>
          <p:nvPr/>
        </p:nvPicPr>
        <p:blipFill>
          <a:blip r:embed="rId3"/>
          <a:stretch>
            <a:fillRect/>
          </a:stretch>
        </p:blipFill>
        <p:spPr>
          <a:xfrm>
            <a:off x="5497157" y="3598481"/>
            <a:ext cx="6002768" cy="3180232"/>
          </a:xfrm>
          <a:prstGeom prst="rect">
            <a:avLst/>
          </a:prstGeom>
          <a:ln>
            <a:solidFill>
              <a:schemeClr val="tx1"/>
            </a:solidFill>
          </a:ln>
        </p:spPr>
      </p:pic>
    </p:spTree>
    <p:extLst>
      <p:ext uri="{BB962C8B-B14F-4D97-AF65-F5344CB8AC3E}">
        <p14:creationId xmlns:p14="http://schemas.microsoft.com/office/powerpoint/2010/main" val="921050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9AA-7592-4933-875A-63F07BCA6513}"/>
              </a:ext>
            </a:extLst>
          </p:cNvPr>
          <p:cNvSpPr>
            <a:spLocks noGrp="1"/>
          </p:cNvSpPr>
          <p:nvPr>
            <p:ph type="title"/>
          </p:nvPr>
        </p:nvSpPr>
        <p:spPr/>
        <p:txBody>
          <a:bodyPr/>
          <a:lstStyle/>
          <a:p>
            <a:r>
              <a:rPr lang="en-US" dirty="0"/>
              <a:t>Supporting documentation across all templates - optional</a:t>
            </a:r>
          </a:p>
        </p:txBody>
      </p:sp>
      <p:pic>
        <p:nvPicPr>
          <p:cNvPr id="5" name="Picture 4">
            <a:extLst>
              <a:ext uri="{FF2B5EF4-FFF2-40B4-BE49-F238E27FC236}">
                <a16:creationId xmlns:a16="http://schemas.microsoft.com/office/drawing/2014/main" id="{0A8AA729-D50C-4C2C-8CF4-F091216B918C}"/>
              </a:ext>
            </a:extLst>
          </p:cNvPr>
          <p:cNvPicPr>
            <a:picLocks noChangeAspect="1"/>
          </p:cNvPicPr>
          <p:nvPr/>
        </p:nvPicPr>
        <p:blipFill>
          <a:blip r:embed="rId2"/>
          <a:stretch>
            <a:fillRect/>
          </a:stretch>
        </p:blipFill>
        <p:spPr>
          <a:xfrm>
            <a:off x="1386476" y="2290905"/>
            <a:ext cx="9419048" cy="2276190"/>
          </a:xfrm>
          <a:prstGeom prst="rect">
            <a:avLst/>
          </a:prstGeom>
          <a:ln>
            <a:solidFill>
              <a:schemeClr val="tx1"/>
            </a:solidFill>
          </a:ln>
        </p:spPr>
      </p:pic>
    </p:spTree>
    <p:extLst>
      <p:ext uri="{BB962C8B-B14F-4D97-AF65-F5344CB8AC3E}">
        <p14:creationId xmlns:p14="http://schemas.microsoft.com/office/powerpoint/2010/main" val="2586923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2E43-C30F-4C29-87DF-FC87B1F896C9}"/>
              </a:ext>
            </a:extLst>
          </p:cNvPr>
          <p:cNvSpPr>
            <a:spLocks noGrp="1"/>
          </p:cNvSpPr>
          <p:nvPr>
            <p:ph type="title"/>
          </p:nvPr>
        </p:nvSpPr>
        <p:spPr/>
        <p:txBody>
          <a:bodyPr/>
          <a:lstStyle/>
          <a:p>
            <a:r>
              <a:rPr lang="en-US" dirty="0"/>
              <a:t>Step 1 of application process – internal candidates</a:t>
            </a:r>
          </a:p>
        </p:txBody>
      </p:sp>
      <p:pic>
        <p:nvPicPr>
          <p:cNvPr id="5" name="Picture 4">
            <a:extLst>
              <a:ext uri="{FF2B5EF4-FFF2-40B4-BE49-F238E27FC236}">
                <a16:creationId xmlns:a16="http://schemas.microsoft.com/office/drawing/2014/main" id="{EB6DACBF-E3DA-4B0A-8D58-141116F96DEC}"/>
              </a:ext>
            </a:extLst>
          </p:cNvPr>
          <p:cNvPicPr>
            <a:picLocks noChangeAspect="1"/>
          </p:cNvPicPr>
          <p:nvPr/>
        </p:nvPicPr>
        <p:blipFill>
          <a:blip r:embed="rId2"/>
          <a:stretch>
            <a:fillRect/>
          </a:stretch>
        </p:blipFill>
        <p:spPr>
          <a:xfrm>
            <a:off x="1247886" y="1877322"/>
            <a:ext cx="9344817" cy="4806384"/>
          </a:xfrm>
          <a:prstGeom prst="rect">
            <a:avLst/>
          </a:prstGeom>
          <a:ln>
            <a:solidFill>
              <a:schemeClr val="accent1"/>
            </a:solidFill>
          </a:ln>
        </p:spPr>
      </p:pic>
    </p:spTree>
    <p:extLst>
      <p:ext uri="{BB962C8B-B14F-4D97-AF65-F5344CB8AC3E}">
        <p14:creationId xmlns:p14="http://schemas.microsoft.com/office/powerpoint/2010/main" val="302961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8712-099B-44FA-BFCB-1854554C626C}"/>
              </a:ext>
            </a:extLst>
          </p:cNvPr>
          <p:cNvSpPr>
            <a:spLocks noGrp="1"/>
          </p:cNvSpPr>
          <p:nvPr>
            <p:ph type="title"/>
          </p:nvPr>
        </p:nvSpPr>
        <p:spPr/>
        <p:txBody>
          <a:bodyPr/>
          <a:lstStyle/>
          <a:p>
            <a:r>
              <a:rPr lang="en-US" dirty="0"/>
              <a:t>Step 1 of application process – external candidates</a:t>
            </a:r>
          </a:p>
        </p:txBody>
      </p:sp>
      <p:pic>
        <p:nvPicPr>
          <p:cNvPr id="5" name="Picture 4">
            <a:extLst>
              <a:ext uri="{FF2B5EF4-FFF2-40B4-BE49-F238E27FC236}">
                <a16:creationId xmlns:a16="http://schemas.microsoft.com/office/drawing/2014/main" id="{25464B45-3696-43B3-B349-ACE8C494EC11}"/>
              </a:ext>
            </a:extLst>
          </p:cNvPr>
          <p:cNvPicPr>
            <a:picLocks noChangeAspect="1"/>
          </p:cNvPicPr>
          <p:nvPr/>
        </p:nvPicPr>
        <p:blipFill>
          <a:blip r:embed="rId2"/>
          <a:stretch>
            <a:fillRect/>
          </a:stretch>
        </p:blipFill>
        <p:spPr>
          <a:xfrm>
            <a:off x="903642" y="1982016"/>
            <a:ext cx="10138242" cy="4696457"/>
          </a:xfrm>
          <a:prstGeom prst="rect">
            <a:avLst/>
          </a:prstGeom>
          <a:ln>
            <a:solidFill>
              <a:schemeClr val="accent1"/>
            </a:solidFill>
          </a:ln>
        </p:spPr>
      </p:pic>
    </p:spTree>
    <p:extLst>
      <p:ext uri="{BB962C8B-B14F-4D97-AF65-F5344CB8AC3E}">
        <p14:creationId xmlns:p14="http://schemas.microsoft.com/office/powerpoint/2010/main" val="3848664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D878-DDF9-4E9F-87A9-8689711FD583}"/>
              </a:ext>
            </a:extLst>
          </p:cNvPr>
          <p:cNvSpPr>
            <a:spLocks noGrp="1"/>
          </p:cNvSpPr>
          <p:nvPr>
            <p:ph type="title"/>
          </p:nvPr>
        </p:nvSpPr>
        <p:spPr/>
        <p:txBody>
          <a:bodyPr/>
          <a:lstStyle/>
          <a:p>
            <a:r>
              <a:rPr lang="en-US" dirty="0"/>
              <a:t>Preferences page</a:t>
            </a:r>
          </a:p>
        </p:txBody>
      </p:sp>
      <p:sp>
        <p:nvSpPr>
          <p:cNvPr id="3" name="Content Placeholder 2">
            <a:extLst>
              <a:ext uri="{FF2B5EF4-FFF2-40B4-BE49-F238E27FC236}">
                <a16:creationId xmlns:a16="http://schemas.microsoft.com/office/drawing/2014/main" id="{EC765E3C-45F8-4167-8755-90C3B0DE59A2}"/>
              </a:ext>
            </a:extLst>
          </p:cNvPr>
          <p:cNvSpPr>
            <a:spLocks noGrp="1"/>
          </p:cNvSpPr>
          <p:nvPr>
            <p:ph idx="1"/>
          </p:nvPr>
        </p:nvSpPr>
        <p:spPr>
          <a:xfrm>
            <a:off x="473616" y="1878812"/>
            <a:ext cx="5116223" cy="4358866"/>
          </a:xfrm>
        </p:spPr>
        <p:txBody>
          <a:bodyPr>
            <a:normAutofit/>
          </a:bodyPr>
          <a:lstStyle/>
          <a:p>
            <a:r>
              <a:rPr lang="en-US" dirty="0"/>
              <a:t>This page will be different based on two factors:</a:t>
            </a:r>
          </a:p>
          <a:p>
            <a:pPr lvl="1"/>
            <a:r>
              <a:rPr lang="en-US" dirty="0"/>
              <a:t>How many recruiting locations are on the Job Opening</a:t>
            </a:r>
          </a:p>
          <a:p>
            <a:pPr lvl="1"/>
            <a:r>
              <a:rPr lang="en-US" dirty="0"/>
              <a:t>If employment questions were used</a:t>
            </a:r>
          </a:p>
          <a:p>
            <a:r>
              <a:rPr lang="en-US" dirty="0"/>
              <a:t>Referral information is also on this page</a:t>
            </a:r>
          </a:p>
          <a:p>
            <a:r>
              <a:rPr lang="en-US" dirty="0"/>
              <a:t>This example is only 1 location</a:t>
            </a:r>
          </a:p>
        </p:txBody>
      </p:sp>
      <p:pic>
        <p:nvPicPr>
          <p:cNvPr id="5" name="Picture 4">
            <a:extLst>
              <a:ext uri="{FF2B5EF4-FFF2-40B4-BE49-F238E27FC236}">
                <a16:creationId xmlns:a16="http://schemas.microsoft.com/office/drawing/2014/main" id="{F4421B65-3B15-4A74-8D6A-EC7B063612B3}"/>
              </a:ext>
            </a:extLst>
          </p:cNvPr>
          <p:cNvPicPr>
            <a:picLocks noChangeAspect="1"/>
          </p:cNvPicPr>
          <p:nvPr/>
        </p:nvPicPr>
        <p:blipFill>
          <a:blip r:embed="rId2"/>
          <a:stretch>
            <a:fillRect/>
          </a:stretch>
        </p:blipFill>
        <p:spPr>
          <a:xfrm>
            <a:off x="5895077" y="1361107"/>
            <a:ext cx="5630061" cy="5039428"/>
          </a:xfrm>
          <a:prstGeom prst="rect">
            <a:avLst/>
          </a:prstGeom>
          <a:ln>
            <a:solidFill>
              <a:schemeClr val="accent1"/>
            </a:solidFill>
          </a:ln>
        </p:spPr>
      </p:pic>
    </p:spTree>
    <p:extLst>
      <p:ext uri="{BB962C8B-B14F-4D97-AF65-F5344CB8AC3E}">
        <p14:creationId xmlns:p14="http://schemas.microsoft.com/office/powerpoint/2010/main" val="282784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0C72-7D40-44FF-85FB-4DFDCD57C362}"/>
              </a:ext>
            </a:extLst>
          </p:cNvPr>
          <p:cNvSpPr>
            <a:spLocks noGrp="1"/>
          </p:cNvSpPr>
          <p:nvPr>
            <p:ph type="title"/>
          </p:nvPr>
        </p:nvSpPr>
        <p:spPr/>
        <p:txBody>
          <a:bodyPr/>
          <a:lstStyle/>
          <a:p>
            <a:r>
              <a:rPr lang="en-US" dirty="0"/>
              <a:t>Preferences page</a:t>
            </a:r>
          </a:p>
        </p:txBody>
      </p:sp>
      <p:sp>
        <p:nvSpPr>
          <p:cNvPr id="3" name="Content Placeholder 2">
            <a:extLst>
              <a:ext uri="{FF2B5EF4-FFF2-40B4-BE49-F238E27FC236}">
                <a16:creationId xmlns:a16="http://schemas.microsoft.com/office/drawing/2014/main" id="{78DF255D-18A1-4361-9A69-FE3D0EE56799}"/>
              </a:ext>
            </a:extLst>
          </p:cNvPr>
          <p:cNvSpPr>
            <a:spLocks noGrp="1"/>
          </p:cNvSpPr>
          <p:nvPr>
            <p:ph idx="1"/>
          </p:nvPr>
        </p:nvSpPr>
        <p:spPr>
          <a:xfrm>
            <a:off x="581193" y="2180496"/>
            <a:ext cx="4149070" cy="3678303"/>
          </a:xfrm>
        </p:spPr>
        <p:txBody>
          <a:bodyPr/>
          <a:lstStyle/>
          <a:p>
            <a:r>
              <a:rPr lang="en-US" dirty="0"/>
              <a:t>2 location example</a:t>
            </a:r>
          </a:p>
        </p:txBody>
      </p:sp>
      <p:pic>
        <p:nvPicPr>
          <p:cNvPr id="7" name="Picture 6">
            <a:extLst>
              <a:ext uri="{FF2B5EF4-FFF2-40B4-BE49-F238E27FC236}">
                <a16:creationId xmlns:a16="http://schemas.microsoft.com/office/drawing/2014/main" id="{416F0DEB-198E-419D-B339-4585628032B2}"/>
              </a:ext>
            </a:extLst>
          </p:cNvPr>
          <p:cNvPicPr>
            <a:picLocks noChangeAspect="1"/>
          </p:cNvPicPr>
          <p:nvPr/>
        </p:nvPicPr>
        <p:blipFill>
          <a:blip r:embed="rId2"/>
          <a:stretch>
            <a:fillRect/>
          </a:stretch>
        </p:blipFill>
        <p:spPr>
          <a:xfrm>
            <a:off x="5190003" y="2505361"/>
            <a:ext cx="5504762" cy="30285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63607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C899-0C04-4D71-B6BE-6C0AF5C88D6D}"/>
              </a:ext>
            </a:extLst>
          </p:cNvPr>
          <p:cNvSpPr>
            <a:spLocks noGrp="1"/>
          </p:cNvSpPr>
          <p:nvPr>
            <p:ph type="title"/>
          </p:nvPr>
        </p:nvSpPr>
        <p:spPr/>
        <p:txBody>
          <a:bodyPr/>
          <a:lstStyle/>
          <a:p>
            <a:r>
              <a:rPr lang="en-US" dirty="0"/>
              <a:t>Preferences page</a:t>
            </a:r>
          </a:p>
        </p:txBody>
      </p:sp>
      <p:sp>
        <p:nvSpPr>
          <p:cNvPr id="3" name="Content Placeholder 2">
            <a:extLst>
              <a:ext uri="{FF2B5EF4-FFF2-40B4-BE49-F238E27FC236}">
                <a16:creationId xmlns:a16="http://schemas.microsoft.com/office/drawing/2014/main" id="{4A62E07A-F9E2-4E9F-B6C1-F935F4CBB0C1}"/>
              </a:ext>
            </a:extLst>
          </p:cNvPr>
          <p:cNvSpPr>
            <a:spLocks noGrp="1"/>
          </p:cNvSpPr>
          <p:nvPr>
            <p:ph idx="1"/>
          </p:nvPr>
        </p:nvSpPr>
        <p:spPr>
          <a:xfrm>
            <a:off x="581193" y="2180496"/>
            <a:ext cx="6399900" cy="3678303"/>
          </a:xfrm>
        </p:spPr>
        <p:txBody>
          <a:bodyPr/>
          <a:lstStyle/>
          <a:p>
            <a:r>
              <a:rPr lang="en-US" dirty="0"/>
              <a:t>If Recruiting Location = Statewide, all counties in Wisconsin are available for selection</a:t>
            </a:r>
          </a:p>
        </p:txBody>
      </p:sp>
      <p:pic>
        <p:nvPicPr>
          <p:cNvPr id="5" name="Picture 4">
            <a:extLst>
              <a:ext uri="{FF2B5EF4-FFF2-40B4-BE49-F238E27FC236}">
                <a16:creationId xmlns:a16="http://schemas.microsoft.com/office/drawing/2014/main" id="{D3937261-8F95-4AE7-9957-A2B65177AC2C}"/>
              </a:ext>
            </a:extLst>
          </p:cNvPr>
          <p:cNvPicPr>
            <a:picLocks noChangeAspect="1"/>
          </p:cNvPicPr>
          <p:nvPr/>
        </p:nvPicPr>
        <p:blipFill>
          <a:blip r:embed="rId2"/>
          <a:stretch>
            <a:fillRect/>
          </a:stretch>
        </p:blipFill>
        <p:spPr>
          <a:xfrm>
            <a:off x="7341822" y="1316293"/>
            <a:ext cx="3704762" cy="4847619"/>
          </a:xfrm>
          <a:prstGeom prst="rect">
            <a:avLst/>
          </a:prstGeom>
        </p:spPr>
      </p:pic>
    </p:spTree>
    <p:extLst>
      <p:ext uri="{BB962C8B-B14F-4D97-AF65-F5344CB8AC3E}">
        <p14:creationId xmlns:p14="http://schemas.microsoft.com/office/powerpoint/2010/main" val="189257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B5CB-EB5E-4647-8CCF-08744E390DB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F27B196-0BE2-486E-AA48-7A21BE66BBEF}"/>
              </a:ext>
            </a:extLst>
          </p:cNvPr>
          <p:cNvSpPr>
            <a:spLocks noGrp="1"/>
          </p:cNvSpPr>
          <p:nvPr>
            <p:ph idx="1"/>
          </p:nvPr>
        </p:nvSpPr>
        <p:spPr>
          <a:xfrm>
            <a:off x="462859" y="2026327"/>
            <a:ext cx="4098383" cy="4360777"/>
          </a:xfrm>
        </p:spPr>
        <p:txBody>
          <a:bodyPr/>
          <a:lstStyle/>
          <a:p>
            <a:r>
              <a:rPr lang="en-US" dirty="0"/>
              <a:t>If there is an online or manual screening, questions will display to applicant in the Qualifications step.</a:t>
            </a:r>
          </a:p>
          <a:p>
            <a:r>
              <a:rPr lang="en-US" dirty="0"/>
              <a:t>The applicant must provide a response to all questions before moving on</a:t>
            </a:r>
          </a:p>
        </p:txBody>
      </p:sp>
      <p:pic>
        <p:nvPicPr>
          <p:cNvPr id="5" name="Picture 4">
            <a:extLst>
              <a:ext uri="{FF2B5EF4-FFF2-40B4-BE49-F238E27FC236}">
                <a16:creationId xmlns:a16="http://schemas.microsoft.com/office/drawing/2014/main" id="{031AD407-FE45-4AB9-B431-AD2296F0E364}"/>
              </a:ext>
            </a:extLst>
          </p:cNvPr>
          <p:cNvPicPr>
            <a:picLocks noChangeAspect="1"/>
          </p:cNvPicPr>
          <p:nvPr/>
        </p:nvPicPr>
        <p:blipFill>
          <a:blip r:embed="rId2"/>
          <a:stretch>
            <a:fillRect/>
          </a:stretch>
        </p:blipFill>
        <p:spPr>
          <a:xfrm>
            <a:off x="4976447" y="1209056"/>
            <a:ext cx="7072102" cy="54884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3993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5C030D62-98C4-49F9-B04D-2C358F2E0575}"/>
              </a:ext>
            </a:extLst>
          </p:cNvPr>
          <p:cNvPicPr>
            <a:picLocks noChangeAspect="1"/>
          </p:cNvPicPr>
          <p:nvPr/>
        </p:nvPicPr>
        <p:blipFill rotWithShape="1">
          <a:blip r:embed="rId2"/>
          <a:srcRect r="1922" b="-1"/>
          <a:stretch/>
        </p:blipFill>
        <p:spPr>
          <a:xfrm>
            <a:off x="446534" y="723899"/>
            <a:ext cx="7498616" cy="5676901"/>
          </a:xfrm>
          <a:prstGeom prst="rect">
            <a:avLst/>
          </a:prstGeom>
        </p:spPr>
      </p:pic>
      <p:sp>
        <p:nvSpPr>
          <p:cNvPr id="20" name="Rectangle 19">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DC57A8-05BE-4636-86DD-79695B5B9B87}"/>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100">
                <a:solidFill>
                  <a:srgbClr val="FFFFFF"/>
                </a:solidFill>
              </a:rPr>
              <a:t>Veteran status – external applicants only</a:t>
            </a:r>
          </a:p>
        </p:txBody>
      </p:sp>
      <p:grpSp>
        <p:nvGrpSpPr>
          <p:cNvPr id="22" name="Group 21">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3" name="Rectangle 22">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283216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EBBE-EAF4-494A-B7DC-56C449FEB61E}"/>
              </a:ext>
            </a:extLst>
          </p:cNvPr>
          <p:cNvSpPr>
            <a:spLocks noGrp="1"/>
          </p:cNvSpPr>
          <p:nvPr>
            <p:ph type="title"/>
          </p:nvPr>
        </p:nvSpPr>
        <p:spPr/>
        <p:txBody>
          <a:bodyPr/>
          <a:lstStyle/>
          <a:p>
            <a:r>
              <a:rPr lang="en-US" dirty="0"/>
              <a:t>Veteran status – external applicants only</a:t>
            </a:r>
          </a:p>
        </p:txBody>
      </p:sp>
      <p:pic>
        <p:nvPicPr>
          <p:cNvPr id="7" name="Picture 6">
            <a:extLst>
              <a:ext uri="{FF2B5EF4-FFF2-40B4-BE49-F238E27FC236}">
                <a16:creationId xmlns:a16="http://schemas.microsoft.com/office/drawing/2014/main" id="{1608A5E2-C291-446E-B90F-F63603BF5AA6}"/>
              </a:ext>
            </a:extLst>
          </p:cNvPr>
          <p:cNvPicPr>
            <a:picLocks noChangeAspect="1"/>
          </p:cNvPicPr>
          <p:nvPr/>
        </p:nvPicPr>
        <p:blipFill>
          <a:blip r:embed="rId2"/>
          <a:stretch>
            <a:fillRect/>
          </a:stretch>
        </p:blipFill>
        <p:spPr>
          <a:xfrm>
            <a:off x="1897768" y="1919283"/>
            <a:ext cx="8396464" cy="3728394"/>
          </a:xfrm>
          <a:prstGeom prst="rect">
            <a:avLst/>
          </a:prstGeom>
          <a:ln>
            <a:solidFill>
              <a:schemeClr val="accent1"/>
            </a:solidFill>
          </a:ln>
        </p:spPr>
      </p:pic>
    </p:spTree>
    <p:extLst>
      <p:ext uri="{BB962C8B-B14F-4D97-AF65-F5344CB8AC3E}">
        <p14:creationId xmlns:p14="http://schemas.microsoft.com/office/powerpoint/2010/main" val="300328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7C7630-2E53-4615-8060-6B02A83F57CC}"/>
              </a:ext>
            </a:extLst>
          </p:cNvPr>
          <p:cNvSpPr>
            <a:spLocks noGrp="1"/>
          </p:cNvSpPr>
          <p:nvPr>
            <p:ph type="title"/>
          </p:nvPr>
        </p:nvSpPr>
        <p:spPr>
          <a:xfrm>
            <a:off x="601255" y="702156"/>
            <a:ext cx="3409783" cy="1013800"/>
          </a:xfrm>
        </p:spPr>
        <p:txBody>
          <a:bodyPr>
            <a:normAutofit/>
          </a:bodyPr>
          <a:lstStyle/>
          <a:p>
            <a:r>
              <a:rPr lang="en-US" dirty="0"/>
              <a:t>Internal candidates</a:t>
            </a:r>
          </a:p>
        </p:txBody>
      </p:sp>
      <p:sp>
        <p:nvSpPr>
          <p:cNvPr id="3" name="Content Placeholder 2">
            <a:extLst>
              <a:ext uri="{FF2B5EF4-FFF2-40B4-BE49-F238E27FC236}">
                <a16:creationId xmlns:a16="http://schemas.microsoft.com/office/drawing/2014/main" id="{45D00A99-1F67-476C-8962-DDC651B4A30A}"/>
              </a:ext>
            </a:extLst>
          </p:cNvPr>
          <p:cNvSpPr>
            <a:spLocks noGrp="1"/>
          </p:cNvSpPr>
          <p:nvPr>
            <p:ph idx="1"/>
          </p:nvPr>
        </p:nvSpPr>
        <p:spPr>
          <a:xfrm>
            <a:off x="601255" y="1964168"/>
            <a:ext cx="3409782" cy="4036582"/>
          </a:xfrm>
        </p:spPr>
        <p:txBody>
          <a:bodyPr>
            <a:normAutofit/>
          </a:bodyPr>
          <a:lstStyle/>
          <a:p>
            <a:pPr>
              <a:lnSpc>
                <a:spcPct val="90000"/>
              </a:lnSpc>
            </a:pPr>
            <a:r>
              <a:rPr lang="en-US" dirty="0">
                <a:solidFill>
                  <a:schemeClr val="bg1"/>
                </a:solidFill>
              </a:rPr>
              <a:t>Once the employee clicks on the Careers Tile, they will be brought to the Candidate Gateway landing page</a:t>
            </a:r>
          </a:p>
          <a:p>
            <a:pPr>
              <a:lnSpc>
                <a:spcPct val="90000"/>
              </a:lnSpc>
            </a:pPr>
            <a:r>
              <a:rPr lang="en-US" dirty="0">
                <a:solidFill>
                  <a:schemeClr val="bg1"/>
                </a:solidFill>
              </a:rPr>
              <a:t>The employee’s first name will appear on the page</a:t>
            </a:r>
          </a:p>
        </p:txBody>
      </p:sp>
      <p:pic>
        <p:nvPicPr>
          <p:cNvPr id="5" name="Picture 4" descr="Graphical user interface, text, application, email&#10;&#10;Description automatically generated">
            <a:extLst>
              <a:ext uri="{FF2B5EF4-FFF2-40B4-BE49-F238E27FC236}">
                <a16:creationId xmlns:a16="http://schemas.microsoft.com/office/drawing/2014/main" id="{37F4E7CE-C96F-4467-A5DF-B8C8365BA472}"/>
              </a:ext>
            </a:extLst>
          </p:cNvPr>
          <p:cNvPicPr>
            <a:picLocks noChangeAspect="1"/>
          </p:cNvPicPr>
          <p:nvPr/>
        </p:nvPicPr>
        <p:blipFill>
          <a:blip r:embed="rId2"/>
          <a:stretch>
            <a:fillRect/>
          </a:stretch>
        </p:blipFill>
        <p:spPr>
          <a:xfrm>
            <a:off x="4592231" y="928031"/>
            <a:ext cx="6668258" cy="4984524"/>
          </a:xfrm>
          <a:prstGeom prst="rect">
            <a:avLst/>
          </a:prstGeom>
          <a:ln>
            <a:solidFill>
              <a:schemeClr val="accent1"/>
            </a:solidFill>
          </a:ln>
        </p:spPr>
      </p:pic>
    </p:spTree>
    <p:extLst>
      <p:ext uri="{BB962C8B-B14F-4D97-AF65-F5344CB8AC3E}">
        <p14:creationId xmlns:p14="http://schemas.microsoft.com/office/powerpoint/2010/main" val="4232195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7222C2-0EEC-4A22-B2F4-0B02E120EC0A}"/>
              </a:ext>
            </a:extLst>
          </p:cNvPr>
          <p:cNvPicPr>
            <a:picLocks noChangeAspect="1"/>
          </p:cNvPicPr>
          <p:nvPr/>
        </p:nvPicPr>
        <p:blipFill>
          <a:blip r:embed="rId2"/>
          <a:stretch>
            <a:fillRect/>
          </a:stretch>
        </p:blipFill>
        <p:spPr>
          <a:xfrm>
            <a:off x="446533" y="812870"/>
            <a:ext cx="6903137" cy="5384447"/>
          </a:xfrm>
          <a:prstGeom prst="rect">
            <a:avLst/>
          </a:prstGeom>
          <a:ln>
            <a:solidFill>
              <a:schemeClr val="accent1"/>
            </a:solidFill>
          </a:ln>
        </p:spPr>
      </p:pic>
      <p:sp>
        <p:nvSpPr>
          <p:cNvPr id="22" name="Rectangle 21">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0F5835-6427-446A-8C3C-0C4BEC39D69C}"/>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100">
                <a:solidFill>
                  <a:srgbClr val="FFFFFF"/>
                </a:solidFill>
              </a:rPr>
              <a:t>Demographic information – external applicants only</a:t>
            </a:r>
          </a:p>
        </p:txBody>
      </p:sp>
    </p:spTree>
    <p:extLst>
      <p:ext uri="{BB962C8B-B14F-4D97-AF65-F5344CB8AC3E}">
        <p14:creationId xmlns:p14="http://schemas.microsoft.com/office/powerpoint/2010/main" val="1546916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5DD1D1-F895-46D6-9FB2-53CF36021DA1}"/>
              </a:ext>
            </a:extLst>
          </p:cNvPr>
          <p:cNvPicPr>
            <a:picLocks noChangeAspect="1"/>
          </p:cNvPicPr>
          <p:nvPr/>
        </p:nvPicPr>
        <p:blipFill>
          <a:blip r:embed="rId2"/>
          <a:stretch>
            <a:fillRect/>
          </a:stretch>
        </p:blipFill>
        <p:spPr>
          <a:xfrm>
            <a:off x="410467" y="1170353"/>
            <a:ext cx="7345194" cy="4517293"/>
          </a:xfrm>
          <a:prstGeom prst="rect">
            <a:avLst/>
          </a:prstGeom>
          <a:ln>
            <a:noFill/>
          </a:ln>
          <a:effectLst>
            <a:outerShdw blurRad="190500" algn="tl" rotWithShape="0">
              <a:srgbClr val="000000">
                <a:alpha val="70000"/>
              </a:srgbClr>
            </a:outerShdw>
          </a:effectLst>
        </p:spPr>
      </p:pic>
      <p:sp>
        <p:nvSpPr>
          <p:cNvPr id="20" name="Rectangle 19">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34C090C-CE35-4846-ACB0-76F8E4C605DC}"/>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review and submit page</a:t>
            </a:r>
          </a:p>
        </p:txBody>
      </p:sp>
    </p:spTree>
    <p:extLst>
      <p:ext uri="{BB962C8B-B14F-4D97-AF65-F5344CB8AC3E}">
        <p14:creationId xmlns:p14="http://schemas.microsoft.com/office/powerpoint/2010/main" val="2364893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1" name="Rectangle 17">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0049B31-4A2B-4C52-89E3-9BC402E9EAC1}"/>
              </a:ext>
            </a:extLst>
          </p:cNvPr>
          <p:cNvPicPr>
            <a:picLocks noChangeAspect="1"/>
          </p:cNvPicPr>
          <p:nvPr/>
        </p:nvPicPr>
        <p:blipFill>
          <a:blip r:embed="rId2"/>
          <a:stretch>
            <a:fillRect/>
          </a:stretch>
        </p:blipFill>
        <p:spPr>
          <a:xfrm>
            <a:off x="911563" y="197769"/>
            <a:ext cx="6406406" cy="6604544"/>
          </a:xfrm>
          <a:prstGeom prst="rect">
            <a:avLst/>
          </a:prstGeom>
          <a:ln>
            <a:noFill/>
          </a:ln>
          <a:effectLst>
            <a:outerShdw blurRad="190500" algn="tl" rotWithShape="0">
              <a:srgbClr val="000000">
                <a:alpha val="70000"/>
              </a:srgbClr>
            </a:outerShdw>
          </a:effectLst>
        </p:spPr>
      </p:pic>
      <p:sp>
        <p:nvSpPr>
          <p:cNvPr id="32" name="Rectangle 19">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4B5350-EF0C-4F78-8520-3E73B0B84088}"/>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Review and submit page</a:t>
            </a:r>
          </a:p>
        </p:txBody>
      </p:sp>
    </p:spTree>
    <p:extLst>
      <p:ext uri="{BB962C8B-B14F-4D97-AF65-F5344CB8AC3E}">
        <p14:creationId xmlns:p14="http://schemas.microsoft.com/office/powerpoint/2010/main" val="324444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7176-1D2F-4DB4-BD7B-D4956EA4699E}"/>
              </a:ext>
            </a:extLst>
          </p:cNvPr>
          <p:cNvSpPr>
            <a:spLocks noGrp="1"/>
          </p:cNvSpPr>
          <p:nvPr>
            <p:ph type="title"/>
          </p:nvPr>
        </p:nvSpPr>
        <p:spPr/>
        <p:txBody>
          <a:bodyPr/>
          <a:lstStyle/>
          <a:p>
            <a:r>
              <a:rPr lang="en-US" dirty="0"/>
              <a:t>Submitting an application</a:t>
            </a:r>
          </a:p>
        </p:txBody>
      </p:sp>
      <p:sp>
        <p:nvSpPr>
          <p:cNvPr id="3" name="Content Placeholder 2">
            <a:extLst>
              <a:ext uri="{FF2B5EF4-FFF2-40B4-BE49-F238E27FC236}">
                <a16:creationId xmlns:a16="http://schemas.microsoft.com/office/drawing/2014/main" id="{AD651B44-966E-4365-8187-3D275CEEB88A}"/>
              </a:ext>
            </a:extLst>
          </p:cNvPr>
          <p:cNvSpPr>
            <a:spLocks noGrp="1"/>
          </p:cNvSpPr>
          <p:nvPr>
            <p:ph idx="1"/>
          </p:nvPr>
        </p:nvSpPr>
        <p:spPr>
          <a:xfrm>
            <a:off x="452100" y="1811349"/>
            <a:ext cx="11029615" cy="1229274"/>
          </a:xfrm>
        </p:spPr>
        <p:txBody>
          <a:bodyPr/>
          <a:lstStyle/>
          <a:p>
            <a:r>
              <a:rPr lang="en-US" dirty="0"/>
              <a:t>Applicant will click the Submit button on the top of the Review and Submit page</a:t>
            </a:r>
          </a:p>
        </p:txBody>
      </p:sp>
      <p:pic>
        <p:nvPicPr>
          <p:cNvPr id="5" name="Picture 4">
            <a:extLst>
              <a:ext uri="{FF2B5EF4-FFF2-40B4-BE49-F238E27FC236}">
                <a16:creationId xmlns:a16="http://schemas.microsoft.com/office/drawing/2014/main" id="{81C8DC5A-3CD3-4F85-9F87-4C0C8A8F7955}"/>
              </a:ext>
            </a:extLst>
          </p:cNvPr>
          <p:cNvPicPr>
            <a:picLocks noChangeAspect="1"/>
          </p:cNvPicPr>
          <p:nvPr/>
        </p:nvPicPr>
        <p:blipFill>
          <a:blip r:embed="rId2"/>
          <a:stretch>
            <a:fillRect/>
          </a:stretch>
        </p:blipFill>
        <p:spPr>
          <a:xfrm>
            <a:off x="3732169" y="2588104"/>
            <a:ext cx="3763973" cy="1229274"/>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8BA2F91E-88C1-432C-AA7E-D9EC261FED7E}"/>
              </a:ext>
            </a:extLst>
          </p:cNvPr>
          <p:cNvPicPr>
            <a:picLocks noChangeAspect="1"/>
          </p:cNvPicPr>
          <p:nvPr/>
        </p:nvPicPr>
        <p:blipFill>
          <a:blip r:embed="rId3"/>
          <a:stretch>
            <a:fillRect/>
          </a:stretch>
        </p:blipFill>
        <p:spPr>
          <a:xfrm>
            <a:off x="308755" y="4267690"/>
            <a:ext cx="11574490" cy="20195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5611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99D7C13F-A74A-458C-BD0A-E94D29F59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pplying Online for Cruise Ship Jobs">
            <a:extLst>
              <a:ext uri="{FF2B5EF4-FFF2-40B4-BE49-F238E27FC236}">
                <a16:creationId xmlns:a16="http://schemas.microsoft.com/office/drawing/2014/main" id="{9008B47B-312D-44A1-B2C8-2006FE8E0A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1166" y="1351214"/>
            <a:ext cx="5164834" cy="44497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4EA0D2BB-E66C-43E1-9553-F0782C70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262F7F-0ADC-4B34-B2A9-5645F1BB4652}"/>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dirty="0">
                <a:solidFill>
                  <a:srgbClr val="FFFFFF"/>
                </a:solidFill>
              </a:rPr>
              <a:t>Let’s apply for a few jobs….</a:t>
            </a:r>
          </a:p>
        </p:txBody>
      </p:sp>
    </p:spTree>
    <p:extLst>
      <p:ext uri="{BB962C8B-B14F-4D97-AF65-F5344CB8AC3E}">
        <p14:creationId xmlns:p14="http://schemas.microsoft.com/office/powerpoint/2010/main" val="1935944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9669-0DC2-4DD4-8905-6CBA59BEDE7E}"/>
              </a:ext>
            </a:extLst>
          </p:cNvPr>
          <p:cNvSpPr>
            <a:spLocks noGrp="1"/>
          </p:cNvSpPr>
          <p:nvPr>
            <p:ph type="title"/>
          </p:nvPr>
        </p:nvSpPr>
        <p:spPr/>
        <p:txBody>
          <a:bodyPr/>
          <a:lstStyle/>
          <a:p>
            <a:r>
              <a:rPr lang="en-US" dirty="0"/>
              <a:t>Other functions within candidate gateway</a:t>
            </a:r>
          </a:p>
        </p:txBody>
      </p:sp>
    </p:spTree>
    <p:extLst>
      <p:ext uri="{BB962C8B-B14F-4D97-AF65-F5344CB8AC3E}">
        <p14:creationId xmlns:p14="http://schemas.microsoft.com/office/powerpoint/2010/main" val="1096359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EC2F-CC67-439D-B190-88627A36B241}"/>
              </a:ext>
            </a:extLst>
          </p:cNvPr>
          <p:cNvSpPr>
            <a:spLocks noGrp="1"/>
          </p:cNvSpPr>
          <p:nvPr>
            <p:ph type="title"/>
          </p:nvPr>
        </p:nvSpPr>
        <p:spPr/>
        <p:txBody>
          <a:bodyPr/>
          <a:lstStyle/>
          <a:p>
            <a:pPr algn="r"/>
            <a:r>
              <a:rPr lang="en-US" dirty="0"/>
              <a:t>Reviewing your applications</a:t>
            </a:r>
          </a:p>
        </p:txBody>
      </p:sp>
      <p:pic>
        <p:nvPicPr>
          <p:cNvPr id="5" name="Picture 4">
            <a:extLst>
              <a:ext uri="{FF2B5EF4-FFF2-40B4-BE49-F238E27FC236}">
                <a16:creationId xmlns:a16="http://schemas.microsoft.com/office/drawing/2014/main" id="{A13CE741-74B5-48E4-8C84-3AA9A535B541}"/>
              </a:ext>
            </a:extLst>
          </p:cNvPr>
          <p:cNvPicPr>
            <a:picLocks noChangeAspect="1"/>
          </p:cNvPicPr>
          <p:nvPr/>
        </p:nvPicPr>
        <p:blipFill>
          <a:blip r:embed="rId2"/>
          <a:stretch>
            <a:fillRect/>
          </a:stretch>
        </p:blipFill>
        <p:spPr>
          <a:xfrm>
            <a:off x="461923" y="311064"/>
            <a:ext cx="4332031" cy="3400326"/>
          </a:xfrm>
          <a:prstGeom prst="rect">
            <a:avLst/>
          </a:prstGeom>
          <a:ln>
            <a:solidFill>
              <a:schemeClr val="accent1"/>
            </a:solid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3EA18539-6C37-4EA4-8CD4-744A955FD7F7}"/>
              </a:ext>
            </a:extLst>
          </p:cNvPr>
          <p:cNvPicPr>
            <a:picLocks noChangeAspect="1"/>
          </p:cNvPicPr>
          <p:nvPr/>
        </p:nvPicPr>
        <p:blipFill>
          <a:blip r:embed="rId3"/>
          <a:stretch>
            <a:fillRect/>
          </a:stretch>
        </p:blipFill>
        <p:spPr>
          <a:xfrm>
            <a:off x="1592131" y="3163472"/>
            <a:ext cx="10341685" cy="3586951"/>
          </a:xfrm>
          <a:prstGeom prst="rect">
            <a:avLst/>
          </a:prstGeom>
          <a:ln>
            <a:solidFill>
              <a:schemeClr val="accent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420694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DCDF-2AB1-46E6-8428-5E00EB7C1826}"/>
              </a:ext>
            </a:extLst>
          </p:cNvPr>
          <p:cNvSpPr>
            <a:spLocks noGrp="1"/>
          </p:cNvSpPr>
          <p:nvPr>
            <p:ph type="title"/>
          </p:nvPr>
        </p:nvSpPr>
        <p:spPr/>
        <p:txBody>
          <a:bodyPr/>
          <a:lstStyle/>
          <a:p>
            <a:r>
              <a:rPr lang="en-US" dirty="0"/>
              <a:t>Continuing a saved application</a:t>
            </a:r>
          </a:p>
        </p:txBody>
      </p:sp>
      <p:sp>
        <p:nvSpPr>
          <p:cNvPr id="3" name="Content Placeholder 2">
            <a:extLst>
              <a:ext uri="{FF2B5EF4-FFF2-40B4-BE49-F238E27FC236}">
                <a16:creationId xmlns:a16="http://schemas.microsoft.com/office/drawing/2014/main" id="{9453E532-BDAC-409C-A7FE-6829037C93D4}"/>
              </a:ext>
            </a:extLst>
          </p:cNvPr>
          <p:cNvSpPr>
            <a:spLocks noGrp="1"/>
          </p:cNvSpPr>
          <p:nvPr>
            <p:ph idx="1"/>
          </p:nvPr>
        </p:nvSpPr>
        <p:spPr>
          <a:xfrm>
            <a:off x="581192" y="1715956"/>
            <a:ext cx="11029615" cy="4142843"/>
          </a:xfrm>
        </p:spPr>
        <p:txBody>
          <a:bodyPr/>
          <a:lstStyle/>
          <a:p>
            <a:r>
              <a:rPr lang="en-US" dirty="0"/>
              <a:t>You can save your application as a draft at any time </a:t>
            </a:r>
          </a:p>
          <a:p>
            <a:r>
              <a:rPr lang="en-US" dirty="0"/>
              <a:t>Go into My Job Applications to continue the process</a:t>
            </a:r>
          </a:p>
          <a:p>
            <a:endParaRPr lang="en-US" dirty="0"/>
          </a:p>
          <a:p>
            <a:endParaRPr lang="en-US" dirty="0"/>
          </a:p>
          <a:p>
            <a:endParaRPr lang="en-US" sz="1800" dirty="0"/>
          </a:p>
          <a:p>
            <a:r>
              <a:rPr lang="en-US" dirty="0"/>
              <a:t>If you try to apply for a job through the Job Posting that is already in progress, this message will display</a:t>
            </a:r>
          </a:p>
        </p:txBody>
      </p:sp>
      <p:pic>
        <p:nvPicPr>
          <p:cNvPr id="5" name="Picture 4">
            <a:extLst>
              <a:ext uri="{FF2B5EF4-FFF2-40B4-BE49-F238E27FC236}">
                <a16:creationId xmlns:a16="http://schemas.microsoft.com/office/drawing/2014/main" id="{D5156CFE-3BCD-490B-ACE0-CDCFA9A3E60F}"/>
              </a:ext>
            </a:extLst>
          </p:cNvPr>
          <p:cNvPicPr>
            <a:picLocks noChangeAspect="1"/>
          </p:cNvPicPr>
          <p:nvPr/>
        </p:nvPicPr>
        <p:blipFill>
          <a:blip r:embed="rId2"/>
          <a:stretch>
            <a:fillRect/>
          </a:stretch>
        </p:blipFill>
        <p:spPr>
          <a:xfrm>
            <a:off x="7013986" y="5206702"/>
            <a:ext cx="3712684" cy="1535768"/>
          </a:xfrm>
          <a:prstGeom prst="rect">
            <a:avLst/>
          </a:prstGeom>
        </p:spPr>
      </p:pic>
      <p:pic>
        <p:nvPicPr>
          <p:cNvPr id="7" name="Picture 6">
            <a:extLst>
              <a:ext uri="{FF2B5EF4-FFF2-40B4-BE49-F238E27FC236}">
                <a16:creationId xmlns:a16="http://schemas.microsoft.com/office/drawing/2014/main" id="{B80649F7-EAAC-410F-98C1-BC6D00E4D61E}"/>
              </a:ext>
            </a:extLst>
          </p:cNvPr>
          <p:cNvPicPr>
            <a:picLocks noChangeAspect="1"/>
          </p:cNvPicPr>
          <p:nvPr/>
        </p:nvPicPr>
        <p:blipFill>
          <a:blip r:embed="rId3"/>
          <a:stretch>
            <a:fillRect/>
          </a:stretch>
        </p:blipFill>
        <p:spPr>
          <a:xfrm>
            <a:off x="386995" y="3111821"/>
            <a:ext cx="11223812" cy="1374193"/>
          </a:xfrm>
          <a:prstGeom prst="rect">
            <a:avLst/>
          </a:prstGeom>
          <a:ln>
            <a:solidFill>
              <a:srgbClr val="3A5068"/>
            </a:solidFill>
          </a:ln>
        </p:spPr>
      </p:pic>
    </p:spTree>
    <p:extLst>
      <p:ext uri="{BB962C8B-B14F-4D97-AF65-F5344CB8AC3E}">
        <p14:creationId xmlns:p14="http://schemas.microsoft.com/office/powerpoint/2010/main" val="932559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B4C6-45C7-4CC8-A47C-1A83C37315EB}"/>
              </a:ext>
            </a:extLst>
          </p:cNvPr>
          <p:cNvSpPr>
            <a:spLocks noGrp="1"/>
          </p:cNvSpPr>
          <p:nvPr>
            <p:ph type="title"/>
          </p:nvPr>
        </p:nvSpPr>
        <p:spPr/>
        <p:txBody>
          <a:bodyPr/>
          <a:lstStyle/>
          <a:p>
            <a:r>
              <a:rPr lang="en-US" dirty="0"/>
              <a:t>Withdrawing your application</a:t>
            </a:r>
          </a:p>
        </p:txBody>
      </p:sp>
      <p:pic>
        <p:nvPicPr>
          <p:cNvPr id="5" name="Picture 4">
            <a:extLst>
              <a:ext uri="{FF2B5EF4-FFF2-40B4-BE49-F238E27FC236}">
                <a16:creationId xmlns:a16="http://schemas.microsoft.com/office/drawing/2014/main" id="{7F9F253B-796F-438F-A3C7-369DC1DB0F55}"/>
              </a:ext>
            </a:extLst>
          </p:cNvPr>
          <p:cNvPicPr>
            <a:picLocks noChangeAspect="1"/>
          </p:cNvPicPr>
          <p:nvPr/>
        </p:nvPicPr>
        <p:blipFill>
          <a:blip r:embed="rId3"/>
          <a:stretch>
            <a:fillRect/>
          </a:stretch>
        </p:blipFill>
        <p:spPr>
          <a:xfrm>
            <a:off x="494852" y="1935099"/>
            <a:ext cx="11202296" cy="1351220"/>
          </a:xfrm>
          <a:prstGeom prst="rect">
            <a:avLst/>
          </a:prstGeom>
          <a:ln>
            <a:solidFill>
              <a:schemeClr val="accent1"/>
            </a:solidFill>
          </a:ln>
        </p:spPr>
      </p:pic>
      <p:pic>
        <p:nvPicPr>
          <p:cNvPr id="7" name="Picture 6">
            <a:extLst>
              <a:ext uri="{FF2B5EF4-FFF2-40B4-BE49-F238E27FC236}">
                <a16:creationId xmlns:a16="http://schemas.microsoft.com/office/drawing/2014/main" id="{FBE34AA5-D606-4F77-B221-C499B57C3E7B}"/>
              </a:ext>
            </a:extLst>
          </p:cNvPr>
          <p:cNvPicPr>
            <a:picLocks noChangeAspect="1"/>
          </p:cNvPicPr>
          <p:nvPr/>
        </p:nvPicPr>
        <p:blipFill>
          <a:blip r:embed="rId4"/>
          <a:stretch>
            <a:fillRect/>
          </a:stretch>
        </p:blipFill>
        <p:spPr>
          <a:xfrm>
            <a:off x="2428363" y="3404734"/>
            <a:ext cx="7335274" cy="1228896"/>
          </a:xfrm>
          <a:prstGeom prst="rect">
            <a:avLst/>
          </a:prstGeom>
        </p:spPr>
      </p:pic>
      <p:pic>
        <p:nvPicPr>
          <p:cNvPr id="9" name="Picture 8">
            <a:extLst>
              <a:ext uri="{FF2B5EF4-FFF2-40B4-BE49-F238E27FC236}">
                <a16:creationId xmlns:a16="http://schemas.microsoft.com/office/drawing/2014/main" id="{7DB257CC-C968-4BE2-9AFC-CC1019834982}"/>
              </a:ext>
            </a:extLst>
          </p:cNvPr>
          <p:cNvPicPr>
            <a:picLocks noChangeAspect="1"/>
          </p:cNvPicPr>
          <p:nvPr/>
        </p:nvPicPr>
        <p:blipFill>
          <a:blip r:embed="rId5"/>
          <a:stretch>
            <a:fillRect/>
          </a:stretch>
        </p:blipFill>
        <p:spPr>
          <a:xfrm>
            <a:off x="344244" y="4917446"/>
            <a:ext cx="11525026" cy="824900"/>
          </a:xfrm>
          <a:prstGeom prst="rect">
            <a:avLst/>
          </a:prstGeom>
          <a:ln>
            <a:solidFill>
              <a:srgbClr val="3A5068"/>
            </a:solidFill>
          </a:ln>
        </p:spPr>
      </p:pic>
    </p:spTree>
    <p:extLst>
      <p:ext uri="{BB962C8B-B14F-4D97-AF65-F5344CB8AC3E}">
        <p14:creationId xmlns:p14="http://schemas.microsoft.com/office/powerpoint/2010/main" val="4066365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3F8D-A0B2-416D-A9B0-74AB42E9FB5E}"/>
              </a:ext>
            </a:extLst>
          </p:cNvPr>
          <p:cNvSpPr>
            <a:spLocks noGrp="1"/>
          </p:cNvSpPr>
          <p:nvPr>
            <p:ph type="title"/>
          </p:nvPr>
        </p:nvSpPr>
        <p:spPr/>
        <p:txBody>
          <a:bodyPr/>
          <a:lstStyle/>
          <a:p>
            <a:r>
              <a:rPr lang="en-US" dirty="0"/>
              <a:t>Save a search</a:t>
            </a:r>
          </a:p>
        </p:txBody>
      </p:sp>
      <p:sp>
        <p:nvSpPr>
          <p:cNvPr id="3" name="Content Placeholder 2">
            <a:extLst>
              <a:ext uri="{FF2B5EF4-FFF2-40B4-BE49-F238E27FC236}">
                <a16:creationId xmlns:a16="http://schemas.microsoft.com/office/drawing/2014/main" id="{05663E65-A404-4BB1-B8CD-27FDEBD21CDA}"/>
              </a:ext>
            </a:extLst>
          </p:cNvPr>
          <p:cNvSpPr>
            <a:spLocks noGrp="1"/>
          </p:cNvSpPr>
          <p:nvPr>
            <p:ph idx="1"/>
          </p:nvPr>
        </p:nvSpPr>
        <p:spPr>
          <a:xfrm>
            <a:off x="581191" y="2008375"/>
            <a:ext cx="11029615" cy="681037"/>
          </a:xfrm>
        </p:spPr>
        <p:txBody>
          <a:bodyPr/>
          <a:lstStyle/>
          <a:p>
            <a:r>
              <a:rPr lang="en-US" dirty="0"/>
              <a:t>When you enter criteria on the Search page, you can save the search</a:t>
            </a:r>
          </a:p>
        </p:txBody>
      </p:sp>
      <p:pic>
        <p:nvPicPr>
          <p:cNvPr id="5" name="Picture 4">
            <a:extLst>
              <a:ext uri="{FF2B5EF4-FFF2-40B4-BE49-F238E27FC236}">
                <a16:creationId xmlns:a16="http://schemas.microsoft.com/office/drawing/2014/main" id="{2D5CD3C8-C210-41F7-AF3E-A4EBA2B139B0}"/>
              </a:ext>
            </a:extLst>
          </p:cNvPr>
          <p:cNvPicPr>
            <a:picLocks noChangeAspect="1"/>
          </p:cNvPicPr>
          <p:nvPr/>
        </p:nvPicPr>
        <p:blipFill>
          <a:blip r:embed="rId2"/>
          <a:stretch>
            <a:fillRect/>
          </a:stretch>
        </p:blipFill>
        <p:spPr>
          <a:xfrm>
            <a:off x="581191" y="2689412"/>
            <a:ext cx="8238095" cy="1619048"/>
          </a:xfrm>
          <a:prstGeom prst="rect">
            <a:avLst/>
          </a:prstGeom>
          <a:ln>
            <a:solidFill>
              <a:srgbClr val="3A5068"/>
            </a:solidFill>
          </a:ln>
        </p:spPr>
      </p:pic>
      <p:sp>
        <p:nvSpPr>
          <p:cNvPr id="9" name="Content Placeholder 2">
            <a:extLst>
              <a:ext uri="{FF2B5EF4-FFF2-40B4-BE49-F238E27FC236}">
                <a16:creationId xmlns:a16="http://schemas.microsoft.com/office/drawing/2014/main" id="{846DE057-76B7-4CDE-A533-8BB93124738B}"/>
              </a:ext>
            </a:extLst>
          </p:cNvPr>
          <p:cNvSpPr txBox="1">
            <a:spLocks/>
          </p:cNvSpPr>
          <p:nvPr/>
        </p:nvSpPr>
        <p:spPr>
          <a:xfrm>
            <a:off x="434098" y="4550485"/>
            <a:ext cx="4654269" cy="1605359"/>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When jobs are posted that match your criteria, you will receive an email with links to the listings</a:t>
            </a:r>
          </a:p>
        </p:txBody>
      </p:sp>
      <p:pic>
        <p:nvPicPr>
          <p:cNvPr id="11" name="Picture 10">
            <a:extLst>
              <a:ext uri="{FF2B5EF4-FFF2-40B4-BE49-F238E27FC236}">
                <a16:creationId xmlns:a16="http://schemas.microsoft.com/office/drawing/2014/main" id="{F31EA2A5-9AD8-4F7B-B2EF-E2816EA469AB}"/>
              </a:ext>
            </a:extLst>
          </p:cNvPr>
          <p:cNvPicPr>
            <a:picLocks noChangeAspect="1"/>
          </p:cNvPicPr>
          <p:nvPr/>
        </p:nvPicPr>
        <p:blipFill>
          <a:blip r:embed="rId3"/>
          <a:stretch>
            <a:fillRect/>
          </a:stretch>
        </p:blipFill>
        <p:spPr>
          <a:xfrm>
            <a:off x="5517204" y="4060788"/>
            <a:ext cx="5180952" cy="26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006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9F2EFE-55AE-4286-ADDF-5084DA89082B}"/>
              </a:ext>
            </a:extLst>
          </p:cNvPr>
          <p:cNvSpPr>
            <a:spLocks noGrp="1"/>
          </p:cNvSpPr>
          <p:nvPr>
            <p:ph type="title"/>
          </p:nvPr>
        </p:nvSpPr>
        <p:spPr>
          <a:xfrm>
            <a:off x="601255" y="702156"/>
            <a:ext cx="3409783" cy="1013800"/>
          </a:xfrm>
        </p:spPr>
        <p:txBody>
          <a:bodyPr>
            <a:normAutofit/>
          </a:bodyPr>
          <a:lstStyle/>
          <a:p>
            <a:r>
              <a:rPr lang="en-US" dirty="0"/>
              <a:t>External candidates</a:t>
            </a:r>
          </a:p>
        </p:txBody>
      </p:sp>
      <p:sp>
        <p:nvSpPr>
          <p:cNvPr id="3" name="Content Placeholder 2">
            <a:extLst>
              <a:ext uri="{FF2B5EF4-FFF2-40B4-BE49-F238E27FC236}">
                <a16:creationId xmlns:a16="http://schemas.microsoft.com/office/drawing/2014/main" id="{9F89AE15-05F8-4984-B450-16CEFE799E9D}"/>
              </a:ext>
            </a:extLst>
          </p:cNvPr>
          <p:cNvSpPr>
            <a:spLocks noGrp="1"/>
          </p:cNvSpPr>
          <p:nvPr>
            <p:ph idx="1"/>
          </p:nvPr>
        </p:nvSpPr>
        <p:spPr>
          <a:xfrm>
            <a:off x="601255" y="1964168"/>
            <a:ext cx="3409782" cy="4036582"/>
          </a:xfrm>
        </p:spPr>
        <p:txBody>
          <a:bodyPr>
            <a:normAutofit/>
          </a:bodyPr>
          <a:lstStyle/>
          <a:p>
            <a:pPr>
              <a:lnSpc>
                <a:spcPct val="90000"/>
              </a:lnSpc>
            </a:pPr>
            <a:r>
              <a:rPr lang="en-US" sz="2000" dirty="0">
                <a:solidFill>
                  <a:schemeClr val="bg1"/>
                </a:solidFill>
              </a:rPr>
              <a:t>Those that do not have access to STAR must create an external user account</a:t>
            </a:r>
          </a:p>
          <a:p>
            <a:pPr>
              <a:lnSpc>
                <a:spcPct val="90000"/>
              </a:lnSpc>
            </a:pPr>
            <a:r>
              <a:rPr lang="en-US" sz="2000" dirty="0">
                <a:solidFill>
                  <a:schemeClr val="bg1"/>
                </a:solidFill>
              </a:rPr>
              <a:t>No Wisc.Jobs account information will transfer to TAM so all external applicants will need to create a new account</a:t>
            </a:r>
          </a:p>
          <a:p>
            <a:pPr>
              <a:lnSpc>
                <a:spcPct val="90000"/>
              </a:lnSpc>
            </a:pPr>
            <a:r>
              <a:rPr lang="en-US" sz="2000" dirty="0">
                <a:solidFill>
                  <a:schemeClr val="bg1"/>
                </a:solidFill>
              </a:rPr>
              <a:t>They will initially be brought to the Candidate Gateway landing page, but the page will have New User and Sign In options.</a:t>
            </a:r>
          </a:p>
        </p:txBody>
      </p:sp>
      <p:pic>
        <p:nvPicPr>
          <p:cNvPr id="5" name="Picture 4">
            <a:extLst>
              <a:ext uri="{FF2B5EF4-FFF2-40B4-BE49-F238E27FC236}">
                <a16:creationId xmlns:a16="http://schemas.microsoft.com/office/drawing/2014/main" id="{1A5B995A-3CAC-4E50-B632-0D7C9D86F33D}"/>
              </a:ext>
            </a:extLst>
          </p:cNvPr>
          <p:cNvPicPr>
            <a:picLocks noChangeAspect="1"/>
          </p:cNvPicPr>
          <p:nvPr/>
        </p:nvPicPr>
        <p:blipFill>
          <a:blip r:embed="rId2"/>
          <a:stretch>
            <a:fillRect/>
          </a:stretch>
        </p:blipFill>
        <p:spPr>
          <a:xfrm>
            <a:off x="4827949" y="842700"/>
            <a:ext cx="6428397" cy="5014150"/>
          </a:xfrm>
          <a:prstGeom prst="rect">
            <a:avLst/>
          </a:prstGeom>
          <a:ln>
            <a:solidFill>
              <a:schemeClr val="accent1"/>
            </a:solidFill>
          </a:ln>
        </p:spPr>
      </p:pic>
    </p:spTree>
    <p:extLst>
      <p:ext uri="{BB962C8B-B14F-4D97-AF65-F5344CB8AC3E}">
        <p14:creationId xmlns:p14="http://schemas.microsoft.com/office/powerpoint/2010/main" val="605139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64C-CB88-4398-B545-A9D32521822B}"/>
              </a:ext>
            </a:extLst>
          </p:cNvPr>
          <p:cNvSpPr>
            <a:spLocks noGrp="1"/>
          </p:cNvSpPr>
          <p:nvPr>
            <p:ph type="title"/>
          </p:nvPr>
        </p:nvSpPr>
        <p:spPr/>
        <p:txBody>
          <a:bodyPr/>
          <a:lstStyle/>
          <a:p>
            <a:r>
              <a:rPr lang="en-US" dirty="0"/>
              <a:t>Save a search</a:t>
            </a:r>
          </a:p>
        </p:txBody>
      </p:sp>
      <p:sp>
        <p:nvSpPr>
          <p:cNvPr id="3" name="Content Placeholder 2">
            <a:extLst>
              <a:ext uri="{FF2B5EF4-FFF2-40B4-BE49-F238E27FC236}">
                <a16:creationId xmlns:a16="http://schemas.microsoft.com/office/drawing/2014/main" id="{BF42B669-26D9-4D65-856D-9DC8E99839A8}"/>
              </a:ext>
            </a:extLst>
          </p:cNvPr>
          <p:cNvSpPr>
            <a:spLocks noGrp="1"/>
          </p:cNvSpPr>
          <p:nvPr>
            <p:ph idx="1"/>
          </p:nvPr>
        </p:nvSpPr>
        <p:spPr>
          <a:xfrm>
            <a:off x="581192" y="1850316"/>
            <a:ext cx="4922793" cy="2538804"/>
          </a:xfrm>
        </p:spPr>
        <p:txBody>
          <a:bodyPr>
            <a:normAutofit fontScale="92500"/>
          </a:bodyPr>
          <a:lstStyle/>
          <a:p>
            <a:r>
              <a:rPr lang="en-US" dirty="0"/>
              <a:t>Click on </a:t>
            </a:r>
            <a:r>
              <a:rPr lang="en-US" b="1" dirty="0"/>
              <a:t>My Saved Searches </a:t>
            </a:r>
            <a:r>
              <a:rPr lang="en-US" dirty="0"/>
              <a:t>to see all saved searches</a:t>
            </a:r>
          </a:p>
          <a:p>
            <a:r>
              <a:rPr lang="en-US" dirty="0"/>
              <a:t>Click on the </a:t>
            </a:r>
            <a:r>
              <a:rPr lang="en-US" b="1" dirty="0"/>
              <a:t>Search</a:t>
            </a:r>
            <a:r>
              <a:rPr lang="en-US" dirty="0"/>
              <a:t> button to see what jobs are currently active under the search criteria</a:t>
            </a:r>
          </a:p>
        </p:txBody>
      </p:sp>
      <p:pic>
        <p:nvPicPr>
          <p:cNvPr id="5" name="Picture 4">
            <a:extLst>
              <a:ext uri="{FF2B5EF4-FFF2-40B4-BE49-F238E27FC236}">
                <a16:creationId xmlns:a16="http://schemas.microsoft.com/office/drawing/2014/main" id="{F8CEBB06-65DA-4295-A26C-D0EFDE9E6498}"/>
              </a:ext>
            </a:extLst>
          </p:cNvPr>
          <p:cNvPicPr>
            <a:picLocks noChangeAspect="1"/>
          </p:cNvPicPr>
          <p:nvPr/>
        </p:nvPicPr>
        <p:blipFill>
          <a:blip r:embed="rId2"/>
          <a:stretch>
            <a:fillRect/>
          </a:stretch>
        </p:blipFill>
        <p:spPr>
          <a:xfrm>
            <a:off x="5848574" y="1209056"/>
            <a:ext cx="4800000" cy="291428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DFC5F29F-96CE-49FF-9903-95AEFA2A422A}"/>
              </a:ext>
            </a:extLst>
          </p:cNvPr>
          <p:cNvPicPr>
            <a:picLocks noChangeAspect="1"/>
          </p:cNvPicPr>
          <p:nvPr/>
        </p:nvPicPr>
        <p:blipFill>
          <a:blip r:embed="rId3"/>
          <a:stretch>
            <a:fillRect/>
          </a:stretch>
        </p:blipFill>
        <p:spPr>
          <a:xfrm>
            <a:off x="462858" y="4523480"/>
            <a:ext cx="11419047" cy="2180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1115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B404-BE63-4401-B435-37A579CE37B9}"/>
              </a:ext>
            </a:extLst>
          </p:cNvPr>
          <p:cNvSpPr>
            <a:spLocks noGrp="1"/>
          </p:cNvSpPr>
          <p:nvPr>
            <p:ph type="title"/>
          </p:nvPr>
        </p:nvSpPr>
        <p:spPr/>
        <p:txBody>
          <a:bodyPr/>
          <a:lstStyle/>
          <a:p>
            <a:r>
              <a:rPr lang="en-US" dirty="0"/>
              <a:t>Manually adding applicants to a job opening</a:t>
            </a:r>
          </a:p>
        </p:txBody>
      </p:sp>
    </p:spTree>
    <p:extLst>
      <p:ext uri="{BB962C8B-B14F-4D97-AF65-F5344CB8AC3E}">
        <p14:creationId xmlns:p14="http://schemas.microsoft.com/office/powerpoint/2010/main" val="1873510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6689-2B96-4877-9963-67A3C5360DD5}"/>
              </a:ext>
            </a:extLst>
          </p:cNvPr>
          <p:cNvSpPr>
            <a:spLocks noGrp="1"/>
          </p:cNvSpPr>
          <p:nvPr>
            <p:ph type="title"/>
          </p:nvPr>
        </p:nvSpPr>
        <p:spPr/>
        <p:txBody>
          <a:bodyPr/>
          <a:lstStyle/>
          <a:p>
            <a:r>
              <a:rPr lang="en-US" dirty="0"/>
              <a:t>Manually adding applicants</a:t>
            </a:r>
          </a:p>
        </p:txBody>
      </p:sp>
      <p:sp>
        <p:nvSpPr>
          <p:cNvPr id="3" name="Content Placeholder 2">
            <a:extLst>
              <a:ext uri="{FF2B5EF4-FFF2-40B4-BE49-F238E27FC236}">
                <a16:creationId xmlns:a16="http://schemas.microsoft.com/office/drawing/2014/main" id="{926E0DD3-12CC-4E1A-9C88-FC33AEBE6969}"/>
              </a:ext>
            </a:extLst>
          </p:cNvPr>
          <p:cNvSpPr>
            <a:spLocks noGrp="1"/>
          </p:cNvSpPr>
          <p:nvPr>
            <p:ph idx="1"/>
          </p:nvPr>
        </p:nvSpPr>
        <p:spPr/>
        <p:txBody>
          <a:bodyPr/>
          <a:lstStyle/>
          <a:p>
            <a:r>
              <a:rPr lang="en-US" dirty="0"/>
              <a:t>There are times when applicants must be manually added to a Job Opening because they are not required (or are unable) to apply through Candidate Gateway</a:t>
            </a:r>
          </a:p>
          <a:p>
            <a:r>
              <a:rPr lang="en-US" dirty="0"/>
              <a:t>Recruiters will be able to manually add applicants – let’s focus on career execs and non-competitive vets</a:t>
            </a:r>
          </a:p>
        </p:txBody>
      </p:sp>
    </p:spTree>
    <p:extLst>
      <p:ext uri="{BB962C8B-B14F-4D97-AF65-F5344CB8AC3E}">
        <p14:creationId xmlns:p14="http://schemas.microsoft.com/office/powerpoint/2010/main" val="1264255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E706-1638-4BEB-A5B1-163577DB4CF2}"/>
              </a:ext>
            </a:extLst>
          </p:cNvPr>
          <p:cNvSpPr>
            <a:spLocks noGrp="1"/>
          </p:cNvSpPr>
          <p:nvPr>
            <p:ph type="title"/>
          </p:nvPr>
        </p:nvSpPr>
        <p:spPr/>
        <p:txBody>
          <a:bodyPr/>
          <a:lstStyle/>
          <a:p>
            <a:r>
              <a:rPr lang="en-US" dirty="0"/>
              <a:t>Adding applicants to the job opening</a:t>
            </a:r>
          </a:p>
        </p:txBody>
      </p:sp>
      <p:sp>
        <p:nvSpPr>
          <p:cNvPr id="3" name="Content Placeholder 2">
            <a:extLst>
              <a:ext uri="{FF2B5EF4-FFF2-40B4-BE49-F238E27FC236}">
                <a16:creationId xmlns:a16="http://schemas.microsoft.com/office/drawing/2014/main" id="{E55D9C5B-8324-4127-9B71-482086C44015}"/>
              </a:ext>
            </a:extLst>
          </p:cNvPr>
          <p:cNvSpPr>
            <a:spLocks noGrp="1"/>
          </p:cNvSpPr>
          <p:nvPr>
            <p:ph idx="1"/>
          </p:nvPr>
        </p:nvSpPr>
        <p:spPr>
          <a:xfrm>
            <a:off x="258184" y="2180496"/>
            <a:ext cx="4862457" cy="3975348"/>
          </a:xfrm>
        </p:spPr>
        <p:txBody>
          <a:bodyPr>
            <a:normAutofit fontScale="85000" lnSpcReduction="10000"/>
          </a:bodyPr>
          <a:lstStyle/>
          <a:p>
            <a:r>
              <a:rPr lang="en-US" dirty="0"/>
              <a:t>Within the Job Opening, go to the Applicant Search Tab</a:t>
            </a:r>
          </a:p>
          <a:p>
            <a:r>
              <a:rPr lang="en-US" dirty="0"/>
              <a:t>Click on Quick Search</a:t>
            </a:r>
          </a:p>
          <a:p>
            <a:r>
              <a:rPr lang="en-US" dirty="0"/>
              <a:t>Uncheck the box next to Search My Applicants</a:t>
            </a:r>
          </a:p>
          <a:p>
            <a:pPr lvl="1"/>
            <a:r>
              <a:rPr lang="en-US" dirty="0"/>
              <a:t>If this box is checked, only applicants who have applied to one of your jobs will appear in the Search Results</a:t>
            </a:r>
          </a:p>
          <a:p>
            <a:r>
              <a:rPr lang="en-US" dirty="0"/>
              <a:t>Enter the applicant’s name and click Search</a:t>
            </a:r>
          </a:p>
        </p:txBody>
      </p:sp>
      <p:pic>
        <p:nvPicPr>
          <p:cNvPr id="5" name="Picture 4">
            <a:extLst>
              <a:ext uri="{FF2B5EF4-FFF2-40B4-BE49-F238E27FC236}">
                <a16:creationId xmlns:a16="http://schemas.microsoft.com/office/drawing/2014/main" id="{67F3E3F7-20D4-4FF0-AEDD-B5732CFCAD80}"/>
              </a:ext>
            </a:extLst>
          </p:cNvPr>
          <p:cNvPicPr>
            <a:picLocks noChangeAspect="1"/>
          </p:cNvPicPr>
          <p:nvPr/>
        </p:nvPicPr>
        <p:blipFill>
          <a:blip r:embed="rId2"/>
          <a:stretch>
            <a:fillRect/>
          </a:stretch>
        </p:blipFill>
        <p:spPr>
          <a:xfrm>
            <a:off x="5486999" y="1921951"/>
            <a:ext cx="6123809" cy="4685714"/>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442101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0AEA-CC44-4390-A5D3-2D2EA2C4364F}"/>
              </a:ext>
            </a:extLst>
          </p:cNvPr>
          <p:cNvSpPr>
            <a:spLocks noGrp="1"/>
          </p:cNvSpPr>
          <p:nvPr>
            <p:ph type="title"/>
          </p:nvPr>
        </p:nvSpPr>
        <p:spPr/>
        <p:txBody>
          <a:bodyPr/>
          <a:lstStyle/>
          <a:p>
            <a:r>
              <a:rPr lang="en-US" dirty="0"/>
              <a:t>Adding applicants to the job opening</a:t>
            </a:r>
          </a:p>
        </p:txBody>
      </p:sp>
      <p:sp>
        <p:nvSpPr>
          <p:cNvPr id="3" name="Content Placeholder 2">
            <a:extLst>
              <a:ext uri="{FF2B5EF4-FFF2-40B4-BE49-F238E27FC236}">
                <a16:creationId xmlns:a16="http://schemas.microsoft.com/office/drawing/2014/main" id="{E92DD6CB-BEA6-4953-80B8-E6D960C06D62}"/>
              </a:ext>
            </a:extLst>
          </p:cNvPr>
          <p:cNvSpPr>
            <a:spLocks noGrp="1"/>
          </p:cNvSpPr>
          <p:nvPr>
            <p:ph idx="1"/>
          </p:nvPr>
        </p:nvSpPr>
        <p:spPr>
          <a:xfrm>
            <a:off x="581192" y="2180497"/>
            <a:ext cx="11029615" cy="1107124"/>
          </a:xfrm>
        </p:spPr>
        <p:txBody>
          <a:bodyPr/>
          <a:lstStyle/>
          <a:p>
            <a:r>
              <a:rPr lang="en-US" dirty="0"/>
              <a:t>From the Search Results page, click Actions – Link Applicant to Job</a:t>
            </a:r>
          </a:p>
        </p:txBody>
      </p:sp>
      <p:pic>
        <p:nvPicPr>
          <p:cNvPr id="5" name="Picture 4">
            <a:extLst>
              <a:ext uri="{FF2B5EF4-FFF2-40B4-BE49-F238E27FC236}">
                <a16:creationId xmlns:a16="http://schemas.microsoft.com/office/drawing/2014/main" id="{258B20B0-8CB6-47C8-88BE-9E6809D62287}"/>
              </a:ext>
            </a:extLst>
          </p:cNvPr>
          <p:cNvPicPr>
            <a:picLocks noChangeAspect="1"/>
          </p:cNvPicPr>
          <p:nvPr/>
        </p:nvPicPr>
        <p:blipFill>
          <a:blip r:embed="rId2"/>
          <a:stretch>
            <a:fillRect/>
          </a:stretch>
        </p:blipFill>
        <p:spPr>
          <a:xfrm>
            <a:off x="338865" y="3570380"/>
            <a:ext cx="11514268" cy="2049359"/>
          </a:xfrm>
          <a:prstGeom prst="rect">
            <a:avLst/>
          </a:prstGeom>
          <a:ln>
            <a:solidFill>
              <a:schemeClr val="tx1"/>
            </a:solidFill>
          </a:ln>
        </p:spPr>
      </p:pic>
    </p:spTree>
    <p:extLst>
      <p:ext uri="{BB962C8B-B14F-4D97-AF65-F5344CB8AC3E}">
        <p14:creationId xmlns:p14="http://schemas.microsoft.com/office/powerpoint/2010/main" val="40550104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052364-162D-4F56-A109-4C6546E43026}"/>
              </a:ext>
            </a:extLst>
          </p:cNvPr>
          <p:cNvSpPr>
            <a:spLocks noGrp="1"/>
          </p:cNvSpPr>
          <p:nvPr>
            <p:ph type="title"/>
          </p:nvPr>
        </p:nvSpPr>
        <p:spPr>
          <a:xfrm>
            <a:off x="601255" y="702156"/>
            <a:ext cx="3409783" cy="1013800"/>
          </a:xfrm>
        </p:spPr>
        <p:txBody>
          <a:bodyPr>
            <a:normAutofit/>
          </a:bodyPr>
          <a:lstStyle/>
          <a:p>
            <a:r>
              <a:rPr lang="en-US" dirty="0"/>
              <a:t>Adding applicants to the job opening</a:t>
            </a:r>
          </a:p>
        </p:txBody>
      </p:sp>
      <p:sp>
        <p:nvSpPr>
          <p:cNvPr id="3" name="Content Placeholder 2">
            <a:extLst>
              <a:ext uri="{FF2B5EF4-FFF2-40B4-BE49-F238E27FC236}">
                <a16:creationId xmlns:a16="http://schemas.microsoft.com/office/drawing/2014/main" id="{016BD0C7-6CB1-47EE-8FE0-EF6D4CCB45A6}"/>
              </a:ext>
            </a:extLst>
          </p:cNvPr>
          <p:cNvSpPr>
            <a:spLocks noGrp="1"/>
          </p:cNvSpPr>
          <p:nvPr>
            <p:ph idx="1"/>
          </p:nvPr>
        </p:nvSpPr>
        <p:spPr>
          <a:xfrm>
            <a:off x="601255" y="1964168"/>
            <a:ext cx="3409782" cy="4036582"/>
          </a:xfrm>
        </p:spPr>
        <p:txBody>
          <a:bodyPr>
            <a:normAutofit/>
          </a:bodyPr>
          <a:lstStyle/>
          <a:p>
            <a:pPr>
              <a:lnSpc>
                <a:spcPct val="90000"/>
              </a:lnSpc>
            </a:pPr>
            <a:r>
              <a:rPr lang="en-US" sz="2200" dirty="0">
                <a:solidFill>
                  <a:schemeClr val="bg1"/>
                </a:solidFill>
              </a:rPr>
              <a:t>For applicants who do not go through the regular screening process with other applicants, you will move them directly to the “Interview” status.  </a:t>
            </a:r>
          </a:p>
          <a:p>
            <a:pPr>
              <a:lnSpc>
                <a:spcPct val="90000"/>
              </a:lnSpc>
            </a:pPr>
            <a:r>
              <a:rPr lang="en-US" sz="2200" dirty="0">
                <a:solidFill>
                  <a:schemeClr val="bg1"/>
                </a:solidFill>
              </a:rPr>
              <a:t>This status was selected because it is a step past the status in which the “regular” applicants will be in during the screening process.</a:t>
            </a:r>
          </a:p>
        </p:txBody>
      </p:sp>
      <p:pic>
        <p:nvPicPr>
          <p:cNvPr id="5" name="Picture 4">
            <a:extLst>
              <a:ext uri="{FF2B5EF4-FFF2-40B4-BE49-F238E27FC236}">
                <a16:creationId xmlns:a16="http://schemas.microsoft.com/office/drawing/2014/main" id="{AFF57FB4-E7DC-4683-91EB-3BB5CD51F3DA}"/>
              </a:ext>
            </a:extLst>
          </p:cNvPr>
          <p:cNvPicPr>
            <a:picLocks noChangeAspect="1"/>
          </p:cNvPicPr>
          <p:nvPr/>
        </p:nvPicPr>
        <p:blipFill>
          <a:blip r:embed="rId2"/>
          <a:stretch>
            <a:fillRect/>
          </a:stretch>
        </p:blipFill>
        <p:spPr>
          <a:xfrm>
            <a:off x="4308732" y="848564"/>
            <a:ext cx="7617341" cy="5294052"/>
          </a:xfrm>
          <a:prstGeom prst="rect">
            <a:avLst/>
          </a:prstGeom>
          <a:ln>
            <a:solidFill>
              <a:schemeClr val="tx1"/>
            </a:solidFill>
          </a:ln>
        </p:spPr>
      </p:pic>
    </p:spTree>
    <p:extLst>
      <p:ext uri="{BB962C8B-B14F-4D97-AF65-F5344CB8AC3E}">
        <p14:creationId xmlns:p14="http://schemas.microsoft.com/office/powerpoint/2010/main" val="937752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766A-C535-4E04-B555-F68057D691AE}"/>
              </a:ext>
            </a:extLst>
          </p:cNvPr>
          <p:cNvSpPr>
            <a:spLocks noGrp="1"/>
          </p:cNvSpPr>
          <p:nvPr>
            <p:ph type="title"/>
          </p:nvPr>
        </p:nvSpPr>
        <p:spPr/>
        <p:txBody>
          <a:bodyPr/>
          <a:lstStyle/>
          <a:p>
            <a:r>
              <a:rPr lang="en-US" dirty="0"/>
              <a:t>Adding applicants to the job opening</a:t>
            </a:r>
          </a:p>
        </p:txBody>
      </p:sp>
      <p:sp>
        <p:nvSpPr>
          <p:cNvPr id="3" name="Content Placeholder 2">
            <a:extLst>
              <a:ext uri="{FF2B5EF4-FFF2-40B4-BE49-F238E27FC236}">
                <a16:creationId xmlns:a16="http://schemas.microsoft.com/office/drawing/2014/main" id="{BF8004FD-E320-4B6F-A17C-4DB932DA9FFD}"/>
              </a:ext>
            </a:extLst>
          </p:cNvPr>
          <p:cNvSpPr>
            <a:spLocks noGrp="1"/>
          </p:cNvSpPr>
          <p:nvPr>
            <p:ph idx="1"/>
          </p:nvPr>
        </p:nvSpPr>
        <p:spPr>
          <a:xfrm>
            <a:off x="581192" y="1979407"/>
            <a:ext cx="11029615" cy="666974"/>
          </a:xfrm>
        </p:spPr>
        <p:txBody>
          <a:bodyPr>
            <a:normAutofit/>
          </a:bodyPr>
          <a:lstStyle/>
          <a:p>
            <a:r>
              <a:rPr lang="en-US" dirty="0"/>
              <a:t>The applicant is now in Interview Status on the Job Opening</a:t>
            </a:r>
          </a:p>
        </p:txBody>
      </p:sp>
      <p:pic>
        <p:nvPicPr>
          <p:cNvPr id="5" name="Picture 4">
            <a:extLst>
              <a:ext uri="{FF2B5EF4-FFF2-40B4-BE49-F238E27FC236}">
                <a16:creationId xmlns:a16="http://schemas.microsoft.com/office/drawing/2014/main" id="{15FADEB3-61F2-4958-8313-995276583E8F}"/>
              </a:ext>
            </a:extLst>
          </p:cNvPr>
          <p:cNvPicPr>
            <a:picLocks noChangeAspect="1"/>
          </p:cNvPicPr>
          <p:nvPr/>
        </p:nvPicPr>
        <p:blipFill>
          <a:blip r:embed="rId2"/>
          <a:stretch>
            <a:fillRect/>
          </a:stretch>
        </p:blipFill>
        <p:spPr>
          <a:xfrm>
            <a:off x="1661086" y="2882015"/>
            <a:ext cx="8676190" cy="3180952"/>
          </a:xfrm>
          <a:prstGeom prst="rect">
            <a:avLst/>
          </a:prstGeom>
          <a:ln>
            <a:solidFill>
              <a:schemeClr val="tx1"/>
            </a:solidFill>
          </a:ln>
        </p:spPr>
      </p:pic>
    </p:spTree>
    <p:extLst>
      <p:ext uri="{BB962C8B-B14F-4D97-AF65-F5344CB8AC3E}">
        <p14:creationId xmlns:p14="http://schemas.microsoft.com/office/powerpoint/2010/main" val="2807372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BE2D-91BD-4BB1-8567-F2FC5616E470}"/>
              </a:ext>
            </a:extLst>
          </p:cNvPr>
          <p:cNvSpPr>
            <a:spLocks noGrp="1"/>
          </p:cNvSpPr>
          <p:nvPr>
            <p:ph type="title"/>
          </p:nvPr>
        </p:nvSpPr>
        <p:spPr/>
        <p:txBody>
          <a:bodyPr/>
          <a:lstStyle/>
          <a:p>
            <a:r>
              <a:rPr lang="en-US" dirty="0"/>
              <a:t>Adding a resume</a:t>
            </a:r>
          </a:p>
        </p:txBody>
      </p:sp>
      <p:sp>
        <p:nvSpPr>
          <p:cNvPr id="3" name="Content Placeholder 2">
            <a:extLst>
              <a:ext uri="{FF2B5EF4-FFF2-40B4-BE49-F238E27FC236}">
                <a16:creationId xmlns:a16="http://schemas.microsoft.com/office/drawing/2014/main" id="{E8FA4678-FC38-4A7B-AD6B-90A926CED836}"/>
              </a:ext>
            </a:extLst>
          </p:cNvPr>
          <p:cNvSpPr>
            <a:spLocks noGrp="1"/>
          </p:cNvSpPr>
          <p:nvPr>
            <p:ph idx="1"/>
          </p:nvPr>
        </p:nvSpPr>
        <p:spPr>
          <a:xfrm>
            <a:off x="581192" y="1846386"/>
            <a:ext cx="11029615" cy="2057400"/>
          </a:xfrm>
        </p:spPr>
        <p:txBody>
          <a:bodyPr>
            <a:normAutofit/>
          </a:bodyPr>
          <a:lstStyle/>
          <a:p>
            <a:r>
              <a:rPr lang="en-US" dirty="0"/>
              <a:t>If the applicant previously applied for a job with a resume, the most recent resume will attach to the Job Opening</a:t>
            </a:r>
          </a:p>
          <a:p>
            <a:r>
              <a:rPr lang="en-US" dirty="0"/>
              <a:t>If there is no resume on file for the applicant, go to Other Actions – Recruiting Actions – Edit Application Details</a:t>
            </a:r>
          </a:p>
        </p:txBody>
      </p:sp>
      <p:pic>
        <p:nvPicPr>
          <p:cNvPr id="5" name="Picture 4">
            <a:extLst>
              <a:ext uri="{FF2B5EF4-FFF2-40B4-BE49-F238E27FC236}">
                <a16:creationId xmlns:a16="http://schemas.microsoft.com/office/drawing/2014/main" id="{A6DE1D26-5B58-402B-AB3C-41C16CD4DA4E}"/>
              </a:ext>
            </a:extLst>
          </p:cNvPr>
          <p:cNvPicPr>
            <a:picLocks noChangeAspect="1"/>
          </p:cNvPicPr>
          <p:nvPr/>
        </p:nvPicPr>
        <p:blipFill>
          <a:blip r:embed="rId2"/>
          <a:stretch>
            <a:fillRect/>
          </a:stretch>
        </p:blipFill>
        <p:spPr>
          <a:xfrm>
            <a:off x="228598" y="4034216"/>
            <a:ext cx="11734801" cy="2058322"/>
          </a:xfrm>
          <a:prstGeom prst="rect">
            <a:avLst/>
          </a:prstGeom>
          <a:ln>
            <a:solidFill>
              <a:schemeClr val="tx1"/>
            </a:solidFill>
          </a:ln>
        </p:spPr>
      </p:pic>
    </p:spTree>
    <p:extLst>
      <p:ext uri="{BB962C8B-B14F-4D97-AF65-F5344CB8AC3E}">
        <p14:creationId xmlns:p14="http://schemas.microsoft.com/office/powerpoint/2010/main" val="337277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128-2FAE-4AAA-A660-FF04FCA914E3}"/>
              </a:ext>
            </a:extLst>
          </p:cNvPr>
          <p:cNvSpPr>
            <a:spLocks noGrp="1"/>
          </p:cNvSpPr>
          <p:nvPr>
            <p:ph type="title"/>
          </p:nvPr>
        </p:nvSpPr>
        <p:spPr/>
        <p:txBody>
          <a:bodyPr/>
          <a:lstStyle/>
          <a:p>
            <a:r>
              <a:rPr lang="en-US" dirty="0"/>
              <a:t>Adding a resume</a:t>
            </a:r>
          </a:p>
        </p:txBody>
      </p:sp>
      <p:sp>
        <p:nvSpPr>
          <p:cNvPr id="3" name="Content Placeholder 2">
            <a:extLst>
              <a:ext uri="{FF2B5EF4-FFF2-40B4-BE49-F238E27FC236}">
                <a16:creationId xmlns:a16="http://schemas.microsoft.com/office/drawing/2014/main" id="{28D5F645-BEBA-46A8-AD4F-4C93A49C71F3}"/>
              </a:ext>
            </a:extLst>
          </p:cNvPr>
          <p:cNvSpPr>
            <a:spLocks noGrp="1"/>
          </p:cNvSpPr>
          <p:nvPr>
            <p:ph idx="1"/>
          </p:nvPr>
        </p:nvSpPr>
        <p:spPr>
          <a:xfrm>
            <a:off x="581192" y="1877568"/>
            <a:ext cx="11029615" cy="1013800"/>
          </a:xfrm>
        </p:spPr>
        <p:txBody>
          <a:bodyPr/>
          <a:lstStyle/>
          <a:p>
            <a:r>
              <a:rPr lang="en-US" dirty="0"/>
              <a:t>Click </a:t>
            </a:r>
            <a:r>
              <a:rPr lang="en-US" b="1" dirty="0"/>
              <a:t>Add Resume Attachment </a:t>
            </a:r>
            <a:r>
              <a:rPr lang="en-US" dirty="0"/>
              <a:t>and upload the Resume</a:t>
            </a:r>
          </a:p>
        </p:txBody>
      </p:sp>
      <p:pic>
        <p:nvPicPr>
          <p:cNvPr id="5" name="Picture 4">
            <a:extLst>
              <a:ext uri="{FF2B5EF4-FFF2-40B4-BE49-F238E27FC236}">
                <a16:creationId xmlns:a16="http://schemas.microsoft.com/office/drawing/2014/main" id="{D57EBD43-1542-4536-90C9-A0592530F2A2}"/>
              </a:ext>
            </a:extLst>
          </p:cNvPr>
          <p:cNvPicPr>
            <a:picLocks noChangeAspect="1"/>
          </p:cNvPicPr>
          <p:nvPr/>
        </p:nvPicPr>
        <p:blipFill>
          <a:blip r:embed="rId2"/>
          <a:stretch>
            <a:fillRect/>
          </a:stretch>
        </p:blipFill>
        <p:spPr>
          <a:xfrm>
            <a:off x="2730162" y="3052980"/>
            <a:ext cx="6200000" cy="34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001242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9A73-4A7C-455D-8E81-958E3769CE1C}"/>
              </a:ext>
            </a:extLst>
          </p:cNvPr>
          <p:cNvSpPr>
            <a:spLocks noGrp="1"/>
          </p:cNvSpPr>
          <p:nvPr>
            <p:ph type="title"/>
          </p:nvPr>
        </p:nvSpPr>
        <p:spPr/>
        <p:txBody>
          <a:bodyPr/>
          <a:lstStyle/>
          <a:p>
            <a:r>
              <a:rPr lang="en-US" dirty="0"/>
              <a:t>Resume added</a:t>
            </a:r>
          </a:p>
        </p:txBody>
      </p:sp>
      <p:pic>
        <p:nvPicPr>
          <p:cNvPr id="5" name="Picture 4">
            <a:extLst>
              <a:ext uri="{FF2B5EF4-FFF2-40B4-BE49-F238E27FC236}">
                <a16:creationId xmlns:a16="http://schemas.microsoft.com/office/drawing/2014/main" id="{E34F4FFF-8FA7-4279-B7A3-6A6365D7D275}"/>
              </a:ext>
            </a:extLst>
          </p:cNvPr>
          <p:cNvPicPr>
            <a:picLocks noChangeAspect="1"/>
          </p:cNvPicPr>
          <p:nvPr/>
        </p:nvPicPr>
        <p:blipFill>
          <a:blip r:embed="rId2"/>
          <a:stretch>
            <a:fillRect/>
          </a:stretch>
        </p:blipFill>
        <p:spPr>
          <a:xfrm>
            <a:off x="1873984" y="1908545"/>
            <a:ext cx="8444031" cy="3524067"/>
          </a:xfrm>
          <a:prstGeom prst="rect">
            <a:avLst/>
          </a:prstGeom>
          <a:ln>
            <a:solidFill>
              <a:schemeClr val="tx1"/>
            </a:solidFill>
          </a:ln>
        </p:spPr>
      </p:pic>
    </p:spTree>
    <p:extLst>
      <p:ext uri="{BB962C8B-B14F-4D97-AF65-F5344CB8AC3E}">
        <p14:creationId xmlns:p14="http://schemas.microsoft.com/office/powerpoint/2010/main" val="403460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99F6-24EB-49CB-B53B-4768D1C69A84}"/>
              </a:ext>
            </a:extLst>
          </p:cNvPr>
          <p:cNvSpPr>
            <a:spLocks noGrp="1"/>
          </p:cNvSpPr>
          <p:nvPr>
            <p:ph type="title"/>
          </p:nvPr>
        </p:nvSpPr>
        <p:spPr/>
        <p:txBody>
          <a:bodyPr/>
          <a:lstStyle/>
          <a:p>
            <a:r>
              <a:rPr lang="en-US" dirty="0"/>
              <a:t>Creating an external applicant account</a:t>
            </a:r>
          </a:p>
        </p:txBody>
      </p:sp>
    </p:spTree>
    <p:extLst>
      <p:ext uri="{BB962C8B-B14F-4D97-AF65-F5344CB8AC3E}">
        <p14:creationId xmlns:p14="http://schemas.microsoft.com/office/powerpoint/2010/main" val="21474577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4B17DE0-024B-4D84-9EC1-924C79B936F1}"/>
              </a:ext>
            </a:extLst>
          </p:cNvPr>
          <p:cNvSpPr>
            <a:spLocks noGrp="1"/>
          </p:cNvSpPr>
          <p:nvPr>
            <p:ph type="title"/>
          </p:nvPr>
        </p:nvSpPr>
        <p:spPr>
          <a:xfrm>
            <a:off x="601255" y="702156"/>
            <a:ext cx="3409783" cy="1013800"/>
          </a:xfrm>
        </p:spPr>
        <p:txBody>
          <a:bodyPr>
            <a:normAutofit/>
          </a:bodyPr>
          <a:lstStyle/>
          <a:p>
            <a:pPr>
              <a:lnSpc>
                <a:spcPct val="90000"/>
              </a:lnSpc>
            </a:pPr>
            <a:r>
              <a:rPr lang="en-US" sz="2200" dirty="0"/>
              <a:t>forwarding applicant to hiring manager for review</a:t>
            </a:r>
          </a:p>
        </p:txBody>
      </p:sp>
      <p:sp>
        <p:nvSpPr>
          <p:cNvPr id="3" name="Content Placeholder 2">
            <a:extLst>
              <a:ext uri="{FF2B5EF4-FFF2-40B4-BE49-F238E27FC236}">
                <a16:creationId xmlns:a16="http://schemas.microsoft.com/office/drawing/2014/main" id="{53D7FDC4-0578-4AA3-9251-20F8907D1FD1}"/>
              </a:ext>
            </a:extLst>
          </p:cNvPr>
          <p:cNvSpPr>
            <a:spLocks noGrp="1"/>
          </p:cNvSpPr>
          <p:nvPr>
            <p:ph idx="1"/>
          </p:nvPr>
        </p:nvSpPr>
        <p:spPr>
          <a:xfrm>
            <a:off x="601255" y="1964168"/>
            <a:ext cx="3409782" cy="4036582"/>
          </a:xfrm>
        </p:spPr>
        <p:txBody>
          <a:bodyPr>
            <a:normAutofit/>
          </a:bodyPr>
          <a:lstStyle/>
          <a:p>
            <a:pPr>
              <a:lnSpc>
                <a:spcPct val="90000"/>
              </a:lnSpc>
            </a:pPr>
            <a:r>
              <a:rPr lang="en-US" sz="2000" dirty="0">
                <a:solidFill>
                  <a:schemeClr val="bg1"/>
                </a:solidFill>
              </a:rPr>
              <a:t>If you want to send applicant materials to the hiring manager outside of the regular routing process used for a resume screen, you can “forward the applicant”</a:t>
            </a:r>
          </a:p>
          <a:p>
            <a:pPr>
              <a:lnSpc>
                <a:spcPct val="90000"/>
              </a:lnSpc>
            </a:pPr>
            <a:r>
              <a:rPr lang="en-US" sz="2000" dirty="0">
                <a:solidFill>
                  <a:schemeClr val="bg1"/>
                </a:solidFill>
              </a:rPr>
              <a:t>From the same applicant page, click on Group Actions (it’s also under Other Actions) – Applicant Actions – Forward Applicant</a:t>
            </a:r>
          </a:p>
        </p:txBody>
      </p:sp>
      <p:pic>
        <p:nvPicPr>
          <p:cNvPr id="5" name="Picture 4">
            <a:extLst>
              <a:ext uri="{FF2B5EF4-FFF2-40B4-BE49-F238E27FC236}">
                <a16:creationId xmlns:a16="http://schemas.microsoft.com/office/drawing/2014/main" id="{083C2376-A7A7-4DBE-A2F6-C3C49B9D0A9A}"/>
              </a:ext>
            </a:extLst>
          </p:cNvPr>
          <p:cNvPicPr>
            <a:picLocks noChangeAspect="1"/>
          </p:cNvPicPr>
          <p:nvPr/>
        </p:nvPicPr>
        <p:blipFill>
          <a:blip r:embed="rId2"/>
          <a:stretch>
            <a:fillRect/>
          </a:stretch>
        </p:blipFill>
        <p:spPr>
          <a:xfrm>
            <a:off x="4308732" y="1355465"/>
            <a:ext cx="7498424" cy="3730466"/>
          </a:xfrm>
          <a:prstGeom prst="rect">
            <a:avLst/>
          </a:prstGeom>
          <a:ln>
            <a:solidFill>
              <a:schemeClr val="tx1"/>
            </a:solidFill>
          </a:ln>
        </p:spPr>
      </p:pic>
    </p:spTree>
    <p:extLst>
      <p:ext uri="{BB962C8B-B14F-4D97-AF65-F5344CB8AC3E}">
        <p14:creationId xmlns:p14="http://schemas.microsoft.com/office/powerpoint/2010/main" val="3545376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F36A76D-AD2E-4FE2-8ECE-6B6DA605A875}"/>
              </a:ext>
            </a:extLst>
          </p:cNvPr>
          <p:cNvSpPr>
            <a:spLocks noGrp="1"/>
          </p:cNvSpPr>
          <p:nvPr>
            <p:ph type="title"/>
          </p:nvPr>
        </p:nvSpPr>
        <p:spPr>
          <a:xfrm>
            <a:off x="601255" y="702156"/>
            <a:ext cx="3409783" cy="1013800"/>
          </a:xfrm>
        </p:spPr>
        <p:txBody>
          <a:bodyPr>
            <a:normAutofit/>
          </a:bodyPr>
          <a:lstStyle/>
          <a:p>
            <a:r>
              <a:rPr lang="en-US" dirty="0"/>
              <a:t>Forwarding applicant</a:t>
            </a:r>
          </a:p>
        </p:txBody>
      </p:sp>
      <p:sp>
        <p:nvSpPr>
          <p:cNvPr id="3" name="Content Placeholder 2">
            <a:extLst>
              <a:ext uri="{FF2B5EF4-FFF2-40B4-BE49-F238E27FC236}">
                <a16:creationId xmlns:a16="http://schemas.microsoft.com/office/drawing/2014/main" id="{11E8BE5A-5AE5-436F-9CFF-BABB8423E4A7}"/>
              </a:ext>
            </a:extLst>
          </p:cNvPr>
          <p:cNvSpPr>
            <a:spLocks noGrp="1"/>
          </p:cNvSpPr>
          <p:nvPr>
            <p:ph idx="1"/>
          </p:nvPr>
        </p:nvSpPr>
        <p:spPr>
          <a:xfrm>
            <a:off x="601255" y="1964168"/>
            <a:ext cx="3409782" cy="4036582"/>
          </a:xfrm>
        </p:spPr>
        <p:txBody>
          <a:bodyPr>
            <a:normAutofit/>
          </a:bodyPr>
          <a:lstStyle/>
          <a:p>
            <a:r>
              <a:rPr lang="en-US">
                <a:solidFill>
                  <a:schemeClr val="bg1"/>
                </a:solidFill>
              </a:rPr>
              <a:t>Complete the applicable fields on the Forward Applicant Page</a:t>
            </a:r>
          </a:p>
          <a:p>
            <a:r>
              <a:rPr lang="en-US">
                <a:solidFill>
                  <a:schemeClr val="bg1"/>
                </a:solidFill>
              </a:rPr>
              <a:t>The resume on file will automatically be attached to the email</a:t>
            </a:r>
          </a:p>
        </p:txBody>
      </p:sp>
      <p:pic>
        <p:nvPicPr>
          <p:cNvPr id="5" name="Picture 4">
            <a:extLst>
              <a:ext uri="{FF2B5EF4-FFF2-40B4-BE49-F238E27FC236}">
                <a16:creationId xmlns:a16="http://schemas.microsoft.com/office/drawing/2014/main" id="{B8CFC5CC-9348-437D-9D6D-D60DA9AB6241}"/>
              </a:ext>
            </a:extLst>
          </p:cNvPr>
          <p:cNvPicPr>
            <a:picLocks noChangeAspect="1"/>
          </p:cNvPicPr>
          <p:nvPr/>
        </p:nvPicPr>
        <p:blipFill>
          <a:blip r:embed="rId2"/>
          <a:stretch>
            <a:fillRect/>
          </a:stretch>
        </p:blipFill>
        <p:spPr>
          <a:xfrm>
            <a:off x="5163671" y="391403"/>
            <a:ext cx="4465266" cy="60751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6952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063DA-C662-4617-9D04-A0FAE851B832}"/>
              </a:ext>
            </a:extLst>
          </p:cNvPr>
          <p:cNvSpPr>
            <a:spLocks noGrp="1"/>
          </p:cNvSpPr>
          <p:nvPr>
            <p:ph type="title"/>
          </p:nvPr>
        </p:nvSpPr>
        <p:spPr/>
        <p:txBody>
          <a:bodyPr/>
          <a:lstStyle/>
          <a:p>
            <a:r>
              <a:rPr lang="en-US" dirty="0"/>
              <a:t>Email generated</a:t>
            </a:r>
          </a:p>
        </p:txBody>
      </p:sp>
      <p:pic>
        <p:nvPicPr>
          <p:cNvPr id="5" name="Picture 4">
            <a:extLst>
              <a:ext uri="{FF2B5EF4-FFF2-40B4-BE49-F238E27FC236}">
                <a16:creationId xmlns:a16="http://schemas.microsoft.com/office/drawing/2014/main" id="{E6306EAA-F363-452E-AE74-EF8993ECA684}"/>
              </a:ext>
            </a:extLst>
          </p:cNvPr>
          <p:cNvPicPr>
            <a:picLocks noChangeAspect="1"/>
          </p:cNvPicPr>
          <p:nvPr/>
        </p:nvPicPr>
        <p:blipFill>
          <a:blip r:embed="rId2"/>
          <a:stretch>
            <a:fillRect/>
          </a:stretch>
        </p:blipFill>
        <p:spPr>
          <a:xfrm>
            <a:off x="1805524" y="2050285"/>
            <a:ext cx="8580952" cy="3390476"/>
          </a:xfrm>
          <a:prstGeom prst="rect">
            <a:avLst/>
          </a:prstGeom>
          <a:ln>
            <a:solidFill>
              <a:schemeClr val="tx1"/>
            </a:solidFill>
          </a:ln>
        </p:spPr>
      </p:pic>
    </p:spTree>
    <p:extLst>
      <p:ext uri="{BB962C8B-B14F-4D97-AF65-F5344CB8AC3E}">
        <p14:creationId xmlns:p14="http://schemas.microsoft.com/office/powerpoint/2010/main" val="2420935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52EC-6436-40D7-8B4F-20F1940A4CB0}"/>
              </a:ext>
            </a:extLst>
          </p:cNvPr>
          <p:cNvSpPr>
            <a:spLocks noGrp="1"/>
          </p:cNvSpPr>
          <p:nvPr>
            <p:ph type="title"/>
          </p:nvPr>
        </p:nvSpPr>
        <p:spPr/>
        <p:txBody>
          <a:bodyPr/>
          <a:lstStyle/>
          <a:p>
            <a:r>
              <a:rPr lang="en-US" dirty="0"/>
              <a:t>Training and implementation timeline</a:t>
            </a:r>
          </a:p>
        </p:txBody>
      </p:sp>
    </p:spTree>
    <p:extLst>
      <p:ext uri="{BB962C8B-B14F-4D97-AF65-F5344CB8AC3E}">
        <p14:creationId xmlns:p14="http://schemas.microsoft.com/office/powerpoint/2010/main" val="986637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7009-0088-42AB-A7D7-91B188038913}"/>
              </a:ext>
            </a:extLst>
          </p:cNvPr>
          <p:cNvSpPr>
            <a:spLocks noGrp="1"/>
          </p:cNvSpPr>
          <p:nvPr>
            <p:ph type="title"/>
          </p:nvPr>
        </p:nvSpPr>
        <p:spPr/>
        <p:txBody>
          <a:bodyPr/>
          <a:lstStyle/>
          <a:p>
            <a:r>
              <a:rPr lang="en-US"/>
              <a:t>Training and implementation timeline</a:t>
            </a:r>
            <a:endParaRPr lang="en-US" dirty="0"/>
          </a:p>
        </p:txBody>
      </p:sp>
      <p:sp>
        <p:nvSpPr>
          <p:cNvPr id="3" name="Content Placeholder 2">
            <a:extLst>
              <a:ext uri="{FF2B5EF4-FFF2-40B4-BE49-F238E27FC236}">
                <a16:creationId xmlns:a16="http://schemas.microsoft.com/office/drawing/2014/main" id="{754A375A-EA51-4B88-8ACA-8EA41DABDDE7}"/>
              </a:ext>
            </a:extLst>
          </p:cNvPr>
          <p:cNvSpPr>
            <a:spLocks noGrp="1"/>
          </p:cNvSpPr>
          <p:nvPr>
            <p:ph idx="1"/>
          </p:nvPr>
        </p:nvSpPr>
        <p:spPr/>
        <p:txBody>
          <a:bodyPr>
            <a:normAutofit/>
          </a:bodyPr>
          <a:lstStyle/>
          <a:p>
            <a:r>
              <a:rPr lang="en-US" dirty="0"/>
              <a:t>April 5</a:t>
            </a:r>
            <a:r>
              <a:rPr lang="en-US" baseline="30000" dirty="0"/>
              <a:t>th</a:t>
            </a:r>
            <a:r>
              <a:rPr lang="en-US" dirty="0"/>
              <a:t>: First day agency recruiters will have access to TAM to create Job Openings</a:t>
            </a:r>
          </a:p>
          <a:p>
            <a:r>
              <a:rPr lang="en-US" dirty="0"/>
              <a:t>April 5</a:t>
            </a:r>
            <a:r>
              <a:rPr lang="en-US" baseline="30000" dirty="0"/>
              <a:t>th</a:t>
            </a:r>
            <a:r>
              <a:rPr lang="en-US" dirty="0"/>
              <a:t> – 8</a:t>
            </a:r>
            <a:r>
              <a:rPr lang="en-US" baseline="30000" dirty="0"/>
              <a:t>th</a:t>
            </a:r>
            <a:r>
              <a:rPr lang="en-US" dirty="0"/>
              <a:t>: Daily drop-in virtual support labs</a:t>
            </a:r>
          </a:p>
          <a:p>
            <a:pPr lvl="1"/>
            <a:r>
              <a:rPr lang="en-US" dirty="0"/>
              <a:t>Meeting invites will be sent to primary agency recruiting contact – this person is responsible for working with agency to gather questions and bring them to the labs</a:t>
            </a:r>
          </a:p>
          <a:p>
            <a:r>
              <a:rPr lang="en-US" dirty="0"/>
              <a:t>April 9</a:t>
            </a:r>
            <a:r>
              <a:rPr lang="en-US" baseline="30000" dirty="0"/>
              <a:t>th</a:t>
            </a:r>
            <a:r>
              <a:rPr lang="en-US" dirty="0"/>
              <a:t>: Last application deadline that should be used in current Wisc.Jobs</a:t>
            </a:r>
          </a:p>
        </p:txBody>
      </p:sp>
    </p:spTree>
    <p:extLst>
      <p:ext uri="{BB962C8B-B14F-4D97-AF65-F5344CB8AC3E}">
        <p14:creationId xmlns:p14="http://schemas.microsoft.com/office/powerpoint/2010/main" val="1260951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3BFA-CA0A-4286-A3B7-355A1FBF31C6}"/>
              </a:ext>
            </a:extLst>
          </p:cNvPr>
          <p:cNvSpPr>
            <a:spLocks noGrp="1"/>
          </p:cNvSpPr>
          <p:nvPr>
            <p:ph type="title"/>
          </p:nvPr>
        </p:nvSpPr>
        <p:spPr/>
        <p:txBody>
          <a:bodyPr/>
          <a:lstStyle/>
          <a:p>
            <a:r>
              <a:rPr lang="en-US" dirty="0"/>
              <a:t>Training and implementation timeline</a:t>
            </a:r>
          </a:p>
        </p:txBody>
      </p:sp>
      <p:sp>
        <p:nvSpPr>
          <p:cNvPr id="3" name="Content Placeholder 2">
            <a:extLst>
              <a:ext uri="{FF2B5EF4-FFF2-40B4-BE49-F238E27FC236}">
                <a16:creationId xmlns:a16="http://schemas.microsoft.com/office/drawing/2014/main" id="{354DC7AB-B6C7-4D20-A9FA-D79A6AB04EDC}"/>
              </a:ext>
            </a:extLst>
          </p:cNvPr>
          <p:cNvSpPr>
            <a:spLocks noGrp="1"/>
          </p:cNvSpPr>
          <p:nvPr>
            <p:ph idx="1"/>
          </p:nvPr>
        </p:nvSpPr>
        <p:spPr>
          <a:xfrm>
            <a:off x="581192" y="1913642"/>
            <a:ext cx="11029615" cy="3945158"/>
          </a:xfrm>
        </p:spPr>
        <p:txBody>
          <a:bodyPr>
            <a:normAutofit fontScale="92500" lnSpcReduction="10000"/>
          </a:bodyPr>
          <a:lstStyle/>
          <a:p>
            <a:r>
              <a:rPr lang="en-US" dirty="0"/>
              <a:t>April 9</a:t>
            </a:r>
            <a:r>
              <a:rPr lang="en-US" baseline="30000" dirty="0"/>
              <a:t>th</a:t>
            </a:r>
            <a:r>
              <a:rPr lang="en-US" dirty="0"/>
              <a:t>: Register/Cert 101 Training from 9 – 10:30am</a:t>
            </a:r>
          </a:p>
          <a:p>
            <a:r>
              <a:rPr lang="en-US" dirty="0"/>
              <a:t>April 10</a:t>
            </a:r>
            <a:r>
              <a:rPr lang="en-US" baseline="30000" dirty="0"/>
              <a:t>th</a:t>
            </a:r>
            <a:r>
              <a:rPr lang="en-US" dirty="0"/>
              <a:t> – 12</a:t>
            </a:r>
            <a:r>
              <a:rPr lang="en-US" baseline="30000" dirty="0"/>
              <a:t>th</a:t>
            </a:r>
            <a:r>
              <a:rPr lang="en-US" dirty="0"/>
              <a:t>: Window where the current WJ will move to a new URL, the new WJ website will go up and applicants will be able to start applying for jobs in the new system (exact date/time TBD).  </a:t>
            </a:r>
          </a:p>
          <a:p>
            <a:pPr lvl="1"/>
            <a:r>
              <a:rPr lang="en-US" dirty="0"/>
              <a:t>As a reminder, applicants will be able to access their job cart and other materials in the “old” Wisc.Jobs through at least July 1st and agency recruiters will be able to access the admin side of the “old” Wisc.Jobs until an as yet to be determined point in the future.</a:t>
            </a:r>
          </a:p>
          <a:p>
            <a:r>
              <a:rPr lang="en-US" dirty="0"/>
              <a:t>April 13</a:t>
            </a:r>
            <a:r>
              <a:rPr lang="en-US" baseline="30000" dirty="0"/>
              <a:t>th</a:t>
            </a:r>
            <a:r>
              <a:rPr lang="en-US" dirty="0"/>
              <a:t>: Register/Cert 102 Training from 1 – 2:30pm</a:t>
            </a:r>
          </a:p>
          <a:p>
            <a:r>
              <a:rPr lang="en-US" dirty="0"/>
              <a:t>April 16</a:t>
            </a:r>
            <a:r>
              <a:rPr lang="en-US" baseline="30000" dirty="0"/>
              <a:t>th</a:t>
            </a:r>
            <a:r>
              <a:rPr lang="en-US" dirty="0"/>
              <a:t>: Post Certification Processes Training from 9 – 10:30am</a:t>
            </a:r>
          </a:p>
        </p:txBody>
      </p:sp>
    </p:spTree>
    <p:extLst>
      <p:ext uri="{BB962C8B-B14F-4D97-AF65-F5344CB8AC3E}">
        <p14:creationId xmlns:p14="http://schemas.microsoft.com/office/powerpoint/2010/main" val="11977435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248B-D40E-4437-A735-D11889D6B7F4}"/>
              </a:ext>
            </a:extLst>
          </p:cNvPr>
          <p:cNvSpPr>
            <a:spLocks noGrp="1"/>
          </p:cNvSpPr>
          <p:nvPr>
            <p:ph type="title"/>
          </p:nvPr>
        </p:nvSpPr>
        <p:spPr/>
        <p:txBody>
          <a:bodyPr/>
          <a:lstStyle/>
          <a:p>
            <a:r>
              <a:rPr lang="en-US" dirty="0"/>
              <a:t>Other updates</a:t>
            </a:r>
          </a:p>
        </p:txBody>
      </p:sp>
      <p:sp>
        <p:nvSpPr>
          <p:cNvPr id="3" name="Content Placeholder 2">
            <a:extLst>
              <a:ext uri="{FF2B5EF4-FFF2-40B4-BE49-F238E27FC236}">
                <a16:creationId xmlns:a16="http://schemas.microsoft.com/office/drawing/2014/main" id="{24305B52-F108-477F-9123-D03049BA380E}"/>
              </a:ext>
            </a:extLst>
          </p:cNvPr>
          <p:cNvSpPr>
            <a:spLocks noGrp="1"/>
          </p:cNvSpPr>
          <p:nvPr>
            <p:ph idx="1"/>
          </p:nvPr>
        </p:nvSpPr>
        <p:spPr/>
        <p:txBody>
          <a:bodyPr/>
          <a:lstStyle/>
          <a:p>
            <a:r>
              <a:rPr lang="en-US" dirty="0"/>
              <a:t>A request was sent to the HR Directors and Primary Agency Recruiting contacts the morning of 3/30 to request a list of employees who should be granted the Recruiting and Agency Approver security roles.</a:t>
            </a:r>
          </a:p>
          <a:p>
            <a:pPr lvl="1"/>
            <a:r>
              <a:rPr lang="en-US" dirty="0"/>
              <a:t>Will mass provision the security roles (will not have to go through Security Request form)</a:t>
            </a:r>
          </a:p>
          <a:p>
            <a:pPr lvl="1"/>
            <a:r>
              <a:rPr lang="en-US" dirty="0"/>
              <a:t>Once the mass provisioning is done, if security is needed, it will have to go through the Security Request Form</a:t>
            </a:r>
          </a:p>
        </p:txBody>
      </p:sp>
    </p:spTree>
    <p:extLst>
      <p:ext uri="{BB962C8B-B14F-4D97-AF65-F5344CB8AC3E}">
        <p14:creationId xmlns:p14="http://schemas.microsoft.com/office/powerpoint/2010/main" val="37731349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27EF-2FBC-46F8-8473-A2C4C412F74B}"/>
              </a:ext>
            </a:extLst>
          </p:cNvPr>
          <p:cNvSpPr>
            <a:spLocks noGrp="1"/>
          </p:cNvSpPr>
          <p:nvPr>
            <p:ph type="title"/>
          </p:nvPr>
        </p:nvSpPr>
        <p:spPr/>
        <p:txBody>
          <a:bodyPr/>
          <a:lstStyle/>
          <a:p>
            <a:r>
              <a:rPr lang="en-US" dirty="0"/>
              <a:t>Other updates</a:t>
            </a:r>
          </a:p>
        </p:txBody>
      </p:sp>
      <p:sp>
        <p:nvSpPr>
          <p:cNvPr id="3" name="Content Placeholder 2">
            <a:extLst>
              <a:ext uri="{FF2B5EF4-FFF2-40B4-BE49-F238E27FC236}">
                <a16:creationId xmlns:a16="http://schemas.microsoft.com/office/drawing/2014/main" id="{EE0A8DD1-AAFE-40C1-92A7-51C523C06439}"/>
              </a:ext>
            </a:extLst>
          </p:cNvPr>
          <p:cNvSpPr>
            <a:spLocks noGrp="1"/>
          </p:cNvSpPr>
          <p:nvPr>
            <p:ph idx="1"/>
          </p:nvPr>
        </p:nvSpPr>
        <p:spPr/>
        <p:txBody>
          <a:bodyPr/>
          <a:lstStyle/>
          <a:p>
            <a:r>
              <a:rPr lang="en-US" dirty="0"/>
              <a:t>An email was sent to the Primary Agency Recruiting Contacts to collect any screening/assessment answers that need to be added to the system prior to next week</a:t>
            </a:r>
          </a:p>
          <a:p>
            <a:r>
              <a:rPr lang="en-US" dirty="0"/>
              <a:t>The email included a template to collect Questions that you want created if you don’t want to create them yourself</a:t>
            </a:r>
          </a:p>
          <a:p>
            <a:r>
              <a:rPr lang="en-US" dirty="0"/>
              <a:t>Job aids will be available on Monday</a:t>
            </a:r>
          </a:p>
        </p:txBody>
      </p:sp>
    </p:spTree>
    <p:extLst>
      <p:ext uri="{BB962C8B-B14F-4D97-AF65-F5344CB8AC3E}">
        <p14:creationId xmlns:p14="http://schemas.microsoft.com/office/powerpoint/2010/main" val="431952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58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anks For Watching The End Of The Page, Thanks For Watching, End Of Page,  End PNG Transparent Clipart Image and PSD File for Free Download | Diy  birthday decorations, Clip art, Save">
            <a:extLst>
              <a:ext uri="{FF2B5EF4-FFF2-40B4-BE49-F238E27FC236}">
                <a16:creationId xmlns:a16="http://schemas.microsoft.com/office/drawing/2014/main" id="{78238AB7-3F88-45F8-B30C-BC839AB7B6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0105" y="643467"/>
            <a:ext cx="5431789" cy="557106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2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91E35A7F-C018-483D-9334-BA95FC700339}"/>
              </a:ext>
            </a:extLst>
          </p:cNvPr>
          <p:cNvPicPr>
            <a:picLocks noChangeAspect="1"/>
          </p:cNvPicPr>
          <p:nvPr/>
        </p:nvPicPr>
        <p:blipFill rotWithShape="1">
          <a:blip r:embed="rId2"/>
          <a:srcRect r="2" b="2001"/>
          <a:stretch/>
        </p:blipFill>
        <p:spPr>
          <a:xfrm>
            <a:off x="663037" y="795736"/>
            <a:ext cx="7157581" cy="5418717"/>
          </a:xfrm>
          <a:prstGeom prst="rect">
            <a:avLst/>
          </a:prstGeom>
          <a:ln>
            <a:solidFill>
              <a:schemeClr val="accent1"/>
            </a:solidFill>
          </a:ln>
        </p:spPr>
      </p:pic>
      <p:sp>
        <p:nvSpPr>
          <p:cNvPr id="20" name="Rectangle 19">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F372EE-47BD-4764-92B7-A4ABFC7A916A}"/>
              </a:ext>
            </a:extLst>
          </p:cNvPr>
          <p:cNvSpPr>
            <a:spLocks noGrp="1"/>
          </p:cNvSpPr>
          <p:nvPr>
            <p:ph type="title"/>
          </p:nvPr>
        </p:nvSpPr>
        <p:spPr>
          <a:xfrm>
            <a:off x="8286487" y="1213738"/>
            <a:ext cx="3081576" cy="2085869"/>
          </a:xfrm>
        </p:spPr>
        <p:txBody>
          <a:bodyPr vert="horz" lIns="91440" tIns="45720" rIns="91440" bIns="45720" rtlCol="0" anchor="b">
            <a:normAutofit/>
          </a:bodyPr>
          <a:lstStyle/>
          <a:p>
            <a:pPr>
              <a:lnSpc>
                <a:spcPct val="90000"/>
              </a:lnSpc>
            </a:pPr>
            <a:r>
              <a:rPr lang="en-US" dirty="0">
                <a:solidFill>
                  <a:srgbClr val="FFFFFF"/>
                </a:solidFill>
              </a:rPr>
              <a:t>Creating an external applicant account</a:t>
            </a:r>
          </a:p>
        </p:txBody>
      </p:sp>
      <p:sp>
        <p:nvSpPr>
          <p:cNvPr id="3" name="Content Placeholder 2">
            <a:extLst>
              <a:ext uri="{FF2B5EF4-FFF2-40B4-BE49-F238E27FC236}">
                <a16:creationId xmlns:a16="http://schemas.microsoft.com/office/drawing/2014/main" id="{63A3470B-41AF-48EA-AFCB-035297834F5B}"/>
              </a:ext>
            </a:extLst>
          </p:cNvPr>
          <p:cNvSpPr>
            <a:spLocks noGrp="1"/>
          </p:cNvSpPr>
          <p:nvPr>
            <p:ph idx="1"/>
          </p:nvPr>
        </p:nvSpPr>
        <p:spPr>
          <a:xfrm>
            <a:off x="8296275" y="3505095"/>
            <a:ext cx="3081576" cy="1733655"/>
          </a:xfrm>
        </p:spPr>
        <p:txBody>
          <a:bodyPr vert="horz" lIns="91440" tIns="45720" rIns="91440" bIns="45720" rtlCol="0" anchor="t">
            <a:normAutofit/>
          </a:bodyPr>
          <a:lstStyle/>
          <a:p>
            <a:pPr marL="0" indent="0">
              <a:buNone/>
            </a:pPr>
            <a:r>
              <a:rPr lang="en-US" sz="2000" dirty="0">
                <a:solidFill>
                  <a:schemeClr val="bg2"/>
                </a:solidFill>
              </a:rPr>
              <a:t>The applicant will initially click New User on the Candidate Gateway landing page to start the account creation process.</a:t>
            </a:r>
          </a:p>
        </p:txBody>
      </p:sp>
      <p:grpSp>
        <p:nvGrpSpPr>
          <p:cNvPr id="22" name="Group 21">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3" name="Rectangle 22">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184749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00E9099-11C7-4780-8CFA-03157D7EECCB}"/>
              </a:ext>
            </a:extLst>
          </p:cNvPr>
          <p:cNvPicPr>
            <a:picLocks noChangeAspect="1"/>
          </p:cNvPicPr>
          <p:nvPr/>
        </p:nvPicPr>
        <p:blipFill>
          <a:blip r:embed="rId2"/>
          <a:stretch>
            <a:fillRect/>
          </a:stretch>
        </p:blipFill>
        <p:spPr>
          <a:xfrm>
            <a:off x="443543" y="1097983"/>
            <a:ext cx="7400055" cy="4662033"/>
          </a:xfrm>
          <a:prstGeom prst="rect">
            <a:avLst/>
          </a:prstGeom>
          <a:ln>
            <a:solidFill>
              <a:schemeClr val="accent1"/>
            </a:solidFill>
          </a:ln>
        </p:spPr>
      </p:pic>
      <p:sp>
        <p:nvSpPr>
          <p:cNvPr id="22" name="Rectangle 21">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BC80F7-98ED-44B4-A97C-E309E8065BDE}"/>
              </a:ext>
            </a:extLst>
          </p:cNvPr>
          <p:cNvSpPr>
            <a:spLocks noGrp="1"/>
          </p:cNvSpPr>
          <p:nvPr>
            <p:ph type="title"/>
          </p:nvPr>
        </p:nvSpPr>
        <p:spPr>
          <a:xfrm>
            <a:off x="8287141" y="1068557"/>
            <a:ext cx="3081576" cy="2085869"/>
          </a:xfrm>
        </p:spPr>
        <p:txBody>
          <a:bodyPr vert="horz" lIns="91440" tIns="45720" rIns="91440" bIns="45720" rtlCol="0" anchor="b">
            <a:normAutofit/>
          </a:bodyPr>
          <a:lstStyle/>
          <a:p>
            <a:pPr>
              <a:lnSpc>
                <a:spcPct val="90000"/>
              </a:lnSpc>
            </a:pPr>
            <a:r>
              <a:rPr lang="en-US" dirty="0">
                <a:solidFill>
                  <a:srgbClr val="FFFFFF"/>
                </a:solidFill>
              </a:rPr>
              <a:t>Creating an external applicant account</a:t>
            </a:r>
          </a:p>
        </p:txBody>
      </p:sp>
      <p:sp>
        <p:nvSpPr>
          <p:cNvPr id="3" name="Content Placeholder 2">
            <a:extLst>
              <a:ext uri="{FF2B5EF4-FFF2-40B4-BE49-F238E27FC236}">
                <a16:creationId xmlns:a16="http://schemas.microsoft.com/office/drawing/2014/main" id="{EBC7C701-24F3-4F7B-B9C0-0C410DA969EE}"/>
              </a:ext>
            </a:extLst>
          </p:cNvPr>
          <p:cNvSpPr>
            <a:spLocks noGrp="1"/>
          </p:cNvSpPr>
          <p:nvPr>
            <p:ph idx="1"/>
          </p:nvPr>
        </p:nvSpPr>
        <p:spPr>
          <a:xfrm>
            <a:off x="8296275" y="3505095"/>
            <a:ext cx="3081576" cy="1733655"/>
          </a:xfrm>
        </p:spPr>
        <p:txBody>
          <a:bodyPr vert="horz" lIns="91440" tIns="45720" rIns="91440" bIns="45720" rtlCol="0" anchor="t">
            <a:normAutofit/>
          </a:bodyPr>
          <a:lstStyle/>
          <a:p>
            <a:pPr marL="0" indent="0">
              <a:buNone/>
            </a:pPr>
            <a:r>
              <a:rPr lang="en-US" sz="2400" dirty="0">
                <a:solidFill>
                  <a:schemeClr val="bg2"/>
                </a:solidFill>
              </a:rPr>
              <a:t>The new user will have to complete the identifying information at the top of the page</a:t>
            </a:r>
          </a:p>
        </p:txBody>
      </p:sp>
    </p:spTree>
    <p:extLst>
      <p:ext uri="{BB962C8B-B14F-4D97-AF65-F5344CB8AC3E}">
        <p14:creationId xmlns:p14="http://schemas.microsoft.com/office/powerpoint/2010/main" val="3908112668"/>
      </p:ext>
    </p:extLst>
  </p:cSld>
  <p:clrMapOvr>
    <a:masterClrMapping/>
  </p:clrMapOvr>
</p:sld>
</file>

<file path=ppt/theme/theme1.xml><?xml version="1.0" encoding="utf-8"?>
<a:theme xmlns:a="http://schemas.openxmlformats.org/drawingml/2006/main" name="Dividend">
  <a:themeElements>
    <a:clrScheme name="Custom 17">
      <a:dk1>
        <a:sysClr val="windowText" lastClr="000000"/>
      </a:dk1>
      <a:lt1>
        <a:sysClr val="window" lastClr="FFFFFF"/>
      </a:lt1>
      <a:dk2>
        <a:srgbClr val="3D3D3D"/>
      </a:dk2>
      <a:lt2>
        <a:srgbClr val="EBEBEB"/>
      </a:lt2>
      <a:accent1>
        <a:srgbClr val="3A5068"/>
      </a:accent1>
      <a:accent2>
        <a:srgbClr val="848D9A"/>
      </a:accent2>
      <a:accent3>
        <a:srgbClr val="45CBE8"/>
      </a:accent3>
      <a:accent4>
        <a:srgbClr val="F8DF88"/>
      </a:accent4>
      <a:accent5>
        <a:srgbClr val="A2C777"/>
      </a:accent5>
      <a:accent6>
        <a:srgbClr val="42955F"/>
      </a:accent6>
      <a:hlink>
        <a:srgbClr val="828282"/>
      </a:hlink>
      <a:folHlink>
        <a:srgbClr val="A5A5A5"/>
      </a:folHlink>
    </a:clrScheme>
    <a:fontScheme name="Nevis Headings">
      <a:majorFont>
        <a:latin typeface="Nevis"/>
        <a:ea typeface=""/>
        <a:cs typeface=""/>
      </a:majorFont>
      <a:minorFont>
        <a:latin typeface="Calibri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ureau xmlns="7a61c4ba-b021-40cd-af10-78a6188bfae5"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a4d41b613a18788b02a9eb6ca837dfa7">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d3f33910585c4c2e97c304e6f603e1e6"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9C0C74E-D8E0-4775-959F-63C4C4CEE4B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E6CF8D-81B7-4F61-9185-7DCCB3DE9055}"/>
</file>

<file path=customXml/itemProps3.xml><?xml version="1.0" encoding="utf-8"?>
<ds:datastoreItem xmlns:ds="http://schemas.openxmlformats.org/officeDocument/2006/customXml" ds:itemID="{E5F9A296-43EC-4A90-A6EA-512B613DD906}">
  <ds:schemaRefs>
    <ds:schemaRef ds:uri="http://schemas.microsoft.com/sharepoint/v3/contenttype/forms"/>
  </ds:schemaRefs>
</ds:datastoreItem>
</file>

<file path=customXml/itemProps4.xml><?xml version="1.0" encoding="utf-8"?>
<ds:datastoreItem xmlns:ds="http://schemas.openxmlformats.org/officeDocument/2006/customXml" ds:itemID="{2EDF78DC-101F-4A07-A299-5A6627C241CE}"/>
</file>

<file path=docProps/app.xml><?xml version="1.0" encoding="utf-8"?>
<Properties xmlns="http://schemas.openxmlformats.org/officeDocument/2006/extended-properties" xmlns:vt="http://schemas.openxmlformats.org/officeDocument/2006/docPropsVTypes">
  <TotalTime>2390</TotalTime>
  <Words>1921</Words>
  <Application>Microsoft Office PowerPoint</Application>
  <PresentationFormat>Widescreen</PresentationFormat>
  <Paragraphs>200</Paragraphs>
  <Slides>78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Calibri Light</vt:lpstr>
      <vt:lpstr>Nevis</vt:lpstr>
      <vt:lpstr>Wingdings 2</vt:lpstr>
      <vt:lpstr>Dividend</vt:lpstr>
      <vt:lpstr>Understanding the applicant experience</vt:lpstr>
      <vt:lpstr>agenda</vt:lpstr>
      <vt:lpstr>Candidate types</vt:lpstr>
      <vt:lpstr>Internal candidates</vt:lpstr>
      <vt:lpstr>Internal candidates</vt:lpstr>
      <vt:lpstr>External candidates</vt:lpstr>
      <vt:lpstr>Creating an external applicant account</vt:lpstr>
      <vt:lpstr>Creating an external applicant account</vt:lpstr>
      <vt:lpstr>Creating an external applicant account</vt:lpstr>
      <vt:lpstr>Personal information</vt:lpstr>
      <vt:lpstr>Completed upper section of page</vt:lpstr>
      <vt:lpstr>Completed bottom section of the page</vt:lpstr>
      <vt:lpstr>Completing the registration process</vt:lpstr>
      <vt:lpstr>Can current employees create external applicant accounts?</vt:lpstr>
      <vt:lpstr>Merging internal and external accounts</vt:lpstr>
      <vt:lpstr>Let’s create an external applicant account</vt:lpstr>
      <vt:lpstr>Searching for jobs</vt:lpstr>
      <vt:lpstr>Searching for jobs in candidate gateway</vt:lpstr>
      <vt:lpstr>Searching for jobs in candidate gateway</vt:lpstr>
      <vt:lpstr>Location search</vt:lpstr>
      <vt:lpstr>Job category search </vt:lpstr>
      <vt:lpstr>Agency search</vt:lpstr>
      <vt:lpstr>Full and part time status</vt:lpstr>
      <vt:lpstr>Multiple search parameters available</vt:lpstr>
      <vt:lpstr>Viewing a job posting</vt:lpstr>
      <vt:lpstr>Job posting example</vt:lpstr>
      <vt:lpstr>Job posting sections</vt:lpstr>
      <vt:lpstr>Let’s search for jobs in candidate gateway</vt:lpstr>
      <vt:lpstr>How does the New wisc.jobs website play into this?</vt:lpstr>
      <vt:lpstr>Applying for jobs</vt:lpstr>
      <vt:lpstr>Applying for a job</vt:lpstr>
      <vt:lpstr>Applying for a job (non-star entities)</vt:lpstr>
      <vt:lpstr>Not every job opening looks the same</vt:lpstr>
      <vt:lpstr>Warning – template id information coming to you again…</vt:lpstr>
      <vt:lpstr>Template ID 3001 – Resume and LOC required, Work Exp Hidden</vt:lpstr>
      <vt:lpstr>Template ID 3002 – resume/Work Exp Optional, LOC required</vt:lpstr>
      <vt:lpstr>Template ID 3003 – Resume required, LOC optional, Work Exp Hidden</vt:lpstr>
      <vt:lpstr>Template ID 3004 – Resume/Work Exp &amp; LOC Optional</vt:lpstr>
      <vt:lpstr>Template ID 3005 – Resume/work Exp Optional, LOC Hidden</vt:lpstr>
      <vt:lpstr>Profiles items across all templates - optional</vt:lpstr>
      <vt:lpstr>Supporting documentation across all templates - optional</vt:lpstr>
      <vt:lpstr>Step 1 of application process – internal candidates</vt:lpstr>
      <vt:lpstr>Step 1 of application process – external candidates</vt:lpstr>
      <vt:lpstr>Preferences page</vt:lpstr>
      <vt:lpstr>Preferences page</vt:lpstr>
      <vt:lpstr>Preferences page</vt:lpstr>
      <vt:lpstr>questions</vt:lpstr>
      <vt:lpstr>Veteran status – external applicants only</vt:lpstr>
      <vt:lpstr>Veteran status – external applicants only</vt:lpstr>
      <vt:lpstr>Demographic information – external applicants only</vt:lpstr>
      <vt:lpstr>review and submit page</vt:lpstr>
      <vt:lpstr>Review and submit page</vt:lpstr>
      <vt:lpstr>Submitting an application</vt:lpstr>
      <vt:lpstr>Let’s apply for a few jobs….</vt:lpstr>
      <vt:lpstr>Other functions within candidate gateway</vt:lpstr>
      <vt:lpstr>Reviewing your applications</vt:lpstr>
      <vt:lpstr>Continuing a saved application</vt:lpstr>
      <vt:lpstr>Withdrawing your application</vt:lpstr>
      <vt:lpstr>Save a search</vt:lpstr>
      <vt:lpstr>Save a search</vt:lpstr>
      <vt:lpstr>Manually adding applicants to a job opening</vt:lpstr>
      <vt:lpstr>Manually adding applicants</vt:lpstr>
      <vt:lpstr>Adding applicants to the job opening</vt:lpstr>
      <vt:lpstr>Adding applicants to the job opening</vt:lpstr>
      <vt:lpstr>Adding applicants to the job opening</vt:lpstr>
      <vt:lpstr>Adding applicants to the job opening</vt:lpstr>
      <vt:lpstr>Adding a resume</vt:lpstr>
      <vt:lpstr>Adding a resume</vt:lpstr>
      <vt:lpstr>Resume added</vt:lpstr>
      <vt:lpstr>forwarding applicant to hiring manager for review</vt:lpstr>
      <vt:lpstr>Forwarding applicant</vt:lpstr>
      <vt:lpstr>Email generated</vt:lpstr>
      <vt:lpstr>Training and implementation timeline</vt:lpstr>
      <vt:lpstr>Training and implementation timeline</vt:lpstr>
      <vt:lpstr>Training and implementation timeline</vt:lpstr>
      <vt:lpstr>Other updates</vt:lpstr>
      <vt:lpstr>Other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Applicant Experience Training</dc:title>
  <dc:creator>Zimm, Nicole - DOA</dc:creator>
  <cp:lastModifiedBy>Zimm, Nicole - DOA</cp:lastModifiedBy>
  <cp:revision>210</cp:revision>
  <dcterms:created xsi:type="dcterms:W3CDTF">2020-11-05T00:16:30Z</dcterms:created>
  <dcterms:modified xsi:type="dcterms:W3CDTF">2021-03-31T03:49:36Z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