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78" r:id="rId7"/>
    <p:sldId id="280" r:id="rId8"/>
    <p:sldId id="279" r:id="rId9"/>
    <p:sldId id="273" r:id="rId10"/>
    <p:sldId id="274" r:id="rId11"/>
    <p:sldId id="275" r:id="rId12"/>
    <p:sldId id="262" r:id="rId13"/>
    <p:sldId id="264" r:id="rId14"/>
    <p:sldId id="276" r:id="rId15"/>
    <p:sldId id="270" r:id="rId16"/>
    <p:sldId id="272" r:id="rId17"/>
    <p:sldId id="265" r:id="rId18"/>
    <p:sldId id="267" r:id="rId19"/>
    <p:sldId id="269" r:id="rId20"/>
    <p:sldId id="271" r:id="rId21"/>
    <p:sldId id="26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A5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57619" y="3017819"/>
            <a:ext cx="3440691" cy="34406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3A50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17" y="3052519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52401" y="5130541"/>
            <a:ext cx="1281691" cy="12816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/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53390" y="5134984"/>
            <a:ext cx="1281691" cy="12816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2019 WRS Annual Reconciliation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Central benefits - </a:t>
            </a:r>
            <a:r>
              <a:rPr lang="en-US" dirty="0">
                <a:highlight>
                  <a:srgbClr val="FFFFFF"/>
                </a:highlight>
              </a:rPr>
              <a:t>January 13, 2020</a:t>
            </a:r>
          </a:p>
        </p:txBody>
      </p:sp>
    </p:spTree>
    <p:extLst>
      <p:ext uri="{BB962C8B-B14F-4D97-AF65-F5344CB8AC3E}">
        <p14:creationId xmlns:p14="http://schemas.microsoft.com/office/powerpoint/2010/main" val="3240990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A5068"/>
          </a:solidFill>
        </p:spPr>
        <p:txBody>
          <a:bodyPr/>
          <a:lstStyle/>
          <a:p>
            <a:r>
              <a:rPr lang="en-US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Resolve all suspended ETF ONE transactions</a:t>
            </a:r>
          </a:p>
          <a:p>
            <a:r>
              <a:rPr lang="en-US" dirty="0"/>
              <a:t>Resolve all WRS-related tickets</a:t>
            </a:r>
          </a:p>
          <a:p>
            <a:r>
              <a:rPr lang="en-US" dirty="0"/>
              <a:t>Resolve all STAR WRS Annual pre-report discrepancies</a:t>
            </a:r>
          </a:p>
          <a:p>
            <a:r>
              <a:rPr lang="en-US" dirty="0"/>
              <a:t>Run and work the ETF pre-recon reports</a:t>
            </a:r>
          </a:p>
          <a:p>
            <a:r>
              <a:rPr lang="en-US" dirty="0"/>
              <a:t>Resolve all post-Annual load discrepancies (identified by ETF)</a:t>
            </a:r>
          </a:p>
          <a:p>
            <a:r>
              <a:rPr lang="en-US" dirty="0"/>
              <a:t>Agency-specific STAR to ETF ONE transaction/aggregate compare for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1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2912F-C841-4678-B40B-1A5D9F4D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WRS Annual Pre-Report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5C25-4EFB-4F3B-BB4B-2CDA625E9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70000" lnSpcReduction="20000"/>
          </a:bodyPr>
          <a:lstStyle/>
          <a:p>
            <a:r>
              <a:rPr lang="en-US" dirty="0"/>
              <a:t>Central Benefits can run the WRS Annual process in report mode to identify employees with potential WRS reporting discrepancies</a:t>
            </a:r>
          </a:p>
          <a:p>
            <a:r>
              <a:rPr lang="en-US" dirty="0"/>
              <a:t>Central Benefits works to resolve these issues before generating the actual annual file</a:t>
            </a:r>
          </a:p>
          <a:p>
            <a:r>
              <a:rPr lang="en-US" dirty="0"/>
              <a:t>Examples of Discrepancies:</a:t>
            </a:r>
          </a:p>
          <a:p>
            <a:pPr lvl="1"/>
            <a:r>
              <a:rPr lang="en-US" dirty="0"/>
              <a:t>Earnings in excess of $280,000</a:t>
            </a:r>
          </a:p>
          <a:p>
            <a:pPr lvl="1"/>
            <a:r>
              <a:rPr lang="en-US" dirty="0"/>
              <a:t>Hours and earnings not equal to 0 but contributions equal 0</a:t>
            </a:r>
          </a:p>
          <a:p>
            <a:pPr lvl="1"/>
            <a:r>
              <a:rPr lang="en-US" dirty="0"/>
              <a:t>Hours and earnings equal to 0 but contributions not equal to 0</a:t>
            </a:r>
          </a:p>
          <a:p>
            <a:pPr lvl="1"/>
            <a:r>
              <a:rPr lang="en-US" dirty="0"/>
              <a:t>Reportable rows exist but last transaction sent to ETF was a term code</a:t>
            </a:r>
          </a:p>
          <a:p>
            <a:pPr lvl="1"/>
            <a:r>
              <a:rPr lang="en-US" dirty="0"/>
              <a:t>Employees on a LOA with no reportable WRS Transaction table rows.  ETF requires a special transaction</a:t>
            </a:r>
          </a:p>
          <a:p>
            <a:pPr lvl="1"/>
            <a:r>
              <a:rPr lang="en-US" dirty="0"/>
              <a:t>Mid-year WRS employment category change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4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E4F1F-60CD-4004-A2A3-C07E6210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to ETF Compare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56555-A3DF-49A5-A518-595A250B5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Process compares all STAR WRS Transaction Table totals at the employee and aggregate level to the ETF Employee Transaction detail reported through all of 2019</a:t>
            </a:r>
          </a:p>
          <a:p>
            <a:pPr lvl="1"/>
            <a:r>
              <a:rPr lang="en-US" dirty="0"/>
              <a:t>Includes the combination of all weekly WRS periodic reports and the WRS Annual report</a:t>
            </a:r>
          </a:p>
          <a:p>
            <a:r>
              <a:rPr lang="en-US" dirty="0"/>
              <a:t>Central Benefits will generate the initial compare</a:t>
            </a:r>
          </a:p>
          <a:p>
            <a:r>
              <a:rPr lang="en-US" dirty="0"/>
              <a:t>Will then work with each agency to reconcile any discrepancies</a:t>
            </a:r>
          </a:p>
        </p:txBody>
      </p:sp>
    </p:spTree>
    <p:extLst>
      <p:ext uri="{BB962C8B-B14F-4D97-AF65-F5344CB8AC3E}">
        <p14:creationId xmlns:p14="http://schemas.microsoft.com/office/powerpoint/2010/main" val="1691845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E4F1F-60CD-4004-A2A3-C07E6210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to ETF Compare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56555-A3DF-49A5-A518-595A250B5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25620"/>
            <a:ext cx="11029615" cy="3678303"/>
          </a:xfrm>
        </p:spPr>
        <p:txBody>
          <a:bodyPr anchor="t"/>
          <a:lstStyle/>
          <a:p>
            <a:r>
              <a:rPr lang="en-US" dirty="0"/>
              <a:t>Process pulls all employee-specific WRS data from the STAR WRS Transaction Table</a:t>
            </a:r>
          </a:p>
          <a:p>
            <a:r>
              <a:rPr lang="en-US" dirty="0"/>
              <a:t>All ETF ONE Employee Transaction Detail data, including all manual and Annual report, is pulled in</a:t>
            </a:r>
          </a:p>
          <a:p>
            <a:r>
              <a:rPr lang="en-US" dirty="0"/>
              <a:t>Discrepancies are highlighted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E40FE4-24B5-4C92-AE75-7E744FAC5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02" y="4506774"/>
            <a:ext cx="11889996" cy="127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30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A5068"/>
          </a:solidFill>
        </p:spPr>
        <p:txBody>
          <a:bodyPr/>
          <a:lstStyle/>
          <a:p>
            <a:r>
              <a:rPr lang="en-US" dirty="0"/>
              <a:t>2019 </a:t>
            </a:r>
            <a:r>
              <a:rPr lang="en-US" dirty="0" err="1"/>
              <a:t>wrs</a:t>
            </a:r>
            <a:r>
              <a:rPr lang="en-US" dirty="0"/>
              <a:t> recon 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4F2E9E-538C-42A2-BEA5-9B1913522F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1797"/>
              </p:ext>
            </p:extLst>
          </p:nvPr>
        </p:nvGraphicFramePr>
        <p:xfrm>
          <a:off x="581025" y="2181225"/>
          <a:ext cx="1102995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586">
                  <a:extLst>
                    <a:ext uri="{9D8B030D-6E8A-4147-A177-3AD203B41FA5}">
                      <a16:colId xmlns:a16="http://schemas.microsoft.com/office/drawing/2014/main" val="3860734968"/>
                    </a:ext>
                  </a:extLst>
                </a:gridCol>
                <a:gridCol w="3370714">
                  <a:extLst>
                    <a:ext uri="{9D8B030D-6E8A-4147-A177-3AD203B41FA5}">
                      <a16:colId xmlns:a16="http://schemas.microsoft.com/office/drawing/2014/main" val="1432970762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1889231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21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Suspended ETF ONE Transactions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56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WRS Tickets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Weekly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Agencies, Central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902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 WRS Annual Pre-report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Quarterly-minimum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Benefits, Agencies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ETF Pre-Recon Reports (time permitting)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12/1/2019 – 1/3/2020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763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Generate the STAR WRS Annual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Week of 1/6/2020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722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Resolve Post-Load Discrepancies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1/13/2020 – 3/3/2020 (EOB)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Benefits, Agencies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81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 to ETF Recon Compare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1/13/2020 – 3/3/2020 (EOB)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Central Benefits, Agencies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146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32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A5068"/>
          </a:solidFill>
        </p:spPr>
        <p:txBody>
          <a:bodyPr/>
          <a:lstStyle/>
          <a:p>
            <a:r>
              <a:rPr lang="en-US" dirty="0"/>
              <a:t>transparency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Both Directions</a:t>
            </a:r>
          </a:p>
          <a:p>
            <a:pPr lvl="1"/>
            <a:r>
              <a:rPr lang="en-US" dirty="0"/>
              <a:t>Agencies will be copied on all email communication with ETF</a:t>
            </a:r>
          </a:p>
          <a:p>
            <a:pPr lvl="1"/>
            <a:r>
              <a:rPr lang="en-US" dirty="0"/>
              <a:t>Agencies should create tickets for any manual ETF ONE transactions they enter</a:t>
            </a:r>
          </a:p>
          <a:p>
            <a:pPr lvl="1"/>
            <a:r>
              <a:rPr lang="en-US" dirty="0"/>
              <a:t>Agencies should include Joe on any WRS-related emails to ETF</a:t>
            </a:r>
          </a:p>
          <a:p>
            <a:r>
              <a:rPr lang="en-US" dirty="0"/>
              <a:t>Central Benefits, in conjunction with agency approval, will provide approval to ETF to finalize and commit an agency’s WRS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1009527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03005-E731-4558-86AC-E631AEC6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WRS 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C977-19F4-483D-85B8-FAD780BA2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70000" lnSpcReduction="20000"/>
          </a:bodyPr>
          <a:lstStyle/>
          <a:p>
            <a:r>
              <a:rPr lang="en-US" dirty="0">
                <a:highlight>
                  <a:srgbClr val="FFFFFF"/>
                </a:highlight>
              </a:rPr>
              <a:t>2019</a:t>
            </a:r>
            <a:r>
              <a:rPr lang="en-US" dirty="0"/>
              <a:t> Year-end PP27 payrolls are confirmed</a:t>
            </a:r>
          </a:p>
          <a:p>
            <a:pPr lvl="1"/>
            <a:r>
              <a:rPr lang="en-US" dirty="0"/>
              <a:t>Two for 2019 dated 12/26/2019 and 12/27/2019</a:t>
            </a:r>
          </a:p>
          <a:p>
            <a:pPr lvl="1"/>
            <a:r>
              <a:rPr lang="en-US" dirty="0"/>
              <a:t>The PP27’s reflect the 2019 WRS/Sick Leave contribution rates</a:t>
            </a:r>
          </a:p>
          <a:p>
            <a:pPr lvl="1"/>
            <a:r>
              <a:rPr lang="en-US" dirty="0"/>
              <a:t>PP27 WRS transactions will be picked up by the WRS Annual file</a:t>
            </a:r>
          </a:p>
          <a:p>
            <a:r>
              <a:rPr lang="en-US" dirty="0">
                <a:highlight>
                  <a:srgbClr val="FFFFFF"/>
                </a:highlight>
              </a:rPr>
              <a:t>WRS Periodic interface was run on 1/2/2020, then not again until after the WRS Annual loads to ETF ONE</a:t>
            </a:r>
          </a:p>
          <a:p>
            <a:r>
              <a:rPr lang="en-US" dirty="0"/>
              <a:t>For 2020 payrolls:  WAA POTTs should only be used for current year (2020) retro-reporting of hours and earnings</a:t>
            </a:r>
          </a:p>
          <a:p>
            <a:pPr lvl="1"/>
            <a:r>
              <a:rPr lang="en-US" dirty="0"/>
              <a:t>For previous year adjustments, use the new </a:t>
            </a:r>
            <a:r>
              <a:rPr lang="en-US" dirty="0" err="1"/>
              <a:t>Exx</a:t>
            </a:r>
            <a:r>
              <a:rPr lang="en-US" dirty="0"/>
              <a:t> earnings codes and the W(your </a:t>
            </a:r>
            <a:r>
              <a:rPr lang="en-US" dirty="0" err="1"/>
              <a:t>paygroup</a:t>
            </a:r>
            <a:r>
              <a:rPr lang="en-US" dirty="0"/>
              <a:t>)E, -R, or –S deduction codes</a:t>
            </a:r>
          </a:p>
          <a:p>
            <a:r>
              <a:rPr lang="en-US" dirty="0"/>
              <a:t>All WI_WRS public queries have been updated for 2020</a:t>
            </a:r>
          </a:p>
        </p:txBody>
      </p:sp>
    </p:spTree>
    <p:extLst>
      <p:ext uri="{BB962C8B-B14F-4D97-AF65-F5344CB8AC3E}">
        <p14:creationId xmlns:p14="http://schemas.microsoft.com/office/powerpoint/2010/main" val="2161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E543-3286-4A23-9EB1-76D44940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D9D84-DF3E-470B-8BB3-8782AB9F3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Week of 1/6/20:  STAR WRS Annual report generated</a:t>
            </a:r>
          </a:p>
          <a:p>
            <a:r>
              <a:rPr lang="en-US" dirty="0"/>
              <a:t>1/24/20: December 2019 Remittance Reporting Due</a:t>
            </a:r>
          </a:p>
          <a:p>
            <a:r>
              <a:rPr lang="en-US" dirty="0"/>
              <a:t>3/3/2020 (Sunday): Last Date for ETF ONE updates</a:t>
            </a:r>
          </a:p>
          <a:p>
            <a:r>
              <a:rPr lang="en-US" dirty="0"/>
              <a:t>3/4/2020: WRS Reconciliation finalization deadline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94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17" y="3633544"/>
            <a:ext cx="11029615" cy="1497507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46779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A5068"/>
          </a:solidFill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70000" lnSpcReduction="20000"/>
          </a:bodyPr>
          <a:lstStyle/>
          <a:p>
            <a:r>
              <a:rPr lang="en-US" dirty="0"/>
              <a:t>Updates</a:t>
            </a:r>
          </a:p>
          <a:p>
            <a:r>
              <a:rPr lang="en-US" dirty="0"/>
              <a:t>STAR and WRS Reporting</a:t>
            </a:r>
          </a:p>
          <a:p>
            <a:r>
              <a:rPr lang="en-US" dirty="0"/>
              <a:t>Scope</a:t>
            </a:r>
          </a:p>
          <a:p>
            <a:r>
              <a:rPr lang="en-US" dirty="0"/>
              <a:t>Strategy</a:t>
            </a:r>
          </a:p>
          <a:p>
            <a:r>
              <a:rPr lang="en-US" dirty="0"/>
              <a:t>Timeline</a:t>
            </a:r>
          </a:p>
          <a:p>
            <a:pPr lvl="1"/>
            <a:r>
              <a:rPr lang="en-US" dirty="0"/>
              <a:t>Responsibilities</a:t>
            </a:r>
          </a:p>
          <a:p>
            <a:r>
              <a:rPr lang="en-US" dirty="0"/>
              <a:t>Transparency</a:t>
            </a:r>
          </a:p>
          <a:p>
            <a:r>
              <a:rPr lang="en-US" dirty="0"/>
              <a:t>Miscellaneous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1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49A5-C467-4FA5-A37E-A942803A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– Earnings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C43ED-9F56-4AF9-9E36-926773A73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180496"/>
            <a:ext cx="11292755" cy="3678303"/>
          </a:xfrm>
        </p:spPr>
        <p:txBody>
          <a:bodyPr>
            <a:normAutofit fontScale="92500"/>
          </a:bodyPr>
          <a:lstStyle/>
          <a:p>
            <a:r>
              <a:rPr lang="en-US" dirty="0"/>
              <a:t>Earnings Codes</a:t>
            </a:r>
          </a:p>
          <a:p>
            <a:pPr lvl="1"/>
            <a:r>
              <a:rPr lang="en-US" dirty="0"/>
              <a:t>EXX (Where XX is the last two digits of the year)</a:t>
            </a:r>
          </a:p>
          <a:p>
            <a:pPr lvl="2"/>
            <a:r>
              <a:rPr lang="en-US" dirty="0"/>
              <a:t>E19 has been created</a:t>
            </a:r>
          </a:p>
          <a:p>
            <a:pPr lvl="1"/>
            <a:r>
              <a:rPr lang="en-US" dirty="0"/>
              <a:t>Used when earnings are being paid in current year but should be for a prior year</a:t>
            </a:r>
          </a:p>
          <a:p>
            <a:pPr lvl="2"/>
            <a:r>
              <a:rPr lang="en-US" dirty="0"/>
              <a:t>Example: $500 Retro Pay for a reclassification. $178 should be in 2017.</a:t>
            </a:r>
          </a:p>
          <a:p>
            <a:pPr lvl="3"/>
            <a:r>
              <a:rPr lang="en-US" dirty="0"/>
              <a:t>RPY $500</a:t>
            </a:r>
          </a:p>
          <a:p>
            <a:pPr lvl="3"/>
            <a:r>
              <a:rPr lang="en-US" dirty="0"/>
              <a:t>E17 -$178 (Backs it out of current year WRS Accumulators)</a:t>
            </a:r>
          </a:p>
          <a:p>
            <a:pPr lvl="2"/>
            <a:r>
              <a:rPr lang="en-US" dirty="0"/>
              <a:t>You will use this in conjunction with the prior year general deduction codes for your agency (WXXX-E/R/S)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4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49A5-C467-4FA5-A37E-A942803A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– Deduction Remittance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C43ED-9F56-4AF9-9E36-926773A73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180496"/>
            <a:ext cx="11292755" cy="3678303"/>
          </a:xfrm>
        </p:spPr>
        <p:txBody>
          <a:bodyPr>
            <a:normAutofit/>
          </a:bodyPr>
          <a:lstStyle/>
          <a:p>
            <a:r>
              <a:rPr lang="en-US" dirty="0"/>
              <a:t>Vendor # 0000103435 WRS-001 (Additional WRS Contributions)</a:t>
            </a:r>
          </a:p>
          <a:p>
            <a:pPr lvl="1"/>
            <a:r>
              <a:rPr lang="en-US" dirty="0"/>
              <a:t>Added to Deduction Remittance</a:t>
            </a:r>
          </a:p>
          <a:p>
            <a:pPr lvl="2"/>
            <a:r>
              <a:rPr lang="en-US" dirty="0"/>
              <a:t>0000105275 WRS-ETF-001 – EE and ER Contributions</a:t>
            </a:r>
          </a:p>
          <a:p>
            <a:pPr lvl="2"/>
            <a:r>
              <a:rPr lang="en-US" dirty="0"/>
              <a:t>0000103435 WRS-001 – Additional Contributions</a:t>
            </a:r>
          </a:p>
          <a:p>
            <a:pPr lvl="1"/>
            <a:r>
              <a:rPr lang="en-US" dirty="0"/>
              <a:t>Provides invoice amounts and invoice numbers </a:t>
            </a:r>
          </a:p>
          <a:p>
            <a:pPr lvl="1"/>
            <a:r>
              <a:rPr lang="en-US" dirty="0"/>
              <a:t>Email with instructions sent on 12/4/19</a:t>
            </a:r>
          </a:p>
          <a:p>
            <a:pPr lvl="1"/>
            <a:r>
              <a:rPr lang="en-US" dirty="0"/>
              <a:t>Used for WRS payment reconciliation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4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817BA-2FF0-48C9-A70A-1A1E4257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– December 2019 Remittance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D9F03-672C-450F-A7F3-A436F982F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WRS queries have been updated to exclude PP1 2020</a:t>
            </a:r>
          </a:p>
          <a:p>
            <a:r>
              <a:rPr lang="en-US" dirty="0"/>
              <a:t>Bi-weekly payroll  </a:t>
            </a:r>
          </a:p>
          <a:p>
            <a:pPr lvl="1"/>
            <a:r>
              <a:rPr lang="en-US" dirty="0"/>
              <a:t>Use the following date parameters to include the off-cycle payrolls</a:t>
            </a:r>
          </a:p>
          <a:p>
            <a:pPr lvl="2"/>
            <a:r>
              <a:rPr lang="en-US" dirty="0"/>
              <a:t>Begin: 11/10/2019</a:t>
            </a:r>
          </a:p>
          <a:p>
            <a:pPr lvl="2"/>
            <a:r>
              <a:rPr lang="en-US" dirty="0"/>
              <a:t>End: 12/27/2019</a:t>
            </a:r>
          </a:p>
          <a:p>
            <a:r>
              <a:rPr lang="en-US" dirty="0"/>
              <a:t>Monthly payroll </a:t>
            </a:r>
          </a:p>
          <a:p>
            <a:pPr lvl="1"/>
            <a:r>
              <a:rPr lang="en-US" dirty="0"/>
              <a:t>Use the following date parameters to include the off-cycle payrolls</a:t>
            </a:r>
          </a:p>
          <a:p>
            <a:pPr lvl="2"/>
            <a:r>
              <a:rPr lang="en-US" dirty="0"/>
              <a:t>Begin: 11/01/2019</a:t>
            </a:r>
          </a:p>
          <a:p>
            <a:pPr lvl="2"/>
            <a:r>
              <a:rPr lang="en-US" dirty="0"/>
              <a:t>End: 12/20/19</a:t>
            </a:r>
          </a:p>
          <a:p>
            <a:r>
              <a:rPr lang="en-US" b="1" dirty="0"/>
              <a:t>December Remittance Entry is due by Friday, January 24th</a:t>
            </a:r>
          </a:p>
        </p:txBody>
      </p:sp>
    </p:spTree>
    <p:extLst>
      <p:ext uri="{BB962C8B-B14F-4D97-AF65-F5344CB8AC3E}">
        <p14:creationId xmlns:p14="http://schemas.microsoft.com/office/powerpoint/2010/main" val="67751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363A2-67CF-4248-9D24-608DFD92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and WRS reporting – 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4FB93-2F7C-4416-957F-3D210E9AF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10000"/>
          </a:bodyPr>
          <a:lstStyle/>
          <a:p>
            <a:r>
              <a:rPr lang="en-US" dirty="0"/>
              <a:t>At the conclusion of each payroll confirm, all WRS reportable hours, earnings, and related contributions from the payroll are loaded to the WRS Transaction Table</a:t>
            </a:r>
          </a:p>
          <a:p>
            <a:r>
              <a:rPr lang="en-US" dirty="0"/>
              <a:t>The WRS Periodic report is run weekly (Friday) and combines WRS data from the WRS Transaction Table with termination transactions</a:t>
            </a:r>
          </a:p>
          <a:p>
            <a:pPr lvl="1"/>
            <a:r>
              <a:rPr lang="en-US" dirty="0"/>
              <a:t>All WRS termination transactions have a 30-day lag period from the STAR term date in December-January, and a 20-day lag period the remainder of the year before being sent to ETF</a:t>
            </a:r>
          </a:p>
          <a:p>
            <a:r>
              <a:rPr lang="en-US" dirty="0"/>
              <a:t>In January, the WRS Annual report sends all remaining rows on the WRS Transaction Table that have a status of ‘Not Sent’ and a WRS-eligible </a:t>
            </a:r>
            <a:r>
              <a:rPr lang="en-US" dirty="0" err="1"/>
              <a:t>Elig</a:t>
            </a:r>
            <a:r>
              <a:rPr lang="en-US" dirty="0"/>
              <a:t> Config1 field value</a:t>
            </a:r>
          </a:p>
        </p:txBody>
      </p:sp>
    </p:spTree>
    <p:extLst>
      <p:ext uri="{BB962C8B-B14F-4D97-AF65-F5344CB8AC3E}">
        <p14:creationId xmlns:p14="http://schemas.microsoft.com/office/powerpoint/2010/main" val="100068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68CEE-13C7-48CA-A136-4BF19071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and WRS reporting – 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FE0C8-807C-42B5-9D23-779740100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r>
              <a:rPr lang="en-US" dirty="0"/>
              <a:t>What could go wrong?</a:t>
            </a:r>
          </a:p>
          <a:p>
            <a:pPr lvl="1"/>
            <a:r>
              <a:rPr lang="en-US" dirty="0"/>
              <a:t>Payrolls affecting WRS hours, earnings, or contributions processed after the WRS term transaction has been reported to ETF ONE</a:t>
            </a:r>
          </a:p>
          <a:p>
            <a:pPr lvl="2"/>
            <a:r>
              <a:rPr lang="en-US" dirty="0"/>
              <a:t>Most fall in the area of Leave/Pay adjustments or contract settlements </a:t>
            </a:r>
          </a:p>
          <a:p>
            <a:pPr lvl="1"/>
            <a:r>
              <a:rPr lang="en-US" dirty="0"/>
              <a:t>Agency manual ETF adjustments made without updating the related rows on the WRS Transaction Table, with the affected rows sent again on the WRS Annual file</a:t>
            </a:r>
          </a:p>
          <a:p>
            <a:pPr lvl="1"/>
            <a:r>
              <a:rPr lang="en-US" dirty="0"/>
              <a:t>Missing contributions</a:t>
            </a:r>
          </a:p>
          <a:p>
            <a:pPr lvl="1"/>
            <a:r>
              <a:rPr lang="en-US" dirty="0"/>
              <a:t>Anything retro</a:t>
            </a:r>
          </a:p>
          <a:p>
            <a:pPr lvl="1"/>
            <a:r>
              <a:rPr lang="en-US" dirty="0"/>
              <a:t>Errors of fact: Name, DOB, SSN, WRS employment categories, dates</a:t>
            </a:r>
          </a:p>
        </p:txBody>
      </p:sp>
    </p:spTree>
    <p:extLst>
      <p:ext uri="{BB962C8B-B14F-4D97-AF65-F5344CB8AC3E}">
        <p14:creationId xmlns:p14="http://schemas.microsoft.com/office/powerpoint/2010/main" val="357733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68CEE-13C7-48CA-A136-4BF19071D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and WRS reporting – 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FE0C8-807C-42B5-9D23-779740100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dirty="0"/>
              <a:t>The Ultimate Goal of the WRS Annual Reconciliation Process: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To align the WRS information between STAR and the ETF ONE system for the reporting year</a:t>
            </a:r>
          </a:p>
        </p:txBody>
      </p:sp>
    </p:spTree>
    <p:extLst>
      <p:ext uri="{BB962C8B-B14F-4D97-AF65-F5344CB8AC3E}">
        <p14:creationId xmlns:p14="http://schemas.microsoft.com/office/powerpoint/2010/main" val="675878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A5068"/>
          </a:solidFill>
        </p:spPr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77500" lnSpcReduction="20000"/>
          </a:bodyPr>
          <a:lstStyle/>
          <a:p>
            <a:r>
              <a:rPr lang="en-US" dirty="0"/>
              <a:t>To true up the respective STAR and ETF ONE systems for 2019 hours, earnings, and employee contributions</a:t>
            </a:r>
          </a:p>
          <a:p>
            <a:pPr lvl="1"/>
            <a:r>
              <a:rPr lang="en-US" dirty="0"/>
              <a:t>Recon occurs at both the employee and aggregate levels</a:t>
            </a:r>
          </a:p>
          <a:p>
            <a:pPr lvl="1"/>
            <a:r>
              <a:rPr lang="en-US" dirty="0"/>
              <a:t>Ensure employee’s annual WRS Statement of Benefits is accurate</a:t>
            </a:r>
          </a:p>
          <a:p>
            <a:r>
              <a:rPr lang="en-US" dirty="0"/>
              <a:t>Compare of the year long remittance reports </a:t>
            </a:r>
          </a:p>
          <a:p>
            <a:pPr lvl="1"/>
            <a:r>
              <a:rPr lang="en-US" dirty="0"/>
              <a:t>STAR query totals compared to remittance entries (monthly)</a:t>
            </a:r>
          </a:p>
          <a:p>
            <a:pPr lvl="1"/>
            <a:r>
              <a:rPr lang="en-US" dirty="0"/>
              <a:t>STAR query totals compared to remittance entries (year-to-date)</a:t>
            </a:r>
          </a:p>
          <a:p>
            <a:r>
              <a:rPr lang="en-US" dirty="0"/>
              <a:t>Excluded from the WRS Annual Reconciliation project</a:t>
            </a:r>
          </a:p>
          <a:p>
            <a:pPr lvl="1"/>
            <a:r>
              <a:rPr lang="en-US" dirty="0"/>
              <a:t>Pre-2019 WRS adjustments</a:t>
            </a:r>
          </a:p>
          <a:p>
            <a:pPr lvl="1"/>
            <a:r>
              <a:rPr lang="en-US" dirty="0"/>
              <a:t>Rolling over-under reconciliation from the beginning of 2019</a:t>
            </a:r>
          </a:p>
        </p:txBody>
      </p:sp>
    </p:spTree>
    <p:extLst>
      <p:ext uri="{BB962C8B-B14F-4D97-AF65-F5344CB8AC3E}">
        <p14:creationId xmlns:p14="http://schemas.microsoft.com/office/powerpoint/2010/main" val="39420769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7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A5068"/>
      </a:accent1>
      <a:accent2>
        <a:srgbClr val="848D9A"/>
      </a:accent2>
      <a:accent3>
        <a:srgbClr val="45CBE8"/>
      </a:accent3>
      <a:accent4>
        <a:srgbClr val="F8DF88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Nevis Headings">
      <a:majorFont>
        <a:latin typeface="Nevis"/>
        <a:ea typeface=""/>
        <a:cs typeface=""/>
      </a:majorFont>
      <a:minorFont>
        <a:latin typeface="Calibri Light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reau xmlns="7a61c4ba-b021-40cd-af10-78a6188bfae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4" ma:contentTypeDescription="Create a new document." ma:contentTypeScope="" ma:versionID="a4d41b613a18788b02a9eb6ca837dfa7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7a61c4ba-b021-40cd-af10-78a6188bfae5" xmlns:ns4="fb82bcdf-ea63-4554-99e3-e15ccd87b479" targetNamespace="http://schemas.microsoft.com/office/2006/metadata/properties" ma:root="true" ma:fieldsID="d3f33910585c4c2e97c304e6f603e1e6" ns1:_="" ns2:_="" ns3:_="" ns4:_="">
    <xsd:import namespace="http://schemas.microsoft.com/sharepoint/v3"/>
    <xsd:import namespace="10f2cb44-b37d-4693-a5c3-140ab663d372"/>
    <xsd:import namespace="7a61c4ba-b021-40cd-af10-78a6188bfae5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Bureau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1c4ba-b021-40cd-af10-78a6188bfae5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Bureau" ma:format="Dropdown" ma:internalName="Bureau">
      <xsd:simpleType>
        <xsd:restriction base="dms:Choice">
          <xsd:enumeration value="BCER"/>
          <xsd:enumeration value="BEI"/>
          <xsd:enumeration value="BMRS"/>
          <xsd:enumeration value="Central Benefits &amp; Payroll"/>
          <xsd:enumeration value="DIR"/>
          <xsd:enumeration value="HR Servic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9C0C74E-D8E0-4775-959F-63C4C4CEE4B2}">
  <ds:schemaRefs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5F9A296-43EC-4A90-A6EA-512B613DD9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0FFF9F-2833-4D5A-BE1D-3AC0EE29CF98}"/>
</file>

<file path=customXml/itemProps4.xml><?xml version="1.0" encoding="utf-8"?>
<ds:datastoreItem xmlns:ds="http://schemas.openxmlformats.org/officeDocument/2006/customXml" ds:itemID="{1D1EAFEA-9865-42C5-838A-8A9767ECF903}"/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1248</TotalTime>
  <Words>1104</Words>
  <Application>Microsoft Office PowerPoint</Application>
  <PresentationFormat>Widescreen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 Light</vt:lpstr>
      <vt:lpstr>Nevis</vt:lpstr>
      <vt:lpstr>Wingdings 2</vt:lpstr>
      <vt:lpstr>Dividend</vt:lpstr>
      <vt:lpstr>2019 WRS Annual Reconciliation</vt:lpstr>
      <vt:lpstr>Agenda</vt:lpstr>
      <vt:lpstr>Updates – Earnings Codes</vt:lpstr>
      <vt:lpstr>Updates – Deduction Remittance</vt:lpstr>
      <vt:lpstr>Updates – December 2019 Remittance Reporting</vt:lpstr>
      <vt:lpstr>Star and WRS reporting – the process</vt:lpstr>
      <vt:lpstr>Star and WRS reporting – the process</vt:lpstr>
      <vt:lpstr>Star and WRS reporting – the process</vt:lpstr>
      <vt:lpstr>Scope</vt:lpstr>
      <vt:lpstr>Strategy</vt:lpstr>
      <vt:lpstr>STAR WRS Annual Pre-Report – What Is it?</vt:lpstr>
      <vt:lpstr>STAR to ETF Compare – What is it?</vt:lpstr>
      <vt:lpstr>STAR to ETF Compare</vt:lpstr>
      <vt:lpstr>2019 wrs recon timeline</vt:lpstr>
      <vt:lpstr>transparency</vt:lpstr>
      <vt:lpstr>WRS Miscellaneous</vt:lpstr>
      <vt:lpstr>Important dates to remember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Grinder, Jennifer - DOA</dc:creator>
  <cp:lastModifiedBy>Kelly, Joe - DOA</cp:lastModifiedBy>
  <cp:revision>67</cp:revision>
  <dcterms:created xsi:type="dcterms:W3CDTF">2017-06-06T21:15:23Z</dcterms:created>
  <dcterms:modified xsi:type="dcterms:W3CDTF">2020-01-13T17:18:48Z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