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256" r:id="rId2"/>
    <p:sldId id="257" r:id="rId3"/>
    <p:sldId id="311" r:id="rId4"/>
    <p:sldId id="262" r:id="rId5"/>
    <p:sldId id="327" r:id="rId6"/>
    <p:sldId id="328" r:id="rId7"/>
    <p:sldId id="331" r:id="rId8"/>
    <p:sldId id="263" r:id="rId9"/>
    <p:sldId id="264" r:id="rId10"/>
    <p:sldId id="267" r:id="rId11"/>
    <p:sldId id="268" r:id="rId12"/>
    <p:sldId id="269" r:id="rId13"/>
    <p:sldId id="270" r:id="rId14"/>
    <p:sldId id="271" r:id="rId15"/>
    <p:sldId id="272" r:id="rId16"/>
    <p:sldId id="275" r:id="rId17"/>
    <p:sldId id="276" r:id="rId18"/>
    <p:sldId id="277" r:id="rId19"/>
    <p:sldId id="278" r:id="rId20"/>
    <p:sldId id="279" r:id="rId21"/>
    <p:sldId id="312" r:id="rId22"/>
    <p:sldId id="280" r:id="rId23"/>
    <p:sldId id="324" r:id="rId24"/>
    <p:sldId id="282" r:id="rId25"/>
    <p:sldId id="283" r:id="rId26"/>
    <p:sldId id="313" r:id="rId27"/>
    <p:sldId id="284" r:id="rId28"/>
    <p:sldId id="292" r:id="rId29"/>
    <p:sldId id="285" r:id="rId30"/>
    <p:sldId id="286" r:id="rId31"/>
    <p:sldId id="287" r:id="rId32"/>
    <p:sldId id="314" r:id="rId33"/>
    <p:sldId id="329" r:id="rId34"/>
    <p:sldId id="310" r:id="rId35"/>
    <p:sldId id="297" r:id="rId36"/>
    <p:sldId id="296" r:id="rId37"/>
    <p:sldId id="298" r:id="rId38"/>
    <p:sldId id="300" r:id="rId39"/>
    <p:sldId id="302" r:id="rId40"/>
    <p:sldId id="301" r:id="rId41"/>
    <p:sldId id="320" r:id="rId42"/>
    <p:sldId id="321" r:id="rId43"/>
    <p:sldId id="322" r:id="rId44"/>
    <p:sldId id="323" r:id="rId45"/>
    <p:sldId id="303" r:id="rId46"/>
    <p:sldId id="332" r:id="rId47"/>
    <p:sldId id="305" r:id="rId48"/>
    <p:sldId id="307" r:id="rId49"/>
    <p:sldId id="308" r:id="rId50"/>
    <p:sldId id="309" r:id="rId51"/>
    <p:sldId id="315" r:id="rId52"/>
    <p:sldId id="325" r:id="rId53"/>
    <p:sldId id="316" r:id="rId54"/>
    <p:sldId id="288" r:id="rId55"/>
    <p:sldId id="318" r:id="rId56"/>
    <p:sldId id="289" r:id="rId57"/>
    <p:sldId id="290" r:id="rId58"/>
    <p:sldId id="291" r:id="rId59"/>
    <p:sldId id="319" r:id="rId60"/>
    <p:sldId id="293" r:id="rId61"/>
    <p:sldId id="294" r:id="rId62"/>
    <p:sldId id="29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BE834-FE9B-95EA-28DA-9C68397766FA}" name="Gehrmann, Dana - DOA" initials="GDD" userId="S::dana.gehrmann1@wisconsin.gov::c3e7488d-5d5c-47e3-a37c-348338c00d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Kenna, Meghan - DOA" initials="MMD" lastIdx="2" clrIdx="0">
    <p:extLst>
      <p:ext uri="{19B8F6BF-5375-455C-9EA6-DF929625EA0E}">
        <p15:presenceInfo xmlns:p15="http://schemas.microsoft.com/office/powerpoint/2012/main" userId="S::Meghan.McKenna@wisconsin.gov::12e20bb3-125a-47f9-88dd-9966ffa290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5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7426" autoAdjust="0"/>
  </p:normalViewPr>
  <p:slideViewPr>
    <p:cSldViewPr snapToGrid="0">
      <p:cViewPr varScale="1">
        <p:scale>
          <a:sx n="97" d="100"/>
          <a:sy n="97" d="100"/>
        </p:scale>
        <p:origin x="12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74" Type="http://schemas.openxmlformats.org/officeDocument/2006/relationships/customXml" Target="../customXml/item4.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1BBBF-0EE8-4256-AF9D-7FE1396B96E0}"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0E6C2143-4CBA-4098-88ED-53316B7513F1}">
      <dgm:prSet phldrT="[Text]" custT="1"/>
      <dgm:spPr/>
      <dgm:t>
        <a:bodyPr/>
        <a:lstStyle/>
        <a:p>
          <a:r>
            <a:rPr lang="en-US" sz="1050" dirty="0"/>
            <a:t>2023 Data Elements Finalized</a:t>
          </a:r>
        </a:p>
      </dgm:t>
    </dgm:pt>
    <dgm:pt modelId="{E3E32690-712B-4137-909E-D9A121B574D4}" type="parTrans" cxnId="{6EAD68DE-5EB1-40DE-B228-BEC8ABA19F11}">
      <dgm:prSet/>
      <dgm:spPr/>
      <dgm:t>
        <a:bodyPr/>
        <a:lstStyle/>
        <a:p>
          <a:endParaRPr lang="en-US" sz="1400"/>
        </a:p>
      </dgm:t>
    </dgm:pt>
    <dgm:pt modelId="{0BFD406A-FDF0-400D-8145-A31A5C62B85B}" type="sibTrans" cxnId="{6EAD68DE-5EB1-40DE-B228-BEC8ABA19F11}">
      <dgm:prSet/>
      <dgm:spPr/>
      <dgm:t>
        <a:bodyPr/>
        <a:lstStyle/>
        <a:p>
          <a:endParaRPr lang="en-US" sz="1400"/>
        </a:p>
      </dgm:t>
    </dgm:pt>
    <dgm:pt modelId="{0F4A20B3-1042-4205-A8C7-ACDB8B2A94DB}">
      <dgm:prSet phldrT="[Text]" custT="1"/>
      <dgm:spPr/>
      <dgm:t>
        <a:bodyPr/>
        <a:lstStyle/>
        <a:p>
          <a:r>
            <a:rPr lang="en-US" sz="1000" dirty="0"/>
            <a:t>All WRS-covered earnings loaded to WRS ABBR</a:t>
          </a:r>
        </a:p>
      </dgm:t>
    </dgm:pt>
    <dgm:pt modelId="{36CB8862-ACC2-420B-8B4D-DE4309FA158A}" type="parTrans" cxnId="{743E9822-E464-44E6-9EE8-9DF83E40CD0A}">
      <dgm:prSet/>
      <dgm:spPr/>
      <dgm:t>
        <a:bodyPr/>
        <a:lstStyle/>
        <a:p>
          <a:endParaRPr lang="en-US" sz="1400"/>
        </a:p>
      </dgm:t>
    </dgm:pt>
    <dgm:pt modelId="{E4021C5E-A174-47B1-9BE1-B075B960F3F6}" type="sibTrans" cxnId="{743E9822-E464-44E6-9EE8-9DF83E40CD0A}">
      <dgm:prSet/>
      <dgm:spPr/>
      <dgm:t>
        <a:bodyPr/>
        <a:lstStyle/>
        <a:p>
          <a:endParaRPr lang="en-US" sz="1400"/>
        </a:p>
      </dgm:t>
    </dgm:pt>
    <dgm:pt modelId="{69F5951F-FD60-42DF-AED2-031ED551CC0E}">
      <dgm:prSet phldrT="[Text]" custT="1"/>
      <dgm:spPr/>
      <dgm:t>
        <a:bodyPr/>
        <a:lstStyle/>
        <a:p>
          <a:r>
            <a:rPr lang="en-US" sz="1000" dirty="0"/>
            <a:t>All leave for review period finalized</a:t>
          </a:r>
        </a:p>
      </dgm:t>
    </dgm:pt>
    <dgm:pt modelId="{8E0ACF91-1316-42D5-ADF3-36A54C1F9A83}" type="parTrans" cxnId="{290F2F75-3AF3-496C-998E-921E7C5BB85B}">
      <dgm:prSet/>
      <dgm:spPr/>
      <dgm:t>
        <a:bodyPr/>
        <a:lstStyle/>
        <a:p>
          <a:endParaRPr lang="en-US" sz="1400"/>
        </a:p>
      </dgm:t>
    </dgm:pt>
    <dgm:pt modelId="{AC69F17F-1163-44BC-92FB-EAA884BCCE3C}" type="sibTrans" cxnId="{290F2F75-3AF3-496C-998E-921E7C5BB85B}">
      <dgm:prSet/>
      <dgm:spPr/>
      <dgm:t>
        <a:bodyPr/>
        <a:lstStyle/>
        <a:p>
          <a:endParaRPr lang="en-US" sz="1400"/>
        </a:p>
      </dgm:t>
    </dgm:pt>
    <dgm:pt modelId="{86C45559-1E2A-4391-B4A5-11F128504385}">
      <dgm:prSet phldrT="[Text]" custT="1"/>
      <dgm:spPr/>
      <dgm:t>
        <a:bodyPr/>
        <a:lstStyle/>
        <a:p>
          <a:r>
            <a:rPr lang="en-US" sz="1050" dirty="0"/>
            <a:t>ICI Annual Update Process Run in STAR</a:t>
          </a:r>
        </a:p>
      </dgm:t>
    </dgm:pt>
    <dgm:pt modelId="{16D9798C-32CB-4857-8B59-5B6F56A31D5A}" type="parTrans" cxnId="{4EF7895A-30CB-4720-8573-8384E39D93F2}">
      <dgm:prSet/>
      <dgm:spPr/>
      <dgm:t>
        <a:bodyPr/>
        <a:lstStyle/>
        <a:p>
          <a:endParaRPr lang="en-US" sz="1400"/>
        </a:p>
      </dgm:t>
    </dgm:pt>
    <dgm:pt modelId="{BFA450A0-9E4A-44E7-9FC6-2054D85B60DA}" type="sibTrans" cxnId="{4EF7895A-30CB-4720-8573-8384E39D93F2}">
      <dgm:prSet/>
      <dgm:spPr/>
      <dgm:t>
        <a:bodyPr/>
        <a:lstStyle/>
        <a:p>
          <a:endParaRPr lang="en-US" sz="1400"/>
        </a:p>
      </dgm:t>
    </dgm:pt>
    <dgm:pt modelId="{A8CA6241-DA0F-4DBA-AB37-239F593EB486}">
      <dgm:prSet phldrT="[Text]" custT="1"/>
      <dgm:spPr/>
      <dgm:t>
        <a:bodyPr/>
        <a:lstStyle/>
        <a:p>
          <a:r>
            <a:rPr lang="en-US" sz="1000" dirty="0"/>
            <a:t>Process loads all relative data elements to ICI Annual Report</a:t>
          </a:r>
        </a:p>
      </dgm:t>
    </dgm:pt>
    <dgm:pt modelId="{851A8963-2441-4350-8F3D-24F2ADAD2744}" type="parTrans" cxnId="{06AB4A8D-01DF-48BD-B7CC-291DE368FF1C}">
      <dgm:prSet/>
      <dgm:spPr/>
      <dgm:t>
        <a:bodyPr/>
        <a:lstStyle/>
        <a:p>
          <a:endParaRPr lang="en-US" sz="1400"/>
        </a:p>
      </dgm:t>
    </dgm:pt>
    <dgm:pt modelId="{99AA5FB4-385D-46C3-9E8C-F8C902859F42}" type="sibTrans" cxnId="{06AB4A8D-01DF-48BD-B7CC-291DE368FF1C}">
      <dgm:prSet/>
      <dgm:spPr/>
      <dgm:t>
        <a:bodyPr/>
        <a:lstStyle/>
        <a:p>
          <a:endParaRPr lang="en-US" sz="1400"/>
        </a:p>
      </dgm:t>
    </dgm:pt>
    <dgm:pt modelId="{BD5C2FFE-A5EC-40BB-97F9-3EBC63B311B5}">
      <dgm:prSet phldrT="[Text]" custT="1"/>
      <dgm:spPr/>
      <dgm:t>
        <a:bodyPr/>
        <a:lstStyle/>
        <a:p>
          <a:r>
            <a:rPr lang="en-US" sz="1000" dirty="0"/>
            <a:t>Process determines correct Elg </a:t>
          </a:r>
          <a:r>
            <a:rPr lang="en-US" sz="1000" dirty="0" err="1"/>
            <a:t>Fld</a:t>
          </a:r>
          <a:r>
            <a:rPr lang="en-US" sz="1000" dirty="0"/>
            <a:t> 2 and ABBR value</a:t>
          </a:r>
        </a:p>
      </dgm:t>
    </dgm:pt>
    <dgm:pt modelId="{C5569388-62FC-4BCE-9878-89EEC7FC2407}" type="parTrans" cxnId="{D11E3068-44E1-4901-9867-3E22DEC22B6E}">
      <dgm:prSet/>
      <dgm:spPr/>
      <dgm:t>
        <a:bodyPr/>
        <a:lstStyle/>
        <a:p>
          <a:endParaRPr lang="en-US" sz="1400"/>
        </a:p>
      </dgm:t>
    </dgm:pt>
    <dgm:pt modelId="{F29266C4-D81D-42E7-9E9E-F4BFBFFE0A51}" type="sibTrans" cxnId="{D11E3068-44E1-4901-9867-3E22DEC22B6E}">
      <dgm:prSet/>
      <dgm:spPr/>
      <dgm:t>
        <a:bodyPr/>
        <a:lstStyle/>
        <a:p>
          <a:endParaRPr lang="en-US" sz="1400"/>
        </a:p>
      </dgm:t>
    </dgm:pt>
    <dgm:pt modelId="{A1123AF1-26A7-4838-924C-9537E637D94C}">
      <dgm:prSet phldrT="[Text]" custT="1"/>
      <dgm:spPr/>
      <dgm:t>
        <a:bodyPr/>
        <a:lstStyle/>
        <a:p>
          <a:r>
            <a:rPr lang="en-US" sz="1050" dirty="0"/>
            <a:t>Agency Review of ICI Annual Report</a:t>
          </a:r>
        </a:p>
      </dgm:t>
    </dgm:pt>
    <dgm:pt modelId="{7EF90070-913F-4DDD-A090-85068E49F650}" type="parTrans" cxnId="{001FB568-3F04-46EC-BE37-E96EFE1DB23C}">
      <dgm:prSet/>
      <dgm:spPr/>
      <dgm:t>
        <a:bodyPr/>
        <a:lstStyle/>
        <a:p>
          <a:endParaRPr lang="en-US" sz="1400"/>
        </a:p>
      </dgm:t>
    </dgm:pt>
    <dgm:pt modelId="{5F238283-DBD0-4E03-8F61-AE6B762DE669}" type="sibTrans" cxnId="{001FB568-3F04-46EC-BE37-E96EFE1DB23C}">
      <dgm:prSet/>
      <dgm:spPr/>
      <dgm:t>
        <a:bodyPr/>
        <a:lstStyle/>
        <a:p>
          <a:endParaRPr lang="en-US" sz="1400"/>
        </a:p>
      </dgm:t>
    </dgm:pt>
    <dgm:pt modelId="{A20D8109-CE8F-4A49-8E30-FD1C21D5A6EF}">
      <dgm:prSet phldrT="[Text]" custT="1"/>
      <dgm:spPr/>
      <dgm:t>
        <a:bodyPr/>
        <a:lstStyle/>
        <a:p>
          <a:r>
            <a:rPr lang="en-US" sz="1000"/>
            <a:t>Agency reviews data output for any needed updates</a:t>
          </a:r>
        </a:p>
      </dgm:t>
    </dgm:pt>
    <dgm:pt modelId="{66B48618-E3A3-496E-9525-A39246F77250}" type="parTrans" cxnId="{FCB0C3D8-207A-4E43-8991-B161C4FFFE0D}">
      <dgm:prSet/>
      <dgm:spPr/>
      <dgm:t>
        <a:bodyPr/>
        <a:lstStyle/>
        <a:p>
          <a:endParaRPr lang="en-US" sz="1400"/>
        </a:p>
      </dgm:t>
    </dgm:pt>
    <dgm:pt modelId="{71C21E82-831D-4ABB-AF0C-944F26F0FD6E}" type="sibTrans" cxnId="{FCB0C3D8-207A-4E43-8991-B161C4FFFE0D}">
      <dgm:prSet/>
      <dgm:spPr/>
      <dgm:t>
        <a:bodyPr/>
        <a:lstStyle/>
        <a:p>
          <a:endParaRPr lang="en-US" sz="1400"/>
        </a:p>
      </dgm:t>
    </dgm:pt>
    <dgm:pt modelId="{8C1ABDA9-0F3C-4B8D-B98E-AA598EDBA76B}">
      <dgm:prSet phldrT="[Text]" custT="1"/>
      <dgm:spPr/>
      <dgm:t>
        <a:bodyPr/>
        <a:lstStyle/>
        <a:p>
          <a:r>
            <a:rPr lang="en-US" sz="1000" dirty="0"/>
            <a:t>Agency makes Elg </a:t>
          </a:r>
          <a:r>
            <a:rPr lang="en-US" sz="1000" dirty="0" err="1"/>
            <a:t>Fld</a:t>
          </a:r>
          <a:r>
            <a:rPr lang="en-US" sz="1000" dirty="0"/>
            <a:t> 2 and ABBR updates directly on report page in STAR</a:t>
          </a:r>
        </a:p>
      </dgm:t>
    </dgm:pt>
    <dgm:pt modelId="{049ACF92-D1F6-468B-925F-7942376A42A6}" type="parTrans" cxnId="{D884E413-1AE9-4D89-A42A-1C5E160C67C6}">
      <dgm:prSet/>
      <dgm:spPr/>
      <dgm:t>
        <a:bodyPr/>
        <a:lstStyle/>
        <a:p>
          <a:endParaRPr lang="en-US" sz="1400"/>
        </a:p>
      </dgm:t>
    </dgm:pt>
    <dgm:pt modelId="{DB5F2CF7-D988-4EB5-B7AC-B274A1FC7C4B}" type="sibTrans" cxnId="{D884E413-1AE9-4D89-A42A-1C5E160C67C6}">
      <dgm:prSet/>
      <dgm:spPr/>
      <dgm:t>
        <a:bodyPr/>
        <a:lstStyle/>
        <a:p>
          <a:endParaRPr lang="en-US" sz="1400"/>
        </a:p>
      </dgm:t>
    </dgm:pt>
    <dgm:pt modelId="{9D71D714-5A26-4599-912C-33C210D04546}">
      <dgm:prSet custT="1"/>
      <dgm:spPr/>
      <dgm:t>
        <a:bodyPr/>
        <a:lstStyle/>
        <a:p>
          <a:r>
            <a:rPr lang="en-US" sz="1050" dirty="0"/>
            <a:t>All Updates Complete Prior to PP3 Confirm</a:t>
          </a:r>
        </a:p>
      </dgm:t>
    </dgm:pt>
    <dgm:pt modelId="{51B42401-D1D4-4133-B494-7BC2ACF7EEEA}" type="parTrans" cxnId="{828D4D01-A0C8-4512-BF22-547411ED81E4}">
      <dgm:prSet/>
      <dgm:spPr/>
      <dgm:t>
        <a:bodyPr/>
        <a:lstStyle/>
        <a:p>
          <a:endParaRPr lang="en-US" sz="1400"/>
        </a:p>
      </dgm:t>
    </dgm:pt>
    <dgm:pt modelId="{BC16AE2B-3441-4CFE-AAC2-E73398B52EE6}" type="sibTrans" cxnId="{828D4D01-A0C8-4512-BF22-547411ED81E4}">
      <dgm:prSet/>
      <dgm:spPr/>
      <dgm:t>
        <a:bodyPr/>
        <a:lstStyle/>
        <a:p>
          <a:endParaRPr lang="en-US" sz="1400"/>
        </a:p>
      </dgm:t>
    </dgm:pt>
    <dgm:pt modelId="{B742E6A9-375D-4EC3-A781-BA7C8A1FD44C}">
      <dgm:prSet custT="1"/>
      <dgm:spPr/>
      <dgm:t>
        <a:bodyPr/>
        <a:lstStyle/>
        <a:p>
          <a:r>
            <a:rPr lang="en-US" sz="1000" dirty="0"/>
            <a:t>Central Benefits validates agency changes</a:t>
          </a:r>
        </a:p>
      </dgm:t>
    </dgm:pt>
    <dgm:pt modelId="{966955D9-4552-4B09-A111-F08FDA315B28}" type="parTrans" cxnId="{203D067E-54B8-4E8A-9676-26F4471E9C20}">
      <dgm:prSet/>
      <dgm:spPr/>
      <dgm:t>
        <a:bodyPr/>
        <a:lstStyle/>
        <a:p>
          <a:endParaRPr lang="en-US"/>
        </a:p>
      </dgm:t>
    </dgm:pt>
    <dgm:pt modelId="{4DA5C7F3-D6DB-43A8-8033-779FCDD3B07A}" type="sibTrans" cxnId="{203D067E-54B8-4E8A-9676-26F4471E9C20}">
      <dgm:prSet/>
      <dgm:spPr/>
      <dgm:t>
        <a:bodyPr/>
        <a:lstStyle/>
        <a:p>
          <a:endParaRPr lang="en-US"/>
        </a:p>
      </dgm:t>
    </dgm:pt>
    <dgm:pt modelId="{BACE41C1-E04D-44E5-8B27-A25BD59AC5D3}">
      <dgm:prSet custT="1"/>
      <dgm:spPr/>
      <dgm:t>
        <a:bodyPr/>
        <a:lstStyle/>
        <a:p>
          <a:r>
            <a:rPr lang="en-US" sz="1000" dirty="0"/>
            <a:t>New ICI ABBR row added for all ICI enrollees</a:t>
          </a:r>
        </a:p>
      </dgm:t>
    </dgm:pt>
    <dgm:pt modelId="{FD01A699-D2F0-47AF-9468-2B00A9BE3037}" type="sibTrans" cxnId="{BA5234F2-9EF1-4A32-B7B9-57CF6865C5AD}">
      <dgm:prSet/>
      <dgm:spPr/>
      <dgm:t>
        <a:bodyPr/>
        <a:lstStyle/>
        <a:p>
          <a:endParaRPr lang="en-US" sz="1400"/>
        </a:p>
      </dgm:t>
    </dgm:pt>
    <dgm:pt modelId="{150E3FDB-1131-4FFA-875C-61D3E0003E2F}" type="parTrans" cxnId="{BA5234F2-9EF1-4A32-B7B9-57CF6865C5AD}">
      <dgm:prSet/>
      <dgm:spPr/>
      <dgm:t>
        <a:bodyPr/>
        <a:lstStyle/>
        <a:p>
          <a:endParaRPr lang="en-US" sz="1400"/>
        </a:p>
      </dgm:t>
    </dgm:pt>
    <dgm:pt modelId="{34859AEB-7C84-48B5-82A0-9A91BEB31B88}">
      <dgm:prSet custT="1"/>
      <dgm:spPr/>
      <dgm:t>
        <a:bodyPr/>
        <a:lstStyle/>
        <a:p>
          <a:r>
            <a:rPr lang="en-US" sz="1000" dirty="0"/>
            <a:t>Row added to job if Elg Fld 2 needs to be updated (creates ICI event)</a:t>
          </a:r>
        </a:p>
      </dgm:t>
    </dgm:pt>
    <dgm:pt modelId="{11926EF2-CF81-4FC2-98A3-E5F7C1214503}" type="sibTrans" cxnId="{D5878EA6-70E4-4C38-8DBF-124755DAB460}">
      <dgm:prSet/>
      <dgm:spPr/>
      <dgm:t>
        <a:bodyPr/>
        <a:lstStyle/>
        <a:p>
          <a:endParaRPr lang="en-US" sz="1400"/>
        </a:p>
      </dgm:t>
    </dgm:pt>
    <dgm:pt modelId="{E80C550B-56E4-4CC6-A509-C95A45161B93}" type="parTrans" cxnId="{D5878EA6-70E4-4C38-8DBF-124755DAB460}">
      <dgm:prSet/>
      <dgm:spPr/>
      <dgm:t>
        <a:bodyPr/>
        <a:lstStyle/>
        <a:p>
          <a:endParaRPr lang="en-US" sz="1400"/>
        </a:p>
      </dgm:t>
    </dgm:pt>
    <dgm:pt modelId="{F486FC0D-BCBF-4EA6-A4AF-DB78B0FA1D42}">
      <dgm:prSet custT="1"/>
      <dgm:spPr/>
      <dgm:t>
        <a:bodyPr/>
        <a:lstStyle/>
        <a:p>
          <a:r>
            <a:rPr lang="en-US" sz="1000" dirty="0"/>
            <a:t>Once ICI event finalized, ICI plan enrollment updated effective 2-1-XXXX if premium category change </a:t>
          </a:r>
        </a:p>
      </dgm:t>
    </dgm:pt>
    <dgm:pt modelId="{4A3A812A-AE42-43BA-93DB-DFED9DB0CB3D}" type="sibTrans" cxnId="{0F4C7650-820B-4625-81C1-95FF7322414B}">
      <dgm:prSet/>
      <dgm:spPr/>
      <dgm:t>
        <a:bodyPr/>
        <a:lstStyle/>
        <a:p>
          <a:endParaRPr lang="en-US" sz="1400"/>
        </a:p>
      </dgm:t>
    </dgm:pt>
    <dgm:pt modelId="{3709F711-9176-4E76-866D-F788B089FF01}" type="parTrans" cxnId="{0F4C7650-820B-4625-81C1-95FF7322414B}">
      <dgm:prSet/>
      <dgm:spPr/>
      <dgm:t>
        <a:bodyPr/>
        <a:lstStyle/>
        <a:p>
          <a:endParaRPr lang="en-US" sz="1400"/>
        </a:p>
      </dgm:t>
    </dgm:pt>
    <dgm:pt modelId="{40C1B24B-B3B6-4F25-A40F-92BCDEE556F8}">
      <dgm:prSet custT="1"/>
      <dgm:spPr/>
      <dgm:t>
        <a:bodyPr/>
        <a:lstStyle/>
        <a:p>
          <a:r>
            <a:rPr lang="en-US" sz="1000" dirty="0"/>
            <a:t>Consolidation of ICI Basic and Supplemental into 1 plan</a:t>
          </a:r>
        </a:p>
      </dgm:t>
    </dgm:pt>
    <dgm:pt modelId="{FCA8F593-C7BA-4B49-ACBD-DBFF3BC77C1D}" type="parTrans" cxnId="{8C011255-7A09-4C38-9113-E4D83F2CD813}">
      <dgm:prSet/>
      <dgm:spPr/>
      <dgm:t>
        <a:bodyPr/>
        <a:lstStyle/>
        <a:p>
          <a:endParaRPr lang="en-US"/>
        </a:p>
      </dgm:t>
    </dgm:pt>
    <dgm:pt modelId="{7A8AAC5B-934A-41A4-BD70-59F99348EEE4}" type="sibTrans" cxnId="{8C011255-7A09-4C38-9113-E4D83F2CD813}">
      <dgm:prSet/>
      <dgm:spPr/>
      <dgm:t>
        <a:bodyPr/>
        <a:lstStyle/>
        <a:p>
          <a:endParaRPr lang="en-US"/>
        </a:p>
      </dgm:t>
    </dgm:pt>
    <dgm:pt modelId="{64EB15F4-CD9F-4E38-8B72-1C944603BE38}">
      <dgm:prSet custT="1"/>
      <dgm:spPr/>
      <dgm:t>
        <a:bodyPr/>
        <a:lstStyle/>
        <a:p>
          <a:r>
            <a:rPr lang="en-US" sz="1050" dirty="0"/>
            <a:t>ICI Consolidation merge</a:t>
          </a:r>
        </a:p>
      </dgm:t>
    </dgm:pt>
    <dgm:pt modelId="{C905DE13-80E5-4CF7-86B9-8E716B6C5D6D}" type="parTrans" cxnId="{7C8792FB-0134-44AE-B173-CE808CC3D881}">
      <dgm:prSet/>
      <dgm:spPr/>
      <dgm:t>
        <a:bodyPr/>
        <a:lstStyle/>
        <a:p>
          <a:endParaRPr lang="en-US"/>
        </a:p>
      </dgm:t>
    </dgm:pt>
    <dgm:pt modelId="{A7120B95-2088-4D40-9129-397B26D7B190}" type="sibTrans" cxnId="{7C8792FB-0134-44AE-B173-CE808CC3D881}">
      <dgm:prSet/>
      <dgm:spPr/>
      <dgm:t>
        <a:bodyPr/>
        <a:lstStyle/>
        <a:p>
          <a:endParaRPr lang="en-US"/>
        </a:p>
      </dgm:t>
    </dgm:pt>
    <dgm:pt modelId="{C1C67D6C-C0EB-4486-84EE-63733FCA1677}" type="pres">
      <dgm:prSet presAssocID="{50A1BBBF-0EE8-4256-AF9D-7FE1396B96E0}" presName="Name0" presStyleCnt="0">
        <dgm:presLayoutVars>
          <dgm:dir/>
          <dgm:animLvl val="lvl"/>
          <dgm:resizeHandles val="exact"/>
        </dgm:presLayoutVars>
      </dgm:prSet>
      <dgm:spPr/>
    </dgm:pt>
    <dgm:pt modelId="{05703C85-D4EA-4ABB-B251-A239D98F6779}" type="pres">
      <dgm:prSet presAssocID="{64EB15F4-CD9F-4E38-8B72-1C944603BE38}" presName="composite" presStyleCnt="0"/>
      <dgm:spPr/>
    </dgm:pt>
    <dgm:pt modelId="{0CDD4983-BB22-45C8-B43D-67C2D4016CFA}" type="pres">
      <dgm:prSet presAssocID="{64EB15F4-CD9F-4E38-8B72-1C944603BE38}" presName="parTx" presStyleLbl="node1" presStyleIdx="0" presStyleCnt="5">
        <dgm:presLayoutVars>
          <dgm:chMax val="0"/>
          <dgm:chPref val="0"/>
          <dgm:bulletEnabled val="1"/>
        </dgm:presLayoutVars>
      </dgm:prSet>
      <dgm:spPr/>
    </dgm:pt>
    <dgm:pt modelId="{FAFAB8A3-9417-4DC6-A07A-EBC1A7381532}" type="pres">
      <dgm:prSet presAssocID="{64EB15F4-CD9F-4E38-8B72-1C944603BE38}" presName="desTx" presStyleLbl="revTx" presStyleIdx="0" presStyleCnt="4">
        <dgm:presLayoutVars>
          <dgm:bulletEnabled val="1"/>
        </dgm:presLayoutVars>
      </dgm:prSet>
      <dgm:spPr/>
    </dgm:pt>
    <dgm:pt modelId="{9F6DE311-6327-4AD8-80E8-035360E519FE}" type="pres">
      <dgm:prSet presAssocID="{A7120B95-2088-4D40-9129-397B26D7B190}" presName="space" presStyleCnt="0"/>
      <dgm:spPr/>
    </dgm:pt>
    <dgm:pt modelId="{69818BF9-1EE9-4F7C-935B-0CEC3EBE2541}" type="pres">
      <dgm:prSet presAssocID="{0E6C2143-4CBA-4098-88ED-53316B7513F1}" presName="composite" presStyleCnt="0"/>
      <dgm:spPr/>
    </dgm:pt>
    <dgm:pt modelId="{D60E1CCD-A3E7-4178-8689-723DB1499060}" type="pres">
      <dgm:prSet presAssocID="{0E6C2143-4CBA-4098-88ED-53316B7513F1}" presName="parTx" presStyleLbl="node1" presStyleIdx="1" presStyleCnt="5" custScaleX="95350">
        <dgm:presLayoutVars>
          <dgm:chMax val="0"/>
          <dgm:chPref val="0"/>
          <dgm:bulletEnabled val="1"/>
        </dgm:presLayoutVars>
      </dgm:prSet>
      <dgm:spPr/>
    </dgm:pt>
    <dgm:pt modelId="{7F42DB1F-CB0F-4541-8CC5-DFC39B890EE3}" type="pres">
      <dgm:prSet presAssocID="{0E6C2143-4CBA-4098-88ED-53316B7513F1}" presName="desTx" presStyleLbl="revTx" presStyleIdx="0" presStyleCnt="4">
        <dgm:presLayoutVars>
          <dgm:bulletEnabled val="1"/>
        </dgm:presLayoutVars>
      </dgm:prSet>
      <dgm:spPr/>
    </dgm:pt>
    <dgm:pt modelId="{5D116ED6-9FB2-49EF-911A-D8A76F32FC0D}" type="pres">
      <dgm:prSet presAssocID="{0BFD406A-FDF0-400D-8145-A31A5C62B85B}" presName="space" presStyleCnt="0"/>
      <dgm:spPr/>
    </dgm:pt>
    <dgm:pt modelId="{096A02A2-3B0E-4939-A6A3-093D955E55EE}" type="pres">
      <dgm:prSet presAssocID="{86C45559-1E2A-4391-B4A5-11F128504385}" presName="composite" presStyleCnt="0"/>
      <dgm:spPr/>
    </dgm:pt>
    <dgm:pt modelId="{1B674540-50CF-4501-94F3-AF7C25D43ECD}" type="pres">
      <dgm:prSet presAssocID="{86C45559-1E2A-4391-B4A5-11F128504385}" presName="parTx" presStyleLbl="node1" presStyleIdx="2" presStyleCnt="5">
        <dgm:presLayoutVars>
          <dgm:chMax val="0"/>
          <dgm:chPref val="0"/>
          <dgm:bulletEnabled val="1"/>
        </dgm:presLayoutVars>
      </dgm:prSet>
      <dgm:spPr/>
    </dgm:pt>
    <dgm:pt modelId="{F642C20A-79BE-4D7B-AE3C-659D9B537FCF}" type="pres">
      <dgm:prSet presAssocID="{86C45559-1E2A-4391-B4A5-11F128504385}" presName="desTx" presStyleLbl="revTx" presStyleIdx="1" presStyleCnt="4">
        <dgm:presLayoutVars>
          <dgm:bulletEnabled val="1"/>
        </dgm:presLayoutVars>
      </dgm:prSet>
      <dgm:spPr/>
    </dgm:pt>
    <dgm:pt modelId="{88CC027B-FEAE-4987-92A9-3F0E0C3F09A1}" type="pres">
      <dgm:prSet presAssocID="{BFA450A0-9E4A-44E7-9FC6-2054D85B60DA}" presName="space" presStyleCnt="0"/>
      <dgm:spPr/>
    </dgm:pt>
    <dgm:pt modelId="{E87D34D3-7099-4E77-883B-6274E8A07F46}" type="pres">
      <dgm:prSet presAssocID="{A1123AF1-26A7-4838-924C-9537E637D94C}" presName="composite" presStyleCnt="0"/>
      <dgm:spPr/>
    </dgm:pt>
    <dgm:pt modelId="{6FE47669-F789-4C8D-B1C7-B826E13F7B58}" type="pres">
      <dgm:prSet presAssocID="{A1123AF1-26A7-4838-924C-9537E637D94C}" presName="parTx" presStyleLbl="node1" presStyleIdx="3" presStyleCnt="5">
        <dgm:presLayoutVars>
          <dgm:chMax val="0"/>
          <dgm:chPref val="0"/>
          <dgm:bulletEnabled val="1"/>
        </dgm:presLayoutVars>
      </dgm:prSet>
      <dgm:spPr/>
    </dgm:pt>
    <dgm:pt modelId="{159C9E37-C208-4D7C-821A-0AEF90FC3485}" type="pres">
      <dgm:prSet presAssocID="{A1123AF1-26A7-4838-924C-9537E637D94C}" presName="desTx" presStyleLbl="revTx" presStyleIdx="2" presStyleCnt="4">
        <dgm:presLayoutVars>
          <dgm:bulletEnabled val="1"/>
        </dgm:presLayoutVars>
      </dgm:prSet>
      <dgm:spPr/>
    </dgm:pt>
    <dgm:pt modelId="{6DBA127E-DD3D-4DDE-8852-7BD71AE2BCED}" type="pres">
      <dgm:prSet presAssocID="{5F238283-DBD0-4E03-8F61-AE6B762DE669}" presName="space" presStyleCnt="0"/>
      <dgm:spPr/>
    </dgm:pt>
    <dgm:pt modelId="{50C68457-7545-4FE3-B4A7-386974276051}" type="pres">
      <dgm:prSet presAssocID="{9D71D714-5A26-4599-912C-33C210D04546}" presName="composite" presStyleCnt="0"/>
      <dgm:spPr/>
    </dgm:pt>
    <dgm:pt modelId="{5DD424DF-C65E-476F-BE6D-CA8E348AE754}" type="pres">
      <dgm:prSet presAssocID="{9D71D714-5A26-4599-912C-33C210D04546}" presName="parTx" presStyleLbl="node1" presStyleIdx="4" presStyleCnt="5">
        <dgm:presLayoutVars>
          <dgm:chMax val="0"/>
          <dgm:chPref val="0"/>
          <dgm:bulletEnabled val="1"/>
        </dgm:presLayoutVars>
      </dgm:prSet>
      <dgm:spPr/>
    </dgm:pt>
    <dgm:pt modelId="{228A8BEA-AB92-4AA5-9013-407F3890F190}" type="pres">
      <dgm:prSet presAssocID="{9D71D714-5A26-4599-912C-33C210D04546}" presName="desTx" presStyleLbl="revTx" presStyleIdx="3" presStyleCnt="4">
        <dgm:presLayoutVars>
          <dgm:bulletEnabled val="1"/>
        </dgm:presLayoutVars>
      </dgm:prSet>
      <dgm:spPr/>
    </dgm:pt>
  </dgm:ptLst>
  <dgm:cxnLst>
    <dgm:cxn modelId="{828D4D01-A0C8-4512-BF22-547411ED81E4}" srcId="{50A1BBBF-0EE8-4256-AF9D-7FE1396B96E0}" destId="{9D71D714-5A26-4599-912C-33C210D04546}" srcOrd="4" destOrd="0" parTransId="{51B42401-D1D4-4133-B494-7BC2ACF7EEEA}" sibTransId="{BC16AE2B-3441-4CFE-AAC2-E73398B52EE6}"/>
    <dgm:cxn modelId="{D884E413-1AE9-4D89-A42A-1C5E160C67C6}" srcId="{A1123AF1-26A7-4838-924C-9537E637D94C}" destId="{8C1ABDA9-0F3C-4B8D-B98E-AA598EDBA76B}" srcOrd="1" destOrd="0" parTransId="{049ACF92-D1F6-468B-925F-7942376A42A6}" sibTransId="{DB5F2CF7-D988-4EB5-B7AC-B274A1FC7C4B}"/>
    <dgm:cxn modelId="{6E374819-0FE5-4519-9F4A-4E2B8BAA9FA5}" type="presOf" srcId="{F486FC0D-BCBF-4EA6-A4AF-DB78B0FA1D42}" destId="{228A8BEA-AB92-4AA5-9013-407F3890F190}" srcOrd="0" destOrd="3" presId="urn:microsoft.com/office/officeart/2005/8/layout/chevron1"/>
    <dgm:cxn modelId="{211B6421-CBF1-4024-803C-76282E0D3D1B}" type="presOf" srcId="{B742E6A9-375D-4EC3-A781-BA7C8A1FD44C}" destId="{228A8BEA-AB92-4AA5-9013-407F3890F190}" srcOrd="0" destOrd="0" presId="urn:microsoft.com/office/officeart/2005/8/layout/chevron1"/>
    <dgm:cxn modelId="{743E9822-E464-44E6-9EE8-9DF83E40CD0A}" srcId="{0E6C2143-4CBA-4098-88ED-53316B7513F1}" destId="{0F4A20B3-1042-4205-A8C7-ACDB8B2A94DB}" srcOrd="0" destOrd="0" parTransId="{36CB8862-ACC2-420B-8B4D-DE4309FA158A}" sibTransId="{E4021C5E-A174-47B1-9BE1-B075B960F3F6}"/>
    <dgm:cxn modelId="{BCF98A33-CDA3-4385-B1C7-D27ED97175FB}" type="presOf" srcId="{A8CA6241-DA0F-4DBA-AB37-239F593EB486}" destId="{F642C20A-79BE-4D7B-AE3C-659D9B537FCF}" srcOrd="0" destOrd="0" presId="urn:microsoft.com/office/officeart/2005/8/layout/chevron1"/>
    <dgm:cxn modelId="{8BB93460-427D-497C-A622-3BE6D116BB8F}" type="presOf" srcId="{0F4A20B3-1042-4205-A8C7-ACDB8B2A94DB}" destId="{7F42DB1F-CB0F-4541-8CC5-DFC39B890EE3}" srcOrd="0" destOrd="0" presId="urn:microsoft.com/office/officeart/2005/8/layout/chevron1"/>
    <dgm:cxn modelId="{D11E3068-44E1-4901-9867-3E22DEC22B6E}" srcId="{86C45559-1E2A-4391-B4A5-11F128504385}" destId="{BD5C2FFE-A5EC-40BB-97F9-3EBC63B311B5}" srcOrd="1" destOrd="0" parTransId="{C5569388-62FC-4BCE-9878-89EEC7FC2407}" sibTransId="{F29266C4-D81D-42E7-9E9E-F4BFBFFE0A51}"/>
    <dgm:cxn modelId="{001FB568-3F04-46EC-BE37-E96EFE1DB23C}" srcId="{50A1BBBF-0EE8-4256-AF9D-7FE1396B96E0}" destId="{A1123AF1-26A7-4838-924C-9537E637D94C}" srcOrd="3" destOrd="0" parTransId="{7EF90070-913F-4DDD-A090-85068E49F650}" sibTransId="{5F238283-DBD0-4E03-8F61-AE6B762DE669}"/>
    <dgm:cxn modelId="{0F4C7650-820B-4625-81C1-95FF7322414B}" srcId="{9D71D714-5A26-4599-912C-33C210D04546}" destId="{F486FC0D-BCBF-4EA6-A4AF-DB78B0FA1D42}" srcOrd="3" destOrd="0" parTransId="{3709F711-9176-4E76-866D-F788B089FF01}" sibTransId="{4A3A812A-AE42-43BA-93DB-DFED9DB0CB3D}"/>
    <dgm:cxn modelId="{354BB972-6039-42A1-972B-A2B8B9E15845}" type="presOf" srcId="{64EB15F4-CD9F-4E38-8B72-1C944603BE38}" destId="{0CDD4983-BB22-45C8-B43D-67C2D4016CFA}" srcOrd="0" destOrd="0" presId="urn:microsoft.com/office/officeart/2005/8/layout/chevron1"/>
    <dgm:cxn modelId="{8C011255-7A09-4C38-9113-E4D83F2CD813}" srcId="{9D71D714-5A26-4599-912C-33C210D04546}" destId="{40C1B24B-B3B6-4F25-A40F-92BCDEE556F8}" srcOrd="4" destOrd="0" parTransId="{FCA8F593-C7BA-4B49-ACBD-DBFF3BC77C1D}" sibTransId="{7A8AAC5B-934A-41A4-BD70-59F99348EEE4}"/>
    <dgm:cxn modelId="{290F2F75-3AF3-496C-998E-921E7C5BB85B}" srcId="{0E6C2143-4CBA-4098-88ED-53316B7513F1}" destId="{69F5951F-FD60-42DF-AED2-031ED551CC0E}" srcOrd="1" destOrd="0" parTransId="{8E0ACF91-1316-42D5-ADF3-36A54C1F9A83}" sibTransId="{AC69F17F-1163-44BC-92FB-EAA884BCCE3C}"/>
    <dgm:cxn modelId="{22853777-30F1-449B-9A82-D60CD45D37C6}" type="presOf" srcId="{BACE41C1-E04D-44E5-8B27-A25BD59AC5D3}" destId="{228A8BEA-AB92-4AA5-9013-407F3890F190}" srcOrd="0" destOrd="1" presId="urn:microsoft.com/office/officeart/2005/8/layout/chevron1"/>
    <dgm:cxn modelId="{47C1F359-D678-4095-8EAA-3E35D3D581E2}" type="presOf" srcId="{9D71D714-5A26-4599-912C-33C210D04546}" destId="{5DD424DF-C65E-476F-BE6D-CA8E348AE754}" srcOrd="0" destOrd="0" presId="urn:microsoft.com/office/officeart/2005/8/layout/chevron1"/>
    <dgm:cxn modelId="{4EF7895A-30CB-4720-8573-8384E39D93F2}" srcId="{50A1BBBF-0EE8-4256-AF9D-7FE1396B96E0}" destId="{86C45559-1E2A-4391-B4A5-11F128504385}" srcOrd="2" destOrd="0" parTransId="{16D9798C-32CB-4857-8B59-5B6F56A31D5A}" sibTransId="{BFA450A0-9E4A-44E7-9FC6-2054D85B60DA}"/>
    <dgm:cxn modelId="{68CF9B7C-C647-41DB-B255-932F2D5C084D}" type="presOf" srcId="{34859AEB-7C84-48B5-82A0-9A91BEB31B88}" destId="{228A8BEA-AB92-4AA5-9013-407F3890F190}" srcOrd="0" destOrd="2" presId="urn:microsoft.com/office/officeart/2005/8/layout/chevron1"/>
    <dgm:cxn modelId="{203D067E-54B8-4E8A-9676-26F4471E9C20}" srcId="{9D71D714-5A26-4599-912C-33C210D04546}" destId="{B742E6A9-375D-4EC3-A781-BA7C8A1FD44C}" srcOrd="0" destOrd="0" parTransId="{966955D9-4552-4B09-A111-F08FDA315B28}" sibTransId="{4DA5C7F3-D6DB-43A8-8033-779FCDD3B07A}"/>
    <dgm:cxn modelId="{3239207E-D7C7-425D-9A2C-78D594C9E2C8}" type="presOf" srcId="{86C45559-1E2A-4391-B4A5-11F128504385}" destId="{1B674540-50CF-4501-94F3-AF7C25D43ECD}" srcOrd="0" destOrd="0" presId="urn:microsoft.com/office/officeart/2005/8/layout/chevron1"/>
    <dgm:cxn modelId="{A513F389-FE3F-43EB-B3C9-986DD1C8CAA2}" type="presOf" srcId="{0E6C2143-4CBA-4098-88ED-53316B7513F1}" destId="{D60E1CCD-A3E7-4178-8689-723DB1499060}" srcOrd="0" destOrd="0" presId="urn:microsoft.com/office/officeart/2005/8/layout/chevron1"/>
    <dgm:cxn modelId="{06AB4A8D-01DF-48BD-B7CC-291DE368FF1C}" srcId="{86C45559-1E2A-4391-B4A5-11F128504385}" destId="{A8CA6241-DA0F-4DBA-AB37-239F593EB486}" srcOrd="0" destOrd="0" parTransId="{851A8963-2441-4350-8F3D-24F2ADAD2744}" sibTransId="{99AA5FB4-385D-46C3-9E8C-F8C902859F42}"/>
    <dgm:cxn modelId="{99C32D91-FA45-4734-8B57-56C0321C8987}" type="presOf" srcId="{50A1BBBF-0EE8-4256-AF9D-7FE1396B96E0}" destId="{C1C67D6C-C0EB-4486-84EE-63733FCA1677}" srcOrd="0" destOrd="0" presId="urn:microsoft.com/office/officeart/2005/8/layout/chevron1"/>
    <dgm:cxn modelId="{30776996-1435-4884-8911-4212AE9C722A}" type="presOf" srcId="{40C1B24B-B3B6-4F25-A40F-92BCDEE556F8}" destId="{228A8BEA-AB92-4AA5-9013-407F3890F190}" srcOrd="0" destOrd="4" presId="urn:microsoft.com/office/officeart/2005/8/layout/chevron1"/>
    <dgm:cxn modelId="{D5878EA6-70E4-4C38-8DBF-124755DAB460}" srcId="{9D71D714-5A26-4599-912C-33C210D04546}" destId="{34859AEB-7C84-48B5-82A0-9A91BEB31B88}" srcOrd="2" destOrd="0" parTransId="{E80C550B-56E4-4CC6-A509-C95A45161B93}" sibTransId="{11926EF2-CF81-4FC2-98A3-E5F7C1214503}"/>
    <dgm:cxn modelId="{C3E229AE-3898-46D2-8A81-3B579FDE2E8F}" type="presOf" srcId="{A20D8109-CE8F-4A49-8E30-FD1C21D5A6EF}" destId="{159C9E37-C208-4D7C-821A-0AEF90FC3485}" srcOrd="0" destOrd="0" presId="urn:microsoft.com/office/officeart/2005/8/layout/chevron1"/>
    <dgm:cxn modelId="{003A6EC6-DDD4-45B8-AF3A-61E082AF9B76}" type="presOf" srcId="{69F5951F-FD60-42DF-AED2-031ED551CC0E}" destId="{7F42DB1F-CB0F-4541-8CC5-DFC39B890EE3}" srcOrd="0" destOrd="1" presId="urn:microsoft.com/office/officeart/2005/8/layout/chevron1"/>
    <dgm:cxn modelId="{662D8DCE-073F-4DF8-9B08-9FC241FE246A}" type="presOf" srcId="{A1123AF1-26A7-4838-924C-9537E637D94C}" destId="{6FE47669-F789-4C8D-B1C7-B826E13F7B58}" srcOrd="0" destOrd="0" presId="urn:microsoft.com/office/officeart/2005/8/layout/chevron1"/>
    <dgm:cxn modelId="{FCB0C3D8-207A-4E43-8991-B161C4FFFE0D}" srcId="{A1123AF1-26A7-4838-924C-9537E637D94C}" destId="{A20D8109-CE8F-4A49-8E30-FD1C21D5A6EF}" srcOrd="0" destOrd="0" parTransId="{66B48618-E3A3-496E-9525-A39246F77250}" sibTransId="{71C21E82-831D-4ABB-AF0C-944F26F0FD6E}"/>
    <dgm:cxn modelId="{6EAD68DE-5EB1-40DE-B228-BEC8ABA19F11}" srcId="{50A1BBBF-0EE8-4256-AF9D-7FE1396B96E0}" destId="{0E6C2143-4CBA-4098-88ED-53316B7513F1}" srcOrd="1" destOrd="0" parTransId="{E3E32690-712B-4137-909E-D9A121B574D4}" sibTransId="{0BFD406A-FDF0-400D-8145-A31A5C62B85B}"/>
    <dgm:cxn modelId="{BA5234F2-9EF1-4A32-B7B9-57CF6865C5AD}" srcId="{9D71D714-5A26-4599-912C-33C210D04546}" destId="{BACE41C1-E04D-44E5-8B27-A25BD59AC5D3}" srcOrd="1" destOrd="0" parTransId="{150E3FDB-1131-4FFA-875C-61D3E0003E2F}" sibTransId="{FD01A699-D2F0-47AF-9468-2B00A9BE3037}"/>
    <dgm:cxn modelId="{029303F4-966F-4386-BFD9-3B2FE91CF9E0}" type="presOf" srcId="{8C1ABDA9-0F3C-4B8D-B98E-AA598EDBA76B}" destId="{159C9E37-C208-4D7C-821A-0AEF90FC3485}" srcOrd="0" destOrd="1" presId="urn:microsoft.com/office/officeart/2005/8/layout/chevron1"/>
    <dgm:cxn modelId="{0F5453F7-9AB3-42F8-A031-64B42D34D523}" type="presOf" srcId="{BD5C2FFE-A5EC-40BB-97F9-3EBC63B311B5}" destId="{F642C20A-79BE-4D7B-AE3C-659D9B537FCF}" srcOrd="0" destOrd="1" presId="urn:microsoft.com/office/officeart/2005/8/layout/chevron1"/>
    <dgm:cxn modelId="{7C8792FB-0134-44AE-B173-CE808CC3D881}" srcId="{50A1BBBF-0EE8-4256-AF9D-7FE1396B96E0}" destId="{64EB15F4-CD9F-4E38-8B72-1C944603BE38}" srcOrd="0" destOrd="0" parTransId="{C905DE13-80E5-4CF7-86B9-8E716B6C5D6D}" sibTransId="{A7120B95-2088-4D40-9129-397B26D7B190}"/>
    <dgm:cxn modelId="{4C143F02-31BA-4292-A6C7-DB574E2E7085}" type="presParOf" srcId="{C1C67D6C-C0EB-4486-84EE-63733FCA1677}" destId="{05703C85-D4EA-4ABB-B251-A239D98F6779}" srcOrd="0" destOrd="0" presId="urn:microsoft.com/office/officeart/2005/8/layout/chevron1"/>
    <dgm:cxn modelId="{1917344A-00A1-4AB3-BD34-6C40D23B2CD4}" type="presParOf" srcId="{05703C85-D4EA-4ABB-B251-A239D98F6779}" destId="{0CDD4983-BB22-45C8-B43D-67C2D4016CFA}" srcOrd="0" destOrd="0" presId="urn:microsoft.com/office/officeart/2005/8/layout/chevron1"/>
    <dgm:cxn modelId="{57EA83EB-7C23-4A1D-991C-EDC68BBDCC36}" type="presParOf" srcId="{05703C85-D4EA-4ABB-B251-A239D98F6779}" destId="{FAFAB8A3-9417-4DC6-A07A-EBC1A7381532}" srcOrd="1" destOrd="0" presId="urn:microsoft.com/office/officeart/2005/8/layout/chevron1"/>
    <dgm:cxn modelId="{6948DE1E-8A14-4BF4-B404-22E5B56AAC65}" type="presParOf" srcId="{C1C67D6C-C0EB-4486-84EE-63733FCA1677}" destId="{9F6DE311-6327-4AD8-80E8-035360E519FE}" srcOrd="1" destOrd="0" presId="urn:microsoft.com/office/officeart/2005/8/layout/chevron1"/>
    <dgm:cxn modelId="{B07FBC48-588D-4BF4-BBF2-E046612A7D5F}" type="presParOf" srcId="{C1C67D6C-C0EB-4486-84EE-63733FCA1677}" destId="{69818BF9-1EE9-4F7C-935B-0CEC3EBE2541}" srcOrd="2" destOrd="0" presId="urn:microsoft.com/office/officeart/2005/8/layout/chevron1"/>
    <dgm:cxn modelId="{350C3252-8038-494D-BBF9-C99990B81F80}" type="presParOf" srcId="{69818BF9-1EE9-4F7C-935B-0CEC3EBE2541}" destId="{D60E1CCD-A3E7-4178-8689-723DB1499060}" srcOrd="0" destOrd="0" presId="urn:microsoft.com/office/officeart/2005/8/layout/chevron1"/>
    <dgm:cxn modelId="{8A151410-359A-411F-8216-BB44DA2D37AE}" type="presParOf" srcId="{69818BF9-1EE9-4F7C-935B-0CEC3EBE2541}" destId="{7F42DB1F-CB0F-4541-8CC5-DFC39B890EE3}" srcOrd="1" destOrd="0" presId="urn:microsoft.com/office/officeart/2005/8/layout/chevron1"/>
    <dgm:cxn modelId="{EDC2D4C4-7ED1-46D6-91B5-18A9B92B8ACD}" type="presParOf" srcId="{C1C67D6C-C0EB-4486-84EE-63733FCA1677}" destId="{5D116ED6-9FB2-49EF-911A-D8A76F32FC0D}" srcOrd="3" destOrd="0" presId="urn:microsoft.com/office/officeart/2005/8/layout/chevron1"/>
    <dgm:cxn modelId="{20F1B3E0-B017-4D06-80A6-1D4CBFE2CB55}" type="presParOf" srcId="{C1C67D6C-C0EB-4486-84EE-63733FCA1677}" destId="{096A02A2-3B0E-4939-A6A3-093D955E55EE}" srcOrd="4" destOrd="0" presId="urn:microsoft.com/office/officeart/2005/8/layout/chevron1"/>
    <dgm:cxn modelId="{4D815044-184F-4BFA-A8EF-4B0C63A37229}" type="presParOf" srcId="{096A02A2-3B0E-4939-A6A3-093D955E55EE}" destId="{1B674540-50CF-4501-94F3-AF7C25D43ECD}" srcOrd="0" destOrd="0" presId="urn:microsoft.com/office/officeart/2005/8/layout/chevron1"/>
    <dgm:cxn modelId="{61B3411D-281E-4296-9FFC-94EE68FE674E}" type="presParOf" srcId="{096A02A2-3B0E-4939-A6A3-093D955E55EE}" destId="{F642C20A-79BE-4D7B-AE3C-659D9B537FCF}" srcOrd="1" destOrd="0" presId="urn:microsoft.com/office/officeart/2005/8/layout/chevron1"/>
    <dgm:cxn modelId="{3DA2A027-93AF-4EBA-87E9-DFC1B1C3E45F}" type="presParOf" srcId="{C1C67D6C-C0EB-4486-84EE-63733FCA1677}" destId="{88CC027B-FEAE-4987-92A9-3F0E0C3F09A1}" srcOrd="5" destOrd="0" presId="urn:microsoft.com/office/officeart/2005/8/layout/chevron1"/>
    <dgm:cxn modelId="{B27BA454-EF06-43CF-8CFD-DA00D846A9B2}" type="presParOf" srcId="{C1C67D6C-C0EB-4486-84EE-63733FCA1677}" destId="{E87D34D3-7099-4E77-883B-6274E8A07F46}" srcOrd="6" destOrd="0" presId="urn:microsoft.com/office/officeart/2005/8/layout/chevron1"/>
    <dgm:cxn modelId="{077BD7EA-0E61-4452-BFC8-0BDA4D75CDE2}" type="presParOf" srcId="{E87D34D3-7099-4E77-883B-6274E8A07F46}" destId="{6FE47669-F789-4C8D-B1C7-B826E13F7B58}" srcOrd="0" destOrd="0" presId="urn:microsoft.com/office/officeart/2005/8/layout/chevron1"/>
    <dgm:cxn modelId="{83CEE714-0667-49E3-82E2-D4B3E09E0AE4}" type="presParOf" srcId="{E87D34D3-7099-4E77-883B-6274E8A07F46}" destId="{159C9E37-C208-4D7C-821A-0AEF90FC3485}" srcOrd="1" destOrd="0" presId="urn:microsoft.com/office/officeart/2005/8/layout/chevron1"/>
    <dgm:cxn modelId="{8824AE1B-90B2-4126-8BF9-A34A337389C5}" type="presParOf" srcId="{C1C67D6C-C0EB-4486-84EE-63733FCA1677}" destId="{6DBA127E-DD3D-4DDE-8852-7BD71AE2BCED}" srcOrd="7" destOrd="0" presId="urn:microsoft.com/office/officeart/2005/8/layout/chevron1"/>
    <dgm:cxn modelId="{CDA8D694-69DB-440E-8C4A-F7DC07AC13A4}" type="presParOf" srcId="{C1C67D6C-C0EB-4486-84EE-63733FCA1677}" destId="{50C68457-7545-4FE3-B4A7-386974276051}" srcOrd="8" destOrd="0" presId="urn:microsoft.com/office/officeart/2005/8/layout/chevron1"/>
    <dgm:cxn modelId="{6B314B31-67D2-4FE1-9E42-B5BBE6592073}" type="presParOf" srcId="{50C68457-7545-4FE3-B4A7-386974276051}" destId="{5DD424DF-C65E-476F-BE6D-CA8E348AE754}" srcOrd="0" destOrd="0" presId="urn:microsoft.com/office/officeart/2005/8/layout/chevron1"/>
    <dgm:cxn modelId="{DECAEE2D-F952-488D-A5C6-D945C294C34F}" type="presParOf" srcId="{50C68457-7545-4FE3-B4A7-386974276051}" destId="{228A8BEA-AB92-4AA5-9013-407F3890F19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8D889-611D-422F-BD7B-8F1633A8C6F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245B980-246A-4699-971F-B671F85A2EB6}">
      <dgm:prSet phldrT="[Text]"/>
      <dgm:spPr/>
      <dgm:t>
        <a:bodyPr/>
        <a:lstStyle/>
        <a:p>
          <a:r>
            <a:rPr lang="en-US" dirty="0"/>
            <a:t>Is current ICI ABBR effective date &lt;= 1-15-23</a:t>
          </a:r>
        </a:p>
      </dgm:t>
    </dgm:pt>
    <dgm:pt modelId="{8A99B242-5F70-47C9-BA6F-36FC6C18D5DF}" type="parTrans" cxnId="{E25E711A-BA7C-42F3-9809-D7B059891FF1}">
      <dgm:prSet/>
      <dgm:spPr/>
      <dgm:t>
        <a:bodyPr/>
        <a:lstStyle/>
        <a:p>
          <a:endParaRPr lang="en-US"/>
        </a:p>
      </dgm:t>
    </dgm:pt>
    <dgm:pt modelId="{FBBE69E8-2C49-4A39-ACB4-FD48019FA185}" type="sibTrans" cxnId="{E25E711A-BA7C-42F3-9809-D7B059891FF1}">
      <dgm:prSet/>
      <dgm:spPr/>
      <dgm:t>
        <a:bodyPr/>
        <a:lstStyle/>
        <a:p>
          <a:endParaRPr lang="en-US"/>
        </a:p>
      </dgm:t>
    </dgm:pt>
    <dgm:pt modelId="{48218249-122C-4230-876B-86E83024A4A2}">
      <dgm:prSet phldrT="[Text]"/>
      <dgm:spPr/>
      <dgm:t>
        <a:bodyPr/>
        <a:lstStyle/>
        <a:p>
          <a:r>
            <a:rPr lang="en-US"/>
            <a:t>Yes</a:t>
          </a:r>
        </a:p>
      </dgm:t>
    </dgm:pt>
    <dgm:pt modelId="{3EFB7133-F85B-4E89-A902-9A90914365E9}" type="parTrans" cxnId="{06D72573-7296-43A5-ABEE-42CEA61AC8E4}">
      <dgm:prSet/>
      <dgm:spPr/>
      <dgm:t>
        <a:bodyPr/>
        <a:lstStyle/>
        <a:p>
          <a:endParaRPr lang="en-US"/>
        </a:p>
      </dgm:t>
    </dgm:pt>
    <dgm:pt modelId="{66654985-870A-4361-88A3-F0A8E29D93F6}" type="sibTrans" cxnId="{06D72573-7296-43A5-ABEE-42CEA61AC8E4}">
      <dgm:prSet/>
      <dgm:spPr/>
      <dgm:t>
        <a:bodyPr/>
        <a:lstStyle/>
        <a:p>
          <a:endParaRPr lang="en-US"/>
        </a:p>
      </dgm:t>
    </dgm:pt>
    <dgm:pt modelId="{617422AF-DE75-43DD-AEB5-B1F21AA403DE}">
      <dgm:prSet phldrT="[Text]"/>
      <dgm:spPr/>
      <dgm:t>
        <a:bodyPr/>
        <a:lstStyle/>
        <a:p>
          <a:r>
            <a:rPr lang="en-US" dirty="0"/>
            <a:t>Is the employee enrolled in the ICI Premium Waiver Plan?</a:t>
          </a:r>
        </a:p>
      </dgm:t>
    </dgm:pt>
    <dgm:pt modelId="{3BA2680B-9813-4E38-BD09-AB8B0779D8AB}" type="parTrans" cxnId="{B7853D0B-9B49-424D-BC19-7496317D00BC}">
      <dgm:prSet/>
      <dgm:spPr/>
      <dgm:t>
        <a:bodyPr/>
        <a:lstStyle/>
        <a:p>
          <a:endParaRPr lang="en-US"/>
        </a:p>
      </dgm:t>
    </dgm:pt>
    <dgm:pt modelId="{DD4D8ED8-BECB-46FE-90D5-5C321E49814F}" type="sibTrans" cxnId="{B7853D0B-9B49-424D-BC19-7496317D00BC}">
      <dgm:prSet/>
      <dgm:spPr/>
      <dgm:t>
        <a:bodyPr/>
        <a:lstStyle/>
        <a:p>
          <a:endParaRPr lang="en-US"/>
        </a:p>
      </dgm:t>
    </dgm:pt>
    <dgm:pt modelId="{0F70DE45-7CBB-49DC-A4E1-85D20247EA9E}">
      <dgm:prSet phldrT="[Text]"/>
      <dgm:spPr/>
      <dgm:t>
        <a:bodyPr/>
        <a:lstStyle/>
        <a:p>
          <a:r>
            <a:rPr lang="en-US"/>
            <a:t>No</a:t>
          </a:r>
        </a:p>
      </dgm:t>
    </dgm:pt>
    <dgm:pt modelId="{50DFA276-A699-4ED7-8B58-E756AAD6CF47}" type="parTrans" cxnId="{A3EFFC62-D806-48C6-8770-A8246C9E64A8}">
      <dgm:prSet/>
      <dgm:spPr/>
      <dgm:t>
        <a:bodyPr/>
        <a:lstStyle/>
        <a:p>
          <a:endParaRPr lang="en-US"/>
        </a:p>
      </dgm:t>
    </dgm:pt>
    <dgm:pt modelId="{904A89EE-3D33-4737-8FA5-E50B3F3A65C0}" type="sibTrans" cxnId="{A3EFFC62-D806-48C6-8770-A8246C9E64A8}">
      <dgm:prSet/>
      <dgm:spPr/>
      <dgm:t>
        <a:bodyPr/>
        <a:lstStyle/>
        <a:p>
          <a:endParaRPr lang="en-US"/>
        </a:p>
      </dgm:t>
    </dgm:pt>
    <dgm:pt modelId="{22AFC20B-D788-4AA0-B533-90536095C910}">
      <dgm:prSet phldrT="[Text]"/>
      <dgm:spPr/>
      <dgm:t>
        <a:bodyPr/>
        <a:lstStyle/>
        <a:p>
          <a:r>
            <a:rPr lang="en-US"/>
            <a:t>New ABBR = Current ABBR</a:t>
          </a:r>
        </a:p>
      </dgm:t>
    </dgm:pt>
    <dgm:pt modelId="{22C8534E-E208-44F5-9EC0-91046C57C3E2}" type="parTrans" cxnId="{441D319F-6AE9-4E02-8610-26C24A4C60D2}">
      <dgm:prSet/>
      <dgm:spPr/>
      <dgm:t>
        <a:bodyPr/>
        <a:lstStyle/>
        <a:p>
          <a:endParaRPr lang="en-US"/>
        </a:p>
      </dgm:t>
    </dgm:pt>
    <dgm:pt modelId="{C0479F64-C377-40D7-8FBF-846400CD496A}" type="sibTrans" cxnId="{441D319F-6AE9-4E02-8610-26C24A4C60D2}">
      <dgm:prSet/>
      <dgm:spPr/>
      <dgm:t>
        <a:bodyPr/>
        <a:lstStyle/>
        <a:p>
          <a:endParaRPr lang="en-US"/>
        </a:p>
      </dgm:t>
    </dgm:pt>
    <dgm:pt modelId="{BD9EF453-AD85-4F6D-BBCC-3CC1BA707B49}">
      <dgm:prSet/>
      <dgm:spPr/>
      <dgm:t>
        <a:bodyPr/>
        <a:lstStyle/>
        <a:p>
          <a:r>
            <a:rPr lang="en-US"/>
            <a:t>No</a:t>
          </a:r>
        </a:p>
      </dgm:t>
    </dgm:pt>
    <dgm:pt modelId="{5BE2368D-212F-49FD-8DAD-3DE4B6130A60}" type="parTrans" cxnId="{76F788B8-BB74-4342-863B-DDC4208BED49}">
      <dgm:prSet/>
      <dgm:spPr/>
      <dgm:t>
        <a:bodyPr/>
        <a:lstStyle/>
        <a:p>
          <a:endParaRPr lang="en-US"/>
        </a:p>
      </dgm:t>
    </dgm:pt>
    <dgm:pt modelId="{522E0FDE-8C30-47C5-890A-D40927D9E665}" type="sibTrans" cxnId="{76F788B8-BB74-4342-863B-DDC4208BED49}">
      <dgm:prSet/>
      <dgm:spPr/>
      <dgm:t>
        <a:bodyPr/>
        <a:lstStyle/>
        <a:p>
          <a:endParaRPr lang="en-US"/>
        </a:p>
      </dgm:t>
    </dgm:pt>
    <dgm:pt modelId="{237036BE-FE33-4B1E-B794-BD39FCABC324}">
      <dgm:prSet/>
      <dgm:spPr/>
      <dgm:t>
        <a:bodyPr/>
        <a:lstStyle/>
        <a:p>
          <a:r>
            <a:rPr lang="en-US"/>
            <a:t>Yes</a:t>
          </a:r>
        </a:p>
      </dgm:t>
    </dgm:pt>
    <dgm:pt modelId="{4BE9E4E5-2138-4B68-A763-1F56557E5223}" type="parTrans" cxnId="{4E620B3F-648F-4B0B-9B74-A995760E243D}">
      <dgm:prSet/>
      <dgm:spPr/>
      <dgm:t>
        <a:bodyPr/>
        <a:lstStyle/>
        <a:p>
          <a:endParaRPr lang="en-US"/>
        </a:p>
      </dgm:t>
    </dgm:pt>
    <dgm:pt modelId="{EF4ACFF9-27C5-4B1D-A1C3-9021EB83ADF5}" type="sibTrans" cxnId="{4E620B3F-648F-4B0B-9B74-A995760E243D}">
      <dgm:prSet/>
      <dgm:spPr/>
      <dgm:t>
        <a:bodyPr/>
        <a:lstStyle/>
        <a:p>
          <a:endParaRPr lang="en-US"/>
        </a:p>
      </dgm:t>
    </dgm:pt>
    <dgm:pt modelId="{8094FFE8-731B-45C3-9CC0-ECAA33457AF1}">
      <dgm:prSet/>
      <dgm:spPr/>
      <dgm:t>
        <a:bodyPr/>
        <a:lstStyle/>
        <a:p>
          <a:r>
            <a:rPr lang="en-US"/>
            <a:t>New  ABBR = Current ABBR</a:t>
          </a:r>
        </a:p>
      </dgm:t>
    </dgm:pt>
    <dgm:pt modelId="{902371DA-3F9E-4CDE-A6AC-D1134DAA67AA}" type="parTrans" cxnId="{92E1E9FA-907B-4940-A546-6C7788B6BBC6}">
      <dgm:prSet/>
      <dgm:spPr/>
      <dgm:t>
        <a:bodyPr/>
        <a:lstStyle/>
        <a:p>
          <a:endParaRPr lang="en-US"/>
        </a:p>
      </dgm:t>
    </dgm:pt>
    <dgm:pt modelId="{4C85D71B-D855-4F1C-A129-A22DC1B38580}" type="sibTrans" cxnId="{92E1E9FA-907B-4940-A546-6C7788B6BBC6}">
      <dgm:prSet/>
      <dgm:spPr/>
      <dgm:t>
        <a:bodyPr/>
        <a:lstStyle/>
        <a:p>
          <a:endParaRPr lang="en-US"/>
        </a:p>
      </dgm:t>
    </dgm:pt>
    <dgm:pt modelId="{002FE374-7B02-44A9-9B95-209CCEAB5CC7}">
      <dgm:prSet/>
      <dgm:spPr/>
      <dgm:t>
        <a:bodyPr/>
        <a:lstStyle/>
        <a:p>
          <a:r>
            <a:rPr lang="en-US"/>
            <a:t>New ABBR = Prior Year WRS (WRS ABBR) rounded up to next highest $1000</a:t>
          </a:r>
        </a:p>
      </dgm:t>
    </dgm:pt>
    <dgm:pt modelId="{991E84A6-1332-4575-A25C-3BCF2CD2EE94}" type="parTrans" cxnId="{ED40E7BE-6E46-400E-9AD1-8145996BBA8D}">
      <dgm:prSet/>
      <dgm:spPr/>
      <dgm:t>
        <a:bodyPr/>
        <a:lstStyle/>
        <a:p>
          <a:endParaRPr lang="en-US"/>
        </a:p>
      </dgm:t>
    </dgm:pt>
    <dgm:pt modelId="{01BDB19D-6D79-4466-A70B-A3904AC9E568}" type="sibTrans" cxnId="{ED40E7BE-6E46-400E-9AD1-8145996BBA8D}">
      <dgm:prSet/>
      <dgm:spPr/>
      <dgm:t>
        <a:bodyPr/>
        <a:lstStyle/>
        <a:p>
          <a:endParaRPr lang="en-US"/>
        </a:p>
      </dgm:t>
    </dgm:pt>
    <dgm:pt modelId="{5EB0025D-E7A6-4480-9933-51D9E15D8D0A}" type="pres">
      <dgm:prSet presAssocID="{2EB8D889-611D-422F-BD7B-8F1633A8C6FA}" presName="diagram" presStyleCnt="0">
        <dgm:presLayoutVars>
          <dgm:chPref val="1"/>
          <dgm:dir/>
          <dgm:animOne val="branch"/>
          <dgm:animLvl val="lvl"/>
          <dgm:resizeHandles val="exact"/>
        </dgm:presLayoutVars>
      </dgm:prSet>
      <dgm:spPr/>
    </dgm:pt>
    <dgm:pt modelId="{E23103D2-82FE-41F5-BC4B-BBD858436229}" type="pres">
      <dgm:prSet presAssocID="{3245B980-246A-4699-971F-B671F85A2EB6}" presName="root1" presStyleCnt="0"/>
      <dgm:spPr/>
    </dgm:pt>
    <dgm:pt modelId="{C98C58F7-0F37-45F7-956C-36F0B880968F}" type="pres">
      <dgm:prSet presAssocID="{3245B980-246A-4699-971F-B671F85A2EB6}" presName="LevelOneTextNode" presStyleLbl="node0" presStyleIdx="0" presStyleCnt="1" custScaleX="119798">
        <dgm:presLayoutVars>
          <dgm:chPref val="3"/>
        </dgm:presLayoutVars>
      </dgm:prSet>
      <dgm:spPr/>
    </dgm:pt>
    <dgm:pt modelId="{DD34B42D-4170-42B5-9D89-82CF166788E2}" type="pres">
      <dgm:prSet presAssocID="{3245B980-246A-4699-971F-B671F85A2EB6}" presName="level2hierChild" presStyleCnt="0"/>
      <dgm:spPr/>
    </dgm:pt>
    <dgm:pt modelId="{38F6D321-73F7-47CF-8F8E-3EA1BD64DE13}" type="pres">
      <dgm:prSet presAssocID="{3EFB7133-F85B-4E89-A902-9A90914365E9}" presName="conn2-1" presStyleLbl="parChTrans1D2" presStyleIdx="0" presStyleCnt="2"/>
      <dgm:spPr/>
    </dgm:pt>
    <dgm:pt modelId="{C945AAC6-E2DF-4EDE-AC7F-9A7217971FC1}" type="pres">
      <dgm:prSet presAssocID="{3EFB7133-F85B-4E89-A902-9A90914365E9}" presName="connTx" presStyleLbl="parChTrans1D2" presStyleIdx="0" presStyleCnt="2"/>
      <dgm:spPr/>
    </dgm:pt>
    <dgm:pt modelId="{558DEE2C-0DD4-4A4B-8AA4-F0E217EA66BA}" type="pres">
      <dgm:prSet presAssocID="{48218249-122C-4230-876B-86E83024A4A2}" presName="root2" presStyleCnt="0"/>
      <dgm:spPr/>
    </dgm:pt>
    <dgm:pt modelId="{EC245886-D320-43CC-B66A-0CE45E9866A4}" type="pres">
      <dgm:prSet presAssocID="{48218249-122C-4230-876B-86E83024A4A2}" presName="LevelTwoTextNode" presStyleLbl="node2" presStyleIdx="0" presStyleCnt="2" custScaleX="60462">
        <dgm:presLayoutVars>
          <dgm:chPref val="3"/>
        </dgm:presLayoutVars>
      </dgm:prSet>
      <dgm:spPr/>
    </dgm:pt>
    <dgm:pt modelId="{E56E2737-C182-449B-8775-F56A3ACA51DE}" type="pres">
      <dgm:prSet presAssocID="{48218249-122C-4230-876B-86E83024A4A2}" presName="level3hierChild" presStyleCnt="0"/>
      <dgm:spPr/>
    </dgm:pt>
    <dgm:pt modelId="{E5A598B7-CB76-4727-9C84-E4097B752E88}" type="pres">
      <dgm:prSet presAssocID="{3BA2680B-9813-4E38-BD09-AB8B0779D8AB}" presName="conn2-1" presStyleLbl="parChTrans1D3" presStyleIdx="0" presStyleCnt="2"/>
      <dgm:spPr/>
    </dgm:pt>
    <dgm:pt modelId="{62339A34-B215-47E0-93A7-41F3E795C632}" type="pres">
      <dgm:prSet presAssocID="{3BA2680B-9813-4E38-BD09-AB8B0779D8AB}" presName="connTx" presStyleLbl="parChTrans1D3" presStyleIdx="0" presStyleCnt="2"/>
      <dgm:spPr/>
    </dgm:pt>
    <dgm:pt modelId="{9F4445AB-2E56-4D30-B281-7127CFDFB792}" type="pres">
      <dgm:prSet presAssocID="{617422AF-DE75-43DD-AEB5-B1F21AA403DE}" presName="root2" presStyleCnt="0"/>
      <dgm:spPr/>
    </dgm:pt>
    <dgm:pt modelId="{DEAF5AB7-6BAE-43CC-8D69-6833BFD8EB93}" type="pres">
      <dgm:prSet presAssocID="{617422AF-DE75-43DD-AEB5-B1F21AA403DE}" presName="LevelTwoTextNode" presStyleLbl="node3" presStyleIdx="0" presStyleCnt="2" custScaleY="138950">
        <dgm:presLayoutVars>
          <dgm:chPref val="3"/>
        </dgm:presLayoutVars>
      </dgm:prSet>
      <dgm:spPr/>
    </dgm:pt>
    <dgm:pt modelId="{3F76255D-A81C-4D64-985E-E28FF193A8D9}" type="pres">
      <dgm:prSet presAssocID="{617422AF-DE75-43DD-AEB5-B1F21AA403DE}" presName="level3hierChild" presStyleCnt="0"/>
      <dgm:spPr/>
    </dgm:pt>
    <dgm:pt modelId="{7ED0CCC2-54BE-489A-BC0D-6CAE9A6DF656}" type="pres">
      <dgm:prSet presAssocID="{5BE2368D-212F-49FD-8DAD-3DE4B6130A60}" presName="conn2-1" presStyleLbl="parChTrans1D4" presStyleIdx="0" presStyleCnt="4"/>
      <dgm:spPr/>
    </dgm:pt>
    <dgm:pt modelId="{33FC80F8-7929-49EF-98E9-A35787C21F54}" type="pres">
      <dgm:prSet presAssocID="{5BE2368D-212F-49FD-8DAD-3DE4B6130A60}" presName="connTx" presStyleLbl="parChTrans1D4" presStyleIdx="0" presStyleCnt="4"/>
      <dgm:spPr/>
    </dgm:pt>
    <dgm:pt modelId="{509C1B8F-0055-4A8E-82BA-7508C54BB038}" type="pres">
      <dgm:prSet presAssocID="{BD9EF453-AD85-4F6D-BBCC-3CC1BA707B49}" presName="root2" presStyleCnt="0"/>
      <dgm:spPr/>
    </dgm:pt>
    <dgm:pt modelId="{D17D1F87-8D25-4AE3-B70F-381A771D5E24}" type="pres">
      <dgm:prSet presAssocID="{BD9EF453-AD85-4F6D-BBCC-3CC1BA707B49}" presName="LevelTwoTextNode" presStyleLbl="node4" presStyleIdx="0" presStyleCnt="4" custScaleX="64739">
        <dgm:presLayoutVars>
          <dgm:chPref val="3"/>
        </dgm:presLayoutVars>
      </dgm:prSet>
      <dgm:spPr/>
    </dgm:pt>
    <dgm:pt modelId="{0AA0D4DB-DFA3-4923-8451-62350ECE95DD}" type="pres">
      <dgm:prSet presAssocID="{BD9EF453-AD85-4F6D-BBCC-3CC1BA707B49}" presName="level3hierChild" presStyleCnt="0"/>
      <dgm:spPr/>
    </dgm:pt>
    <dgm:pt modelId="{9CE40D6D-EF86-4044-A1D4-FDDB88905990}" type="pres">
      <dgm:prSet presAssocID="{991E84A6-1332-4575-A25C-3BCF2CD2EE94}" presName="conn2-1" presStyleLbl="parChTrans1D4" presStyleIdx="1" presStyleCnt="4"/>
      <dgm:spPr/>
    </dgm:pt>
    <dgm:pt modelId="{9BBAB713-1334-47DA-9AC6-F77F7A90FDB5}" type="pres">
      <dgm:prSet presAssocID="{991E84A6-1332-4575-A25C-3BCF2CD2EE94}" presName="connTx" presStyleLbl="parChTrans1D4" presStyleIdx="1" presStyleCnt="4"/>
      <dgm:spPr/>
    </dgm:pt>
    <dgm:pt modelId="{C4317CCE-ECE7-44D4-86C3-38D76218AE05}" type="pres">
      <dgm:prSet presAssocID="{002FE374-7B02-44A9-9B95-209CCEAB5CC7}" presName="root2" presStyleCnt="0"/>
      <dgm:spPr/>
    </dgm:pt>
    <dgm:pt modelId="{B61359D4-4DC9-4FF9-8973-BD0067537FF8}" type="pres">
      <dgm:prSet presAssocID="{002FE374-7B02-44A9-9B95-209CCEAB5CC7}" presName="LevelTwoTextNode" presStyleLbl="node4" presStyleIdx="1" presStyleCnt="4" custScaleY="162188">
        <dgm:presLayoutVars>
          <dgm:chPref val="3"/>
        </dgm:presLayoutVars>
      </dgm:prSet>
      <dgm:spPr/>
    </dgm:pt>
    <dgm:pt modelId="{D8245A36-8878-4828-B151-024382575582}" type="pres">
      <dgm:prSet presAssocID="{002FE374-7B02-44A9-9B95-209CCEAB5CC7}" presName="level3hierChild" presStyleCnt="0"/>
      <dgm:spPr/>
    </dgm:pt>
    <dgm:pt modelId="{186BD4C2-B11B-4D08-A9DA-043415227B40}" type="pres">
      <dgm:prSet presAssocID="{4BE9E4E5-2138-4B68-A763-1F56557E5223}" presName="conn2-1" presStyleLbl="parChTrans1D4" presStyleIdx="2" presStyleCnt="4"/>
      <dgm:spPr/>
    </dgm:pt>
    <dgm:pt modelId="{FD661E41-8EAF-46B5-83FE-E6F130D4252D}" type="pres">
      <dgm:prSet presAssocID="{4BE9E4E5-2138-4B68-A763-1F56557E5223}" presName="connTx" presStyleLbl="parChTrans1D4" presStyleIdx="2" presStyleCnt="4"/>
      <dgm:spPr/>
    </dgm:pt>
    <dgm:pt modelId="{1841A3DA-3949-421D-9125-B2472EE01383}" type="pres">
      <dgm:prSet presAssocID="{237036BE-FE33-4B1E-B794-BD39FCABC324}" presName="root2" presStyleCnt="0"/>
      <dgm:spPr/>
    </dgm:pt>
    <dgm:pt modelId="{F52D64DC-7376-4B5A-B51E-A0BEC5146839}" type="pres">
      <dgm:prSet presAssocID="{237036BE-FE33-4B1E-B794-BD39FCABC324}" presName="LevelTwoTextNode" presStyleLbl="node4" presStyleIdx="2" presStyleCnt="4" custScaleX="68035">
        <dgm:presLayoutVars>
          <dgm:chPref val="3"/>
        </dgm:presLayoutVars>
      </dgm:prSet>
      <dgm:spPr/>
    </dgm:pt>
    <dgm:pt modelId="{38069488-7DAB-4640-B9C9-F8421E42E548}" type="pres">
      <dgm:prSet presAssocID="{237036BE-FE33-4B1E-B794-BD39FCABC324}" presName="level3hierChild" presStyleCnt="0"/>
      <dgm:spPr/>
    </dgm:pt>
    <dgm:pt modelId="{2097152F-3016-4A84-91AF-86D6B827E9A2}" type="pres">
      <dgm:prSet presAssocID="{902371DA-3F9E-4CDE-A6AC-D1134DAA67AA}" presName="conn2-1" presStyleLbl="parChTrans1D4" presStyleIdx="3" presStyleCnt="4"/>
      <dgm:spPr/>
    </dgm:pt>
    <dgm:pt modelId="{115D7952-47DA-4027-81D1-EB98316BEA90}" type="pres">
      <dgm:prSet presAssocID="{902371DA-3F9E-4CDE-A6AC-D1134DAA67AA}" presName="connTx" presStyleLbl="parChTrans1D4" presStyleIdx="3" presStyleCnt="4"/>
      <dgm:spPr/>
    </dgm:pt>
    <dgm:pt modelId="{1F9AB725-7416-475A-BE09-1C682BC6B40E}" type="pres">
      <dgm:prSet presAssocID="{8094FFE8-731B-45C3-9CC0-ECAA33457AF1}" presName="root2" presStyleCnt="0"/>
      <dgm:spPr/>
    </dgm:pt>
    <dgm:pt modelId="{5F5D85BF-AC5A-4D33-B889-4B84954E4B78}" type="pres">
      <dgm:prSet presAssocID="{8094FFE8-731B-45C3-9CC0-ECAA33457AF1}" presName="LevelTwoTextNode" presStyleLbl="node4" presStyleIdx="3" presStyleCnt="4" custScaleY="135444">
        <dgm:presLayoutVars>
          <dgm:chPref val="3"/>
        </dgm:presLayoutVars>
      </dgm:prSet>
      <dgm:spPr/>
    </dgm:pt>
    <dgm:pt modelId="{50B99638-65CE-4AF1-937A-01414E8F7405}" type="pres">
      <dgm:prSet presAssocID="{8094FFE8-731B-45C3-9CC0-ECAA33457AF1}" presName="level3hierChild" presStyleCnt="0"/>
      <dgm:spPr/>
    </dgm:pt>
    <dgm:pt modelId="{78295A39-4992-4C0C-9C5C-E8A20D5FC162}" type="pres">
      <dgm:prSet presAssocID="{50DFA276-A699-4ED7-8B58-E756AAD6CF47}" presName="conn2-1" presStyleLbl="parChTrans1D2" presStyleIdx="1" presStyleCnt="2"/>
      <dgm:spPr/>
    </dgm:pt>
    <dgm:pt modelId="{D2B64A84-2726-40AB-B6B6-0B52228CDB5F}" type="pres">
      <dgm:prSet presAssocID="{50DFA276-A699-4ED7-8B58-E756AAD6CF47}" presName="connTx" presStyleLbl="parChTrans1D2" presStyleIdx="1" presStyleCnt="2"/>
      <dgm:spPr/>
    </dgm:pt>
    <dgm:pt modelId="{CF761040-FF62-4E73-AE64-B87A22E4C540}" type="pres">
      <dgm:prSet presAssocID="{0F70DE45-7CBB-49DC-A4E1-85D20247EA9E}" presName="root2" presStyleCnt="0"/>
      <dgm:spPr/>
    </dgm:pt>
    <dgm:pt modelId="{55E6B653-91F7-404F-B85E-12B7EDA23CA1}" type="pres">
      <dgm:prSet presAssocID="{0F70DE45-7CBB-49DC-A4E1-85D20247EA9E}" presName="LevelTwoTextNode" presStyleLbl="node2" presStyleIdx="1" presStyleCnt="2" custScaleX="59483">
        <dgm:presLayoutVars>
          <dgm:chPref val="3"/>
        </dgm:presLayoutVars>
      </dgm:prSet>
      <dgm:spPr/>
    </dgm:pt>
    <dgm:pt modelId="{88914366-5A35-41DF-9602-6EB6D4E31E79}" type="pres">
      <dgm:prSet presAssocID="{0F70DE45-7CBB-49DC-A4E1-85D20247EA9E}" presName="level3hierChild" presStyleCnt="0"/>
      <dgm:spPr/>
    </dgm:pt>
    <dgm:pt modelId="{5259167C-7BA6-4544-9C9D-FBA27AD1843D}" type="pres">
      <dgm:prSet presAssocID="{22C8534E-E208-44F5-9EC0-91046C57C3E2}" presName="conn2-1" presStyleLbl="parChTrans1D3" presStyleIdx="1" presStyleCnt="2"/>
      <dgm:spPr/>
    </dgm:pt>
    <dgm:pt modelId="{473A89CA-AFA2-4F4C-97C4-30F5FBA03F6E}" type="pres">
      <dgm:prSet presAssocID="{22C8534E-E208-44F5-9EC0-91046C57C3E2}" presName="connTx" presStyleLbl="parChTrans1D3" presStyleIdx="1" presStyleCnt="2"/>
      <dgm:spPr/>
    </dgm:pt>
    <dgm:pt modelId="{5318BB7E-0D77-4DB5-9945-27590271740A}" type="pres">
      <dgm:prSet presAssocID="{22AFC20B-D788-4AA0-B533-90536095C910}" presName="root2" presStyleCnt="0"/>
      <dgm:spPr/>
    </dgm:pt>
    <dgm:pt modelId="{FAB89B9E-804D-4B2D-AD2B-3D47ECA3BEAD}" type="pres">
      <dgm:prSet presAssocID="{22AFC20B-D788-4AA0-B533-90536095C910}" presName="LevelTwoTextNode" presStyleLbl="node3" presStyleIdx="1" presStyleCnt="2" custScaleY="148306">
        <dgm:presLayoutVars>
          <dgm:chPref val="3"/>
        </dgm:presLayoutVars>
      </dgm:prSet>
      <dgm:spPr/>
    </dgm:pt>
    <dgm:pt modelId="{7A8701E5-8AFB-41ED-9AA9-76155C746F60}" type="pres">
      <dgm:prSet presAssocID="{22AFC20B-D788-4AA0-B533-90536095C910}" presName="level3hierChild" presStyleCnt="0"/>
      <dgm:spPr/>
    </dgm:pt>
  </dgm:ptLst>
  <dgm:cxnLst>
    <dgm:cxn modelId="{D224F007-AF27-481B-BB26-4257F9DF7EC9}" type="presOf" srcId="{237036BE-FE33-4B1E-B794-BD39FCABC324}" destId="{F52D64DC-7376-4B5A-B51E-A0BEC5146839}" srcOrd="0" destOrd="0" presId="urn:microsoft.com/office/officeart/2005/8/layout/hierarchy2"/>
    <dgm:cxn modelId="{C797CF08-780B-48D7-AEDD-AE4E2BC66B15}" type="presOf" srcId="{902371DA-3F9E-4CDE-A6AC-D1134DAA67AA}" destId="{2097152F-3016-4A84-91AF-86D6B827E9A2}" srcOrd="0" destOrd="0" presId="urn:microsoft.com/office/officeart/2005/8/layout/hierarchy2"/>
    <dgm:cxn modelId="{1392F709-4F28-4DE5-8581-E59DCB338C8C}" type="presOf" srcId="{991E84A6-1332-4575-A25C-3BCF2CD2EE94}" destId="{9CE40D6D-EF86-4044-A1D4-FDDB88905990}" srcOrd="0" destOrd="0" presId="urn:microsoft.com/office/officeart/2005/8/layout/hierarchy2"/>
    <dgm:cxn modelId="{B7853D0B-9B49-424D-BC19-7496317D00BC}" srcId="{48218249-122C-4230-876B-86E83024A4A2}" destId="{617422AF-DE75-43DD-AEB5-B1F21AA403DE}" srcOrd="0" destOrd="0" parTransId="{3BA2680B-9813-4E38-BD09-AB8B0779D8AB}" sibTransId="{DD4D8ED8-BECB-46FE-90D5-5C321E49814F}"/>
    <dgm:cxn modelId="{02D2B517-A80C-4520-890C-CD16CF16521A}" type="presOf" srcId="{4BE9E4E5-2138-4B68-A763-1F56557E5223}" destId="{186BD4C2-B11B-4D08-A9DA-043415227B40}" srcOrd="0" destOrd="0" presId="urn:microsoft.com/office/officeart/2005/8/layout/hierarchy2"/>
    <dgm:cxn modelId="{095E0018-15C7-45BF-B5F7-6C141DE46B01}" type="presOf" srcId="{3245B980-246A-4699-971F-B671F85A2EB6}" destId="{C98C58F7-0F37-45F7-956C-36F0B880968F}" srcOrd="0" destOrd="0" presId="urn:microsoft.com/office/officeart/2005/8/layout/hierarchy2"/>
    <dgm:cxn modelId="{663A7518-DD45-4F48-88EC-0F58B3D7C084}" type="presOf" srcId="{617422AF-DE75-43DD-AEB5-B1F21AA403DE}" destId="{DEAF5AB7-6BAE-43CC-8D69-6833BFD8EB93}" srcOrd="0" destOrd="0" presId="urn:microsoft.com/office/officeart/2005/8/layout/hierarchy2"/>
    <dgm:cxn modelId="{86228D19-86FF-408F-8F49-705FCA2EB639}" type="presOf" srcId="{50DFA276-A699-4ED7-8B58-E756AAD6CF47}" destId="{D2B64A84-2726-40AB-B6B6-0B52228CDB5F}" srcOrd="1" destOrd="0" presId="urn:microsoft.com/office/officeart/2005/8/layout/hierarchy2"/>
    <dgm:cxn modelId="{E25E711A-BA7C-42F3-9809-D7B059891FF1}" srcId="{2EB8D889-611D-422F-BD7B-8F1633A8C6FA}" destId="{3245B980-246A-4699-971F-B671F85A2EB6}" srcOrd="0" destOrd="0" parTransId="{8A99B242-5F70-47C9-BA6F-36FC6C18D5DF}" sibTransId="{FBBE69E8-2C49-4A39-ACB4-FD48019FA185}"/>
    <dgm:cxn modelId="{B819E31B-4BEF-4572-BD91-D9A501344B73}" type="presOf" srcId="{3EFB7133-F85B-4E89-A902-9A90914365E9}" destId="{C945AAC6-E2DF-4EDE-AC7F-9A7217971FC1}" srcOrd="1" destOrd="0" presId="urn:microsoft.com/office/officeart/2005/8/layout/hierarchy2"/>
    <dgm:cxn modelId="{4B1A3B1D-1164-48CF-A804-5B81B4A4A842}" type="presOf" srcId="{48218249-122C-4230-876B-86E83024A4A2}" destId="{EC245886-D320-43CC-B66A-0CE45E9866A4}" srcOrd="0" destOrd="0" presId="urn:microsoft.com/office/officeart/2005/8/layout/hierarchy2"/>
    <dgm:cxn modelId="{4E620B3F-648F-4B0B-9B74-A995760E243D}" srcId="{617422AF-DE75-43DD-AEB5-B1F21AA403DE}" destId="{237036BE-FE33-4B1E-B794-BD39FCABC324}" srcOrd="1" destOrd="0" parTransId="{4BE9E4E5-2138-4B68-A763-1F56557E5223}" sibTransId="{EF4ACFF9-27C5-4B1D-A1C3-9021EB83ADF5}"/>
    <dgm:cxn modelId="{A3EFFC62-D806-48C6-8770-A8246C9E64A8}" srcId="{3245B980-246A-4699-971F-B671F85A2EB6}" destId="{0F70DE45-7CBB-49DC-A4E1-85D20247EA9E}" srcOrd="1" destOrd="0" parTransId="{50DFA276-A699-4ED7-8B58-E756AAD6CF47}" sibTransId="{904A89EE-3D33-4737-8FA5-E50B3F3A65C0}"/>
    <dgm:cxn modelId="{E8AE5944-09D6-4AD7-AE14-9A9723A600F7}" type="presOf" srcId="{991E84A6-1332-4575-A25C-3BCF2CD2EE94}" destId="{9BBAB713-1334-47DA-9AC6-F77F7A90FDB5}" srcOrd="1" destOrd="0" presId="urn:microsoft.com/office/officeart/2005/8/layout/hierarchy2"/>
    <dgm:cxn modelId="{9C3D8B48-B6BD-48D4-8B66-F35652A4C9C7}" type="presOf" srcId="{3EFB7133-F85B-4E89-A902-9A90914365E9}" destId="{38F6D321-73F7-47CF-8F8E-3EA1BD64DE13}" srcOrd="0" destOrd="0" presId="urn:microsoft.com/office/officeart/2005/8/layout/hierarchy2"/>
    <dgm:cxn modelId="{06D72573-7296-43A5-ABEE-42CEA61AC8E4}" srcId="{3245B980-246A-4699-971F-B671F85A2EB6}" destId="{48218249-122C-4230-876B-86E83024A4A2}" srcOrd="0" destOrd="0" parTransId="{3EFB7133-F85B-4E89-A902-9A90914365E9}" sibTransId="{66654985-870A-4361-88A3-F0A8E29D93F6}"/>
    <dgm:cxn modelId="{05D5FC57-6D3F-4E09-AA21-6554752D0A95}" type="presOf" srcId="{22AFC20B-D788-4AA0-B533-90536095C910}" destId="{FAB89B9E-804D-4B2D-AD2B-3D47ECA3BEAD}" srcOrd="0" destOrd="0" presId="urn:microsoft.com/office/officeart/2005/8/layout/hierarchy2"/>
    <dgm:cxn modelId="{CA806B82-8D85-4B34-B0D9-3BA415746559}" type="presOf" srcId="{002FE374-7B02-44A9-9B95-209CCEAB5CC7}" destId="{B61359D4-4DC9-4FF9-8973-BD0067537FF8}" srcOrd="0" destOrd="0" presId="urn:microsoft.com/office/officeart/2005/8/layout/hierarchy2"/>
    <dgm:cxn modelId="{ABBA5C97-146C-4D11-A697-ECC7648DCA98}" type="presOf" srcId="{BD9EF453-AD85-4F6D-BBCC-3CC1BA707B49}" destId="{D17D1F87-8D25-4AE3-B70F-381A771D5E24}" srcOrd="0" destOrd="0" presId="urn:microsoft.com/office/officeart/2005/8/layout/hierarchy2"/>
    <dgm:cxn modelId="{E6291D9B-E008-4E17-AB43-A6F18649EB3F}" type="presOf" srcId="{3BA2680B-9813-4E38-BD09-AB8B0779D8AB}" destId="{62339A34-B215-47E0-93A7-41F3E795C632}" srcOrd="1" destOrd="0" presId="urn:microsoft.com/office/officeart/2005/8/layout/hierarchy2"/>
    <dgm:cxn modelId="{441D319F-6AE9-4E02-8610-26C24A4C60D2}" srcId="{0F70DE45-7CBB-49DC-A4E1-85D20247EA9E}" destId="{22AFC20B-D788-4AA0-B533-90536095C910}" srcOrd="0" destOrd="0" parTransId="{22C8534E-E208-44F5-9EC0-91046C57C3E2}" sibTransId="{C0479F64-C377-40D7-8FBF-846400CD496A}"/>
    <dgm:cxn modelId="{493D32A5-0851-4493-9C1F-11804CFF9352}" type="presOf" srcId="{22C8534E-E208-44F5-9EC0-91046C57C3E2}" destId="{5259167C-7BA6-4544-9C9D-FBA27AD1843D}" srcOrd="0" destOrd="0" presId="urn:microsoft.com/office/officeart/2005/8/layout/hierarchy2"/>
    <dgm:cxn modelId="{1FDD92AD-6EE8-4462-8DA1-B0F59AE4A6CE}" type="presOf" srcId="{22C8534E-E208-44F5-9EC0-91046C57C3E2}" destId="{473A89CA-AFA2-4F4C-97C4-30F5FBA03F6E}" srcOrd="1" destOrd="0" presId="urn:microsoft.com/office/officeart/2005/8/layout/hierarchy2"/>
    <dgm:cxn modelId="{76F788B8-BB74-4342-863B-DDC4208BED49}" srcId="{617422AF-DE75-43DD-AEB5-B1F21AA403DE}" destId="{BD9EF453-AD85-4F6D-BBCC-3CC1BA707B49}" srcOrd="0" destOrd="0" parTransId="{5BE2368D-212F-49FD-8DAD-3DE4B6130A60}" sibTransId="{522E0FDE-8C30-47C5-890A-D40927D9E665}"/>
    <dgm:cxn modelId="{ED40E7BE-6E46-400E-9AD1-8145996BBA8D}" srcId="{BD9EF453-AD85-4F6D-BBCC-3CC1BA707B49}" destId="{002FE374-7B02-44A9-9B95-209CCEAB5CC7}" srcOrd="0" destOrd="0" parTransId="{991E84A6-1332-4575-A25C-3BCF2CD2EE94}" sibTransId="{01BDB19D-6D79-4466-A70B-A3904AC9E568}"/>
    <dgm:cxn modelId="{D1695BD6-E6AE-445E-92E7-AC00D2837B98}" type="presOf" srcId="{2EB8D889-611D-422F-BD7B-8F1633A8C6FA}" destId="{5EB0025D-E7A6-4480-9933-51D9E15D8D0A}" srcOrd="0" destOrd="0" presId="urn:microsoft.com/office/officeart/2005/8/layout/hierarchy2"/>
    <dgm:cxn modelId="{EDD28DD7-12A8-4352-BB67-065616E7A88D}" type="presOf" srcId="{0F70DE45-7CBB-49DC-A4E1-85D20247EA9E}" destId="{55E6B653-91F7-404F-B85E-12B7EDA23CA1}" srcOrd="0" destOrd="0" presId="urn:microsoft.com/office/officeart/2005/8/layout/hierarchy2"/>
    <dgm:cxn modelId="{0498A6D8-A666-4253-81C8-D678DE88B444}" type="presOf" srcId="{5BE2368D-212F-49FD-8DAD-3DE4B6130A60}" destId="{33FC80F8-7929-49EF-98E9-A35787C21F54}" srcOrd="1" destOrd="0" presId="urn:microsoft.com/office/officeart/2005/8/layout/hierarchy2"/>
    <dgm:cxn modelId="{10499DE0-C4BE-43B7-B473-E199FA4AC906}" type="presOf" srcId="{3BA2680B-9813-4E38-BD09-AB8B0779D8AB}" destId="{E5A598B7-CB76-4727-9C84-E4097B752E88}" srcOrd="0" destOrd="0" presId="urn:microsoft.com/office/officeart/2005/8/layout/hierarchy2"/>
    <dgm:cxn modelId="{0AC72CE9-EDA4-4F0A-99F6-E0381168DACD}" type="presOf" srcId="{5BE2368D-212F-49FD-8DAD-3DE4B6130A60}" destId="{7ED0CCC2-54BE-489A-BC0D-6CAE9A6DF656}" srcOrd="0" destOrd="0" presId="urn:microsoft.com/office/officeart/2005/8/layout/hierarchy2"/>
    <dgm:cxn modelId="{208D06EC-255C-47FC-82CE-83877F3C9675}" type="presOf" srcId="{50DFA276-A699-4ED7-8B58-E756AAD6CF47}" destId="{78295A39-4992-4C0C-9C5C-E8A20D5FC162}" srcOrd="0" destOrd="0" presId="urn:microsoft.com/office/officeart/2005/8/layout/hierarchy2"/>
    <dgm:cxn modelId="{F6D9E2F0-965F-4F6E-A4CD-B27CB045E370}" type="presOf" srcId="{902371DA-3F9E-4CDE-A6AC-D1134DAA67AA}" destId="{115D7952-47DA-4027-81D1-EB98316BEA90}" srcOrd="1" destOrd="0" presId="urn:microsoft.com/office/officeart/2005/8/layout/hierarchy2"/>
    <dgm:cxn modelId="{1F6007F9-1E84-42B8-9E44-C65EB1205E8D}" type="presOf" srcId="{8094FFE8-731B-45C3-9CC0-ECAA33457AF1}" destId="{5F5D85BF-AC5A-4D33-B889-4B84954E4B78}" srcOrd="0" destOrd="0" presId="urn:microsoft.com/office/officeart/2005/8/layout/hierarchy2"/>
    <dgm:cxn modelId="{92E1E9FA-907B-4940-A546-6C7788B6BBC6}" srcId="{237036BE-FE33-4B1E-B794-BD39FCABC324}" destId="{8094FFE8-731B-45C3-9CC0-ECAA33457AF1}" srcOrd="0" destOrd="0" parTransId="{902371DA-3F9E-4CDE-A6AC-D1134DAA67AA}" sibTransId="{4C85D71B-D855-4F1C-A129-A22DC1B38580}"/>
    <dgm:cxn modelId="{517B90FE-502E-49D1-BBD4-25B3292A68E1}" type="presOf" srcId="{4BE9E4E5-2138-4B68-A763-1F56557E5223}" destId="{FD661E41-8EAF-46B5-83FE-E6F130D4252D}" srcOrd="1" destOrd="0" presId="urn:microsoft.com/office/officeart/2005/8/layout/hierarchy2"/>
    <dgm:cxn modelId="{E1D6DA44-4E93-4915-AEE5-199AEFB06B3D}" type="presParOf" srcId="{5EB0025D-E7A6-4480-9933-51D9E15D8D0A}" destId="{E23103D2-82FE-41F5-BC4B-BBD858436229}" srcOrd="0" destOrd="0" presId="urn:microsoft.com/office/officeart/2005/8/layout/hierarchy2"/>
    <dgm:cxn modelId="{A71FA484-8900-45A8-94EE-D4C21CD075A1}" type="presParOf" srcId="{E23103D2-82FE-41F5-BC4B-BBD858436229}" destId="{C98C58F7-0F37-45F7-956C-36F0B880968F}" srcOrd="0" destOrd="0" presId="urn:microsoft.com/office/officeart/2005/8/layout/hierarchy2"/>
    <dgm:cxn modelId="{DA9C4765-B534-45B0-B801-0153A2D3D8AF}" type="presParOf" srcId="{E23103D2-82FE-41F5-BC4B-BBD858436229}" destId="{DD34B42D-4170-42B5-9D89-82CF166788E2}" srcOrd="1" destOrd="0" presId="urn:microsoft.com/office/officeart/2005/8/layout/hierarchy2"/>
    <dgm:cxn modelId="{156E9443-CA86-4C73-951D-79ABB5AB72FE}" type="presParOf" srcId="{DD34B42D-4170-42B5-9D89-82CF166788E2}" destId="{38F6D321-73F7-47CF-8F8E-3EA1BD64DE13}" srcOrd="0" destOrd="0" presId="urn:microsoft.com/office/officeart/2005/8/layout/hierarchy2"/>
    <dgm:cxn modelId="{13E2486A-0E1B-4C3C-BDCD-F66FE444AF16}" type="presParOf" srcId="{38F6D321-73F7-47CF-8F8E-3EA1BD64DE13}" destId="{C945AAC6-E2DF-4EDE-AC7F-9A7217971FC1}" srcOrd="0" destOrd="0" presId="urn:microsoft.com/office/officeart/2005/8/layout/hierarchy2"/>
    <dgm:cxn modelId="{F15F3AA0-B6E3-4CFD-9323-5F7F75848BBE}" type="presParOf" srcId="{DD34B42D-4170-42B5-9D89-82CF166788E2}" destId="{558DEE2C-0DD4-4A4B-8AA4-F0E217EA66BA}" srcOrd="1" destOrd="0" presId="urn:microsoft.com/office/officeart/2005/8/layout/hierarchy2"/>
    <dgm:cxn modelId="{BD5329D8-598B-4E7A-AFE0-CAB4D181BD25}" type="presParOf" srcId="{558DEE2C-0DD4-4A4B-8AA4-F0E217EA66BA}" destId="{EC245886-D320-43CC-B66A-0CE45E9866A4}" srcOrd="0" destOrd="0" presId="urn:microsoft.com/office/officeart/2005/8/layout/hierarchy2"/>
    <dgm:cxn modelId="{406D4AE7-FCC5-4E9D-93D0-5318F1D3EB42}" type="presParOf" srcId="{558DEE2C-0DD4-4A4B-8AA4-F0E217EA66BA}" destId="{E56E2737-C182-449B-8775-F56A3ACA51DE}" srcOrd="1" destOrd="0" presId="urn:microsoft.com/office/officeart/2005/8/layout/hierarchy2"/>
    <dgm:cxn modelId="{C2C27A24-513B-4468-BD93-0B2151062DFE}" type="presParOf" srcId="{E56E2737-C182-449B-8775-F56A3ACA51DE}" destId="{E5A598B7-CB76-4727-9C84-E4097B752E88}" srcOrd="0" destOrd="0" presId="urn:microsoft.com/office/officeart/2005/8/layout/hierarchy2"/>
    <dgm:cxn modelId="{BEB092C3-C402-4065-A9CF-886DD9B7EC42}" type="presParOf" srcId="{E5A598B7-CB76-4727-9C84-E4097B752E88}" destId="{62339A34-B215-47E0-93A7-41F3E795C632}" srcOrd="0" destOrd="0" presId="urn:microsoft.com/office/officeart/2005/8/layout/hierarchy2"/>
    <dgm:cxn modelId="{E22A4FCC-2592-4394-9372-913B67BA4892}" type="presParOf" srcId="{E56E2737-C182-449B-8775-F56A3ACA51DE}" destId="{9F4445AB-2E56-4D30-B281-7127CFDFB792}" srcOrd="1" destOrd="0" presId="urn:microsoft.com/office/officeart/2005/8/layout/hierarchy2"/>
    <dgm:cxn modelId="{B6B80FE9-238A-426E-B21A-F8598021786E}" type="presParOf" srcId="{9F4445AB-2E56-4D30-B281-7127CFDFB792}" destId="{DEAF5AB7-6BAE-43CC-8D69-6833BFD8EB93}" srcOrd="0" destOrd="0" presId="urn:microsoft.com/office/officeart/2005/8/layout/hierarchy2"/>
    <dgm:cxn modelId="{6C421F47-91A1-46EB-8C65-B50BE15A2EB6}" type="presParOf" srcId="{9F4445AB-2E56-4D30-B281-7127CFDFB792}" destId="{3F76255D-A81C-4D64-985E-E28FF193A8D9}" srcOrd="1" destOrd="0" presId="urn:microsoft.com/office/officeart/2005/8/layout/hierarchy2"/>
    <dgm:cxn modelId="{DA547BD8-2D3C-42CE-A7DC-23BC9A003205}" type="presParOf" srcId="{3F76255D-A81C-4D64-985E-E28FF193A8D9}" destId="{7ED0CCC2-54BE-489A-BC0D-6CAE9A6DF656}" srcOrd="0" destOrd="0" presId="urn:microsoft.com/office/officeart/2005/8/layout/hierarchy2"/>
    <dgm:cxn modelId="{78971C99-03AE-4BB0-A1DE-3E820AE0F4EA}" type="presParOf" srcId="{7ED0CCC2-54BE-489A-BC0D-6CAE9A6DF656}" destId="{33FC80F8-7929-49EF-98E9-A35787C21F54}" srcOrd="0" destOrd="0" presId="urn:microsoft.com/office/officeart/2005/8/layout/hierarchy2"/>
    <dgm:cxn modelId="{0FEB54E6-62C8-427B-995A-093B85BF6945}" type="presParOf" srcId="{3F76255D-A81C-4D64-985E-E28FF193A8D9}" destId="{509C1B8F-0055-4A8E-82BA-7508C54BB038}" srcOrd="1" destOrd="0" presId="urn:microsoft.com/office/officeart/2005/8/layout/hierarchy2"/>
    <dgm:cxn modelId="{3A58FE60-80B1-4421-8C85-2B9772A78782}" type="presParOf" srcId="{509C1B8F-0055-4A8E-82BA-7508C54BB038}" destId="{D17D1F87-8D25-4AE3-B70F-381A771D5E24}" srcOrd="0" destOrd="0" presId="urn:microsoft.com/office/officeart/2005/8/layout/hierarchy2"/>
    <dgm:cxn modelId="{D399FBEB-11BA-412D-904F-B2FE156FFAD7}" type="presParOf" srcId="{509C1B8F-0055-4A8E-82BA-7508C54BB038}" destId="{0AA0D4DB-DFA3-4923-8451-62350ECE95DD}" srcOrd="1" destOrd="0" presId="urn:microsoft.com/office/officeart/2005/8/layout/hierarchy2"/>
    <dgm:cxn modelId="{DAB7E33A-CA89-42AA-9BF2-96A2C1B8DC23}" type="presParOf" srcId="{0AA0D4DB-DFA3-4923-8451-62350ECE95DD}" destId="{9CE40D6D-EF86-4044-A1D4-FDDB88905990}" srcOrd="0" destOrd="0" presId="urn:microsoft.com/office/officeart/2005/8/layout/hierarchy2"/>
    <dgm:cxn modelId="{490889AF-825A-48C8-91E5-A2C804E92E6B}" type="presParOf" srcId="{9CE40D6D-EF86-4044-A1D4-FDDB88905990}" destId="{9BBAB713-1334-47DA-9AC6-F77F7A90FDB5}" srcOrd="0" destOrd="0" presId="urn:microsoft.com/office/officeart/2005/8/layout/hierarchy2"/>
    <dgm:cxn modelId="{906E4C16-FDEA-434A-AF83-6259DA0A38EC}" type="presParOf" srcId="{0AA0D4DB-DFA3-4923-8451-62350ECE95DD}" destId="{C4317CCE-ECE7-44D4-86C3-38D76218AE05}" srcOrd="1" destOrd="0" presId="urn:microsoft.com/office/officeart/2005/8/layout/hierarchy2"/>
    <dgm:cxn modelId="{BA23FCC0-B92D-43A2-AF35-E1AC4466B6DB}" type="presParOf" srcId="{C4317CCE-ECE7-44D4-86C3-38D76218AE05}" destId="{B61359D4-4DC9-4FF9-8973-BD0067537FF8}" srcOrd="0" destOrd="0" presId="urn:microsoft.com/office/officeart/2005/8/layout/hierarchy2"/>
    <dgm:cxn modelId="{BEFF8EDE-FBD1-4BC0-8231-ACECED08391C}" type="presParOf" srcId="{C4317CCE-ECE7-44D4-86C3-38D76218AE05}" destId="{D8245A36-8878-4828-B151-024382575582}" srcOrd="1" destOrd="0" presId="urn:microsoft.com/office/officeart/2005/8/layout/hierarchy2"/>
    <dgm:cxn modelId="{C39E2D9E-42C6-4460-B2B7-5CBF6445FFF2}" type="presParOf" srcId="{3F76255D-A81C-4D64-985E-E28FF193A8D9}" destId="{186BD4C2-B11B-4D08-A9DA-043415227B40}" srcOrd="2" destOrd="0" presId="urn:microsoft.com/office/officeart/2005/8/layout/hierarchy2"/>
    <dgm:cxn modelId="{B4ED0C16-C9FB-47CB-BF2E-7CC1B390093F}" type="presParOf" srcId="{186BD4C2-B11B-4D08-A9DA-043415227B40}" destId="{FD661E41-8EAF-46B5-83FE-E6F130D4252D}" srcOrd="0" destOrd="0" presId="urn:microsoft.com/office/officeart/2005/8/layout/hierarchy2"/>
    <dgm:cxn modelId="{DE4DA09F-9091-40B9-B845-AB03AD331D71}" type="presParOf" srcId="{3F76255D-A81C-4D64-985E-E28FF193A8D9}" destId="{1841A3DA-3949-421D-9125-B2472EE01383}" srcOrd="3" destOrd="0" presId="urn:microsoft.com/office/officeart/2005/8/layout/hierarchy2"/>
    <dgm:cxn modelId="{A6FB956D-BFCA-438C-990A-5C84EED6A6AE}" type="presParOf" srcId="{1841A3DA-3949-421D-9125-B2472EE01383}" destId="{F52D64DC-7376-4B5A-B51E-A0BEC5146839}" srcOrd="0" destOrd="0" presId="urn:microsoft.com/office/officeart/2005/8/layout/hierarchy2"/>
    <dgm:cxn modelId="{F3C0FF27-730F-4EB3-A8B4-55BC3206B535}" type="presParOf" srcId="{1841A3DA-3949-421D-9125-B2472EE01383}" destId="{38069488-7DAB-4640-B9C9-F8421E42E548}" srcOrd="1" destOrd="0" presId="urn:microsoft.com/office/officeart/2005/8/layout/hierarchy2"/>
    <dgm:cxn modelId="{A0273516-457A-4230-9443-4F921B69E9ED}" type="presParOf" srcId="{38069488-7DAB-4640-B9C9-F8421E42E548}" destId="{2097152F-3016-4A84-91AF-86D6B827E9A2}" srcOrd="0" destOrd="0" presId="urn:microsoft.com/office/officeart/2005/8/layout/hierarchy2"/>
    <dgm:cxn modelId="{590CF989-B4C3-4745-9A82-8510DEABB490}" type="presParOf" srcId="{2097152F-3016-4A84-91AF-86D6B827E9A2}" destId="{115D7952-47DA-4027-81D1-EB98316BEA90}" srcOrd="0" destOrd="0" presId="urn:microsoft.com/office/officeart/2005/8/layout/hierarchy2"/>
    <dgm:cxn modelId="{FD19F3CB-1D0D-4268-B997-3C2EC7CE0313}" type="presParOf" srcId="{38069488-7DAB-4640-B9C9-F8421E42E548}" destId="{1F9AB725-7416-475A-BE09-1C682BC6B40E}" srcOrd="1" destOrd="0" presId="urn:microsoft.com/office/officeart/2005/8/layout/hierarchy2"/>
    <dgm:cxn modelId="{E660A8A8-4825-4905-94D8-2F3F90D9A702}" type="presParOf" srcId="{1F9AB725-7416-475A-BE09-1C682BC6B40E}" destId="{5F5D85BF-AC5A-4D33-B889-4B84954E4B78}" srcOrd="0" destOrd="0" presId="urn:microsoft.com/office/officeart/2005/8/layout/hierarchy2"/>
    <dgm:cxn modelId="{BC925237-D7C6-4237-AF7F-68E0969C775F}" type="presParOf" srcId="{1F9AB725-7416-475A-BE09-1C682BC6B40E}" destId="{50B99638-65CE-4AF1-937A-01414E8F7405}" srcOrd="1" destOrd="0" presId="urn:microsoft.com/office/officeart/2005/8/layout/hierarchy2"/>
    <dgm:cxn modelId="{56221662-3B85-49CB-8759-57FCBA7436E3}" type="presParOf" srcId="{DD34B42D-4170-42B5-9D89-82CF166788E2}" destId="{78295A39-4992-4C0C-9C5C-E8A20D5FC162}" srcOrd="2" destOrd="0" presId="urn:microsoft.com/office/officeart/2005/8/layout/hierarchy2"/>
    <dgm:cxn modelId="{508B293C-642F-4A6F-93F2-94FFB2D2476B}" type="presParOf" srcId="{78295A39-4992-4C0C-9C5C-E8A20D5FC162}" destId="{D2B64A84-2726-40AB-B6B6-0B52228CDB5F}" srcOrd="0" destOrd="0" presId="urn:microsoft.com/office/officeart/2005/8/layout/hierarchy2"/>
    <dgm:cxn modelId="{F71A6D44-12FD-401A-9DF1-28B3B7AED9BC}" type="presParOf" srcId="{DD34B42D-4170-42B5-9D89-82CF166788E2}" destId="{CF761040-FF62-4E73-AE64-B87A22E4C540}" srcOrd="3" destOrd="0" presId="urn:microsoft.com/office/officeart/2005/8/layout/hierarchy2"/>
    <dgm:cxn modelId="{1BF2BC0C-A9BD-462D-98FD-F8979FC095F5}" type="presParOf" srcId="{CF761040-FF62-4E73-AE64-B87A22E4C540}" destId="{55E6B653-91F7-404F-B85E-12B7EDA23CA1}" srcOrd="0" destOrd="0" presId="urn:microsoft.com/office/officeart/2005/8/layout/hierarchy2"/>
    <dgm:cxn modelId="{C6B89556-28D7-4E34-A01C-CDCB7A1D1051}" type="presParOf" srcId="{CF761040-FF62-4E73-AE64-B87A22E4C540}" destId="{88914366-5A35-41DF-9602-6EB6D4E31E79}" srcOrd="1" destOrd="0" presId="urn:microsoft.com/office/officeart/2005/8/layout/hierarchy2"/>
    <dgm:cxn modelId="{DEA953A6-DF75-461B-B66E-3DAFA00A3C94}" type="presParOf" srcId="{88914366-5A35-41DF-9602-6EB6D4E31E79}" destId="{5259167C-7BA6-4544-9C9D-FBA27AD1843D}" srcOrd="0" destOrd="0" presId="urn:microsoft.com/office/officeart/2005/8/layout/hierarchy2"/>
    <dgm:cxn modelId="{9C1AEFE9-DABE-4D57-9FED-1BDF720A3B19}" type="presParOf" srcId="{5259167C-7BA6-4544-9C9D-FBA27AD1843D}" destId="{473A89CA-AFA2-4F4C-97C4-30F5FBA03F6E}" srcOrd="0" destOrd="0" presId="urn:microsoft.com/office/officeart/2005/8/layout/hierarchy2"/>
    <dgm:cxn modelId="{460EA5A9-B137-4FFF-BC3A-9AFFD8EC7F31}" type="presParOf" srcId="{88914366-5A35-41DF-9602-6EB6D4E31E79}" destId="{5318BB7E-0D77-4DB5-9945-27590271740A}" srcOrd="1" destOrd="0" presId="urn:microsoft.com/office/officeart/2005/8/layout/hierarchy2"/>
    <dgm:cxn modelId="{017FB564-B6E0-4C3F-925B-89896F119D7D}" type="presParOf" srcId="{5318BB7E-0D77-4DB5-9945-27590271740A}" destId="{FAB89B9E-804D-4B2D-AD2B-3D47ECA3BEAD}" srcOrd="0" destOrd="0" presId="urn:microsoft.com/office/officeart/2005/8/layout/hierarchy2"/>
    <dgm:cxn modelId="{5500138D-4498-4FC2-BB3A-18B059AB93E2}" type="presParOf" srcId="{5318BB7E-0D77-4DB5-9945-27590271740A}" destId="{7A8701E5-8AFB-41ED-9AA9-76155C746F6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B9A41-28ED-426B-8D1B-EB4B952FB73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F11EDFF-5465-4B6B-88BD-B2C443A0209C}">
      <dgm:prSet/>
      <dgm:spPr/>
      <dgm:t>
        <a:bodyPr/>
        <a:lstStyle/>
        <a:p>
          <a:r>
            <a:rPr lang="en-US"/>
            <a:t>The vast majority of employees need no validation</a:t>
          </a:r>
        </a:p>
      </dgm:t>
    </dgm:pt>
    <dgm:pt modelId="{A8A62ACF-5B89-4665-B594-509F81F88026}" type="parTrans" cxnId="{CFC700B1-8CAD-4B35-A873-6D348B21CA7F}">
      <dgm:prSet/>
      <dgm:spPr/>
      <dgm:t>
        <a:bodyPr/>
        <a:lstStyle/>
        <a:p>
          <a:endParaRPr lang="en-US"/>
        </a:p>
      </dgm:t>
    </dgm:pt>
    <dgm:pt modelId="{42EA413C-B4C7-47EE-AE0A-21085025F318}" type="sibTrans" cxnId="{CFC700B1-8CAD-4B35-A873-6D348B21CA7F}">
      <dgm:prSet/>
      <dgm:spPr/>
      <dgm:t>
        <a:bodyPr/>
        <a:lstStyle/>
        <a:p>
          <a:endParaRPr lang="en-US"/>
        </a:p>
      </dgm:t>
    </dgm:pt>
    <dgm:pt modelId="{E97BD530-1FD5-4E3E-9DB5-8DED8DAF24A6}">
      <dgm:prSet/>
      <dgm:spPr/>
      <dgm:t>
        <a:bodyPr/>
        <a:lstStyle/>
        <a:p>
          <a:r>
            <a:rPr lang="en-US"/>
            <a:t>The following are areas of potential data validation:</a:t>
          </a:r>
        </a:p>
      </dgm:t>
    </dgm:pt>
    <dgm:pt modelId="{5A7E8C16-C17C-4C69-8B8F-530D8CBE63F3}" type="parTrans" cxnId="{94A0401E-7807-4A49-8E7B-9E0766A8E732}">
      <dgm:prSet/>
      <dgm:spPr/>
      <dgm:t>
        <a:bodyPr/>
        <a:lstStyle/>
        <a:p>
          <a:endParaRPr lang="en-US"/>
        </a:p>
      </dgm:t>
    </dgm:pt>
    <dgm:pt modelId="{6D179A83-3B89-4787-999A-6249080B607B}" type="sibTrans" cxnId="{94A0401E-7807-4A49-8E7B-9E0766A8E732}">
      <dgm:prSet/>
      <dgm:spPr/>
      <dgm:t>
        <a:bodyPr/>
        <a:lstStyle/>
        <a:p>
          <a:endParaRPr lang="en-US"/>
        </a:p>
      </dgm:t>
    </dgm:pt>
    <dgm:pt modelId="{4BF5D9CF-D231-4FB5-84AE-F44CA8070D4D}">
      <dgm:prSet/>
      <dgm:spPr/>
      <dgm:t>
        <a:bodyPr/>
        <a:lstStyle/>
        <a:p>
          <a:r>
            <a:rPr lang="en-US"/>
            <a:t>Validate the New ABBR</a:t>
          </a:r>
        </a:p>
      </dgm:t>
    </dgm:pt>
    <dgm:pt modelId="{D24DD444-EF24-47CB-9085-9CC4493FD127}" type="parTrans" cxnId="{C06D0B7A-D24A-4FD0-8EDE-FA26554425A0}">
      <dgm:prSet/>
      <dgm:spPr/>
      <dgm:t>
        <a:bodyPr/>
        <a:lstStyle/>
        <a:p>
          <a:endParaRPr lang="en-US"/>
        </a:p>
      </dgm:t>
    </dgm:pt>
    <dgm:pt modelId="{71EA81E5-56AA-4809-95C6-6A9FBFDE8705}" type="sibTrans" cxnId="{C06D0B7A-D24A-4FD0-8EDE-FA26554425A0}">
      <dgm:prSet/>
      <dgm:spPr/>
      <dgm:t>
        <a:bodyPr/>
        <a:lstStyle/>
        <a:p>
          <a:endParaRPr lang="en-US"/>
        </a:p>
      </dgm:t>
    </dgm:pt>
    <dgm:pt modelId="{28C13567-CF96-4CE1-B13D-04629018FC62}">
      <dgm:prSet/>
      <dgm:spPr/>
      <dgm:t>
        <a:bodyPr/>
        <a:lstStyle/>
        <a:p>
          <a:r>
            <a:rPr lang="en-US" dirty="0"/>
            <a:t>Review employees whose new ICI enrollment is Category 3</a:t>
          </a:r>
        </a:p>
      </dgm:t>
    </dgm:pt>
    <dgm:pt modelId="{E89A54C7-6308-4402-A01E-050A46EA60A2}" type="parTrans" cxnId="{C1BFBA3D-0AC8-4397-95DC-40B9D1E11EDD}">
      <dgm:prSet/>
      <dgm:spPr/>
      <dgm:t>
        <a:bodyPr/>
        <a:lstStyle/>
        <a:p>
          <a:endParaRPr lang="en-US"/>
        </a:p>
      </dgm:t>
    </dgm:pt>
    <dgm:pt modelId="{105644DF-1B8F-4419-8496-A67A426D518A}" type="sibTrans" cxnId="{C1BFBA3D-0AC8-4397-95DC-40B9D1E11EDD}">
      <dgm:prSet/>
      <dgm:spPr/>
      <dgm:t>
        <a:bodyPr/>
        <a:lstStyle/>
        <a:p>
          <a:endParaRPr lang="en-US"/>
        </a:p>
      </dgm:t>
    </dgm:pt>
    <dgm:pt modelId="{C30F75D9-1127-47A9-B878-8ECCA9782657}">
      <dgm:prSet/>
      <dgm:spPr/>
      <dgm:t>
        <a:bodyPr/>
        <a:lstStyle/>
        <a:p>
          <a:r>
            <a:rPr lang="en-US" dirty="0"/>
            <a:t>Review employees currently in Category 3 but are projected to drop to Category 1 or 2</a:t>
          </a:r>
        </a:p>
      </dgm:t>
    </dgm:pt>
    <dgm:pt modelId="{32B739A5-C484-4520-8160-F5DF4ADF9EE7}" type="parTrans" cxnId="{DED8810B-AA82-4BAE-B5CF-984D4F5ECEC6}">
      <dgm:prSet/>
      <dgm:spPr/>
      <dgm:t>
        <a:bodyPr/>
        <a:lstStyle/>
        <a:p>
          <a:endParaRPr lang="en-US"/>
        </a:p>
      </dgm:t>
    </dgm:pt>
    <dgm:pt modelId="{687924E8-C32D-4BC6-8B4C-7CA5DC0C1257}" type="sibTrans" cxnId="{DED8810B-AA82-4BAE-B5CF-984D4F5ECEC6}">
      <dgm:prSet/>
      <dgm:spPr/>
      <dgm:t>
        <a:bodyPr/>
        <a:lstStyle/>
        <a:p>
          <a:endParaRPr lang="en-US"/>
        </a:p>
      </dgm:t>
    </dgm:pt>
    <dgm:pt modelId="{0576E79D-9C93-4B40-9D2A-68FCD4DF1F57}">
      <dgm:prSet/>
      <dgm:spPr/>
      <dgm:t>
        <a:bodyPr/>
        <a:lstStyle/>
        <a:p>
          <a:r>
            <a:rPr lang="en-US"/>
            <a:t>Review employees whose current ICI enrollment is ICIPRW</a:t>
          </a:r>
        </a:p>
      </dgm:t>
    </dgm:pt>
    <dgm:pt modelId="{210B93F0-4C83-477F-B8D9-BE4107645FF6}" type="parTrans" cxnId="{F14B2D4A-AACE-42F7-9D44-EE3CCD880A70}">
      <dgm:prSet/>
      <dgm:spPr/>
      <dgm:t>
        <a:bodyPr/>
        <a:lstStyle/>
        <a:p>
          <a:endParaRPr lang="en-US"/>
        </a:p>
      </dgm:t>
    </dgm:pt>
    <dgm:pt modelId="{11C30DA7-479A-4BAB-A487-0A84F38AC7FB}" type="sibTrans" cxnId="{F14B2D4A-AACE-42F7-9D44-EE3CCD880A70}">
      <dgm:prSet/>
      <dgm:spPr/>
      <dgm:t>
        <a:bodyPr/>
        <a:lstStyle/>
        <a:p>
          <a:endParaRPr lang="en-US"/>
        </a:p>
      </dgm:t>
    </dgm:pt>
    <dgm:pt modelId="{197308E0-27EB-4E8B-AC21-6489AA6D8894}">
      <dgm:prSet/>
      <dgm:spPr/>
      <dgm:t>
        <a:bodyPr/>
        <a:lstStyle/>
        <a:p>
          <a:r>
            <a:rPr lang="en-US" dirty="0"/>
            <a:t>Review employees with recent sick leave adjustments</a:t>
          </a:r>
        </a:p>
      </dgm:t>
    </dgm:pt>
    <dgm:pt modelId="{D5EAD748-5AC5-43D4-8712-DF68DF75AB6B}" type="parTrans" cxnId="{D857939B-DA0C-4E92-B7F8-4DA223AFF09A}">
      <dgm:prSet/>
      <dgm:spPr/>
    </dgm:pt>
    <dgm:pt modelId="{BFC5F80C-C22E-4E41-9190-B278A15FDE03}" type="sibTrans" cxnId="{D857939B-DA0C-4E92-B7F8-4DA223AFF09A}">
      <dgm:prSet/>
      <dgm:spPr/>
    </dgm:pt>
    <dgm:pt modelId="{712B2BBB-4D60-4872-BC82-800671529DF9}" type="pres">
      <dgm:prSet presAssocID="{EE1B9A41-28ED-426B-8D1B-EB4B952FB73E}" presName="linear" presStyleCnt="0">
        <dgm:presLayoutVars>
          <dgm:dir/>
          <dgm:animLvl val="lvl"/>
          <dgm:resizeHandles val="exact"/>
        </dgm:presLayoutVars>
      </dgm:prSet>
      <dgm:spPr/>
    </dgm:pt>
    <dgm:pt modelId="{9988FA98-11AD-430C-8967-D1F7CD92D9EC}" type="pres">
      <dgm:prSet presAssocID="{DF11EDFF-5465-4B6B-88BD-B2C443A0209C}" presName="parentLin" presStyleCnt="0"/>
      <dgm:spPr/>
    </dgm:pt>
    <dgm:pt modelId="{4E42C87F-A758-4845-A402-7C4600648067}" type="pres">
      <dgm:prSet presAssocID="{DF11EDFF-5465-4B6B-88BD-B2C443A0209C}" presName="parentLeftMargin" presStyleLbl="node1" presStyleIdx="0" presStyleCnt="2"/>
      <dgm:spPr/>
    </dgm:pt>
    <dgm:pt modelId="{D8CE8BD5-5602-4F6D-A47D-CE9A983E32A6}" type="pres">
      <dgm:prSet presAssocID="{DF11EDFF-5465-4B6B-88BD-B2C443A0209C}" presName="parentText" presStyleLbl="node1" presStyleIdx="0" presStyleCnt="2">
        <dgm:presLayoutVars>
          <dgm:chMax val="0"/>
          <dgm:bulletEnabled val="1"/>
        </dgm:presLayoutVars>
      </dgm:prSet>
      <dgm:spPr/>
    </dgm:pt>
    <dgm:pt modelId="{745C8689-CA6F-4717-8717-65CE69525F89}" type="pres">
      <dgm:prSet presAssocID="{DF11EDFF-5465-4B6B-88BD-B2C443A0209C}" presName="negativeSpace" presStyleCnt="0"/>
      <dgm:spPr/>
    </dgm:pt>
    <dgm:pt modelId="{54E9ACE2-BE48-45FE-B13C-06368C0DBC0C}" type="pres">
      <dgm:prSet presAssocID="{DF11EDFF-5465-4B6B-88BD-B2C443A0209C}" presName="childText" presStyleLbl="conFgAcc1" presStyleIdx="0" presStyleCnt="2">
        <dgm:presLayoutVars>
          <dgm:bulletEnabled val="1"/>
        </dgm:presLayoutVars>
      </dgm:prSet>
      <dgm:spPr/>
    </dgm:pt>
    <dgm:pt modelId="{E4532809-04AD-4D80-BD6B-0ED1680EB740}" type="pres">
      <dgm:prSet presAssocID="{42EA413C-B4C7-47EE-AE0A-21085025F318}" presName="spaceBetweenRectangles" presStyleCnt="0"/>
      <dgm:spPr/>
    </dgm:pt>
    <dgm:pt modelId="{5AFAFD9E-03BB-450F-85DB-D4888A3899C6}" type="pres">
      <dgm:prSet presAssocID="{E97BD530-1FD5-4E3E-9DB5-8DED8DAF24A6}" presName="parentLin" presStyleCnt="0"/>
      <dgm:spPr/>
    </dgm:pt>
    <dgm:pt modelId="{D3F8ADE3-0D41-4492-AF7C-0255221A5420}" type="pres">
      <dgm:prSet presAssocID="{E97BD530-1FD5-4E3E-9DB5-8DED8DAF24A6}" presName="parentLeftMargin" presStyleLbl="node1" presStyleIdx="0" presStyleCnt="2"/>
      <dgm:spPr/>
    </dgm:pt>
    <dgm:pt modelId="{FD17D1FF-52AD-46C4-8E6D-74DF532441AB}" type="pres">
      <dgm:prSet presAssocID="{E97BD530-1FD5-4E3E-9DB5-8DED8DAF24A6}" presName="parentText" presStyleLbl="node1" presStyleIdx="1" presStyleCnt="2">
        <dgm:presLayoutVars>
          <dgm:chMax val="0"/>
          <dgm:bulletEnabled val="1"/>
        </dgm:presLayoutVars>
      </dgm:prSet>
      <dgm:spPr/>
    </dgm:pt>
    <dgm:pt modelId="{E5111A9B-25A4-49D0-BD09-69184BA2BDA9}" type="pres">
      <dgm:prSet presAssocID="{E97BD530-1FD5-4E3E-9DB5-8DED8DAF24A6}" presName="negativeSpace" presStyleCnt="0"/>
      <dgm:spPr/>
    </dgm:pt>
    <dgm:pt modelId="{7AE83CB8-DFCF-44BF-8D74-2F949014D7A0}" type="pres">
      <dgm:prSet presAssocID="{E97BD530-1FD5-4E3E-9DB5-8DED8DAF24A6}" presName="childText" presStyleLbl="conFgAcc1" presStyleIdx="1" presStyleCnt="2">
        <dgm:presLayoutVars>
          <dgm:bulletEnabled val="1"/>
        </dgm:presLayoutVars>
      </dgm:prSet>
      <dgm:spPr/>
    </dgm:pt>
  </dgm:ptLst>
  <dgm:cxnLst>
    <dgm:cxn modelId="{A51E7107-224D-45FC-B390-263A1B334E68}" type="presOf" srcId="{E97BD530-1FD5-4E3E-9DB5-8DED8DAF24A6}" destId="{FD17D1FF-52AD-46C4-8E6D-74DF532441AB}" srcOrd="1" destOrd="0" presId="urn:microsoft.com/office/officeart/2005/8/layout/list1"/>
    <dgm:cxn modelId="{DED8810B-AA82-4BAE-B5CF-984D4F5ECEC6}" srcId="{E97BD530-1FD5-4E3E-9DB5-8DED8DAF24A6}" destId="{C30F75D9-1127-47A9-B878-8ECCA9782657}" srcOrd="3" destOrd="0" parTransId="{32B739A5-C484-4520-8160-F5DF4ADF9EE7}" sibTransId="{687924E8-C32D-4BC6-8B4C-7CA5DC0C1257}"/>
    <dgm:cxn modelId="{BB3E2B0F-A4AF-4C7D-83E3-B06A4EFFFEA8}" type="presOf" srcId="{197308E0-27EB-4E8B-AC21-6489AA6D8894}" destId="{7AE83CB8-DFCF-44BF-8D74-2F949014D7A0}" srcOrd="0" destOrd="2" presId="urn:microsoft.com/office/officeart/2005/8/layout/list1"/>
    <dgm:cxn modelId="{94A0401E-7807-4A49-8E7B-9E0766A8E732}" srcId="{EE1B9A41-28ED-426B-8D1B-EB4B952FB73E}" destId="{E97BD530-1FD5-4E3E-9DB5-8DED8DAF24A6}" srcOrd="1" destOrd="0" parTransId="{5A7E8C16-C17C-4C69-8B8F-530D8CBE63F3}" sibTransId="{6D179A83-3B89-4787-999A-6249080B607B}"/>
    <dgm:cxn modelId="{9E6A3F31-FB80-4C5F-AFFD-6A6E7B44CC1A}" type="presOf" srcId="{E97BD530-1FD5-4E3E-9DB5-8DED8DAF24A6}" destId="{D3F8ADE3-0D41-4492-AF7C-0255221A5420}" srcOrd="0" destOrd="0" presId="urn:microsoft.com/office/officeart/2005/8/layout/list1"/>
    <dgm:cxn modelId="{8FF1DF35-D924-477D-8F43-F877FD95B37E}" type="presOf" srcId="{0576E79D-9C93-4B40-9D2A-68FCD4DF1F57}" destId="{7AE83CB8-DFCF-44BF-8D74-2F949014D7A0}" srcOrd="0" destOrd="4" presId="urn:microsoft.com/office/officeart/2005/8/layout/list1"/>
    <dgm:cxn modelId="{C1BFBA3D-0AC8-4397-95DC-40B9D1E11EDD}" srcId="{E97BD530-1FD5-4E3E-9DB5-8DED8DAF24A6}" destId="{28C13567-CF96-4CE1-B13D-04629018FC62}" srcOrd="1" destOrd="0" parTransId="{E89A54C7-6308-4402-A01E-050A46EA60A2}" sibTransId="{105644DF-1B8F-4419-8496-A67A426D518A}"/>
    <dgm:cxn modelId="{8EC7DC40-FC2F-451B-9551-45149FEA6029}" type="presOf" srcId="{DF11EDFF-5465-4B6B-88BD-B2C443A0209C}" destId="{D8CE8BD5-5602-4F6D-A47D-CE9A983E32A6}" srcOrd="1" destOrd="0" presId="urn:microsoft.com/office/officeart/2005/8/layout/list1"/>
    <dgm:cxn modelId="{6D67CE45-C8A6-4F6E-819D-FF673F2A2E8A}" type="presOf" srcId="{DF11EDFF-5465-4B6B-88BD-B2C443A0209C}" destId="{4E42C87F-A758-4845-A402-7C4600648067}" srcOrd="0" destOrd="0" presId="urn:microsoft.com/office/officeart/2005/8/layout/list1"/>
    <dgm:cxn modelId="{F14B2D4A-AACE-42F7-9D44-EE3CCD880A70}" srcId="{E97BD530-1FD5-4E3E-9DB5-8DED8DAF24A6}" destId="{0576E79D-9C93-4B40-9D2A-68FCD4DF1F57}" srcOrd="4" destOrd="0" parTransId="{210B93F0-4C83-477F-B8D9-BE4107645FF6}" sibTransId="{11C30DA7-479A-4BAB-A487-0A84F38AC7FB}"/>
    <dgm:cxn modelId="{C06D0B7A-D24A-4FD0-8EDE-FA26554425A0}" srcId="{E97BD530-1FD5-4E3E-9DB5-8DED8DAF24A6}" destId="{4BF5D9CF-D231-4FB5-84AE-F44CA8070D4D}" srcOrd="0" destOrd="0" parTransId="{D24DD444-EF24-47CB-9085-9CC4493FD127}" sibTransId="{71EA81E5-56AA-4809-95C6-6A9FBFDE8705}"/>
    <dgm:cxn modelId="{C475967B-4114-431B-84F9-1656377D4C60}" type="presOf" srcId="{EE1B9A41-28ED-426B-8D1B-EB4B952FB73E}" destId="{712B2BBB-4D60-4872-BC82-800671529DF9}" srcOrd="0" destOrd="0" presId="urn:microsoft.com/office/officeart/2005/8/layout/list1"/>
    <dgm:cxn modelId="{71B8968B-F80F-48FE-A484-AD88822FFD88}" type="presOf" srcId="{28C13567-CF96-4CE1-B13D-04629018FC62}" destId="{7AE83CB8-DFCF-44BF-8D74-2F949014D7A0}" srcOrd="0" destOrd="1" presId="urn:microsoft.com/office/officeart/2005/8/layout/list1"/>
    <dgm:cxn modelId="{D857939B-DA0C-4E92-B7F8-4DA223AFF09A}" srcId="{E97BD530-1FD5-4E3E-9DB5-8DED8DAF24A6}" destId="{197308E0-27EB-4E8B-AC21-6489AA6D8894}" srcOrd="2" destOrd="0" parTransId="{D5EAD748-5AC5-43D4-8712-DF68DF75AB6B}" sibTransId="{BFC5F80C-C22E-4E41-9190-B278A15FDE03}"/>
    <dgm:cxn modelId="{CFC700B1-8CAD-4B35-A873-6D348B21CA7F}" srcId="{EE1B9A41-28ED-426B-8D1B-EB4B952FB73E}" destId="{DF11EDFF-5465-4B6B-88BD-B2C443A0209C}" srcOrd="0" destOrd="0" parTransId="{A8A62ACF-5B89-4665-B594-509F81F88026}" sibTransId="{42EA413C-B4C7-47EE-AE0A-21085025F318}"/>
    <dgm:cxn modelId="{8048D6C5-D188-48A0-B11B-AA8FE71654CA}" type="presOf" srcId="{C30F75D9-1127-47A9-B878-8ECCA9782657}" destId="{7AE83CB8-DFCF-44BF-8D74-2F949014D7A0}" srcOrd="0" destOrd="3" presId="urn:microsoft.com/office/officeart/2005/8/layout/list1"/>
    <dgm:cxn modelId="{BE12AFDB-F209-4733-A3BF-E6F4220842F2}" type="presOf" srcId="{4BF5D9CF-D231-4FB5-84AE-F44CA8070D4D}" destId="{7AE83CB8-DFCF-44BF-8D74-2F949014D7A0}" srcOrd="0" destOrd="0" presId="urn:microsoft.com/office/officeart/2005/8/layout/list1"/>
    <dgm:cxn modelId="{76DEF300-968B-4956-BBC7-EF3CC789E8F1}" type="presParOf" srcId="{712B2BBB-4D60-4872-BC82-800671529DF9}" destId="{9988FA98-11AD-430C-8967-D1F7CD92D9EC}" srcOrd="0" destOrd="0" presId="urn:microsoft.com/office/officeart/2005/8/layout/list1"/>
    <dgm:cxn modelId="{EAFF12EB-A94E-46D5-B36F-12A86638E587}" type="presParOf" srcId="{9988FA98-11AD-430C-8967-D1F7CD92D9EC}" destId="{4E42C87F-A758-4845-A402-7C4600648067}" srcOrd="0" destOrd="0" presId="urn:microsoft.com/office/officeart/2005/8/layout/list1"/>
    <dgm:cxn modelId="{5B18D671-AC44-4DD8-9CCC-75434035CF49}" type="presParOf" srcId="{9988FA98-11AD-430C-8967-D1F7CD92D9EC}" destId="{D8CE8BD5-5602-4F6D-A47D-CE9A983E32A6}" srcOrd="1" destOrd="0" presId="urn:microsoft.com/office/officeart/2005/8/layout/list1"/>
    <dgm:cxn modelId="{E2E1CEE8-0A94-41CE-B920-BC79C6935E90}" type="presParOf" srcId="{712B2BBB-4D60-4872-BC82-800671529DF9}" destId="{745C8689-CA6F-4717-8717-65CE69525F89}" srcOrd="1" destOrd="0" presId="urn:microsoft.com/office/officeart/2005/8/layout/list1"/>
    <dgm:cxn modelId="{763BB28C-440C-461D-B528-ECB7F55C9FF5}" type="presParOf" srcId="{712B2BBB-4D60-4872-BC82-800671529DF9}" destId="{54E9ACE2-BE48-45FE-B13C-06368C0DBC0C}" srcOrd="2" destOrd="0" presId="urn:microsoft.com/office/officeart/2005/8/layout/list1"/>
    <dgm:cxn modelId="{FE72CE91-764B-490B-8EBE-8BB15078EAC6}" type="presParOf" srcId="{712B2BBB-4D60-4872-BC82-800671529DF9}" destId="{E4532809-04AD-4D80-BD6B-0ED1680EB740}" srcOrd="3" destOrd="0" presId="urn:microsoft.com/office/officeart/2005/8/layout/list1"/>
    <dgm:cxn modelId="{E4C27B79-3F26-4833-9489-1F3AB93B89B5}" type="presParOf" srcId="{712B2BBB-4D60-4872-BC82-800671529DF9}" destId="{5AFAFD9E-03BB-450F-85DB-D4888A3899C6}" srcOrd="4" destOrd="0" presId="urn:microsoft.com/office/officeart/2005/8/layout/list1"/>
    <dgm:cxn modelId="{F7775899-5242-49A1-96D9-72FD193D89A6}" type="presParOf" srcId="{5AFAFD9E-03BB-450F-85DB-D4888A3899C6}" destId="{D3F8ADE3-0D41-4492-AF7C-0255221A5420}" srcOrd="0" destOrd="0" presId="urn:microsoft.com/office/officeart/2005/8/layout/list1"/>
    <dgm:cxn modelId="{ECC38C1F-9D30-4923-BD9F-A87252664747}" type="presParOf" srcId="{5AFAFD9E-03BB-450F-85DB-D4888A3899C6}" destId="{FD17D1FF-52AD-46C4-8E6D-74DF532441AB}" srcOrd="1" destOrd="0" presId="urn:microsoft.com/office/officeart/2005/8/layout/list1"/>
    <dgm:cxn modelId="{BB651C5F-36C6-4C9A-AB79-06C723F926FA}" type="presParOf" srcId="{712B2BBB-4D60-4872-BC82-800671529DF9}" destId="{E5111A9B-25A4-49D0-BD09-69184BA2BDA9}" srcOrd="5" destOrd="0" presId="urn:microsoft.com/office/officeart/2005/8/layout/list1"/>
    <dgm:cxn modelId="{6B16BA3A-2712-4336-ADF9-A66BB35D6A70}" type="presParOf" srcId="{712B2BBB-4D60-4872-BC82-800671529DF9}" destId="{7AE83CB8-DFCF-44BF-8D74-2F949014D7A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9005E-C221-472E-90EC-518C9CEDEE9C}" type="doc">
      <dgm:prSet loTypeId="urn:microsoft.com/office/officeart/2005/8/layout/process1" loCatId="process" qsTypeId="urn:microsoft.com/office/officeart/2005/8/quickstyle/simple1" qsCatId="simple" csTypeId="urn:microsoft.com/office/officeart/2005/8/colors/colorful2" csCatId="colorful" phldr="1"/>
      <dgm:spPr/>
    </dgm:pt>
    <dgm:pt modelId="{8877DD1D-B4E0-4D05-B5F2-AD7332F4C052}">
      <dgm:prSet phldrT="[Text]" custT="1"/>
      <dgm:spPr/>
      <dgm:t>
        <a:bodyPr/>
        <a:lstStyle/>
        <a:p>
          <a:r>
            <a:rPr lang="en-US" sz="1600" dirty="0"/>
            <a:t>ICI Deferred - Newly Eligible Process Run In STAR</a:t>
          </a:r>
        </a:p>
      </dgm:t>
    </dgm:pt>
    <dgm:pt modelId="{7C7CE83F-F9AB-4D7C-9B2F-BB49D1A384A6}" type="parTrans" cxnId="{83EE6D94-F523-42C8-9DD1-89073568BD39}">
      <dgm:prSet/>
      <dgm:spPr/>
      <dgm:t>
        <a:bodyPr/>
        <a:lstStyle/>
        <a:p>
          <a:endParaRPr lang="en-US" sz="3200"/>
        </a:p>
      </dgm:t>
    </dgm:pt>
    <dgm:pt modelId="{6384029C-6AA2-4CDF-8172-BE0B673FFF57}" type="sibTrans" cxnId="{83EE6D94-F523-42C8-9DD1-89073568BD39}">
      <dgm:prSet custT="1"/>
      <dgm:spPr/>
      <dgm:t>
        <a:bodyPr/>
        <a:lstStyle/>
        <a:p>
          <a:endParaRPr lang="en-US" sz="1200"/>
        </a:p>
      </dgm:t>
    </dgm:pt>
    <dgm:pt modelId="{8C4961EA-A367-4B2D-889C-9F3FAE03F10F}">
      <dgm:prSet phldrT="[Text]" custT="1"/>
      <dgm:spPr/>
      <dgm:t>
        <a:bodyPr/>
        <a:lstStyle/>
        <a:p>
          <a:r>
            <a:rPr lang="en-US" sz="1600"/>
            <a:t>Agency Review of Output</a:t>
          </a:r>
        </a:p>
      </dgm:t>
    </dgm:pt>
    <dgm:pt modelId="{94025697-D290-46D8-AB20-F927115A352F}" type="parTrans" cxnId="{4FE27E05-0C72-43E8-9CAA-B2DC31C8CD0B}">
      <dgm:prSet/>
      <dgm:spPr/>
      <dgm:t>
        <a:bodyPr/>
        <a:lstStyle/>
        <a:p>
          <a:endParaRPr lang="en-US" sz="3200"/>
        </a:p>
      </dgm:t>
    </dgm:pt>
    <dgm:pt modelId="{C5BF1223-EC80-48AD-8F0A-CE1843EB8D3C}" type="sibTrans" cxnId="{4FE27E05-0C72-43E8-9CAA-B2DC31C8CD0B}">
      <dgm:prSet custT="1"/>
      <dgm:spPr/>
      <dgm:t>
        <a:bodyPr/>
        <a:lstStyle/>
        <a:p>
          <a:endParaRPr lang="en-US" sz="1200"/>
        </a:p>
      </dgm:t>
    </dgm:pt>
    <dgm:pt modelId="{11EB2B0C-FFED-4153-978F-CE8BB83FBD08}">
      <dgm:prSet phldrT="[Text]" custT="1"/>
      <dgm:spPr/>
      <dgm:t>
        <a:bodyPr/>
        <a:lstStyle/>
        <a:p>
          <a:r>
            <a:rPr lang="en-US" sz="1600" dirty="0"/>
            <a:t>Row added to job to update Elg Fld 2 &amp; 4 + ICI ABBR loaded</a:t>
          </a:r>
        </a:p>
      </dgm:t>
    </dgm:pt>
    <dgm:pt modelId="{80AA0FA9-6C17-4253-9EA5-D472FC1DE6CE}" type="parTrans" cxnId="{A2D2FB9C-9535-4E62-B6FE-8A1C6BDAC84D}">
      <dgm:prSet/>
      <dgm:spPr/>
      <dgm:t>
        <a:bodyPr/>
        <a:lstStyle/>
        <a:p>
          <a:endParaRPr lang="en-US" sz="3200"/>
        </a:p>
      </dgm:t>
    </dgm:pt>
    <dgm:pt modelId="{57E693FD-1EF0-4122-B9A0-1301ACD1B96D}" type="sibTrans" cxnId="{A2D2FB9C-9535-4E62-B6FE-8A1C6BDAC84D}">
      <dgm:prSet custT="1"/>
      <dgm:spPr/>
      <dgm:t>
        <a:bodyPr/>
        <a:lstStyle/>
        <a:p>
          <a:endParaRPr lang="en-US" sz="1200"/>
        </a:p>
      </dgm:t>
    </dgm:pt>
    <dgm:pt modelId="{306F7EAF-61BF-4A47-94C0-71DBB05DCB1B}">
      <dgm:prSet custT="1"/>
      <dgm:spPr/>
      <dgm:t>
        <a:bodyPr/>
        <a:lstStyle/>
        <a:p>
          <a:r>
            <a:rPr lang="en-US" sz="1600" dirty="0"/>
            <a:t>DEF event open in eBN and for paper entry</a:t>
          </a:r>
        </a:p>
      </dgm:t>
    </dgm:pt>
    <dgm:pt modelId="{9FB81B37-DB40-4911-8044-358BCCCDC8E1}" type="parTrans" cxnId="{FC81EBD9-7899-46C8-A6DF-E966249ED10C}">
      <dgm:prSet/>
      <dgm:spPr/>
      <dgm:t>
        <a:bodyPr/>
        <a:lstStyle/>
        <a:p>
          <a:endParaRPr lang="en-US" sz="3200"/>
        </a:p>
      </dgm:t>
    </dgm:pt>
    <dgm:pt modelId="{4DE025D9-1ED8-41C7-943E-F4B9D36CE279}" type="sibTrans" cxnId="{FC81EBD9-7899-46C8-A6DF-E966249ED10C}">
      <dgm:prSet custT="1"/>
      <dgm:spPr/>
      <dgm:t>
        <a:bodyPr/>
        <a:lstStyle/>
        <a:p>
          <a:endParaRPr lang="en-US" sz="1200"/>
        </a:p>
      </dgm:t>
    </dgm:pt>
    <dgm:pt modelId="{AF6F3408-2058-4FE0-BD0A-9FA79D79AA8D}">
      <dgm:prSet custT="1"/>
      <dgm:spPr/>
      <dgm:t>
        <a:bodyPr/>
        <a:lstStyle/>
        <a:p>
          <a:r>
            <a:rPr lang="en-US" sz="1600"/>
            <a:t>Elections Entered and Finalized</a:t>
          </a:r>
        </a:p>
      </dgm:t>
    </dgm:pt>
    <dgm:pt modelId="{13ABB055-6E8D-40CD-AB98-DA2CB67634CE}" type="parTrans" cxnId="{45972459-43FF-4269-BAAD-3CAE92E360CE}">
      <dgm:prSet/>
      <dgm:spPr/>
      <dgm:t>
        <a:bodyPr/>
        <a:lstStyle/>
        <a:p>
          <a:endParaRPr lang="en-US" sz="3200"/>
        </a:p>
      </dgm:t>
    </dgm:pt>
    <dgm:pt modelId="{EB0704CD-B8A5-4055-A1FE-503C2E82F4E0}" type="sibTrans" cxnId="{45972459-43FF-4269-BAAD-3CAE92E360CE}">
      <dgm:prSet custT="1"/>
      <dgm:spPr/>
      <dgm:t>
        <a:bodyPr/>
        <a:lstStyle/>
        <a:p>
          <a:endParaRPr lang="en-US" sz="1200"/>
        </a:p>
      </dgm:t>
    </dgm:pt>
    <dgm:pt modelId="{213678B6-9952-4F4C-A31D-C80B8FF06556}">
      <dgm:prSet custT="1"/>
      <dgm:spPr/>
      <dgm:t>
        <a:bodyPr/>
        <a:lstStyle/>
        <a:p>
          <a:r>
            <a:rPr lang="en-US" sz="1600"/>
            <a:t>All open DEF events at end of period auto-closed</a:t>
          </a:r>
        </a:p>
      </dgm:t>
    </dgm:pt>
    <dgm:pt modelId="{E13F9C23-0A90-444B-A5F0-EC30A5F678F1}" type="parTrans" cxnId="{0E36706D-88AF-44AA-8714-7700AE4CA927}">
      <dgm:prSet/>
      <dgm:spPr/>
      <dgm:t>
        <a:bodyPr/>
        <a:lstStyle/>
        <a:p>
          <a:endParaRPr lang="en-US" sz="3200"/>
        </a:p>
      </dgm:t>
    </dgm:pt>
    <dgm:pt modelId="{D72C8F46-78A4-44CE-887B-72A3729BC845}" type="sibTrans" cxnId="{0E36706D-88AF-44AA-8714-7700AE4CA927}">
      <dgm:prSet/>
      <dgm:spPr/>
      <dgm:t>
        <a:bodyPr/>
        <a:lstStyle/>
        <a:p>
          <a:endParaRPr lang="en-US" sz="3200"/>
        </a:p>
      </dgm:t>
    </dgm:pt>
    <dgm:pt modelId="{C2DCE7C4-0E6B-40B2-B6B0-177DD144AEB1}" type="pres">
      <dgm:prSet presAssocID="{8319005E-C221-472E-90EC-518C9CEDEE9C}" presName="Name0" presStyleCnt="0">
        <dgm:presLayoutVars>
          <dgm:dir/>
          <dgm:resizeHandles val="exact"/>
        </dgm:presLayoutVars>
      </dgm:prSet>
      <dgm:spPr/>
    </dgm:pt>
    <dgm:pt modelId="{4C0A2BF6-221B-48F0-B03A-FB0437609551}" type="pres">
      <dgm:prSet presAssocID="{8877DD1D-B4E0-4D05-B5F2-AD7332F4C052}" presName="node" presStyleLbl="node1" presStyleIdx="0" presStyleCnt="6">
        <dgm:presLayoutVars>
          <dgm:bulletEnabled val="1"/>
        </dgm:presLayoutVars>
      </dgm:prSet>
      <dgm:spPr/>
    </dgm:pt>
    <dgm:pt modelId="{3D18E87A-CBED-4573-BAF7-224A637C406A}" type="pres">
      <dgm:prSet presAssocID="{6384029C-6AA2-4CDF-8172-BE0B673FFF57}" presName="sibTrans" presStyleLbl="sibTrans2D1" presStyleIdx="0" presStyleCnt="5"/>
      <dgm:spPr/>
    </dgm:pt>
    <dgm:pt modelId="{134B3721-8D96-4503-BE73-A35000E6858B}" type="pres">
      <dgm:prSet presAssocID="{6384029C-6AA2-4CDF-8172-BE0B673FFF57}" presName="connectorText" presStyleLbl="sibTrans2D1" presStyleIdx="0" presStyleCnt="5"/>
      <dgm:spPr/>
    </dgm:pt>
    <dgm:pt modelId="{4E6217A4-C37E-4A18-B308-AB8D4292DEC9}" type="pres">
      <dgm:prSet presAssocID="{8C4961EA-A367-4B2D-889C-9F3FAE03F10F}" presName="node" presStyleLbl="node1" presStyleIdx="1" presStyleCnt="6">
        <dgm:presLayoutVars>
          <dgm:bulletEnabled val="1"/>
        </dgm:presLayoutVars>
      </dgm:prSet>
      <dgm:spPr/>
    </dgm:pt>
    <dgm:pt modelId="{3AD393B4-6F7F-4CCD-B5C9-ECF63202CBA1}" type="pres">
      <dgm:prSet presAssocID="{C5BF1223-EC80-48AD-8F0A-CE1843EB8D3C}" presName="sibTrans" presStyleLbl="sibTrans2D1" presStyleIdx="1" presStyleCnt="5"/>
      <dgm:spPr/>
    </dgm:pt>
    <dgm:pt modelId="{EC2C02DA-64AE-469D-89B5-72AACF42775F}" type="pres">
      <dgm:prSet presAssocID="{C5BF1223-EC80-48AD-8F0A-CE1843EB8D3C}" presName="connectorText" presStyleLbl="sibTrans2D1" presStyleIdx="1" presStyleCnt="5"/>
      <dgm:spPr/>
    </dgm:pt>
    <dgm:pt modelId="{75002EC5-93F0-459D-AF6B-B6F88D3314D4}" type="pres">
      <dgm:prSet presAssocID="{11EB2B0C-FFED-4153-978F-CE8BB83FBD08}" presName="node" presStyleLbl="node1" presStyleIdx="2" presStyleCnt="6">
        <dgm:presLayoutVars>
          <dgm:bulletEnabled val="1"/>
        </dgm:presLayoutVars>
      </dgm:prSet>
      <dgm:spPr/>
    </dgm:pt>
    <dgm:pt modelId="{76989315-2145-43FB-8D33-19A119648165}" type="pres">
      <dgm:prSet presAssocID="{57E693FD-1EF0-4122-B9A0-1301ACD1B96D}" presName="sibTrans" presStyleLbl="sibTrans2D1" presStyleIdx="2" presStyleCnt="5"/>
      <dgm:spPr/>
    </dgm:pt>
    <dgm:pt modelId="{0CA4C4CE-A9E2-44BD-B104-DDFB6D9DB8E0}" type="pres">
      <dgm:prSet presAssocID="{57E693FD-1EF0-4122-B9A0-1301ACD1B96D}" presName="connectorText" presStyleLbl="sibTrans2D1" presStyleIdx="2" presStyleCnt="5"/>
      <dgm:spPr/>
    </dgm:pt>
    <dgm:pt modelId="{6CAA2DD3-36B8-4CD8-B580-FC2D71F4C231}" type="pres">
      <dgm:prSet presAssocID="{306F7EAF-61BF-4A47-94C0-71DBB05DCB1B}" presName="node" presStyleLbl="node1" presStyleIdx="3" presStyleCnt="6">
        <dgm:presLayoutVars>
          <dgm:bulletEnabled val="1"/>
        </dgm:presLayoutVars>
      </dgm:prSet>
      <dgm:spPr/>
    </dgm:pt>
    <dgm:pt modelId="{AC1FD024-0485-4DF7-AE33-5113FA8BB5C6}" type="pres">
      <dgm:prSet presAssocID="{4DE025D9-1ED8-41C7-943E-F4B9D36CE279}" presName="sibTrans" presStyleLbl="sibTrans2D1" presStyleIdx="3" presStyleCnt="5"/>
      <dgm:spPr/>
    </dgm:pt>
    <dgm:pt modelId="{F0BF6E82-8180-40DD-AB43-6A06BBDBDAA1}" type="pres">
      <dgm:prSet presAssocID="{4DE025D9-1ED8-41C7-943E-F4B9D36CE279}" presName="connectorText" presStyleLbl="sibTrans2D1" presStyleIdx="3" presStyleCnt="5"/>
      <dgm:spPr/>
    </dgm:pt>
    <dgm:pt modelId="{D7B0EA35-006B-4A7F-A911-CCCF88A45B09}" type="pres">
      <dgm:prSet presAssocID="{AF6F3408-2058-4FE0-BD0A-9FA79D79AA8D}" presName="node" presStyleLbl="node1" presStyleIdx="4" presStyleCnt="6">
        <dgm:presLayoutVars>
          <dgm:bulletEnabled val="1"/>
        </dgm:presLayoutVars>
      </dgm:prSet>
      <dgm:spPr/>
    </dgm:pt>
    <dgm:pt modelId="{DB676316-A6A7-467C-B847-8EBC3F74F62E}" type="pres">
      <dgm:prSet presAssocID="{EB0704CD-B8A5-4055-A1FE-503C2E82F4E0}" presName="sibTrans" presStyleLbl="sibTrans2D1" presStyleIdx="4" presStyleCnt="5"/>
      <dgm:spPr/>
    </dgm:pt>
    <dgm:pt modelId="{1F3AA8A4-733A-457D-987D-A9E347AB29D9}" type="pres">
      <dgm:prSet presAssocID="{EB0704CD-B8A5-4055-A1FE-503C2E82F4E0}" presName="connectorText" presStyleLbl="sibTrans2D1" presStyleIdx="4" presStyleCnt="5"/>
      <dgm:spPr/>
    </dgm:pt>
    <dgm:pt modelId="{E195859D-43D3-4998-84D7-AF2576D13E28}" type="pres">
      <dgm:prSet presAssocID="{213678B6-9952-4F4C-A31D-C80B8FF06556}" presName="node" presStyleLbl="node1" presStyleIdx="5" presStyleCnt="6">
        <dgm:presLayoutVars>
          <dgm:bulletEnabled val="1"/>
        </dgm:presLayoutVars>
      </dgm:prSet>
      <dgm:spPr/>
    </dgm:pt>
  </dgm:ptLst>
  <dgm:cxnLst>
    <dgm:cxn modelId="{4FE27E05-0C72-43E8-9CAA-B2DC31C8CD0B}" srcId="{8319005E-C221-472E-90EC-518C9CEDEE9C}" destId="{8C4961EA-A367-4B2D-889C-9F3FAE03F10F}" srcOrd="1" destOrd="0" parTransId="{94025697-D290-46D8-AB20-F927115A352F}" sibTransId="{C5BF1223-EC80-48AD-8F0A-CE1843EB8D3C}"/>
    <dgm:cxn modelId="{FCBDBD2F-6FA6-45AD-B59C-A8931139626A}" type="presOf" srcId="{4DE025D9-1ED8-41C7-943E-F4B9D36CE279}" destId="{F0BF6E82-8180-40DD-AB43-6A06BBDBDAA1}" srcOrd="1" destOrd="0" presId="urn:microsoft.com/office/officeart/2005/8/layout/process1"/>
    <dgm:cxn modelId="{9EC27832-8E5D-4E75-8EF8-7FEDFFCB74DB}" type="presOf" srcId="{8319005E-C221-472E-90EC-518C9CEDEE9C}" destId="{C2DCE7C4-0E6B-40B2-B6B0-177DD144AEB1}" srcOrd="0" destOrd="0" presId="urn:microsoft.com/office/officeart/2005/8/layout/process1"/>
    <dgm:cxn modelId="{9D30A65F-12BF-4927-BE33-C0F2877D8493}" type="presOf" srcId="{4DE025D9-1ED8-41C7-943E-F4B9D36CE279}" destId="{AC1FD024-0485-4DF7-AE33-5113FA8BB5C6}" srcOrd="0" destOrd="0" presId="urn:microsoft.com/office/officeart/2005/8/layout/process1"/>
    <dgm:cxn modelId="{2F21F646-D7FE-4F83-84B0-58B7AE1F5690}" type="presOf" srcId="{11EB2B0C-FFED-4153-978F-CE8BB83FBD08}" destId="{75002EC5-93F0-459D-AF6B-B6F88D3314D4}" srcOrd="0" destOrd="0" presId="urn:microsoft.com/office/officeart/2005/8/layout/process1"/>
    <dgm:cxn modelId="{8FDC9747-31D4-4FD4-81D8-BD6AD385C78F}" type="presOf" srcId="{6384029C-6AA2-4CDF-8172-BE0B673FFF57}" destId="{3D18E87A-CBED-4573-BAF7-224A637C406A}" srcOrd="0" destOrd="0" presId="urn:microsoft.com/office/officeart/2005/8/layout/process1"/>
    <dgm:cxn modelId="{0E36706D-88AF-44AA-8714-7700AE4CA927}" srcId="{8319005E-C221-472E-90EC-518C9CEDEE9C}" destId="{213678B6-9952-4F4C-A31D-C80B8FF06556}" srcOrd="5" destOrd="0" parTransId="{E13F9C23-0A90-444B-A5F0-EC30A5F678F1}" sibTransId="{D72C8F46-78A4-44CE-887B-72A3729BC845}"/>
    <dgm:cxn modelId="{C3DFAB56-401D-4DB8-A6BB-51B895FD4980}" type="presOf" srcId="{C5BF1223-EC80-48AD-8F0A-CE1843EB8D3C}" destId="{3AD393B4-6F7F-4CCD-B5C9-ECF63202CBA1}" srcOrd="0" destOrd="0" presId="urn:microsoft.com/office/officeart/2005/8/layout/process1"/>
    <dgm:cxn modelId="{45972459-43FF-4269-BAAD-3CAE92E360CE}" srcId="{8319005E-C221-472E-90EC-518C9CEDEE9C}" destId="{AF6F3408-2058-4FE0-BD0A-9FA79D79AA8D}" srcOrd="4" destOrd="0" parTransId="{13ABB055-6E8D-40CD-AB98-DA2CB67634CE}" sibTransId="{EB0704CD-B8A5-4055-A1FE-503C2E82F4E0}"/>
    <dgm:cxn modelId="{85F60288-C585-4C1C-A5E8-EE5E5A3196FA}" type="presOf" srcId="{57E693FD-1EF0-4122-B9A0-1301ACD1B96D}" destId="{0CA4C4CE-A9E2-44BD-B104-DDFB6D9DB8E0}" srcOrd="1" destOrd="0" presId="urn:microsoft.com/office/officeart/2005/8/layout/process1"/>
    <dgm:cxn modelId="{83EE6D94-F523-42C8-9DD1-89073568BD39}" srcId="{8319005E-C221-472E-90EC-518C9CEDEE9C}" destId="{8877DD1D-B4E0-4D05-B5F2-AD7332F4C052}" srcOrd="0" destOrd="0" parTransId="{7C7CE83F-F9AB-4D7C-9B2F-BB49D1A384A6}" sibTransId="{6384029C-6AA2-4CDF-8172-BE0B673FFF57}"/>
    <dgm:cxn modelId="{D6433C99-6F99-4C61-8856-813A711FECFD}" type="presOf" srcId="{C5BF1223-EC80-48AD-8F0A-CE1843EB8D3C}" destId="{EC2C02DA-64AE-469D-89B5-72AACF42775F}" srcOrd="1" destOrd="0" presId="urn:microsoft.com/office/officeart/2005/8/layout/process1"/>
    <dgm:cxn modelId="{A2D2FB9C-9535-4E62-B6FE-8A1C6BDAC84D}" srcId="{8319005E-C221-472E-90EC-518C9CEDEE9C}" destId="{11EB2B0C-FFED-4153-978F-CE8BB83FBD08}" srcOrd="2" destOrd="0" parTransId="{80AA0FA9-6C17-4253-9EA5-D472FC1DE6CE}" sibTransId="{57E693FD-1EF0-4122-B9A0-1301ACD1B96D}"/>
    <dgm:cxn modelId="{7F4765A4-EE21-42D9-8992-CF30016637E4}" type="presOf" srcId="{57E693FD-1EF0-4122-B9A0-1301ACD1B96D}" destId="{76989315-2145-43FB-8D33-19A119648165}" srcOrd="0" destOrd="0" presId="urn:microsoft.com/office/officeart/2005/8/layout/process1"/>
    <dgm:cxn modelId="{2800F8A8-8858-48CE-85CE-DDA7061D7F1B}" type="presOf" srcId="{6384029C-6AA2-4CDF-8172-BE0B673FFF57}" destId="{134B3721-8D96-4503-BE73-A35000E6858B}" srcOrd="1" destOrd="0" presId="urn:microsoft.com/office/officeart/2005/8/layout/process1"/>
    <dgm:cxn modelId="{B5C84AAA-EC7D-4679-B14E-284DD1E2313E}" type="presOf" srcId="{8877DD1D-B4E0-4D05-B5F2-AD7332F4C052}" destId="{4C0A2BF6-221B-48F0-B03A-FB0437609551}" srcOrd="0" destOrd="0" presId="urn:microsoft.com/office/officeart/2005/8/layout/process1"/>
    <dgm:cxn modelId="{D2975DCA-1292-458B-A822-C0A98873410C}" type="presOf" srcId="{306F7EAF-61BF-4A47-94C0-71DBB05DCB1B}" destId="{6CAA2DD3-36B8-4CD8-B580-FC2D71F4C231}" srcOrd="0" destOrd="0" presId="urn:microsoft.com/office/officeart/2005/8/layout/process1"/>
    <dgm:cxn modelId="{3DEAC0D4-74DC-4246-A95A-13172E26BD41}" type="presOf" srcId="{AF6F3408-2058-4FE0-BD0A-9FA79D79AA8D}" destId="{D7B0EA35-006B-4A7F-A911-CCCF88A45B09}" srcOrd="0" destOrd="0" presId="urn:microsoft.com/office/officeart/2005/8/layout/process1"/>
    <dgm:cxn modelId="{FC81EBD9-7899-46C8-A6DF-E966249ED10C}" srcId="{8319005E-C221-472E-90EC-518C9CEDEE9C}" destId="{306F7EAF-61BF-4A47-94C0-71DBB05DCB1B}" srcOrd="3" destOrd="0" parTransId="{9FB81B37-DB40-4911-8044-358BCCCDC8E1}" sibTransId="{4DE025D9-1ED8-41C7-943E-F4B9D36CE279}"/>
    <dgm:cxn modelId="{AFC6E5E4-14D9-4BCF-AE9F-3630EBED622C}" type="presOf" srcId="{213678B6-9952-4F4C-A31D-C80B8FF06556}" destId="{E195859D-43D3-4998-84D7-AF2576D13E28}" srcOrd="0" destOrd="0" presId="urn:microsoft.com/office/officeart/2005/8/layout/process1"/>
    <dgm:cxn modelId="{E40E7AEC-79E0-42F1-8F22-F419BEEE0A7D}" type="presOf" srcId="{EB0704CD-B8A5-4055-A1FE-503C2E82F4E0}" destId="{1F3AA8A4-733A-457D-987D-A9E347AB29D9}" srcOrd="1" destOrd="0" presId="urn:microsoft.com/office/officeart/2005/8/layout/process1"/>
    <dgm:cxn modelId="{9D872FFA-2B35-46EC-85B3-36E7B2C276EC}" type="presOf" srcId="{EB0704CD-B8A5-4055-A1FE-503C2E82F4E0}" destId="{DB676316-A6A7-467C-B847-8EBC3F74F62E}" srcOrd="0" destOrd="0" presId="urn:microsoft.com/office/officeart/2005/8/layout/process1"/>
    <dgm:cxn modelId="{C60B16FE-F429-4A1B-80BD-DCFFB117BD98}" type="presOf" srcId="{8C4961EA-A367-4B2D-889C-9F3FAE03F10F}" destId="{4E6217A4-C37E-4A18-B308-AB8D4292DEC9}" srcOrd="0" destOrd="0" presId="urn:microsoft.com/office/officeart/2005/8/layout/process1"/>
    <dgm:cxn modelId="{186B84AA-2617-4DCF-8F74-12CB5FA6B2DF}" type="presParOf" srcId="{C2DCE7C4-0E6B-40B2-B6B0-177DD144AEB1}" destId="{4C0A2BF6-221B-48F0-B03A-FB0437609551}" srcOrd="0" destOrd="0" presId="urn:microsoft.com/office/officeart/2005/8/layout/process1"/>
    <dgm:cxn modelId="{75A97ABD-0E02-46AD-BE97-DF04C0BC15CA}" type="presParOf" srcId="{C2DCE7C4-0E6B-40B2-B6B0-177DD144AEB1}" destId="{3D18E87A-CBED-4573-BAF7-224A637C406A}" srcOrd="1" destOrd="0" presId="urn:microsoft.com/office/officeart/2005/8/layout/process1"/>
    <dgm:cxn modelId="{55087527-E7D9-4FAC-96DD-304F873EBCB3}" type="presParOf" srcId="{3D18E87A-CBED-4573-BAF7-224A637C406A}" destId="{134B3721-8D96-4503-BE73-A35000E6858B}" srcOrd="0" destOrd="0" presId="urn:microsoft.com/office/officeart/2005/8/layout/process1"/>
    <dgm:cxn modelId="{572A66F6-9EA5-459E-BFFF-3E7443C9D8D0}" type="presParOf" srcId="{C2DCE7C4-0E6B-40B2-B6B0-177DD144AEB1}" destId="{4E6217A4-C37E-4A18-B308-AB8D4292DEC9}" srcOrd="2" destOrd="0" presId="urn:microsoft.com/office/officeart/2005/8/layout/process1"/>
    <dgm:cxn modelId="{66886A8A-55E4-469B-B581-67279A74AC37}" type="presParOf" srcId="{C2DCE7C4-0E6B-40B2-B6B0-177DD144AEB1}" destId="{3AD393B4-6F7F-4CCD-B5C9-ECF63202CBA1}" srcOrd="3" destOrd="0" presId="urn:microsoft.com/office/officeart/2005/8/layout/process1"/>
    <dgm:cxn modelId="{E7A1BAC1-45F2-4785-B68A-3801739F0A52}" type="presParOf" srcId="{3AD393B4-6F7F-4CCD-B5C9-ECF63202CBA1}" destId="{EC2C02DA-64AE-469D-89B5-72AACF42775F}" srcOrd="0" destOrd="0" presId="urn:microsoft.com/office/officeart/2005/8/layout/process1"/>
    <dgm:cxn modelId="{F7F60F28-8AF4-4E86-91A1-5669EBDF0430}" type="presParOf" srcId="{C2DCE7C4-0E6B-40B2-B6B0-177DD144AEB1}" destId="{75002EC5-93F0-459D-AF6B-B6F88D3314D4}" srcOrd="4" destOrd="0" presId="urn:microsoft.com/office/officeart/2005/8/layout/process1"/>
    <dgm:cxn modelId="{1B22DE0B-30D8-4502-AFCF-2762169F4EFE}" type="presParOf" srcId="{C2DCE7C4-0E6B-40B2-B6B0-177DD144AEB1}" destId="{76989315-2145-43FB-8D33-19A119648165}" srcOrd="5" destOrd="0" presId="urn:microsoft.com/office/officeart/2005/8/layout/process1"/>
    <dgm:cxn modelId="{F06C3C12-0184-441D-B850-2815CAADB70C}" type="presParOf" srcId="{76989315-2145-43FB-8D33-19A119648165}" destId="{0CA4C4CE-A9E2-44BD-B104-DDFB6D9DB8E0}" srcOrd="0" destOrd="0" presId="urn:microsoft.com/office/officeart/2005/8/layout/process1"/>
    <dgm:cxn modelId="{1BBA829F-B1D3-490B-A522-A2AAC5F00260}" type="presParOf" srcId="{C2DCE7C4-0E6B-40B2-B6B0-177DD144AEB1}" destId="{6CAA2DD3-36B8-4CD8-B580-FC2D71F4C231}" srcOrd="6" destOrd="0" presId="urn:microsoft.com/office/officeart/2005/8/layout/process1"/>
    <dgm:cxn modelId="{6363E093-245B-4D51-8B52-9E981E3EA607}" type="presParOf" srcId="{C2DCE7C4-0E6B-40B2-B6B0-177DD144AEB1}" destId="{AC1FD024-0485-4DF7-AE33-5113FA8BB5C6}" srcOrd="7" destOrd="0" presId="urn:microsoft.com/office/officeart/2005/8/layout/process1"/>
    <dgm:cxn modelId="{DA8D20F5-E8CA-4A2C-9AB4-8AA4234E0290}" type="presParOf" srcId="{AC1FD024-0485-4DF7-AE33-5113FA8BB5C6}" destId="{F0BF6E82-8180-40DD-AB43-6A06BBDBDAA1}" srcOrd="0" destOrd="0" presId="urn:microsoft.com/office/officeart/2005/8/layout/process1"/>
    <dgm:cxn modelId="{A40B6FDF-01F8-4464-9BFA-80F2626B6384}" type="presParOf" srcId="{C2DCE7C4-0E6B-40B2-B6B0-177DD144AEB1}" destId="{D7B0EA35-006B-4A7F-A911-CCCF88A45B09}" srcOrd="8" destOrd="0" presId="urn:microsoft.com/office/officeart/2005/8/layout/process1"/>
    <dgm:cxn modelId="{F6323369-4AC7-418B-B6DB-0EFE7C7908CE}" type="presParOf" srcId="{C2DCE7C4-0E6B-40B2-B6B0-177DD144AEB1}" destId="{DB676316-A6A7-467C-B847-8EBC3F74F62E}" srcOrd="9" destOrd="0" presId="urn:microsoft.com/office/officeart/2005/8/layout/process1"/>
    <dgm:cxn modelId="{2E07A46B-8D50-4FDF-8DCE-61ED64A24224}" type="presParOf" srcId="{DB676316-A6A7-467C-B847-8EBC3F74F62E}" destId="{1F3AA8A4-733A-457D-987D-A9E347AB29D9}" srcOrd="0" destOrd="0" presId="urn:microsoft.com/office/officeart/2005/8/layout/process1"/>
    <dgm:cxn modelId="{D42AE3B2-ECF4-4CD8-82A0-E0C7CD65FB77}" type="presParOf" srcId="{C2DCE7C4-0E6B-40B2-B6B0-177DD144AEB1}" destId="{E195859D-43D3-4998-84D7-AF2576D13E28}"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B10CC4-EBBB-4ED4-8816-06A73A78698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8A47FC-52C1-496F-8EB0-5B3E8DD3148F}">
      <dgm:prSet/>
      <dgm:spPr/>
      <dgm:t>
        <a:bodyPr/>
        <a:lstStyle/>
        <a:p>
          <a:pPr>
            <a:lnSpc>
              <a:spcPct val="100000"/>
            </a:lnSpc>
            <a:defRPr b="1"/>
          </a:pPr>
          <a:r>
            <a:rPr lang="en-US" dirty="0"/>
            <a:t>There is 1 notification:</a:t>
          </a:r>
        </a:p>
      </dgm:t>
    </dgm:pt>
    <dgm:pt modelId="{055C1339-B9A7-4CF8-AF5B-742A6B93D86E}" type="parTrans" cxnId="{AA7703A1-9438-4DD9-B8FA-98D50A25265E}">
      <dgm:prSet/>
      <dgm:spPr/>
      <dgm:t>
        <a:bodyPr/>
        <a:lstStyle/>
        <a:p>
          <a:endParaRPr lang="en-US"/>
        </a:p>
      </dgm:t>
    </dgm:pt>
    <dgm:pt modelId="{05AFEF05-9231-4FC4-9102-883ADBF9D501}" type="sibTrans" cxnId="{AA7703A1-9438-4DD9-B8FA-98D50A25265E}">
      <dgm:prSet/>
      <dgm:spPr/>
      <dgm:t>
        <a:bodyPr/>
        <a:lstStyle/>
        <a:p>
          <a:endParaRPr lang="en-US"/>
        </a:p>
      </dgm:t>
    </dgm:pt>
    <dgm:pt modelId="{1673F809-C75D-4838-9D6C-08AB2E7A96F5}">
      <dgm:prSet/>
      <dgm:spPr/>
      <dgm:t>
        <a:bodyPr/>
        <a:lstStyle/>
        <a:p>
          <a:pPr>
            <a:lnSpc>
              <a:spcPct val="100000"/>
            </a:lnSpc>
          </a:pPr>
          <a:r>
            <a:rPr lang="en-US" dirty="0"/>
            <a:t>Newly eligible for ICI</a:t>
          </a:r>
        </a:p>
      </dgm:t>
    </dgm:pt>
    <dgm:pt modelId="{2634EA23-DC0B-4EBF-B701-1E96A755425D}" type="parTrans" cxnId="{3D64C71F-2B3B-4B55-B242-948DDF321617}">
      <dgm:prSet/>
      <dgm:spPr/>
      <dgm:t>
        <a:bodyPr/>
        <a:lstStyle/>
        <a:p>
          <a:endParaRPr lang="en-US"/>
        </a:p>
      </dgm:t>
    </dgm:pt>
    <dgm:pt modelId="{61B6670A-2FE4-4997-A979-79DE1E8363BC}" type="sibTrans" cxnId="{3D64C71F-2B3B-4B55-B242-948DDF321617}">
      <dgm:prSet/>
      <dgm:spPr/>
      <dgm:t>
        <a:bodyPr/>
        <a:lstStyle/>
        <a:p>
          <a:endParaRPr lang="en-US"/>
        </a:p>
      </dgm:t>
    </dgm:pt>
    <dgm:pt modelId="{C4DCA3EA-0E1A-4611-8502-0D89D8FD75A2}">
      <dgm:prSet/>
      <dgm:spPr/>
      <dgm:t>
        <a:bodyPr/>
        <a:lstStyle/>
        <a:p>
          <a:pPr>
            <a:lnSpc>
              <a:spcPct val="100000"/>
            </a:lnSpc>
            <a:defRPr b="1"/>
          </a:pPr>
          <a:r>
            <a:rPr lang="en-US"/>
            <a:t>Employees will receive notice via Employee Messaging</a:t>
          </a:r>
        </a:p>
      </dgm:t>
    </dgm:pt>
    <dgm:pt modelId="{8782738B-9002-40AC-B92B-EFFB9D9C4691}" type="parTrans" cxnId="{4148E058-D537-4568-9639-EFEF96F97029}">
      <dgm:prSet/>
      <dgm:spPr/>
      <dgm:t>
        <a:bodyPr/>
        <a:lstStyle/>
        <a:p>
          <a:endParaRPr lang="en-US"/>
        </a:p>
      </dgm:t>
    </dgm:pt>
    <dgm:pt modelId="{5C675287-1A88-4DD2-9647-0E8F3590DE56}" type="sibTrans" cxnId="{4148E058-D537-4568-9639-EFEF96F97029}">
      <dgm:prSet/>
      <dgm:spPr/>
      <dgm:t>
        <a:bodyPr/>
        <a:lstStyle/>
        <a:p>
          <a:endParaRPr lang="en-US"/>
        </a:p>
      </dgm:t>
    </dgm:pt>
    <dgm:pt modelId="{5D7EDC2F-F36D-479D-A390-24EB33CCF1A0}">
      <dgm:prSet/>
      <dgm:spPr/>
      <dgm:t>
        <a:bodyPr/>
        <a:lstStyle/>
        <a:p>
          <a:pPr>
            <a:lnSpc>
              <a:spcPct val="100000"/>
            </a:lnSpc>
          </a:pPr>
          <a:r>
            <a:rPr lang="en-US"/>
            <a:t>Agencies can reach out or follow-up as needed</a:t>
          </a:r>
        </a:p>
      </dgm:t>
    </dgm:pt>
    <dgm:pt modelId="{B2018E1A-C4CD-4341-B275-F11F495B7C0C}" type="parTrans" cxnId="{486269E7-A678-4C2C-A6FB-9E887FAEA14A}">
      <dgm:prSet/>
      <dgm:spPr/>
      <dgm:t>
        <a:bodyPr/>
        <a:lstStyle/>
        <a:p>
          <a:endParaRPr lang="en-US"/>
        </a:p>
      </dgm:t>
    </dgm:pt>
    <dgm:pt modelId="{595B2B32-B2C1-4305-A9D9-6FD406B6D637}" type="sibTrans" cxnId="{486269E7-A678-4C2C-A6FB-9E887FAEA14A}">
      <dgm:prSet/>
      <dgm:spPr/>
      <dgm:t>
        <a:bodyPr/>
        <a:lstStyle/>
        <a:p>
          <a:endParaRPr lang="en-US"/>
        </a:p>
      </dgm:t>
    </dgm:pt>
    <dgm:pt modelId="{2DE22617-3D7E-4B84-B5FA-AA47E7027BF6}" type="pres">
      <dgm:prSet presAssocID="{EDB10CC4-EBBB-4ED4-8816-06A73A786988}" presName="root" presStyleCnt="0">
        <dgm:presLayoutVars>
          <dgm:dir/>
          <dgm:resizeHandles val="exact"/>
        </dgm:presLayoutVars>
      </dgm:prSet>
      <dgm:spPr/>
    </dgm:pt>
    <dgm:pt modelId="{E8F30EFA-00C9-41BB-9ECD-9B1307D9473E}" type="pres">
      <dgm:prSet presAssocID="{FB8A47FC-52C1-496F-8EB0-5B3E8DD3148F}" presName="compNode" presStyleCnt="0"/>
      <dgm:spPr/>
    </dgm:pt>
    <dgm:pt modelId="{9BB60B5D-9E6A-4325-B4FB-F01B4C868E6C}" type="pres">
      <dgm:prSet presAssocID="{FB8A47FC-52C1-496F-8EB0-5B3E8DD314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71DEB4A-C65B-4753-8AD6-1F690BE06290}" type="pres">
      <dgm:prSet presAssocID="{FB8A47FC-52C1-496F-8EB0-5B3E8DD3148F}" presName="iconSpace" presStyleCnt="0"/>
      <dgm:spPr/>
    </dgm:pt>
    <dgm:pt modelId="{C3BDA5A0-8DE3-40DC-90AD-DB6D4BC933ED}" type="pres">
      <dgm:prSet presAssocID="{FB8A47FC-52C1-496F-8EB0-5B3E8DD3148F}" presName="parTx" presStyleLbl="revTx" presStyleIdx="0" presStyleCnt="4">
        <dgm:presLayoutVars>
          <dgm:chMax val="0"/>
          <dgm:chPref val="0"/>
        </dgm:presLayoutVars>
      </dgm:prSet>
      <dgm:spPr/>
    </dgm:pt>
    <dgm:pt modelId="{38CD46D3-51B7-4978-B076-6F05DE358179}" type="pres">
      <dgm:prSet presAssocID="{FB8A47FC-52C1-496F-8EB0-5B3E8DD3148F}" presName="txSpace" presStyleCnt="0"/>
      <dgm:spPr/>
    </dgm:pt>
    <dgm:pt modelId="{A49CA94F-A983-435E-AFBA-8AE8224891D9}" type="pres">
      <dgm:prSet presAssocID="{FB8A47FC-52C1-496F-8EB0-5B3E8DD3148F}" presName="desTx" presStyleLbl="revTx" presStyleIdx="1" presStyleCnt="4">
        <dgm:presLayoutVars/>
      </dgm:prSet>
      <dgm:spPr/>
    </dgm:pt>
    <dgm:pt modelId="{41B2CDAD-3EA3-4608-8881-6F8034D52681}" type="pres">
      <dgm:prSet presAssocID="{05AFEF05-9231-4FC4-9102-883ADBF9D501}" presName="sibTrans" presStyleCnt="0"/>
      <dgm:spPr/>
    </dgm:pt>
    <dgm:pt modelId="{9A760EAE-356C-409C-B5F5-15069BF195F4}" type="pres">
      <dgm:prSet presAssocID="{C4DCA3EA-0E1A-4611-8502-0D89D8FD75A2}" presName="compNode" presStyleCnt="0"/>
      <dgm:spPr/>
    </dgm:pt>
    <dgm:pt modelId="{33B11D91-6449-423B-835F-086598E39997}" type="pres">
      <dgm:prSet presAssocID="{C4DCA3EA-0E1A-4611-8502-0D89D8FD75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303C1DF6-50CF-4AB0-B7B0-02739B2975B4}" type="pres">
      <dgm:prSet presAssocID="{C4DCA3EA-0E1A-4611-8502-0D89D8FD75A2}" presName="iconSpace" presStyleCnt="0"/>
      <dgm:spPr/>
    </dgm:pt>
    <dgm:pt modelId="{61B0B243-AB83-4F94-9BD4-01D28D88D6AA}" type="pres">
      <dgm:prSet presAssocID="{C4DCA3EA-0E1A-4611-8502-0D89D8FD75A2}" presName="parTx" presStyleLbl="revTx" presStyleIdx="2" presStyleCnt="4">
        <dgm:presLayoutVars>
          <dgm:chMax val="0"/>
          <dgm:chPref val="0"/>
        </dgm:presLayoutVars>
      </dgm:prSet>
      <dgm:spPr/>
    </dgm:pt>
    <dgm:pt modelId="{3AD52E55-7893-4756-B8B5-CAA17DDA5BA9}" type="pres">
      <dgm:prSet presAssocID="{C4DCA3EA-0E1A-4611-8502-0D89D8FD75A2}" presName="txSpace" presStyleCnt="0"/>
      <dgm:spPr/>
    </dgm:pt>
    <dgm:pt modelId="{E4B38026-61F9-4667-941F-FD6F24E7941D}" type="pres">
      <dgm:prSet presAssocID="{C4DCA3EA-0E1A-4611-8502-0D89D8FD75A2}" presName="desTx" presStyleLbl="revTx" presStyleIdx="3" presStyleCnt="4">
        <dgm:presLayoutVars/>
      </dgm:prSet>
      <dgm:spPr/>
    </dgm:pt>
  </dgm:ptLst>
  <dgm:cxnLst>
    <dgm:cxn modelId="{3D64C71F-2B3B-4B55-B242-948DDF321617}" srcId="{FB8A47FC-52C1-496F-8EB0-5B3E8DD3148F}" destId="{1673F809-C75D-4838-9D6C-08AB2E7A96F5}" srcOrd="0" destOrd="0" parTransId="{2634EA23-DC0B-4EBF-B701-1E96A755425D}" sibTransId="{61B6670A-2FE4-4997-A979-79DE1E8363BC}"/>
    <dgm:cxn modelId="{D151CB24-801D-490F-AADD-5EAE9AAC0649}" type="presOf" srcId="{5D7EDC2F-F36D-479D-A390-24EB33CCF1A0}" destId="{E4B38026-61F9-4667-941F-FD6F24E7941D}" srcOrd="0" destOrd="0" presId="urn:microsoft.com/office/officeart/2018/5/layout/CenteredIconLabelDescriptionList"/>
    <dgm:cxn modelId="{3EA1DD47-984C-4197-B143-7E693D5512E7}" type="presOf" srcId="{1673F809-C75D-4838-9D6C-08AB2E7A96F5}" destId="{A49CA94F-A983-435E-AFBA-8AE8224891D9}" srcOrd="0" destOrd="0" presId="urn:microsoft.com/office/officeart/2018/5/layout/CenteredIconLabelDescriptionList"/>
    <dgm:cxn modelId="{BCCD8854-6653-400D-B5C1-A8499C7B99A0}" type="presOf" srcId="{C4DCA3EA-0E1A-4611-8502-0D89D8FD75A2}" destId="{61B0B243-AB83-4F94-9BD4-01D28D88D6AA}" srcOrd="0" destOrd="0" presId="urn:microsoft.com/office/officeart/2018/5/layout/CenteredIconLabelDescriptionList"/>
    <dgm:cxn modelId="{1B620578-281D-4F49-B808-F2FD196157B0}" type="presOf" srcId="{FB8A47FC-52C1-496F-8EB0-5B3E8DD3148F}" destId="{C3BDA5A0-8DE3-40DC-90AD-DB6D4BC933ED}" srcOrd="0" destOrd="0" presId="urn:microsoft.com/office/officeart/2018/5/layout/CenteredIconLabelDescriptionList"/>
    <dgm:cxn modelId="{4148E058-D537-4568-9639-EFEF96F97029}" srcId="{EDB10CC4-EBBB-4ED4-8816-06A73A786988}" destId="{C4DCA3EA-0E1A-4611-8502-0D89D8FD75A2}" srcOrd="1" destOrd="0" parTransId="{8782738B-9002-40AC-B92B-EFFB9D9C4691}" sibTransId="{5C675287-1A88-4DD2-9647-0E8F3590DE56}"/>
    <dgm:cxn modelId="{CEE23A91-5286-4CE9-98DB-D596E0B5D26B}" type="presOf" srcId="{EDB10CC4-EBBB-4ED4-8816-06A73A786988}" destId="{2DE22617-3D7E-4B84-B5FA-AA47E7027BF6}" srcOrd="0" destOrd="0" presId="urn:microsoft.com/office/officeart/2018/5/layout/CenteredIconLabelDescriptionList"/>
    <dgm:cxn modelId="{AA7703A1-9438-4DD9-B8FA-98D50A25265E}" srcId="{EDB10CC4-EBBB-4ED4-8816-06A73A786988}" destId="{FB8A47FC-52C1-496F-8EB0-5B3E8DD3148F}" srcOrd="0" destOrd="0" parTransId="{055C1339-B9A7-4CF8-AF5B-742A6B93D86E}" sibTransId="{05AFEF05-9231-4FC4-9102-883ADBF9D501}"/>
    <dgm:cxn modelId="{486269E7-A678-4C2C-A6FB-9E887FAEA14A}" srcId="{C4DCA3EA-0E1A-4611-8502-0D89D8FD75A2}" destId="{5D7EDC2F-F36D-479D-A390-24EB33CCF1A0}" srcOrd="0" destOrd="0" parTransId="{B2018E1A-C4CD-4341-B275-F11F495B7C0C}" sibTransId="{595B2B32-B2C1-4305-A9D9-6FD406B6D637}"/>
    <dgm:cxn modelId="{67541450-171E-4148-9F4F-37AB2E2CAB45}" type="presParOf" srcId="{2DE22617-3D7E-4B84-B5FA-AA47E7027BF6}" destId="{E8F30EFA-00C9-41BB-9ECD-9B1307D9473E}" srcOrd="0" destOrd="0" presId="urn:microsoft.com/office/officeart/2018/5/layout/CenteredIconLabelDescriptionList"/>
    <dgm:cxn modelId="{1ECD9CE1-5F0E-4FF1-AAE5-B9960D617B0E}" type="presParOf" srcId="{E8F30EFA-00C9-41BB-9ECD-9B1307D9473E}" destId="{9BB60B5D-9E6A-4325-B4FB-F01B4C868E6C}" srcOrd="0" destOrd="0" presId="urn:microsoft.com/office/officeart/2018/5/layout/CenteredIconLabelDescriptionList"/>
    <dgm:cxn modelId="{C7C2495B-19EA-4CAE-90C9-84002EA2021A}" type="presParOf" srcId="{E8F30EFA-00C9-41BB-9ECD-9B1307D9473E}" destId="{171DEB4A-C65B-4753-8AD6-1F690BE06290}" srcOrd="1" destOrd="0" presId="urn:microsoft.com/office/officeart/2018/5/layout/CenteredIconLabelDescriptionList"/>
    <dgm:cxn modelId="{71DE060E-0D8F-45B4-AB3E-A2B982F44117}" type="presParOf" srcId="{E8F30EFA-00C9-41BB-9ECD-9B1307D9473E}" destId="{C3BDA5A0-8DE3-40DC-90AD-DB6D4BC933ED}" srcOrd="2" destOrd="0" presId="urn:microsoft.com/office/officeart/2018/5/layout/CenteredIconLabelDescriptionList"/>
    <dgm:cxn modelId="{FAE6DC17-62A7-41D5-A8E5-A254892D958D}" type="presParOf" srcId="{E8F30EFA-00C9-41BB-9ECD-9B1307D9473E}" destId="{38CD46D3-51B7-4978-B076-6F05DE358179}" srcOrd="3" destOrd="0" presId="urn:microsoft.com/office/officeart/2018/5/layout/CenteredIconLabelDescriptionList"/>
    <dgm:cxn modelId="{6CC43171-8DB8-4F0D-AB9F-17EC01BB525C}" type="presParOf" srcId="{E8F30EFA-00C9-41BB-9ECD-9B1307D9473E}" destId="{A49CA94F-A983-435E-AFBA-8AE8224891D9}" srcOrd="4" destOrd="0" presId="urn:microsoft.com/office/officeart/2018/5/layout/CenteredIconLabelDescriptionList"/>
    <dgm:cxn modelId="{139E0AF8-A81A-4E5E-9EDA-B6A98994096E}" type="presParOf" srcId="{2DE22617-3D7E-4B84-B5FA-AA47E7027BF6}" destId="{41B2CDAD-3EA3-4608-8881-6F8034D52681}" srcOrd="1" destOrd="0" presId="urn:microsoft.com/office/officeart/2018/5/layout/CenteredIconLabelDescriptionList"/>
    <dgm:cxn modelId="{65F1F185-5581-4A85-BB22-5E93C86A9A39}" type="presParOf" srcId="{2DE22617-3D7E-4B84-B5FA-AA47E7027BF6}" destId="{9A760EAE-356C-409C-B5F5-15069BF195F4}" srcOrd="2" destOrd="0" presId="urn:microsoft.com/office/officeart/2018/5/layout/CenteredIconLabelDescriptionList"/>
    <dgm:cxn modelId="{AD715E81-4979-48B3-8839-FD452929B20D}" type="presParOf" srcId="{9A760EAE-356C-409C-B5F5-15069BF195F4}" destId="{33B11D91-6449-423B-835F-086598E39997}" srcOrd="0" destOrd="0" presId="urn:microsoft.com/office/officeart/2018/5/layout/CenteredIconLabelDescriptionList"/>
    <dgm:cxn modelId="{5209A46C-A286-4481-8474-82E142FD3812}" type="presParOf" srcId="{9A760EAE-356C-409C-B5F5-15069BF195F4}" destId="{303C1DF6-50CF-4AB0-B7B0-02739B2975B4}" srcOrd="1" destOrd="0" presId="urn:microsoft.com/office/officeart/2018/5/layout/CenteredIconLabelDescriptionList"/>
    <dgm:cxn modelId="{4411742F-9673-49CA-8300-F0E25EDF76D3}" type="presParOf" srcId="{9A760EAE-356C-409C-B5F5-15069BF195F4}" destId="{61B0B243-AB83-4F94-9BD4-01D28D88D6AA}" srcOrd="2" destOrd="0" presId="urn:microsoft.com/office/officeart/2018/5/layout/CenteredIconLabelDescriptionList"/>
    <dgm:cxn modelId="{EFCCC059-D7BA-437A-B47F-76D5C118EAE1}" type="presParOf" srcId="{9A760EAE-356C-409C-B5F5-15069BF195F4}" destId="{3AD52E55-7893-4756-B8B5-CAA17DDA5BA9}" srcOrd="3" destOrd="0" presId="urn:microsoft.com/office/officeart/2018/5/layout/CenteredIconLabelDescriptionList"/>
    <dgm:cxn modelId="{61634F05-50B6-4781-A5C9-1FF2BEC0AFAE}" type="presParOf" srcId="{9A760EAE-356C-409C-B5F5-15069BF195F4}" destId="{E4B38026-61F9-4667-941F-FD6F24E7941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D4983-BB22-45C8-B43D-67C2D4016CFA}">
      <dsp:nvSpPr>
        <dsp:cNvPr id="0" name=""/>
        <dsp:cNvSpPr/>
      </dsp:nvSpPr>
      <dsp:spPr>
        <a:xfrm>
          <a:off x="52250" y="371191"/>
          <a:ext cx="2172008" cy="868803"/>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kern="1200" dirty="0"/>
            <a:t>ICI Consolidation merge</a:t>
          </a:r>
        </a:p>
      </dsp:txBody>
      <dsp:txXfrm>
        <a:off x="486652" y="371191"/>
        <a:ext cx="1303205" cy="868803"/>
      </dsp:txXfrm>
    </dsp:sp>
    <dsp:sp modelId="{D60E1CCD-A3E7-4178-8689-723DB1499060}">
      <dsp:nvSpPr>
        <dsp:cNvPr id="0" name=""/>
        <dsp:cNvSpPr/>
      </dsp:nvSpPr>
      <dsp:spPr>
        <a:xfrm>
          <a:off x="2056410" y="393916"/>
          <a:ext cx="1974708" cy="828404"/>
        </a:xfrm>
        <a:prstGeom prst="chevron">
          <a:avLst/>
        </a:prstGeom>
        <a:solidFill>
          <a:schemeClr val="accent2">
            <a:hueOff val="-371640"/>
            <a:satOff val="17042"/>
            <a:lumOff val="73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kern="1200" dirty="0"/>
            <a:t>2023 Data Elements Finalized</a:t>
          </a:r>
        </a:p>
      </dsp:txBody>
      <dsp:txXfrm>
        <a:off x="2470612" y="393916"/>
        <a:ext cx="1146304" cy="828404"/>
      </dsp:txXfrm>
    </dsp:sp>
    <dsp:sp modelId="{7F42DB1F-CB0F-4541-8CC5-DFC39B890EE3}">
      <dsp:nvSpPr>
        <dsp:cNvPr id="0" name=""/>
        <dsp:cNvSpPr/>
      </dsp:nvSpPr>
      <dsp:spPr>
        <a:xfrm>
          <a:off x="2008259" y="1325871"/>
          <a:ext cx="1656808" cy="193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n-US" sz="1000" kern="1200" dirty="0"/>
            <a:t>All WRS-covered earnings loaded to WRS ABBR</a:t>
          </a:r>
        </a:p>
        <a:p>
          <a:pPr marL="57150" lvl="1" indent="-57150" algn="l" defTabSz="444500">
            <a:lnSpc>
              <a:spcPct val="90000"/>
            </a:lnSpc>
            <a:spcBef>
              <a:spcPct val="0"/>
            </a:spcBef>
            <a:spcAft>
              <a:spcPct val="15000"/>
            </a:spcAft>
            <a:buChar char="•"/>
          </a:pPr>
          <a:r>
            <a:rPr lang="en-US" sz="1000" kern="1200" dirty="0"/>
            <a:t>All leave for review period finalized</a:t>
          </a:r>
        </a:p>
      </dsp:txBody>
      <dsp:txXfrm>
        <a:off x="2008259" y="1325871"/>
        <a:ext cx="1656808" cy="1937812"/>
      </dsp:txXfrm>
    </dsp:sp>
    <dsp:sp modelId="{1B674540-50CF-4501-94F3-AF7C25D43ECD}">
      <dsp:nvSpPr>
        <dsp:cNvPr id="0" name=""/>
        <dsp:cNvSpPr/>
      </dsp:nvSpPr>
      <dsp:spPr>
        <a:xfrm>
          <a:off x="3815118" y="371191"/>
          <a:ext cx="2172008" cy="868803"/>
        </a:xfrm>
        <a:prstGeom prst="chevron">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kern="1200" dirty="0"/>
            <a:t>ICI Annual Update Process Run in STAR</a:t>
          </a:r>
        </a:p>
      </dsp:txBody>
      <dsp:txXfrm>
        <a:off x="4249520" y="371191"/>
        <a:ext cx="1303205" cy="868803"/>
      </dsp:txXfrm>
    </dsp:sp>
    <dsp:sp modelId="{F642C20A-79BE-4D7B-AE3C-659D9B537FCF}">
      <dsp:nvSpPr>
        <dsp:cNvPr id="0" name=""/>
        <dsp:cNvSpPr/>
      </dsp:nvSpPr>
      <dsp:spPr>
        <a:xfrm>
          <a:off x="3815118" y="1348595"/>
          <a:ext cx="1737606" cy="193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n-US" sz="1000" kern="1200" dirty="0"/>
            <a:t>Process loads all relative data elements to ICI Annual Report</a:t>
          </a:r>
        </a:p>
        <a:p>
          <a:pPr marL="57150" lvl="1" indent="-57150" algn="l" defTabSz="444500">
            <a:lnSpc>
              <a:spcPct val="90000"/>
            </a:lnSpc>
            <a:spcBef>
              <a:spcPct val="0"/>
            </a:spcBef>
            <a:spcAft>
              <a:spcPct val="15000"/>
            </a:spcAft>
            <a:buChar char="•"/>
          </a:pPr>
          <a:r>
            <a:rPr lang="en-US" sz="1000" kern="1200" dirty="0"/>
            <a:t>Process determines correct Elg </a:t>
          </a:r>
          <a:r>
            <a:rPr lang="en-US" sz="1000" kern="1200" dirty="0" err="1"/>
            <a:t>Fld</a:t>
          </a:r>
          <a:r>
            <a:rPr lang="en-US" sz="1000" kern="1200" dirty="0"/>
            <a:t> 2 and ABBR value</a:t>
          </a:r>
        </a:p>
      </dsp:txBody>
      <dsp:txXfrm>
        <a:off x="3815118" y="1348595"/>
        <a:ext cx="1737606" cy="1937812"/>
      </dsp:txXfrm>
    </dsp:sp>
    <dsp:sp modelId="{6FE47669-F789-4C8D-B1C7-B826E13F7B58}">
      <dsp:nvSpPr>
        <dsp:cNvPr id="0" name=""/>
        <dsp:cNvSpPr/>
      </dsp:nvSpPr>
      <dsp:spPr>
        <a:xfrm>
          <a:off x="5771127" y="371191"/>
          <a:ext cx="2172008" cy="868803"/>
        </a:xfrm>
        <a:prstGeom prst="chevron">
          <a:avLst/>
        </a:prstGeom>
        <a:solidFill>
          <a:schemeClr val="accent2">
            <a:hueOff val="-1114920"/>
            <a:satOff val="51127"/>
            <a:lumOff val="22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kern="1200" dirty="0"/>
            <a:t>Agency Review of ICI Annual Report</a:t>
          </a:r>
        </a:p>
      </dsp:txBody>
      <dsp:txXfrm>
        <a:off x="6205529" y="371191"/>
        <a:ext cx="1303205" cy="868803"/>
      </dsp:txXfrm>
    </dsp:sp>
    <dsp:sp modelId="{159C9E37-C208-4D7C-821A-0AEF90FC3485}">
      <dsp:nvSpPr>
        <dsp:cNvPr id="0" name=""/>
        <dsp:cNvSpPr/>
      </dsp:nvSpPr>
      <dsp:spPr>
        <a:xfrm>
          <a:off x="5771127" y="1348595"/>
          <a:ext cx="1737606" cy="193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n-US" sz="1000" kern="1200"/>
            <a:t>Agency reviews data output for any needed updates</a:t>
          </a:r>
        </a:p>
        <a:p>
          <a:pPr marL="57150" lvl="1" indent="-57150" algn="l" defTabSz="444500">
            <a:lnSpc>
              <a:spcPct val="90000"/>
            </a:lnSpc>
            <a:spcBef>
              <a:spcPct val="0"/>
            </a:spcBef>
            <a:spcAft>
              <a:spcPct val="15000"/>
            </a:spcAft>
            <a:buChar char="•"/>
          </a:pPr>
          <a:r>
            <a:rPr lang="en-US" sz="1000" kern="1200" dirty="0"/>
            <a:t>Agency makes Elg </a:t>
          </a:r>
          <a:r>
            <a:rPr lang="en-US" sz="1000" kern="1200" dirty="0" err="1"/>
            <a:t>Fld</a:t>
          </a:r>
          <a:r>
            <a:rPr lang="en-US" sz="1000" kern="1200" dirty="0"/>
            <a:t> 2 and ABBR updates directly on report page in STAR</a:t>
          </a:r>
        </a:p>
      </dsp:txBody>
      <dsp:txXfrm>
        <a:off x="5771127" y="1348595"/>
        <a:ext cx="1737606" cy="1937812"/>
      </dsp:txXfrm>
    </dsp:sp>
    <dsp:sp modelId="{5DD424DF-C65E-476F-BE6D-CA8E348AE754}">
      <dsp:nvSpPr>
        <dsp:cNvPr id="0" name=""/>
        <dsp:cNvSpPr/>
      </dsp:nvSpPr>
      <dsp:spPr>
        <a:xfrm>
          <a:off x="7727135" y="371191"/>
          <a:ext cx="2172008" cy="868803"/>
        </a:xfrm>
        <a:prstGeom prst="chevron">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US" sz="1050" kern="1200" dirty="0"/>
            <a:t>All Updates Complete Prior to PP3 Confirm</a:t>
          </a:r>
        </a:p>
      </dsp:txBody>
      <dsp:txXfrm>
        <a:off x="8161537" y="371191"/>
        <a:ext cx="1303205" cy="868803"/>
      </dsp:txXfrm>
    </dsp:sp>
    <dsp:sp modelId="{228A8BEA-AB92-4AA5-9013-407F3890F190}">
      <dsp:nvSpPr>
        <dsp:cNvPr id="0" name=""/>
        <dsp:cNvSpPr/>
      </dsp:nvSpPr>
      <dsp:spPr>
        <a:xfrm>
          <a:off x="7727135" y="1348595"/>
          <a:ext cx="1737606" cy="193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n-US" sz="1000" kern="1200" dirty="0"/>
            <a:t>Central Benefits validates agency changes</a:t>
          </a:r>
        </a:p>
        <a:p>
          <a:pPr marL="57150" lvl="1" indent="-57150" algn="l" defTabSz="444500">
            <a:lnSpc>
              <a:spcPct val="90000"/>
            </a:lnSpc>
            <a:spcBef>
              <a:spcPct val="0"/>
            </a:spcBef>
            <a:spcAft>
              <a:spcPct val="15000"/>
            </a:spcAft>
            <a:buChar char="•"/>
          </a:pPr>
          <a:r>
            <a:rPr lang="en-US" sz="1000" kern="1200" dirty="0"/>
            <a:t>New ICI ABBR row added for all ICI enrollees</a:t>
          </a:r>
        </a:p>
        <a:p>
          <a:pPr marL="57150" lvl="1" indent="-57150" algn="l" defTabSz="444500">
            <a:lnSpc>
              <a:spcPct val="90000"/>
            </a:lnSpc>
            <a:spcBef>
              <a:spcPct val="0"/>
            </a:spcBef>
            <a:spcAft>
              <a:spcPct val="15000"/>
            </a:spcAft>
            <a:buChar char="•"/>
          </a:pPr>
          <a:r>
            <a:rPr lang="en-US" sz="1000" kern="1200" dirty="0"/>
            <a:t>Row added to job if Elg Fld 2 needs to be updated (creates ICI event)</a:t>
          </a:r>
        </a:p>
        <a:p>
          <a:pPr marL="57150" lvl="1" indent="-57150" algn="l" defTabSz="444500">
            <a:lnSpc>
              <a:spcPct val="90000"/>
            </a:lnSpc>
            <a:spcBef>
              <a:spcPct val="0"/>
            </a:spcBef>
            <a:spcAft>
              <a:spcPct val="15000"/>
            </a:spcAft>
            <a:buChar char="•"/>
          </a:pPr>
          <a:r>
            <a:rPr lang="en-US" sz="1000" kern="1200" dirty="0"/>
            <a:t>Once ICI event finalized, ICI plan enrollment updated effective 2-1-XXXX if premium category change </a:t>
          </a:r>
        </a:p>
        <a:p>
          <a:pPr marL="57150" lvl="1" indent="-57150" algn="l" defTabSz="444500">
            <a:lnSpc>
              <a:spcPct val="90000"/>
            </a:lnSpc>
            <a:spcBef>
              <a:spcPct val="0"/>
            </a:spcBef>
            <a:spcAft>
              <a:spcPct val="15000"/>
            </a:spcAft>
            <a:buChar char="•"/>
          </a:pPr>
          <a:r>
            <a:rPr lang="en-US" sz="1000" kern="1200" dirty="0"/>
            <a:t>Consolidation of ICI Basic and Supplemental into 1 plan</a:t>
          </a:r>
        </a:p>
      </dsp:txBody>
      <dsp:txXfrm>
        <a:off x="7727135" y="1348595"/>
        <a:ext cx="1737606" cy="1937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58F7-0F37-45F7-956C-36F0B880968F}">
      <dsp:nvSpPr>
        <dsp:cNvPr id="0" name=""/>
        <dsp:cNvSpPr/>
      </dsp:nvSpPr>
      <dsp:spPr>
        <a:xfrm>
          <a:off x="70755" y="1215840"/>
          <a:ext cx="1513377" cy="6316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Is current ICI ABBR effective date &lt;= 1-15-23</a:t>
          </a:r>
        </a:p>
      </dsp:txBody>
      <dsp:txXfrm>
        <a:off x="89255" y="1234340"/>
        <a:ext cx="1476377" cy="594637"/>
      </dsp:txXfrm>
    </dsp:sp>
    <dsp:sp modelId="{38F6D321-73F7-47CF-8F8E-3EA1BD64DE13}">
      <dsp:nvSpPr>
        <dsp:cNvPr id="0" name=""/>
        <dsp:cNvSpPr/>
      </dsp:nvSpPr>
      <dsp:spPr>
        <a:xfrm rot="18914803">
          <a:off x="1481008" y="1258450"/>
          <a:ext cx="711558" cy="45439"/>
        </a:xfrm>
        <a:custGeom>
          <a:avLst/>
          <a:gdLst/>
          <a:ahLst/>
          <a:cxnLst/>
          <a:rect l="0" t="0" r="0" b="0"/>
          <a:pathLst>
            <a:path>
              <a:moveTo>
                <a:pt x="0" y="22719"/>
              </a:moveTo>
              <a:lnTo>
                <a:pt x="711558" y="2271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8998" y="1263381"/>
        <a:ext cx="35577" cy="35577"/>
      </dsp:txXfrm>
    </dsp:sp>
    <dsp:sp modelId="{EC245886-D320-43CC-B66A-0CE45E9866A4}">
      <dsp:nvSpPr>
        <dsp:cNvPr id="0" name=""/>
        <dsp:cNvSpPr/>
      </dsp:nvSpPr>
      <dsp:spPr>
        <a:xfrm>
          <a:off x="2089442" y="714863"/>
          <a:ext cx="763800" cy="6316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Yes</a:t>
          </a:r>
        </a:p>
      </dsp:txBody>
      <dsp:txXfrm>
        <a:off x="2107942" y="733363"/>
        <a:ext cx="726800" cy="594637"/>
      </dsp:txXfrm>
    </dsp:sp>
    <dsp:sp modelId="{E5A598B7-CB76-4727-9C84-E4097B752E88}">
      <dsp:nvSpPr>
        <dsp:cNvPr id="0" name=""/>
        <dsp:cNvSpPr/>
      </dsp:nvSpPr>
      <dsp:spPr>
        <a:xfrm>
          <a:off x="2853243" y="1007962"/>
          <a:ext cx="505309" cy="45439"/>
        </a:xfrm>
        <a:custGeom>
          <a:avLst/>
          <a:gdLst/>
          <a:ahLst/>
          <a:cxnLst/>
          <a:rect l="0" t="0" r="0" b="0"/>
          <a:pathLst>
            <a:path>
              <a:moveTo>
                <a:pt x="0" y="22719"/>
              </a:moveTo>
              <a:lnTo>
                <a:pt x="505309" y="2271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3265" y="1018049"/>
        <a:ext cx="25265" cy="25265"/>
      </dsp:txXfrm>
    </dsp:sp>
    <dsp:sp modelId="{DEAF5AB7-6BAE-43CC-8D69-6833BFD8EB93}">
      <dsp:nvSpPr>
        <dsp:cNvPr id="0" name=""/>
        <dsp:cNvSpPr/>
      </dsp:nvSpPr>
      <dsp:spPr>
        <a:xfrm>
          <a:off x="3358553" y="591852"/>
          <a:ext cx="1263274" cy="87765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Is the employee enrolled in the ICI Premium Waiver Plan?</a:t>
          </a:r>
        </a:p>
      </dsp:txBody>
      <dsp:txXfrm>
        <a:off x="3384259" y="617558"/>
        <a:ext cx="1211862" cy="826247"/>
      </dsp:txXfrm>
    </dsp:sp>
    <dsp:sp modelId="{7ED0CCC2-54BE-489A-BC0D-6CAE9A6DF656}">
      <dsp:nvSpPr>
        <dsp:cNvPr id="0" name=""/>
        <dsp:cNvSpPr/>
      </dsp:nvSpPr>
      <dsp:spPr>
        <a:xfrm rot="18859490">
          <a:off x="4512888" y="749281"/>
          <a:ext cx="723187" cy="45439"/>
        </a:xfrm>
        <a:custGeom>
          <a:avLst/>
          <a:gdLst/>
          <a:ahLst/>
          <a:cxnLst/>
          <a:rect l="0" t="0" r="0" b="0"/>
          <a:pathLst>
            <a:path>
              <a:moveTo>
                <a:pt x="0" y="22719"/>
              </a:moveTo>
              <a:lnTo>
                <a:pt x="723187" y="2271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6402" y="753921"/>
        <a:ext cx="36159" cy="36159"/>
      </dsp:txXfrm>
    </dsp:sp>
    <dsp:sp modelId="{D17D1F87-8D25-4AE3-B70F-381A771D5E24}">
      <dsp:nvSpPr>
        <dsp:cNvPr id="0" name=""/>
        <dsp:cNvSpPr/>
      </dsp:nvSpPr>
      <dsp:spPr>
        <a:xfrm>
          <a:off x="5127137" y="197501"/>
          <a:ext cx="817831" cy="6316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No</a:t>
          </a:r>
        </a:p>
      </dsp:txBody>
      <dsp:txXfrm>
        <a:off x="5145637" y="216001"/>
        <a:ext cx="780831" cy="594637"/>
      </dsp:txXfrm>
    </dsp:sp>
    <dsp:sp modelId="{9CE40D6D-EF86-4044-A1D4-FDDB88905990}">
      <dsp:nvSpPr>
        <dsp:cNvPr id="0" name=""/>
        <dsp:cNvSpPr/>
      </dsp:nvSpPr>
      <dsp:spPr>
        <a:xfrm>
          <a:off x="5944968" y="490600"/>
          <a:ext cx="505309" cy="45439"/>
        </a:xfrm>
        <a:custGeom>
          <a:avLst/>
          <a:gdLst/>
          <a:ahLst/>
          <a:cxnLst/>
          <a:rect l="0" t="0" r="0" b="0"/>
          <a:pathLst>
            <a:path>
              <a:moveTo>
                <a:pt x="0" y="22719"/>
              </a:moveTo>
              <a:lnTo>
                <a:pt x="505309" y="2271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84990" y="500687"/>
        <a:ext cx="25265" cy="25265"/>
      </dsp:txXfrm>
    </dsp:sp>
    <dsp:sp modelId="{B61359D4-4DC9-4FF9-8973-BD0067537FF8}">
      <dsp:nvSpPr>
        <dsp:cNvPr id="0" name=""/>
        <dsp:cNvSpPr/>
      </dsp:nvSpPr>
      <dsp:spPr>
        <a:xfrm>
          <a:off x="6450278" y="1100"/>
          <a:ext cx="1263274" cy="10244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New ABBR = Prior Year WRS (WRS ABBR) rounded up to next highest $1000</a:t>
          </a:r>
        </a:p>
      </dsp:txBody>
      <dsp:txXfrm>
        <a:off x="6480283" y="31105"/>
        <a:ext cx="1203264" cy="964429"/>
      </dsp:txXfrm>
    </dsp:sp>
    <dsp:sp modelId="{186BD4C2-B11B-4D08-A9DA-043415227B40}">
      <dsp:nvSpPr>
        <dsp:cNvPr id="0" name=""/>
        <dsp:cNvSpPr/>
      </dsp:nvSpPr>
      <dsp:spPr>
        <a:xfrm rot="2740510">
          <a:off x="4512888" y="1266642"/>
          <a:ext cx="723187" cy="45439"/>
        </a:xfrm>
        <a:custGeom>
          <a:avLst/>
          <a:gdLst/>
          <a:ahLst/>
          <a:cxnLst/>
          <a:rect l="0" t="0" r="0" b="0"/>
          <a:pathLst>
            <a:path>
              <a:moveTo>
                <a:pt x="0" y="22719"/>
              </a:moveTo>
              <a:lnTo>
                <a:pt x="723187" y="2271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6402" y="1271282"/>
        <a:ext cx="36159" cy="36159"/>
      </dsp:txXfrm>
    </dsp:sp>
    <dsp:sp modelId="{F52D64DC-7376-4B5A-B51E-A0BEC5146839}">
      <dsp:nvSpPr>
        <dsp:cNvPr id="0" name=""/>
        <dsp:cNvSpPr/>
      </dsp:nvSpPr>
      <dsp:spPr>
        <a:xfrm>
          <a:off x="5127137" y="1232224"/>
          <a:ext cx="859468" cy="6316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Yes</a:t>
          </a:r>
        </a:p>
      </dsp:txBody>
      <dsp:txXfrm>
        <a:off x="5145637" y="1250724"/>
        <a:ext cx="822468" cy="594637"/>
      </dsp:txXfrm>
    </dsp:sp>
    <dsp:sp modelId="{2097152F-3016-4A84-91AF-86D6B827E9A2}">
      <dsp:nvSpPr>
        <dsp:cNvPr id="0" name=""/>
        <dsp:cNvSpPr/>
      </dsp:nvSpPr>
      <dsp:spPr>
        <a:xfrm>
          <a:off x="5986606" y="1525323"/>
          <a:ext cx="505309" cy="45439"/>
        </a:xfrm>
        <a:custGeom>
          <a:avLst/>
          <a:gdLst/>
          <a:ahLst/>
          <a:cxnLst/>
          <a:rect l="0" t="0" r="0" b="0"/>
          <a:pathLst>
            <a:path>
              <a:moveTo>
                <a:pt x="0" y="22719"/>
              </a:moveTo>
              <a:lnTo>
                <a:pt x="505309" y="2271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6628" y="1535410"/>
        <a:ext cx="25265" cy="25265"/>
      </dsp:txXfrm>
    </dsp:sp>
    <dsp:sp modelId="{5F5D85BF-AC5A-4D33-B889-4B84954E4B78}">
      <dsp:nvSpPr>
        <dsp:cNvPr id="0" name=""/>
        <dsp:cNvSpPr/>
      </dsp:nvSpPr>
      <dsp:spPr>
        <a:xfrm>
          <a:off x="6491916" y="1120285"/>
          <a:ext cx="1263274" cy="85551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New  ABBR = Current ABBR</a:t>
          </a:r>
        </a:p>
      </dsp:txBody>
      <dsp:txXfrm>
        <a:off x="6516973" y="1145342"/>
        <a:ext cx="1213160" cy="805400"/>
      </dsp:txXfrm>
    </dsp:sp>
    <dsp:sp modelId="{78295A39-4992-4C0C-9C5C-E8A20D5FC162}">
      <dsp:nvSpPr>
        <dsp:cNvPr id="0" name=""/>
        <dsp:cNvSpPr/>
      </dsp:nvSpPr>
      <dsp:spPr>
        <a:xfrm rot="2685197">
          <a:off x="1481008" y="1759427"/>
          <a:ext cx="711558" cy="45439"/>
        </a:xfrm>
        <a:custGeom>
          <a:avLst/>
          <a:gdLst/>
          <a:ahLst/>
          <a:cxnLst/>
          <a:rect l="0" t="0" r="0" b="0"/>
          <a:pathLst>
            <a:path>
              <a:moveTo>
                <a:pt x="0" y="22719"/>
              </a:moveTo>
              <a:lnTo>
                <a:pt x="711558" y="2271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8998" y="1764358"/>
        <a:ext cx="35577" cy="35577"/>
      </dsp:txXfrm>
    </dsp:sp>
    <dsp:sp modelId="{55E6B653-91F7-404F-B85E-12B7EDA23CA1}">
      <dsp:nvSpPr>
        <dsp:cNvPr id="0" name=""/>
        <dsp:cNvSpPr/>
      </dsp:nvSpPr>
      <dsp:spPr>
        <a:xfrm>
          <a:off x="2089442" y="1716816"/>
          <a:ext cx="751433" cy="6316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No</a:t>
          </a:r>
        </a:p>
      </dsp:txBody>
      <dsp:txXfrm>
        <a:off x="2107942" y="1735316"/>
        <a:ext cx="714433" cy="594637"/>
      </dsp:txXfrm>
    </dsp:sp>
    <dsp:sp modelId="{5259167C-7BA6-4544-9C9D-FBA27AD1843D}">
      <dsp:nvSpPr>
        <dsp:cNvPr id="0" name=""/>
        <dsp:cNvSpPr/>
      </dsp:nvSpPr>
      <dsp:spPr>
        <a:xfrm>
          <a:off x="2840876" y="2009915"/>
          <a:ext cx="505309" cy="45439"/>
        </a:xfrm>
        <a:custGeom>
          <a:avLst/>
          <a:gdLst/>
          <a:ahLst/>
          <a:cxnLst/>
          <a:rect l="0" t="0" r="0" b="0"/>
          <a:pathLst>
            <a:path>
              <a:moveTo>
                <a:pt x="0" y="22719"/>
              </a:moveTo>
              <a:lnTo>
                <a:pt x="505309" y="2271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0898" y="2020002"/>
        <a:ext cx="25265" cy="25265"/>
      </dsp:txXfrm>
    </dsp:sp>
    <dsp:sp modelId="{FAB89B9E-804D-4B2D-AD2B-3D47ECA3BEAD}">
      <dsp:nvSpPr>
        <dsp:cNvPr id="0" name=""/>
        <dsp:cNvSpPr/>
      </dsp:nvSpPr>
      <dsp:spPr>
        <a:xfrm>
          <a:off x="3346186" y="1564257"/>
          <a:ext cx="1263274" cy="93675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New ABBR = Current ABBR</a:t>
          </a:r>
        </a:p>
      </dsp:txBody>
      <dsp:txXfrm>
        <a:off x="3373623" y="1591694"/>
        <a:ext cx="1208400" cy="881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ACE2-BE48-45FE-B13C-06368C0DBC0C}">
      <dsp:nvSpPr>
        <dsp:cNvPr id="0" name=""/>
        <dsp:cNvSpPr/>
      </dsp:nvSpPr>
      <dsp:spPr>
        <a:xfrm>
          <a:off x="0" y="462118"/>
          <a:ext cx="11029950" cy="5040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E8BD5-5602-4F6D-A47D-CE9A983E32A6}">
      <dsp:nvSpPr>
        <dsp:cNvPr id="0" name=""/>
        <dsp:cNvSpPr/>
      </dsp:nvSpPr>
      <dsp:spPr>
        <a:xfrm>
          <a:off x="551497" y="166918"/>
          <a:ext cx="7720965" cy="590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889000">
            <a:lnSpc>
              <a:spcPct val="90000"/>
            </a:lnSpc>
            <a:spcBef>
              <a:spcPct val="0"/>
            </a:spcBef>
            <a:spcAft>
              <a:spcPct val="35000"/>
            </a:spcAft>
            <a:buNone/>
          </a:pPr>
          <a:r>
            <a:rPr lang="en-US" sz="2000" kern="1200"/>
            <a:t>The vast majority of employees need no validation</a:t>
          </a:r>
        </a:p>
      </dsp:txBody>
      <dsp:txXfrm>
        <a:off x="580318" y="195739"/>
        <a:ext cx="7663323" cy="532758"/>
      </dsp:txXfrm>
    </dsp:sp>
    <dsp:sp modelId="{7AE83CB8-DFCF-44BF-8D74-2F949014D7A0}">
      <dsp:nvSpPr>
        <dsp:cNvPr id="0" name=""/>
        <dsp:cNvSpPr/>
      </dsp:nvSpPr>
      <dsp:spPr>
        <a:xfrm>
          <a:off x="0" y="1369319"/>
          <a:ext cx="11029950" cy="21420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16560" rIns="85604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Validate the New ABBR</a:t>
          </a:r>
        </a:p>
        <a:p>
          <a:pPr marL="228600" lvl="1" indent="-228600" algn="l" defTabSz="889000">
            <a:lnSpc>
              <a:spcPct val="90000"/>
            </a:lnSpc>
            <a:spcBef>
              <a:spcPct val="0"/>
            </a:spcBef>
            <a:spcAft>
              <a:spcPct val="15000"/>
            </a:spcAft>
            <a:buChar char="•"/>
          </a:pPr>
          <a:r>
            <a:rPr lang="en-US" sz="2000" kern="1200" dirty="0"/>
            <a:t>Review employees whose new ICI enrollment is Category 3</a:t>
          </a:r>
        </a:p>
        <a:p>
          <a:pPr marL="228600" lvl="1" indent="-228600" algn="l" defTabSz="889000">
            <a:lnSpc>
              <a:spcPct val="90000"/>
            </a:lnSpc>
            <a:spcBef>
              <a:spcPct val="0"/>
            </a:spcBef>
            <a:spcAft>
              <a:spcPct val="15000"/>
            </a:spcAft>
            <a:buChar char="•"/>
          </a:pPr>
          <a:r>
            <a:rPr lang="en-US" sz="2000" kern="1200" dirty="0"/>
            <a:t>Review employees with recent sick leave adjustments</a:t>
          </a:r>
        </a:p>
        <a:p>
          <a:pPr marL="228600" lvl="1" indent="-228600" algn="l" defTabSz="889000">
            <a:lnSpc>
              <a:spcPct val="90000"/>
            </a:lnSpc>
            <a:spcBef>
              <a:spcPct val="0"/>
            </a:spcBef>
            <a:spcAft>
              <a:spcPct val="15000"/>
            </a:spcAft>
            <a:buChar char="•"/>
          </a:pPr>
          <a:r>
            <a:rPr lang="en-US" sz="2000" kern="1200" dirty="0"/>
            <a:t>Review employees currently in Category 3 but are projected to drop to Category 1 or 2</a:t>
          </a:r>
        </a:p>
        <a:p>
          <a:pPr marL="228600" lvl="1" indent="-228600" algn="l" defTabSz="889000">
            <a:lnSpc>
              <a:spcPct val="90000"/>
            </a:lnSpc>
            <a:spcBef>
              <a:spcPct val="0"/>
            </a:spcBef>
            <a:spcAft>
              <a:spcPct val="15000"/>
            </a:spcAft>
            <a:buChar char="•"/>
          </a:pPr>
          <a:r>
            <a:rPr lang="en-US" sz="2000" kern="1200"/>
            <a:t>Review employees whose current ICI enrollment is ICIPRW</a:t>
          </a:r>
        </a:p>
      </dsp:txBody>
      <dsp:txXfrm>
        <a:off x="0" y="1369319"/>
        <a:ext cx="11029950" cy="2142000"/>
      </dsp:txXfrm>
    </dsp:sp>
    <dsp:sp modelId="{FD17D1FF-52AD-46C4-8E6D-74DF532441AB}">
      <dsp:nvSpPr>
        <dsp:cNvPr id="0" name=""/>
        <dsp:cNvSpPr/>
      </dsp:nvSpPr>
      <dsp:spPr>
        <a:xfrm>
          <a:off x="551497" y="1074119"/>
          <a:ext cx="7720965" cy="5904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889000">
            <a:lnSpc>
              <a:spcPct val="90000"/>
            </a:lnSpc>
            <a:spcBef>
              <a:spcPct val="0"/>
            </a:spcBef>
            <a:spcAft>
              <a:spcPct val="35000"/>
            </a:spcAft>
            <a:buNone/>
          </a:pPr>
          <a:r>
            <a:rPr lang="en-US" sz="2000" kern="1200"/>
            <a:t>The following are areas of potential data validation:</a:t>
          </a:r>
        </a:p>
      </dsp:txBody>
      <dsp:txXfrm>
        <a:off x="580318" y="1102940"/>
        <a:ext cx="7663323"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A2BF6-221B-48F0-B03A-FB0437609551}">
      <dsp:nvSpPr>
        <dsp:cNvPr id="0" name=""/>
        <dsp:cNvSpPr/>
      </dsp:nvSpPr>
      <dsp:spPr>
        <a:xfrm>
          <a:off x="0" y="369822"/>
          <a:ext cx="1181099" cy="154223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ICI Deferred - Newly Eligible Process Run In STAR</a:t>
          </a:r>
        </a:p>
      </dsp:txBody>
      <dsp:txXfrm>
        <a:off x="34593" y="404415"/>
        <a:ext cx="1111913" cy="1473049"/>
      </dsp:txXfrm>
    </dsp:sp>
    <dsp:sp modelId="{3D18E87A-CBED-4573-BAF7-224A637C406A}">
      <dsp:nvSpPr>
        <dsp:cNvPr id="0" name=""/>
        <dsp:cNvSpPr/>
      </dsp:nvSpPr>
      <dsp:spPr>
        <a:xfrm>
          <a:off x="1299209" y="994484"/>
          <a:ext cx="250393" cy="2929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99209" y="1053066"/>
        <a:ext cx="175275" cy="175748"/>
      </dsp:txXfrm>
    </dsp:sp>
    <dsp:sp modelId="{4E6217A4-C37E-4A18-B308-AB8D4292DEC9}">
      <dsp:nvSpPr>
        <dsp:cNvPr id="0" name=""/>
        <dsp:cNvSpPr/>
      </dsp:nvSpPr>
      <dsp:spPr>
        <a:xfrm>
          <a:off x="1653540" y="369822"/>
          <a:ext cx="1181099" cy="1542235"/>
        </a:xfrm>
        <a:prstGeom prst="roundRect">
          <a:avLst>
            <a:gd name="adj" fmla="val 10000"/>
          </a:avLst>
        </a:prstGeom>
        <a:solidFill>
          <a:schemeClr val="accent2">
            <a:hueOff val="-297312"/>
            <a:satOff val="13634"/>
            <a:lumOff val="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Agency Review of Output</a:t>
          </a:r>
        </a:p>
      </dsp:txBody>
      <dsp:txXfrm>
        <a:off x="1688133" y="404415"/>
        <a:ext cx="1111913" cy="1473049"/>
      </dsp:txXfrm>
    </dsp:sp>
    <dsp:sp modelId="{3AD393B4-6F7F-4CCD-B5C9-ECF63202CBA1}">
      <dsp:nvSpPr>
        <dsp:cNvPr id="0" name=""/>
        <dsp:cNvSpPr/>
      </dsp:nvSpPr>
      <dsp:spPr>
        <a:xfrm>
          <a:off x="2952750" y="994484"/>
          <a:ext cx="250393" cy="292912"/>
        </a:xfrm>
        <a:prstGeom prst="rightArrow">
          <a:avLst>
            <a:gd name="adj1" fmla="val 60000"/>
            <a:gd name="adj2" fmla="val 50000"/>
          </a:avLst>
        </a:prstGeom>
        <a:solidFill>
          <a:schemeClr val="accent2">
            <a:hueOff val="-371640"/>
            <a:satOff val="17042"/>
            <a:lumOff val="7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52750" y="1053066"/>
        <a:ext cx="175275" cy="175748"/>
      </dsp:txXfrm>
    </dsp:sp>
    <dsp:sp modelId="{75002EC5-93F0-459D-AF6B-B6F88D3314D4}">
      <dsp:nvSpPr>
        <dsp:cNvPr id="0" name=""/>
        <dsp:cNvSpPr/>
      </dsp:nvSpPr>
      <dsp:spPr>
        <a:xfrm>
          <a:off x="3307080" y="369822"/>
          <a:ext cx="1181099" cy="1542235"/>
        </a:xfrm>
        <a:prstGeom prst="roundRect">
          <a:avLst>
            <a:gd name="adj" fmla="val 10000"/>
          </a:avLst>
        </a:prstGeom>
        <a:solidFill>
          <a:schemeClr val="accent2">
            <a:hueOff val="-594624"/>
            <a:satOff val="27268"/>
            <a:lumOff val="11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Row added to job to update Elg Fld 2 &amp; 4 + ICI ABBR loaded</a:t>
          </a:r>
        </a:p>
      </dsp:txBody>
      <dsp:txXfrm>
        <a:off x="3341673" y="404415"/>
        <a:ext cx="1111913" cy="1473049"/>
      </dsp:txXfrm>
    </dsp:sp>
    <dsp:sp modelId="{76989315-2145-43FB-8D33-19A119648165}">
      <dsp:nvSpPr>
        <dsp:cNvPr id="0" name=""/>
        <dsp:cNvSpPr/>
      </dsp:nvSpPr>
      <dsp:spPr>
        <a:xfrm>
          <a:off x="4606289" y="994484"/>
          <a:ext cx="250393" cy="292912"/>
        </a:xfrm>
        <a:prstGeom prst="rightArrow">
          <a:avLst>
            <a:gd name="adj1" fmla="val 60000"/>
            <a:gd name="adj2" fmla="val 50000"/>
          </a:avLst>
        </a:prstGeom>
        <a:solidFill>
          <a:schemeClr val="accent2">
            <a:hueOff val="-743280"/>
            <a:satOff val="34085"/>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06289" y="1053066"/>
        <a:ext cx="175275" cy="175748"/>
      </dsp:txXfrm>
    </dsp:sp>
    <dsp:sp modelId="{6CAA2DD3-36B8-4CD8-B580-FC2D71F4C231}">
      <dsp:nvSpPr>
        <dsp:cNvPr id="0" name=""/>
        <dsp:cNvSpPr/>
      </dsp:nvSpPr>
      <dsp:spPr>
        <a:xfrm>
          <a:off x="4960619" y="369822"/>
          <a:ext cx="1181099" cy="1542235"/>
        </a:xfrm>
        <a:prstGeom prst="roundRect">
          <a:avLst>
            <a:gd name="adj" fmla="val 10000"/>
          </a:avLst>
        </a:prstGeom>
        <a:solidFill>
          <a:schemeClr val="accent2">
            <a:hueOff val="-891936"/>
            <a:satOff val="40901"/>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DEF event open in eBN and for paper entry</a:t>
          </a:r>
        </a:p>
      </dsp:txBody>
      <dsp:txXfrm>
        <a:off x="4995212" y="404415"/>
        <a:ext cx="1111913" cy="1473049"/>
      </dsp:txXfrm>
    </dsp:sp>
    <dsp:sp modelId="{AC1FD024-0485-4DF7-AE33-5113FA8BB5C6}">
      <dsp:nvSpPr>
        <dsp:cNvPr id="0" name=""/>
        <dsp:cNvSpPr/>
      </dsp:nvSpPr>
      <dsp:spPr>
        <a:xfrm>
          <a:off x="6259829" y="994484"/>
          <a:ext cx="250393" cy="292912"/>
        </a:xfrm>
        <a:prstGeom prst="rightArrow">
          <a:avLst>
            <a:gd name="adj1" fmla="val 60000"/>
            <a:gd name="adj2" fmla="val 50000"/>
          </a:avLst>
        </a:prstGeom>
        <a:solidFill>
          <a:schemeClr val="accent2">
            <a:hueOff val="-1114920"/>
            <a:satOff val="51127"/>
            <a:lumOff val="22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59829" y="1053066"/>
        <a:ext cx="175275" cy="175748"/>
      </dsp:txXfrm>
    </dsp:sp>
    <dsp:sp modelId="{D7B0EA35-006B-4A7F-A911-CCCF88A45B09}">
      <dsp:nvSpPr>
        <dsp:cNvPr id="0" name=""/>
        <dsp:cNvSpPr/>
      </dsp:nvSpPr>
      <dsp:spPr>
        <a:xfrm>
          <a:off x="6614160" y="369822"/>
          <a:ext cx="1181099" cy="1542235"/>
        </a:xfrm>
        <a:prstGeom prst="roundRect">
          <a:avLst>
            <a:gd name="adj" fmla="val 10000"/>
          </a:avLst>
        </a:prstGeom>
        <a:solidFill>
          <a:schemeClr val="accent2">
            <a:hueOff val="-1189248"/>
            <a:satOff val="54535"/>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Elections Entered and Finalized</a:t>
          </a:r>
        </a:p>
      </dsp:txBody>
      <dsp:txXfrm>
        <a:off x="6648753" y="404415"/>
        <a:ext cx="1111913" cy="1473049"/>
      </dsp:txXfrm>
    </dsp:sp>
    <dsp:sp modelId="{DB676316-A6A7-467C-B847-8EBC3F74F62E}">
      <dsp:nvSpPr>
        <dsp:cNvPr id="0" name=""/>
        <dsp:cNvSpPr/>
      </dsp:nvSpPr>
      <dsp:spPr>
        <a:xfrm>
          <a:off x="7913369" y="994484"/>
          <a:ext cx="250393" cy="292912"/>
        </a:xfrm>
        <a:prstGeom prst="rightArrow">
          <a:avLst>
            <a:gd name="adj1" fmla="val 60000"/>
            <a:gd name="adj2" fmla="val 50000"/>
          </a:avLst>
        </a:prstGeom>
        <a:solidFill>
          <a:schemeClr val="accent2">
            <a:hueOff val="-1486560"/>
            <a:satOff val="68169"/>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913369" y="1053066"/>
        <a:ext cx="175275" cy="175748"/>
      </dsp:txXfrm>
    </dsp:sp>
    <dsp:sp modelId="{E195859D-43D3-4998-84D7-AF2576D13E28}">
      <dsp:nvSpPr>
        <dsp:cNvPr id="0" name=""/>
        <dsp:cNvSpPr/>
      </dsp:nvSpPr>
      <dsp:spPr>
        <a:xfrm>
          <a:off x="8267700" y="369822"/>
          <a:ext cx="1181099" cy="1542235"/>
        </a:xfrm>
        <a:prstGeom prst="roundRect">
          <a:avLst>
            <a:gd name="adj" fmla="val 10000"/>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All open DEF events at end of period auto-closed</a:t>
          </a:r>
        </a:p>
      </dsp:txBody>
      <dsp:txXfrm>
        <a:off x="8302293" y="404415"/>
        <a:ext cx="1111913" cy="1473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0B5D-9E6A-4325-B4FB-F01B4C868E6C}">
      <dsp:nvSpPr>
        <dsp:cNvPr id="0" name=""/>
        <dsp:cNvSpPr/>
      </dsp:nvSpPr>
      <dsp:spPr>
        <a:xfrm>
          <a:off x="2159062" y="56623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BDA5A0-8DE3-40DC-90AD-DB6D4BC933ED}">
      <dsp:nvSpPr>
        <dsp:cNvPr id="0" name=""/>
        <dsp:cNvSpPr/>
      </dsp:nvSpPr>
      <dsp:spPr>
        <a:xfrm>
          <a:off x="755062" y="219986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There is 1 notification:</a:t>
          </a:r>
        </a:p>
      </dsp:txBody>
      <dsp:txXfrm>
        <a:off x="755062" y="2199867"/>
        <a:ext cx="4320000" cy="648000"/>
      </dsp:txXfrm>
    </dsp:sp>
    <dsp:sp modelId="{A49CA94F-A983-435E-AFBA-8AE8224891D9}">
      <dsp:nvSpPr>
        <dsp:cNvPr id="0" name=""/>
        <dsp:cNvSpPr/>
      </dsp:nvSpPr>
      <dsp:spPr>
        <a:xfrm>
          <a:off x="755062" y="2904442"/>
          <a:ext cx="4320000" cy="49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Newly eligible for ICI</a:t>
          </a:r>
        </a:p>
      </dsp:txBody>
      <dsp:txXfrm>
        <a:off x="755062" y="2904442"/>
        <a:ext cx="4320000" cy="490530"/>
      </dsp:txXfrm>
    </dsp:sp>
    <dsp:sp modelId="{33B11D91-6449-423B-835F-086598E39997}">
      <dsp:nvSpPr>
        <dsp:cNvPr id="0" name=""/>
        <dsp:cNvSpPr/>
      </dsp:nvSpPr>
      <dsp:spPr>
        <a:xfrm>
          <a:off x="7235062" y="56623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B0B243-AB83-4F94-9BD4-01D28D88D6AA}">
      <dsp:nvSpPr>
        <dsp:cNvPr id="0" name=""/>
        <dsp:cNvSpPr/>
      </dsp:nvSpPr>
      <dsp:spPr>
        <a:xfrm>
          <a:off x="5831062" y="219986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Employees will receive notice via Employee Messaging</a:t>
          </a:r>
        </a:p>
      </dsp:txBody>
      <dsp:txXfrm>
        <a:off x="5831062" y="2199867"/>
        <a:ext cx="4320000" cy="648000"/>
      </dsp:txXfrm>
    </dsp:sp>
    <dsp:sp modelId="{E4B38026-61F9-4667-941F-FD6F24E7941D}">
      <dsp:nvSpPr>
        <dsp:cNvPr id="0" name=""/>
        <dsp:cNvSpPr/>
      </dsp:nvSpPr>
      <dsp:spPr>
        <a:xfrm>
          <a:off x="5831062" y="2904442"/>
          <a:ext cx="4320000" cy="49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Agencies can reach out or follow-up as needed</a:t>
          </a:r>
        </a:p>
      </dsp:txBody>
      <dsp:txXfrm>
        <a:off x="5831062" y="2904442"/>
        <a:ext cx="4320000" cy="4905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8FD09-D537-43F4-8A86-EC6770A0B9F6}"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1FFD8-EF10-46C4-B29C-394F012E2E2C}" type="slidenum">
              <a:rPr lang="en-US" smtClean="0"/>
              <a:t>‹#›</a:t>
            </a:fld>
            <a:endParaRPr lang="en-US"/>
          </a:p>
        </p:txBody>
      </p:sp>
    </p:spTree>
    <p:extLst>
      <p:ext uri="{BB962C8B-B14F-4D97-AF65-F5344CB8AC3E}">
        <p14:creationId xmlns:p14="http://schemas.microsoft.com/office/powerpoint/2010/main" val="341686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a:t>
            </a:fld>
            <a:endParaRPr lang="en-US"/>
          </a:p>
        </p:txBody>
      </p:sp>
    </p:spTree>
    <p:extLst>
      <p:ext uri="{BB962C8B-B14F-4D97-AF65-F5344CB8AC3E}">
        <p14:creationId xmlns:p14="http://schemas.microsoft.com/office/powerpoint/2010/main" val="4211554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22</a:t>
            </a:fld>
            <a:endParaRPr lang="en-US"/>
          </a:p>
        </p:txBody>
      </p:sp>
    </p:spTree>
    <p:extLst>
      <p:ext uri="{BB962C8B-B14F-4D97-AF65-F5344CB8AC3E}">
        <p14:creationId xmlns:p14="http://schemas.microsoft.com/office/powerpoint/2010/main" val="166848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23</a:t>
            </a:fld>
            <a:endParaRPr lang="en-US"/>
          </a:p>
        </p:txBody>
      </p:sp>
    </p:spTree>
    <p:extLst>
      <p:ext uri="{BB962C8B-B14F-4D97-AF65-F5344CB8AC3E}">
        <p14:creationId xmlns:p14="http://schemas.microsoft.com/office/powerpoint/2010/main" val="285746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25</a:t>
            </a:fld>
            <a:endParaRPr lang="en-US"/>
          </a:p>
        </p:txBody>
      </p:sp>
    </p:spTree>
    <p:extLst>
      <p:ext uri="{BB962C8B-B14F-4D97-AF65-F5344CB8AC3E}">
        <p14:creationId xmlns:p14="http://schemas.microsoft.com/office/powerpoint/2010/main" val="1256058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26</a:t>
            </a:fld>
            <a:endParaRPr lang="en-US"/>
          </a:p>
        </p:txBody>
      </p:sp>
    </p:spTree>
    <p:extLst>
      <p:ext uri="{BB962C8B-B14F-4D97-AF65-F5344CB8AC3E}">
        <p14:creationId xmlns:p14="http://schemas.microsoft.com/office/powerpoint/2010/main" val="325597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27</a:t>
            </a:fld>
            <a:endParaRPr lang="en-US"/>
          </a:p>
        </p:txBody>
      </p:sp>
    </p:spTree>
    <p:extLst>
      <p:ext uri="{BB962C8B-B14F-4D97-AF65-F5344CB8AC3E}">
        <p14:creationId xmlns:p14="http://schemas.microsoft.com/office/powerpoint/2010/main" val="283308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29</a:t>
            </a:fld>
            <a:endParaRPr lang="en-US"/>
          </a:p>
        </p:txBody>
      </p:sp>
    </p:spTree>
    <p:extLst>
      <p:ext uri="{BB962C8B-B14F-4D97-AF65-F5344CB8AC3E}">
        <p14:creationId xmlns:p14="http://schemas.microsoft.com/office/powerpoint/2010/main" val="176479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34</a:t>
            </a:fld>
            <a:endParaRPr lang="en-US"/>
          </a:p>
        </p:txBody>
      </p:sp>
    </p:spTree>
    <p:extLst>
      <p:ext uri="{BB962C8B-B14F-4D97-AF65-F5344CB8AC3E}">
        <p14:creationId xmlns:p14="http://schemas.microsoft.com/office/powerpoint/2010/main" val="192423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811FFD8-EF10-46C4-B29C-394F012E2E2C}" type="slidenum">
              <a:rPr lang="en-US" smtClean="0"/>
              <a:t>39</a:t>
            </a:fld>
            <a:endParaRPr lang="en-US"/>
          </a:p>
        </p:txBody>
      </p:sp>
    </p:spTree>
    <p:extLst>
      <p:ext uri="{BB962C8B-B14F-4D97-AF65-F5344CB8AC3E}">
        <p14:creationId xmlns:p14="http://schemas.microsoft.com/office/powerpoint/2010/main" val="85188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40</a:t>
            </a:fld>
            <a:endParaRPr lang="en-US"/>
          </a:p>
        </p:txBody>
      </p:sp>
    </p:spTree>
    <p:extLst>
      <p:ext uri="{BB962C8B-B14F-4D97-AF65-F5344CB8AC3E}">
        <p14:creationId xmlns:p14="http://schemas.microsoft.com/office/powerpoint/2010/main" val="1314491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41</a:t>
            </a:fld>
            <a:endParaRPr lang="en-US"/>
          </a:p>
        </p:txBody>
      </p:sp>
    </p:spTree>
    <p:extLst>
      <p:ext uri="{BB962C8B-B14F-4D97-AF65-F5344CB8AC3E}">
        <p14:creationId xmlns:p14="http://schemas.microsoft.com/office/powerpoint/2010/main" val="362856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8</a:t>
            </a:fld>
            <a:endParaRPr lang="en-US"/>
          </a:p>
        </p:txBody>
      </p:sp>
    </p:spTree>
    <p:extLst>
      <p:ext uri="{BB962C8B-B14F-4D97-AF65-F5344CB8AC3E}">
        <p14:creationId xmlns:p14="http://schemas.microsoft.com/office/powerpoint/2010/main" val="383900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42</a:t>
            </a:fld>
            <a:endParaRPr lang="en-US"/>
          </a:p>
        </p:txBody>
      </p:sp>
    </p:spTree>
    <p:extLst>
      <p:ext uri="{BB962C8B-B14F-4D97-AF65-F5344CB8AC3E}">
        <p14:creationId xmlns:p14="http://schemas.microsoft.com/office/powerpoint/2010/main" val="375642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43</a:t>
            </a:fld>
            <a:endParaRPr lang="en-US"/>
          </a:p>
        </p:txBody>
      </p:sp>
    </p:spTree>
    <p:extLst>
      <p:ext uri="{BB962C8B-B14F-4D97-AF65-F5344CB8AC3E}">
        <p14:creationId xmlns:p14="http://schemas.microsoft.com/office/powerpoint/2010/main" val="404055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44</a:t>
            </a:fld>
            <a:endParaRPr lang="en-US"/>
          </a:p>
        </p:txBody>
      </p:sp>
    </p:spTree>
    <p:extLst>
      <p:ext uri="{BB962C8B-B14F-4D97-AF65-F5344CB8AC3E}">
        <p14:creationId xmlns:p14="http://schemas.microsoft.com/office/powerpoint/2010/main" val="413084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47</a:t>
            </a:fld>
            <a:endParaRPr lang="en-US"/>
          </a:p>
        </p:txBody>
      </p:sp>
    </p:spTree>
    <p:extLst>
      <p:ext uri="{BB962C8B-B14F-4D97-AF65-F5344CB8AC3E}">
        <p14:creationId xmlns:p14="http://schemas.microsoft.com/office/powerpoint/2010/main" val="611386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48</a:t>
            </a:fld>
            <a:endParaRPr lang="en-US"/>
          </a:p>
        </p:txBody>
      </p:sp>
    </p:spTree>
    <p:extLst>
      <p:ext uri="{BB962C8B-B14F-4D97-AF65-F5344CB8AC3E}">
        <p14:creationId xmlns:p14="http://schemas.microsoft.com/office/powerpoint/2010/main" val="925115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50</a:t>
            </a:fld>
            <a:endParaRPr lang="en-US"/>
          </a:p>
        </p:txBody>
      </p:sp>
    </p:spTree>
    <p:extLst>
      <p:ext uri="{BB962C8B-B14F-4D97-AF65-F5344CB8AC3E}">
        <p14:creationId xmlns:p14="http://schemas.microsoft.com/office/powerpoint/2010/main" val="176213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52</a:t>
            </a:fld>
            <a:endParaRPr lang="en-US"/>
          </a:p>
        </p:txBody>
      </p:sp>
    </p:spTree>
    <p:extLst>
      <p:ext uri="{BB962C8B-B14F-4D97-AF65-F5344CB8AC3E}">
        <p14:creationId xmlns:p14="http://schemas.microsoft.com/office/powerpoint/2010/main" val="713207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56</a:t>
            </a:fld>
            <a:endParaRPr lang="en-US"/>
          </a:p>
        </p:txBody>
      </p:sp>
    </p:spTree>
    <p:extLst>
      <p:ext uri="{BB962C8B-B14F-4D97-AF65-F5344CB8AC3E}">
        <p14:creationId xmlns:p14="http://schemas.microsoft.com/office/powerpoint/2010/main" val="664851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57</a:t>
            </a:fld>
            <a:endParaRPr lang="en-US"/>
          </a:p>
        </p:txBody>
      </p:sp>
    </p:spTree>
    <p:extLst>
      <p:ext uri="{BB962C8B-B14F-4D97-AF65-F5344CB8AC3E}">
        <p14:creationId xmlns:p14="http://schemas.microsoft.com/office/powerpoint/2010/main" val="4226504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58</a:t>
            </a:fld>
            <a:endParaRPr lang="en-US"/>
          </a:p>
        </p:txBody>
      </p:sp>
    </p:spTree>
    <p:extLst>
      <p:ext uri="{BB962C8B-B14F-4D97-AF65-F5344CB8AC3E}">
        <p14:creationId xmlns:p14="http://schemas.microsoft.com/office/powerpoint/2010/main" val="247523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9</a:t>
            </a:fld>
            <a:endParaRPr lang="en-US"/>
          </a:p>
        </p:txBody>
      </p:sp>
    </p:spTree>
    <p:extLst>
      <p:ext uri="{BB962C8B-B14F-4D97-AF65-F5344CB8AC3E}">
        <p14:creationId xmlns:p14="http://schemas.microsoft.com/office/powerpoint/2010/main" val="3510009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59</a:t>
            </a:fld>
            <a:endParaRPr lang="en-US"/>
          </a:p>
        </p:txBody>
      </p:sp>
    </p:spTree>
    <p:extLst>
      <p:ext uri="{BB962C8B-B14F-4D97-AF65-F5344CB8AC3E}">
        <p14:creationId xmlns:p14="http://schemas.microsoft.com/office/powerpoint/2010/main" val="315941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60</a:t>
            </a:fld>
            <a:endParaRPr lang="en-US"/>
          </a:p>
        </p:txBody>
      </p:sp>
    </p:spTree>
    <p:extLst>
      <p:ext uri="{BB962C8B-B14F-4D97-AF65-F5344CB8AC3E}">
        <p14:creationId xmlns:p14="http://schemas.microsoft.com/office/powerpoint/2010/main" val="4169146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61</a:t>
            </a:fld>
            <a:endParaRPr lang="en-US"/>
          </a:p>
        </p:txBody>
      </p:sp>
    </p:spTree>
    <p:extLst>
      <p:ext uri="{BB962C8B-B14F-4D97-AF65-F5344CB8AC3E}">
        <p14:creationId xmlns:p14="http://schemas.microsoft.com/office/powerpoint/2010/main" val="249053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10</a:t>
            </a:fld>
            <a:endParaRPr lang="en-US"/>
          </a:p>
        </p:txBody>
      </p:sp>
    </p:spTree>
    <p:extLst>
      <p:ext uri="{BB962C8B-B14F-4D97-AF65-F5344CB8AC3E}">
        <p14:creationId xmlns:p14="http://schemas.microsoft.com/office/powerpoint/2010/main" val="365593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14</a:t>
            </a:fld>
            <a:endParaRPr lang="en-US"/>
          </a:p>
        </p:txBody>
      </p:sp>
    </p:spTree>
    <p:extLst>
      <p:ext uri="{BB962C8B-B14F-4D97-AF65-F5344CB8AC3E}">
        <p14:creationId xmlns:p14="http://schemas.microsoft.com/office/powerpoint/2010/main" val="149386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15</a:t>
            </a:fld>
            <a:endParaRPr lang="en-US"/>
          </a:p>
        </p:txBody>
      </p:sp>
    </p:spTree>
    <p:extLst>
      <p:ext uri="{BB962C8B-B14F-4D97-AF65-F5344CB8AC3E}">
        <p14:creationId xmlns:p14="http://schemas.microsoft.com/office/powerpoint/2010/main" val="52196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16</a:t>
            </a:fld>
            <a:endParaRPr lang="en-US"/>
          </a:p>
        </p:txBody>
      </p:sp>
    </p:spTree>
    <p:extLst>
      <p:ext uri="{BB962C8B-B14F-4D97-AF65-F5344CB8AC3E}">
        <p14:creationId xmlns:p14="http://schemas.microsoft.com/office/powerpoint/2010/main" val="27163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1FFD8-EF10-46C4-B29C-394F012E2E2C}" type="slidenum">
              <a:rPr lang="en-US" smtClean="0"/>
              <a:t>18</a:t>
            </a:fld>
            <a:endParaRPr lang="en-US"/>
          </a:p>
        </p:txBody>
      </p:sp>
    </p:spTree>
    <p:extLst>
      <p:ext uri="{BB962C8B-B14F-4D97-AF65-F5344CB8AC3E}">
        <p14:creationId xmlns:p14="http://schemas.microsoft.com/office/powerpoint/2010/main" val="131908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811FFD8-EF10-46C4-B29C-394F012E2E2C}" type="slidenum">
              <a:rPr lang="en-US" smtClean="0"/>
              <a:t>20</a:t>
            </a:fld>
            <a:endParaRPr lang="en-US"/>
          </a:p>
        </p:txBody>
      </p:sp>
    </p:spTree>
    <p:extLst>
      <p:ext uri="{BB962C8B-B14F-4D97-AF65-F5344CB8AC3E}">
        <p14:creationId xmlns:p14="http://schemas.microsoft.com/office/powerpoint/2010/main" val="3030404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1/31/2024</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B61BEF0D-F0BB-DE4B-95CE-6DB70DBA9567}" type="datetimeFigureOut">
              <a:rPr lang="en-US" smtClean="0"/>
              <a:pPr/>
              <a:t>1/31/2024</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B61BEF0D-F0BB-DE4B-95CE-6DB70DBA9567}" type="datetimeFigureOut">
              <a:rPr lang="en-US" smtClean="0"/>
              <a:pPr/>
              <a:t>1/31/2024</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B61BEF0D-F0BB-DE4B-95CE-6DB70DBA9567}" type="datetimeFigureOut">
              <a:rPr lang="en-US" smtClean="0"/>
              <a:pPr/>
              <a:t>1/31/2024</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1/31/2024</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1/31/2024</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tf.wi.gov/resource/income-continuation-insurance-administration-manual-stat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pm.wi.gov/Documents/Central%20Benefits/ICI_AnnualUpdate_JobAid_2024.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pm.wi.gov/Documents/Central%20Benefits/ICI_Deferred_Enrollment_eBN_Job_Aid.pdf"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pm.wi.gov/Pages/HR_Admin/Benefits.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pm.wi.gov/Documents/Central%20Benefits/STAR_ICI_Premium_Rates_2024.xls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tf.wi.gov/news/2024-state-income-continuation-insurance-annual-review-and-premium-adjustments"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ICI Annual update and Deferred Enrollment training</a:t>
            </a:r>
          </a:p>
        </p:txBody>
      </p:sp>
      <p:sp>
        <p:nvSpPr>
          <p:cNvPr id="3" name="Subtitle 2"/>
          <p:cNvSpPr>
            <a:spLocks noGrp="1"/>
          </p:cNvSpPr>
          <p:nvPr>
            <p:ph type="subTitle" idx="1"/>
          </p:nvPr>
        </p:nvSpPr>
        <p:spPr/>
        <p:txBody>
          <a:bodyPr/>
          <a:lstStyle/>
          <a:p>
            <a:r>
              <a:rPr lang="en-US" dirty="0"/>
              <a:t>January 17,  2024</a:t>
            </a:r>
          </a:p>
        </p:txBody>
      </p:sp>
    </p:spTree>
    <p:extLst>
      <p:ext uri="{BB962C8B-B14F-4D97-AF65-F5344CB8AC3E}">
        <p14:creationId xmlns:p14="http://schemas.microsoft.com/office/powerpoint/2010/main" val="324099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7B5D-DBC7-40DD-B4DD-409387517BD8}"/>
              </a:ext>
            </a:extLst>
          </p:cNvPr>
          <p:cNvSpPr>
            <a:spLocks noGrp="1"/>
          </p:cNvSpPr>
          <p:nvPr>
            <p:ph type="title"/>
          </p:nvPr>
        </p:nvSpPr>
        <p:spPr/>
        <p:txBody>
          <a:bodyPr/>
          <a:lstStyle/>
          <a:p>
            <a:r>
              <a:rPr lang="en-US" dirty="0"/>
              <a:t>WRS Annual benefits base rate (ABBR)</a:t>
            </a:r>
          </a:p>
        </p:txBody>
      </p:sp>
      <p:sp>
        <p:nvSpPr>
          <p:cNvPr id="3" name="Content Placeholder 2">
            <a:extLst>
              <a:ext uri="{FF2B5EF4-FFF2-40B4-BE49-F238E27FC236}">
                <a16:creationId xmlns:a16="http://schemas.microsoft.com/office/drawing/2014/main" id="{77758CE5-D753-479A-90AB-93099C82F58E}"/>
              </a:ext>
            </a:extLst>
          </p:cNvPr>
          <p:cNvSpPr>
            <a:spLocks noGrp="1"/>
          </p:cNvSpPr>
          <p:nvPr>
            <p:ph idx="1"/>
          </p:nvPr>
        </p:nvSpPr>
        <p:spPr>
          <a:xfrm>
            <a:off x="581192" y="1715956"/>
            <a:ext cx="5828844" cy="4081759"/>
          </a:xfrm>
        </p:spPr>
        <p:txBody>
          <a:bodyPr>
            <a:noAutofit/>
          </a:bodyPr>
          <a:lstStyle/>
          <a:p>
            <a:r>
              <a:rPr lang="en-US" sz="2000" dirty="0"/>
              <a:t>WRS ABBR tracks prior year WRS earnings</a:t>
            </a:r>
          </a:p>
          <a:p>
            <a:r>
              <a:rPr lang="en-US" sz="2000" dirty="0"/>
              <a:t>Effective Date of the WRS ABBR will always be 12-31-XXXX</a:t>
            </a:r>
          </a:p>
          <a:p>
            <a:r>
              <a:rPr lang="en-US" sz="2000" dirty="0"/>
              <a:t>Static value that will only be used to populate ICI annual reports</a:t>
            </a:r>
          </a:p>
          <a:p>
            <a:r>
              <a:rPr lang="en-US" sz="2000" dirty="0"/>
              <a:t>Can be used as a historical reference as time goes on</a:t>
            </a:r>
          </a:p>
          <a:p>
            <a:r>
              <a:rPr lang="en-US" sz="2000" dirty="0"/>
              <a:t>Was populated on 1-14-24</a:t>
            </a:r>
          </a:p>
        </p:txBody>
      </p:sp>
      <p:pic>
        <p:nvPicPr>
          <p:cNvPr id="8" name="Picture 7">
            <a:extLst>
              <a:ext uri="{FF2B5EF4-FFF2-40B4-BE49-F238E27FC236}">
                <a16:creationId xmlns:a16="http://schemas.microsoft.com/office/drawing/2014/main" id="{839678DA-088C-CAA7-82F5-4A0B18E9ADEE}"/>
              </a:ext>
            </a:extLst>
          </p:cNvPr>
          <p:cNvPicPr>
            <a:picLocks noChangeAspect="1"/>
          </p:cNvPicPr>
          <p:nvPr/>
        </p:nvPicPr>
        <p:blipFill>
          <a:blip r:embed="rId3"/>
          <a:stretch>
            <a:fillRect/>
          </a:stretch>
        </p:blipFill>
        <p:spPr>
          <a:xfrm>
            <a:off x="6096000" y="2547404"/>
            <a:ext cx="5500693" cy="2744444"/>
          </a:xfrm>
          <a:prstGeom prst="rect">
            <a:avLst/>
          </a:prstGeom>
        </p:spPr>
      </p:pic>
    </p:spTree>
    <p:extLst>
      <p:ext uri="{BB962C8B-B14F-4D97-AF65-F5344CB8AC3E}">
        <p14:creationId xmlns:p14="http://schemas.microsoft.com/office/powerpoint/2010/main" val="118568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1795-12D7-4E36-8C40-EC6E4C6E049E}"/>
              </a:ext>
            </a:extLst>
          </p:cNvPr>
          <p:cNvSpPr>
            <a:spLocks noGrp="1"/>
          </p:cNvSpPr>
          <p:nvPr>
            <p:ph type="title"/>
          </p:nvPr>
        </p:nvSpPr>
        <p:spPr/>
        <p:txBody>
          <a:bodyPr/>
          <a:lstStyle/>
          <a:p>
            <a:r>
              <a:rPr lang="en-US" dirty="0"/>
              <a:t>ICI ABBR Update</a:t>
            </a:r>
          </a:p>
        </p:txBody>
      </p:sp>
      <p:sp>
        <p:nvSpPr>
          <p:cNvPr id="3" name="Content Placeholder 2">
            <a:extLst>
              <a:ext uri="{FF2B5EF4-FFF2-40B4-BE49-F238E27FC236}">
                <a16:creationId xmlns:a16="http://schemas.microsoft.com/office/drawing/2014/main" id="{557FA18E-F25E-41B4-93CF-27CCABD83277}"/>
              </a:ext>
            </a:extLst>
          </p:cNvPr>
          <p:cNvSpPr>
            <a:spLocks noGrp="1"/>
          </p:cNvSpPr>
          <p:nvPr>
            <p:ph idx="1"/>
          </p:nvPr>
        </p:nvSpPr>
        <p:spPr>
          <a:xfrm>
            <a:off x="581192" y="2175309"/>
            <a:ext cx="11029615" cy="4192540"/>
          </a:xfrm>
        </p:spPr>
        <p:txBody>
          <a:bodyPr>
            <a:normAutofit fontScale="77500" lnSpcReduction="20000"/>
          </a:bodyPr>
          <a:lstStyle/>
          <a:p>
            <a:r>
              <a:rPr lang="en-US" dirty="0"/>
              <a:t>All employees currently enrolled in ICI will receive a </a:t>
            </a:r>
            <a:r>
              <a:rPr lang="en-US" b="1" dirty="0"/>
              <a:t>1-14-2024 ICI ABBR </a:t>
            </a:r>
            <a:r>
              <a:rPr lang="en-US" dirty="0"/>
              <a:t>as part of this process.</a:t>
            </a:r>
          </a:p>
          <a:p>
            <a:r>
              <a:rPr lang="en-US" dirty="0"/>
              <a:t>For most employees, the ICI ABBR is based on last year’s WRS reportable earnings, rounded up to the next highest $1000.  The following people are an exception to this rule:</a:t>
            </a:r>
          </a:p>
          <a:p>
            <a:pPr lvl="1"/>
            <a:r>
              <a:rPr lang="en-US" dirty="0"/>
              <a:t>Employee was hired last year and does not have an entire year of WRS reportable earnings</a:t>
            </a:r>
          </a:p>
          <a:p>
            <a:pPr lvl="1"/>
            <a:r>
              <a:rPr lang="en-US" dirty="0"/>
              <a:t>Employee had a permanent FTE change and does not have an entire year of WRS reportable earnings associated with the new FTE</a:t>
            </a:r>
          </a:p>
          <a:p>
            <a:pPr lvl="1"/>
            <a:r>
              <a:rPr lang="en-US" dirty="0"/>
              <a:t>Employee was on an authorized unpaid leave of absence last year (ABBR and Category should remain the same)</a:t>
            </a:r>
          </a:p>
          <a:p>
            <a:pPr lvl="1"/>
            <a:r>
              <a:rPr lang="en-US" dirty="0"/>
              <a:t>Employee is currently enrolled in the ICI Premium Waiver Plan</a:t>
            </a:r>
          </a:p>
          <a:p>
            <a:r>
              <a:rPr lang="en-US" dirty="0"/>
              <a:t>For the above employees, the ABBR should remain at the current level.</a:t>
            </a:r>
          </a:p>
          <a:p>
            <a:r>
              <a:rPr lang="en-US" dirty="0"/>
              <a:t>If earnings &gt; $120,000, ICI ABBR = $120,000</a:t>
            </a:r>
          </a:p>
          <a:p>
            <a:endParaRPr lang="en-US" dirty="0"/>
          </a:p>
        </p:txBody>
      </p:sp>
    </p:spTree>
    <p:extLst>
      <p:ext uri="{BB962C8B-B14F-4D97-AF65-F5344CB8AC3E}">
        <p14:creationId xmlns:p14="http://schemas.microsoft.com/office/powerpoint/2010/main" val="427678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9240-6C8D-4E33-8BE2-E3B04B5F91B7}"/>
              </a:ext>
            </a:extLst>
          </p:cNvPr>
          <p:cNvSpPr>
            <a:spLocks noGrp="1"/>
          </p:cNvSpPr>
          <p:nvPr>
            <p:ph type="title"/>
          </p:nvPr>
        </p:nvSpPr>
        <p:spPr/>
        <p:txBody>
          <a:bodyPr/>
          <a:lstStyle/>
          <a:p>
            <a:r>
              <a:rPr lang="en-US" dirty="0"/>
              <a:t>ICI ABBR report logic</a:t>
            </a:r>
          </a:p>
        </p:txBody>
      </p:sp>
      <p:sp>
        <p:nvSpPr>
          <p:cNvPr id="3" name="Content Placeholder 2">
            <a:extLst>
              <a:ext uri="{FF2B5EF4-FFF2-40B4-BE49-F238E27FC236}">
                <a16:creationId xmlns:a16="http://schemas.microsoft.com/office/drawing/2014/main" id="{221E876A-869D-4EF5-8CF2-DAB958062498}"/>
              </a:ext>
            </a:extLst>
          </p:cNvPr>
          <p:cNvSpPr>
            <a:spLocks noGrp="1"/>
          </p:cNvSpPr>
          <p:nvPr>
            <p:ph idx="1"/>
          </p:nvPr>
        </p:nvSpPr>
        <p:spPr>
          <a:xfrm>
            <a:off x="581192" y="5066270"/>
            <a:ext cx="11029615" cy="922637"/>
          </a:xfrm>
        </p:spPr>
        <p:txBody>
          <a:bodyPr>
            <a:normAutofit/>
          </a:bodyPr>
          <a:lstStyle/>
          <a:p>
            <a:pPr marL="0" indent="0">
              <a:buNone/>
            </a:pPr>
            <a:r>
              <a:rPr lang="en-US" sz="1800" b="1" dirty="0"/>
              <a:t>Note: </a:t>
            </a:r>
            <a:r>
              <a:rPr lang="en-US" sz="1800" dirty="0"/>
              <a:t> If prior year WRS earnings = $0, the current ICI ABBR = new ABBR.  </a:t>
            </a:r>
          </a:p>
          <a:p>
            <a:pPr marL="0" indent="0">
              <a:buNone/>
            </a:pPr>
            <a:r>
              <a:rPr lang="en-US" sz="1800" dirty="0"/>
              <a:t>If WRS earnings &gt; $120,000, ICI ABBR = $120,000.</a:t>
            </a:r>
          </a:p>
          <a:p>
            <a:endParaRPr lang="en-US" dirty="0"/>
          </a:p>
        </p:txBody>
      </p:sp>
      <p:graphicFrame>
        <p:nvGraphicFramePr>
          <p:cNvPr id="4" name="Diagram 3">
            <a:extLst>
              <a:ext uri="{FF2B5EF4-FFF2-40B4-BE49-F238E27FC236}">
                <a16:creationId xmlns:a16="http://schemas.microsoft.com/office/drawing/2014/main" id="{2EAF375C-EDD2-4FE3-BF57-6C8F56C7E83A}"/>
              </a:ext>
            </a:extLst>
          </p:cNvPr>
          <p:cNvGraphicFramePr/>
          <p:nvPr>
            <p:extLst>
              <p:ext uri="{D42A27DB-BD31-4B8C-83A1-F6EECF244321}">
                <p14:modId xmlns:p14="http://schemas.microsoft.com/office/powerpoint/2010/main" val="657345348"/>
              </p:ext>
            </p:extLst>
          </p:nvPr>
        </p:nvGraphicFramePr>
        <p:xfrm>
          <a:off x="2248930" y="2084174"/>
          <a:ext cx="7825946" cy="250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3952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03BC-8CFE-4F8B-BCDA-3DEF16B74669}"/>
              </a:ext>
            </a:extLst>
          </p:cNvPr>
          <p:cNvSpPr>
            <a:spLocks noGrp="1"/>
          </p:cNvSpPr>
          <p:nvPr>
            <p:ph type="title"/>
          </p:nvPr>
        </p:nvSpPr>
        <p:spPr/>
        <p:txBody>
          <a:bodyPr/>
          <a:lstStyle/>
          <a:p>
            <a:r>
              <a:rPr lang="en-US" dirty="0"/>
              <a:t>How ICI Premium category is determined</a:t>
            </a:r>
          </a:p>
        </p:txBody>
      </p:sp>
      <p:graphicFrame>
        <p:nvGraphicFramePr>
          <p:cNvPr id="4" name="Content Placeholder 3">
            <a:extLst>
              <a:ext uri="{FF2B5EF4-FFF2-40B4-BE49-F238E27FC236}">
                <a16:creationId xmlns:a16="http://schemas.microsoft.com/office/drawing/2014/main" id="{B045C75F-AA0E-4C85-BFB8-2EFF0B862F8B}"/>
              </a:ext>
            </a:extLst>
          </p:cNvPr>
          <p:cNvGraphicFramePr>
            <a:graphicFrameLocks noGrp="1"/>
          </p:cNvGraphicFramePr>
          <p:nvPr>
            <p:ph idx="1"/>
            <p:extLst>
              <p:ext uri="{D42A27DB-BD31-4B8C-83A1-F6EECF244321}">
                <p14:modId xmlns:p14="http://schemas.microsoft.com/office/powerpoint/2010/main" val="3543491570"/>
              </p:ext>
            </p:extLst>
          </p:nvPr>
        </p:nvGraphicFramePr>
        <p:xfrm>
          <a:off x="1524000" y="2067698"/>
          <a:ext cx="9438969" cy="4647735"/>
        </p:xfrm>
        <a:graphic>
          <a:graphicData uri="http://schemas.openxmlformats.org/drawingml/2006/table">
            <a:tbl>
              <a:tblPr firstRow="1" firstCol="1" bandRow="1">
                <a:tableStyleId>{5C22544A-7EE6-4342-B048-85BDC9FD1C3A}</a:tableStyleId>
              </a:tblPr>
              <a:tblGrid>
                <a:gridCol w="991010">
                  <a:extLst>
                    <a:ext uri="{9D8B030D-6E8A-4147-A177-3AD203B41FA5}">
                      <a16:colId xmlns:a16="http://schemas.microsoft.com/office/drawing/2014/main" val="3069421909"/>
                    </a:ext>
                  </a:extLst>
                </a:gridCol>
                <a:gridCol w="6173509">
                  <a:extLst>
                    <a:ext uri="{9D8B030D-6E8A-4147-A177-3AD203B41FA5}">
                      <a16:colId xmlns:a16="http://schemas.microsoft.com/office/drawing/2014/main" val="446546880"/>
                    </a:ext>
                  </a:extLst>
                </a:gridCol>
                <a:gridCol w="2274450">
                  <a:extLst>
                    <a:ext uri="{9D8B030D-6E8A-4147-A177-3AD203B41FA5}">
                      <a16:colId xmlns:a16="http://schemas.microsoft.com/office/drawing/2014/main" val="227799250"/>
                    </a:ext>
                  </a:extLst>
                </a:gridCol>
              </a:tblGrid>
              <a:tr h="871450">
                <a:tc>
                  <a:txBody>
                    <a:bodyPr/>
                    <a:lstStyle/>
                    <a:p>
                      <a:pPr marL="0" marR="0" algn="ctr">
                        <a:spcBef>
                          <a:spcPts val="0"/>
                        </a:spcBef>
                        <a:spcAft>
                          <a:spcPts val="0"/>
                        </a:spcAft>
                      </a:pPr>
                      <a:br>
                        <a:rPr lang="en-US" sz="1200" dirty="0">
                          <a:effectLst/>
                        </a:rPr>
                      </a:br>
                      <a:r>
                        <a:rPr lang="en-US" sz="1200" dirty="0">
                          <a:effectLst/>
                        </a:rPr>
                        <a:t>ICI Category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Sick Leave Balance as of 12-30-23 (12-31-23 for LEG)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Earned during Reporting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4312610"/>
                  </a:ext>
                </a:extLst>
              </a:tr>
              <a:tr h="580967">
                <a:tc>
                  <a:txBody>
                    <a:bodyPr/>
                    <a:lstStyle/>
                    <a:p>
                      <a:pPr marL="0" marR="0" algn="ctr">
                        <a:spcBef>
                          <a:spcPts val="0"/>
                        </a:spcBef>
                        <a:spcAft>
                          <a:spcPts val="0"/>
                        </a:spcAft>
                      </a:pPr>
                      <a:r>
                        <a:rPr lang="en-US" sz="1200">
                          <a:effectLst/>
                        </a:rPr>
                        <a:t>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&lt;184 hours</a:t>
                      </a:r>
                    </a:p>
                    <a:p>
                      <a:pPr marL="0" marR="0" algn="ctr">
                        <a:spcBef>
                          <a:spcPts val="0"/>
                        </a:spcBef>
                        <a:spcAft>
                          <a:spcPts val="0"/>
                        </a:spcAft>
                      </a:pPr>
                      <a:r>
                        <a:rPr lang="en-US" sz="1200" dirty="0">
                          <a:effectLst/>
                        </a:rPr>
                        <a:t>(and not currently in Category 4 – 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9117676"/>
                  </a:ext>
                </a:extLst>
              </a:tr>
              <a:tr h="580967">
                <a:tc>
                  <a:txBody>
                    <a:bodyPr/>
                    <a:lstStyle/>
                    <a:p>
                      <a:pPr marL="0" marR="0" algn="ctr">
                        <a:spcBef>
                          <a:spcPts val="0"/>
                        </a:spcBef>
                        <a:spcAft>
                          <a:spcPts val="0"/>
                        </a:spcAft>
                      </a:pPr>
                      <a:r>
                        <a:rPr lang="en-US" sz="1200">
                          <a:effectLst/>
                        </a:rPr>
                        <a:t>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184 </a:t>
                      </a:r>
                      <a:r>
                        <a:rPr lang="en-US" sz="1200" dirty="0" err="1">
                          <a:effectLst/>
                        </a:rPr>
                        <a:t>hrs</a:t>
                      </a:r>
                      <a:r>
                        <a:rPr lang="en-US" sz="1200" dirty="0">
                          <a:effectLst/>
                        </a:rPr>
                        <a:t> to &lt; 520 hours</a:t>
                      </a:r>
                    </a:p>
                    <a:p>
                      <a:pPr marL="0" marR="0" algn="ctr">
                        <a:spcBef>
                          <a:spcPts val="0"/>
                        </a:spcBef>
                        <a:spcAft>
                          <a:spcPts val="0"/>
                        </a:spcAft>
                      </a:pPr>
                      <a:r>
                        <a:rPr lang="en-US" sz="1200" dirty="0">
                          <a:effectLst/>
                        </a:rPr>
                        <a:t>(and not currently in Category 4-6)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08045"/>
                  </a:ext>
                </a:extLst>
              </a:tr>
              <a:tr h="580967">
                <a:tc>
                  <a:txBody>
                    <a:bodyPr/>
                    <a:lstStyle/>
                    <a:p>
                      <a:pPr marL="0" marR="0" algn="ctr">
                        <a:spcBef>
                          <a:spcPts val="0"/>
                        </a:spcBef>
                        <a:spcAft>
                          <a:spcPts val="0"/>
                        </a:spcAft>
                      </a:pPr>
                      <a:r>
                        <a:rPr lang="en-US" sz="1200">
                          <a:effectLst/>
                        </a:rPr>
                        <a:t>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 – based on leave usage and not currently in Category 4-6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80 hrs or greater (prorated by FTE)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1721894"/>
                  </a:ext>
                </a:extLst>
              </a:tr>
              <a:tr h="871450">
                <a:tc>
                  <a:txBody>
                    <a:bodyPr/>
                    <a:lstStyle/>
                    <a:p>
                      <a:pPr marL="0" marR="0" algn="ctr">
                        <a:spcBef>
                          <a:spcPts val="0"/>
                        </a:spcBef>
                        <a:spcAft>
                          <a:spcPts val="0"/>
                        </a:spcAft>
                      </a:pPr>
                      <a:r>
                        <a:rPr lang="en-US" sz="1200">
                          <a:effectLst/>
                        </a:rPr>
                        <a:t>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Initial Eligibility: 520 to &lt; 728 </a:t>
                      </a:r>
                      <a:r>
                        <a:rPr lang="en-US" sz="1200" dirty="0" err="1">
                          <a:effectLst/>
                        </a:rPr>
                        <a:t>hrs</a:t>
                      </a:r>
                      <a:endParaRPr lang="en-US" sz="1200" dirty="0">
                        <a:effectLst/>
                      </a:endParaRPr>
                    </a:p>
                    <a:p>
                      <a:pPr marL="0" marR="0" algn="ctr">
                        <a:spcBef>
                          <a:spcPts val="0"/>
                        </a:spcBef>
                        <a:spcAft>
                          <a:spcPts val="0"/>
                        </a:spcAft>
                      </a:pPr>
                      <a:r>
                        <a:rPr lang="en-US" sz="1200" dirty="0">
                          <a:effectLst/>
                        </a:rPr>
                        <a:t> Permanent Plateau – once enrolled in Cat 4, can never drop to lower category (regardless of sick leave balance or usage)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7064241"/>
                  </a:ext>
                </a:extLst>
              </a:tr>
              <a:tr h="580967">
                <a:tc>
                  <a:txBody>
                    <a:bodyPr/>
                    <a:lstStyle/>
                    <a:p>
                      <a:pPr marL="0" marR="0" algn="ctr">
                        <a:spcBef>
                          <a:spcPts val="0"/>
                        </a:spcBef>
                        <a:spcAft>
                          <a:spcPts val="0"/>
                        </a:spcAft>
                      </a:pPr>
                      <a:r>
                        <a:rPr lang="en-US" sz="1200">
                          <a:effectLst/>
                        </a:rPr>
                        <a:t>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Initial Eligibility: 728 to &lt; 1040 hrs Permanent Plateau – once enrolled in Cat 5, can never drop to lower category (regardless of sick leave balance or usage)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3606174"/>
                  </a:ext>
                </a:extLst>
              </a:tr>
              <a:tr h="580967">
                <a:tc>
                  <a:txBody>
                    <a:bodyPr/>
                    <a:lstStyle/>
                    <a:p>
                      <a:pPr marL="0" marR="0" algn="ctr">
                        <a:spcBef>
                          <a:spcPts val="0"/>
                        </a:spcBef>
                        <a:spcAft>
                          <a:spcPts val="0"/>
                        </a:spcAft>
                      </a:pPr>
                      <a:r>
                        <a:rPr lang="en-US" sz="1200">
                          <a:effectLst/>
                        </a:rPr>
                        <a:t>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Initial Eligibility: 1040 hrs and up Permanent Plateau – once enrolled in Cat 6, can never drop to lower category (regardless of sick leave balance or usage)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376211"/>
                  </a:ext>
                </a:extLst>
              </a:tr>
            </a:tbl>
          </a:graphicData>
        </a:graphic>
      </p:graphicFrame>
    </p:spTree>
    <p:extLst>
      <p:ext uri="{BB962C8B-B14F-4D97-AF65-F5344CB8AC3E}">
        <p14:creationId xmlns:p14="http://schemas.microsoft.com/office/powerpoint/2010/main" val="368357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9E8D-EBAA-43D9-B806-BA3E043EE77E}"/>
              </a:ext>
            </a:extLst>
          </p:cNvPr>
          <p:cNvSpPr>
            <a:spLocks noGrp="1"/>
          </p:cNvSpPr>
          <p:nvPr>
            <p:ph type="title"/>
          </p:nvPr>
        </p:nvSpPr>
        <p:spPr/>
        <p:txBody>
          <a:bodyPr/>
          <a:lstStyle/>
          <a:p>
            <a:r>
              <a:rPr lang="en-US" dirty="0"/>
              <a:t>Elg Fld 2 – what is it and what does it do?</a:t>
            </a:r>
          </a:p>
        </p:txBody>
      </p:sp>
      <p:sp>
        <p:nvSpPr>
          <p:cNvPr id="3" name="Content Placeholder 2">
            <a:extLst>
              <a:ext uri="{FF2B5EF4-FFF2-40B4-BE49-F238E27FC236}">
                <a16:creationId xmlns:a16="http://schemas.microsoft.com/office/drawing/2014/main" id="{459DB2DF-28C3-4FA9-BAF6-9830E174C876}"/>
              </a:ext>
            </a:extLst>
          </p:cNvPr>
          <p:cNvSpPr>
            <a:spLocks noGrp="1"/>
          </p:cNvSpPr>
          <p:nvPr>
            <p:ph idx="1"/>
          </p:nvPr>
        </p:nvSpPr>
        <p:spPr>
          <a:xfrm>
            <a:off x="581192" y="2075935"/>
            <a:ext cx="11029615" cy="3904735"/>
          </a:xfrm>
        </p:spPr>
        <p:txBody>
          <a:bodyPr>
            <a:normAutofit/>
          </a:bodyPr>
          <a:lstStyle/>
          <a:p>
            <a:r>
              <a:rPr lang="en-US" sz="2400" dirty="0"/>
              <a:t>An employee’s ICI eligibility is in Elg Fld 2 on the Benefits Program Participation Page in Job Data.</a:t>
            </a:r>
          </a:p>
          <a:p>
            <a:endParaRPr lang="en-US" dirty="0"/>
          </a:p>
          <a:p>
            <a:endParaRPr lang="en-US" dirty="0"/>
          </a:p>
          <a:p>
            <a:r>
              <a:rPr lang="en-US" sz="2400" dirty="0"/>
              <a:t>The process will update Elg Fld 2 to reflect the employee’s new premium category.</a:t>
            </a:r>
            <a:endParaRPr lang="en-US" sz="2400" b="1" u="sng" dirty="0"/>
          </a:p>
          <a:p>
            <a:endParaRPr lang="en-US" dirty="0"/>
          </a:p>
        </p:txBody>
      </p:sp>
      <p:pic>
        <p:nvPicPr>
          <p:cNvPr id="6" name="Picture 5">
            <a:extLst>
              <a:ext uri="{FF2B5EF4-FFF2-40B4-BE49-F238E27FC236}">
                <a16:creationId xmlns:a16="http://schemas.microsoft.com/office/drawing/2014/main" id="{D93EF535-FA13-AD7E-01E2-E8E219C35794}"/>
              </a:ext>
            </a:extLst>
          </p:cNvPr>
          <p:cNvPicPr>
            <a:picLocks noChangeAspect="1"/>
          </p:cNvPicPr>
          <p:nvPr/>
        </p:nvPicPr>
        <p:blipFill>
          <a:blip r:embed="rId3"/>
          <a:stretch>
            <a:fillRect/>
          </a:stretch>
        </p:blipFill>
        <p:spPr>
          <a:xfrm>
            <a:off x="3257904" y="3112851"/>
            <a:ext cx="5676190" cy="1343424"/>
          </a:xfrm>
          <a:prstGeom prst="rect">
            <a:avLst/>
          </a:prstGeom>
        </p:spPr>
      </p:pic>
    </p:spTree>
    <p:extLst>
      <p:ext uri="{BB962C8B-B14F-4D97-AF65-F5344CB8AC3E}">
        <p14:creationId xmlns:p14="http://schemas.microsoft.com/office/powerpoint/2010/main" val="277575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A91D-CBCE-493D-B7E6-BB2E22DDABC3}"/>
              </a:ext>
            </a:extLst>
          </p:cNvPr>
          <p:cNvSpPr>
            <a:spLocks noGrp="1"/>
          </p:cNvSpPr>
          <p:nvPr>
            <p:ph type="title"/>
          </p:nvPr>
        </p:nvSpPr>
        <p:spPr/>
        <p:txBody>
          <a:bodyPr/>
          <a:lstStyle/>
          <a:p>
            <a:r>
              <a:rPr lang="en-US" dirty="0"/>
              <a:t>How is ICI enrollment updated as part of this process?</a:t>
            </a:r>
          </a:p>
        </p:txBody>
      </p:sp>
      <p:sp>
        <p:nvSpPr>
          <p:cNvPr id="3" name="Content Placeholder 2">
            <a:extLst>
              <a:ext uri="{FF2B5EF4-FFF2-40B4-BE49-F238E27FC236}">
                <a16:creationId xmlns:a16="http://schemas.microsoft.com/office/drawing/2014/main" id="{578404F0-7B47-418E-8D17-D9AC27DC8F7B}"/>
              </a:ext>
            </a:extLst>
          </p:cNvPr>
          <p:cNvSpPr>
            <a:spLocks noGrp="1"/>
          </p:cNvSpPr>
          <p:nvPr>
            <p:ph idx="1"/>
          </p:nvPr>
        </p:nvSpPr>
        <p:spPr/>
        <p:txBody>
          <a:bodyPr>
            <a:normAutofit/>
          </a:bodyPr>
          <a:lstStyle/>
          <a:p>
            <a:r>
              <a:rPr lang="en-US" sz="2400" dirty="0"/>
              <a:t>Once Elg Fld 2 is determined the report will assign the employee to the correct ICI plan</a:t>
            </a:r>
          </a:p>
          <a:p>
            <a:r>
              <a:rPr lang="en-US" sz="2400" dirty="0"/>
              <a:t>The value in Elg Fld 2 will determine how the ICI enrollment is updated when the process is run to finalize the ICI event</a:t>
            </a:r>
          </a:p>
          <a:p>
            <a:r>
              <a:rPr lang="en-US" sz="2400" dirty="0"/>
              <a:t>If enrolled in the ICI premium waiver plan, nothing will be updated (not Elg Fld 2, ICI enrollment or ABBR)</a:t>
            </a:r>
          </a:p>
          <a:p>
            <a:pPr lvl="1"/>
            <a:endParaRPr lang="en-US" sz="2000" dirty="0"/>
          </a:p>
        </p:txBody>
      </p:sp>
    </p:spTree>
    <p:extLst>
      <p:ext uri="{BB962C8B-B14F-4D97-AF65-F5344CB8AC3E}">
        <p14:creationId xmlns:p14="http://schemas.microsoft.com/office/powerpoint/2010/main" val="102885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88C7-FD5E-4420-9F33-6C3DB0925E1B}"/>
              </a:ext>
            </a:extLst>
          </p:cNvPr>
          <p:cNvSpPr>
            <a:spLocks noGrp="1"/>
          </p:cNvSpPr>
          <p:nvPr>
            <p:ph type="title"/>
          </p:nvPr>
        </p:nvSpPr>
        <p:spPr/>
        <p:txBody>
          <a:bodyPr/>
          <a:lstStyle/>
          <a:p>
            <a:r>
              <a:rPr lang="en-US" dirty="0"/>
              <a:t>How to Run Report</a:t>
            </a:r>
          </a:p>
        </p:txBody>
      </p:sp>
      <p:sp>
        <p:nvSpPr>
          <p:cNvPr id="3" name="Content Placeholder 2">
            <a:extLst>
              <a:ext uri="{FF2B5EF4-FFF2-40B4-BE49-F238E27FC236}">
                <a16:creationId xmlns:a16="http://schemas.microsoft.com/office/drawing/2014/main" id="{6754F97D-86DE-4DE6-AF37-F863B5B2E597}"/>
              </a:ext>
            </a:extLst>
          </p:cNvPr>
          <p:cNvSpPr>
            <a:spLocks noGrp="1"/>
          </p:cNvSpPr>
          <p:nvPr>
            <p:ph idx="1"/>
          </p:nvPr>
        </p:nvSpPr>
        <p:spPr>
          <a:xfrm>
            <a:off x="581192" y="2127182"/>
            <a:ext cx="11029615" cy="2290813"/>
          </a:xfrm>
        </p:spPr>
        <p:txBody>
          <a:bodyPr>
            <a:normAutofit/>
          </a:bodyPr>
          <a:lstStyle/>
          <a:p>
            <a:pPr lvl="0"/>
            <a:r>
              <a:rPr lang="en-US" sz="2400" b="1" dirty="0"/>
              <a:t>Navigation:</a:t>
            </a:r>
            <a:r>
              <a:rPr lang="en-US" sz="2400" dirty="0"/>
              <a:t>  Workforce Administrator Homepage – Annual Processing Tile – ICI Annual/Deferred Folder – ICI Eligibility Verification Page</a:t>
            </a:r>
          </a:p>
          <a:p>
            <a:r>
              <a:rPr lang="en-US" sz="2400" b="1" dirty="0"/>
              <a:t>You must always enter your Company</a:t>
            </a:r>
            <a:r>
              <a:rPr lang="en-US" sz="2400" dirty="0"/>
              <a:t>.  For WIS, you should also enter your Business Unit. If reviewing for a Region, just enter the Company and all departments within your regional security will return. Click Search.</a:t>
            </a:r>
          </a:p>
        </p:txBody>
      </p:sp>
      <p:pic>
        <p:nvPicPr>
          <p:cNvPr id="6" name="Picture 5">
            <a:extLst>
              <a:ext uri="{FF2B5EF4-FFF2-40B4-BE49-F238E27FC236}">
                <a16:creationId xmlns:a16="http://schemas.microsoft.com/office/drawing/2014/main" id="{DD18B52D-120D-4395-B974-5B42A9360C70}"/>
              </a:ext>
            </a:extLst>
          </p:cNvPr>
          <p:cNvPicPr>
            <a:picLocks noChangeAspect="1"/>
          </p:cNvPicPr>
          <p:nvPr/>
        </p:nvPicPr>
        <p:blipFill>
          <a:blip r:embed="rId3"/>
          <a:stretch>
            <a:fillRect/>
          </a:stretch>
        </p:blipFill>
        <p:spPr>
          <a:xfrm>
            <a:off x="1862665" y="4832532"/>
            <a:ext cx="8466667" cy="1923810"/>
          </a:xfrm>
          <a:prstGeom prst="rect">
            <a:avLst/>
          </a:prstGeom>
        </p:spPr>
      </p:pic>
    </p:spTree>
    <p:extLst>
      <p:ext uri="{BB962C8B-B14F-4D97-AF65-F5344CB8AC3E}">
        <p14:creationId xmlns:p14="http://schemas.microsoft.com/office/powerpoint/2010/main" val="298973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DC9F-02AC-474E-90FA-48C69F025273}"/>
              </a:ext>
            </a:extLst>
          </p:cNvPr>
          <p:cNvSpPr>
            <a:spLocks noGrp="1"/>
          </p:cNvSpPr>
          <p:nvPr>
            <p:ph type="title"/>
          </p:nvPr>
        </p:nvSpPr>
        <p:spPr/>
        <p:txBody>
          <a:bodyPr/>
          <a:lstStyle/>
          <a:p>
            <a:r>
              <a:rPr lang="en-US" dirty="0"/>
              <a:t>How to Run Report</a:t>
            </a:r>
          </a:p>
        </p:txBody>
      </p:sp>
      <p:sp>
        <p:nvSpPr>
          <p:cNvPr id="3" name="Content Placeholder 2">
            <a:extLst>
              <a:ext uri="{FF2B5EF4-FFF2-40B4-BE49-F238E27FC236}">
                <a16:creationId xmlns:a16="http://schemas.microsoft.com/office/drawing/2014/main" id="{4DB4E853-7113-45BD-A2CC-7329038F63EF}"/>
              </a:ext>
            </a:extLst>
          </p:cNvPr>
          <p:cNvSpPr>
            <a:spLocks noGrp="1"/>
          </p:cNvSpPr>
          <p:nvPr>
            <p:ph idx="1"/>
          </p:nvPr>
        </p:nvSpPr>
        <p:spPr/>
        <p:txBody>
          <a:bodyPr/>
          <a:lstStyle/>
          <a:p>
            <a:r>
              <a:rPr lang="en-US" sz="2400" dirty="0"/>
              <a:t>The report based on your criteria will appear on the page.  Click on the Download to Excel button.  This will create an Excel document that you can use to do your validation.</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A032FE2-EE7F-42FA-937C-C83F37C3C853}"/>
              </a:ext>
            </a:extLst>
          </p:cNvPr>
          <p:cNvPicPr>
            <a:picLocks noChangeAspect="1"/>
          </p:cNvPicPr>
          <p:nvPr/>
        </p:nvPicPr>
        <p:blipFill>
          <a:blip r:embed="rId2"/>
          <a:stretch>
            <a:fillRect/>
          </a:stretch>
        </p:blipFill>
        <p:spPr>
          <a:xfrm>
            <a:off x="3344783" y="3500039"/>
            <a:ext cx="5502431" cy="2103120"/>
          </a:xfrm>
          <a:prstGeom prst="rect">
            <a:avLst/>
          </a:prstGeom>
          <a:ln>
            <a:solidFill>
              <a:schemeClr val="tx1"/>
            </a:solidFill>
          </a:ln>
        </p:spPr>
      </p:pic>
    </p:spTree>
    <p:extLst>
      <p:ext uri="{BB962C8B-B14F-4D97-AF65-F5344CB8AC3E}">
        <p14:creationId xmlns:p14="http://schemas.microsoft.com/office/powerpoint/2010/main" val="377733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166D-EC1A-4B28-BCD9-1EECCE2E20E7}"/>
              </a:ext>
            </a:extLst>
          </p:cNvPr>
          <p:cNvSpPr>
            <a:spLocks noGrp="1"/>
          </p:cNvSpPr>
          <p:nvPr>
            <p:ph type="title"/>
          </p:nvPr>
        </p:nvSpPr>
        <p:spPr/>
        <p:txBody>
          <a:bodyPr/>
          <a:lstStyle/>
          <a:p>
            <a:r>
              <a:rPr lang="en-US" dirty="0"/>
              <a:t>How to run Report</a:t>
            </a:r>
          </a:p>
        </p:txBody>
      </p:sp>
      <p:sp>
        <p:nvSpPr>
          <p:cNvPr id="3" name="Content Placeholder 2">
            <a:extLst>
              <a:ext uri="{FF2B5EF4-FFF2-40B4-BE49-F238E27FC236}">
                <a16:creationId xmlns:a16="http://schemas.microsoft.com/office/drawing/2014/main" id="{4B47404B-886A-4FA8-9741-D825F5A42FB9}"/>
              </a:ext>
            </a:extLst>
          </p:cNvPr>
          <p:cNvSpPr>
            <a:spLocks noGrp="1"/>
          </p:cNvSpPr>
          <p:nvPr>
            <p:ph idx="1"/>
          </p:nvPr>
        </p:nvSpPr>
        <p:spPr/>
        <p:txBody>
          <a:bodyPr/>
          <a:lstStyle/>
          <a:p>
            <a:r>
              <a:rPr lang="en-US" dirty="0"/>
              <a:t>The Excel document will show the selection criteria used and give you an output of all data elements.</a:t>
            </a:r>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73606C81-78FD-4D29-B452-494E4922E142}"/>
              </a:ext>
            </a:extLst>
          </p:cNvPr>
          <p:cNvPicPr>
            <a:picLocks noChangeAspect="1"/>
          </p:cNvPicPr>
          <p:nvPr/>
        </p:nvPicPr>
        <p:blipFill>
          <a:blip r:embed="rId3"/>
          <a:stretch>
            <a:fillRect/>
          </a:stretch>
        </p:blipFill>
        <p:spPr>
          <a:xfrm>
            <a:off x="1254868" y="3267893"/>
            <a:ext cx="9348281" cy="1949755"/>
          </a:xfrm>
          <a:prstGeom prst="rect">
            <a:avLst/>
          </a:prstGeom>
        </p:spPr>
      </p:pic>
    </p:spTree>
    <p:extLst>
      <p:ext uri="{BB962C8B-B14F-4D97-AF65-F5344CB8AC3E}">
        <p14:creationId xmlns:p14="http://schemas.microsoft.com/office/powerpoint/2010/main" val="134181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E96E-A443-42C7-BE99-2FB7865C7FBA}"/>
              </a:ext>
            </a:extLst>
          </p:cNvPr>
          <p:cNvSpPr>
            <a:spLocks noGrp="1"/>
          </p:cNvSpPr>
          <p:nvPr>
            <p:ph type="title"/>
          </p:nvPr>
        </p:nvSpPr>
        <p:spPr/>
        <p:txBody>
          <a:bodyPr/>
          <a:lstStyle/>
          <a:p>
            <a:r>
              <a:rPr lang="en-US" dirty="0"/>
              <a:t>How to Navigate online page</a:t>
            </a:r>
          </a:p>
        </p:txBody>
      </p:sp>
      <p:sp>
        <p:nvSpPr>
          <p:cNvPr id="3" name="Content Placeholder 2">
            <a:extLst>
              <a:ext uri="{FF2B5EF4-FFF2-40B4-BE49-F238E27FC236}">
                <a16:creationId xmlns:a16="http://schemas.microsoft.com/office/drawing/2014/main" id="{5AECBE99-52EC-41F8-9D72-BF7B85BD0338}"/>
              </a:ext>
            </a:extLst>
          </p:cNvPr>
          <p:cNvSpPr>
            <a:spLocks noGrp="1"/>
          </p:cNvSpPr>
          <p:nvPr>
            <p:ph idx="1"/>
          </p:nvPr>
        </p:nvSpPr>
        <p:spPr/>
        <p:txBody>
          <a:bodyPr>
            <a:normAutofit lnSpcReduction="10000"/>
          </a:bodyPr>
          <a:lstStyle/>
          <a:p>
            <a:r>
              <a:rPr lang="en-US" dirty="0"/>
              <a:t>Summary information is displayed on the main report page.  You will also be able to correct Elg Fld 2 and the ABBR directly on this page.</a:t>
            </a:r>
          </a:p>
          <a:p>
            <a:endParaRPr lang="en-US" dirty="0"/>
          </a:p>
          <a:p>
            <a:endParaRPr lang="en-US" dirty="0"/>
          </a:p>
          <a:p>
            <a:endParaRPr lang="en-US" dirty="0"/>
          </a:p>
          <a:p>
            <a:r>
              <a:rPr lang="en-US" dirty="0"/>
              <a:t>To see additional data elements for an employee, click on the View ICI Detail icon on the far right of the page.</a:t>
            </a:r>
          </a:p>
          <a:p>
            <a:endParaRPr lang="en-US" dirty="0"/>
          </a:p>
        </p:txBody>
      </p:sp>
      <p:pic>
        <p:nvPicPr>
          <p:cNvPr id="4" name="Picture 3">
            <a:extLst>
              <a:ext uri="{FF2B5EF4-FFF2-40B4-BE49-F238E27FC236}">
                <a16:creationId xmlns:a16="http://schemas.microsoft.com/office/drawing/2014/main" id="{452385E1-CFE6-4B79-873F-B7BA29BF5DE8}"/>
              </a:ext>
            </a:extLst>
          </p:cNvPr>
          <p:cNvPicPr>
            <a:picLocks noChangeAspect="1"/>
          </p:cNvPicPr>
          <p:nvPr/>
        </p:nvPicPr>
        <p:blipFill>
          <a:blip r:embed="rId2"/>
          <a:stretch>
            <a:fillRect/>
          </a:stretch>
        </p:blipFill>
        <p:spPr>
          <a:xfrm>
            <a:off x="2900261" y="3003104"/>
            <a:ext cx="5642485" cy="1280160"/>
          </a:xfrm>
          <a:prstGeom prst="rect">
            <a:avLst/>
          </a:prstGeom>
          <a:ln>
            <a:solidFill>
              <a:schemeClr val="tx1"/>
            </a:solidFill>
          </a:ln>
        </p:spPr>
      </p:pic>
      <p:pic>
        <p:nvPicPr>
          <p:cNvPr id="5" name="Picture 4">
            <a:extLst>
              <a:ext uri="{FF2B5EF4-FFF2-40B4-BE49-F238E27FC236}">
                <a16:creationId xmlns:a16="http://schemas.microsoft.com/office/drawing/2014/main" id="{6626EAAE-A1BC-489E-B3AD-E03E0A92DE34}"/>
              </a:ext>
            </a:extLst>
          </p:cNvPr>
          <p:cNvPicPr>
            <a:picLocks noChangeAspect="1"/>
          </p:cNvPicPr>
          <p:nvPr/>
        </p:nvPicPr>
        <p:blipFill>
          <a:blip r:embed="rId3"/>
          <a:stretch>
            <a:fillRect/>
          </a:stretch>
        </p:blipFill>
        <p:spPr>
          <a:xfrm>
            <a:off x="7924253" y="5201482"/>
            <a:ext cx="1080366" cy="1463040"/>
          </a:xfrm>
          <a:prstGeom prst="rect">
            <a:avLst/>
          </a:prstGeom>
          <a:ln>
            <a:solidFill>
              <a:schemeClr val="tx1"/>
            </a:solidFill>
          </a:ln>
        </p:spPr>
      </p:pic>
    </p:spTree>
    <p:extLst>
      <p:ext uri="{BB962C8B-B14F-4D97-AF65-F5344CB8AC3E}">
        <p14:creationId xmlns:p14="http://schemas.microsoft.com/office/powerpoint/2010/main" val="308240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t>agenda</a:t>
            </a:r>
          </a:p>
        </p:txBody>
      </p:sp>
      <p:sp>
        <p:nvSpPr>
          <p:cNvPr id="4103" name="Rectangle 410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7FA20A75-7B22-182B-56C0-06E62A0366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225" y="2540481"/>
            <a:ext cx="4962525" cy="32903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35805" y="2180496"/>
            <a:ext cx="5275001" cy="4045683"/>
          </a:xfrm>
        </p:spPr>
        <p:txBody>
          <a:bodyPr>
            <a:normAutofit/>
          </a:bodyPr>
          <a:lstStyle/>
          <a:p>
            <a:r>
              <a:rPr lang="en-US" dirty="0"/>
              <a:t>ICI Annual Update Process</a:t>
            </a:r>
          </a:p>
          <a:p>
            <a:r>
              <a:rPr lang="en-US" dirty="0"/>
              <a:t>ICI Deferred Enrollment Process</a:t>
            </a:r>
          </a:p>
          <a:p>
            <a:r>
              <a:rPr lang="en-US" dirty="0"/>
              <a:t>Timeline</a:t>
            </a:r>
          </a:p>
          <a:p>
            <a:r>
              <a:rPr lang="en-US" dirty="0"/>
              <a:t>Next Steps </a:t>
            </a:r>
          </a:p>
          <a:p>
            <a:r>
              <a:rPr lang="en-US" dirty="0"/>
              <a:t>Resources</a:t>
            </a:r>
          </a:p>
          <a:p>
            <a:pPr marL="0" indent="0">
              <a:buNone/>
            </a:pPr>
            <a:endParaRPr lang="en-US" dirty="0"/>
          </a:p>
        </p:txBody>
      </p:sp>
    </p:spTree>
    <p:extLst>
      <p:ext uri="{BB962C8B-B14F-4D97-AF65-F5344CB8AC3E}">
        <p14:creationId xmlns:p14="http://schemas.microsoft.com/office/powerpoint/2010/main" val="392661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3103-E3B4-490F-8F81-0405DD578189}"/>
              </a:ext>
            </a:extLst>
          </p:cNvPr>
          <p:cNvSpPr>
            <a:spLocks noGrp="1"/>
          </p:cNvSpPr>
          <p:nvPr>
            <p:ph type="title"/>
          </p:nvPr>
        </p:nvSpPr>
        <p:spPr/>
        <p:txBody>
          <a:bodyPr/>
          <a:lstStyle/>
          <a:p>
            <a:r>
              <a:rPr lang="en-US" dirty="0"/>
              <a:t>How to Navigate online page</a:t>
            </a:r>
          </a:p>
        </p:txBody>
      </p:sp>
      <p:sp>
        <p:nvSpPr>
          <p:cNvPr id="3" name="Content Placeholder 2">
            <a:extLst>
              <a:ext uri="{FF2B5EF4-FFF2-40B4-BE49-F238E27FC236}">
                <a16:creationId xmlns:a16="http://schemas.microsoft.com/office/drawing/2014/main" id="{E05A203C-24C4-44D6-8979-225D6F67C78C}"/>
              </a:ext>
            </a:extLst>
          </p:cNvPr>
          <p:cNvSpPr>
            <a:spLocks noGrp="1"/>
          </p:cNvSpPr>
          <p:nvPr>
            <p:ph idx="1"/>
          </p:nvPr>
        </p:nvSpPr>
        <p:spPr/>
        <p:txBody>
          <a:bodyPr/>
          <a:lstStyle/>
          <a:p>
            <a:r>
              <a:rPr lang="en-US" dirty="0"/>
              <a:t>This will bring up all data elements for the employee.  Click on one of the tabs to see detailed information.</a:t>
            </a:r>
          </a:p>
          <a:p>
            <a:endParaRPr lang="en-US" dirty="0"/>
          </a:p>
          <a:p>
            <a:endParaRPr lang="en-US" dirty="0"/>
          </a:p>
          <a:p>
            <a:pPr marL="0" indent="0">
              <a:buNone/>
            </a:pPr>
            <a:endParaRPr lang="en-US" dirty="0"/>
          </a:p>
          <a:p>
            <a:endParaRPr lang="en-US" dirty="0"/>
          </a:p>
          <a:p>
            <a:endParaRPr lang="en-US" dirty="0"/>
          </a:p>
        </p:txBody>
      </p:sp>
      <p:pic>
        <p:nvPicPr>
          <p:cNvPr id="8" name="Picture 7">
            <a:extLst>
              <a:ext uri="{FF2B5EF4-FFF2-40B4-BE49-F238E27FC236}">
                <a16:creationId xmlns:a16="http://schemas.microsoft.com/office/drawing/2014/main" id="{AB9727C0-0CE8-44A6-BBCD-5ECB27FD5E9A}"/>
              </a:ext>
            </a:extLst>
          </p:cNvPr>
          <p:cNvPicPr>
            <a:picLocks noChangeAspect="1"/>
          </p:cNvPicPr>
          <p:nvPr/>
        </p:nvPicPr>
        <p:blipFill>
          <a:blip r:embed="rId3"/>
          <a:stretch>
            <a:fillRect/>
          </a:stretch>
        </p:blipFill>
        <p:spPr>
          <a:xfrm>
            <a:off x="2523895" y="3144182"/>
            <a:ext cx="7453355" cy="3678303"/>
          </a:xfrm>
          <a:prstGeom prst="rect">
            <a:avLst/>
          </a:prstGeom>
        </p:spPr>
      </p:pic>
    </p:spTree>
    <p:extLst>
      <p:ext uri="{BB962C8B-B14F-4D97-AF65-F5344CB8AC3E}">
        <p14:creationId xmlns:p14="http://schemas.microsoft.com/office/powerpoint/2010/main" val="1006818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901F-1DA2-4745-9408-AF972BA9D188}"/>
              </a:ext>
            </a:extLst>
          </p:cNvPr>
          <p:cNvSpPr>
            <a:spLocks noGrp="1"/>
          </p:cNvSpPr>
          <p:nvPr>
            <p:ph type="title"/>
          </p:nvPr>
        </p:nvSpPr>
        <p:spPr/>
        <p:txBody>
          <a:bodyPr/>
          <a:lstStyle/>
          <a:p>
            <a:r>
              <a:rPr lang="en-US" dirty="0"/>
              <a:t>How to Navigate online page</a:t>
            </a:r>
          </a:p>
        </p:txBody>
      </p:sp>
      <p:sp>
        <p:nvSpPr>
          <p:cNvPr id="3" name="Content Placeholder 2">
            <a:extLst>
              <a:ext uri="{FF2B5EF4-FFF2-40B4-BE49-F238E27FC236}">
                <a16:creationId xmlns:a16="http://schemas.microsoft.com/office/drawing/2014/main" id="{EECE7B74-1804-494B-9216-2370E7F09052}"/>
              </a:ext>
            </a:extLst>
          </p:cNvPr>
          <p:cNvSpPr>
            <a:spLocks noGrp="1"/>
          </p:cNvSpPr>
          <p:nvPr>
            <p:ph idx="1"/>
          </p:nvPr>
        </p:nvSpPr>
        <p:spPr>
          <a:xfrm>
            <a:off x="581192" y="1924847"/>
            <a:ext cx="11029615" cy="1911213"/>
          </a:xfrm>
        </p:spPr>
        <p:txBody>
          <a:bodyPr/>
          <a:lstStyle/>
          <a:p>
            <a:r>
              <a:rPr lang="en-US" dirty="0"/>
              <a:t>If you update a field on the page, you must enter a Comment</a:t>
            </a:r>
          </a:p>
          <a:p>
            <a:pPr lvl="1"/>
            <a:r>
              <a:rPr lang="en-US" dirty="0"/>
              <a:t>Comments will appear on the Excel output for both the Annual Update and Deferred reports</a:t>
            </a:r>
          </a:p>
        </p:txBody>
      </p:sp>
      <p:pic>
        <p:nvPicPr>
          <p:cNvPr id="4" name="Picture 3">
            <a:extLst>
              <a:ext uri="{FF2B5EF4-FFF2-40B4-BE49-F238E27FC236}">
                <a16:creationId xmlns:a16="http://schemas.microsoft.com/office/drawing/2014/main" id="{D4059B76-7A1E-4FF7-AA4B-67952E48C596}"/>
              </a:ext>
            </a:extLst>
          </p:cNvPr>
          <p:cNvPicPr>
            <a:picLocks noChangeAspect="1"/>
          </p:cNvPicPr>
          <p:nvPr/>
        </p:nvPicPr>
        <p:blipFill>
          <a:blip r:embed="rId2"/>
          <a:stretch>
            <a:fillRect/>
          </a:stretch>
        </p:blipFill>
        <p:spPr>
          <a:xfrm>
            <a:off x="2471330" y="4090671"/>
            <a:ext cx="1604753" cy="1280160"/>
          </a:xfrm>
          <a:prstGeom prst="rect">
            <a:avLst/>
          </a:prstGeom>
          <a:ln>
            <a:solidFill>
              <a:schemeClr val="tx1"/>
            </a:solidFill>
          </a:ln>
        </p:spPr>
      </p:pic>
      <p:pic>
        <p:nvPicPr>
          <p:cNvPr id="5" name="Picture 4">
            <a:extLst>
              <a:ext uri="{FF2B5EF4-FFF2-40B4-BE49-F238E27FC236}">
                <a16:creationId xmlns:a16="http://schemas.microsoft.com/office/drawing/2014/main" id="{D601D820-0D04-469D-A665-93DFEDAF262D}"/>
              </a:ext>
            </a:extLst>
          </p:cNvPr>
          <p:cNvPicPr>
            <a:picLocks noChangeAspect="1"/>
          </p:cNvPicPr>
          <p:nvPr/>
        </p:nvPicPr>
        <p:blipFill>
          <a:blip r:embed="rId3"/>
          <a:stretch>
            <a:fillRect/>
          </a:stretch>
        </p:blipFill>
        <p:spPr>
          <a:xfrm>
            <a:off x="6010877" y="4044951"/>
            <a:ext cx="3928903" cy="1371600"/>
          </a:xfrm>
          <a:prstGeom prst="rect">
            <a:avLst/>
          </a:prstGeom>
          <a:ln>
            <a:solidFill>
              <a:schemeClr val="tx1"/>
            </a:solidFill>
          </a:ln>
        </p:spPr>
      </p:pic>
    </p:spTree>
    <p:extLst>
      <p:ext uri="{BB962C8B-B14F-4D97-AF65-F5344CB8AC3E}">
        <p14:creationId xmlns:p14="http://schemas.microsoft.com/office/powerpoint/2010/main" val="404820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D8E3-0E88-4EB4-8ED9-C68EC2B7EB36}"/>
              </a:ext>
            </a:extLst>
          </p:cNvPr>
          <p:cNvSpPr>
            <a:spLocks noGrp="1"/>
          </p:cNvSpPr>
          <p:nvPr>
            <p:ph type="title"/>
          </p:nvPr>
        </p:nvSpPr>
        <p:spPr/>
        <p:txBody>
          <a:bodyPr/>
          <a:lstStyle/>
          <a:p>
            <a:r>
              <a:rPr lang="en-US" dirty="0"/>
              <a:t>How to Correct Elg </a:t>
            </a:r>
            <a:r>
              <a:rPr lang="en-US" dirty="0" err="1"/>
              <a:t>fld</a:t>
            </a:r>
            <a:r>
              <a:rPr lang="en-US" dirty="0"/>
              <a:t> 2 and ICI ABBR</a:t>
            </a:r>
          </a:p>
        </p:txBody>
      </p:sp>
      <p:sp>
        <p:nvSpPr>
          <p:cNvPr id="3" name="Content Placeholder 2">
            <a:extLst>
              <a:ext uri="{FF2B5EF4-FFF2-40B4-BE49-F238E27FC236}">
                <a16:creationId xmlns:a16="http://schemas.microsoft.com/office/drawing/2014/main" id="{0E3FAA7C-2466-46FD-85E2-4E857547BFD7}"/>
              </a:ext>
            </a:extLst>
          </p:cNvPr>
          <p:cNvSpPr>
            <a:spLocks noGrp="1"/>
          </p:cNvSpPr>
          <p:nvPr>
            <p:ph idx="1"/>
          </p:nvPr>
        </p:nvSpPr>
        <p:spPr>
          <a:xfrm>
            <a:off x="581192" y="2033082"/>
            <a:ext cx="11029615" cy="3845173"/>
          </a:xfrm>
        </p:spPr>
        <p:txBody>
          <a:bodyPr/>
          <a:lstStyle/>
          <a:p>
            <a:r>
              <a:rPr lang="en-US" sz="1800" dirty="0"/>
              <a:t>If a correction is needed for Elg Fld 2 or the ABBR, make the correction directly on the report page</a:t>
            </a:r>
          </a:p>
          <a:p>
            <a:r>
              <a:rPr lang="en-US" sz="1800" dirty="0"/>
              <a:t>Enter the Empl ID and Company of the person who needs correction. Click Search.</a:t>
            </a:r>
          </a:p>
          <a:p>
            <a:r>
              <a:rPr lang="en-US" sz="1800" dirty="0"/>
              <a:t>Select the correct Elg Fld 2 value and/or enter the correct ABBR and click Save</a:t>
            </a:r>
          </a:p>
          <a:p>
            <a:r>
              <a:rPr lang="en-US" sz="1800" dirty="0"/>
              <a:t>IAM + date/time of entry will update on the page</a:t>
            </a:r>
          </a:p>
          <a:p>
            <a:endParaRPr lang="en-US" dirty="0"/>
          </a:p>
          <a:p>
            <a:endParaRPr lang="en-US" dirty="0"/>
          </a:p>
          <a:p>
            <a:endParaRPr lang="en-US" dirty="0"/>
          </a:p>
        </p:txBody>
      </p:sp>
      <p:pic>
        <p:nvPicPr>
          <p:cNvPr id="1026" name="Picture 2">
            <a:extLst>
              <a:ext uri="{FF2B5EF4-FFF2-40B4-BE49-F238E27FC236}">
                <a16:creationId xmlns:a16="http://schemas.microsoft.com/office/drawing/2014/main" id="{0A2425EB-B394-485F-82ED-C506DB44E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13" y="3955668"/>
            <a:ext cx="8699972" cy="179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6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60F2-7956-4ED2-860D-AEB773EA0F84}"/>
              </a:ext>
            </a:extLst>
          </p:cNvPr>
          <p:cNvSpPr>
            <a:spLocks noGrp="1"/>
          </p:cNvSpPr>
          <p:nvPr>
            <p:ph type="title"/>
          </p:nvPr>
        </p:nvSpPr>
        <p:spPr/>
        <p:txBody>
          <a:bodyPr/>
          <a:lstStyle/>
          <a:p>
            <a:r>
              <a:rPr lang="en-US" dirty="0"/>
              <a:t>Central Benefits validations</a:t>
            </a:r>
          </a:p>
        </p:txBody>
      </p:sp>
      <p:sp>
        <p:nvSpPr>
          <p:cNvPr id="3" name="Content Placeholder 2">
            <a:extLst>
              <a:ext uri="{FF2B5EF4-FFF2-40B4-BE49-F238E27FC236}">
                <a16:creationId xmlns:a16="http://schemas.microsoft.com/office/drawing/2014/main" id="{758B01FC-3D8E-408E-8C3E-07331E8050E2}"/>
              </a:ext>
            </a:extLst>
          </p:cNvPr>
          <p:cNvSpPr>
            <a:spLocks noGrp="1"/>
          </p:cNvSpPr>
          <p:nvPr>
            <p:ph idx="1"/>
          </p:nvPr>
        </p:nvSpPr>
        <p:spPr/>
        <p:txBody>
          <a:bodyPr>
            <a:normAutofit fontScale="70000" lnSpcReduction="20000"/>
          </a:bodyPr>
          <a:lstStyle/>
          <a:p>
            <a:pPr marL="0" indent="0">
              <a:lnSpc>
                <a:spcPct val="120000"/>
              </a:lnSpc>
              <a:buNone/>
            </a:pPr>
            <a:r>
              <a:rPr lang="en-GB" dirty="0"/>
              <a:t>In advance of the agency review of the information, Central Benefits performs 20+ validations of the data.  If updates are made by Central Benefits, the agency will see the update, when it was updated and applicable comments.  Agencies should review all updates entered.  Validations include:</a:t>
            </a:r>
            <a:endParaRPr lang="en-US" dirty="0"/>
          </a:p>
          <a:p>
            <a:pPr lvl="1">
              <a:lnSpc>
                <a:spcPct val="120000"/>
              </a:lnSpc>
            </a:pPr>
            <a:r>
              <a:rPr lang="en-GB" dirty="0"/>
              <a:t>Employees not currently enrolled in ICI Premium Waiver Plan but were enrolled at some point during 2023 as identified on the following query: CEN_BN_ICI_WAIVER_ENROLL.  The ABBR and Category should not change for these employees.  </a:t>
            </a:r>
            <a:endParaRPr lang="en-US" dirty="0"/>
          </a:p>
          <a:p>
            <a:pPr lvl="1">
              <a:lnSpc>
                <a:spcPct val="120000"/>
              </a:lnSpc>
            </a:pPr>
            <a:r>
              <a:rPr lang="en-US" dirty="0"/>
              <a:t>There are several people on the report whose prior year WRS earnings is either a round number or within $1 of an earnings threshold.  The ABBR for this group of people is not rounding correctly.  Central Benefits has reviewed and updated the ABBR on the review page.</a:t>
            </a:r>
          </a:p>
          <a:p>
            <a:pPr lvl="1">
              <a:lnSpc>
                <a:spcPct val="120000"/>
              </a:lnSpc>
            </a:pPr>
            <a:r>
              <a:rPr lang="en-US" dirty="0"/>
              <a:t>Review of any $0 ABBRs</a:t>
            </a:r>
          </a:p>
          <a:p>
            <a:pPr lvl="1">
              <a:lnSpc>
                <a:spcPct val="120000"/>
              </a:lnSpc>
            </a:pPr>
            <a:r>
              <a:rPr lang="en-US" dirty="0"/>
              <a:t>Initial review of Category 3 assignments</a:t>
            </a:r>
          </a:p>
        </p:txBody>
      </p:sp>
    </p:spTree>
    <p:extLst>
      <p:ext uri="{BB962C8B-B14F-4D97-AF65-F5344CB8AC3E}">
        <p14:creationId xmlns:p14="http://schemas.microsoft.com/office/powerpoint/2010/main" val="248312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7D7C-2642-4DE0-B523-81396689D467}"/>
              </a:ext>
            </a:extLst>
          </p:cNvPr>
          <p:cNvSpPr>
            <a:spLocks noGrp="1"/>
          </p:cNvSpPr>
          <p:nvPr>
            <p:ph type="title"/>
          </p:nvPr>
        </p:nvSpPr>
        <p:spPr>
          <a:xfrm>
            <a:off x="581192" y="702156"/>
            <a:ext cx="11029616" cy="1013800"/>
          </a:xfrm>
        </p:spPr>
        <p:txBody>
          <a:bodyPr>
            <a:normAutofit/>
          </a:bodyPr>
          <a:lstStyle/>
          <a:p>
            <a:r>
              <a:rPr lang="en-US">
                <a:solidFill>
                  <a:srgbClr val="FFFEFF"/>
                </a:solidFill>
              </a:rPr>
              <a:t>Agency Data Validations</a:t>
            </a:r>
          </a:p>
        </p:txBody>
      </p:sp>
      <p:graphicFrame>
        <p:nvGraphicFramePr>
          <p:cNvPr id="5" name="Content Placeholder 2">
            <a:extLst>
              <a:ext uri="{FF2B5EF4-FFF2-40B4-BE49-F238E27FC236}">
                <a16:creationId xmlns:a16="http://schemas.microsoft.com/office/drawing/2014/main" id="{C654A378-DDE8-46D6-8782-CA0F64C35AFC}"/>
              </a:ext>
            </a:extLst>
          </p:cNvPr>
          <p:cNvGraphicFramePr>
            <a:graphicFrameLocks noGrp="1"/>
          </p:cNvGraphicFramePr>
          <p:nvPr>
            <p:ph idx="1"/>
            <p:extLst>
              <p:ext uri="{D42A27DB-BD31-4B8C-83A1-F6EECF244321}">
                <p14:modId xmlns:p14="http://schemas.microsoft.com/office/powerpoint/2010/main" val="97766996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61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6B10-CD3C-4C77-BA10-4F729218BCF0}"/>
              </a:ext>
            </a:extLst>
          </p:cNvPr>
          <p:cNvSpPr>
            <a:spLocks noGrp="1"/>
          </p:cNvSpPr>
          <p:nvPr>
            <p:ph type="title"/>
          </p:nvPr>
        </p:nvSpPr>
        <p:spPr/>
        <p:txBody>
          <a:bodyPr/>
          <a:lstStyle/>
          <a:p>
            <a:r>
              <a:rPr lang="en-US" dirty="0"/>
              <a:t>New ABBR Validation</a:t>
            </a:r>
          </a:p>
        </p:txBody>
      </p:sp>
      <p:sp>
        <p:nvSpPr>
          <p:cNvPr id="3" name="Content Placeholder 2">
            <a:extLst>
              <a:ext uri="{FF2B5EF4-FFF2-40B4-BE49-F238E27FC236}">
                <a16:creationId xmlns:a16="http://schemas.microsoft.com/office/drawing/2014/main" id="{43BB4D9C-B248-4EF3-BCFF-8639CC9B7B20}"/>
              </a:ext>
            </a:extLst>
          </p:cNvPr>
          <p:cNvSpPr>
            <a:spLocks noGrp="1"/>
          </p:cNvSpPr>
          <p:nvPr>
            <p:ph idx="1"/>
          </p:nvPr>
        </p:nvSpPr>
        <p:spPr>
          <a:xfrm>
            <a:off x="581192" y="1935892"/>
            <a:ext cx="11029615" cy="3922907"/>
          </a:xfrm>
        </p:spPr>
        <p:txBody>
          <a:bodyPr>
            <a:normAutofit fontScale="85000" lnSpcReduction="20000"/>
          </a:bodyPr>
          <a:lstStyle/>
          <a:p>
            <a:pPr lvl="0"/>
            <a:r>
              <a:rPr lang="en-US" b="1" dirty="0"/>
              <a:t>There is a large change in the ABBR – either positive or negative</a:t>
            </a:r>
            <a:endParaRPr lang="en-US" dirty="0"/>
          </a:p>
          <a:p>
            <a:pPr lvl="1"/>
            <a:r>
              <a:rPr lang="en-US" dirty="0"/>
              <a:t>Was the employee on an unpaid LOA last year?  If yes, the ABBR should remain at its current level</a:t>
            </a:r>
          </a:p>
          <a:p>
            <a:pPr lvl="1"/>
            <a:r>
              <a:rPr lang="en-US" dirty="0"/>
              <a:t>Is the current ABBR &gt; $120,000?  The ABBR should be capped at $120,000 so the large change is likely bringing the ABBR down to $120,000.</a:t>
            </a:r>
          </a:p>
          <a:p>
            <a:pPr lvl="1"/>
            <a:r>
              <a:rPr lang="en-US" dirty="0"/>
              <a:t>Did the employee have an FTE change last year but the ABBR was not updated to reflect the change?</a:t>
            </a:r>
          </a:p>
          <a:p>
            <a:pPr lvl="2"/>
            <a:r>
              <a:rPr lang="en-US" dirty="0"/>
              <a:t>If yes, the ABBR should be updated to reflect projected earnings based on the new FTE</a:t>
            </a:r>
          </a:p>
          <a:p>
            <a:pPr lvl="1"/>
            <a:r>
              <a:rPr lang="en-US" dirty="0"/>
              <a:t>Did the employee have a significant salary change last year?  </a:t>
            </a:r>
          </a:p>
          <a:p>
            <a:pPr lvl="2"/>
            <a:r>
              <a:rPr lang="en-US" dirty="0"/>
              <a:t>If yes, the ABBR should be based on last year’s WRS earnings if there was no FTE change or LOA.</a:t>
            </a:r>
          </a:p>
          <a:p>
            <a:pPr lvl="1"/>
            <a:r>
              <a:rPr lang="en-US" dirty="0"/>
              <a:t>Did the employee terminate last year but was then rehired later in the year?</a:t>
            </a:r>
          </a:p>
          <a:p>
            <a:pPr lvl="2"/>
            <a:r>
              <a:rPr lang="en-US" dirty="0"/>
              <a:t>The ABBR should be based on the projected earnings of the new job – agency will have to correct</a:t>
            </a:r>
          </a:p>
        </p:txBody>
      </p:sp>
    </p:spTree>
    <p:extLst>
      <p:ext uri="{BB962C8B-B14F-4D97-AF65-F5344CB8AC3E}">
        <p14:creationId xmlns:p14="http://schemas.microsoft.com/office/powerpoint/2010/main" val="2964509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6B10-CD3C-4C77-BA10-4F729218BCF0}"/>
              </a:ext>
            </a:extLst>
          </p:cNvPr>
          <p:cNvSpPr>
            <a:spLocks noGrp="1"/>
          </p:cNvSpPr>
          <p:nvPr>
            <p:ph type="title"/>
          </p:nvPr>
        </p:nvSpPr>
        <p:spPr/>
        <p:txBody>
          <a:bodyPr/>
          <a:lstStyle/>
          <a:p>
            <a:r>
              <a:rPr lang="en-US"/>
              <a:t>New ABBR Validation</a:t>
            </a:r>
            <a:endParaRPr lang="en-US" dirty="0"/>
          </a:p>
        </p:txBody>
      </p:sp>
      <p:sp>
        <p:nvSpPr>
          <p:cNvPr id="3" name="Content Placeholder 2">
            <a:extLst>
              <a:ext uri="{FF2B5EF4-FFF2-40B4-BE49-F238E27FC236}">
                <a16:creationId xmlns:a16="http://schemas.microsoft.com/office/drawing/2014/main" id="{43BB4D9C-B248-4EF3-BCFF-8639CC9B7B20}"/>
              </a:ext>
            </a:extLst>
          </p:cNvPr>
          <p:cNvSpPr>
            <a:spLocks noGrp="1"/>
          </p:cNvSpPr>
          <p:nvPr>
            <p:ph idx="1"/>
          </p:nvPr>
        </p:nvSpPr>
        <p:spPr>
          <a:xfrm>
            <a:off x="581192" y="1935892"/>
            <a:ext cx="11029615" cy="3922907"/>
          </a:xfrm>
        </p:spPr>
        <p:txBody>
          <a:bodyPr>
            <a:normAutofit/>
          </a:bodyPr>
          <a:lstStyle/>
          <a:p>
            <a:pPr lvl="0"/>
            <a:r>
              <a:rPr lang="en-US" b="1" dirty="0"/>
              <a:t>The ABBR effective date is in January of 2023 but just after 1-15-2023?</a:t>
            </a:r>
            <a:endParaRPr lang="en-US" dirty="0"/>
          </a:p>
          <a:p>
            <a:pPr lvl="1"/>
            <a:r>
              <a:rPr lang="en-US" dirty="0"/>
              <a:t>The ABBR will not be updated if the effective date of the ABBR is </a:t>
            </a:r>
            <a:r>
              <a:rPr lang="en-US" u="sng" dirty="0"/>
              <a:t>after</a:t>
            </a:r>
            <a:r>
              <a:rPr lang="en-US" dirty="0"/>
              <a:t> 1-15-23</a:t>
            </a:r>
          </a:p>
          <a:p>
            <a:pPr lvl="1"/>
            <a:r>
              <a:rPr lang="en-US" dirty="0"/>
              <a:t>Should the employee have had a 1-15-23 ABBR effective date? Did the employee have a full year of earnings in 2023?</a:t>
            </a:r>
          </a:p>
          <a:p>
            <a:pPr lvl="2"/>
            <a:r>
              <a:rPr lang="en-US" dirty="0"/>
              <a:t>If yes, the new ABBR should be based on last year’s WRS earnings – agency will have to correct</a:t>
            </a:r>
          </a:p>
          <a:p>
            <a:pPr lvl="0"/>
            <a:r>
              <a:rPr lang="en-US" sz="2600" b="1" dirty="0"/>
              <a:t>The ABBR effective date is after 1-15-23 but the employee worked all year, didn’t have an FTE change, and was never on an unpaid LOA</a:t>
            </a:r>
            <a:r>
              <a:rPr lang="en-US" sz="2600" dirty="0"/>
              <a:t>.</a:t>
            </a:r>
          </a:p>
          <a:p>
            <a:pPr lvl="1"/>
            <a:r>
              <a:rPr lang="en-US" dirty="0"/>
              <a:t>ABBR should be based on prior year’s WRS earnings – agency will have to correct</a:t>
            </a:r>
          </a:p>
        </p:txBody>
      </p:sp>
    </p:spTree>
    <p:extLst>
      <p:ext uri="{BB962C8B-B14F-4D97-AF65-F5344CB8AC3E}">
        <p14:creationId xmlns:p14="http://schemas.microsoft.com/office/powerpoint/2010/main" val="133725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6B10-CD3C-4C77-BA10-4F729218BCF0}"/>
              </a:ext>
            </a:extLst>
          </p:cNvPr>
          <p:cNvSpPr>
            <a:spLocks noGrp="1"/>
          </p:cNvSpPr>
          <p:nvPr>
            <p:ph type="title"/>
          </p:nvPr>
        </p:nvSpPr>
        <p:spPr/>
        <p:txBody>
          <a:bodyPr/>
          <a:lstStyle/>
          <a:p>
            <a:r>
              <a:rPr lang="en-US" dirty="0"/>
              <a:t>New ABBR Validation</a:t>
            </a:r>
          </a:p>
        </p:txBody>
      </p:sp>
      <p:sp>
        <p:nvSpPr>
          <p:cNvPr id="3" name="Content Placeholder 2">
            <a:extLst>
              <a:ext uri="{FF2B5EF4-FFF2-40B4-BE49-F238E27FC236}">
                <a16:creationId xmlns:a16="http://schemas.microsoft.com/office/drawing/2014/main" id="{43BB4D9C-B248-4EF3-BCFF-8639CC9B7B20}"/>
              </a:ext>
            </a:extLst>
          </p:cNvPr>
          <p:cNvSpPr>
            <a:spLocks noGrp="1"/>
          </p:cNvSpPr>
          <p:nvPr>
            <p:ph idx="1"/>
          </p:nvPr>
        </p:nvSpPr>
        <p:spPr/>
        <p:txBody>
          <a:bodyPr>
            <a:normAutofit/>
          </a:bodyPr>
          <a:lstStyle/>
          <a:p>
            <a:pPr lvl="0"/>
            <a:r>
              <a:rPr lang="en-US" sz="2600" b="1" dirty="0"/>
              <a:t>ABBR effective date is 1-15-23 or earlier but the employee did not go under the WRS until AFTER 1-15-23</a:t>
            </a:r>
            <a:endParaRPr lang="en-US" sz="2600" dirty="0"/>
          </a:p>
          <a:p>
            <a:pPr lvl="1"/>
            <a:r>
              <a:rPr lang="en-US" dirty="0"/>
              <a:t>Employee should be on projected earnings as of WRS start date – agency will have to correct ABBR</a:t>
            </a:r>
          </a:p>
          <a:p>
            <a:pPr lvl="0"/>
            <a:r>
              <a:rPr lang="en-US" sz="2600" b="1" dirty="0"/>
              <a:t>Employee is currently enrolled in the ICI Premium Waiver plan</a:t>
            </a:r>
            <a:endParaRPr lang="en-US" sz="2600" dirty="0"/>
          </a:p>
          <a:p>
            <a:pPr lvl="1"/>
            <a:r>
              <a:rPr lang="en-US" dirty="0"/>
              <a:t>Confirm that the effective date of the ICI Premium waiver was in 2023 or before.  </a:t>
            </a:r>
          </a:p>
          <a:p>
            <a:pPr lvl="2"/>
            <a:r>
              <a:rPr lang="en-US" dirty="0"/>
              <a:t>If premium waiver is effective in 2024, determine correct ABBR.</a:t>
            </a:r>
          </a:p>
        </p:txBody>
      </p:sp>
    </p:spTree>
    <p:extLst>
      <p:ext uri="{BB962C8B-B14F-4D97-AF65-F5344CB8AC3E}">
        <p14:creationId xmlns:p14="http://schemas.microsoft.com/office/powerpoint/2010/main" val="82106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1C53-855C-421A-AD9D-C7A589993AA2}"/>
              </a:ext>
            </a:extLst>
          </p:cNvPr>
          <p:cNvSpPr>
            <a:spLocks noGrp="1"/>
          </p:cNvSpPr>
          <p:nvPr>
            <p:ph type="title"/>
          </p:nvPr>
        </p:nvSpPr>
        <p:spPr/>
        <p:txBody>
          <a:bodyPr/>
          <a:lstStyle/>
          <a:p>
            <a:r>
              <a:rPr lang="en-US" dirty="0"/>
              <a:t>Ongoing ABBR tips</a:t>
            </a:r>
          </a:p>
        </p:txBody>
      </p:sp>
      <p:sp>
        <p:nvSpPr>
          <p:cNvPr id="3" name="Content Placeholder 2">
            <a:extLst>
              <a:ext uri="{FF2B5EF4-FFF2-40B4-BE49-F238E27FC236}">
                <a16:creationId xmlns:a16="http://schemas.microsoft.com/office/drawing/2014/main" id="{B0FAEF06-BF41-47F7-89C6-888423E63602}"/>
              </a:ext>
            </a:extLst>
          </p:cNvPr>
          <p:cNvSpPr>
            <a:spLocks noGrp="1"/>
          </p:cNvSpPr>
          <p:nvPr>
            <p:ph idx="1"/>
          </p:nvPr>
        </p:nvSpPr>
        <p:spPr>
          <a:xfrm>
            <a:off x="581192" y="1971676"/>
            <a:ext cx="10920997" cy="3630228"/>
          </a:xfrm>
        </p:spPr>
        <p:txBody>
          <a:bodyPr>
            <a:normAutofit fontScale="70000" lnSpcReduction="20000"/>
          </a:bodyPr>
          <a:lstStyle/>
          <a:p>
            <a:pPr lvl="0"/>
            <a:r>
              <a:rPr lang="en-US" dirty="0"/>
              <a:t>If an employee is going on an unpaid LOA, enter a new effective dated ICI ABBR row </a:t>
            </a:r>
            <a:r>
              <a:rPr lang="en-US" b="1" dirty="0"/>
              <a:t>with the same ABBR amount</a:t>
            </a:r>
            <a:r>
              <a:rPr lang="en-US" dirty="0"/>
              <a:t> and an effective date of the first day of the unpaid LOA.</a:t>
            </a:r>
          </a:p>
          <a:p>
            <a:pPr lvl="1"/>
            <a:r>
              <a:rPr lang="en-US" dirty="0"/>
              <a:t>This will allow you to easily identify employees who were on an unpaid LOA and the system will NOT update their ABBR the following year.</a:t>
            </a:r>
          </a:p>
          <a:p>
            <a:pPr lvl="0"/>
            <a:r>
              <a:rPr lang="en-US" dirty="0"/>
              <a:t>Never enter an ABBR for an employee who is not under the WRS</a:t>
            </a:r>
          </a:p>
          <a:p>
            <a:pPr lvl="0"/>
            <a:r>
              <a:rPr lang="en-US" dirty="0"/>
              <a:t>If an employee has a minimum 30-day break in employment, enter a new ABBR based on the employee’s new projected salary</a:t>
            </a:r>
          </a:p>
          <a:p>
            <a:pPr lvl="0"/>
            <a:r>
              <a:rPr lang="en-US" dirty="0"/>
              <a:t>Always update the ABBR if there is a permanent FTE change</a:t>
            </a:r>
          </a:p>
          <a:p>
            <a:pPr lvl="0"/>
            <a:r>
              <a:rPr lang="en-US" dirty="0"/>
              <a:t>The ABBR should </a:t>
            </a:r>
            <a:r>
              <a:rPr lang="en-US" b="1" dirty="0"/>
              <a:t>NOT</a:t>
            </a:r>
            <a:r>
              <a:rPr lang="en-US" dirty="0"/>
              <a:t> be updated if there is a salary change or if the employee moves from one STAR agency to another.</a:t>
            </a:r>
          </a:p>
          <a:p>
            <a:pPr lvl="0"/>
            <a:r>
              <a:rPr lang="en-US" dirty="0"/>
              <a:t>See </a:t>
            </a:r>
            <a:r>
              <a:rPr lang="en-US" dirty="0">
                <a:hlinkClick r:id="rId2"/>
              </a:rPr>
              <a:t>Appendix A of the ICI Admin Manual</a:t>
            </a:r>
            <a:r>
              <a:rPr lang="en-US" dirty="0"/>
              <a:t>. </a:t>
            </a:r>
          </a:p>
        </p:txBody>
      </p:sp>
    </p:spTree>
    <p:extLst>
      <p:ext uri="{BB962C8B-B14F-4D97-AF65-F5344CB8AC3E}">
        <p14:creationId xmlns:p14="http://schemas.microsoft.com/office/powerpoint/2010/main" val="291218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F03B-65E9-4303-8DAC-021B7ACF92B3}"/>
              </a:ext>
            </a:extLst>
          </p:cNvPr>
          <p:cNvSpPr>
            <a:spLocks noGrp="1"/>
          </p:cNvSpPr>
          <p:nvPr>
            <p:ph type="title"/>
          </p:nvPr>
        </p:nvSpPr>
        <p:spPr/>
        <p:txBody>
          <a:bodyPr/>
          <a:lstStyle/>
          <a:p>
            <a:r>
              <a:rPr lang="en-US" dirty="0"/>
              <a:t>Eligibility for category 3 + Earned &gt; 130 Hours of sick leave</a:t>
            </a:r>
          </a:p>
        </p:txBody>
      </p:sp>
      <p:sp>
        <p:nvSpPr>
          <p:cNvPr id="3" name="Content Placeholder 2">
            <a:extLst>
              <a:ext uri="{FF2B5EF4-FFF2-40B4-BE49-F238E27FC236}">
                <a16:creationId xmlns:a16="http://schemas.microsoft.com/office/drawing/2014/main" id="{C6BE0B2C-CD7F-4F54-96DD-170C9735ED9D}"/>
              </a:ext>
            </a:extLst>
          </p:cNvPr>
          <p:cNvSpPr>
            <a:spLocks noGrp="1"/>
          </p:cNvSpPr>
          <p:nvPr>
            <p:ph idx="1"/>
          </p:nvPr>
        </p:nvSpPr>
        <p:spPr>
          <a:xfrm>
            <a:off x="581192" y="2026508"/>
            <a:ext cx="11029615" cy="3832291"/>
          </a:xfrm>
        </p:spPr>
        <p:txBody>
          <a:bodyPr>
            <a:normAutofit fontScale="85000" lnSpcReduction="20000"/>
          </a:bodyPr>
          <a:lstStyle/>
          <a:p>
            <a:r>
              <a:rPr lang="en-US" dirty="0"/>
              <a:t>Category 3 eligibility is based on Ending SL balance – Starting SL balance</a:t>
            </a:r>
          </a:p>
          <a:p>
            <a:pPr lvl="1"/>
            <a:r>
              <a:rPr lang="en-US" dirty="0"/>
              <a:t>SL adjustments (ex. transfer from another payroll center) may put employee in Category 3 when not eligible</a:t>
            </a:r>
          </a:p>
          <a:p>
            <a:r>
              <a:rPr lang="en-US" dirty="0"/>
              <a:t>Look at the </a:t>
            </a:r>
            <a:r>
              <a:rPr lang="en-US" b="1" dirty="0" err="1"/>
              <a:t>Pr</a:t>
            </a:r>
            <a:r>
              <a:rPr lang="en-US" b="1" dirty="0"/>
              <a:t> </a:t>
            </a:r>
            <a:r>
              <a:rPr lang="en-US" b="1" dirty="0" err="1"/>
              <a:t>Yr</a:t>
            </a:r>
            <a:r>
              <a:rPr lang="en-US" b="1" dirty="0"/>
              <a:t> Beginning Sick Leave Bal</a:t>
            </a:r>
            <a:r>
              <a:rPr lang="en-US" dirty="0"/>
              <a:t> column.  If this is 0, typically this is a transfer from another payroll center </a:t>
            </a:r>
          </a:p>
          <a:p>
            <a:r>
              <a:rPr lang="en-US" dirty="0"/>
              <a:t>Look at the </a:t>
            </a:r>
            <a:r>
              <a:rPr lang="en-US" b="1" dirty="0" err="1"/>
              <a:t>Pr</a:t>
            </a:r>
            <a:r>
              <a:rPr lang="en-US" b="1" dirty="0"/>
              <a:t> </a:t>
            </a:r>
            <a:r>
              <a:rPr lang="en-US" b="1" dirty="0" err="1"/>
              <a:t>Yr</a:t>
            </a:r>
            <a:r>
              <a:rPr lang="en-US" b="1" dirty="0"/>
              <a:t> Sick Leave Adjustment</a:t>
            </a:r>
            <a:r>
              <a:rPr lang="en-US" dirty="0"/>
              <a:t> column to see if the person had a large positive adjustment.  This is also typically a transfer from another payroll center.</a:t>
            </a:r>
          </a:p>
          <a:p>
            <a:r>
              <a:rPr lang="en-US" dirty="0"/>
              <a:t>Subtract the Sick Leave Used from the Sick Leave Earned to see if the employee accumulated at least 80 hours of sick leave (prorated if part-time)</a:t>
            </a:r>
          </a:p>
          <a:p>
            <a:r>
              <a:rPr lang="en-US" dirty="0"/>
              <a:t>Correct Elg Fld 2 as needed</a:t>
            </a:r>
          </a:p>
        </p:txBody>
      </p:sp>
    </p:spTree>
    <p:extLst>
      <p:ext uri="{BB962C8B-B14F-4D97-AF65-F5344CB8AC3E}">
        <p14:creationId xmlns:p14="http://schemas.microsoft.com/office/powerpoint/2010/main" val="424818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4E49-E054-48D9-88EC-F9AD14899C12}"/>
              </a:ext>
            </a:extLst>
          </p:cNvPr>
          <p:cNvSpPr>
            <a:spLocks noGrp="1"/>
          </p:cNvSpPr>
          <p:nvPr>
            <p:ph type="title"/>
          </p:nvPr>
        </p:nvSpPr>
        <p:spPr/>
        <p:txBody>
          <a:bodyPr/>
          <a:lstStyle/>
          <a:p>
            <a:r>
              <a:rPr lang="en-US" dirty="0"/>
              <a:t>ICI Annual update process</a:t>
            </a:r>
          </a:p>
        </p:txBody>
      </p:sp>
    </p:spTree>
    <p:extLst>
      <p:ext uri="{BB962C8B-B14F-4D97-AF65-F5344CB8AC3E}">
        <p14:creationId xmlns:p14="http://schemas.microsoft.com/office/powerpoint/2010/main" val="87375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3807-BA3F-42CD-8611-3DC42345125F}"/>
              </a:ext>
            </a:extLst>
          </p:cNvPr>
          <p:cNvSpPr>
            <a:spLocks noGrp="1"/>
          </p:cNvSpPr>
          <p:nvPr>
            <p:ph type="title"/>
          </p:nvPr>
        </p:nvSpPr>
        <p:spPr/>
        <p:txBody>
          <a:bodyPr/>
          <a:lstStyle/>
          <a:p>
            <a:r>
              <a:rPr lang="en-US" dirty="0"/>
              <a:t>Drop fROm Category 3 to Categories 1 or 2</a:t>
            </a:r>
          </a:p>
        </p:txBody>
      </p:sp>
      <p:sp>
        <p:nvSpPr>
          <p:cNvPr id="3" name="Content Placeholder 2">
            <a:extLst>
              <a:ext uri="{FF2B5EF4-FFF2-40B4-BE49-F238E27FC236}">
                <a16:creationId xmlns:a16="http://schemas.microsoft.com/office/drawing/2014/main" id="{184828C7-DC6B-4DFC-8329-9C4F663CD822}"/>
              </a:ext>
            </a:extLst>
          </p:cNvPr>
          <p:cNvSpPr>
            <a:spLocks noGrp="1"/>
          </p:cNvSpPr>
          <p:nvPr>
            <p:ph idx="1"/>
          </p:nvPr>
        </p:nvSpPr>
        <p:spPr>
          <a:xfrm>
            <a:off x="581192" y="2010033"/>
            <a:ext cx="11029615" cy="3558746"/>
          </a:xfrm>
        </p:spPr>
        <p:txBody>
          <a:bodyPr>
            <a:normAutofit/>
          </a:bodyPr>
          <a:lstStyle/>
          <a:p>
            <a:r>
              <a:rPr lang="en-US" dirty="0"/>
              <a:t>In the </a:t>
            </a:r>
            <a:r>
              <a:rPr lang="en-US" b="1" dirty="0"/>
              <a:t>Current 30 Enrollment </a:t>
            </a:r>
            <a:r>
              <a:rPr lang="en-US" dirty="0"/>
              <a:t>column, filter for ICIB3C </a:t>
            </a:r>
          </a:p>
          <a:p>
            <a:r>
              <a:rPr lang="en-US" dirty="0"/>
              <a:t>In the </a:t>
            </a:r>
            <a:r>
              <a:rPr lang="en-US" b="1" dirty="0"/>
              <a:t>New ICI Basic Enrollment </a:t>
            </a:r>
            <a:r>
              <a:rPr lang="en-US" dirty="0"/>
              <a:t>column, filter for ICI1 &amp; ICI2</a:t>
            </a:r>
          </a:p>
          <a:p>
            <a:r>
              <a:rPr lang="en-US" dirty="0"/>
              <a:t>Did someone miss Category 3 by only a few hours (review the change in SL balance column)?</a:t>
            </a:r>
          </a:p>
          <a:p>
            <a:pPr lvl="1"/>
            <a:r>
              <a:rPr lang="en-US" dirty="0"/>
              <a:t>Can the employee swap leave used (if option available at your agency)?</a:t>
            </a:r>
          </a:p>
          <a:p>
            <a:pPr lvl="1"/>
            <a:r>
              <a:rPr lang="en-US" dirty="0"/>
              <a:t>Was there a recent leave adjustment not reflected in the report?</a:t>
            </a:r>
          </a:p>
        </p:txBody>
      </p:sp>
    </p:spTree>
    <p:extLst>
      <p:ext uri="{BB962C8B-B14F-4D97-AF65-F5344CB8AC3E}">
        <p14:creationId xmlns:p14="http://schemas.microsoft.com/office/powerpoint/2010/main" val="390170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8673-CF92-4BB9-A5C2-F958286B86CC}"/>
              </a:ext>
            </a:extLst>
          </p:cNvPr>
          <p:cNvSpPr>
            <a:spLocks noGrp="1"/>
          </p:cNvSpPr>
          <p:nvPr>
            <p:ph type="title"/>
          </p:nvPr>
        </p:nvSpPr>
        <p:spPr/>
        <p:txBody>
          <a:bodyPr/>
          <a:lstStyle/>
          <a:p>
            <a:r>
              <a:rPr lang="en-US" dirty="0"/>
              <a:t>Enrolled in ICI Premium waiver plan</a:t>
            </a:r>
          </a:p>
        </p:txBody>
      </p:sp>
      <p:sp>
        <p:nvSpPr>
          <p:cNvPr id="3" name="Content Placeholder 2">
            <a:extLst>
              <a:ext uri="{FF2B5EF4-FFF2-40B4-BE49-F238E27FC236}">
                <a16:creationId xmlns:a16="http://schemas.microsoft.com/office/drawing/2014/main" id="{08B7728E-4001-4A59-BB35-CCFCBB618F84}"/>
              </a:ext>
            </a:extLst>
          </p:cNvPr>
          <p:cNvSpPr>
            <a:spLocks noGrp="1"/>
          </p:cNvSpPr>
          <p:nvPr>
            <p:ph idx="1"/>
          </p:nvPr>
        </p:nvSpPr>
        <p:spPr/>
        <p:txBody>
          <a:bodyPr>
            <a:normAutofit fontScale="85000" lnSpcReduction="10000"/>
          </a:bodyPr>
          <a:lstStyle/>
          <a:p>
            <a:r>
              <a:rPr lang="en-US" dirty="0"/>
              <a:t>Filter for ICIPRW the </a:t>
            </a:r>
            <a:r>
              <a:rPr lang="en-US" b="1" dirty="0"/>
              <a:t>New 30 Enrollment</a:t>
            </a:r>
            <a:r>
              <a:rPr lang="en-US" dirty="0"/>
              <a:t> column</a:t>
            </a:r>
          </a:p>
          <a:p>
            <a:pPr lvl="0"/>
            <a:r>
              <a:rPr lang="en-US" dirty="0"/>
              <a:t>Validate the effective date of the enrollment in the ICI Premium Waiver plan and the dates the employee was on an unpaid LOA.</a:t>
            </a:r>
          </a:p>
          <a:p>
            <a:pPr lvl="0"/>
            <a:r>
              <a:rPr lang="en-US" dirty="0"/>
              <a:t>If the employee was on an unpaid LOA last year, the report should correctly assess these people – the employee’s ABBR and category will NOT be updated during this year’s annual update process</a:t>
            </a:r>
          </a:p>
          <a:p>
            <a:pPr lvl="0"/>
            <a:r>
              <a:rPr lang="en-US" dirty="0"/>
              <a:t>If the unpaid leave of absence did not begin until this year, the report is NOT assessing the person correctly (the report assumes the leave occurred last year).  You will need to determine the correct ABBR and Elg Fld 2 value and enter updates on the report. </a:t>
            </a:r>
          </a:p>
          <a:p>
            <a:endParaRPr lang="en-US" dirty="0"/>
          </a:p>
        </p:txBody>
      </p:sp>
    </p:spTree>
    <p:extLst>
      <p:ext uri="{BB962C8B-B14F-4D97-AF65-F5344CB8AC3E}">
        <p14:creationId xmlns:p14="http://schemas.microsoft.com/office/powerpoint/2010/main" val="2677889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DECE-3FF9-47CE-A2AC-12393EBFAB8F}"/>
              </a:ext>
            </a:extLst>
          </p:cNvPr>
          <p:cNvSpPr>
            <a:spLocks noGrp="1"/>
          </p:cNvSpPr>
          <p:nvPr>
            <p:ph type="title"/>
          </p:nvPr>
        </p:nvSpPr>
        <p:spPr/>
        <p:txBody>
          <a:bodyPr/>
          <a:lstStyle/>
          <a:p>
            <a:r>
              <a:rPr lang="en-US" dirty="0"/>
              <a:t>Demo/Review</a:t>
            </a:r>
          </a:p>
        </p:txBody>
      </p:sp>
      <p:sp>
        <p:nvSpPr>
          <p:cNvPr id="4" name="Rectangle 3">
            <a:extLst>
              <a:ext uri="{FF2B5EF4-FFF2-40B4-BE49-F238E27FC236}">
                <a16:creationId xmlns:a16="http://schemas.microsoft.com/office/drawing/2014/main" id="{6824E8E8-48B9-44D1-B923-DCE676440883}"/>
              </a:ext>
            </a:extLst>
          </p:cNvPr>
          <p:cNvSpPr/>
          <p:nvPr/>
        </p:nvSpPr>
        <p:spPr>
          <a:xfrm>
            <a:off x="646014" y="2204185"/>
            <a:ext cx="10899972" cy="1087655"/>
          </a:xfrm>
          <a:prstGeom prst="rect">
            <a:avLst/>
          </a:prstGeom>
          <a:noFill/>
        </p:spPr>
        <p:txBody>
          <a:bodyPr wrap="none" lIns="91440" tIns="45720" rIns="91440" bIns="45720">
            <a:prstTxWarp prst="textTriangle">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Let’s look at the ICI Annual Report page</a:t>
            </a:r>
          </a:p>
        </p:txBody>
      </p:sp>
      <p:pic>
        <p:nvPicPr>
          <p:cNvPr id="2050" name="Picture 2" descr="The 3-3-3 Rule: A Pawsitively Perfect Guide to Bringing Home Your New  Adopted Dog">
            <a:extLst>
              <a:ext uri="{FF2B5EF4-FFF2-40B4-BE49-F238E27FC236}">
                <a16:creationId xmlns:a16="http://schemas.microsoft.com/office/drawing/2014/main" id="{BDEA560A-9E64-8EFF-79B6-CB78BD20F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962" y="3566161"/>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87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564A-0D02-0CF1-5490-E00B121A9A02}"/>
              </a:ext>
            </a:extLst>
          </p:cNvPr>
          <p:cNvSpPr>
            <a:spLocks noGrp="1"/>
          </p:cNvSpPr>
          <p:nvPr>
            <p:ph type="title"/>
          </p:nvPr>
        </p:nvSpPr>
        <p:spPr/>
        <p:txBody>
          <a:bodyPr/>
          <a:lstStyle/>
          <a:p>
            <a:r>
              <a:rPr lang="en-US" dirty="0"/>
              <a:t>New item on Annual Report</a:t>
            </a:r>
          </a:p>
        </p:txBody>
      </p:sp>
      <p:sp>
        <p:nvSpPr>
          <p:cNvPr id="3" name="Content Placeholder 2">
            <a:extLst>
              <a:ext uri="{FF2B5EF4-FFF2-40B4-BE49-F238E27FC236}">
                <a16:creationId xmlns:a16="http://schemas.microsoft.com/office/drawing/2014/main" id="{9FEDB080-D7C7-D6D1-1E65-734ACAC4BE31}"/>
              </a:ext>
            </a:extLst>
          </p:cNvPr>
          <p:cNvSpPr>
            <a:spLocks noGrp="1"/>
          </p:cNvSpPr>
          <p:nvPr>
            <p:ph idx="1"/>
          </p:nvPr>
        </p:nvSpPr>
        <p:spPr>
          <a:xfrm>
            <a:off x="581192" y="2151621"/>
            <a:ext cx="10564863" cy="2285626"/>
          </a:xfrm>
        </p:spPr>
        <p:txBody>
          <a:bodyPr/>
          <a:lstStyle/>
          <a:p>
            <a:pPr marL="0" indent="0">
              <a:buNone/>
            </a:pPr>
            <a:r>
              <a:rPr lang="en-US" sz="2400" dirty="0"/>
              <a:t>• When reviewing the Annual Report if an employee’s </a:t>
            </a:r>
            <a:r>
              <a:rPr lang="en-US" sz="2400" b="1" dirty="0"/>
              <a:t>Current Elg </a:t>
            </a:r>
            <a:r>
              <a:rPr lang="en-US" sz="2400" b="1" dirty="0" err="1"/>
              <a:t>Fld</a:t>
            </a:r>
            <a:r>
              <a:rPr lang="en-US" sz="2400" b="1" dirty="0"/>
              <a:t> 2 </a:t>
            </a:r>
            <a:r>
              <a:rPr lang="en-US" sz="2400" dirty="0"/>
              <a:t>value has a supplemental value (meaning they are enrolled in Supplemental) and the </a:t>
            </a:r>
            <a:r>
              <a:rPr lang="en-US" sz="2400" b="1" dirty="0"/>
              <a:t>New Elg </a:t>
            </a:r>
            <a:r>
              <a:rPr lang="en-US" sz="2400" b="1" dirty="0" err="1"/>
              <a:t>Fld</a:t>
            </a:r>
            <a:r>
              <a:rPr lang="en-US" sz="2400" b="1" dirty="0"/>
              <a:t> 2 </a:t>
            </a:r>
            <a:r>
              <a:rPr lang="en-US" sz="2400" dirty="0"/>
              <a:t>value is blank </a:t>
            </a:r>
            <a:r>
              <a:rPr lang="en-US" sz="2400" b="1" dirty="0">
                <a:solidFill>
                  <a:srgbClr val="FF0000"/>
                </a:solidFill>
              </a:rPr>
              <a:t>DO NOT ENTER a CORRECTED ELG FLD 2</a:t>
            </a:r>
            <a:r>
              <a:rPr lang="en-US" sz="2400" dirty="0"/>
              <a:t> value. </a:t>
            </a:r>
          </a:p>
          <a:p>
            <a:pPr marL="324000" lvl="1" indent="0">
              <a:buNone/>
            </a:pPr>
            <a:r>
              <a:rPr lang="en-US" dirty="0"/>
              <a:t>•</a:t>
            </a:r>
            <a:r>
              <a:rPr lang="en-US" sz="2000" dirty="0"/>
              <a:t>These employees are staying in their current category and the merge process consolidating the two ICI plans updated their Elg Fld 2 value and placed them into the new ICI category.</a:t>
            </a:r>
          </a:p>
          <a:p>
            <a:pPr marL="324000" lvl="1" indent="0">
              <a:buNone/>
            </a:pPr>
            <a:endParaRPr lang="en-US" sz="2000" dirty="0"/>
          </a:p>
        </p:txBody>
      </p:sp>
      <p:pic>
        <p:nvPicPr>
          <p:cNvPr id="3074" name="Picture 2">
            <a:extLst>
              <a:ext uri="{FF2B5EF4-FFF2-40B4-BE49-F238E27FC236}">
                <a16:creationId xmlns:a16="http://schemas.microsoft.com/office/drawing/2014/main" id="{EFB6255C-6DB3-9DB3-A832-A0606CE21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477624"/>
            <a:ext cx="112014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7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76D-1641-4F77-ADD9-DF0D87F485E9}"/>
              </a:ext>
            </a:extLst>
          </p:cNvPr>
          <p:cNvSpPr>
            <a:spLocks noGrp="1"/>
          </p:cNvSpPr>
          <p:nvPr>
            <p:ph type="title"/>
          </p:nvPr>
        </p:nvSpPr>
        <p:spPr>
          <a:xfrm>
            <a:off x="581192" y="702156"/>
            <a:ext cx="11029616" cy="1013800"/>
          </a:xfrm>
        </p:spPr>
        <p:txBody>
          <a:bodyPr>
            <a:normAutofit/>
          </a:bodyPr>
          <a:lstStyle/>
          <a:p>
            <a:r>
              <a:rPr lang="en-US" dirty="0"/>
              <a:t>Questions on annual update process?</a:t>
            </a:r>
          </a:p>
        </p:txBody>
      </p:sp>
      <p:sp>
        <p:nvSpPr>
          <p:cNvPr id="1031" name="Rectangle 103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gs with Another Dog at Home May Stay In 'Better Health,' Study Finds">
            <a:extLst>
              <a:ext uri="{FF2B5EF4-FFF2-40B4-BE49-F238E27FC236}">
                <a16:creationId xmlns:a16="http://schemas.microsoft.com/office/drawing/2014/main" id="{8683935B-1B9D-D49D-64D9-1243EA3712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225" y="2534498"/>
            <a:ext cx="4962525" cy="330233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BFDB8CF-3B59-4182-B6E1-61E87621A886}"/>
              </a:ext>
            </a:extLst>
          </p:cNvPr>
          <p:cNvSpPr>
            <a:spLocks noGrp="1"/>
          </p:cNvSpPr>
          <p:nvPr>
            <p:ph idx="1"/>
          </p:nvPr>
        </p:nvSpPr>
        <p:spPr>
          <a:xfrm>
            <a:off x="6335805" y="2180496"/>
            <a:ext cx="5275001" cy="4045683"/>
          </a:xfrm>
        </p:spPr>
        <p:txBody>
          <a:bodyPr>
            <a:normAutofit/>
          </a:bodyPr>
          <a:lstStyle/>
          <a:p>
            <a:pPr marL="0" indent="0">
              <a:buNone/>
            </a:pPr>
            <a:r>
              <a:rPr lang="en-US" dirty="0">
                <a:hlinkClick r:id="rId4"/>
              </a:rPr>
              <a:t>ICI Annual Update Job Aid</a:t>
            </a:r>
            <a:endParaRPr lang="en-US" dirty="0"/>
          </a:p>
        </p:txBody>
      </p:sp>
    </p:spTree>
    <p:extLst>
      <p:ext uri="{BB962C8B-B14F-4D97-AF65-F5344CB8AC3E}">
        <p14:creationId xmlns:p14="http://schemas.microsoft.com/office/powerpoint/2010/main" val="4072260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97A5-7D36-4F0B-9FC5-0EC2BF593ED6}"/>
              </a:ext>
            </a:extLst>
          </p:cNvPr>
          <p:cNvSpPr>
            <a:spLocks noGrp="1"/>
          </p:cNvSpPr>
          <p:nvPr>
            <p:ph type="ctrTitle"/>
          </p:nvPr>
        </p:nvSpPr>
        <p:spPr/>
        <p:txBody>
          <a:bodyPr/>
          <a:lstStyle/>
          <a:p>
            <a:r>
              <a:rPr lang="en-US" dirty="0"/>
              <a:t>ICI Deferred Enrollment</a:t>
            </a:r>
          </a:p>
        </p:txBody>
      </p:sp>
    </p:spTree>
    <p:extLst>
      <p:ext uri="{BB962C8B-B14F-4D97-AF65-F5344CB8AC3E}">
        <p14:creationId xmlns:p14="http://schemas.microsoft.com/office/powerpoint/2010/main" val="37434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1CBE-4A72-49DC-A3E5-D310C0604EB4}"/>
              </a:ext>
            </a:extLst>
          </p:cNvPr>
          <p:cNvSpPr>
            <a:spLocks noGrp="1"/>
          </p:cNvSpPr>
          <p:nvPr>
            <p:ph type="title"/>
          </p:nvPr>
        </p:nvSpPr>
        <p:spPr/>
        <p:txBody>
          <a:bodyPr/>
          <a:lstStyle/>
          <a:p>
            <a:r>
              <a:rPr lang="en-US" dirty="0"/>
              <a:t>What is the ICI Deferred Enrollment Period?</a:t>
            </a:r>
          </a:p>
        </p:txBody>
      </p:sp>
      <p:sp>
        <p:nvSpPr>
          <p:cNvPr id="3" name="Content Placeholder 2">
            <a:extLst>
              <a:ext uri="{FF2B5EF4-FFF2-40B4-BE49-F238E27FC236}">
                <a16:creationId xmlns:a16="http://schemas.microsoft.com/office/drawing/2014/main" id="{2E00DE85-9E67-4110-BC2C-AECFE1416E32}"/>
              </a:ext>
            </a:extLst>
          </p:cNvPr>
          <p:cNvSpPr>
            <a:spLocks noGrp="1"/>
          </p:cNvSpPr>
          <p:nvPr>
            <p:ph idx="1"/>
          </p:nvPr>
        </p:nvSpPr>
        <p:spPr/>
        <p:txBody>
          <a:bodyPr>
            <a:normAutofit/>
          </a:bodyPr>
          <a:lstStyle/>
          <a:p>
            <a:r>
              <a:rPr lang="en-US" dirty="0"/>
              <a:t>The Deferred enrollment is looking at employees eligible for ICI but not currently enrolled</a:t>
            </a:r>
          </a:p>
          <a:p>
            <a:pPr lvl="2"/>
            <a:r>
              <a:rPr lang="en-US" dirty="0"/>
              <a:t>Employees who are not currently enrolled in ICI but are eligible for ICI premium categories 3, 4 or 5 for the </a:t>
            </a:r>
            <a:r>
              <a:rPr lang="en-US" b="1" u="sng" dirty="0"/>
              <a:t>FIRST </a:t>
            </a:r>
            <a:r>
              <a:rPr lang="en-US" dirty="0"/>
              <a:t>time</a:t>
            </a:r>
          </a:p>
          <a:p>
            <a:pPr lvl="2"/>
            <a:r>
              <a:rPr lang="en-US" dirty="0"/>
              <a:t>Employees may enroll in ICI in any year that he or she is eligible for premium category 6</a:t>
            </a:r>
          </a:p>
          <a:p>
            <a:pPr marL="0" indent="0">
              <a:buNone/>
            </a:pPr>
            <a:endParaRPr lang="en-US" dirty="0"/>
          </a:p>
        </p:txBody>
      </p:sp>
    </p:spTree>
    <p:extLst>
      <p:ext uri="{BB962C8B-B14F-4D97-AF65-F5344CB8AC3E}">
        <p14:creationId xmlns:p14="http://schemas.microsoft.com/office/powerpoint/2010/main" val="51368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D575D-0A3D-4B1F-9278-A3E10FDF413F}"/>
              </a:ext>
            </a:extLst>
          </p:cNvPr>
          <p:cNvSpPr>
            <a:spLocks noGrp="1"/>
          </p:cNvSpPr>
          <p:nvPr>
            <p:ph type="title"/>
          </p:nvPr>
        </p:nvSpPr>
        <p:spPr/>
        <p:txBody>
          <a:bodyPr/>
          <a:lstStyle/>
          <a:p>
            <a:r>
              <a:rPr lang="en-US" dirty="0"/>
              <a:t>Process overview – newly eligible for ICI</a:t>
            </a:r>
          </a:p>
        </p:txBody>
      </p:sp>
      <p:sp>
        <p:nvSpPr>
          <p:cNvPr id="3" name="Content Placeholder 2">
            <a:extLst>
              <a:ext uri="{FF2B5EF4-FFF2-40B4-BE49-F238E27FC236}">
                <a16:creationId xmlns:a16="http://schemas.microsoft.com/office/drawing/2014/main" id="{BB60BD11-CF2D-4903-B543-E6AE067E4120}"/>
              </a:ext>
            </a:extLst>
          </p:cNvPr>
          <p:cNvSpPr>
            <a:spLocks noGrp="1"/>
          </p:cNvSpPr>
          <p:nvPr>
            <p:ph idx="1"/>
          </p:nvPr>
        </p:nvSpPr>
        <p:spPr>
          <a:xfrm>
            <a:off x="581192" y="2180497"/>
            <a:ext cx="11029615" cy="1375503"/>
          </a:xfrm>
        </p:spPr>
        <p:txBody>
          <a:bodyPr>
            <a:normAutofit fontScale="85000" lnSpcReduction="20000"/>
          </a:bodyPr>
          <a:lstStyle/>
          <a:p>
            <a:r>
              <a:rPr lang="en-US" dirty="0"/>
              <a:t>Process evaluates an employee’s prior sick leave accrual/usage and historical ICI deferred enrollment offers (based on value in Elg Fld 4 on the Benefits Program Participation page in Job Data) and determines if the employee should be offered a deferred enrollment.</a:t>
            </a:r>
          </a:p>
          <a:p>
            <a:endParaRPr lang="en-US" dirty="0"/>
          </a:p>
        </p:txBody>
      </p:sp>
      <p:graphicFrame>
        <p:nvGraphicFramePr>
          <p:cNvPr id="4" name="Diagram 3">
            <a:extLst>
              <a:ext uri="{FF2B5EF4-FFF2-40B4-BE49-F238E27FC236}">
                <a16:creationId xmlns:a16="http://schemas.microsoft.com/office/drawing/2014/main" id="{AABBA859-A516-4700-9C69-70C9AA7C8574}"/>
              </a:ext>
            </a:extLst>
          </p:cNvPr>
          <p:cNvGraphicFramePr/>
          <p:nvPr>
            <p:extLst>
              <p:ext uri="{D42A27DB-BD31-4B8C-83A1-F6EECF244321}">
                <p14:modId xmlns:p14="http://schemas.microsoft.com/office/powerpoint/2010/main" val="233684195"/>
              </p:ext>
            </p:extLst>
          </p:nvPr>
        </p:nvGraphicFramePr>
        <p:xfrm>
          <a:off x="1371599" y="3429000"/>
          <a:ext cx="9448800" cy="228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714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7707-648B-43B4-A58C-833096674C1F}"/>
              </a:ext>
            </a:extLst>
          </p:cNvPr>
          <p:cNvSpPr>
            <a:spLocks noGrp="1"/>
          </p:cNvSpPr>
          <p:nvPr>
            <p:ph type="title"/>
          </p:nvPr>
        </p:nvSpPr>
        <p:spPr/>
        <p:txBody>
          <a:bodyPr/>
          <a:lstStyle/>
          <a:p>
            <a:r>
              <a:rPr lang="en-US" dirty="0"/>
              <a:t>Output of ICI Deferred Enrollment period</a:t>
            </a:r>
          </a:p>
        </p:txBody>
      </p:sp>
      <p:sp>
        <p:nvSpPr>
          <p:cNvPr id="3" name="Content Placeholder 2">
            <a:extLst>
              <a:ext uri="{FF2B5EF4-FFF2-40B4-BE49-F238E27FC236}">
                <a16:creationId xmlns:a16="http://schemas.microsoft.com/office/drawing/2014/main" id="{480C06C5-6732-45F2-98F9-A00B3321E391}"/>
              </a:ext>
            </a:extLst>
          </p:cNvPr>
          <p:cNvSpPr>
            <a:spLocks noGrp="1"/>
          </p:cNvSpPr>
          <p:nvPr>
            <p:ph idx="1"/>
          </p:nvPr>
        </p:nvSpPr>
        <p:spPr>
          <a:xfrm>
            <a:off x="581192" y="2180497"/>
            <a:ext cx="11029615" cy="1454526"/>
          </a:xfrm>
        </p:spPr>
        <p:txBody>
          <a:bodyPr>
            <a:normAutofit lnSpcReduction="10000"/>
          </a:bodyPr>
          <a:lstStyle/>
          <a:p>
            <a:r>
              <a:rPr lang="en-US" dirty="0"/>
              <a:t>Everyone eligible for deferred enrollment receives a 3-2-24 effective dated job row that updates Elg Fld 2 (3-1-24 for LEG)</a:t>
            </a:r>
          </a:p>
          <a:p>
            <a:pPr lvl="1"/>
            <a:r>
              <a:rPr lang="en-US" dirty="0"/>
              <a:t>If newly eligible, Elg Fld 4 is also updated to capture offer of coverage</a:t>
            </a:r>
          </a:p>
          <a:p>
            <a:endParaRPr lang="en-US" dirty="0"/>
          </a:p>
        </p:txBody>
      </p:sp>
      <p:sp>
        <p:nvSpPr>
          <p:cNvPr id="6" name="Speech Bubble: Oval 5">
            <a:extLst>
              <a:ext uri="{FF2B5EF4-FFF2-40B4-BE49-F238E27FC236}">
                <a16:creationId xmlns:a16="http://schemas.microsoft.com/office/drawing/2014/main" id="{8B13730B-6C2A-4994-A882-D61F85F17F32}"/>
              </a:ext>
            </a:extLst>
          </p:cNvPr>
          <p:cNvSpPr/>
          <p:nvPr/>
        </p:nvSpPr>
        <p:spPr>
          <a:xfrm>
            <a:off x="1407027" y="5006411"/>
            <a:ext cx="1302948" cy="939113"/>
          </a:xfrm>
          <a:prstGeom prst="wedgeEllipseCallout">
            <a:avLst>
              <a:gd name="adj1" fmla="val 77112"/>
              <a:gd name="adj2" fmla="val 198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Elg Fld 4 populated for newly eligible only</a:t>
            </a:r>
          </a:p>
        </p:txBody>
      </p:sp>
      <p:pic>
        <p:nvPicPr>
          <p:cNvPr id="12" name="Picture 11">
            <a:extLst>
              <a:ext uri="{FF2B5EF4-FFF2-40B4-BE49-F238E27FC236}">
                <a16:creationId xmlns:a16="http://schemas.microsoft.com/office/drawing/2014/main" id="{3139DC54-D0FF-4161-A72C-DD171CAAD4B6}"/>
              </a:ext>
            </a:extLst>
          </p:cNvPr>
          <p:cNvPicPr>
            <a:picLocks noChangeAspect="1"/>
          </p:cNvPicPr>
          <p:nvPr/>
        </p:nvPicPr>
        <p:blipFill>
          <a:blip r:embed="rId2"/>
          <a:stretch>
            <a:fillRect/>
          </a:stretch>
        </p:blipFill>
        <p:spPr>
          <a:xfrm>
            <a:off x="3103893" y="5006411"/>
            <a:ext cx="5828571" cy="1723810"/>
          </a:xfrm>
          <a:prstGeom prst="rect">
            <a:avLst/>
          </a:prstGeom>
        </p:spPr>
      </p:pic>
      <p:pic>
        <p:nvPicPr>
          <p:cNvPr id="11" name="Picture 10">
            <a:extLst>
              <a:ext uri="{FF2B5EF4-FFF2-40B4-BE49-F238E27FC236}">
                <a16:creationId xmlns:a16="http://schemas.microsoft.com/office/drawing/2014/main" id="{0E40D4FA-4603-2814-8FA4-3B7E0C44F1E2}"/>
              </a:ext>
            </a:extLst>
          </p:cNvPr>
          <p:cNvPicPr>
            <a:picLocks noChangeAspect="1"/>
          </p:cNvPicPr>
          <p:nvPr/>
        </p:nvPicPr>
        <p:blipFill>
          <a:blip r:embed="rId3"/>
          <a:stretch>
            <a:fillRect/>
          </a:stretch>
        </p:blipFill>
        <p:spPr>
          <a:xfrm>
            <a:off x="988194" y="3256707"/>
            <a:ext cx="9638095" cy="1685714"/>
          </a:xfrm>
          <a:prstGeom prst="rect">
            <a:avLst/>
          </a:prstGeom>
        </p:spPr>
      </p:pic>
    </p:spTree>
    <p:extLst>
      <p:ext uri="{BB962C8B-B14F-4D97-AF65-F5344CB8AC3E}">
        <p14:creationId xmlns:p14="http://schemas.microsoft.com/office/powerpoint/2010/main" val="3797290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640D-26CA-4AD0-9FA1-ACD571AE8882}"/>
              </a:ext>
            </a:extLst>
          </p:cNvPr>
          <p:cNvSpPr>
            <a:spLocks noGrp="1"/>
          </p:cNvSpPr>
          <p:nvPr>
            <p:ph type="title"/>
          </p:nvPr>
        </p:nvSpPr>
        <p:spPr/>
        <p:txBody>
          <a:bodyPr/>
          <a:lstStyle/>
          <a:p>
            <a:r>
              <a:rPr lang="en-US" dirty="0"/>
              <a:t>Output of ICI Deferred Enrollment period</a:t>
            </a:r>
          </a:p>
        </p:txBody>
      </p:sp>
      <p:sp>
        <p:nvSpPr>
          <p:cNvPr id="3" name="Content Placeholder 2">
            <a:extLst>
              <a:ext uri="{FF2B5EF4-FFF2-40B4-BE49-F238E27FC236}">
                <a16:creationId xmlns:a16="http://schemas.microsoft.com/office/drawing/2014/main" id="{3F9FCC97-15B3-40FA-B2BE-B817774D730A}"/>
              </a:ext>
            </a:extLst>
          </p:cNvPr>
          <p:cNvSpPr>
            <a:spLocks noGrp="1"/>
          </p:cNvSpPr>
          <p:nvPr>
            <p:ph idx="1"/>
          </p:nvPr>
        </p:nvSpPr>
        <p:spPr>
          <a:xfrm>
            <a:off x="581192" y="2180497"/>
            <a:ext cx="11029616" cy="901370"/>
          </a:xfrm>
        </p:spPr>
        <p:txBody>
          <a:bodyPr>
            <a:normAutofit fontScale="92500"/>
          </a:bodyPr>
          <a:lstStyle/>
          <a:p>
            <a:r>
              <a:rPr lang="en-US" dirty="0"/>
              <a:t>If newly eligible for ICI, receive an ICI ABBR with an effective date of 1-14-24.</a:t>
            </a:r>
          </a:p>
          <a:p>
            <a:endParaRPr lang="en-US" dirty="0"/>
          </a:p>
        </p:txBody>
      </p:sp>
      <p:pic>
        <p:nvPicPr>
          <p:cNvPr id="6" name="Picture 5">
            <a:extLst>
              <a:ext uri="{FF2B5EF4-FFF2-40B4-BE49-F238E27FC236}">
                <a16:creationId xmlns:a16="http://schemas.microsoft.com/office/drawing/2014/main" id="{7694E9F7-ED39-9C3D-C615-BB6D7C1A148D}"/>
              </a:ext>
            </a:extLst>
          </p:cNvPr>
          <p:cNvPicPr>
            <a:picLocks noChangeAspect="1"/>
          </p:cNvPicPr>
          <p:nvPr/>
        </p:nvPicPr>
        <p:blipFill>
          <a:blip r:embed="rId3"/>
          <a:stretch>
            <a:fillRect/>
          </a:stretch>
        </p:blipFill>
        <p:spPr>
          <a:xfrm>
            <a:off x="1894783" y="2703986"/>
            <a:ext cx="8171428" cy="3028571"/>
          </a:xfrm>
          <a:prstGeom prst="rect">
            <a:avLst/>
          </a:prstGeom>
        </p:spPr>
      </p:pic>
    </p:spTree>
    <p:extLst>
      <p:ext uri="{BB962C8B-B14F-4D97-AF65-F5344CB8AC3E}">
        <p14:creationId xmlns:p14="http://schemas.microsoft.com/office/powerpoint/2010/main" val="141123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What is the </a:t>
            </a:r>
            <a:r>
              <a:rPr lang="en-US" dirty="0" err="1"/>
              <a:t>ici</a:t>
            </a:r>
            <a:r>
              <a:rPr lang="en-US" dirty="0"/>
              <a:t> annual update period?</a:t>
            </a:r>
          </a:p>
        </p:txBody>
      </p:sp>
      <p:sp>
        <p:nvSpPr>
          <p:cNvPr id="3" name="Content Placeholder 2"/>
          <p:cNvSpPr>
            <a:spLocks noGrp="1"/>
          </p:cNvSpPr>
          <p:nvPr>
            <p:ph idx="1"/>
          </p:nvPr>
        </p:nvSpPr>
        <p:spPr>
          <a:xfrm>
            <a:off x="581192" y="1948226"/>
            <a:ext cx="11029615" cy="859266"/>
          </a:xfrm>
        </p:spPr>
        <p:txBody>
          <a:bodyPr>
            <a:normAutofit fontScale="85000" lnSpcReduction="10000"/>
          </a:bodyPr>
          <a:lstStyle/>
          <a:p>
            <a:r>
              <a:rPr lang="en-GB" dirty="0"/>
              <a:t>Evaluates an employee’s prior year sick leave accrual/usage and WRS earnings to determine the employee’s ICI premium category and coverage level for the year.</a:t>
            </a:r>
            <a:endParaRPr lang="en-US" dirty="0"/>
          </a:p>
        </p:txBody>
      </p:sp>
      <p:graphicFrame>
        <p:nvGraphicFramePr>
          <p:cNvPr id="4" name="Diagram 3">
            <a:extLst>
              <a:ext uri="{FF2B5EF4-FFF2-40B4-BE49-F238E27FC236}">
                <a16:creationId xmlns:a16="http://schemas.microsoft.com/office/drawing/2014/main" id="{E87CEDFF-61EA-463D-BFEE-C3DB44BE0E03}"/>
              </a:ext>
            </a:extLst>
          </p:cNvPr>
          <p:cNvGraphicFramePr/>
          <p:nvPr>
            <p:extLst>
              <p:ext uri="{D42A27DB-BD31-4B8C-83A1-F6EECF244321}">
                <p14:modId xmlns:p14="http://schemas.microsoft.com/office/powerpoint/2010/main" val="2778567528"/>
              </p:ext>
            </p:extLst>
          </p:nvPr>
        </p:nvGraphicFramePr>
        <p:xfrm>
          <a:off x="1293779" y="2616740"/>
          <a:ext cx="995139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CFB2A34-4141-AD04-67F8-266FA271F7C1}"/>
              </a:ext>
            </a:extLst>
          </p:cNvPr>
          <p:cNvSpPr txBox="1"/>
          <p:nvPr/>
        </p:nvSpPr>
        <p:spPr>
          <a:xfrm>
            <a:off x="1536970" y="3932480"/>
            <a:ext cx="1605064" cy="1169551"/>
          </a:xfrm>
          <a:prstGeom prst="rect">
            <a:avLst/>
          </a:prstGeom>
          <a:noFill/>
        </p:spPr>
        <p:txBody>
          <a:bodyPr wrap="square" rtlCol="0">
            <a:spAutoFit/>
          </a:bodyPr>
          <a:lstStyle/>
          <a:p>
            <a:pPr lvl="0"/>
            <a:r>
              <a:rPr lang="en-US" sz="1000" dirty="0"/>
              <a:t>• 01-14-24 job data row consolidating ICI Basic and Supplemental into 1 plan</a:t>
            </a:r>
          </a:p>
          <a:p>
            <a:pPr lvl="0"/>
            <a:r>
              <a:rPr lang="en-US" sz="1000" dirty="0"/>
              <a:t>•ICI plan enrollment updated with a 2-1-24 row if currently enrolled changing option codes</a:t>
            </a:r>
          </a:p>
        </p:txBody>
      </p:sp>
    </p:spTree>
    <p:extLst>
      <p:ext uri="{BB962C8B-B14F-4D97-AF65-F5344CB8AC3E}">
        <p14:creationId xmlns:p14="http://schemas.microsoft.com/office/powerpoint/2010/main" val="15027140"/>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D514-628C-41C2-88DB-FB62F8D57879}"/>
              </a:ext>
            </a:extLst>
          </p:cNvPr>
          <p:cNvSpPr>
            <a:spLocks noGrp="1"/>
          </p:cNvSpPr>
          <p:nvPr>
            <p:ph type="title"/>
          </p:nvPr>
        </p:nvSpPr>
        <p:spPr/>
        <p:txBody>
          <a:bodyPr/>
          <a:lstStyle/>
          <a:p>
            <a:r>
              <a:rPr lang="en-US" dirty="0"/>
              <a:t>Output of ICI Deferred Enrollment period</a:t>
            </a:r>
          </a:p>
        </p:txBody>
      </p:sp>
      <p:sp>
        <p:nvSpPr>
          <p:cNvPr id="3" name="Content Placeholder 2">
            <a:extLst>
              <a:ext uri="{FF2B5EF4-FFF2-40B4-BE49-F238E27FC236}">
                <a16:creationId xmlns:a16="http://schemas.microsoft.com/office/drawing/2014/main" id="{5FA56582-9A5A-487B-94FD-D064481B1F85}"/>
              </a:ext>
            </a:extLst>
          </p:cNvPr>
          <p:cNvSpPr>
            <a:spLocks noGrp="1"/>
          </p:cNvSpPr>
          <p:nvPr>
            <p:ph idx="1"/>
          </p:nvPr>
        </p:nvSpPr>
        <p:spPr>
          <a:xfrm>
            <a:off x="581192" y="2180496"/>
            <a:ext cx="11029615" cy="1248503"/>
          </a:xfrm>
        </p:spPr>
        <p:txBody>
          <a:bodyPr>
            <a:normAutofit/>
          </a:bodyPr>
          <a:lstStyle/>
          <a:p>
            <a:r>
              <a:rPr lang="en-US" dirty="0"/>
              <a:t>DEF event is created by job update – this event will open in eBenefits and Perform Election Entry</a:t>
            </a:r>
          </a:p>
          <a:p>
            <a:endParaRPr lang="en-US" dirty="0"/>
          </a:p>
        </p:txBody>
      </p:sp>
      <p:pic>
        <p:nvPicPr>
          <p:cNvPr id="6" name="Picture 5">
            <a:extLst>
              <a:ext uri="{FF2B5EF4-FFF2-40B4-BE49-F238E27FC236}">
                <a16:creationId xmlns:a16="http://schemas.microsoft.com/office/drawing/2014/main" id="{1B53EE65-AED3-4AB6-8BEF-624A5D651293}"/>
              </a:ext>
            </a:extLst>
          </p:cNvPr>
          <p:cNvPicPr/>
          <p:nvPr/>
        </p:nvPicPr>
        <p:blipFill>
          <a:blip r:embed="rId3"/>
          <a:stretch>
            <a:fillRect/>
          </a:stretch>
        </p:blipFill>
        <p:spPr>
          <a:xfrm>
            <a:off x="6748598" y="3300152"/>
            <a:ext cx="4251148" cy="1352129"/>
          </a:xfrm>
          <a:prstGeom prst="rect">
            <a:avLst/>
          </a:prstGeom>
          <a:ln>
            <a:solidFill>
              <a:sysClr val="windowText" lastClr="000000"/>
            </a:solidFill>
          </a:ln>
        </p:spPr>
      </p:pic>
      <p:pic>
        <p:nvPicPr>
          <p:cNvPr id="8" name="Picture 7">
            <a:extLst>
              <a:ext uri="{FF2B5EF4-FFF2-40B4-BE49-F238E27FC236}">
                <a16:creationId xmlns:a16="http://schemas.microsoft.com/office/drawing/2014/main" id="{226258A4-7B68-B9F4-015E-20425888493D}"/>
              </a:ext>
            </a:extLst>
          </p:cNvPr>
          <p:cNvPicPr>
            <a:picLocks noChangeAspect="1"/>
          </p:cNvPicPr>
          <p:nvPr/>
        </p:nvPicPr>
        <p:blipFill>
          <a:blip r:embed="rId4"/>
          <a:stretch>
            <a:fillRect/>
          </a:stretch>
        </p:blipFill>
        <p:spPr>
          <a:xfrm>
            <a:off x="323005" y="3069970"/>
            <a:ext cx="5036936" cy="3311373"/>
          </a:xfrm>
          <a:prstGeom prst="rect">
            <a:avLst/>
          </a:prstGeom>
        </p:spPr>
      </p:pic>
    </p:spTree>
    <p:extLst>
      <p:ext uri="{BB962C8B-B14F-4D97-AF65-F5344CB8AC3E}">
        <p14:creationId xmlns:p14="http://schemas.microsoft.com/office/powerpoint/2010/main" val="1903403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5636-2877-4A44-9D73-6910EF9D6EDC}"/>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6C41CF59-6F2D-44C3-8C03-290680917D25}"/>
              </a:ext>
            </a:extLst>
          </p:cNvPr>
          <p:cNvSpPr>
            <a:spLocks noGrp="1"/>
          </p:cNvSpPr>
          <p:nvPr>
            <p:ph idx="1"/>
          </p:nvPr>
        </p:nvSpPr>
        <p:spPr>
          <a:xfrm>
            <a:off x="581192" y="2180496"/>
            <a:ext cx="11029615" cy="832211"/>
          </a:xfrm>
        </p:spPr>
        <p:txBody>
          <a:bodyPr>
            <a:normAutofit/>
          </a:bodyPr>
          <a:lstStyle/>
          <a:p>
            <a:r>
              <a:rPr lang="en-US" dirty="0"/>
              <a:t>Only plans available to employee will appear  on enrollment page</a:t>
            </a:r>
          </a:p>
        </p:txBody>
      </p:sp>
      <p:pic>
        <p:nvPicPr>
          <p:cNvPr id="6" name="Picture 5">
            <a:extLst>
              <a:ext uri="{FF2B5EF4-FFF2-40B4-BE49-F238E27FC236}">
                <a16:creationId xmlns:a16="http://schemas.microsoft.com/office/drawing/2014/main" id="{E900BD4E-40AE-244E-9E56-16C71170C095}"/>
              </a:ext>
            </a:extLst>
          </p:cNvPr>
          <p:cNvPicPr>
            <a:picLocks noChangeAspect="1"/>
          </p:cNvPicPr>
          <p:nvPr/>
        </p:nvPicPr>
        <p:blipFill>
          <a:blip r:embed="rId3"/>
          <a:stretch>
            <a:fillRect/>
          </a:stretch>
        </p:blipFill>
        <p:spPr>
          <a:xfrm>
            <a:off x="961607" y="3039023"/>
            <a:ext cx="7895238" cy="1038095"/>
          </a:xfrm>
          <a:prstGeom prst="rect">
            <a:avLst/>
          </a:prstGeom>
        </p:spPr>
      </p:pic>
    </p:spTree>
    <p:extLst>
      <p:ext uri="{BB962C8B-B14F-4D97-AF65-F5344CB8AC3E}">
        <p14:creationId xmlns:p14="http://schemas.microsoft.com/office/powerpoint/2010/main" val="368343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109E-08E6-43E3-9917-DB0AA72D9FEE}"/>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F5AAF12D-DF95-4E5E-9644-9BCC156C46F8}"/>
              </a:ext>
            </a:extLst>
          </p:cNvPr>
          <p:cNvSpPr>
            <a:spLocks noGrp="1"/>
          </p:cNvSpPr>
          <p:nvPr>
            <p:ph idx="1"/>
          </p:nvPr>
        </p:nvSpPr>
        <p:spPr>
          <a:xfrm>
            <a:off x="581192" y="2180497"/>
            <a:ext cx="11029615" cy="774460"/>
          </a:xfrm>
        </p:spPr>
        <p:txBody>
          <a:bodyPr/>
          <a:lstStyle/>
          <a:p>
            <a:r>
              <a:rPr lang="en-US" dirty="0"/>
              <a:t>Employee enrolls in plan(s)</a:t>
            </a:r>
          </a:p>
        </p:txBody>
      </p:sp>
      <p:pic>
        <p:nvPicPr>
          <p:cNvPr id="9" name="Picture 8">
            <a:extLst>
              <a:ext uri="{FF2B5EF4-FFF2-40B4-BE49-F238E27FC236}">
                <a16:creationId xmlns:a16="http://schemas.microsoft.com/office/drawing/2014/main" id="{4172D45B-32AD-EF6E-8F9B-1B8887DC6C87}"/>
              </a:ext>
            </a:extLst>
          </p:cNvPr>
          <p:cNvPicPr>
            <a:picLocks noChangeAspect="1"/>
          </p:cNvPicPr>
          <p:nvPr/>
        </p:nvPicPr>
        <p:blipFill>
          <a:blip r:embed="rId3"/>
          <a:stretch>
            <a:fillRect/>
          </a:stretch>
        </p:blipFill>
        <p:spPr>
          <a:xfrm>
            <a:off x="346929" y="3429000"/>
            <a:ext cx="4819048" cy="2333333"/>
          </a:xfrm>
          <a:prstGeom prst="rect">
            <a:avLst/>
          </a:prstGeom>
        </p:spPr>
      </p:pic>
      <p:pic>
        <p:nvPicPr>
          <p:cNvPr id="13" name="Picture 12">
            <a:extLst>
              <a:ext uri="{FF2B5EF4-FFF2-40B4-BE49-F238E27FC236}">
                <a16:creationId xmlns:a16="http://schemas.microsoft.com/office/drawing/2014/main" id="{4EF79473-0CD5-D432-3D7A-5EED48FC45FA}"/>
              </a:ext>
            </a:extLst>
          </p:cNvPr>
          <p:cNvPicPr>
            <a:picLocks noChangeAspect="1"/>
          </p:cNvPicPr>
          <p:nvPr/>
        </p:nvPicPr>
        <p:blipFill>
          <a:blip r:embed="rId4"/>
          <a:stretch>
            <a:fillRect/>
          </a:stretch>
        </p:blipFill>
        <p:spPr>
          <a:xfrm>
            <a:off x="5850520" y="3419498"/>
            <a:ext cx="4923809" cy="2285714"/>
          </a:xfrm>
          <a:prstGeom prst="rect">
            <a:avLst/>
          </a:prstGeom>
        </p:spPr>
      </p:pic>
    </p:spTree>
    <p:extLst>
      <p:ext uri="{BB962C8B-B14F-4D97-AF65-F5344CB8AC3E}">
        <p14:creationId xmlns:p14="http://schemas.microsoft.com/office/powerpoint/2010/main" val="2896006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CA31-847C-40DF-824E-398690FF6206}"/>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CF574F4B-AC02-4315-B57B-74190019C90C}"/>
              </a:ext>
            </a:extLst>
          </p:cNvPr>
          <p:cNvSpPr>
            <a:spLocks noGrp="1"/>
          </p:cNvSpPr>
          <p:nvPr>
            <p:ph idx="1"/>
          </p:nvPr>
        </p:nvSpPr>
        <p:spPr>
          <a:xfrm>
            <a:off x="506973" y="1577139"/>
            <a:ext cx="5926613" cy="1169096"/>
          </a:xfrm>
        </p:spPr>
        <p:txBody>
          <a:bodyPr/>
          <a:lstStyle/>
          <a:p>
            <a:r>
              <a:rPr lang="en-US" dirty="0"/>
              <a:t>Enrollments appear on Summary Page</a:t>
            </a:r>
          </a:p>
        </p:txBody>
      </p:sp>
      <p:sp>
        <p:nvSpPr>
          <p:cNvPr id="5" name="Content Placeholder 2">
            <a:extLst>
              <a:ext uri="{FF2B5EF4-FFF2-40B4-BE49-F238E27FC236}">
                <a16:creationId xmlns:a16="http://schemas.microsoft.com/office/drawing/2014/main" id="{4E46C8B3-09C7-44A3-BDA4-30AEF480BD6B}"/>
              </a:ext>
            </a:extLst>
          </p:cNvPr>
          <p:cNvSpPr txBox="1">
            <a:spLocks/>
          </p:cNvSpPr>
          <p:nvPr/>
        </p:nvSpPr>
        <p:spPr>
          <a:xfrm>
            <a:off x="7286793" y="1551200"/>
            <a:ext cx="4571226" cy="116909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Must Submit Elections</a:t>
            </a:r>
          </a:p>
        </p:txBody>
      </p:sp>
      <p:pic>
        <p:nvPicPr>
          <p:cNvPr id="10" name="Picture 9">
            <a:extLst>
              <a:ext uri="{FF2B5EF4-FFF2-40B4-BE49-F238E27FC236}">
                <a16:creationId xmlns:a16="http://schemas.microsoft.com/office/drawing/2014/main" id="{3CAD9469-CE5A-A862-C0F7-8ED138D589A6}"/>
              </a:ext>
            </a:extLst>
          </p:cNvPr>
          <p:cNvPicPr>
            <a:picLocks noChangeAspect="1"/>
          </p:cNvPicPr>
          <p:nvPr/>
        </p:nvPicPr>
        <p:blipFill>
          <a:blip r:embed="rId3"/>
          <a:stretch>
            <a:fillRect/>
          </a:stretch>
        </p:blipFill>
        <p:spPr>
          <a:xfrm>
            <a:off x="196162" y="2591903"/>
            <a:ext cx="6417473" cy="2550142"/>
          </a:xfrm>
          <a:prstGeom prst="rect">
            <a:avLst/>
          </a:prstGeom>
        </p:spPr>
      </p:pic>
      <p:pic>
        <p:nvPicPr>
          <p:cNvPr id="12" name="Picture 11">
            <a:extLst>
              <a:ext uri="{FF2B5EF4-FFF2-40B4-BE49-F238E27FC236}">
                <a16:creationId xmlns:a16="http://schemas.microsoft.com/office/drawing/2014/main" id="{3859383F-6CE8-285F-0B29-7CEB739EEE06}"/>
              </a:ext>
            </a:extLst>
          </p:cNvPr>
          <p:cNvPicPr>
            <a:picLocks noChangeAspect="1"/>
          </p:cNvPicPr>
          <p:nvPr/>
        </p:nvPicPr>
        <p:blipFill>
          <a:blip r:embed="rId4"/>
          <a:stretch>
            <a:fillRect/>
          </a:stretch>
        </p:blipFill>
        <p:spPr>
          <a:xfrm>
            <a:off x="6910124" y="2448413"/>
            <a:ext cx="4700684" cy="4146109"/>
          </a:xfrm>
          <a:prstGeom prst="rect">
            <a:avLst/>
          </a:prstGeom>
        </p:spPr>
      </p:pic>
    </p:spTree>
    <p:extLst>
      <p:ext uri="{BB962C8B-B14F-4D97-AF65-F5344CB8AC3E}">
        <p14:creationId xmlns:p14="http://schemas.microsoft.com/office/powerpoint/2010/main" val="126265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C200-1D41-4B34-885D-4717C83875E2}"/>
              </a:ext>
            </a:extLst>
          </p:cNvPr>
          <p:cNvSpPr>
            <a:spLocks noGrp="1"/>
          </p:cNvSpPr>
          <p:nvPr>
            <p:ph type="title"/>
          </p:nvPr>
        </p:nvSpPr>
        <p:spPr/>
        <p:txBody>
          <a:bodyPr/>
          <a:lstStyle/>
          <a:p>
            <a:r>
              <a:rPr lang="en-US" dirty="0"/>
              <a:t>No Confirmation statement generated</a:t>
            </a:r>
          </a:p>
        </p:txBody>
      </p:sp>
      <p:sp>
        <p:nvSpPr>
          <p:cNvPr id="3" name="Content Placeholder 2">
            <a:extLst>
              <a:ext uri="{FF2B5EF4-FFF2-40B4-BE49-F238E27FC236}">
                <a16:creationId xmlns:a16="http://schemas.microsoft.com/office/drawing/2014/main" id="{160BFDD5-92A9-493C-94B2-0103AF9EE0B1}"/>
              </a:ext>
            </a:extLst>
          </p:cNvPr>
          <p:cNvSpPr>
            <a:spLocks noGrp="1"/>
          </p:cNvSpPr>
          <p:nvPr>
            <p:ph idx="1"/>
          </p:nvPr>
        </p:nvSpPr>
        <p:spPr>
          <a:xfrm>
            <a:off x="581191" y="1987991"/>
            <a:ext cx="11029615" cy="553079"/>
          </a:xfrm>
        </p:spPr>
        <p:txBody>
          <a:bodyPr>
            <a:normAutofit fontScale="70000" lnSpcReduction="20000"/>
          </a:bodyPr>
          <a:lstStyle/>
          <a:p>
            <a:r>
              <a:rPr lang="en-US" dirty="0"/>
              <a:t>Employee should enter a future “as of” date on the Benefits Summary page to review enrollment</a:t>
            </a:r>
          </a:p>
        </p:txBody>
      </p:sp>
      <p:pic>
        <p:nvPicPr>
          <p:cNvPr id="5" name="Picture 4">
            <a:extLst>
              <a:ext uri="{FF2B5EF4-FFF2-40B4-BE49-F238E27FC236}">
                <a16:creationId xmlns:a16="http://schemas.microsoft.com/office/drawing/2014/main" id="{0914C69C-AD3E-D075-7FF7-E73DBD9E0E77}"/>
              </a:ext>
            </a:extLst>
          </p:cNvPr>
          <p:cNvPicPr>
            <a:picLocks noChangeAspect="1"/>
          </p:cNvPicPr>
          <p:nvPr/>
        </p:nvPicPr>
        <p:blipFill>
          <a:blip r:embed="rId3"/>
          <a:stretch>
            <a:fillRect/>
          </a:stretch>
        </p:blipFill>
        <p:spPr>
          <a:xfrm>
            <a:off x="1979006" y="2435087"/>
            <a:ext cx="8444123" cy="4328859"/>
          </a:xfrm>
          <a:prstGeom prst="rect">
            <a:avLst/>
          </a:prstGeom>
        </p:spPr>
      </p:pic>
    </p:spTree>
    <p:extLst>
      <p:ext uri="{BB962C8B-B14F-4D97-AF65-F5344CB8AC3E}">
        <p14:creationId xmlns:p14="http://schemas.microsoft.com/office/powerpoint/2010/main" val="395496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F51B-13C8-47D4-9D0C-57AE443B7278}"/>
              </a:ext>
            </a:extLst>
          </p:cNvPr>
          <p:cNvSpPr>
            <a:spLocks noGrp="1"/>
          </p:cNvSpPr>
          <p:nvPr>
            <p:ph type="title"/>
          </p:nvPr>
        </p:nvSpPr>
        <p:spPr/>
        <p:txBody>
          <a:bodyPr/>
          <a:lstStyle/>
          <a:p>
            <a:r>
              <a:rPr lang="en-US" dirty="0"/>
              <a:t>Newly eligible report logic – who is on the report</a:t>
            </a:r>
          </a:p>
        </p:txBody>
      </p:sp>
      <p:sp>
        <p:nvSpPr>
          <p:cNvPr id="3" name="Content Placeholder 2">
            <a:extLst>
              <a:ext uri="{FF2B5EF4-FFF2-40B4-BE49-F238E27FC236}">
                <a16:creationId xmlns:a16="http://schemas.microsoft.com/office/drawing/2014/main" id="{ABEFA124-AB9C-4C12-AF19-6248F4168BA7}"/>
              </a:ext>
            </a:extLst>
          </p:cNvPr>
          <p:cNvSpPr>
            <a:spLocks noGrp="1"/>
          </p:cNvSpPr>
          <p:nvPr>
            <p:ph idx="1"/>
          </p:nvPr>
        </p:nvSpPr>
        <p:spPr/>
        <p:txBody>
          <a:bodyPr>
            <a:normAutofit lnSpcReduction="10000"/>
          </a:bodyPr>
          <a:lstStyle/>
          <a:p>
            <a:r>
              <a:rPr lang="en-US" dirty="0"/>
              <a:t>On report if…</a:t>
            </a:r>
          </a:p>
          <a:p>
            <a:pPr lvl="1"/>
            <a:r>
              <a:rPr lang="en-US" dirty="0"/>
              <a:t>Not enrolled in ICI; and</a:t>
            </a:r>
          </a:p>
          <a:p>
            <a:pPr lvl="1"/>
            <a:r>
              <a:rPr lang="en-US" dirty="0"/>
              <a:t>Eligible for ICI Category 3, 4 or 5 for the first time; or</a:t>
            </a:r>
          </a:p>
          <a:p>
            <a:pPr lvl="1"/>
            <a:r>
              <a:rPr lang="en-US" dirty="0"/>
              <a:t>Eligible for ICI Category 6</a:t>
            </a:r>
          </a:p>
          <a:p>
            <a:r>
              <a:rPr lang="en-US" dirty="0"/>
              <a:t>There are 2 values on the report</a:t>
            </a:r>
          </a:p>
          <a:p>
            <a:pPr lvl="1"/>
            <a:r>
              <a:rPr lang="en-US" dirty="0"/>
              <a:t>Calculated Elg Fld 2</a:t>
            </a:r>
          </a:p>
          <a:p>
            <a:pPr lvl="1"/>
            <a:r>
              <a:rPr lang="en-US" dirty="0"/>
              <a:t>Final Elg Fld 2</a:t>
            </a:r>
          </a:p>
          <a:p>
            <a:endParaRPr lang="en-US" dirty="0"/>
          </a:p>
        </p:txBody>
      </p:sp>
    </p:spTree>
    <p:extLst>
      <p:ext uri="{BB962C8B-B14F-4D97-AF65-F5344CB8AC3E}">
        <p14:creationId xmlns:p14="http://schemas.microsoft.com/office/powerpoint/2010/main" val="1386990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58B1-FEBD-2DDB-B422-D89626C8A48E}"/>
              </a:ext>
            </a:extLst>
          </p:cNvPr>
          <p:cNvSpPr>
            <a:spLocks noGrp="1"/>
          </p:cNvSpPr>
          <p:nvPr>
            <p:ph type="title"/>
          </p:nvPr>
        </p:nvSpPr>
        <p:spPr/>
        <p:txBody>
          <a:bodyPr/>
          <a:lstStyle/>
          <a:p>
            <a:r>
              <a:rPr lang="en-US" dirty="0"/>
              <a:t>How to derive Calculated </a:t>
            </a:r>
            <a:r>
              <a:rPr lang="en-US" dirty="0" err="1"/>
              <a:t>elg</a:t>
            </a:r>
            <a:r>
              <a:rPr lang="en-US" dirty="0"/>
              <a:t> </a:t>
            </a:r>
            <a:r>
              <a:rPr lang="en-US" dirty="0" err="1"/>
              <a:t>fld</a:t>
            </a:r>
            <a:r>
              <a:rPr lang="en-US" dirty="0"/>
              <a:t> 2</a:t>
            </a:r>
          </a:p>
        </p:txBody>
      </p:sp>
      <p:graphicFrame>
        <p:nvGraphicFramePr>
          <p:cNvPr id="5" name="Content Placeholder 4">
            <a:extLst>
              <a:ext uri="{FF2B5EF4-FFF2-40B4-BE49-F238E27FC236}">
                <a16:creationId xmlns:a16="http://schemas.microsoft.com/office/drawing/2014/main" id="{8709509E-6E17-A637-0499-FE0E8C64AC2C}"/>
              </a:ext>
            </a:extLst>
          </p:cNvPr>
          <p:cNvGraphicFramePr>
            <a:graphicFrameLocks noGrp="1"/>
          </p:cNvGraphicFramePr>
          <p:nvPr>
            <p:ph idx="1"/>
            <p:extLst>
              <p:ext uri="{D42A27DB-BD31-4B8C-83A1-F6EECF244321}">
                <p14:modId xmlns:p14="http://schemas.microsoft.com/office/powerpoint/2010/main" val="361237208"/>
              </p:ext>
            </p:extLst>
          </p:nvPr>
        </p:nvGraphicFramePr>
        <p:xfrm>
          <a:off x="581025" y="2181225"/>
          <a:ext cx="11029617" cy="3035666"/>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104959907"/>
                    </a:ext>
                  </a:extLst>
                </a:gridCol>
                <a:gridCol w="3676539">
                  <a:extLst>
                    <a:ext uri="{9D8B030D-6E8A-4147-A177-3AD203B41FA5}">
                      <a16:colId xmlns:a16="http://schemas.microsoft.com/office/drawing/2014/main" val="2966716872"/>
                    </a:ext>
                  </a:extLst>
                </a:gridCol>
                <a:gridCol w="3676539">
                  <a:extLst>
                    <a:ext uri="{9D8B030D-6E8A-4147-A177-3AD203B41FA5}">
                      <a16:colId xmlns:a16="http://schemas.microsoft.com/office/drawing/2014/main" val="1475875040"/>
                    </a:ext>
                  </a:extLst>
                </a:gridCol>
              </a:tblGrid>
              <a:tr h="554009">
                <a:tc>
                  <a:txBody>
                    <a:bodyPr/>
                    <a:lstStyle/>
                    <a:p>
                      <a:r>
                        <a:rPr lang="en-US" sz="1800" b="1" kern="1200" dirty="0">
                          <a:solidFill>
                            <a:schemeClr val="lt1"/>
                          </a:solidFill>
                          <a:effectLst/>
                          <a:latin typeface="+mn-lt"/>
                          <a:ea typeface="+mn-ea"/>
                          <a:cs typeface="+mn-cs"/>
                        </a:rPr>
                        <a:t>ICI Category</a:t>
                      </a:r>
                      <a:endParaRPr lang="en-US" dirty="0"/>
                    </a:p>
                  </a:txBody>
                  <a:tcPr/>
                </a:tc>
                <a:tc>
                  <a:txBody>
                    <a:bodyPr/>
                    <a:lstStyle/>
                    <a:p>
                      <a:r>
                        <a:rPr lang="en-US" sz="1800" b="1" kern="1200" dirty="0">
                          <a:solidFill>
                            <a:schemeClr val="lt1"/>
                          </a:solidFill>
                          <a:effectLst/>
                          <a:latin typeface="+mn-lt"/>
                          <a:ea typeface="+mn-ea"/>
                          <a:cs typeface="+mn-cs"/>
                        </a:rPr>
                        <a:t>If Ending Sick Leave Balance is…</a:t>
                      </a:r>
                      <a:endParaRPr lang="en-US" dirty="0"/>
                    </a:p>
                  </a:txBody>
                  <a:tcPr/>
                </a:tc>
                <a:tc>
                  <a:txBody>
                    <a:bodyPr/>
                    <a:lstStyle/>
                    <a:p>
                      <a:r>
                        <a:rPr lang="en-US" sz="1800" b="1" kern="1200" dirty="0">
                          <a:solidFill>
                            <a:schemeClr val="lt1"/>
                          </a:solidFill>
                          <a:effectLst/>
                          <a:latin typeface="+mn-lt"/>
                          <a:ea typeface="+mn-ea"/>
                          <a:cs typeface="+mn-cs"/>
                        </a:rPr>
                        <a:t>Calculated Elg </a:t>
                      </a:r>
                      <a:r>
                        <a:rPr lang="en-US" sz="1800" b="1" kern="1200" dirty="0" err="1">
                          <a:solidFill>
                            <a:schemeClr val="lt1"/>
                          </a:solidFill>
                          <a:effectLst/>
                          <a:latin typeface="+mn-lt"/>
                          <a:ea typeface="+mn-ea"/>
                          <a:cs typeface="+mn-cs"/>
                        </a:rPr>
                        <a:t>Fld</a:t>
                      </a:r>
                      <a:r>
                        <a:rPr lang="en-US" sz="1800" b="1" kern="1200" dirty="0">
                          <a:solidFill>
                            <a:schemeClr val="lt1"/>
                          </a:solidFill>
                          <a:effectLst/>
                          <a:latin typeface="+mn-lt"/>
                          <a:ea typeface="+mn-ea"/>
                          <a:cs typeface="+mn-cs"/>
                        </a:rPr>
                        <a:t> 2 should be…</a:t>
                      </a:r>
                      <a:endParaRPr lang="en-US" dirty="0"/>
                    </a:p>
                  </a:txBody>
                  <a:tcPr/>
                </a:tc>
                <a:extLst>
                  <a:ext uri="{0D108BD9-81ED-4DB2-BD59-A6C34878D82A}">
                    <a16:rowId xmlns:a16="http://schemas.microsoft.com/office/drawing/2014/main" val="4180644019"/>
                  </a:ext>
                </a:extLst>
              </a:tr>
              <a:tr h="81963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Change in Sick Leave Balance &gt;= 80 hours (prorated if part-time)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u="none">
                          <a:solidFill>
                            <a:schemeClr val="tx1"/>
                          </a:solidFill>
                          <a:effectLst/>
                          <a:latin typeface="Calibri" panose="020F0502020204030204" pitchFamily="34" charset="0"/>
                          <a:ea typeface="Calibri" panose="020F0502020204030204" pitchFamily="34" charset="0"/>
                          <a:cs typeface="Arial" panose="020B0604020202020204" pitchFamily="34" charset="0"/>
                        </a:rPr>
                        <a:t>ICICATGRY3</a:t>
                      </a:r>
                      <a:endParaRPr lang="en-US" sz="180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078544"/>
                  </a:ext>
                </a:extLst>
              </a:tr>
              <a:tr h="554009">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520 to &lt; 728 hrs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u="none">
                          <a:solidFill>
                            <a:schemeClr val="tx1"/>
                          </a:solidFill>
                          <a:effectLst/>
                          <a:latin typeface="Calibri" panose="020F0502020204030204" pitchFamily="34" charset="0"/>
                          <a:ea typeface="Calibri" panose="020F0502020204030204" pitchFamily="34" charset="0"/>
                          <a:cs typeface="Arial" panose="020B0604020202020204" pitchFamily="34" charset="0"/>
                        </a:rPr>
                        <a:t>ICICATGRY4</a:t>
                      </a:r>
                      <a:endParaRPr lang="en-US" sz="180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083290"/>
                  </a:ext>
                </a:extLst>
              </a:tr>
              <a:tr h="554009">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728 to &lt; 1040 hrs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ICICATGRY5</a:t>
                      </a:r>
                      <a:endParaRPr lang="en-US" sz="180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1195092"/>
                  </a:ext>
                </a:extLst>
              </a:tr>
              <a:tr h="554009">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1040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up</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ICICATGRY6</a:t>
                      </a:r>
                      <a:endParaRPr lang="en-US" sz="180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0027365"/>
                  </a:ext>
                </a:extLst>
              </a:tr>
            </a:tbl>
          </a:graphicData>
        </a:graphic>
      </p:graphicFrame>
    </p:spTree>
    <p:extLst>
      <p:ext uri="{BB962C8B-B14F-4D97-AF65-F5344CB8AC3E}">
        <p14:creationId xmlns:p14="http://schemas.microsoft.com/office/powerpoint/2010/main" val="1228626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5754-76AD-4B4A-BD7A-0EDD5EC02BC4}"/>
              </a:ext>
            </a:extLst>
          </p:cNvPr>
          <p:cNvSpPr>
            <a:spLocks noGrp="1"/>
          </p:cNvSpPr>
          <p:nvPr>
            <p:ph type="title"/>
          </p:nvPr>
        </p:nvSpPr>
        <p:spPr/>
        <p:txBody>
          <a:bodyPr/>
          <a:lstStyle/>
          <a:p>
            <a:r>
              <a:rPr lang="en-US" dirty="0"/>
              <a:t>How to derive Final Elg Fld 2</a:t>
            </a:r>
          </a:p>
        </p:txBody>
      </p:sp>
      <p:sp>
        <p:nvSpPr>
          <p:cNvPr id="5" name="Rectangle 4">
            <a:extLst>
              <a:ext uri="{FF2B5EF4-FFF2-40B4-BE49-F238E27FC236}">
                <a16:creationId xmlns:a16="http://schemas.microsoft.com/office/drawing/2014/main" id="{BC534988-45AF-428A-863A-45980DDDCC08}"/>
              </a:ext>
            </a:extLst>
          </p:cNvPr>
          <p:cNvSpPr/>
          <p:nvPr/>
        </p:nvSpPr>
        <p:spPr>
          <a:xfrm>
            <a:off x="248356" y="5966357"/>
            <a:ext cx="4955822" cy="661720"/>
          </a:xfrm>
          <a:prstGeom prst="rect">
            <a:avLst/>
          </a:prstGeom>
        </p:spPr>
        <p:txBody>
          <a:bodyPr wrap="square">
            <a:spAutoFit/>
          </a:bodyPr>
          <a:lstStyle/>
          <a:p>
            <a:pPr lvl="0">
              <a:spcBef>
                <a:spcPts val="600"/>
              </a:spcBef>
            </a:pPr>
            <a:r>
              <a:rPr lang="en-US" sz="1600" i="1" dirty="0">
                <a:solidFill>
                  <a:prstClr val="black"/>
                </a:solidFill>
                <a:latin typeface="Calibri" panose="020F0502020204030204" pitchFamily="34" charset="0"/>
                <a:ea typeface="Calibri" panose="020F0502020204030204" pitchFamily="34" charset="0"/>
                <a:cs typeface="Arial" panose="020B0604020202020204" pitchFamily="34" charset="0"/>
              </a:rPr>
              <a:t>*Process looks at all Elg Fld 4 values when determining </a:t>
            </a:r>
          </a:p>
          <a:p>
            <a:pPr lvl="0">
              <a:spcBef>
                <a:spcPts val="600"/>
              </a:spcBef>
            </a:pPr>
            <a:r>
              <a:rPr lang="en-US" sz="1600" i="1" dirty="0">
                <a:solidFill>
                  <a:prstClr val="black"/>
                </a:solidFill>
                <a:latin typeface="Calibri" panose="020F0502020204030204" pitchFamily="34" charset="0"/>
                <a:ea typeface="Calibri" panose="020F0502020204030204" pitchFamily="34" charset="0"/>
                <a:cs typeface="Arial" panose="020B0604020202020204" pitchFamily="34" charset="0"/>
              </a:rPr>
              <a:t>Final Elg Fld 2 (not just top of stack)</a:t>
            </a:r>
            <a:endParaRPr lang="en-US" sz="1200" i="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Content Placeholder 3">
            <a:extLst>
              <a:ext uri="{FF2B5EF4-FFF2-40B4-BE49-F238E27FC236}">
                <a16:creationId xmlns:a16="http://schemas.microsoft.com/office/drawing/2014/main" id="{2BEAFF0C-ED60-4211-9BAE-EE51ECB42545}"/>
              </a:ext>
            </a:extLst>
          </p:cNvPr>
          <p:cNvGraphicFramePr>
            <a:graphicFrameLocks noGrp="1"/>
          </p:cNvGraphicFramePr>
          <p:nvPr>
            <p:ph idx="1"/>
            <p:extLst>
              <p:ext uri="{D42A27DB-BD31-4B8C-83A1-F6EECF244321}">
                <p14:modId xmlns:p14="http://schemas.microsoft.com/office/powerpoint/2010/main" val="2685025737"/>
              </p:ext>
            </p:extLst>
          </p:nvPr>
        </p:nvGraphicFramePr>
        <p:xfrm>
          <a:off x="1145404" y="1973179"/>
          <a:ext cx="9259505" cy="3734602"/>
        </p:xfrm>
        <a:graphic>
          <a:graphicData uri="http://schemas.openxmlformats.org/drawingml/2006/table">
            <a:tbl>
              <a:tblPr firstRow="1" firstCol="1" bandRow="1">
                <a:tableStyleId>{616DA210-FB5B-4158-B5E0-FEB733F419BA}</a:tableStyleId>
              </a:tblPr>
              <a:tblGrid>
                <a:gridCol w="2606881">
                  <a:extLst>
                    <a:ext uri="{9D8B030D-6E8A-4147-A177-3AD203B41FA5}">
                      <a16:colId xmlns:a16="http://schemas.microsoft.com/office/drawing/2014/main" val="3846042213"/>
                    </a:ext>
                  </a:extLst>
                </a:gridCol>
                <a:gridCol w="4152825">
                  <a:extLst>
                    <a:ext uri="{9D8B030D-6E8A-4147-A177-3AD203B41FA5}">
                      <a16:colId xmlns:a16="http://schemas.microsoft.com/office/drawing/2014/main" val="3178053748"/>
                    </a:ext>
                  </a:extLst>
                </a:gridCol>
                <a:gridCol w="2499799">
                  <a:extLst>
                    <a:ext uri="{9D8B030D-6E8A-4147-A177-3AD203B41FA5}">
                      <a16:colId xmlns:a16="http://schemas.microsoft.com/office/drawing/2014/main" val="2707229878"/>
                    </a:ext>
                  </a:extLst>
                </a:gridCol>
              </a:tblGrid>
              <a:tr h="405532">
                <a:tc>
                  <a:txBody>
                    <a:bodyPr/>
                    <a:lstStyle/>
                    <a:p>
                      <a:pPr marL="0" marR="0" algn="ctr">
                        <a:spcBef>
                          <a:spcPts val="0"/>
                        </a:spcBef>
                        <a:spcAft>
                          <a:spcPts val="0"/>
                        </a:spcAft>
                      </a:pPr>
                      <a:r>
                        <a:rPr lang="en-US" sz="1200" dirty="0">
                          <a:effectLst/>
                        </a:rPr>
                        <a:t>If calculated Elg Fld 2 is….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dirty="0">
                          <a:effectLst/>
                        </a:rPr>
                        <a:t>And Elg Fld 4* is…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dirty="0">
                          <a:effectLst/>
                        </a:rPr>
                        <a:t>Final Elg Fld 2 is…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1724687431"/>
                  </a:ext>
                </a:extLst>
              </a:tr>
              <a:tr h="555755">
                <a:tc rowSpan="2">
                  <a:txBody>
                    <a:bodyPr/>
                    <a:lstStyle/>
                    <a:p>
                      <a:pPr marL="0" marR="0" algn="ctr">
                        <a:spcBef>
                          <a:spcPts val="0"/>
                        </a:spcBef>
                        <a:spcAft>
                          <a:spcPts val="0"/>
                        </a:spcAft>
                      </a:pPr>
                      <a:r>
                        <a:rPr lang="en-US" sz="1200" u="none" dirty="0">
                          <a:effectLst/>
                        </a:rPr>
                        <a:t>ICICATGRY3</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or there is no record of ICICAT3</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ICICATGRY3</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1036167973"/>
                  </a:ext>
                </a:extLst>
              </a:tr>
              <a:tr h="370503">
                <a:tc vMerge="1">
                  <a:txBody>
                    <a:bodyPr/>
                    <a:lstStyle/>
                    <a:p>
                      <a:endParaRPr lang="en-US"/>
                    </a:p>
                  </a:txBody>
                  <a:tcPr/>
                </a:tc>
                <a:tc>
                  <a:txBody>
                    <a:bodyPr/>
                    <a:lstStyle/>
                    <a:p>
                      <a:pPr marL="0" marR="0" algn="ctr">
                        <a:spcBef>
                          <a:spcPts val="0"/>
                        </a:spcBef>
                        <a:spcAft>
                          <a:spcPts val="0"/>
                        </a:spcAft>
                      </a:pPr>
                      <a:r>
                        <a:rPr lang="en-US" sz="1200" u="none" dirty="0">
                          <a:effectLst/>
                        </a:rPr>
                        <a:t>ICICAT3</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(employee not listed on report)</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4044379927"/>
                  </a:ext>
                </a:extLst>
              </a:tr>
              <a:tr h="555755">
                <a:tc rowSpan="2">
                  <a:txBody>
                    <a:bodyPr/>
                    <a:lstStyle/>
                    <a:p>
                      <a:pPr marL="0" marR="0" algn="ctr">
                        <a:spcBef>
                          <a:spcPts val="0"/>
                        </a:spcBef>
                        <a:spcAft>
                          <a:spcPts val="0"/>
                        </a:spcAft>
                      </a:pPr>
                      <a:r>
                        <a:rPr lang="en-US" sz="1200" u="none" dirty="0">
                          <a:effectLst/>
                        </a:rPr>
                        <a:t>ICICATGRY4</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or there is no record of ICICAT4, ICICAT5 or ICICAT6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ICICATGRY4</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101387468"/>
                  </a:ext>
                </a:extLst>
              </a:tr>
              <a:tr h="370503">
                <a:tc vMerge="1">
                  <a:txBody>
                    <a:bodyPr/>
                    <a:lstStyle/>
                    <a:p>
                      <a:endParaRPr lang="en-US"/>
                    </a:p>
                  </a:txBody>
                  <a:tcPr/>
                </a:tc>
                <a:tc>
                  <a:txBody>
                    <a:bodyPr/>
                    <a:lstStyle/>
                    <a:p>
                      <a:pPr marL="0" marR="0" algn="ctr">
                        <a:spcBef>
                          <a:spcPts val="0"/>
                        </a:spcBef>
                        <a:spcAft>
                          <a:spcPts val="0"/>
                        </a:spcAft>
                      </a:pPr>
                      <a:r>
                        <a:rPr lang="en-US" sz="1200" u="none">
                          <a:effectLst/>
                        </a:rPr>
                        <a:t>ICICAT4, ICICAT5 or ICICAT6</a:t>
                      </a:r>
                      <a:endParaRPr lang="en-US" sz="1200" u="none">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(employee not listed on report)</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2796547374"/>
                  </a:ext>
                </a:extLst>
              </a:tr>
              <a:tr h="370503">
                <a:tc rowSpan="2">
                  <a:txBody>
                    <a:bodyPr/>
                    <a:lstStyle/>
                    <a:p>
                      <a:pPr marL="0" marR="0" algn="ctr">
                        <a:spcBef>
                          <a:spcPts val="0"/>
                        </a:spcBef>
                        <a:spcAft>
                          <a:spcPts val="0"/>
                        </a:spcAft>
                      </a:pPr>
                      <a:r>
                        <a:rPr lang="en-US" sz="1200" b="1" u="none" dirty="0">
                          <a:effectLst/>
                        </a:rPr>
                        <a:t>ICICATGRY5</a:t>
                      </a:r>
                      <a:endParaRPr lang="en-US" sz="1200" b="1"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or there is no record of ICICAT5 or ICICAT6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ICICATGRY5</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1570020995"/>
                  </a:ext>
                </a:extLst>
              </a:tr>
              <a:tr h="370503">
                <a:tc vMerge="1">
                  <a:txBody>
                    <a:bodyPr/>
                    <a:lstStyle/>
                    <a:p>
                      <a:endParaRPr lang="en-US" sz="2800" dirty="0"/>
                    </a:p>
                  </a:txBody>
                  <a:tcPr/>
                </a:tc>
                <a:tc>
                  <a:txBody>
                    <a:bodyPr/>
                    <a:lstStyle/>
                    <a:p>
                      <a:pPr marL="0" marR="0" algn="ctr">
                        <a:spcBef>
                          <a:spcPts val="0"/>
                        </a:spcBef>
                        <a:spcAft>
                          <a:spcPts val="0"/>
                        </a:spcAft>
                      </a:pPr>
                      <a:r>
                        <a:rPr lang="en-US" sz="1200" u="none" dirty="0">
                          <a:effectLst/>
                        </a:rPr>
                        <a:t>ICICAT5 or ICICAT6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(employee not listed on report)</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1325713503"/>
                  </a:ext>
                </a:extLst>
              </a:tr>
              <a:tr h="370503">
                <a:tc rowSpan="2">
                  <a:txBody>
                    <a:bodyPr/>
                    <a:lstStyle/>
                    <a:p>
                      <a:pPr marL="0" marR="0" algn="ctr">
                        <a:spcBef>
                          <a:spcPts val="0"/>
                        </a:spcBef>
                        <a:spcAft>
                          <a:spcPts val="0"/>
                        </a:spcAft>
                      </a:pPr>
                      <a:r>
                        <a:rPr lang="en-US" sz="1200" b="1" u="none" dirty="0">
                          <a:effectLst/>
                        </a:rPr>
                        <a:t>ICICATGRY6</a:t>
                      </a:r>
                      <a:endParaRPr lang="en-US" sz="1200" b="1"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Blank or there is no record of ICICAT6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ICICATGRY6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2702885521"/>
                  </a:ext>
                </a:extLst>
              </a:tr>
              <a:tr h="365045">
                <a:tc vMerge="1">
                  <a:txBody>
                    <a:bodyPr/>
                    <a:lstStyle/>
                    <a:p>
                      <a:endParaRPr lang="en-US" sz="2800" dirty="0"/>
                    </a:p>
                  </a:txBody>
                  <a:tcPr/>
                </a:tc>
                <a:tc>
                  <a:txBody>
                    <a:bodyPr/>
                    <a:lstStyle/>
                    <a:p>
                      <a:pPr marL="0" marR="0" algn="ctr">
                        <a:spcBef>
                          <a:spcPts val="0"/>
                        </a:spcBef>
                        <a:spcAft>
                          <a:spcPts val="0"/>
                        </a:spcAft>
                      </a:pPr>
                      <a:r>
                        <a:rPr lang="en-US" sz="1200" u="none" dirty="0">
                          <a:effectLst/>
                        </a:rPr>
                        <a:t>ICICAT6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tc>
                  <a:txBody>
                    <a:bodyPr/>
                    <a:lstStyle/>
                    <a:p>
                      <a:pPr marL="0" marR="0" algn="ctr">
                        <a:spcBef>
                          <a:spcPts val="0"/>
                        </a:spcBef>
                        <a:spcAft>
                          <a:spcPts val="0"/>
                        </a:spcAft>
                      </a:pPr>
                      <a:r>
                        <a:rPr lang="en-US" sz="1200" u="none" dirty="0">
                          <a:effectLst/>
                        </a:rPr>
                        <a:t>ICICATGRY6</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txBody>
                  <a:tcPr marL="51524" marR="51524" marT="0" marB="0" anchor="ctr"/>
                </a:tc>
                <a:extLst>
                  <a:ext uri="{0D108BD9-81ED-4DB2-BD59-A6C34878D82A}">
                    <a16:rowId xmlns:a16="http://schemas.microsoft.com/office/drawing/2014/main" val="3967668120"/>
                  </a:ext>
                </a:extLst>
              </a:tr>
            </a:tbl>
          </a:graphicData>
        </a:graphic>
      </p:graphicFrame>
    </p:spTree>
    <p:extLst>
      <p:ext uri="{BB962C8B-B14F-4D97-AF65-F5344CB8AC3E}">
        <p14:creationId xmlns:p14="http://schemas.microsoft.com/office/powerpoint/2010/main" val="921771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DCC2-7782-4F38-9D1E-70DF8DDAA543}"/>
              </a:ext>
            </a:extLst>
          </p:cNvPr>
          <p:cNvSpPr>
            <a:spLocks noGrp="1"/>
          </p:cNvSpPr>
          <p:nvPr>
            <p:ph type="title"/>
          </p:nvPr>
        </p:nvSpPr>
        <p:spPr/>
        <p:txBody>
          <a:bodyPr/>
          <a:lstStyle/>
          <a:p>
            <a:r>
              <a:rPr lang="en-US" dirty="0"/>
              <a:t>How to access ICI Deferred reports</a:t>
            </a:r>
          </a:p>
        </p:txBody>
      </p:sp>
      <p:sp>
        <p:nvSpPr>
          <p:cNvPr id="3" name="Content Placeholder 2">
            <a:extLst>
              <a:ext uri="{FF2B5EF4-FFF2-40B4-BE49-F238E27FC236}">
                <a16:creationId xmlns:a16="http://schemas.microsoft.com/office/drawing/2014/main" id="{B849D032-031F-4DD6-9062-7C8F5AC648EA}"/>
              </a:ext>
            </a:extLst>
          </p:cNvPr>
          <p:cNvSpPr>
            <a:spLocks noGrp="1"/>
          </p:cNvSpPr>
          <p:nvPr>
            <p:ph idx="1"/>
          </p:nvPr>
        </p:nvSpPr>
        <p:spPr>
          <a:xfrm>
            <a:off x="581192" y="2180497"/>
            <a:ext cx="11029615" cy="2353002"/>
          </a:xfrm>
        </p:spPr>
        <p:txBody>
          <a:bodyPr>
            <a:normAutofit fontScale="92500" lnSpcReduction="20000"/>
          </a:bodyPr>
          <a:lstStyle/>
          <a:p>
            <a:pPr lvl="0"/>
            <a:r>
              <a:rPr lang="en-US" b="1" dirty="0"/>
              <a:t>Navigation:</a:t>
            </a:r>
            <a:r>
              <a:rPr lang="en-US" dirty="0"/>
              <a:t>  Workforce Administrator Homepage – Annual Processing Tile – ICI Annual/Deferred Folder – ICI Eligibility Verification Page</a:t>
            </a:r>
          </a:p>
          <a:p>
            <a:pPr lvl="0"/>
            <a:r>
              <a:rPr lang="en-US" dirty="0"/>
              <a:t>Click on the </a:t>
            </a:r>
            <a:r>
              <a:rPr lang="en-US" b="1" dirty="0"/>
              <a:t>Report Name</a:t>
            </a:r>
            <a:r>
              <a:rPr lang="en-US" dirty="0"/>
              <a:t> down arrow and select </a:t>
            </a:r>
            <a:r>
              <a:rPr lang="en-US" b="1" dirty="0"/>
              <a:t>ICI Deferred Newly Eligible</a:t>
            </a:r>
            <a:r>
              <a:rPr lang="en-US" dirty="0"/>
              <a:t>.  Enter your </a:t>
            </a:r>
            <a:r>
              <a:rPr lang="en-US" b="1" dirty="0"/>
              <a:t>Company</a:t>
            </a:r>
            <a:r>
              <a:rPr lang="en-US" dirty="0"/>
              <a:t> (required) and Business Unit (not required). If reviewing for a Region, just enter the Company and all departments within your regional security will return. Click Search.</a:t>
            </a:r>
          </a:p>
        </p:txBody>
      </p:sp>
      <p:pic>
        <p:nvPicPr>
          <p:cNvPr id="6" name="Picture 5">
            <a:extLst>
              <a:ext uri="{FF2B5EF4-FFF2-40B4-BE49-F238E27FC236}">
                <a16:creationId xmlns:a16="http://schemas.microsoft.com/office/drawing/2014/main" id="{A76A2A39-2BE3-45F3-AE6C-3A5333C0C0A2}"/>
              </a:ext>
            </a:extLst>
          </p:cNvPr>
          <p:cNvPicPr>
            <a:picLocks noChangeAspect="1"/>
          </p:cNvPicPr>
          <p:nvPr/>
        </p:nvPicPr>
        <p:blipFill>
          <a:blip r:embed="rId3"/>
          <a:stretch>
            <a:fillRect/>
          </a:stretch>
        </p:blipFill>
        <p:spPr>
          <a:xfrm>
            <a:off x="1522198" y="4533499"/>
            <a:ext cx="8466667" cy="1923810"/>
          </a:xfrm>
          <a:prstGeom prst="rect">
            <a:avLst/>
          </a:prstGeom>
        </p:spPr>
      </p:pic>
    </p:spTree>
    <p:extLst>
      <p:ext uri="{BB962C8B-B14F-4D97-AF65-F5344CB8AC3E}">
        <p14:creationId xmlns:p14="http://schemas.microsoft.com/office/powerpoint/2010/main" val="3140421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FF90-AD77-4E9D-9812-90F1E74CA2CC}"/>
              </a:ext>
            </a:extLst>
          </p:cNvPr>
          <p:cNvSpPr>
            <a:spLocks noGrp="1"/>
          </p:cNvSpPr>
          <p:nvPr>
            <p:ph type="title"/>
          </p:nvPr>
        </p:nvSpPr>
        <p:spPr/>
        <p:txBody>
          <a:bodyPr/>
          <a:lstStyle/>
          <a:p>
            <a:r>
              <a:rPr lang="en-US" dirty="0"/>
              <a:t>Agency Data Validations</a:t>
            </a:r>
          </a:p>
        </p:txBody>
      </p:sp>
      <p:sp>
        <p:nvSpPr>
          <p:cNvPr id="3" name="Content Placeholder 2">
            <a:extLst>
              <a:ext uri="{FF2B5EF4-FFF2-40B4-BE49-F238E27FC236}">
                <a16:creationId xmlns:a16="http://schemas.microsoft.com/office/drawing/2014/main" id="{C4537FFF-57A4-45E8-AFDF-ADF07D429673}"/>
              </a:ext>
            </a:extLst>
          </p:cNvPr>
          <p:cNvSpPr>
            <a:spLocks noGrp="1"/>
          </p:cNvSpPr>
          <p:nvPr>
            <p:ph idx="1"/>
          </p:nvPr>
        </p:nvSpPr>
        <p:spPr/>
        <p:txBody>
          <a:bodyPr>
            <a:normAutofit/>
          </a:bodyPr>
          <a:lstStyle/>
          <a:p>
            <a:r>
              <a:rPr lang="en-US" dirty="0"/>
              <a:t>Newly Eligible </a:t>
            </a:r>
          </a:p>
          <a:p>
            <a:pPr lvl="1"/>
            <a:r>
              <a:rPr lang="en-US" dirty="0"/>
              <a:t>Confirm Category 3 are truly eligible based on leave accrual/usage listed in report</a:t>
            </a:r>
          </a:p>
          <a:p>
            <a:pPr lvl="1"/>
            <a:r>
              <a:rPr lang="en-US" dirty="0"/>
              <a:t>We’ve been tracking prior ICI offerings electronically for several years now but if you have any record of prior offerings not captured in STAR, review those people</a:t>
            </a:r>
          </a:p>
          <a:p>
            <a:endParaRPr lang="en-US" dirty="0"/>
          </a:p>
        </p:txBody>
      </p:sp>
    </p:spTree>
    <p:extLst>
      <p:ext uri="{BB962C8B-B14F-4D97-AF65-F5344CB8AC3E}">
        <p14:creationId xmlns:p14="http://schemas.microsoft.com/office/powerpoint/2010/main" val="198479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3800-3956-4199-9E5E-BA89FDF4F649}"/>
              </a:ext>
            </a:extLst>
          </p:cNvPr>
          <p:cNvSpPr>
            <a:spLocks noGrp="1"/>
          </p:cNvSpPr>
          <p:nvPr>
            <p:ph type="title"/>
          </p:nvPr>
        </p:nvSpPr>
        <p:spPr/>
        <p:txBody>
          <a:bodyPr/>
          <a:lstStyle/>
          <a:p>
            <a:r>
              <a:rPr lang="en-US" dirty="0"/>
              <a:t>ICI Consolidation Merge- Job Data UPdate</a:t>
            </a:r>
          </a:p>
        </p:txBody>
      </p:sp>
      <p:sp>
        <p:nvSpPr>
          <p:cNvPr id="3" name="Content Placeholder 2">
            <a:extLst>
              <a:ext uri="{FF2B5EF4-FFF2-40B4-BE49-F238E27FC236}">
                <a16:creationId xmlns:a16="http://schemas.microsoft.com/office/drawing/2014/main" id="{D0631F7D-E57F-4029-8E60-FA6DDBAE59E9}"/>
              </a:ext>
            </a:extLst>
          </p:cNvPr>
          <p:cNvSpPr>
            <a:spLocks noGrp="1"/>
          </p:cNvSpPr>
          <p:nvPr>
            <p:ph sz="half" idx="1"/>
          </p:nvPr>
        </p:nvSpPr>
        <p:spPr>
          <a:xfrm>
            <a:off x="581193" y="2320350"/>
            <a:ext cx="5422390" cy="895986"/>
          </a:xfrm>
        </p:spPr>
        <p:txBody>
          <a:bodyPr>
            <a:normAutofit fontScale="62500" lnSpcReduction="20000"/>
          </a:bodyPr>
          <a:lstStyle/>
          <a:p>
            <a:r>
              <a:rPr lang="en-US" sz="2600" dirty="0"/>
              <a:t>All eligible employees received a 1-14-2024 job data row consolidating the ICI Basic and Supplemental into 1 plan</a:t>
            </a:r>
          </a:p>
          <a:p>
            <a:r>
              <a:rPr lang="en-US" sz="2000" b="1" dirty="0"/>
              <a:t>LEG: Job row effective date = 1-2-24</a:t>
            </a:r>
          </a:p>
          <a:p>
            <a:endParaRPr lang="en-US" sz="2600" dirty="0"/>
          </a:p>
          <a:p>
            <a:endParaRPr lang="en-US" dirty="0"/>
          </a:p>
        </p:txBody>
      </p:sp>
      <p:sp>
        <p:nvSpPr>
          <p:cNvPr id="4" name="Content Placeholder 3">
            <a:extLst>
              <a:ext uri="{FF2B5EF4-FFF2-40B4-BE49-F238E27FC236}">
                <a16:creationId xmlns:a16="http://schemas.microsoft.com/office/drawing/2014/main" id="{A69BBDA7-B76A-4FCE-9C58-BA72C7EF27E4}"/>
              </a:ext>
            </a:extLst>
          </p:cNvPr>
          <p:cNvSpPr>
            <a:spLocks noGrp="1"/>
          </p:cNvSpPr>
          <p:nvPr>
            <p:ph sz="half" idx="2"/>
          </p:nvPr>
        </p:nvSpPr>
        <p:spPr>
          <a:xfrm>
            <a:off x="6974996" y="2025445"/>
            <a:ext cx="4450088" cy="742898"/>
          </a:xfrm>
        </p:spPr>
        <p:txBody>
          <a:bodyPr>
            <a:normAutofit fontScale="62500" lnSpcReduction="20000"/>
          </a:bodyPr>
          <a:lstStyle/>
          <a:p>
            <a:r>
              <a:rPr lang="en-US" sz="2600" dirty="0"/>
              <a:t>The Elg Field 2 values were updated to remove Supplemental</a:t>
            </a:r>
          </a:p>
          <a:p>
            <a:endParaRPr lang="en-US" dirty="0"/>
          </a:p>
        </p:txBody>
      </p:sp>
      <p:pic>
        <p:nvPicPr>
          <p:cNvPr id="8" name="Picture 7">
            <a:extLst>
              <a:ext uri="{FF2B5EF4-FFF2-40B4-BE49-F238E27FC236}">
                <a16:creationId xmlns:a16="http://schemas.microsoft.com/office/drawing/2014/main" id="{FE0B8D2F-2F6F-5E61-8832-E7F3289A80C7}"/>
              </a:ext>
            </a:extLst>
          </p:cNvPr>
          <p:cNvPicPr>
            <a:picLocks noChangeAspect="1"/>
          </p:cNvPicPr>
          <p:nvPr/>
        </p:nvPicPr>
        <p:blipFill>
          <a:blip r:embed="rId2"/>
          <a:stretch>
            <a:fillRect/>
          </a:stretch>
        </p:blipFill>
        <p:spPr>
          <a:xfrm>
            <a:off x="192587" y="3075797"/>
            <a:ext cx="6782410" cy="3669131"/>
          </a:xfrm>
          <a:prstGeom prst="rect">
            <a:avLst/>
          </a:prstGeom>
        </p:spPr>
      </p:pic>
      <p:pic>
        <p:nvPicPr>
          <p:cNvPr id="10" name="Picture 9">
            <a:extLst>
              <a:ext uri="{FF2B5EF4-FFF2-40B4-BE49-F238E27FC236}">
                <a16:creationId xmlns:a16="http://schemas.microsoft.com/office/drawing/2014/main" id="{ED524EBE-72B5-3953-61D6-03478108A1CB}"/>
              </a:ext>
            </a:extLst>
          </p:cNvPr>
          <p:cNvPicPr>
            <a:picLocks noChangeAspect="1"/>
          </p:cNvPicPr>
          <p:nvPr/>
        </p:nvPicPr>
        <p:blipFill>
          <a:blip r:embed="rId3"/>
          <a:stretch>
            <a:fillRect/>
          </a:stretch>
        </p:blipFill>
        <p:spPr>
          <a:xfrm>
            <a:off x="7800040" y="3075798"/>
            <a:ext cx="2800000" cy="3200000"/>
          </a:xfrm>
          <a:prstGeom prst="rect">
            <a:avLst/>
          </a:prstGeom>
        </p:spPr>
      </p:pic>
    </p:spTree>
    <p:extLst>
      <p:ext uri="{BB962C8B-B14F-4D97-AF65-F5344CB8AC3E}">
        <p14:creationId xmlns:p14="http://schemas.microsoft.com/office/powerpoint/2010/main" val="3289028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701A-223B-4051-A28D-6A70BF66EB34}"/>
              </a:ext>
            </a:extLst>
          </p:cNvPr>
          <p:cNvSpPr>
            <a:spLocks noGrp="1"/>
          </p:cNvSpPr>
          <p:nvPr>
            <p:ph type="title"/>
          </p:nvPr>
        </p:nvSpPr>
        <p:spPr/>
        <p:txBody>
          <a:bodyPr/>
          <a:lstStyle/>
          <a:p>
            <a:r>
              <a:rPr lang="en-US" dirty="0"/>
              <a:t>Issues to watch</a:t>
            </a:r>
          </a:p>
        </p:txBody>
      </p:sp>
      <p:sp>
        <p:nvSpPr>
          <p:cNvPr id="3" name="Content Placeholder 2">
            <a:extLst>
              <a:ext uri="{FF2B5EF4-FFF2-40B4-BE49-F238E27FC236}">
                <a16:creationId xmlns:a16="http://schemas.microsoft.com/office/drawing/2014/main" id="{34EAB354-D5CE-410F-ABA0-950BD1C45ADF}"/>
              </a:ext>
            </a:extLst>
          </p:cNvPr>
          <p:cNvSpPr>
            <a:spLocks noGrp="1"/>
          </p:cNvSpPr>
          <p:nvPr>
            <p:ph idx="1"/>
          </p:nvPr>
        </p:nvSpPr>
        <p:spPr/>
        <p:txBody>
          <a:bodyPr>
            <a:normAutofit fontScale="92500" lnSpcReduction="20000"/>
          </a:bodyPr>
          <a:lstStyle/>
          <a:p>
            <a:r>
              <a:rPr lang="en-US" sz="2400" dirty="0"/>
              <a:t>Process creates future-dated job row</a:t>
            </a:r>
          </a:p>
          <a:p>
            <a:pPr lvl="1"/>
            <a:r>
              <a:rPr lang="en-US" sz="2000" dirty="0"/>
              <a:t>Once process has ran, a ticket will need to be submitted if you need any job updates prior to 3-2-24 (3-1-24 for LEG)</a:t>
            </a:r>
          </a:p>
          <a:p>
            <a:r>
              <a:rPr lang="en-US" sz="2400" dirty="0"/>
              <a:t>Closing events that get ahead of DEF event</a:t>
            </a:r>
          </a:p>
          <a:p>
            <a:pPr lvl="1"/>
            <a:r>
              <a:rPr lang="en-US" sz="2000" dirty="0"/>
              <a:t>If event has earlier event date, it will temporarily close DEF event – monitor open events to ensure DEF stays open</a:t>
            </a:r>
          </a:p>
          <a:p>
            <a:r>
              <a:rPr lang="en-US" sz="2400" dirty="0"/>
              <a:t>No confirmation statement of elections – employee should enter a future “as of” date on the Benefits Summary page to review enrollment</a:t>
            </a:r>
          </a:p>
          <a:p>
            <a:r>
              <a:rPr lang="en-US" sz="2400" dirty="0"/>
              <a:t>Once election made on DEF event, the employee CANNOT go back in and make elections. Agency must submit a ticket to re-open the event.</a:t>
            </a:r>
          </a:p>
          <a:p>
            <a:endParaRPr lang="en-US" dirty="0"/>
          </a:p>
        </p:txBody>
      </p:sp>
    </p:spTree>
    <p:extLst>
      <p:ext uri="{BB962C8B-B14F-4D97-AF65-F5344CB8AC3E}">
        <p14:creationId xmlns:p14="http://schemas.microsoft.com/office/powerpoint/2010/main" val="3573424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7A459EA-6685-432A-B4B0-486353768507}"/>
              </a:ext>
            </a:extLst>
          </p:cNvPr>
          <p:cNvSpPr>
            <a:spLocks noGrp="1"/>
          </p:cNvSpPr>
          <p:nvPr>
            <p:ph type="title"/>
          </p:nvPr>
        </p:nvSpPr>
        <p:spPr>
          <a:xfrm>
            <a:off x="581192" y="5264487"/>
            <a:ext cx="11029616" cy="718870"/>
          </a:xfrm>
        </p:spPr>
        <p:txBody>
          <a:bodyPr>
            <a:normAutofit/>
          </a:bodyPr>
          <a:lstStyle/>
          <a:p>
            <a:r>
              <a:rPr lang="en-US">
                <a:solidFill>
                  <a:srgbClr val="FFFEFF"/>
                </a:solidFill>
              </a:rPr>
              <a:t>Employee notification of ICI Deferred enrollment</a:t>
            </a:r>
          </a:p>
        </p:txBody>
      </p:sp>
      <p:graphicFrame>
        <p:nvGraphicFramePr>
          <p:cNvPr id="7" name="Content Placeholder 2">
            <a:extLst>
              <a:ext uri="{FF2B5EF4-FFF2-40B4-BE49-F238E27FC236}">
                <a16:creationId xmlns:a16="http://schemas.microsoft.com/office/drawing/2014/main" id="{8F0E6147-5C4D-41A2-90AB-B26AF38C5847}"/>
              </a:ext>
            </a:extLst>
          </p:cNvPr>
          <p:cNvGraphicFramePr>
            <a:graphicFrameLocks noGrp="1"/>
          </p:cNvGraphicFramePr>
          <p:nvPr>
            <p:ph idx="1"/>
            <p:extLst>
              <p:ext uri="{D42A27DB-BD31-4B8C-83A1-F6EECF244321}">
                <p14:modId xmlns:p14="http://schemas.microsoft.com/office/powerpoint/2010/main" val="2681739464"/>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445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2288-C340-49B9-995C-9F3B31E123B7}"/>
              </a:ext>
            </a:extLst>
          </p:cNvPr>
          <p:cNvSpPr>
            <a:spLocks noGrp="1"/>
          </p:cNvSpPr>
          <p:nvPr>
            <p:ph type="title"/>
          </p:nvPr>
        </p:nvSpPr>
        <p:spPr>
          <a:xfrm>
            <a:off x="581192" y="702156"/>
            <a:ext cx="11029616" cy="1013800"/>
          </a:xfrm>
        </p:spPr>
        <p:txBody>
          <a:bodyPr vert="horz" lIns="91440" tIns="45720" rIns="91440" bIns="45720" rtlCol="0">
            <a:normAutofit/>
          </a:bodyPr>
          <a:lstStyle/>
          <a:p>
            <a:r>
              <a:rPr lang="en-US"/>
              <a:t>Questions on the deferred enrollment process?</a:t>
            </a:r>
          </a:p>
        </p:txBody>
      </p:sp>
      <p:sp>
        <p:nvSpPr>
          <p:cNvPr id="2070" name="Rectangle 2069">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Dog Photos &amp; Pictures: 40,000+ Cute Dog Images in HD - Pixabay">
            <a:extLst>
              <a:ext uri="{FF2B5EF4-FFF2-40B4-BE49-F238E27FC236}">
                <a16:creationId xmlns:a16="http://schemas.microsoft.com/office/drawing/2014/main" id="{AF2CB5D2-F7A1-6D3F-AFBA-31799F4B2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8" r="2407"/>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5FDF91-B66A-4E5D-9767-3A55798BC8CC}"/>
              </a:ext>
            </a:extLst>
          </p:cNvPr>
          <p:cNvSpPr>
            <a:spLocks noGrp="1"/>
          </p:cNvSpPr>
          <p:nvPr>
            <p:ph idx="1"/>
          </p:nvPr>
        </p:nvSpPr>
        <p:spPr>
          <a:xfrm>
            <a:off x="6335805" y="2180496"/>
            <a:ext cx="5275001" cy="4045683"/>
          </a:xfrm>
        </p:spPr>
        <p:txBody>
          <a:bodyPr vert="horz" lIns="91440" tIns="45720" rIns="91440" bIns="45720" rtlCol="0">
            <a:normAutofit/>
          </a:bodyPr>
          <a:lstStyle/>
          <a:p>
            <a:pPr marL="0" indent="0">
              <a:buNone/>
            </a:pPr>
            <a:r>
              <a:rPr lang="en-US" cap="all">
                <a:hlinkClick r:id="rId4"/>
              </a:rPr>
              <a:t>Deferred Enrollment Job Aid</a:t>
            </a:r>
            <a:endParaRPr lang="en-US" cap="all"/>
          </a:p>
        </p:txBody>
      </p:sp>
    </p:spTree>
    <p:extLst>
      <p:ext uri="{BB962C8B-B14F-4D97-AF65-F5344CB8AC3E}">
        <p14:creationId xmlns:p14="http://schemas.microsoft.com/office/powerpoint/2010/main" val="22683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4" name="Rectangle 3093">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6" name="Rectangle 3095">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8" name="Rectangle 3097">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00" name="Rectangle 3099">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26A7DA5-BFAD-47BC-BBF0-31B14CD15F9E}"/>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a:solidFill>
                  <a:schemeClr val="bg1"/>
                </a:solidFill>
              </a:rPr>
              <a:t>Timeline and next steps</a:t>
            </a:r>
          </a:p>
        </p:txBody>
      </p:sp>
      <p:sp useBgFill="1">
        <p:nvSpPr>
          <p:cNvPr id="3102" name="Rectangle 3101">
            <a:extLst>
              <a:ext uri="{FF2B5EF4-FFF2-40B4-BE49-F238E27FC236}">
                <a16:creationId xmlns:a16="http://schemas.microsoft.com/office/drawing/2014/main" id="{066AE2FE-036E-44DB-8A9A-8E3261C9F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Dog Clipart Images – Browse 130,409 Stock Photos, Vectors, and Video |  Adobe Stock">
            <a:extLst>
              <a:ext uri="{FF2B5EF4-FFF2-40B4-BE49-F238E27FC236}">
                <a16:creationId xmlns:a16="http://schemas.microsoft.com/office/drawing/2014/main" id="{14657451-CC46-4DA3-7677-99042A9EDF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534" y="720343"/>
            <a:ext cx="10753772" cy="356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05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0A2B-D5AE-4719-84A8-DA26C74B6F3F}"/>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8EB7BCF-E80E-42E1-9FAD-6DEE716F934A}"/>
              </a:ext>
            </a:extLst>
          </p:cNvPr>
          <p:cNvSpPr>
            <a:spLocks noGrp="1"/>
          </p:cNvSpPr>
          <p:nvPr>
            <p:ph idx="1"/>
          </p:nvPr>
        </p:nvSpPr>
        <p:spPr>
          <a:xfrm>
            <a:off x="581192" y="2026508"/>
            <a:ext cx="11029615" cy="3832291"/>
          </a:xfrm>
        </p:spPr>
        <p:txBody>
          <a:bodyPr>
            <a:normAutofit/>
          </a:bodyPr>
          <a:lstStyle/>
          <a:p>
            <a:pPr lvl="0"/>
            <a:r>
              <a:rPr lang="en-US" b="1" dirty="0"/>
              <a:t>January 14</a:t>
            </a:r>
            <a:r>
              <a:rPr lang="en-US" b="1" baseline="30000" dirty="0"/>
              <a:t>th</a:t>
            </a:r>
            <a:r>
              <a:rPr lang="en-US" b="1" dirty="0"/>
              <a:t> </a:t>
            </a:r>
            <a:r>
              <a:rPr lang="en-US" dirty="0"/>
              <a:t>– 12-31-23 WRS ABBR added with 2023 WRS earnings</a:t>
            </a:r>
          </a:p>
          <a:p>
            <a:r>
              <a:rPr lang="en-US" b="1" dirty="0"/>
              <a:t>January 14</a:t>
            </a:r>
            <a:r>
              <a:rPr lang="en-US" b="1" baseline="30000" dirty="0"/>
              <a:t>th</a:t>
            </a:r>
            <a:r>
              <a:rPr lang="en-US" dirty="0"/>
              <a:t> – ICI Annual Information loaded to agency review table</a:t>
            </a:r>
          </a:p>
          <a:p>
            <a:pPr lvl="1"/>
            <a:r>
              <a:rPr lang="en-US" dirty="0"/>
              <a:t>(Deferred Enrollment report not available until all Annual Update processes complete)</a:t>
            </a:r>
          </a:p>
          <a:p>
            <a:r>
              <a:rPr lang="en-US" b="1" dirty="0"/>
              <a:t>January 17</a:t>
            </a:r>
            <a:r>
              <a:rPr lang="en-US" b="1" baseline="30000" dirty="0"/>
              <a:t>th</a:t>
            </a:r>
            <a:r>
              <a:rPr lang="en-US" b="1" dirty="0"/>
              <a:t> – </a:t>
            </a:r>
            <a:r>
              <a:rPr lang="en-US" dirty="0"/>
              <a:t>ICI Annual and Deferred Training</a:t>
            </a:r>
          </a:p>
          <a:p>
            <a:pPr lvl="0"/>
            <a:r>
              <a:rPr lang="en-US" b="1" dirty="0"/>
              <a:t>January 17</a:t>
            </a:r>
            <a:r>
              <a:rPr lang="en-US" b="1" baseline="30000" dirty="0"/>
              <a:t>th</a:t>
            </a:r>
            <a:r>
              <a:rPr lang="en-US" b="1" dirty="0"/>
              <a:t> </a:t>
            </a:r>
            <a:r>
              <a:rPr lang="en-US" dirty="0"/>
              <a:t>– Agency review period for ICI Annual Update report begins</a:t>
            </a:r>
          </a:p>
        </p:txBody>
      </p:sp>
    </p:spTree>
    <p:extLst>
      <p:ext uri="{BB962C8B-B14F-4D97-AF65-F5344CB8AC3E}">
        <p14:creationId xmlns:p14="http://schemas.microsoft.com/office/powerpoint/2010/main" val="2252769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0A2B-D5AE-4719-84A8-DA26C74B6F3F}"/>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8EB7BCF-E80E-42E1-9FAD-6DEE716F934A}"/>
              </a:ext>
            </a:extLst>
          </p:cNvPr>
          <p:cNvSpPr>
            <a:spLocks noGrp="1"/>
          </p:cNvSpPr>
          <p:nvPr>
            <p:ph idx="1"/>
          </p:nvPr>
        </p:nvSpPr>
        <p:spPr>
          <a:xfrm>
            <a:off x="581192" y="2026508"/>
            <a:ext cx="11029615" cy="3832291"/>
          </a:xfrm>
        </p:spPr>
        <p:txBody>
          <a:bodyPr>
            <a:normAutofit/>
          </a:bodyPr>
          <a:lstStyle/>
          <a:p>
            <a:pPr lvl="0"/>
            <a:r>
              <a:rPr lang="en-US" b="1" dirty="0"/>
              <a:t>January 22</a:t>
            </a:r>
            <a:r>
              <a:rPr lang="en-US" b="1" baseline="30000" dirty="0"/>
              <a:t>nd </a:t>
            </a:r>
            <a:r>
              <a:rPr lang="en-US" b="1" dirty="0"/>
              <a:t>at 4pm - Legislature ONLY</a:t>
            </a:r>
            <a:r>
              <a:rPr lang="en-US" dirty="0"/>
              <a:t>: End of ICI Annual Report review period.  All Elg Fld 2 and ABBR updates must be entered on ICI Annual report page.  All job, ICI ABBR and ICI enrollment updates will be made the evening of 1-22-24.</a:t>
            </a:r>
          </a:p>
          <a:p>
            <a:r>
              <a:rPr lang="en-US" b="1" dirty="0"/>
              <a:t>January 24</a:t>
            </a:r>
            <a:r>
              <a:rPr lang="en-US" b="1" baseline="30000" dirty="0"/>
              <a:t>th</a:t>
            </a:r>
            <a:r>
              <a:rPr lang="en-US" b="1" dirty="0"/>
              <a:t> </a:t>
            </a:r>
            <a:r>
              <a:rPr lang="en-US" dirty="0"/>
              <a:t>– announcement on self-service landing page regarding ICI Annual Update Period</a:t>
            </a:r>
            <a:endParaRPr lang="en-US" b="1" dirty="0"/>
          </a:p>
          <a:p>
            <a:pPr lvl="0"/>
            <a:r>
              <a:rPr lang="en-US" b="1" dirty="0"/>
              <a:t>January 24</a:t>
            </a:r>
            <a:r>
              <a:rPr lang="en-US" b="1" baseline="30000" dirty="0"/>
              <a:t>th</a:t>
            </a:r>
            <a:r>
              <a:rPr lang="en-US" b="1" dirty="0"/>
              <a:t> at 4pm</a:t>
            </a:r>
            <a:r>
              <a:rPr lang="en-US" dirty="0"/>
              <a:t> – All Elg Fld 2 and ABBR updates must be entered on ICI Annual Report page </a:t>
            </a:r>
            <a:r>
              <a:rPr lang="en-US" b="1" u="sng" dirty="0"/>
              <a:t>without exception</a:t>
            </a:r>
          </a:p>
        </p:txBody>
      </p:sp>
    </p:spTree>
    <p:extLst>
      <p:ext uri="{BB962C8B-B14F-4D97-AF65-F5344CB8AC3E}">
        <p14:creationId xmlns:p14="http://schemas.microsoft.com/office/powerpoint/2010/main" val="2081048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57F0-504E-4E2C-BE3D-5BEFCE05D9F9}"/>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AB4090B6-ADA9-4077-9AA2-46F64D2EA222}"/>
              </a:ext>
            </a:extLst>
          </p:cNvPr>
          <p:cNvSpPr>
            <a:spLocks noGrp="1"/>
          </p:cNvSpPr>
          <p:nvPr>
            <p:ph idx="1"/>
          </p:nvPr>
        </p:nvSpPr>
        <p:spPr>
          <a:xfrm>
            <a:off x="581192" y="1953928"/>
            <a:ext cx="11029615" cy="3904871"/>
          </a:xfrm>
        </p:spPr>
        <p:txBody>
          <a:bodyPr>
            <a:normAutofit fontScale="85000" lnSpcReduction="10000"/>
          </a:bodyPr>
          <a:lstStyle/>
          <a:p>
            <a:pPr lvl="0"/>
            <a:r>
              <a:rPr lang="en-US" b="1" dirty="0"/>
              <a:t>January 26</a:t>
            </a:r>
            <a:r>
              <a:rPr lang="en-US" b="1" baseline="30000" dirty="0"/>
              <a:t>th</a:t>
            </a:r>
            <a:r>
              <a:rPr lang="en-US" b="1" dirty="0"/>
              <a:t>–</a:t>
            </a:r>
            <a:r>
              <a:rPr lang="en-US" dirty="0"/>
              <a:t> based on agency updates to the ICI Annual Report, the following updates will occur:</a:t>
            </a:r>
          </a:p>
          <a:p>
            <a:pPr lvl="1"/>
            <a:r>
              <a:rPr lang="en-US" dirty="0"/>
              <a:t>If there is a change to Elg Config Fld 2, a row on job data will be inserted effective 1-14-24 (Action = Data Change, Reason = ICI Category Change) and Elg Fld 2 will be updated to new value.  </a:t>
            </a:r>
          </a:p>
          <a:p>
            <a:pPr lvl="2"/>
            <a:r>
              <a:rPr lang="en-US" dirty="0"/>
              <a:t>Elg Fld 2 will be updated to reflect the employee’s ICI enrollment in Plan Type 30. </a:t>
            </a:r>
          </a:p>
          <a:p>
            <a:pPr lvl="2"/>
            <a:r>
              <a:rPr lang="en-US" b="1" dirty="0">
                <a:highlight>
                  <a:srgbClr val="FFFF00"/>
                </a:highlight>
              </a:rPr>
              <a:t>For LEG Employees Only</a:t>
            </a:r>
            <a:r>
              <a:rPr lang="en-US" dirty="0">
                <a:highlight>
                  <a:srgbClr val="FFFF00"/>
                </a:highlight>
              </a:rPr>
              <a:t> – the effective date on job will be 1-2-24 and this process will occur on 1-22-24.</a:t>
            </a:r>
          </a:p>
          <a:p>
            <a:pPr lvl="1"/>
            <a:r>
              <a:rPr lang="en-US" dirty="0"/>
              <a:t>ICI ABBR will be updated effective 1-14-24 (the 1st day of the pay period in which the first half of the February ICI deduction is taken)</a:t>
            </a:r>
          </a:p>
          <a:p>
            <a:pPr lvl="2"/>
            <a:r>
              <a:rPr lang="en-US" dirty="0"/>
              <a:t>For LEG employees:  ABBR effective date will be the same for LEG employees</a:t>
            </a:r>
          </a:p>
          <a:p>
            <a:pPr lvl="1"/>
            <a:r>
              <a:rPr lang="en-US" dirty="0"/>
              <a:t>If there is an ICI category change, the ICI event created by the job update will be used to move the employee to the correct ICI plan effective 2-1-24</a:t>
            </a:r>
          </a:p>
        </p:txBody>
      </p:sp>
    </p:spTree>
    <p:extLst>
      <p:ext uri="{BB962C8B-B14F-4D97-AF65-F5344CB8AC3E}">
        <p14:creationId xmlns:p14="http://schemas.microsoft.com/office/powerpoint/2010/main" val="3514995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6F74-3FDA-4B0E-8F2D-B3AEFBBB5696}"/>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DADBCE8E-4663-419C-A214-59FA12090A53}"/>
              </a:ext>
            </a:extLst>
          </p:cNvPr>
          <p:cNvSpPr>
            <a:spLocks noGrp="1"/>
          </p:cNvSpPr>
          <p:nvPr>
            <p:ph idx="1"/>
          </p:nvPr>
        </p:nvSpPr>
        <p:spPr>
          <a:xfrm>
            <a:off x="581192" y="2032000"/>
            <a:ext cx="11029615" cy="3826800"/>
          </a:xfrm>
        </p:spPr>
        <p:txBody>
          <a:bodyPr>
            <a:normAutofit fontScale="77500" lnSpcReduction="20000"/>
          </a:bodyPr>
          <a:lstStyle/>
          <a:p>
            <a:pPr lvl="0"/>
            <a:r>
              <a:rPr lang="en-US" b="1" dirty="0"/>
              <a:t>January 29</a:t>
            </a:r>
            <a:r>
              <a:rPr lang="en-US" b="1" baseline="30000" dirty="0"/>
              <a:t>th</a:t>
            </a:r>
            <a:r>
              <a:rPr lang="en-US" b="1" dirty="0"/>
              <a:t> </a:t>
            </a:r>
            <a:r>
              <a:rPr lang="en-US" dirty="0"/>
              <a:t>– agency review period of ICI Deferred Enrollment Period will begin (all updates associated with the ICI Annual Update must be complete before this process is run)</a:t>
            </a:r>
          </a:p>
          <a:p>
            <a:pPr lvl="0"/>
            <a:r>
              <a:rPr lang="en-US" b="1" dirty="0"/>
              <a:t>February 1</a:t>
            </a:r>
            <a:r>
              <a:rPr lang="en-US" b="1" baseline="30000" dirty="0"/>
              <a:t>st</a:t>
            </a:r>
            <a:r>
              <a:rPr lang="en-US" dirty="0"/>
              <a:t> – last day employees can submit an application to cancel ICI coverage effective 2-1-24 (use 2-1-24 CAN event to cancel coverage)</a:t>
            </a:r>
          </a:p>
          <a:p>
            <a:pPr lvl="0"/>
            <a:r>
              <a:rPr lang="en-US" b="1" dirty="0"/>
              <a:t>February 1</a:t>
            </a:r>
            <a:r>
              <a:rPr lang="en-US" b="1" baseline="30000" dirty="0"/>
              <a:t>st</a:t>
            </a:r>
            <a:r>
              <a:rPr lang="en-US" dirty="0"/>
              <a:t>– PP3 confirmation</a:t>
            </a:r>
          </a:p>
          <a:p>
            <a:pPr lvl="1"/>
            <a:r>
              <a:rPr lang="en-US" dirty="0"/>
              <a:t>ICI premiums based on new ABBR and ICI category </a:t>
            </a:r>
          </a:p>
          <a:p>
            <a:pPr lvl="1"/>
            <a:r>
              <a:rPr lang="en-US" b="1" dirty="0"/>
              <a:t>For LEG Employees Only</a:t>
            </a:r>
            <a:r>
              <a:rPr lang="en-US" dirty="0"/>
              <a:t> – all ICI Annual Updates reflected on 2-1-24 paycheck</a:t>
            </a:r>
          </a:p>
          <a:p>
            <a:pPr lvl="0"/>
            <a:r>
              <a:rPr lang="en-US" b="1" dirty="0"/>
              <a:t>February 7</a:t>
            </a:r>
            <a:r>
              <a:rPr lang="en-US" b="1" baseline="30000" dirty="0"/>
              <a:t>th </a:t>
            </a:r>
            <a:r>
              <a:rPr lang="en-US" b="1" dirty="0"/>
              <a:t>at 4pm </a:t>
            </a:r>
            <a:r>
              <a:rPr lang="en-US" dirty="0"/>
              <a:t>– end of ICI Deferred Enrollment Agency review period - All Elg Fld 2 and ABBR updates must be entered on ICI Deferred Enrollment page </a:t>
            </a:r>
            <a:r>
              <a:rPr lang="en-US" b="1" u="sng" dirty="0"/>
              <a:t>without exception</a:t>
            </a:r>
            <a:endParaRPr lang="en-US" dirty="0"/>
          </a:p>
        </p:txBody>
      </p:sp>
    </p:spTree>
    <p:extLst>
      <p:ext uri="{BB962C8B-B14F-4D97-AF65-F5344CB8AC3E}">
        <p14:creationId xmlns:p14="http://schemas.microsoft.com/office/powerpoint/2010/main" val="2467407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210E-9F3E-4029-8CF3-1EE722289A83}"/>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6E297B87-3661-4929-8788-AAE94B67348D}"/>
              </a:ext>
            </a:extLst>
          </p:cNvPr>
          <p:cNvSpPr>
            <a:spLocks noGrp="1"/>
          </p:cNvSpPr>
          <p:nvPr>
            <p:ph idx="1"/>
          </p:nvPr>
        </p:nvSpPr>
        <p:spPr/>
        <p:txBody>
          <a:bodyPr>
            <a:normAutofit fontScale="92500" lnSpcReduction="20000"/>
          </a:bodyPr>
          <a:lstStyle/>
          <a:p>
            <a:pPr lvl="0"/>
            <a:r>
              <a:rPr lang="en-US" b="1" dirty="0"/>
              <a:t>February 9</a:t>
            </a:r>
            <a:r>
              <a:rPr lang="en-US" b="1" baseline="30000" dirty="0"/>
              <a:t>th</a:t>
            </a:r>
            <a:r>
              <a:rPr lang="en-US" b="1" dirty="0"/>
              <a:t> (evening) </a:t>
            </a:r>
            <a:endParaRPr lang="en-US" dirty="0"/>
          </a:p>
          <a:p>
            <a:pPr lvl="1"/>
            <a:r>
              <a:rPr lang="en-GB" dirty="0"/>
              <a:t>Run process to add a row to Job for all newly eligible (update Elg Fld 2 and 4)</a:t>
            </a:r>
            <a:endParaRPr lang="en-US" dirty="0"/>
          </a:p>
          <a:p>
            <a:pPr lvl="2"/>
            <a:r>
              <a:rPr lang="en-GB" dirty="0"/>
              <a:t>Action/Reason = Data Change/ICI Deferred Enrollment</a:t>
            </a:r>
            <a:endParaRPr lang="en-US" dirty="0"/>
          </a:p>
          <a:p>
            <a:pPr lvl="2"/>
            <a:r>
              <a:rPr lang="en-GB" dirty="0"/>
              <a:t>Effective Date = 3-2-24 for all except LEG (3-1-24 for LEG)</a:t>
            </a:r>
            <a:endParaRPr lang="en-US" dirty="0"/>
          </a:p>
          <a:p>
            <a:pPr lvl="1"/>
            <a:r>
              <a:rPr lang="en-GB"/>
              <a:t>Run </a:t>
            </a:r>
            <a:r>
              <a:rPr lang="en-GB" dirty="0"/>
              <a:t>process to load ICI ABBR for all newly eligible</a:t>
            </a:r>
            <a:endParaRPr lang="en-US" dirty="0"/>
          </a:p>
          <a:p>
            <a:pPr lvl="2"/>
            <a:r>
              <a:rPr lang="en-GB" dirty="0"/>
              <a:t>Effective Date = 1-14-24</a:t>
            </a:r>
          </a:p>
          <a:p>
            <a:pPr lvl="0"/>
            <a:r>
              <a:rPr lang="en-US" b="1" dirty="0"/>
              <a:t>February 12</a:t>
            </a:r>
            <a:r>
              <a:rPr lang="en-US" b="1" baseline="30000" dirty="0"/>
              <a:t>th</a:t>
            </a:r>
            <a:r>
              <a:rPr lang="en-US" b="1" dirty="0"/>
              <a:t> </a:t>
            </a:r>
            <a:endParaRPr lang="en-US" dirty="0"/>
          </a:p>
          <a:p>
            <a:pPr lvl="1"/>
            <a:r>
              <a:rPr lang="en-GB" dirty="0"/>
              <a:t>DEF event open for entry</a:t>
            </a:r>
            <a:endParaRPr lang="en-US" dirty="0"/>
          </a:p>
          <a:p>
            <a:pPr lvl="1"/>
            <a:r>
              <a:rPr lang="en-GB" dirty="0"/>
              <a:t>Employees will be notified of eligibility via Employee Messaging</a:t>
            </a:r>
            <a:endParaRPr lang="en-US" dirty="0"/>
          </a:p>
        </p:txBody>
      </p:sp>
    </p:spTree>
    <p:extLst>
      <p:ext uri="{BB962C8B-B14F-4D97-AF65-F5344CB8AC3E}">
        <p14:creationId xmlns:p14="http://schemas.microsoft.com/office/powerpoint/2010/main" val="759893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210E-9F3E-4029-8CF3-1EE722289A83}"/>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6E297B87-3661-4929-8788-AAE94B67348D}"/>
              </a:ext>
            </a:extLst>
          </p:cNvPr>
          <p:cNvSpPr>
            <a:spLocks noGrp="1"/>
          </p:cNvSpPr>
          <p:nvPr>
            <p:ph idx="1"/>
          </p:nvPr>
        </p:nvSpPr>
        <p:spPr/>
        <p:txBody>
          <a:bodyPr>
            <a:normAutofit fontScale="77500" lnSpcReduction="20000"/>
          </a:bodyPr>
          <a:lstStyle/>
          <a:p>
            <a:pPr lvl="0"/>
            <a:r>
              <a:rPr lang="en-GB" b="1" dirty="0"/>
              <a:t>March 1</a:t>
            </a:r>
            <a:r>
              <a:rPr lang="en-GB" b="1" baseline="30000" dirty="0"/>
              <a:t>st</a:t>
            </a:r>
            <a:r>
              <a:rPr lang="en-GB" b="1" dirty="0"/>
              <a:t> at 5pm</a:t>
            </a:r>
            <a:r>
              <a:rPr lang="en-GB" dirty="0"/>
              <a:t> – End of Deferred Enrollment Period </a:t>
            </a:r>
          </a:p>
          <a:p>
            <a:pPr lvl="1"/>
            <a:r>
              <a:rPr lang="en-GB" dirty="0"/>
              <a:t>eBenefits will close at 5pm</a:t>
            </a:r>
            <a:endParaRPr lang="en-US" dirty="0"/>
          </a:p>
          <a:p>
            <a:pPr lvl="1"/>
            <a:r>
              <a:rPr lang="en-GB" dirty="0"/>
              <a:t>All agency entry of paper applications received must be done by 5pm</a:t>
            </a:r>
            <a:endParaRPr lang="en-US" dirty="0"/>
          </a:p>
          <a:p>
            <a:pPr lvl="0"/>
            <a:r>
              <a:rPr lang="en-GB" b="1" dirty="0"/>
              <a:t>After March 1</a:t>
            </a:r>
            <a:r>
              <a:rPr lang="en-GB" b="1" baseline="30000" dirty="0"/>
              <a:t>st</a:t>
            </a:r>
            <a:r>
              <a:rPr lang="en-GB" b="1" dirty="0"/>
              <a:t> </a:t>
            </a:r>
            <a:r>
              <a:rPr lang="en-GB" dirty="0"/>
              <a:t>– agency will have to create a ticket for paper applications that need entry</a:t>
            </a:r>
            <a:endParaRPr lang="en-US" dirty="0"/>
          </a:p>
          <a:p>
            <a:pPr lvl="1"/>
            <a:r>
              <a:rPr lang="en-GB" b="1" dirty="0"/>
              <a:t>Ticket Subject Line</a:t>
            </a:r>
            <a:r>
              <a:rPr lang="en-GB" dirty="0"/>
              <a:t> = ICI Deferred Entry, Employee Name, Empl ID</a:t>
            </a:r>
          </a:p>
          <a:p>
            <a:pPr lvl="1"/>
            <a:r>
              <a:rPr lang="en-GB" dirty="0"/>
              <a:t>Attach ICI application- Entry must be done by Central Benefits to preserve application receipt date</a:t>
            </a:r>
            <a:endParaRPr lang="en-US" dirty="0"/>
          </a:p>
          <a:p>
            <a:r>
              <a:rPr lang="en-GB" b="1" dirty="0"/>
              <a:t>March 28</a:t>
            </a:r>
            <a:r>
              <a:rPr lang="en-GB" b="1" baseline="30000" dirty="0"/>
              <a:t>th</a:t>
            </a:r>
            <a:r>
              <a:rPr lang="en-GB" b="1" dirty="0"/>
              <a:t>–</a:t>
            </a:r>
            <a:r>
              <a:rPr lang="en-GB" dirty="0"/>
              <a:t> PP7 Confirmation (1</a:t>
            </a:r>
            <a:r>
              <a:rPr lang="en-GB" baseline="30000" dirty="0"/>
              <a:t>st</a:t>
            </a:r>
            <a:r>
              <a:rPr lang="en-GB" dirty="0"/>
              <a:t> premiums taken associated with deferred </a:t>
            </a:r>
            <a:r>
              <a:rPr lang="en-GB" dirty="0" err="1"/>
              <a:t>enrollment</a:t>
            </a:r>
            <a:r>
              <a:rPr lang="en-GB" dirty="0"/>
              <a:t>)</a:t>
            </a:r>
            <a:endParaRPr lang="en-US" dirty="0"/>
          </a:p>
          <a:p>
            <a:pPr lvl="0"/>
            <a:r>
              <a:rPr lang="en-GB" b="1" dirty="0"/>
              <a:t>April 1</a:t>
            </a:r>
            <a:r>
              <a:rPr lang="en-GB" b="1" baseline="30000" dirty="0"/>
              <a:t>st</a:t>
            </a:r>
            <a:r>
              <a:rPr lang="en-GB" dirty="0"/>
              <a:t> – Coverage effective date of all ICI deferred enrollments</a:t>
            </a:r>
            <a:endParaRPr lang="en-US" dirty="0"/>
          </a:p>
          <a:p>
            <a:pPr lvl="0"/>
            <a:r>
              <a:rPr lang="en-GB" b="1" dirty="0"/>
              <a:t>April 4</a:t>
            </a:r>
            <a:r>
              <a:rPr lang="en-GB" b="1" baseline="30000" dirty="0"/>
              <a:t>th</a:t>
            </a:r>
            <a:r>
              <a:rPr lang="en-GB" b="1" dirty="0"/>
              <a:t> –</a:t>
            </a:r>
            <a:r>
              <a:rPr lang="en-GB" dirty="0"/>
              <a:t> PP7 Check Date</a:t>
            </a:r>
            <a:endParaRPr lang="en-US" dirty="0"/>
          </a:p>
        </p:txBody>
      </p:sp>
    </p:spTree>
    <p:extLst>
      <p:ext uri="{BB962C8B-B14F-4D97-AF65-F5344CB8AC3E}">
        <p14:creationId xmlns:p14="http://schemas.microsoft.com/office/powerpoint/2010/main" val="320840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3800-3956-4199-9E5E-BA89FDF4F649}"/>
              </a:ext>
            </a:extLst>
          </p:cNvPr>
          <p:cNvSpPr>
            <a:spLocks noGrp="1"/>
          </p:cNvSpPr>
          <p:nvPr>
            <p:ph type="title"/>
          </p:nvPr>
        </p:nvSpPr>
        <p:spPr/>
        <p:txBody>
          <a:bodyPr/>
          <a:lstStyle/>
          <a:p>
            <a:r>
              <a:rPr lang="en-US" dirty="0"/>
              <a:t>ICI Consolidation Merge- Base Benefits Update</a:t>
            </a:r>
          </a:p>
        </p:txBody>
      </p:sp>
      <p:sp>
        <p:nvSpPr>
          <p:cNvPr id="3" name="Content Placeholder 2">
            <a:extLst>
              <a:ext uri="{FF2B5EF4-FFF2-40B4-BE49-F238E27FC236}">
                <a16:creationId xmlns:a16="http://schemas.microsoft.com/office/drawing/2014/main" id="{D0631F7D-E57F-4029-8E60-FA6DDBAE59E9}"/>
              </a:ext>
            </a:extLst>
          </p:cNvPr>
          <p:cNvSpPr>
            <a:spLocks noGrp="1"/>
          </p:cNvSpPr>
          <p:nvPr>
            <p:ph idx="1"/>
          </p:nvPr>
        </p:nvSpPr>
        <p:spPr>
          <a:xfrm>
            <a:off x="581192" y="2180496"/>
            <a:ext cx="4934391" cy="1564653"/>
          </a:xfrm>
        </p:spPr>
        <p:txBody>
          <a:bodyPr>
            <a:normAutofit fontScale="55000" lnSpcReduction="20000"/>
          </a:bodyPr>
          <a:lstStyle/>
          <a:p>
            <a:endParaRPr lang="en-US" sz="1400" dirty="0"/>
          </a:p>
          <a:p>
            <a:r>
              <a:rPr lang="en-US" sz="3500" dirty="0"/>
              <a:t>ICI Base Benefits was also updated for any employee receiving the ICI merge job data row.  This updated the ICI Option Codes with a 2-1-24 coverage begin date</a:t>
            </a:r>
          </a:p>
          <a:p>
            <a:endParaRPr lang="en-US" dirty="0"/>
          </a:p>
        </p:txBody>
      </p:sp>
      <p:pic>
        <p:nvPicPr>
          <p:cNvPr id="6" name="Picture 5">
            <a:extLst>
              <a:ext uri="{FF2B5EF4-FFF2-40B4-BE49-F238E27FC236}">
                <a16:creationId xmlns:a16="http://schemas.microsoft.com/office/drawing/2014/main" id="{5FE33D1B-9497-7EE5-2520-4E1D7CF5E7DF}"/>
              </a:ext>
            </a:extLst>
          </p:cNvPr>
          <p:cNvPicPr>
            <a:picLocks noChangeAspect="1"/>
          </p:cNvPicPr>
          <p:nvPr/>
        </p:nvPicPr>
        <p:blipFill>
          <a:blip r:embed="rId2"/>
          <a:stretch>
            <a:fillRect/>
          </a:stretch>
        </p:blipFill>
        <p:spPr>
          <a:xfrm>
            <a:off x="5609551" y="2062212"/>
            <a:ext cx="6001257" cy="3598099"/>
          </a:xfrm>
          <a:prstGeom prst="rect">
            <a:avLst/>
          </a:prstGeom>
        </p:spPr>
      </p:pic>
    </p:spTree>
    <p:extLst>
      <p:ext uri="{BB962C8B-B14F-4D97-AF65-F5344CB8AC3E}">
        <p14:creationId xmlns:p14="http://schemas.microsoft.com/office/powerpoint/2010/main" val="1736312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E475-6A89-4D5E-A0F1-E01AC97D964E}"/>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7BC4C70B-2AAE-4D76-9038-186A0DDA579C}"/>
              </a:ext>
            </a:extLst>
          </p:cNvPr>
          <p:cNvSpPr>
            <a:spLocks noGrp="1"/>
          </p:cNvSpPr>
          <p:nvPr>
            <p:ph idx="1"/>
          </p:nvPr>
        </p:nvSpPr>
        <p:spPr>
          <a:xfrm>
            <a:off x="581192" y="1960606"/>
            <a:ext cx="11029615" cy="3898194"/>
          </a:xfrm>
        </p:spPr>
        <p:txBody>
          <a:bodyPr>
            <a:normAutofit/>
          </a:bodyPr>
          <a:lstStyle/>
          <a:p>
            <a:r>
              <a:rPr lang="en-US" sz="2400" dirty="0"/>
              <a:t>Agencies should review ICI Annual Update and ICI Deferred Enrollment Job Aids (all ICI resources on </a:t>
            </a:r>
            <a:r>
              <a:rPr lang="en-US" sz="2400" dirty="0">
                <a:solidFill>
                  <a:srgbClr val="0070C0"/>
                </a:solidFill>
                <a:hlinkClick r:id="rId3">
                  <a:extLst>
                    <a:ext uri="{A12FA001-AC4F-418D-AE19-62706E023703}">
                      <ahyp:hlinkClr xmlns:ahyp="http://schemas.microsoft.com/office/drawing/2018/hyperlinkcolor" val="tx"/>
                    </a:ext>
                  </a:extLst>
                </a:hlinkClick>
              </a:rPr>
              <a:t>Central Benefits page</a:t>
            </a:r>
            <a:r>
              <a:rPr lang="en-US" sz="2400" dirty="0"/>
              <a:t>)</a:t>
            </a:r>
          </a:p>
          <a:p>
            <a:r>
              <a:rPr lang="en-US" sz="2400" dirty="0"/>
              <a:t>Agencies should begin ICI Annual Update review process</a:t>
            </a:r>
          </a:p>
          <a:p>
            <a:r>
              <a:rPr lang="en-US" sz="2400" dirty="0"/>
              <a:t>Once agency review period is over, Central Benefits will validate agency updates/report output before job/ABBR updates are done</a:t>
            </a:r>
          </a:p>
          <a:p>
            <a:r>
              <a:rPr lang="en-US" sz="2400" dirty="0"/>
              <a:t>Agencies will be notified once Deferred Enrollment information is available for validation for review</a:t>
            </a:r>
          </a:p>
        </p:txBody>
      </p:sp>
    </p:spTree>
    <p:extLst>
      <p:ext uri="{BB962C8B-B14F-4D97-AF65-F5344CB8AC3E}">
        <p14:creationId xmlns:p14="http://schemas.microsoft.com/office/powerpoint/2010/main" val="3744279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EF22-B88C-44F0-BA5E-7BCCF85ECCC5}"/>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920D7C50-7614-4953-977C-1A07CE7B70A2}"/>
              </a:ext>
            </a:extLst>
          </p:cNvPr>
          <p:cNvSpPr>
            <a:spLocks noGrp="1"/>
          </p:cNvSpPr>
          <p:nvPr>
            <p:ph idx="1"/>
          </p:nvPr>
        </p:nvSpPr>
        <p:spPr>
          <a:xfrm>
            <a:off x="581192" y="2180495"/>
            <a:ext cx="11029615" cy="3481395"/>
          </a:xfrm>
        </p:spPr>
        <p:txBody>
          <a:bodyPr>
            <a:normAutofit/>
          </a:bodyPr>
          <a:lstStyle/>
          <a:p>
            <a:r>
              <a:rPr lang="en-US" dirty="0">
                <a:solidFill>
                  <a:schemeClr val="tx1"/>
                </a:solidFill>
                <a:hlinkClick r:id="rId3"/>
              </a:rPr>
              <a:t>2024 ICI Premiums</a:t>
            </a:r>
            <a:r>
              <a:rPr lang="en-US" dirty="0">
                <a:solidFill>
                  <a:schemeClr val="tx1"/>
                </a:solidFill>
              </a:rPr>
              <a:t> </a:t>
            </a:r>
          </a:p>
          <a:p>
            <a:r>
              <a:rPr lang="en-US" dirty="0">
                <a:solidFill>
                  <a:schemeClr val="tx1"/>
                </a:solidFill>
              </a:rPr>
              <a:t>ICI Premium Calculator (coming soon)</a:t>
            </a:r>
          </a:p>
          <a:p>
            <a:r>
              <a:rPr lang="en-US" dirty="0">
                <a:solidFill>
                  <a:schemeClr val="tx1"/>
                </a:solidFill>
                <a:hlinkClick r:id="rId4"/>
              </a:rPr>
              <a:t>ETF Information about 2024 ICI Annual Update/Deferred Enrollment</a:t>
            </a:r>
            <a:endParaRPr lang="en-US" dirty="0">
              <a:solidFill>
                <a:schemeClr val="tx1"/>
              </a:solidFill>
            </a:endParaRPr>
          </a:p>
          <a:p>
            <a:r>
              <a:rPr lang="en-US" b="1" dirty="0"/>
              <a:t>ICI Report Navigation: </a:t>
            </a:r>
            <a:r>
              <a:rPr lang="en-US" dirty="0"/>
              <a:t>Workforce Administrator Homepage – Annual Processing Tile – ICI Annual/Deferred Folder – ICI Eligibility Verification Page</a:t>
            </a:r>
          </a:p>
        </p:txBody>
      </p:sp>
    </p:spTree>
    <p:extLst>
      <p:ext uri="{BB962C8B-B14F-4D97-AF65-F5344CB8AC3E}">
        <p14:creationId xmlns:p14="http://schemas.microsoft.com/office/powerpoint/2010/main" val="1591370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41E5-20EA-49E0-9B4D-6AAF5DB81694}"/>
              </a:ext>
            </a:extLst>
          </p:cNvPr>
          <p:cNvSpPr>
            <a:spLocks noGrp="1"/>
          </p:cNvSpPr>
          <p:nvPr>
            <p:ph type="title"/>
          </p:nvPr>
        </p:nvSpPr>
        <p:spPr/>
        <p:txBody>
          <a:bodyPr/>
          <a:lstStyle/>
          <a:p>
            <a:r>
              <a:rPr lang="en-US" dirty="0"/>
              <a:t>Questions?</a:t>
            </a:r>
          </a:p>
        </p:txBody>
      </p:sp>
      <p:pic>
        <p:nvPicPr>
          <p:cNvPr id="1028" name="Picture 4" descr="Thank you! Questions? - Unsure Dog Meme Generator">
            <a:extLst>
              <a:ext uri="{FF2B5EF4-FFF2-40B4-BE49-F238E27FC236}">
                <a16:creationId xmlns:a16="http://schemas.microsoft.com/office/drawing/2014/main" id="{21418382-4101-3DB9-E158-64CE97633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038" y="2100981"/>
            <a:ext cx="5160470" cy="343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6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3800-3956-4199-9E5E-BA89FDF4F649}"/>
              </a:ext>
            </a:extLst>
          </p:cNvPr>
          <p:cNvSpPr>
            <a:spLocks noGrp="1"/>
          </p:cNvSpPr>
          <p:nvPr>
            <p:ph type="title"/>
          </p:nvPr>
        </p:nvSpPr>
        <p:spPr/>
        <p:txBody>
          <a:bodyPr/>
          <a:lstStyle/>
          <a:p>
            <a:r>
              <a:rPr lang="en-US" dirty="0"/>
              <a:t>ICI Consolidation Merge- Base Benefits Update</a:t>
            </a:r>
          </a:p>
        </p:txBody>
      </p:sp>
      <p:sp>
        <p:nvSpPr>
          <p:cNvPr id="3" name="Content Placeholder 2">
            <a:extLst>
              <a:ext uri="{FF2B5EF4-FFF2-40B4-BE49-F238E27FC236}">
                <a16:creationId xmlns:a16="http://schemas.microsoft.com/office/drawing/2014/main" id="{D0631F7D-E57F-4029-8E60-FA6DDBAE59E9}"/>
              </a:ext>
            </a:extLst>
          </p:cNvPr>
          <p:cNvSpPr>
            <a:spLocks noGrp="1"/>
          </p:cNvSpPr>
          <p:nvPr>
            <p:ph idx="1"/>
          </p:nvPr>
        </p:nvSpPr>
        <p:spPr>
          <a:xfrm>
            <a:off x="581192" y="2180496"/>
            <a:ext cx="4934391" cy="1564653"/>
          </a:xfrm>
        </p:spPr>
        <p:txBody>
          <a:bodyPr>
            <a:normAutofit fontScale="55000" lnSpcReduction="20000"/>
          </a:bodyPr>
          <a:lstStyle/>
          <a:p>
            <a:endParaRPr lang="en-US" sz="1400" dirty="0"/>
          </a:p>
          <a:p>
            <a:r>
              <a:rPr lang="en-US" sz="3800" dirty="0"/>
              <a:t>If the employee was previously enrolled in supplemental before the merge a termination row effective 2-01-24 now shows.</a:t>
            </a:r>
          </a:p>
          <a:p>
            <a:endParaRPr lang="en-US" dirty="0"/>
          </a:p>
        </p:txBody>
      </p:sp>
      <p:pic>
        <p:nvPicPr>
          <p:cNvPr id="5" name="Picture 4">
            <a:extLst>
              <a:ext uri="{FF2B5EF4-FFF2-40B4-BE49-F238E27FC236}">
                <a16:creationId xmlns:a16="http://schemas.microsoft.com/office/drawing/2014/main" id="{6CC14E81-0957-2F04-BED6-1DF97133C01A}"/>
              </a:ext>
            </a:extLst>
          </p:cNvPr>
          <p:cNvPicPr>
            <a:picLocks noChangeAspect="1"/>
          </p:cNvPicPr>
          <p:nvPr/>
        </p:nvPicPr>
        <p:blipFill>
          <a:blip r:embed="rId2"/>
          <a:stretch>
            <a:fillRect/>
          </a:stretch>
        </p:blipFill>
        <p:spPr>
          <a:xfrm>
            <a:off x="5309695" y="2180496"/>
            <a:ext cx="6506894" cy="3524840"/>
          </a:xfrm>
          <a:prstGeom prst="rect">
            <a:avLst/>
          </a:prstGeom>
        </p:spPr>
      </p:pic>
    </p:spTree>
    <p:extLst>
      <p:ext uri="{BB962C8B-B14F-4D97-AF65-F5344CB8AC3E}">
        <p14:creationId xmlns:p14="http://schemas.microsoft.com/office/powerpoint/2010/main" val="417744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3800-3956-4199-9E5E-BA89FDF4F649}"/>
              </a:ext>
            </a:extLst>
          </p:cNvPr>
          <p:cNvSpPr>
            <a:spLocks noGrp="1"/>
          </p:cNvSpPr>
          <p:nvPr>
            <p:ph type="title"/>
          </p:nvPr>
        </p:nvSpPr>
        <p:spPr/>
        <p:txBody>
          <a:bodyPr/>
          <a:lstStyle/>
          <a:p>
            <a:r>
              <a:rPr lang="en-US" dirty="0"/>
              <a:t>Output of ICI annual update period</a:t>
            </a:r>
          </a:p>
        </p:txBody>
      </p:sp>
      <p:sp>
        <p:nvSpPr>
          <p:cNvPr id="3" name="Content Placeholder 2">
            <a:extLst>
              <a:ext uri="{FF2B5EF4-FFF2-40B4-BE49-F238E27FC236}">
                <a16:creationId xmlns:a16="http://schemas.microsoft.com/office/drawing/2014/main" id="{D0631F7D-E57F-4029-8E60-FA6DDBAE59E9}"/>
              </a:ext>
            </a:extLst>
          </p:cNvPr>
          <p:cNvSpPr>
            <a:spLocks noGrp="1"/>
          </p:cNvSpPr>
          <p:nvPr>
            <p:ph sz="half" idx="1"/>
          </p:nvPr>
        </p:nvSpPr>
        <p:spPr>
          <a:xfrm>
            <a:off x="581193" y="1877438"/>
            <a:ext cx="5378959" cy="1338898"/>
          </a:xfrm>
        </p:spPr>
        <p:txBody>
          <a:bodyPr>
            <a:normAutofit fontScale="85000" lnSpcReduction="20000"/>
          </a:bodyPr>
          <a:lstStyle/>
          <a:p>
            <a:r>
              <a:rPr lang="en-US" sz="2600" dirty="0"/>
              <a:t>All current ICI enrollees will receive a         1-14-2024 ICI ABBR</a:t>
            </a:r>
          </a:p>
          <a:p>
            <a:endParaRPr lang="en-US" dirty="0"/>
          </a:p>
        </p:txBody>
      </p:sp>
      <p:sp>
        <p:nvSpPr>
          <p:cNvPr id="4" name="Content Placeholder 3">
            <a:extLst>
              <a:ext uri="{FF2B5EF4-FFF2-40B4-BE49-F238E27FC236}">
                <a16:creationId xmlns:a16="http://schemas.microsoft.com/office/drawing/2014/main" id="{A69BBDA7-B76A-4FCE-9C58-BA72C7EF27E4}"/>
              </a:ext>
            </a:extLst>
          </p:cNvPr>
          <p:cNvSpPr>
            <a:spLocks noGrp="1"/>
          </p:cNvSpPr>
          <p:nvPr>
            <p:ph sz="half" idx="2"/>
          </p:nvPr>
        </p:nvSpPr>
        <p:spPr>
          <a:xfrm>
            <a:off x="6188417" y="2320350"/>
            <a:ext cx="5422392" cy="1464400"/>
          </a:xfrm>
        </p:spPr>
        <p:txBody>
          <a:bodyPr>
            <a:normAutofit fontScale="85000" lnSpcReduction="20000"/>
          </a:bodyPr>
          <a:lstStyle/>
          <a:p>
            <a:r>
              <a:rPr lang="en-US" sz="2600" dirty="0"/>
              <a:t>All employees with an Elg Fld 2 change receive a 1-14-24 effective dated job row that updates Elg Fld 2</a:t>
            </a:r>
          </a:p>
          <a:p>
            <a:pPr lvl="1"/>
            <a:r>
              <a:rPr lang="en-US" b="1" dirty="0"/>
              <a:t>LEG: Job row effective date = 1-2-24</a:t>
            </a:r>
          </a:p>
          <a:p>
            <a:endParaRPr lang="en-US" dirty="0"/>
          </a:p>
        </p:txBody>
      </p:sp>
      <p:pic>
        <p:nvPicPr>
          <p:cNvPr id="8" name="Picture 7">
            <a:extLst>
              <a:ext uri="{FF2B5EF4-FFF2-40B4-BE49-F238E27FC236}">
                <a16:creationId xmlns:a16="http://schemas.microsoft.com/office/drawing/2014/main" id="{A226DEC7-3273-FE91-26B9-35BC382C49ED}"/>
              </a:ext>
            </a:extLst>
          </p:cNvPr>
          <p:cNvPicPr>
            <a:picLocks noChangeAspect="1"/>
          </p:cNvPicPr>
          <p:nvPr/>
        </p:nvPicPr>
        <p:blipFill>
          <a:blip r:embed="rId3"/>
          <a:stretch>
            <a:fillRect/>
          </a:stretch>
        </p:blipFill>
        <p:spPr>
          <a:xfrm>
            <a:off x="352926" y="2982507"/>
            <a:ext cx="5621281" cy="2083412"/>
          </a:xfrm>
          <a:prstGeom prst="rect">
            <a:avLst/>
          </a:prstGeom>
        </p:spPr>
      </p:pic>
      <p:pic>
        <p:nvPicPr>
          <p:cNvPr id="15" name="Picture 14">
            <a:extLst>
              <a:ext uri="{FF2B5EF4-FFF2-40B4-BE49-F238E27FC236}">
                <a16:creationId xmlns:a16="http://schemas.microsoft.com/office/drawing/2014/main" id="{E3C6FD22-F994-4038-C499-30CB11C0AFE3}"/>
              </a:ext>
            </a:extLst>
          </p:cNvPr>
          <p:cNvPicPr>
            <a:picLocks noChangeAspect="1"/>
          </p:cNvPicPr>
          <p:nvPr/>
        </p:nvPicPr>
        <p:blipFill>
          <a:blip r:embed="rId4"/>
          <a:stretch>
            <a:fillRect/>
          </a:stretch>
        </p:blipFill>
        <p:spPr>
          <a:xfrm>
            <a:off x="6893564" y="5065919"/>
            <a:ext cx="4512374" cy="1276071"/>
          </a:xfrm>
          <a:prstGeom prst="rect">
            <a:avLst/>
          </a:prstGeom>
        </p:spPr>
      </p:pic>
      <p:pic>
        <p:nvPicPr>
          <p:cNvPr id="17" name="Picture 16">
            <a:extLst>
              <a:ext uri="{FF2B5EF4-FFF2-40B4-BE49-F238E27FC236}">
                <a16:creationId xmlns:a16="http://schemas.microsoft.com/office/drawing/2014/main" id="{874543B9-597E-1BA4-F1BF-9C1B95E4D4CD}"/>
              </a:ext>
            </a:extLst>
          </p:cNvPr>
          <p:cNvPicPr>
            <a:picLocks noChangeAspect="1"/>
          </p:cNvPicPr>
          <p:nvPr/>
        </p:nvPicPr>
        <p:blipFill>
          <a:blip r:embed="rId5"/>
          <a:stretch>
            <a:fillRect/>
          </a:stretch>
        </p:blipFill>
        <p:spPr>
          <a:xfrm>
            <a:off x="6096000" y="3429000"/>
            <a:ext cx="5200000" cy="1390476"/>
          </a:xfrm>
          <a:prstGeom prst="rect">
            <a:avLst/>
          </a:prstGeom>
        </p:spPr>
      </p:pic>
    </p:spTree>
    <p:extLst>
      <p:ext uri="{BB962C8B-B14F-4D97-AF65-F5344CB8AC3E}">
        <p14:creationId xmlns:p14="http://schemas.microsoft.com/office/powerpoint/2010/main" val="219423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C610-B23B-40B6-BCD5-20ADB6277056}"/>
              </a:ext>
            </a:extLst>
          </p:cNvPr>
          <p:cNvSpPr>
            <a:spLocks noGrp="1"/>
          </p:cNvSpPr>
          <p:nvPr>
            <p:ph type="title"/>
          </p:nvPr>
        </p:nvSpPr>
        <p:spPr/>
        <p:txBody>
          <a:bodyPr/>
          <a:lstStyle/>
          <a:p>
            <a:r>
              <a:rPr lang="en-US" dirty="0"/>
              <a:t>Output of ICI annual update period</a:t>
            </a:r>
          </a:p>
        </p:txBody>
      </p:sp>
      <p:sp>
        <p:nvSpPr>
          <p:cNvPr id="3" name="Content Placeholder 2">
            <a:extLst>
              <a:ext uri="{FF2B5EF4-FFF2-40B4-BE49-F238E27FC236}">
                <a16:creationId xmlns:a16="http://schemas.microsoft.com/office/drawing/2014/main" id="{D6DF3088-81CC-4E26-BD98-4D8FECAE9D21}"/>
              </a:ext>
            </a:extLst>
          </p:cNvPr>
          <p:cNvSpPr>
            <a:spLocks noGrp="1"/>
          </p:cNvSpPr>
          <p:nvPr>
            <p:ph idx="1"/>
          </p:nvPr>
        </p:nvSpPr>
        <p:spPr>
          <a:xfrm>
            <a:off x="581193" y="2180496"/>
            <a:ext cx="3175798" cy="3536195"/>
          </a:xfrm>
        </p:spPr>
        <p:txBody>
          <a:bodyPr>
            <a:normAutofit/>
          </a:bodyPr>
          <a:lstStyle/>
          <a:p>
            <a:r>
              <a:rPr lang="en-US" sz="2000" dirty="0"/>
              <a:t>All employees with a premium category change will receive a new Standard ICI enrollment row (Plan Type 30) effective 2-1-24.</a:t>
            </a:r>
          </a:p>
        </p:txBody>
      </p:sp>
      <p:pic>
        <p:nvPicPr>
          <p:cNvPr id="8" name="Picture 7">
            <a:extLst>
              <a:ext uri="{FF2B5EF4-FFF2-40B4-BE49-F238E27FC236}">
                <a16:creationId xmlns:a16="http://schemas.microsoft.com/office/drawing/2014/main" id="{89343B00-FB2A-F156-0C0D-9AE38658B4A1}"/>
              </a:ext>
            </a:extLst>
          </p:cNvPr>
          <p:cNvPicPr>
            <a:picLocks noChangeAspect="1"/>
          </p:cNvPicPr>
          <p:nvPr/>
        </p:nvPicPr>
        <p:blipFill>
          <a:blip r:embed="rId3"/>
          <a:stretch>
            <a:fillRect/>
          </a:stretch>
        </p:blipFill>
        <p:spPr>
          <a:xfrm>
            <a:off x="4354097" y="2188063"/>
            <a:ext cx="7256710" cy="3797517"/>
          </a:xfrm>
          <a:prstGeom prst="rect">
            <a:avLst/>
          </a:prstGeom>
        </p:spPr>
      </p:pic>
    </p:spTree>
    <p:extLst>
      <p:ext uri="{BB962C8B-B14F-4D97-AF65-F5344CB8AC3E}">
        <p14:creationId xmlns:p14="http://schemas.microsoft.com/office/powerpoint/2010/main" val="2216736263"/>
      </p:ext>
    </p:extLst>
  </p:cSld>
  <p:clrMapOvr>
    <a:masterClrMapping/>
  </p:clrMapOvr>
</p:sld>
</file>

<file path=ppt/theme/theme1.xml><?xml version="1.0" encoding="utf-8"?>
<a:theme xmlns:a="http://schemas.openxmlformats.org/drawingml/2006/main" name="Dividend">
  <a:themeElements>
    <a:clrScheme name="Custom 12">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0070C0"/>
      </a:hlink>
      <a:folHlink>
        <a:srgbClr val="002060"/>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F802565-2A40-4E67-B236-587B9F49F357}"/>
</file>

<file path=customXml/itemProps2.xml><?xml version="1.0" encoding="utf-8"?>
<ds:datastoreItem xmlns:ds="http://schemas.openxmlformats.org/officeDocument/2006/customXml" ds:itemID="{F5811DE7-71D1-4B11-A52A-90A2AC4F5065}"/>
</file>

<file path=customXml/itemProps3.xml><?xml version="1.0" encoding="utf-8"?>
<ds:datastoreItem xmlns:ds="http://schemas.openxmlformats.org/officeDocument/2006/customXml" ds:itemID="{1FBE9A39-6E6A-409B-BE1A-098953FF9220}"/>
</file>

<file path=customXml/itemProps4.xml><?xml version="1.0" encoding="utf-8"?>
<ds:datastoreItem xmlns:ds="http://schemas.openxmlformats.org/officeDocument/2006/customXml" ds:itemID="{49015305-696D-41D9-93E1-35B2555534CE}"/>
</file>

<file path=docProps/app.xml><?xml version="1.0" encoding="utf-8"?>
<Properties xmlns="http://schemas.openxmlformats.org/officeDocument/2006/extended-properties" xmlns:vt="http://schemas.openxmlformats.org/officeDocument/2006/docPropsVTypes">
  <TotalTime>1970</TotalTime>
  <Words>4110</Words>
  <Application>Microsoft Office PowerPoint</Application>
  <PresentationFormat>Widescreen</PresentationFormat>
  <Paragraphs>400</Paragraphs>
  <Slides>62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Nevis</vt:lpstr>
      <vt:lpstr>Wingdings 2</vt:lpstr>
      <vt:lpstr>Dividend</vt:lpstr>
      <vt:lpstr>ICI Annual update and Deferred Enrollment training</vt:lpstr>
      <vt:lpstr>agenda</vt:lpstr>
      <vt:lpstr>ICI Annual update process</vt:lpstr>
      <vt:lpstr>What is the ici annual update period?</vt:lpstr>
      <vt:lpstr>ICI Consolidation Merge- Job Data UPdate</vt:lpstr>
      <vt:lpstr>ICI Consolidation Merge- Base Benefits Update</vt:lpstr>
      <vt:lpstr>ICI Consolidation Merge- Base Benefits Update</vt:lpstr>
      <vt:lpstr>Output of ICI annual update period</vt:lpstr>
      <vt:lpstr>Output of ICI annual update period</vt:lpstr>
      <vt:lpstr>WRS Annual benefits base rate (ABBR)</vt:lpstr>
      <vt:lpstr>ICI ABBR Update</vt:lpstr>
      <vt:lpstr>ICI ABBR report logic</vt:lpstr>
      <vt:lpstr>How ICI Premium category is determined</vt:lpstr>
      <vt:lpstr>Elg Fld 2 – what is it and what does it do?</vt:lpstr>
      <vt:lpstr>How is ICI enrollment updated as part of this process?</vt:lpstr>
      <vt:lpstr>How to Run Report</vt:lpstr>
      <vt:lpstr>How to Run Report</vt:lpstr>
      <vt:lpstr>How to run Report</vt:lpstr>
      <vt:lpstr>How to Navigate online page</vt:lpstr>
      <vt:lpstr>How to Navigate online page</vt:lpstr>
      <vt:lpstr>How to Navigate online page</vt:lpstr>
      <vt:lpstr>How to Correct Elg fld 2 and ICI ABBR</vt:lpstr>
      <vt:lpstr>Central Benefits validations</vt:lpstr>
      <vt:lpstr>Agency Data Validations</vt:lpstr>
      <vt:lpstr>New ABBR Validation</vt:lpstr>
      <vt:lpstr>New ABBR Validation</vt:lpstr>
      <vt:lpstr>New ABBR Validation</vt:lpstr>
      <vt:lpstr>Ongoing ABBR tips</vt:lpstr>
      <vt:lpstr>Eligibility for category 3 + Earned &gt; 130 Hours of sick leave</vt:lpstr>
      <vt:lpstr>Drop fROm Category 3 to Categories 1 or 2</vt:lpstr>
      <vt:lpstr>Enrolled in ICI Premium waiver plan</vt:lpstr>
      <vt:lpstr>Demo/Review</vt:lpstr>
      <vt:lpstr>New item on Annual Report</vt:lpstr>
      <vt:lpstr>Questions on annual update process?</vt:lpstr>
      <vt:lpstr>ICI Deferred Enrollment</vt:lpstr>
      <vt:lpstr>What is the ICI Deferred Enrollment Period?</vt:lpstr>
      <vt:lpstr>Process overview – newly eligible for ICI</vt:lpstr>
      <vt:lpstr>Output of ICI Deferred Enrollment period</vt:lpstr>
      <vt:lpstr>Output of ICI Deferred Enrollment period</vt:lpstr>
      <vt:lpstr>Output of ICI Deferred Enrollment period</vt:lpstr>
      <vt:lpstr>eBenefits</vt:lpstr>
      <vt:lpstr>ebenefits</vt:lpstr>
      <vt:lpstr>ebenefits</vt:lpstr>
      <vt:lpstr>No Confirmation statement generated</vt:lpstr>
      <vt:lpstr>Newly eligible report logic – who is on the report</vt:lpstr>
      <vt:lpstr>How to derive Calculated elg fld 2</vt:lpstr>
      <vt:lpstr>How to derive Final Elg Fld 2</vt:lpstr>
      <vt:lpstr>How to access ICI Deferred reports</vt:lpstr>
      <vt:lpstr>Agency Data Validations</vt:lpstr>
      <vt:lpstr>Issues to watch</vt:lpstr>
      <vt:lpstr>Employee notification of ICI Deferred enrollment</vt:lpstr>
      <vt:lpstr>Questions on the deferred enrollment process?</vt:lpstr>
      <vt:lpstr>Timeline and next steps</vt:lpstr>
      <vt:lpstr>Timeline</vt:lpstr>
      <vt:lpstr>Timeline</vt:lpstr>
      <vt:lpstr>Timeline</vt:lpstr>
      <vt:lpstr>Timeline</vt:lpstr>
      <vt:lpstr>Timeline</vt:lpstr>
      <vt:lpstr>Timeline</vt:lpstr>
      <vt:lpstr>What’s Next?</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ICI Annual update and Deferred Enrollment training</dc:title>
  <dc:creator>Zimm, Nicole - DOA</dc:creator>
  <cp:lastModifiedBy>Perry, Julie - DOA</cp:lastModifiedBy>
  <cp:revision>65</cp:revision>
  <dcterms:created xsi:type="dcterms:W3CDTF">2021-01-12T16:15:24Z</dcterms:created>
  <dcterms:modified xsi:type="dcterms:W3CDTF">2024-01-31T19:43:25Z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