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notesSlides/notesSlide12.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Masters/slideMaster1.xml" ContentType="application/vnd.openxmlformats-officedocument.presentationml.slideMaster+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62.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6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40.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43.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3.xml" ContentType="application/vnd.openxmlformats-officedocument.presentationml.notes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14.xml" ContentType="application/vnd.openxmlformats-officedocument.presentationml.notesSlide+xml"/>
  <Override PartName="/ppt/notesSlides/notesSlide44.xml" ContentType="application/vnd.openxmlformats-officedocument.presentationml.notesSlide+xml"/>
  <Override PartName="/ppt/notesSlides/notesSlide15.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2" r:id="rId4"/>
  </p:sldMasterIdLst>
  <p:notesMasterIdLst>
    <p:notesMasterId r:id="rId95"/>
  </p:notesMasterIdLst>
  <p:sldIdLst>
    <p:sldId id="256" r:id="rId5"/>
    <p:sldId id="354" r:id="rId6"/>
    <p:sldId id="260" r:id="rId7"/>
    <p:sldId id="261" r:id="rId8"/>
    <p:sldId id="262" r:id="rId9"/>
    <p:sldId id="263" r:id="rId10"/>
    <p:sldId id="451" r:id="rId11"/>
    <p:sldId id="476" r:id="rId12"/>
    <p:sldId id="266" r:id="rId13"/>
    <p:sldId id="267" r:id="rId14"/>
    <p:sldId id="465" r:id="rId15"/>
    <p:sldId id="270" r:id="rId16"/>
    <p:sldId id="273" r:id="rId17"/>
    <p:sldId id="275" r:id="rId18"/>
    <p:sldId id="276" r:id="rId19"/>
    <p:sldId id="277" r:id="rId20"/>
    <p:sldId id="278" r:id="rId21"/>
    <p:sldId id="279" r:id="rId22"/>
    <p:sldId id="342" r:id="rId23"/>
    <p:sldId id="458" r:id="rId24"/>
    <p:sldId id="280" r:id="rId25"/>
    <p:sldId id="443" r:id="rId26"/>
    <p:sldId id="481" r:id="rId27"/>
    <p:sldId id="289" r:id="rId28"/>
    <p:sldId id="454" r:id="rId29"/>
    <p:sldId id="455" r:id="rId30"/>
    <p:sldId id="292" r:id="rId31"/>
    <p:sldId id="352" r:id="rId32"/>
    <p:sldId id="467" r:id="rId33"/>
    <p:sldId id="359" r:id="rId34"/>
    <p:sldId id="452" r:id="rId35"/>
    <p:sldId id="484" r:id="rId36"/>
    <p:sldId id="431" r:id="rId37"/>
    <p:sldId id="353" r:id="rId38"/>
    <p:sldId id="286" r:id="rId39"/>
    <p:sldId id="482" r:id="rId40"/>
    <p:sldId id="433" r:id="rId41"/>
    <p:sldId id="287" r:id="rId42"/>
    <p:sldId id="442" r:id="rId43"/>
    <p:sldId id="294" r:id="rId44"/>
    <p:sldId id="304" r:id="rId45"/>
    <p:sldId id="295" r:id="rId46"/>
    <p:sldId id="297" r:id="rId47"/>
    <p:sldId id="298" r:id="rId48"/>
    <p:sldId id="299" r:id="rId49"/>
    <p:sldId id="296" r:id="rId50"/>
    <p:sldId id="301" r:id="rId51"/>
    <p:sldId id="302" r:id="rId52"/>
    <p:sldId id="300" r:id="rId53"/>
    <p:sldId id="306" r:id="rId54"/>
    <p:sldId id="307" r:id="rId55"/>
    <p:sldId id="483" r:id="rId56"/>
    <p:sldId id="308" r:id="rId57"/>
    <p:sldId id="309" r:id="rId58"/>
    <p:sldId id="310" r:id="rId59"/>
    <p:sldId id="311" r:id="rId60"/>
    <p:sldId id="470" r:id="rId61"/>
    <p:sldId id="312" r:id="rId62"/>
    <p:sldId id="314" r:id="rId63"/>
    <p:sldId id="315" r:id="rId64"/>
    <p:sldId id="462" r:id="rId65"/>
    <p:sldId id="488" r:id="rId66"/>
    <p:sldId id="318" r:id="rId67"/>
    <p:sldId id="487"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485" r:id="rId82"/>
    <p:sldId id="333" r:id="rId83"/>
    <p:sldId id="335" r:id="rId84"/>
    <p:sldId id="334" r:id="rId85"/>
    <p:sldId id="336" r:id="rId86"/>
    <p:sldId id="337" r:id="rId87"/>
    <p:sldId id="486" r:id="rId88"/>
    <p:sldId id="348" r:id="rId89"/>
    <p:sldId id="339" r:id="rId90"/>
    <p:sldId id="340" r:id="rId91"/>
    <p:sldId id="341" r:id="rId92"/>
    <p:sldId id="350" r:id="rId93"/>
    <p:sldId id="351"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B3FFA0-A780-4936-A7F9-CADDEC6CCBB8}">
          <p14:sldIdLst>
            <p14:sldId id="256"/>
            <p14:sldId id="354"/>
            <p14:sldId id="260"/>
            <p14:sldId id="261"/>
            <p14:sldId id="262"/>
            <p14:sldId id="263"/>
            <p14:sldId id="451"/>
            <p14:sldId id="476"/>
            <p14:sldId id="266"/>
            <p14:sldId id="267"/>
            <p14:sldId id="465"/>
            <p14:sldId id="270"/>
            <p14:sldId id="273"/>
            <p14:sldId id="275"/>
            <p14:sldId id="276"/>
            <p14:sldId id="277"/>
            <p14:sldId id="278"/>
            <p14:sldId id="279"/>
            <p14:sldId id="342"/>
            <p14:sldId id="458"/>
            <p14:sldId id="280"/>
            <p14:sldId id="443"/>
            <p14:sldId id="481"/>
            <p14:sldId id="289"/>
            <p14:sldId id="454"/>
            <p14:sldId id="455"/>
            <p14:sldId id="292"/>
            <p14:sldId id="352"/>
            <p14:sldId id="467"/>
            <p14:sldId id="359"/>
            <p14:sldId id="452"/>
            <p14:sldId id="484"/>
            <p14:sldId id="431"/>
            <p14:sldId id="353"/>
            <p14:sldId id="286"/>
            <p14:sldId id="482"/>
            <p14:sldId id="433"/>
            <p14:sldId id="287"/>
            <p14:sldId id="442"/>
            <p14:sldId id="294"/>
            <p14:sldId id="304"/>
            <p14:sldId id="295"/>
            <p14:sldId id="297"/>
            <p14:sldId id="298"/>
            <p14:sldId id="299"/>
            <p14:sldId id="296"/>
            <p14:sldId id="301"/>
            <p14:sldId id="302"/>
            <p14:sldId id="300"/>
            <p14:sldId id="306"/>
            <p14:sldId id="307"/>
            <p14:sldId id="483"/>
            <p14:sldId id="308"/>
            <p14:sldId id="309"/>
            <p14:sldId id="310"/>
            <p14:sldId id="311"/>
            <p14:sldId id="470"/>
            <p14:sldId id="312"/>
            <p14:sldId id="314"/>
            <p14:sldId id="315"/>
            <p14:sldId id="462"/>
            <p14:sldId id="488"/>
            <p14:sldId id="318"/>
            <p14:sldId id="487"/>
            <p14:sldId id="320"/>
            <p14:sldId id="321"/>
            <p14:sldId id="322"/>
            <p14:sldId id="323"/>
            <p14:sldId id="324"/>
            <p14:sldId id="325"/>
            <p14:sldId id="326"/>
            <p14:sldId id="327"/>
            <p14:sldId id="328"/>
            <p14:sldId id="329"/>
            <p14:sldId id="330"/>
            <p14:sldId id="331"/>
            <p14:sldId id="332"/>
            <p14:sldId id="485"/>
            <p14:sldId id="333"/>
            <p14:sldId id="335"/>
            <p14:sldId id="334"/>
            <p14:sldId id="336"/>
            <p14:sldId id="337"/>
            <p14:sldId id="486"/>
            <p14:sldId id="348"/>
            <p14:sldId id="339"/>
            <p14:sldId id="340"/>
            <p14:sldId id="341"/>
            <p14:sldId id="350"/>
            <p14:sldId id="3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BE834-FE9B-95EA-28DA-9C68397766FA}" name="Dana" initials="D" userId="S::dana.gehrmann1@wisconsin.gov::c3e7488d-5d5c-47e3-a37c-348338c00d00" providerId="AD"/>
  <p188:author id="{BCE7E85E-CA62-445B-C9C1-09DB66390214}" name="Perry, Julie - DOA" initials="JP" userId="S::julie.perry@wisconsin.gov::f865c83c-11af-4836-a981-2339285775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hrmann, Dana - DOA" initials="GDD" lastIdx="15" clrIdx="0">
    <p:extLst>
      <p:ext uri="{19B8F6BF-5375-455C-9EA6-DF929625EA0E}">
        <p15:presenceInfo xmlns:p15="http://schemas.microsoft.com/office/powerpoint/2012/main" userId="S::dana.gehrmann1@wisconsin.gov::c3e7488d-5d5c-47e3-a37c-348338c00d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83901" autoAdjust="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ustomXml" Target="../customXml/item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etf.wi.gov/2024-insurance-changes"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hyperlink" Target="https://etf.wi.gov/resource/2024-health-benefits-decision-guide-state-wisconsin-group-health-insurance-employees" TargetMode="External"/><Relationship Id="rId1" Type="http://schemas.openxmlformats.org/officeDocument/2006/relationships/hyperlink" Target="https://etf.wi.gov/its-your-choice/2024/state-employee-and-retiree-health-plan-supplemental-benefits" TargetMode="Externa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s://etf.wi.gov/its-your-choice/2024/health-plan-search/state" TargetMode="External"/><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1" Type="http://schemas.openxmlformats.org/officeDocument/2006/relationships/hyperlink" Target="https://etf.wi.gov/its-your-choice/2024/health-plan-search/state"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etf.wi.gov/its-your-choice/2024/state-employee-and-retiree-health-plan-supplemental-benefits" TargetMode="External"/><Relationship Id="rId7" Type="http://schemas.openxmlformats.org/officeDocument/2006/relationships/image" Target="../media/image15.png"/><Relationship Id="rId12" Type="http://schemas.openxmlformats.org/officeDocument/2006/relationships/hyperlink" Target="https://etf.wi.gov/its-your-choice/2024/health-plan-search/state"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etf.wi.gov/resource/2024-health-benefits-decision-guide-state-wisconsin-group-health-insurance-employees" TargetMode="External"/><Relationship Id="rId11" Type="http://schemas.openxmlformats.org/officeDocument/2006/relationships/image" Target="../media/image18.sv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hyperlink" Target="https://etf.wi.gov/2024-insurance-change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tf.wi.gov/its-your-choice/2024/health-plan-search/state"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D0FA6-275F-440C-BD9D-3C8BAC516E5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918CE0-8FF6-4EA6-8398-FD9CE18D6C9E}">
      <dgm:prSet/>
      <dgm:spPr/>
      <dgm:t>
        <a:bodyPr/>
        <a:lstStyle/>
        <a:p>
          <a:pPr>
            <a:lnSpc>
              <a:spcPct val="100000"/>
            </a:lnSpc>
            <a:defRPr cap="all"/>
          </a:pPr>
          <a:r>
            <a:rPr lang="en-US" cap="none" baseline="0" dirty="0">
              <a:latin typeface="Arial"/>
              <a:cs typeface="Arial"/>
              <a:hlinkClick xmlns:r="http://schemas.openxmlformats.org/officeDocument/2006/relationships" r:id="rId1"/>
            </a:rPr>
            <a:t>2024 It’s Your Choice Website</a:t>
          </a:r>
          <a:endParaRPr lang="en-US" cap="none" baseline="0" dirty="0">
            <a:latin typeface="Arial"/>
            <a:cs typeface="Arial"/>
          </a:endParaRPr>
        </a:p>
      </dgm:t>
    </dgm:pt>
    <dgm:pt modelId="{BC045BFE-E734-46B0-B524-4125D6BF8F39}" type="parTrans" cxnId="{031D9B12-D1A2-49DD-979B-CD159062271D}">
      <dgm:prSet/>
      <dgm:spPr/>
      <dgm:t>
        <a:bodyPr/>
        <a:lstStyle/>
        <a:p>
          <a:endParaRPr lang="en-US"/>
        </a:p>
      </dgm:t>
    </dgm:pt>
    <dgm:pt modelId="{C8026A97-997F-4800-B475-1682998013FA}" type="sibTrans" cxnId="{031D9B12-D1A2-49DD-979B-CD159062271D}">
      <dgm:prSet/>
      <dgm:spPr/>
      <dgm:t>
        <a:bodyPr/>
        <a:lstStyle/>
        <a:p>
          <a:endParaRPr lang="en-US"/>
        </a:p>
      </dgm:t>
    </dgm:pt>
    <dgm:pt modelId="{ADE21433-BF58-495B-92FD-59863D055305}">
      <dgm:prSet/>
      <dgm:spPr/>
      <dgm:t>
        <a:bodyPr/>
        <a:lstStyle/>
        <a:p>
          <a:pPr>
            <a:lnSpc>
              <a:spcPct val="100000"/>
            </a:lnSpc>
            <a:defRPr cap="all"/>
          </a:pPr>
          <a:r>
            <a:rPr lang="en-US" cap="none" baseline="0" dirty="0">
              <a:latin typeface="Arial"/>
              <a:cs typeface="Arial"/>
              <a:hlinkClick xmlns:r="http://schemas.openxmlformats.org/officeDocument/2006/relationships" r:id="rId2"/>
            </a:rPr>
            <a:t>2024 It’s Your Choice Decision Guide</a:t>
          </a:r>
          <a:endParaRPr lang="en-US" cap="none" baseline="0" dirty="0">
            <a:latin typeface="Arial"/>
            <a:cs typeface="Arial"/>
          </a:endParaRPr>
        </a:p>
      </dgm:t>
    </dgm:pt>
    <dgm:pt modelId="{40EFFF77-C454-4415-83EE-0ED4FF53BEA3}" type="parTrans" cxnId="{D4398A53-8269-4726-8331-64EE014988D8}">
      <dgm:prSet/>
      <dgm:spPr/>
      <dgm:t>
        <a:bodyPr/>
        <a:lstStyle/>
        <a:p>
          <a:endParaRPr lang="en-US"/>
        </a:p>
      </dgm:t>
    </dgm:pt>
    <dgm:pt modelId="{CE3421FE-55B2-4B6B-8D97-89A3F188CB7E}" type="sibTrans" cxnId="{D4398A53-8269-4726-8331-64EE014988D8}">
      <dgm:prSet/>
      <dgm:spPr/>
      <dgm:t>
        <a:bodyPr/>
        <a:lstStyle/>
        <a:p>
          <a:endParaRPr lang="en-US"/>
        </a:p>
      </dgm:t>
    </dgm:pt>
    <dgm:pt modelId="{8ED92A2E-9CCF-46CB-B1DF-BAC7CB2100EE}">
      <dgm:prSet/>
      <dgm:spPr/>
      <dgm:t>
        <a:bodyPr/>
        <a:lstStyle/>
        <a:p>
          <a:pPr>
            <a:lnSpc>
              <a:spcPct val="100000"/>
            </a:lnSpc>
            <a:defRPr cap="all"/>
          </a:pPr>
          <a:r>
            <a:rPr lang="en-US" cap="none" baseline="0" dirty="0">
              <a:latin typeface="Arial"/>
              <a:cs typeface="Arial"/>
              <a:hlinkClick xmlns:r="http://schemas.openxmlformats.org/officeDocument/2006/relationships" r:id="rId3"/>
            </a:rPr>
            <a:t>Important Changes for 2024</a:t>
          </a:r>
          <a:endParaRPr lang="en-US" cap="none" baseline="0" dirty="0">
            <a:latin typeface="Arial"/>
            <a:cs typeface="Arial"/>
          </a:endParaRPr>
        </a:p>
      </dgm:t>
    </dgm:pt>
    <dgm:pt modelId="{FC672B1A-E310-4C2B-AAE4-E40FC63FC6EA}" type="parTrans" cxnId="{450E8076-07A3-432C-8120-AE35CD8BC4B2}">
      <dgm:prSet/>
      <dgm:spPr/>
      <dgm:t>
        <a:bodyPr/>
        <a:lstStyle/>
        <a:p>
          <a:endParaRPr lang="en-US"/>
        </a:p>
      </dgm:t>
    </dgm:pt>
    <dgm:pt modelId="{C7C8EAA6-23DA-43C6-9C9A-3E0CAFC076DB}" type="sibTrans" cxnId="{450E8076-07A3-432C-8120-AE35CD8BC4B2}">
      <dgm:prSet/>
      <dgm:spPr/>
      <dgm:t>
        <a:bodyPr/>
        <a:lstStyle/>
        <a:p>
          <a:endParaRPr lang="en-US"/>
        </a:p>
      </dgm:t>
    </dgm:pt>
    <dgm:pt modelId="{C1CB804D-E92D-4544-AD6C-E8F0FDBBBBF0}">
      <dgm:prSet/>
      <dgm:spPr/>
      <dgm:t>
        <a:bodyPr/>
        <a:lstStyle/>
        <a:p>
          <a:pPr>
            <a:lnSpc>
              <a:spcPct val="100000"/>
            </a:lnSpc>
            <a:defRPr cap="all"/>
          </a:pPr>
          <a:r>
            <a:rPr lang="en-US" cap="none" baseline="0" dirty="0">
              <a:latin typeface="Arial"/>
              <a:cs typeface="Arial"/>
              <a:hlinkClick xmlns:r="http://schemas.openxmlformats.org/officeDocument/2006/relationships" r:id="rId4"/>
            </a:rPr>
            <a:t>Health Plan Search</a:t>
          </a:r>
          <a:endParaRPr lang="en-US" cap="none" baseline="0" dirty="0">
            <a:latin typeface="Arial"/>
            <a:cs typeface="Arial"/>
          </a:endParaRPr>
        </a:p>
      </dgm:t>
    </dgm:pt>
    <dgm:pt modelId="{418C6CFC-2878-4EF3-998B-AEC4664AE3F3}" type="parTrans" cxnId="{10E83E28-7899-41EC-A7FC-D23A0071AABB}">
      <dgm:prSet/>
      <dgm:spPr/>
      <dgm:t>
        <a:bodyPr/>
        <a:lstStyle/>
        <a:p>
          <a:endParaRPr lang="en-US"/>
        </a:p>
      </dgm:t>
    </dgm:pt>
    <dgm:pt modelId="{5C075DE0-2B76-4111-8E63-5F7FA74BECD8}" type="sibTrans" cxnId="{10E83E28-7899-41EC-A7FC-D23A0071AABB}">
      <dgm:prSet/>
      <dgm:spPr/>
      <dgm:t>
        <a:bodyPr/>
        <a:lstStyle/>
        <a:p>
          <a:endParaRPr lang="en-US"/>
        </a:p>
      </dgm:t>
    </dgm:pt>
    <dgm:pt modelId="{ED0373FE-227A-4A9F-AC64-4EA3B07E7D75}" type="pres">
      <dgm:prSet presAssocID="{C0FD0FA6-275F-440C-BD9D-3C8BAC516E5F}" presName="root" presStyleCnt="0">
        <dgm:presLayoutVars>
          <dgm:dir/>
          <dgm:resizeHandles val="exact"/>
        </dgm:presLayoutVars>
      </dgm:prSet>
      <dgm:spPr/>
    </dgm:pt>
    <dgm:pt modelId="{5A4128A6-DEA3-4A24-8C60-592405430CFC}" type="pres">
      <dgm:prSet presAssocID="{85918CE0-8FF6-4EA6-8398-FD9CE18D6C9E}" presName="compNode" presStyleCnt="0"/>
      <dgm:spPr/>
    </dgm:pt>
    <dgm:pt modelId="{1BDBBE1B-0753-4273-A124-DFEEBB832C6B}" type="pres">
      <dgm:prSet presAssocID="{85918CE0-8FF6-4EA6-8398-FD9CE18D6C9E}" presName="iconBgRect" presStyleLbl="bgShp" presStyleIdx="0" presStyleCnt="4"/>
      <dgm:spPr/>
    </dgm:pt>
    <dgm:pt modelId="{094F1274-E2C3-4681-A93C-0D463DDB8F88}" type="pres">
      <dgm:prSet presAssocID="{85918CE0-8FF6-4EA6-8398-FD9CE18D6C9E}"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1AFB27AF-FD57-4A8E-823F-666409A469B5}" type="pres">
      <dgm:prSet presAssocID="{85918CE0-8FF6-4EA6-8398-FD9CE18D6C9E}" presName="spaceRect" presStyleCnt="0"/>
      <dgm:spPr/>
    </dgm:pt>
    <dgm:pt modelId="{C6F9548B-2BCE-4502-BF64-198146798C91}" type="pres">
      <dgm:prSet presAssocID="{85918CE0-8FF6-4EA6-8398-FD9CE18D6C9E}" presName="textRect" presStyleLbl="revTx" presStyleIdx="0" presStyleCnt="4">
        <dgm:presLayoutVars>
          <dgm:chMax val="1"/>
          <dgm:chPref val="1"/>
        </dgm:presLayoutVars>
      </dgm:prSet>
      <dgm:spPr/>
    </dgm:pt>
    <dgm:pt modelId="{79AE6462-95DE-4E95-AEC9-A24140AAA497}" type="pres">
      <dgm:prSet presAssocID="{C8026A97-997F-4800-B475-1682998013FA}" presName="sibTrans" presStyleCnt="0"/>
      <dgm:spPr/>
    </dgm:pt>
    <dgm:pt modelId="{29DC5C69-3535-4A9D-B91B-2F4701CF6967}" type="pres">
      <dgm:prSet presAssocID="{ADE21433-BF58-495B-92FD-59863D055305}" presName="compNode" presStyleCnt="0"/>
      <dgm:spPr/>
    </dgm:pt>
    <dgm:pt modelId="{81E2B8F4-3927-4DA8-A050-2B33EF4FBCCC}" type="pres">
      <dgm:prSet presAssocID="{ADE21433-BF58-495B-92FD-59863D055305}" presName="iconBgRect" presStyleLbl="bgShp" presStyleIdx="1" presStyleCnt="4"/>
      <dgm:spPr/>
    </dgm:pt>
    <dgm:pt modelId="{B777DD4C-E9D0-42F8-88F3-59742482F0B1}" type="pres">
      <dgm:prSet presAssocID="{ADE21433-BF58-495B-92FD-59863D055305}"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B07CAAE-F205-4D0D-AF95-25B0768BAD96}" type="pres">
      <dgm:prSet presAssocID="{ADE21433-BF58-495B-92FD-59863D055305}" presName="spaceRect" presStyleCnt="0"/>
      <dgm:spPr/>
    </dgm:pt>
    <dgm:pt modelId="{97275CCC-6536-4FE1-9CC8-BECC3FC03525}" type="pres">
      <dgm:prSet presAssocID="{ADE21433-BF58-495B-92FD-59863D055305}" presName="textRect" presStyleLbl="revTx" presStyleIdx="1" presStyleCnt="4">
        <dgm:presLayoutVars>
          <dgm:chMax val="1"/>
          <dgm:chPref val="1"/>
        </dgm:presLayoutVars>
      </dgm:prSet>
      <dgm:spPr/>
    </dgm:pt>
    <dgm:pt modelId="{43F76673-EC05-49D4-9BFD-4F7FDB0C3E7C}" type="pres">
      <dgm:prSet presAssocID="{CE3421FE-55B2-4B6B-8D97-89A3F188CB7E}" presName="sibTrans" presStyleCnt="0"/>
      <dgm:spPr/>
    </dgm:pt>
    <dgm:pt modelId="{7DF85467-D4EA-4D16-910E-64F0152DAAD7}" type="pres">
      <dgm:prSet presAssocID="{8ED92A2E-9CCF-46CB-B1DF-BAC7CB2100EE}" presName="compNode" presStyleCnt="0"/>
      <dgm:spPr/>
    </dgm:pt>
    <dgm:pt modelId="{A3FAB298-32FE-4E41-8297-5BB11287D2BA}" type="pres">
      <dgm:prSet presAssocID="{8ED92A2E-9CCF-46CB-B1DF-BAC7CB2100EE}" presName="iconBgRect" presStyleLbl="bgShp" presStyleIdx="2" presStyleCnt="4"/>
      <dgm:spPr/>
    </dgm:pt>
    <dgm:pt modelId="{CDFA44BD-9658-48DA-8AF0-8737714CE454}" type="pres">
      <dgm:prSet presAssocID="{8ED92A2E-9CCF-46CB-B1DF-BAC7CB2100EE}"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46D7A662-FD1E-4DF3-ABC6-63540D6D35D1}" type="pres">
      <dgm:prSet presAssocID="{8ED92A2E-9CCF-46CB-B1DF-BAC7CB2100EE}" presName="spaceRect" presStyleCnt="0"/>
      <dgm:spPr/>
    </dgm:pt>
    <dgm:pt modelId="{5FC72CD8-705C-459F-8208-3ADC867865E9}" type="pres">
      <dgm:prSet presAssocID="{8ED92A2E-9CCF-46CB-B1DF-BAC7CB2100EE}" presName="textRect" presStyleLbl="revTx" presStyleIdx="2" presStyleCnt="4">
        <dgm:presLayoutVars>
          <dgm:chMax val="1"/>
          <dgm:chPref val="1"/>
        </dgm:presLayoutVars>
      </dgm:prSet>
      <dgm:spPr/>
    </dgm:pt>
    <dgm:pt modelId="{8A8034B6-2BCD-41D9-A769-FF93B8FD3620}" type="pres">
      <dgm:prSet presAssocID="{C7C8EAA6-23DA-43C6-9C9A-3E0CAFC076DB}" presName="sibTrans" presStyleCnt="0"/>
      <dgm:spPr/>
    </dgm:pt>
    <dgm:pt modelId="{85E19571-9C8B-41DE-87BA-BC0890288806}" type="pres">
      <dgm:prSet presAssocID="{C1CB804D-E92D-4544-AD6C-E8F0FDBBBBF0}" presName="compNode" presStyleCnt="0"/>
      <dgm:spPr/>
    </dgm:pt>
    <dgm:pt modelId="{64CA9719-95AC-4B4C-9645-BF2677CA10A6}" type="pres">
      <dgm:prSet presAssocID="{C1CB804D-E92D-4544-AD6C-E8F0FDBBBBF0}" presName="iconBgRect" presStyleLbl="bgShp" presStyleIdx="3" presStyleCnt="4"/>
      <dgm:spPr/>
    </dgm:pt>
    <dgm:pt modelId="{B0B940CD-1DE9-4B42-9801-7325F6BD8175}" type="pres">
      <dgm:prSet presAssocID="{C1CB804D-E92D-4544-AD6C-E8F0FDBBBBF0}"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6C16DB1F-437F-4BBE-B2FF-0D1282F7A08F}" type="pres">
      <dgm:prSet presAssocID="{C1CB804D-E92D-4544-AD6C-E8F0FDBBBBF0}" presName="spaceRect" presStyleCnt="0"/>
      <dgm:spPr/>
    </dgm:pt>
    <dgm:pt modelId="{96B49B96-3AC1-4617-A48B-7A75470D78CD}" type="pres">
      <dgm:prSet presAssocID="{C1CB804D-E92D-4544-AD6C-E8F0FDBBBBF0}" presName="textRect" presStyleLbl="revTx" presStyleIdx="3" presStyleCnt="4">
        <dgm:presLayoutVars>
          <dgm:chMax val="1"/>
          <dgm:chPref val="1"/>
        </dgm:presLayoutVars>
      </dgm:prSet>
      <dgm:spPr/>
    </dgm:pt>
  </dgm:ptLst>
  <dgm:cxnLst>
    <dgm:cxn modelId="{6A5B1F0D-520E-47B0-8596-184CF40C4A8A}" type="presOf" srcId="{C1CB804D-E92D-4544-AD6C-E8F0FDBBBBF0}" destId="{96B49B96-3AC1-4617-A48B-7A75470D78CD}" srcOrd="0" destOrd="0" presId="urn:microsoft.com/office/officeart/2018/5/layout/IconCircleLabelList"/>
    <dgm:cxn modelId="{031D9B12-D1A2-49DD-979B-CD159062271D}" srcId="{C0FD0FA6-275F-440C-BD9D-3C8BAC516E5F}" destId="{85918CE0-8FF6-4EA6-8398-FD9CE18D6C9E}" srcOrd="0" destOrd="0" parTransId="{BC045BFE-E734-46B0-B524-4125D6BF8F39}" sibTransId="{C8026A97-997F-4800-B475-1682998013FA}"/>
    <dgm:cxn modelId="{10E83E28-7899-41EC-A7FC-D23A0071AABB}" srcId="{C0FD0FA6-275F-440C-BD9D-3C8BAC516E5F}" destId="{C1CB804D-E92D-4544-AD6C-E8F0FDBBBBF0}" srcOrd="3" destOrd="0" parTransId="{418C6CFC-2878-4EF3-998B-AEC4664AE3F3}" sibTransId="{5C075DE0-2B76-4111-8E63-5F7FA74BECD8}"/>
    <dgm:cxn modelId="{87A5FC2C-B2BA-4528-A1DE-977746D9EBB7}" type="presOf" srcId="{ADE21433-BF58-495B-92FD-59863D055305}" destId="{97275CCC-6536-4FE1-9CC8-BECC3FC03525}" srcOrd="0" destOrd="0" presId="urn:microsoft.com/office/officeart/2018/5/layout/IconCircleLabelList"/>
    <dgm:cxn modelId="{D4398A53-8269-4726-8331-64EE014988D8}" srcId="{C0FD0FA6-275F-440C-BD9D-3C8BAC516E5F}" destId="{ADE21433-BF58-495B-92FD-59863D055305}" srcOrd="1" destOrd="0" parTransId="{40EFFF77-C454-4415-83EE-0ED4FF53BEA3}" sibTransId="{CE3421FE-55B2-4B6B-8D97-89A3F188CB7E}"/>
    <dgm:cxn modelId="{450E8076-07A3-432C-8120-AE35CD8BC4B2}" srcId="{C0FD0FA6-275F-440C-BD9D-3C8BAC516E5F}" destId="{8ED92A2E-9CCF-46CB-B1DF-BAC7CB2100EE}" srcOrd="2" destOrd="0" parTransId="{FC672B1A-E310-4C2B-AAE4-E40FC63FC6EA}" sibTransId="{C7C8EAA6-23DA-43C6-9C9A-3E0CAFC076DB}"/>
    <dgm:cxn modelId="{00633784-2935-4367-AF5A-41F108619ABF}" type="presOf" srcId="{C0FD0FA6-275F-440C-BD9D-3C8BAC516E5F}" destId="{ED0373FE-227A-4A9F-AC64-4EA3B07E7D75}" srcOrd="0" destOrd="0" presId="urn:microsoft.com/office/officeart/2018/5/layout/IconCircleLabelList"/>
    <dgm:cxn modelId="{5F6EDBC7-DF3E-4A02-87B0-B295576DF131}" type="presOf" srcId="{85918CE0-8FF6-4EA6-8398-FD9CE18D6C9E}" destId="{C6F9548B-2BCE-4502-BF64-198146798C91}" srcOrd="0" destOrd="0" presId="urn:microsoft.com/office/officeart/2018/5/layout/IconCircleLabelList"/>
    <dgm:cxn modelId="{A0E71EE1-2AD3-40D2-80E0-74358824DCEF}" type="presOf" srcId="{8ED92A2E-9CCF-46CB-B1DF-BAC7CB2100EE}" destId="{5FC72CD8-705C-459F-8208-3ADC867865E9}" srcOrd="0" destOrd="0" presId="urn:microsoft.com/office/officeart/2018/5/layout/IconCircleLabelList"/>
    <dgm:cxn modelId="{DE9877D7-E346-49A5-9961-EEE2E4C39E40}" type="presParOf" srcId="{ED0373FE-227A-4A9F-AC64-4EA3B07E7D75}" destId="{5A4128A6-DEA3-4A24-8C60-592405430CFC}" srcOrd="0" destOrd="0" presId="urn:microsoft.com/office/officeart/2018/5/layout/IconCircleLabelList"/>
    <dgm:cxn modelId="{E1F55407-DB7C-4CAB-8478-ABC01F008095}" type="presParOf" srcId="{5A4128A6-DEA3-4A24-8C60-592405430CFC}" destId="{1BDBBE1B-0753-4273-A124-DFEEBB832C6B}" srcOrd="0" destOrd="0" presId="urn:microsoft.com/office/officeart/2018/5/layout/IconCircleLabelList"/>
    <dgm:cxn modelId="{4BE2C1BA-AC83-4B3C-8EC8-756F54FE2FD6}" type="presParOf" srcId="{5A4128A6-DEA3-4A24-8C60-592405430CFC}" destId="{094F1274-E2C3-4681-A93C-0D463DDB8F88}" srcOrd="1" destOrd="0" presId="urn:microsoft.com/office/officeart/2018/5/layout/IconCircleLabelList"/>
    <dgm:cxn modelId="{6F3ACF97-242E-4A33-98EE-FE06402966EB}" type="presParOf" srcId="{5A4128A6-DEA3-4A24-8C60-592405430CFC}" destId="{1AFB27AF-FD57-4A8E-823F-666409A469B5}" srcOrd="2" destOrd="0" presId="urn:microsoft.com/office/officeart/2018/5/layout/IconCircleLabelList"/>
    <dgm:cxn modelId="{2448273E-A585-4BDD-A8BB-523E6605BF5F}" type="presParOf" srcId="{5A4128A6-DEA3-4A24-8C60-592405430CFC}" destId="{C6F9548B-2BCE-4502-BF64-198146798C91}" srcOrd="3" destOrd="0" presId="urn:microsoft.com/office/officeart/2018/5/layout/IconCircleLabelList"/>
    <dgm:cxn modelId="{E6B1DF82-AB69-4FD2-B56A-27305ED7D8DB}" type="presParOf" srcId="{ED0373FE-227A-4A9F-AC64-4EA3B07E7D75}" destId="{79AE6462-95DE-4E95-AEC9-A24140AAA497}" srcOrd="1" destOrd="0" presId="urn:microsoft.com/office/officeart/2018/5/layout/IconCircleLabelList"/>
    <dgm:cxn modelId="{1B4BA903-8586-45FE-BD6C-5B66464C464E}" type="presParOf" srcId="{ED0373FE-227A-4A9F-AC64-4EA3B07E7D75}" destId="{29DC5C69-3535-4A9D-B91B-2F4701CF6967}" srcOrd="2" destOrd="0" presId="urn:microsoft.com/office/officeart/2018/5/layout/IconCircleLabelList"/>
    <dgm:cxn modelId="{6851E516-EED2-40F9-AC33-16064CBCEFA2}" type="presParOf" srcId="{29DC5C69-3535-4A9D-B91B-2F4701CF6967}" destId="{81E2B8F4-3927-4DA8-A050-2B33EF4FBCCC}" srcOrd="0" destOrd="0" presId="urn:microsoft.com/office/officeart/2018/5/layout/IconCircleLabelList"/>
    <dgm:cxn modelId="{67FED057-0C0D-4ADC-AD28-249536D762CD}" type="presParOf" srcId="{29DC5C69-3535-4A9D-B91B-2F4701CF6967}" destId="{B777DD4C-E9D0-42F8-88F3-59742482F0B1}" srcOrd="1" destOrd="0" presId="urn:microsoft.com/office/officeart/2018/5/layout/IconCircleLabelList"/>
    <dgm:cxn modelId="{8DA3A583-27E5-46DE-A298-CC4FD1B5D4E2}" type="presParOf" srcId="{29DC5C69-3535-4A9D-B91B-2F4701CF6967}" destId="{9B07CAAE-F205-4D0D-AF95-25B0768BAD96}" srcOrd="2" destOrd="0" presId="urn:microsoft.com/office/officeart/2018/5/layout/IconCircleLabelList"/>
    <dgm:cxn modelId="{C5B1DBAE-057A-478D-833C-EB90899CF2E5}" type="presParOf" srcId="{29DC5C69-3535-4A9D-B91B-2F4701CF6967}" destId="{97275CCC-6536-4FE1-9CC8-BECC3FC03525}" srcOrd="3" destOrd="0" presId="urn:microsoft.com/office/officeart/2018/5/layout/IconCircleLabelList"/>
    <dgm:cxn modelId="{0AEDEF27-EF82-45B4-B5AD-F161D1B6F06E}" type="presParOf" srcId="{ED0373FE-227A-4A9F-AC64-4EA3B07E7D75}" destId="{43F76673-EC05-49D4-9BFD-4F7FDB0C3E7C}" srcOrd="3" destOrd="0" presId="urn:microsoft.com/office/officeart/2018/5/layout/IconCircleLabelList"/>
    <dgm:cxn modelId="{4C496D12-BF5B-40E0-AF99-B46FA1862C2D}" type="presParOf" srcId="{ED0373FE-227A-4A9F-AC64-4EA3B07E7D75}" destId="{7DF85467-D4EA-4D16-910E-64F0152DAAD7}" srcOrd="4" destOrd="0" presId="urn:microsoft.com/office/officeart/2018/5/layout/IconCircleLabelList"/>
    <dgm:cxn modelId="{44153CF3-D245-462D-B1C5-708E7718E69B}" type="presParOf" srcId="{7DF85467-D4EA-4D16-910E-64F0152DAAD7}" destId="{A3FAB298-32FE-4E41-8297-5BB11287D2BA}" srcOrd="0" destOrd="0" presId="urn:microsoft.com/office/officeart/2018/5/layout/IconCircleLabelList"/>
    <dgm:cxn modelId="{F36CBCC2-C0E8-43C3-8C69-548DE94E73D0}" type="presParOf" srcId="{7DF85467-D4EA-4D16-910E-64F0152DAAD7}" destId="{CDFA44BD-9658-48DA-8AF0-8737714CE454}" srcOrd="1" destOrd="0" presId="urn:microsoft.com/office/officeart/2018/5/layout/IconCircleLabelList"/>
    <dgm:cxn modelId="{93A5C357-F3FA-4026-9B07-848F670A36A1}" type="presParOf" srcId="{7DF85467-D4EA-4D16-910E-64F0152DAAD7}" destId="{46D7A662-FD1E-4DF3-ABC6-63540D6D35D1}" srcOrd="2" destOrd="0" presId="urn:microsoft.com/office/officeart/2018/5/layout/IconCircleLabelList"/>
    <dgm:cxn modelId="{3B11D512-A373-458A-A169-B9736BC3458B}" type="presParOf" srcId="{7DF85467-D4EA-4D16-910E-64F0152DAAD7}" destId="{5FC72CD8-705C-459F-8208-3ADC867865E9}" srcOrd="3" destOrd="0" presId="urn:microsoft.com/office/officeart/2018/5/layout/IconCircleLabelList"/>
    <dgm:cxn modelId="{938C818B-44F5-4CD8-82C2-95BC3C2F5AF9}" type="presParOf" srcId="{ED0373FE-227A-4A9F-AC64-4EA3B07E7D75}" destId="{8A8034B6-2BCD-41D9-A769-FF93B8FD3620}" srcOrd="5" destOrd="0" presId="urn:microsoft.com/office/officeart/2018/5/layout/IconCircleLabelList"/>
    <dgm:cxn modelId="{4B33CD1C-11AA-4954-8DB8-6A85E9641D52}" type="presParOf" srcId="{ED0373FE-227A-4A9F-AC64-4EA3B07E7D75}" destId="{85E19571-9C8B-41DE-87BA-BC0890288806}" srcOrd="6" destOrd="0" presId="urn:microsoft.com/office/officeart/2018/5/layout/IconCircleLabelList"/>
    <dgm:cxn modelId="{70D671CB-884A-42D4-9173-9797C5CACFF1}" type="presParOf" srcId="{85E19571-9C8B-41DE-87BA-BC0890288806}" destId="{64CA9719-95AC-4B4C-9645-BF2677CA10A6}" srcOrd="0" destOrd="0" presId="urn:microsoft.com/office/officeart/2018/5/layout/IconCircleLabelList"/>
    <dgm:cxn modelId="{6417D178-CDAB-446D-8DC2-3798A64C553C}" type="presParOf" srcId="{85E19571-9C8B-41DE-87BA-BC0890288806}" destId="{B0B940CD-1DE9-4B42-9801-7325F6BD8175}" srcOrd="1" destOrd="0" presId="urn:microsoft.com/office/officeart/2018/5/layout/IconCircleLabelList"/>
    <dgm:cxn modelId="{576AFCE6-000C-4977-B90F-5AC665771B8E}" type="presParOf" srcId="{85E19571-9C8B-41DE-87BA-BC0890288806}" destId="{6C16DB1F-437F-4BBE-B2FF-0D1282F7A08F}" srcOrd="2" destOrd="0" presId="urn:microsoft.com/office/officeart/2018/5/layout/IconCircleLabelList"/>
    <dgm:cxn modelId="{BBF62799-0ACF-46D8-94EE-D74EB0D0F2F8}" type="presParOf" srcId="{85E19571-9C8B-41DE-87BA-BC0890288806}" destId="{96B49B96-3AC1-4617-A48B-7A75470D78CD}"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795C4-5BF5-4CB9-A677-FF9FD02ECC4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611FD17-5390-4ED9-A365-E37AC4884B7F}">
      <dgm:prSet/>
      <dgm:spPr/>
      <dgm:t>
        <a:bodyPr/>
        <a:lstStyle/>
        <a:p>
          <a:r>
            <a:rPr lang="en-US" dirty="0">
              <a:latin typeface="Arial" panose="020B0604020202020204" pitchFamily="34" charset="0"/>
              <a:cs typeface="Arial" panose="020B0604020202020204" pitchFamily="34" charset="0"/>
            </a:rPr>
            <a:t>New Health Plan </a:t>
          </a:r>
        </a:p>
      </dgm:t>
    </dgm:pt>
    <dgm:pt modelId="{47D000F2-EBE2-466E-B725-DC9160D7C52B}" type="parTrans" cxnId="{1FFBAFB4-42E1-41A5-B209-35862D00C085}">
      <dgm:prSet/>
      <dgm:spPr/>
      <dgm:t>
        <a:bodyPr/>
        <a:lstStyle/>
        <a:p>
          <a:endParaRPr lang="en-US"/>
        </a:p>
      </dgm:t>
    </dgm:pt>
    <dgm:pt modelId="{19CE0EDB-ACB9-414E-93A9-321A3F8C84CE}" type="sibTrans" cxnId="{1FFBAFB4-42E1-41A5-B209-35862D00C085}">
      <dgm:prSet/>
      <dgm:spPr/>
      <dgm:t>
        <a:bodyPr/>
        <a:lstStyle/>
        <a:p>
          <a:endParaRPr lang="en-US"/>
        </a:p>
      </dgm:t>
    </dgm:pt>
    <dgm:pt modelId="{601F37E1-DDC5-486D-9F88-9E6F92BEB041}">
      <dgm:prSet/>
      <dgm:spPr/>
      <dgm:t>
        <a:bodyPr/>
        <a:lstStyle/>
        <a:p>
          <a:r>
            <a:rPr lang="en-US" b="0" i="0" dirty="0">
              <a:latin typeface="Arial" panose="020B0604020202020204" pitchFamily="34" charset="0"/>
              <a:cs typeface="Arial" panose="020B0604020202020204" pitchFamily="34" charset="0"/>
            </a:rPr>
            <a:t>GHC of South-Central Wisconsin (GHC-SCW) will split into two separate networks starting January 1, 2024: GHC-SCW Dane Choice and GHC-SCW Neighbors. Both networks will include UW and Meriter hospitals and specialists. </a:t>
          </a:r>
          <a:endParaRPr lang="en-US" dirty="0">
            <a:latin typeface="Arial" panose="020B0604020202020204" pitchFamily="34" charset="0"/>
            <a:cs typeface="Arial" panose="020B0604020202020204" pitchFamily="34" charset="0"/>
          </a:endParaRPr>
        </a:p>
      </dgm:t>
    </dgm:pt>
    <dgm:pt modelId="{E0983A6A-DB79-4126-80FA-9C90A0A7B854}" type="parTrans" cxnId="{F8200B3E-2528-4111-987C-CF211EBA2DB0}">
      <dgm:prSet/>
      <dgm:spPr/>
      <dgm:t>
        <a:bodyPr/>
        <a:lstStyle/>
        <a:p>
          <a:endParaRPr lang="en-US"/>
        </a:p>
      </dgm:t>
    </dgm:pt>
    <dgm:pt modelId="{2D94FE43-4713-4BD3-B8AF-0D0885B28CAC}" type="sibTrans" cxnId="{F8200B3E-2528-4111-987C-CF211EBA2DB0}">
      <dgm:prSet/>
      <dgm:spPr/>
      <dgm:t>
        <a:bodyPr/>
        <a:lstStyle/>
        <a:p>
          <a:endParaRPr lang="en-US"/>
        </a:p>
      </dgm:t>
    </dgm:pt>
    <dgm:pt modelId="{6EA38D8B-953D-4A4F-926C-ABAD0ED7E4E7}">
      <dgm:prSet/>
      <dgm:spPr/>
      <dgm:t>
        <a:bodyPr/>
        <a:lstStyle/>
        <a:p>
          <a:r>
            <a:rPr lang="en-US" dirty="0">
              <a:latin typeface="Arial" panose="020B0604020202020204" pitchFamily="34" charset="0"/>
              <a:cs typeface="Arial" panose="020B0604020202020204" pitchFamily="34" charset="0"/>
            </a:rPr>
            <a:t>Medical Benefit Changes</a:t>
          </a:r>
        </a:p>
      </dgm:t>
    </dgm:pt>
    <dgm:pt modelId="{E303FBCD-84BA-4E28-9A66-EA75EDE09913}" type="parTrans" cxnId="{070B9785-3513-41F2-9CE0-03132B611737}">
      <dgm:prSet/>
      <dgm:spPr/>
      <dgm:t>
        <a:bodyPr/>
        <a:lstStyle/>
        <a:p>
          <a:endParaRPr lang="en-US"/>
        </a:p>
      </dgm:t>
    </dgm:pt>
    <dgm:pt modelId="{1CC049CE-45C4-4F8D-84E2-4934CFA99F57}" type="sibTrans" cxnId="{070B9785-3513-41F2-9CE0-03132B611737}">
      <dgm:prSet/>
      <dgm:spPr/>
      <dgm:t>
        <a:bodyPr/>
        <a:lstStyle/>
        <a:p>
          <a:endParaRPr lang="en-US"/>
        </a:p>
      </dgm:t>
    </dgm:pt>
    <dgm:pt modelId="{264C59C6-D2D4-4A04-83DC-01030E7F2BB8}">
      <dgm:prSet/>
      <dgm:spPr/>
      <dgm:t>
        <a:bodyPr/>
        <a:lstStyle/>
        <a:p>
          <a:r>
            <a:rPr lang="en-US" dirty="0">
              <a:latin typeface="Arial" panose="020B0604020202020204" pitchFamily="34" charset="0"/>
              <a:cs typeface="Arial" panose="020B0604020202020204" pitchFamily="34" charset="0"/>
            </a:rPr>
            <a:t>The annual medical deductible for the High Deductible Health Plan (HDHP) and Access HDHP has increased to:</a:t>
          </a:r>
        </a:p>
      </dgm:t>
    </dgm:pt>
    <dgm:pt modelId="{F77577D3-5A82-41B6-8F4D-77D7FCE62E11}" type="parTrans" cxnId="{7651492E-B086-4FF5-AD73-D49ED727C877}">
      <dgm:prSet/>
      <dgm:spPr/>
      <dgm:t>
        <a:bodyPr/>
        <a:lstStyle/>
        <a:p>
          <a:endParaRPr lang="en-US"/>
        </a:p>
      </dgm:t>
    </dgm:pt>
    <dgm:pt modelId="{3015A992-F5F8-40B3-BD08-41EC6941DB27}" type="sibTrans" cxnId="{7651492E-B086-4FF5-AD73-D49ED727C877}">
      <dgm:prSet/>
      <dgm:spPr/>
      <dgm:t>
        <a:bodyPr/>
        <a:lstStyle/>
        <a:p>
          <a:endParaRPr lang="en-US"/>
        </a:p>
      </dgm:t>
    </dgm:pt>
    <dgm:pt modelId="{A435B4E1-BEEC-4144-A390-B630DE98F831}">
      <dgm:prSet/>
      <dgm:spPr/>
      <dgm:t>
        <a:bodyPr/>
        <a:lstStyle/>
        <a:p>
          <a:r>
            <a:rPr lang="en-US" dirty="0">
              <a:latin typeface="Arial" panose="020B0604020202020204" pitchFamily="34" charset="0"/>
              <a:cs typeface="Arial" panose="020B0604020202020204" pitchFamily="34" charset="0"/>
            </a:rPr>
            <a:t>Do a </a:t>
          </a:r>
          <a:r>
            <a:rPr lang="en-US" dirty="0">
              <a:latin typeface="Arial" panose="020B0604020202020204" pitchFamily="34" charset="0"/>
              <a:cs typeface="Arial" panose="020B0604020202020204" pitchFamily="34" charset="0"/>
              <a:hlinkClick xmlns:r="http://schemas.openxmlformats.org/officeDocument/2006/relationships" r:id="rId1"/>
            </a:rPr>
            <a:t>2024 Health Plan Search </a:t>
          </a:r>
          <a:r>
            <a:rPr lang="en-US" dirty="0">
              <a:latin typeface="Arial" panose="020B0604020202020204" pitchFamily="34" charset="0"/>
              <a:cs typeface="Arial" panose="020B0604020202020204" pitchFamily="34" charset="0"/>
            </a:rPr>
            <a:t>to see which health plans are available in each county. </a:t>
          </a:r>
        </a:p>
      </dgm:t>
    </dgm:pt>
    <dgm:pt modelId="{122B958F-600F-49BC-B95A-CBDD7FC10937}" type="parTrans" cxnId="{F5E4AA00-C2F4-4E0B-BB6A-8F7655DAF6F4}">
      <dgm:prSet/>
      <dgm:spPr/>
      <dgm:t>
        <a:bodyPr/>
        <a:lstStyle/>
        <a:p>
          <a:endParaRPr lang="en-US"/>
        </a:p>
      </dgm:t>
    </dgm:pt>
    <dgm:pt modelId="{147CC39E-3D79-4AE0-9E14-A122AB2A7768}" type="sibTrans" cxnId="{F5E4AA00-C2F4-4E0B-BB6A-8F7655DAF6F4}">
      <dgm:prSet/>
      <dgm:spPr/>
      <dgm:t>
        <a:bodyPr/>
        <a:lstStyle/>
        <a:p>
          <a:endParaRPr lang="en-US"/>
        </a:p>
      </dgm:t>
    </dgm:pt>
    <dgm:pt modelId="{4C814294-550D-4A5B-887C-0A33F3AFED69}">
      <dgm:prSet/>
      <dgm:spPr/>
      <dgm:t>
        <a:bodyPr/>
        <a:lstStyle/>
        <a:p>
          <a:pPr>
            <a:buFontTx/>
            <a:buNone/>
          </a:pPr>
          <a:r>
            <a:rPr lang="en-US" dirty="0">
              <a:latin typeface="Arial" panose="020B0604020202020204" pitchFamily="34" charset="0"/>
              <a:cs typeface="Arial" panose="020B0604020202020204" pitchFamily="34" charset="0"/>
            </a:rPr>
            <a:t> 		*Family: $3,200</a:t>
          </a:r>
        </a:p>
      </dgm:t>
    </dgm:pt>
    <dgm:pt modelId="{EF7F6CF7-F47A-4D8B-ABCB-DA8B9C1A9292}" type="parTrans" cxnId="{F0967458-0379-4613-A5FA-E8BB4F48D6CB}">
      <dgm:prSet/>
      <dgm:spPr/>
      <dgm:t>
        <a:bodyPr/>
        <a:lstStyle/>
        <a:p>
          <a:endParaRPr lang="en-US"/>
        </a:p>
      </dgm:t>
    </dgm:pt>
    <dgm:pt modelId="{A5A7C40D-5877-44B0-AE80-105AD06E9C12}" type="sibTrans" cxnId="{F0967458-0379-4613-A5FA-E8BB4F48D6CB}">
      <dgm:prSet/>
      <dgm:spPr/>
      <dgm:t>
        <a:bodyPr/>
        <a:lstStyle/>
        <a:p>
          <a:endParaRPr lang="en-US"/>
        </a:p>
      </dgm:t>
    </dgm:pt>
    <dgm:pt modelId="{7130D2C8-F40E-49E7-B7BD-5E0B4EF56FF3}">
      <dgm:prSet/>
      <dgm:spPr/>
      <dgm:t>
        <a:bodyPr/>
        <a:lstStyle/>
        <a:p>
          <a:r>
            <a:rPr lang="en-US" dirty="0">
              <a:latin typeface="Arial" panose="020B0604020202020204" pitchFamily="34" charset="0"/>
              <a:cs typeface="Arial" panose="020B0604020202020204" pitchFamily="34" charset="0"/>
            </a:rPr>
            <a:t>Coverage has been expanded for advance care planning.</a:t>
          </a:r>
        </a:p>
      </dgm:t>
    </dgm:pt>
    <dgm:pt modelId="{1A5C5F23-8030-4D83-9A76-9164FE8D31EC}" type="parTrans" cxnId="{5E69ACD7-4F01-4456-A677-9AB717AC6FED}">
      <dgm:prSet/>
      <dgm:spPr/>
      <dgm:t>
        <a:bodyPr/>
        <a:lstStyle/>
        <a:p>
          <a:endParaRPr lang="en-US"/>
        </a:p>
      </dgm:t>
    </dgm:pt>
    <dgm:pt modelId="{5AE25D53-AD35-4385-AC40-A0302F5C0A28}" type="sibTrans" cxnId="{5E69ACD7-4F01-4456-A677-9AB717AC6FED}">
      <dgm:prSet/>
      <dgm:spPr/>
      <dgm:t>
        <a:bodyPr/>
        <a:lstStyle/>
        <a:p>
          <a:endParaRPr lang="en-US"/>
        </a:p>
      </dgm:t>
    </dgm:pt>
    <dgm:pt modelId="{ADBE58A1-856B-4AB7-9D09-ED3B87CA86F4}">
      <dgm:prSet/>
      <dgm:spPr/>
      <dgm:t>
        <a:bodyPr/>
        <a:lstStyle/>
        <a:p>
          <a:r>
            <a:rPr lang="en-US" dirty="0">
              <a:latin typeface="Arial" panose="020B0604020202020204" pitchFamily="34" charset="0"/>
              <a:cs typeface="Arial" panose="020B0604020202020204" pitchFamily="34" charset="0"/>
            </a:rPr>
            <a:t>The expectation that physical, speech, and occupational therapies result in significant improvements for patients within two months of the beginning of treatment has been removed. </a:t>
          </a:r>
        </a:p>
      </dgm:t>
    </dgm:pt>
    <dgm:pt modelId="{AB096DE4-31A5-4A53-99B8-F0D2ED6D0638}" type="parTrans" cxnId="{6F3F976A-DA30-4737-AE0D-CD6A2420578D}">
      <dgm:prSet/>
      <dgm:spPr/>
      <dgm:t>
        <a:bodyPr/>
        <a:lstStyle/>
        <a:p>
          <a:endParaRPr lang="en-US"/>
        </a:p>
      </dgm:t>
    </dgm:pt>
    <dgm:pt modelId="{AB5DDF30-12C3-4C71-90B0-1CAB36FA51F8}" type="sibTrans" cxnId="{6F3F976A-DA30-4737-AE0D-CD6A2420578D}">
      <dgm:prSet/>
      <dgm:spPr/>
      <dgm:t>
        <a:bodyPr/>
        <a:lstStyle/>
        <a:p>
          <a:endParaRPr lang="en-US"/>
        </a:p>
      </dgm:t>
    </dgm:pt>
    <dgm:pt modelId="{E9D29974-1819-4B36-B6DD-EC7C46E6CEBA}">
      <dgm:prSet/>
      <dgm:spPr/>
      <dgm:t>
        <a:bodyPr/>
        <a:lstStyle/>
        <a:p>
          <a:r>
            <a:rPr lang="en-US" dirty="0">
              <a:latin typeface="Arial" panose="020B0604020202020204" pitchFamily="34" charset="0"/>
              <a:cs typeface="Arial" panose="020B0604020202020204" pitchFamily="34" charset="0"/>
            </a:rPr>
            <a:t>The requirement of a 30-day rental of infusion pumps for insulin, pain relievers, and other drugs prior to the purchase of equipment has been removed. </a:t>
          </a:r>
        </a:p>
      </dgm:t>
    </dgm:pt>
    <dgm:pt modelId="{12E8E8F9-A93E-494B-B196-A92F22DE299A}" type="parTrans" cxnId="{0DB19277-15D2-49D1-91C5-23DC2B6405CA}">
      <dgm:prSet/>
      <dgm:spPr/>
      <dgm:t>
        <a:bodyPr/>
        <a:lstStyle/>
        <a:p>
          <a:endParaRPr lang="en-US"/>
        </a:p>
      </dgm:t>
    </dgm:pt>
    <dgm:pt modelId="{4439C598-625F-4A8B-A8A4-06D7E69FBC7F}" type="sibTrans" cxnId="{0DB19277-15D2-49D1-91C5-23DC2B6405CA}">
      <dgm:prSet/>
      <dgm:spPr/>
      <dgm:t>
        <a:bodyPr/>
        <a:lstStyle/>
        <a:p>
          <a:endParaRPr lang="en-US"/>
        </a:p>
      </dgm:t>
    </dgm:pt>
    <dgm:pt modelId="{0B98ABCD-4E8F-4B74-8F5D-168281804963}">
      <dgm:prSet/>
      <dgm:spPr/>
      <dgm:t>
        <a:bodyPr/>
        <a:lstStyle/>
        <a:p>
          <a:r>
            <a:rPr lang="en-US" dirty="0">
              <a:latin typeface="Arial" panose="020B0604020202020204" pitchFamily="34" charset="0"/>
              <a:cs typeface="Arial" panose="020B0604020202020204" pitchFamily="34" charset="0"/>
            </a:rPr>
            <a:t>The requirement that members who change health plans during an inpatient stay need to move to a new in-network facility due to the change in the plan provider has been removed</a:t>
          </a:r>
        </a:p>
      </dgm:t>
    </dgm:pt>
    <dgm:pt modelId="{31742429-B248-4A2F-A014-F69F637AB37D}" type="parTrans" cxnId="{6BC0C40E-0D86-4C63-9A37-9711E3EFA0FE}">
      <dgm:prSet/>
      <dgm:spPr/>
      <dgm:t>
        <a:bodyPr/>
        <a:lstStyle/>
        <a:p>
          <a:endParaRPr lang="en-US"/>
        </a:p>
      </dgm:t>
    </dgm:pt>
    <dgm:pt modelId="{4DBCBF40-3CA1-47B5-BC69-98A72151D98B}" type="sibTrans" cxnId="{6BC0C40E-0D86-4C63-9A37-9711E3EFA0FE}">
      <dgm:prSet/>
      <dgm:spPr/>
      <dgm:t>
        <a:bodyPr/>
        <a:lstStyle/>
        <a:p>
          <a:endParaRPr lang="en-US"/>
        </a:p>
      </dgm:t>
    </dgm:pt>
    <dgm:pt modelId="{B0270501-F440-49DA-821C-DB3F2E21FE5E}">
      <dgm:prSet/>
      <dgm:spPr/>
      <dgm:t>
        <a:bodyPr/>
        <a:lstStyle/>
        <a:p>
          <a:endParaRPr lang="en-US" dirty="0"/>
        </a:p>
      </dgm:t>
    </dgm:pt>
    <dgm:pt modelId="{22D694AC-A475-45BE-8F43-1B0EE423814A}" type="parTrans" cxnId="{E1D9543A-CCAD-4086-AF96-4B3988F1DCFC}">
      <dgm:prSet/>
      <dgm:spPr/>
      <dgm:t>
        <a:bodyPr/>
        <a:lstStyle/>
        <a:p>
          <a:endParaRPr lang="en-US"/>
        </a:p>
      </dgm:t>
    </dgm:pt>
    <dgm:pt modelId="{A8E39C26-370F-4D36-B144-37A4BF44D4A2}" type="sibTrans" cxnId="{E1D9543A-CCAD-4086-AF96-4B3988F1DCFC}">
      <dgm:prSet/>
      <dgm:spPr/>
      <dgm:t>
        <a:bodyPr/>
        <a:lstStyle/>
        <a:p>
          <a:endParaRPr lang="en-US"/>
        </a:p>
      </dgm:t>
    </dgm:pt>
    <dgm:pt modelId="{D5DB5314-CFAB-4792-807A-5A29CF9A561C}">
      <dgm:prSet/>
      <dgm:spPr/>
      <dgm:t>
        <a:bodyPr/>
        <a:lstStyle/>
        <a:p>
          <a:pPr>
            <a:buFontTx/>
            <a:buNone/>
          </a:pPr>
          <a:r>
            <a:rPr lang="en-US" dirty="0">
              <a:latin typeface="Arial" panose="020B0604020202020204" pitchFamily="34" charset="0"/>
              <a:cs typeface="Arial" panose="020B0604020202020204" pitchFamily="34" charset="0"/>
            </a:rPr>
            <a:t> 		*Individual: $1,600</a:t>
          </a:r>
        </a:p>
      </dgm:t>
    </dgm:pt>
    <dgm:pt modelId="{6F70567D-5F81-4DF0-8988-D7915EE3F4C3}" type="sibTrans" cxnId="{47D986BB-37CB-4807-9700-5E9448E015DF}">
      <dgm:prSet/>
      <dgm:spPr/>
      <dgm:t>
        <a:bodyPr/>
        <a:lstStyle/>
        <a:p>
          <a:endParaRPr lang="en-US"/>
        </a:p>
      </dgm:t>
    </dgm:pt>
    <dgm:pt modelId="{7CA25FA0-1E2C-4E98-B3F6-DE5171FF8598}" type="parTrans" cxnId="{47D986BB-37CB-4807-9700-5E9448E015DF}">
      <dgm:prSet/>
      <dgm:spPr/>
      <dgm:t>
        <a:bodyPr/>
        <a:lstStyle/>
        <a:p>
          <a:endParaRPr lang="en-US"/>
        </a:p>
      </dgm:t>
    </dgm:pt>
    <dgm:pt modelId="{A5105838-0483-43A1-89E1-738EA63A119C}" type="pres">
      <dgm:prSet presAssocID="{3BA795C4-5BF5-4CB9-A677-FF9FD02ECC4F}" presName="linear" presStyleCnt="0">
        <dgm:presLayoutVars>
          <dgm:animLvl val="lvl"/>
          <dgm:resizeHandles val="exact"/>
        </dgm:presLayoutVars>
      </dgm:prSet>
      <dgm:spPr/>
    </dgm:pt>
    <dgm:pt modelId="{BC70DA1E-697C-45C2-9F5D-27C16E9DF652}" type="pres">
      <dgm:prSet presAssocID="{F611FD17-5390-4ED9-A365-E37AC4884B7F}" presName="parentText" presStyleLbl="node1" presStyleIdx="0" presStyleCnt="2">
        <dgm:presLayoutVars>
          <dgm:chMax val="0"/>
          <dgm:bulletEnabled val="1"/>
        </dgm:presLayoutVars>
      </dgm:prSet>
      <dgm:spPr/>
    </dgm:pt>
    <dgm:pt modelId="{CBEE807A-F9EF-46C5-9C95-5A2F2B23A235}" type="pres">
      <dgm:prSet presAssocID="{F611FD17-5390-4ED9-A365-E37AC4884B7F}" presName="childText" presStyleLbl="revTx" presStyleIdx="0" presStyleCnt="2" custScaleY="80339">
        <dgm:presLayoutVars>
          <dgm:bulletEnabled val="1"/>
        </dgm:presLayoutVars>
      </dgm:prSet>
      <dgm:spPr/>
    </dgm:pt>
    <dgm:pt modelId="{DDD3C8D3-7D35-4123-8585-61F3E753BC6F}" type="pres">
      <dgm:prSet presAssocID="{6EA38D8B-953D-4A4F-926C-ABAD0ED7E4E7}" presName="parentText" presStyleLbl="node1" presStyleIdx="1" presStyleCnt="2">
        <dgm:presLayoutVars>
          <dgm:chMax val="0"/>
          <dgm:bulletEnabled val="1"/>
        </dgm:presLayoutVars>
      </dgm:prSet>
      <dgm:spPr/>
    </dgm:pt>
    <dgm:pt modelId="{C12DD5C6-30FF-43C7-B47E-D72A5C16D06A}" type="pres">
      <dgm:prSet presAssocID="{6EA38D8B-953D-4A4F-926C-ABAD0ED7E4E7}" presName="childText" presStyleLbl="revTx" presStyleIdx="1" presStyleCnt="2">
        <dgm:presLayoutVars>
          <dgm:bulletEnabled val="1"/>
        </dgm:presLayoutVars>
      </dgm:prSet>
      <dgm:spPr/>
    </dgm:pt>
  </dgm:ptLst>
  <dgm:cxnLst>
    <dgm:cxn modelId="{6D064A00-A680-47C1-9B6F-897FF8B66401}" type="presOf" srcId="{7130D2C8-F40E-49E7-B7BD-5E0B4EF56FF3}" destId="{C12DD5C6-30FF-43C7-B47E-D72A5C16D06A}" srcOrd="0" destOrd="3" presId="urn:microsoft.com/office/officeart/2005/8/layout/vList2"/>
    <dgm:cxn modelId="{F5E4AA00-C2F4-4E0B-BB6A-8F7655DAF6F4}" srcId="{F611FD17-5390-4ED9-A365-E37AC4884B7F}" destId="{A435B4E1-BEEC-4144-A390-B630DE98F831}" srcOrd="1" destOrd="0" parTransId="{122B958F-600F-49BC-B95A-CBDD7FC10937}" sibTransId="{147CC39E-3D79-4AE0-9E14-A122AB2A7768}"/>
    <dgm:cxn modelId="{74A85E05-2907-4AD8-89C9-D7F82EEC7169}" type="presOf" srcId="{D5DB5314-CFAB-4792-807A-5A29CF9A561C}" destId="{C12DD5C6-30FF-43C7-B47E-D72A5C16D06A}" srcOrd="0" destOrd="1" presId="urn:microsoft.com/office/officeart/2005/8/layout/vList2"/>
    <dgm:cxn modelId="{6BC0C40E-0D86-4C63-9A37-9711E3EFA0FE}" srcId="{6EA38D8B-953D-4A4F-926C-ABAD0ED7E4E7}" destId="{0B98ABCD-4E8F-4B74-8F5D-168281804963}" srcOrd="5" destOrd="0" parTransId="{31742429-B248-4A2F-A014-F69F637AB37D}" sibTransId="{4DBCBF40-3CA1-47B5-BC69-98A72151D98B}"/>
    <dgm:cxn modelId="{94DE4C11-ABAF-4483-8DB0-BBAEB4DB8B2E}" type="presOf" srcId="{B0270501-F440-49DA-821C-DB3F2E21FE5E}" destId="{C12DD5C6-30FF-43C7-B47E-D72A5C16D06A}" srcOrd="0" destOrd="7" presId="urn:microsoft.com/office/officeart/2005/8/layout/vList2"/>
    <dgm:cxn modelId="{57ADED14-C245-4222-BDF6-CD419B01F634}" type="presOf" srcId="{601F37E1-DDC5-486D-9F88-9E6F92BEB041}" destId="{CBEE807A-F9EF-46C5-9C95-5A2F2B23A235}" srcOrd="0" destOrd="0" presId="urn:microsoft.com/office/officeart/2005/8/layout/vList2"/>
    <dgm:cxn modelId="{360FBD2C-4506-4E78-9593-CE10D3C7EA3C}" type="presOf" srcId="{6EA38D8B-953D-4A4F-926C-ABAD0ED7E4E7}" destId="{DDD3C8D3-7D35-4123-8585-61F3E753BC6F}" srcOrd="0" destOrd="0" presId="urn:microsoft.com/office/officeart/2005/8/layout/vList2"/>
    <dgm:cxn modelId="{7651492E-B086-4FF5-AD73-D49ED727C877}" srcId="{6EA38D8B-953D-4A4F-926C-ABAD0ED7E4E7}" destId="{264C59C6-D2D4-4A04-83DC-01030E7F2BB8}" srcOrd="0" destOrd="0" parTransId="{F77577D3-5A82-41B6-8F4D-77D7FCE62E11}" sibTransId="{3015A992-F5F8-40B3-BD08-41EC6941DB27}"/>
    <dgm:cxn modelId="{E1D9543A-CCAD-4086-AF96-4B3988F1DCFC}" srcId="{6EA38D8B-953D-4A4F-926C-ABAD0ED7E4E7}" destId="{B0270501-F440-49DA-821C-DB3F2E21FE5E}" srcOrd="6" destOrd="0" parTransId="{22D694AC-A475-45BE-8F43-1B0EE423814A}" sibTransId="{A8E39C26-370F-4D36-B144-37A4BF44D4A2}"/>
    <dgm:cxn modelId="{9852683B-97EA-4E86-98A4-BC70FFFF59B0}" type="presOf" srcId="{ADBE58A1-856B-4AB7-9D09-ED3B87CA86F4}" destId="{C12DD5C6-30FF-43C7-B47E-D72A5C16D06A}" srcOrd="0" destOrd="4" presId="urn:microsoft.com/office/officeart/2005/8/layout/vList2"/>
    <dgm:cxn modelId="{F8200B3E-2528-4111-987C-CF211EBA2DB0}" srcId="{F611FD17-5390-4ED9-A365-E37AC4884B7F}" destId="{601F37E1-DDC5-486D-9F88-9E6F92BEB041}" srcOrd="0" destOrd="0" parTransId="{E0983A6A-DB79-4126-80FA-9C90A0A7B854}" sibTransId="{2D94FE43-4713-4BD3-B8AF-0D0885B28CAC}"/>
    <dgm:cxn modelId="{CCBEEC66-B65A-47CB-8361-A6A7A447A04F}" type="presOf" srcId="{4C814294-550D-4A5B-887C-0A33F3AFED69}" destId="{C12DD5C6-30FF-43C7-B47E-D72A5C16D06A}" srcOrd="0" destOrd="2" presId="urn:microsoft.com/office/officeart/2005/8/layout/vList2"/>
    <dgm:cxn modelId="{6F3F976A-DA30-4737-AE0D-CD6A2420578D}" srcId="{6EA38D8B-953D-4A4F-926C-ABAD0ED7E4E7}" destId="{ADBE58A1-856B-4AB7-9D09-ED3B87CA86F4}" srcOrd="3" destOrd="0" parTransId="{AB096DE4-31A5-4A53-99B8-F0D2ED6D0638}" sibTransId="{AB5DDF30-12C3-4C71-90B0-1CAB36FA51F8}"/>
    <dgm:cxn modelId="{0D501D71-E2F8-4416-A074-222B7C30FA83}" type="presOf" srcId="{E9D29974-1819-4B36-B6DD-EC7C46E6CEBA}" destId="{C12DD5C6-30FF-43C7-B47E-D72A5C16D06A}" srcOrd="0" destOrd="5" presId="urn:microsoft.com/office/officeart/2005/8/layout/vList2"/>
    <dgm:cxn modelId="{0DB19277-15D2-49D1-91C5-23DC2B6405CA}" srcId="{6EA38D8B-953D-4A4F-926C-ABAD0ED7E4E7}" destId="{E9D29974-1819-4B36-B6DD-EC7C46E6CEBA}" srcOrd="4" destOrd="0" parTransId="{12E8E8F9-A93E-494B-B196-A92F22DE299A}" sibTransId="{4439C598-625F-4A8B-A8A4-06D7E69FBC7F}"/>
    <dgm:cxn modelId="{F0967458-0379-4613-A5FA-E8BB4F48D6CB}" srcId="{D5DB5314-CFAB-4792-807A-5A29CF9A561C}" destId="{4C814294-550D-4A5B-887C-0A33F3AFED69}" srcOrd="0" destOrd="0" parTransId="{EF7F6CF7-F47A-4D8B-ABCB-DA8B9C1A9292}" sibTransId="{A5A7C40D-5877-44B0-AE80-105AD06E9C12}"/>
    <dgm:cxn modelId="{070B9785-3513-41F2-9CE0-03132B611737}" srcId="{3BA795C4-5BF5-4CB9-A677-FF9FD02ECC4F}" destId="{6EA38D8B-953D-4A4F-926C-ABAD0ED7E4E7}" srcOrd="1" destOrd="0" parTransId="{E303FBCD-84BA-4E28-9A66-EA75EDE09913}" sibTransId="{1CC049CE-45C4-4F8D-84E2-4934CFA99F57}"/>
    <dgm:cxn modelId="{F03B6E8D-159E-427A-AA7E-35272655C411}" type="presOf" srcId="{0B98ABCD-4E8F-4B74-8F5D-168281804963}" destId="{C12DD5C6-30FF-43C7-B47E-D72A5C16D06A}" srcOrd="0" destOrd="6" presId="urn:microsoft.com/office/officeart/2005/8/layout/vList2"/>
    <dgm:cxn modelId="{76E0FD96-1E07-43F6-9E33-3902B26C36F5}" type="presOf" srcId="{A435B4E1-BEEC-4144-A390-B630DE98F831}" destId="{CBEE807A-F9EF-46C5-9C95-5A2F2B23A235}" srcOrd="0" destOrd="1" presId="urn:microsoft.com/office/officeart/2005/8/layout/vList2"/>
    <dgm:cxn modelId="{1FFBAFB4-42E1-41A5-B209-35862D00C085}" srcId="{3BA795C4-5BF5-4CB9-A677-FF9FD02ECC4F}" destId="{F611FD17-5390-4ED9-A365-E37AC4884B7F}" srcOrd="0" destOrd="0" parTransId="{47D000F2-EBE2-466E-B725-DC9160D7C52B}" sibTransId="{19CE0EDB-ACB9-414E-93A9-321A3F8C84CE}"/>
    <dgm:cxn modelId="{47D986BB-37CB-4807-9700-5E9448E015DF}" srcId="{6EA38D8B-953D-4A4F-926C-ABAD0ED7E4E7}" destId="{D5DB5314-CFAB-4792-807A-5A29CF9A561C}" srcOrd="1" destOrd="0" parTransId="{7CA25FA0-1E2C-4E98-B3F6-DE5171FF8598}" sibTransId="{6F70567D-5F81-4DF0-8988-D7915EE3F4C3}"/>
    <dgm:cxn modelId="{69F903CC-27F3-47F2-9BA7-EFDB97C4786F}" type="presOf" srcId="{264C59C6-D2D4-4A04-83DC-01030E7F2BB8}" destId="{C12DD5C6-30FF-43C7-B47E-D72A5C16D06A}" srcOrd="0" destOrd="0" presId="urn:microsoft.com/office/officeart/2005/8/layout/vList2"/>
    <dgm:cxn modelId="{5E69ACD7-4F01-4456-A677-9AB717AC6FED}" srcId="{6EA38D8B-953D-4A4F-926C-ABAD0ED7E4E7}" destId="{7130D2C8-F40E-49E7-B7BD-5E0B4EF56FF3}" srcOrd="2" destOrd="0" parTransId="{1A5C5F23-8030-4D83-9A76-9164FE8D31EC}" sibTransId="{5AE25D53-AD35-4385-AC40-A0302F5C0A28}"/>
    <dgm:cxn modelId="{2EBFADD9-C61A-430F-A85D-1F9E4A32F0B1}" type="presOf" srcId="{3BA795C4-5BF5-4CB9-A677-FF9FD02ECC4F}" destId="{A5105838-0483-43A1-89E1-738EA63A119C}" srcOrd="0" destOrd="0" presId="urn:microsoft.com/office/officeart/2005/8/layout/vList2"/>
    <dgm:cxn modelId="{653CF0DF-890D-4751-8F04-4AF58616AC33}" type="presOf" srcId="{F611FD17-5390-4ED9-A365-E37AC4884B7F}" destId="{BC70DA1E-697C-45C2-9F5D-27C16E9DF652}" srcOrd="0" destOrd="0" presId="urn:microsoft.com/office/officeart/2005/8/layout/vList2"/>
    <dgm:cxn modelId="{7ECADB33-4513-4F7D-BBC1-2C67AEA5938C}" type="presParOf" srcId="{A5105838-0483-43A1-89E1-738EA63A119C}" destId="{BC70DA1E-697C-45C2-9F5D-27C16E9DF652}" srcOrd="0" destOrd="0" presId="urn:microsoft.com/office/officeart/2005/8/layout/vList2"/>
    <dgm:cxn modelId="{08E54A0E-594A-4860-8439-E288D6AD5A5C}" type="presParOf" srcId="{A5105838-0483-43A1-89E1-738EA63A119C}" destId="{CBEE807A-F9EF-46C5-9C95-5A2F2B23A235}" srcOrd="1" destOrd="0" presId="urn:microsoft.com/office/officeart/2005/8/layout/vList2"/>
    <dgm:cxn modelId="{E8BC9D69-B9D4-4E01-B3C2-ED7235FF2586}" type="presParOf" srcId="{A5105838-0483-43A1-89E1-738EA63A119C}" destId="{DDD3C8D3-7D35-4123-8585-61F3E753BC6F}" srcOrd="2" destOrd="0" presId="urn:microsoft.com/office/officeart/2005/8/layout/vList2"/>
    <dgm:cxn modelId="{F31FD0A2-2A93-4383-9DB4-BA48A0A34973}" type="presParOf" srcId="{A5105838-0483-43A1-89E1-738EA63A119C}" destId="{C12DD5C6-30FF-43C7-B47E-D72A5C16D06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33EB5-2A02-4C3F-8905-DB76E99627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5F312C-0AC3-4462-A6E9-5F64C9743A38}">
      <dgm:prSet/>
      <dgm:spPr/>
      <dgm:t>
        <a:bodyPr/>
        <a:lstStyle/>
        <a:p>
          <a:pPr rtl="0"/>
          <a:r>
            <a:rPr lang="en-US" dirty="0">
              <a:latin typeface="Arial" panose="020B0604020202020204" pitchFamily="34" charset="0"/>
              <a:cs typeface="Arial" panose="020B0604020202020204" pitchFamily="34" charset="0"/>
            </a:rPr>
            <a:t>Premiums will not change for 2024</a:t>
          </a:r>
        </a:p>
      </dgm:t>
    </dgm:pt>
    <dgm:pt modelId="{97084691-0C4E-4994-9A63-794B900514D6}" type="parTrans" cxnId="{714E0D3A-2B2C-4BE9-9D67-563D6A2D62A2}">
      <dgm:prSet/>
      <dgm:spPr/>
      <dgm:t>
        <a:bodyPr/>
        <a:lstStyle/>
        <a:p>
          <a:endParaRPr lang="en-US"/>
        </a:p>
      </dgm:t>
    </dgm:pt>
    <dgm:pt modelId="{E413F09F-7E2A-409B-BBF4-DB3E07EF2507}" type="sibTrans" cxnId="{714E0D3A-2B2C-4BE9-9D67-563D6A2D62A2}">
      <dgm:prSet/>
      <dgm:spPr/>
      <dgm:t>
        <a:bodyPr/>
        <a:lstStyle/>
        <a:p>
          <a:endParaRPr lang="en-US"/>
        </a:p>
      </dgm:t>
    </dgm:pt>
    <dgm:pt modelId="{846DF5AA-8599-4E7F-868A-458A3C2CD07F}">
      <dgm:prSet/>
      <dgm:spPr/>
      <dgm:t>
        <a:bodyPr/>
        <a:lstStyle/>
        <a:p>
          <a:r>
            <a:rPr lang="en-US" dirty="0">
              <a:latin typeface="Arial" panose="020B0604020202020204" pitchFamily="34" charset="0"/>
              <a:cs typeface="Arial" panose="020B0604020202020204" pitchFamily="34" charset="0"/>
            </a:rPr>
            <a:t>DeltaVision partners with EyeMed Vision Care to provide vision benefits</a:t>
          </a:r>
        </a:p>
      </dgm:t>
    </dgm:pt>
    <dgm:pt modelId="{00EA0017-24FC-4EFB-91F7-8103ED00B430}" type="parTrans" cxnId="{DB188677-CDF2-4BDA-8B38-29A124D9FD8A}">
      <dgm:prSet/>
      <dgm:spPr/>
      <dgm:t>
        <a:bodyPr/>
        <a:lstStyle/>
        <a:p>
          <a:endParaRPr lang="en-US"/>
        </a:p>
      </dgm:t>
    </dgm:pt>
    <dgm:pt modelId="{6DC6A1D9-591E-451B-A588-2DB5450FC28B}" type="sibTrans" cxnId="{DB188677-CDF2-4BDA-8B38-29A124D9FD8A}">
      <dgm:prSet/>
      <dgm:spPr/>
      <dgm:t>
        <a:bodyPr/>
        <a:lstStyle/>
        <a:p>
          <a:endParaRPr lang="en-US"/>
        </a:p>
      </dgm:t>
    </dgm:pt>
    <dgm:pt modelId="{08FD1DB6-E741-4659-A01B-3B0DFC551942}">
      <dgm:prSet/>
      <dgm:spPr/>
      <dgm:t>
        <a:bodyPr/>
        <a:lstStyle/>
        <a:p>
          <a:r>
            <a:rPr lang="en-US" dirty="0">
              <a:latin typeface="Arial" panose="020B0604020202020204" pitchFamily="34" charset="0"/>
              <a:cs typeface="Arial" panose="020B0604020202020204" pitchFamily="34" charset="0"/>
            </a:rPr>
            <a:t>New enrollees will receive an insurance card from EyeMed Vision in late December/early January</a:t>
          </a:r>
        </a:p>
      </dgm:t>
    </dgm:pt>
    <dgm:pt modelId="{BD0B9C17-6818-47CD-8337-A1EC3E718803}" type="parTrans" cxnId="{381FE085-8045-455D-A68F-405294CCEBA1}">
      <dgm:prSet/>
      <dgm:spPr/>
      <dgm:t>
        <a:bodyPr/>
        <a:lstStyle/>
        <a:p>
          <a:endParaRPr lang="en-US"/>
        </a:p>
      </dgm:t>
    </dgm:pt>
    <dgm:pt modelId="{E92601A0-A0F9-46E4-B76A-03C842BCA46F}" type="sibTrans" cxnId="{381FE085-8045-455D-A68F-405294CCEBA1}">
      <dgm:prSet/>
      <dgm:spPr/>
      <dgm:t>
        <a:bodyPr/>
        <a:lstStyle/>
        <a:p>
          <a:endParaRPr lang="en-US"/>
        </a:p>
      </dgm:t>
    </dgm:pt>
    <dgm:pt modelId="{BE60296E-EA84-4A9A-98A2-73A78BF2EFD5}">
      <dgm:prSet/>
      <dgm:spPr/>
      <dgm:t>
        <a:bodyPr/>
        <a:lstStyle/>
        <a:p>
          <a:r>
            <a:rPr lang="en-US" dirty="0">
              <a:latin typeface="Arial" panose="020B0604020202020204" pitchFamily="34" charset="0"/>
              <a:cs typeface="Arial" panose="020B0604020202020204" pitchFamily="34" charset="0"/>
            </a:rPr>
            <a:t>In-network benefits from Insight network providers - one of the largest vision networks in the nation. Includes both independent, chain, and online providers. Out-of-network benefits also available. </a:t>
          </a:r>
        </a:p>
      </dgm:t>
    </dgm:pt>
    <dgm:pt modelId="{54378735-23E2-4D9C-B86C-FC9224009998}" type="parTrans" cxnId="{82AE8DDE-06E2-4215-A53D-EE5292135C6E}">
      <dgm:prSet/>
      <dgm:spPr/>
      <dgm:t>
        <a:bodyPr/>
        <a:lstStyle/>
        <a:p>
          <a:endParaRPr lang="en-US"/>
        </a:p>
      </dgm:t>
    </dgm:pt>
    <dgm:pt modelId="{C32F24DB-7E53-4B21-A93E-767C625B0CD3}" type="sibTrans" cxnId="{82AE8DDE-06E2-4215-A53D-EE5292135C6E}">
      <dgm:prSet/>
      <dgm:spPr/>
      <dgm:t>
        <a:bodyPr/>
        <a:lstStyle/>
        <a:p>
          <a:endParaRPr lang="en-US"/>
        </a:p>
      </dgm:t>
    </dgm:pt>
    <dgm:pt modelId="{36E28C1C-4FEA-4128-8D41-EF2755EBD453}">
      <dgm:prSet/>
      <dgm:spPr/>
      <dgm:t>
        <a:bodyPr/>
        <a:lstStyle/>
        <a:p>
          <a:pPr rtl="0"/>
          <a:r>
            <a:rPr lang="en-US" dirty="0">
              <a:latin typeface="Arial" panose="020B0604020202020204" pitchFamily="34" charset="0"/>
              <a:cs typeface="Arial" panose="020B0604020202020204" pitchFamily="34" charset="0"/>
            </a:rPr>
            <a:t>Once coverage is effective, exclusive savings, discounts, and rebates on vision care and services above and beyond your vision benefits are available through EyeMed’s online member portal. </a:t>
          </a:r>
        </a:p>
      </dgm:t>
    </dgm:pt>
    <dgm:pt modelId="{F2F403BD-AA15-4D21-801A-394AEE8E3473}" type="parTrans" cxnId="{08D1736B-73CA-4176-8B0C-9DC09B9F1783}">
      <dgm:prSet/>
      <dgm:spPr/>
      <dgm:t>
        <a:bodyPr/>
        <a:lstStyle/>
        <a:p>
          <a:endParaRPr lang="en-US"/>
        </a:p>
      </dgm:t>
    </dgm:pt>
    <dgm:pt modelId="{32D39056-DB04-4742-A50E-ECE9B6E8FDDE}" type="sibTrans" cxnId="{08D1736B-73CA-4176-8B0C-9DC09B9F1783}">
      <dgm:prSet/>
      <dgm:spPr/>
      <dgm:t>
        <a:bodyPr/>
        <a:lstStyle/>
        <a:p>
          <a:endParaRPr lang="en-US"/>
        </a:p>
      </dgm:t>
    </dgm:pt>
    <dgm:pt modelId="{33FFBAAD-C8FE-427D-913B-2940B41AA1CE}" type="pres">
      <dgm:prSet presAssocID="{9F333EB5-2A02-4C3F-8905-DB76E9962708}" presName="root" presStyleCnt="0">
        <dgm:presLayoutVars>
          <dgm:dir/>
          <dgm:resizeHandles val="exact"/>
        </dgm:presLayoutVars>
      </dgm:prSet>
      <dgm:spPr/>
    </dgm:pt>
    <dgm:pt modelId="{A2B86D1B-5029-4363-9D5B-9F33408BA868}" type="pres">
      <dgm:prSet presAssocID="{885F312C-0AC3-4462-A6E9-5F64C9743A38}" presName="compNode" presStyleCnt="0"/>
      <dgm:spPr/>
    </dgm:pt>
    <dgm:pt modelId="{4C58CA28-53CE-4B82-8F21-5A5B22408897}" type="pres">
      <dgm:prSet presAssocID="{885F312C-0AC3-4462-A6E9-5F64C9743A38}" presName="bgRect" presStyleLbl="bgShp" presStyleIdx="0" presStyleCnt="5"/>
      <dgm:spPr/>
    </dgm:pt>
    <dgm:pt modelId="{8D9A078F-1883-42C5-A943-7F0D4C7B1C74}" type="pres">
      <dgm:prSet presAssocID="{885F312C-0AC3-4462-A6E9-5F64C9743A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4811DC2-6D4B-473D-AFB8-40F02B623CF3}" type="pres">
      <dgm:prSet presAssocID="{885F312C-0AC3-4462-A6E9-5F64C9743A38}" presName="spaceRect" presStyleCnt="0"/>
      <dgm:spPr/>
    </dgm:pt>
    <dgm:pt modelId="{BA9C27DF-6CA6-45C2-8980-967FF338F461}" type="pres">
      <dgm:prSet presAssocID="{885F312C-0AC3-4462-A6E9-5F64C9743A38}" presName="parTx" presStyleLbl="revTx" presStyleIdx="0" presStyleCnt="5">
        <dgm:presLayoutVars>
          <dgm:chMax val="0"/>
          <dgm:chPref val="0"/>
        </dgm:presLayoutVars>
      </dgm:prSet>
      <dgm:spPr/>
    </dgm:pt>
    <dgm:pt modelId="{08183F67-F6D3-40E5-9041-D939EF72FFC6}" type="pres">
      <dgm:prSet presAssocID="{E413F09F-7E2A-409B-BBF4-DB3E07EF2507}" presName="sibTrans" presStyleCnt="0"/>
      <dgm:spPr/>
    </dgm:pt>
    <dgm:pt modelId="{4BD4EF7A-950F-4420-A57D-4B093C32C37C}" type="pres">
      <dgm:prSet presAssocID="{846DF5AA-8599-4E7F-868A-458A3C2CD07F}" presName="compNode" presStyleCnt="0"/>
      <dgm:spPr/>
    </dgm:pt>
    <dgm:pt modelId="{5409AA5C-3271-48C7-B5D1-082D3156D262}" type="pres">
      <dgm:prSet presAssocID="{846DF5AA-8599-4E7F-868A-458A3C2CD07F}" presName="bgRect" presStyleLbl="bgShp" presStyleIdx="1" presStyleCnt="5"/>
      <dgm:spPr/>
    </dgm:pt>
    <dgm:pt modelId="{B472D89F-8600-491F-A5B2-FB62E95302A0}" type="pres">
      <dgm:prSet presAssocID="{846DF5AA-8599-4E7F-868A-458A3C2CD0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94CE2654-5D7C-423C-B819-055663E286EB}" type="pres">
      <dgm:prSet presAssocID="{846DF5AA-8599-4E7F-868A-458A3C2CD07F}" presName="spaceRect" presStyleCnt="0"/>
      <dgm:spPr/>
    </dgm:pt>
    <dgm:pt modelId="{76C08D2E-2790-4097-BB27-4FDDF3764095}" type="pres">
      <dgm:prSet presAssocID="{846DF5AA-8599-4E7F-868A-458A3C2CD07F}" presName="parTx" presStyleLbl="revTx" presStyleIdx="1" presStyleCnt="5">
        <dgm:presLayoutVars>
          <dgm:chMax val="0"/>
          <dgm:chPref val="0"/>
        </dgm:presLayoutVars>
      </dgm:prSet>
      <dgm:spPr/>
    </dgm:pt>
    <dgm:pt modelId="{30B55225-1AE6-41E2-B54C-F0044838823A}" type="pres">
      <dgm:prSet presAssocID="{6DC6A1D9-591E-451B-A588-2DB5450FC28B}" presName="sibTrans" presStyleCnt="0"/>
      <dgm:spPr/>
    </dgm:pt>
    <dgm:pt modelId="{3FC199FB-DA2F-426F-ADBB-4991E3829098}" type="pres">
      <dgm:prSet presAssocID="{08FD1DB6-E741-4659-A01B-3B0DFC551942}" presName="compNode" presStyleCnt="0"/>
      <dgm:spPr/>
    </dgm:pt>
    <dgm:pt modelId="{4D9DF9F4-F782-47E3-80AD-22C46F278F3A}" type="pres">
      <dgm:prSet presAssocID="{08FD1DB6-E741-4659-A01B-3B0DFC551942}" presName="bgRect" presStyleLbl="bgShp" presStyleIdx="2" presStyleCnt="5"/>
      <dgm:spPr/>
    </dgm:pt>
    <dgm:pt modelId="{CCE10DDD-5CB2-4FEE-81C9-7637E29B0B41}" type="pres">
      <dgm:prSet presAssocID="{08FD1DB6-E741-4659-A01B-3B0DFC5519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40D7CDF8-7B9F-4B7B-9685-6BC480F31C8F}" type="pres">
      <dgm:prSet presAssocID="{08FD1DB6-E741-4659-A01B-3B0DFC551942}" presName="spaceRect" presStyleCnt="0"/>
      <dgm:spPr/>
    </dgm:pt>
    <dgm:pt modelId="{D4125A85-ADEE-4CC1-92DB-D547DB72E2E9}" type="pres">
      <dgm:prSet presAssocID="{08FD1DB6-E741-4659-A01B-3B0DFC551942}" presName="parTx" presStyleLbl="revTx" presStyleIdx="2" presStyleCnt="5">
        <dgm:presLayoutVars>
          <dgm:chMax val="0"/>
          <dgm:chPref val="0"/>
        </dgm:presLayoutVars>
      </dgm:prSet>
      <dgm:spPr/>
    </dgm:pt>
    <dgm:pt modelId="{935EC18F-8F79-41B0-B4FE-DF58D4C7E92E}" type="pres">
      <dgm:prSet presAssocID="{E92601A0-A0F9-46E4-B76A-03C842BCA46F}" presName="sibTrans" presStyleCnt="0"/>
      <dgm:spPr/>
    </dgm:pt>
    <dgm:pt modelId="{63B1B191-EB17-4339-B064-67CF52C2E7FD}" type="pres">
      <dgm:prSet presAssocID="{BE60296E-EA84-4A9A-98A2-73A78BF2EFD5}" presName="compNode" presStyleCnt="0"/>
      <dgm:spPr/>
    </dgm:pt>
    <dgm:pt modelId="{0A7EE929-65B5-4688-BDE3-6E204942A541}" type="pres">
      <dgm:prSet presAssocID="{BE60296E-EA84-4A9A-98A2-73A78BF2EFD5}" presName="bgRect" presStyleLbl="bgShp" presStyleIdx="3" presStyleCnt="5"/>
      <dgm:spPr/>
    </dgm:pt>
    <dgm:pt modelId="{84383E48-0FB6-43B1-9223-1A81B39FE23F}" type="pres">
      <dgm:prSet presAssocID="{BE60296E-EA84-4A9A-98A2-73A78BF2EF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BF305F5A-750C-4974-8902-0A8D80B5AFED}" type="pres">
      <dgm:prSet presAssocID="{BE60296E-EA84-4A9A-98A2-73A78BF2EFD5}" presName="spaceRect" presStyleCnt="0"/>
      <dgm:spPr/>
    </dgm:pt>
    <dgm:pt modelId="{4D51915E-706C-46CB-AACF-9DE5C6F32B07}" type="pres">
      <dgm:prSet presAssocID="{BE60296E-EA84-4A9A-98A2-73A78BF2EFD5}" presName="parTx" presStyleLbl="revTx" presStyleIdx="3" presStyleCnt="5">
        <dgm:presLayoutVars>
          <dgm:chMax val="0"/>
          <dgm:chPref val="0"/>
        </dgm:presLayoutVars>
      </dgm:prSet>
      <dgm:spPr/>
    </dgm:pt>
    <dgm:pt modelId="{D4208E27-1D2D-4E37-ACE4-612E6DAEBCE7}" type="pres">
      <dgm:prSet presAssocID="{C32F24DB-7E53-4B21-A93E-767C625B0CD3}" presName="sibTrans" presStyleCnt="0"/>
      <dgm:spPr/>
    </dgm:pt>
    <dgm:pt modelId="{8444F769-9D84-4EF0-865A-72AFB71AA895}" type="pres">
      <dgm:prSet presAssocID="{36E28C1C-4FEA-4128-8D41-EF2755EBD453}" presName="compNode" presStyleCnt="0"/>
      <dgm:spPr/>
    </dgm:pt>
    <dgm:pt modelId="{FBB26689-1A22-4FAC-9E57-4CC43C302A73}" type="pres">
      <dgm:prSet presAssocID="{36E28C1C-4FEA-4128-8D41-EF2755EBD453}" presName="bgRect" presStyleLbl="bgShp" presStyleIdx="4" presStyleCnt="5"/>
      <dgm:spPr/>
    </dgm:pt>
    <dgm:pt modelId="{3F203DCA-5CA0-40CA-9051-4C1AC0FF7920}" type="pres">
      <dgm:prSet presAssocID="{36E28C1C-4FEA-4128-8D41-EF2755EBD45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BE8677C1-16FE-45BB-A22A-8EDF70543E5F}" type="pres">
      <dgm:prSet presAssocID="{36E28C1C-4FEA-4128-8D41-EF2755EBD453}" presName="spaceRect" presStyleCnt="0"/>
      <dgm:spPr/>
    </dgm:pt>
    <dgm:pt modelId="{FEAC4237-6FD7-438B-9169-AA106196FA41}" type="pres">
      <dgm:prSet presAssocID="{36E28C1C-4FEA-4128-8D41-EF2755EBD453}" presName="parTx" presStyleLbl="revTx" presStyleIdx="4" presStyleCnt="5">
        <dgm:presLayoutVars>
          <dgm:chMax val="0"/>
          <dgm:chPref val="0"/>
        </dgm:presLayoutVars>
      </dgm:prSet>
      <dgm:spPr/>
    </dgm:pt>
  </dgm:ptLst>
  <dgm:cxnLst>
    <dgm:cxn modelId="{F8D53109-D5CA-4607-B2BE-DCBE150CE3D3}" type="presOf" srcId="{08FD1DB6-E741-4659-A01B-3B0DFC551942}" destId="{D4125A85-ADEE-4CC1-92DB-D547DB72E2E9}" srcOrd="0" destOrd="0" presId="urn:microsoft.com/office/officeart/2018/2/layout/IconVerticalSolidList"/>
    <dgm:cxn modelId="{E3ACC836-74A3-4941-B606-6ED6F6392A5A}" type="presOf" srcId="{36E28C1C-4FEA-4128-8D41-EF2755EBD453}" destId="{FEAC4237-6FD7-438B-9169-AA106196FA41}" srcOrd="0" destOrd="0" presId="urn:microsoft.com/office/officeart/2018/2/layout/IconVerticalSolidList"/>
    <dgm:cxn modelId="{714E0D3A-2B2C-4BE9-9D67-563D6A2D62A2}" srcId="{9F333EB5-2A02-4C3F-8905-DB76E9962708}" destId="{885F312C-0AC3-4462-A6E9-5F64C9743A38}" srcOrd="0" destOrd="0" parTransId="{97084691-0C4E-4994-9A63-794B900514D6}" sibTransId="{E413F09F-7E2A-409B-BBF4-DB3E07EF2507}"/>
    <dgm:cxn modelId="{C8F17143-A8FC-4757-B2A1-C0BDC8869058}" type="presOf" srcId="{846DF5AA-8599-4E7F-868A-458A3C2CD07F}" destId="{76C08D2E-2790-4097-BB27-4FDDF3764095}" srcOrd="0" destOrd="0" presId="urn:microsoft.com/office/officeart/2018/2/layout/IconVerticalSolidList"/>
    <dgm:cxn modelId="{4345B143-9362-43B1-837B-9629DDEE3C7C}" type="presOf" srcId="{885F312C-0AC3-4462-A6E9-5F64C9743A38}" destId="{BA9C27DF-6CA6-45C2-8980-967FF338F461}" srcOrd="0" destOrd="0" presId="urn:microsoft.com/office/officeart/2018/2/layout/IconVerticalSolidList"/>
    <dgm:cxn modelId="{08D1736B-73CA-4176-8B0C-9DC09B9F1783}" srcId="{9F333EB5-2A02-4C3F-8905-DB76E9962708}" destId="{36E28C1C-4FEA-4128-8D41-EF2755EBD453}" srcOrd="4" destOrd="0" parTransId="{F2F403BD-AA15-4D21-801A-394AEE8E3473}" sibTransId="{32D39056-DB04-4742-A50E-ECE9B6E8FDDE}"/>
    <dgm:cxn modelId="{DB188677-CDF2-4BDA-8B38-29A124D9FD8A}" srcId="{9F333EB5-2A02-4C3F-8905-DB76E9962708}" destId="{846DF5AA-8599-4E7F-868A-458A3C2CD07F}" srcOrd="1" destOrd="0" parTransId="{00EA0017-24FC-4EFB-91F7-8103ED00B430}" sibTransId="{6DC6A1D9-591E-451B-A588-2DB5450FC28B}"/>
    <dgm:cxn modelId="{F8D38D79-21FA-4DD9-9BA7-FF12579C42F3}" type="presOf" srcId="{9F333EB5-2A02-4C3F-8905-DB76E9962708}" destId="{33FFBAAD-C8FE-427D-913B-2940B41AA1CE}" srcOrd="0" destOrd="0" presId="urn:microsoft.com/office/officeart/2018/2/layout/IconVerticalSolidList"/>
    <dgm:cxn modelId="{381FE085-8045-455D-A68F-405294CCEBA1}" srcId="{9F333EB5-2A02-4C3F-8905-DB76E9962708}" destId="{08FD1DB6-E741-4659-A01B-3B0DFC551942}" srcOrd="2" destOrd="0" parTransId="{BD0B9C17-6818-47CD-8337-A1EC3E718803}" sibTransId="{E92601A0-A0F9-46E4-B76A-03C842BCA46F}"/>
    <dgm:cxn modelId="{86F130AD-EDA6-41F6-AB90-53B66B4B89D6}" type="presOf" srcId="{BE60296E-EA84-4A9A-98A2-73A78BF2EFD5}" destId="{4D51915E-706C-46CB-AACF-9DE5C6F32B07}" srcOrd="0" destOrd="0" presId="urn:microsoft.com/office/officeart/2018/2/layout/IconVerticalSolidList"/>
    <dgm:cxn modelId="{82AE8DDE-06E2-4215-A53D-EE5292135C6E}" srcId="{9F333EB5-2A02-4C3F-8905-DB76E9962708}" destId="{BE60296E-EA84-4A9A-98A2-73A78BF2EFD5}" srcOrd="3" destOrd="0" parTransId="{54378735-23E2-4D9C-B86C-FC9224009998}" sibTransId="{C32F24DB-7E53-4B21-A93E-767C625B0CD3}"/>
    <dgm:cxn modelId="{BB654B03-FB9A-4121-9754-969085468BC2}" type="presParOf" srcId="{33FFBAAD-C8FE-427D-913B-2940B41AA1CE}" destId="{A2B86D1B-5029-4363-9D5B-9F33408BA868}" srcOrd="0" destOrd="0" presId="urn:microsoft.com/office/officeart/2018/2/layout/IconVerticalSolidList"/>
    <dgm:cxn modelId="{4EC67339-A53E-4F79-B5FA-C149CE531A18}" type="presParOf" srcId="{A2B86D1B-5029-4363-9D5B-9F33408BA868}" destId="{4C58CA28-53CE-4B82-8F21-5A5B22408897}" srcOrd="0" destOrd="0" presId="urn:microsoft.com/office/officeart/2018/2/layout/IconVerticalSolidList"/>
    <dgm:cxn modelId="{02C9542C-1F55-4C47-8936-0BE5409BBE2F}" type="presParOf" srcId="{A2B86D1B-5029-4363-9D5B-9F33408BA868}" destId="{8D9A078F-1883-42C5-A943-7F0D4C7B1C74}" srcOrd="1" destOrd="0" presId="urn:microsoft.com/office/officeart/2018/2/layout/IconVerticalSolidList"/>
    <dgm:cxn modelId="{C74960FE-3525-4448-891A-948967B7EA2C}" type="presParOf" srcId="{A2B86D1B-5029-4363-9D5B-9F33408BA868}" destId="{04811DC2-6D4B-473D-AFB8-40F02B623CF3}" srcOrd="2" destOrd="0" presId="urn:microsoft.com/office/officeart/2018/2/layout/IconVerticalSolidList"/>
    <dgm:cxn modelId="{46BE4EE1-96F8-47D2-AC1F-A38D2756B90E}" type="presParOf" srcId="{A2B86D1B-5029-4363-9D5B-9F33408BA868}" destId="{BA9C27DF-6CA6-45C2-8980-967FF338F461}" srcOrd="3" destOrd="0" presId="urn:microsoft.com/office/officeart/2018/2/layout/IconVerticalSolidList"/>
    <dgm:cxn modelId="{B2DBBFC4-0B6A-4B01-A5FE-368152445911}" type="presParOf" srcId="{33FFBAAD-C8FE-427D-913B-2940B41AA1CE}" destId="{08183F67-F6D3-40E5-9041-D939EF72FFC6}" srcOrd="1" destOrd="0" presId="urn:microsoft.com/office/officeart/2018/2/layout/IconVerticalSolidList"/>
    <dgm:cxn modelId="{94796E20-B517-4AD5-A58C-2D06CB4EA9B5}" type="presParOf" srcId="{33FFBAAD-C8FE-427D-913B-2940B41AA1CE}" destId="{4BD4EF7A-950F-4420-A57D-4B093C32C37C}" srcOrd="2" destOrd="0" presId="urn:microsoft.com/office/officeart/2018/2/layout/IconVerticalSolidList"/>
    <dgm:cxn modelId="{64F06CBA-2D69-497B-B454-B7CFA5D2E07D}" type="presParOf" srcId="{4BD4EF7A-950F-4420-A57D-4B093C32C37C}" destId="{5409AA5C-3271-48C7-B5D1-082D3156D262}" srcOrd="0" destOrd="0" presId="urn:microsoft.com/office/officeart/2018/2/layout/IconVerticalSolidList"/>
    <dgm:cxn modelId="{B14EB337-2118-4E11-BBD3-D893537650F3}" type="presParOf" srcId="{4BD4EF7A-950F-4420-A57D-4B093C32C37C}" destId="{B472D89F-8600-491F-A5B2-FB62E95302A0}" srcOrd="1" destOrd="0" presId="urn:microsoft.com/office/officeart/2018/2/layout/IconVerticalSolidList"/>
    <dgm:cxn modelId="{FF3F0F38-BB7D-4390-9A87-4B2C51288144}" type="presParOf" srcId="{4BD4EF7A-950F-4420-A57D-4B093C32C37C}" destId="{94CE2654-5D7C-423C-B819-055663E286EB}" srcOrd="2" destOrd="0" presId="urn:microsoft.com/office/officeart/2018/2/layout/IconVerticalSolidList"/>
    <dgm:cxn modelId="{D1D69DA1-FCD3-48F5-B7BD-75CA66AFE737}" type="presParOf" srcId="{4BD4EF7A-950F-4420-A57D-4B093C32C37C}" destId="{76C08D2E-2790-4097-BB27-4FDDF3764095}" srcOrd="3" destOrd="0" presId="urn:microsoft.com/office/officeart/2018/2/layout/IconVerticalSolidList"/>
    <dgm:cxn modelId="{52AF6E67-C152-4B38-ABB7-21C9E69A8B0F}" type="presParOf" srcId="{33FFBAAD-C8FE-427D-913B-2940B41AA1CE}" destId="{30B55225-1AE6-41E2-B54C-F0044838823A}" srcOrd="3" destOrd="0" presId="urn:microsoft.com/office/officeart/2018/2/layout/IconVerticalSolidList"/>
    <dgm:cxn modelId="{127262C2-BC5B-470C-B0ED-F66F5642A7D8}" type="presParOf" srcId="{33FFBAAD-C8FE-427D-913B-2940B41AA1CE}" destId="{3FC199FB-DA2F-426F-ADBB-4991E3829098}" srcOrd="4" destOrd="0" presId="urn:microsoft.com/office/officeart/2018/2/layout/IconVerticalSolidList"/>
    <dgm:cxn modelId="{0AE5EC90-D4DF-4BC6-97FC-983F8CD9873D}" type="presParOf" srcId="{3FC199FB-DA2F-426F-ADBB-4991E3829098}" destId="{4D9DF9F4-F782-47E3-80AD-22C46F278F3A}" srcOrd="0" destOrd="0" presId="urn:microsoft.com/office/officeart/2018/2/layout/IconVerticalSolidList"/>
    <dgm:cxn modelId="{6AA1D541-ECE1-4FAA-9E78-F9B1C7DAB22D}" type="presParOf" srcId="{3FC199FB-DA2F-426F-ADBB-4991E3829098}" destId="{CCE10DDD-5CB2-4FEE-81C9-7637E29B0B41}" srcOrd="1" destOrd="0" presId="urn:microsoft.com/office/officeart/2018/2/layout/IconVerticalSolidList"/>
    <dgm:cxn modelId="{235D2A08-BDB5-4CD3-86CD-61284E39F938}" type="presParOf" srcId="{3FC199FB-DA2F-426F-ADBB-4991E3829098}" destId="{40D7CDF8-7B9F-4B7B-9685-6BC480F31C8F}" srcOrd="2" destOrd="0" presId="urn:microsoft.com/office/officeart/2018/2/layout/IconVerticalSolidList"/>
    <dgm:cxn modelId="{994BCC57-C941-425E-B657-484E3A472D78}" type="presParOf" srcId="{3FC199FB-DA2F-426F-ADBB-4991E3829098}" destId="{D4125A85-ADEE-4CC1-92DB-D547DB72E2E9}" srcOrd="3" destOrd="0" presId="urn:microsoft.com/office/officeart/2018/2/layout/IconVerticalSolidList"/>
    <dgm:cxn modelId="{BAB6AD2E-027E-4D52-8678-E61AD8AA3D07}" type="presParOf" srcId="{33FFBAAD-C8FE-427D-913B-2940B41AA1CE}" destId="{935EC18F-8F79-41B0-B4FE-DF58D4C7E92E}" srcOrd="5" destOrd="0" presId="urn:microsoft.com/office/officeart/2018/2/layout/IconVerticalSolidList"/>
    <dgm:cxn modelId="{8696C437-8629-47F9-9169-2A81C08C938B}" type="presParOf" srcId="{33FFBAAD-C8FE-427D-913B-2940B41AA1CE}" destId="{63B1B191-EB17-4339-B064-67CF52C2E7FD}" srcOrd="6" destOrd="0" presId="urn:microsoft.com/office/officeart/2018/2/layout/IconVerticalSolidList"/>
    <dgm:cxn modelId="{A8E8BEF6-EA68-41A8-A3F3-C5793EFC8E8D}" type="presParOf" srcId="{63B1B191-EB17-4339-B064-67CF52C2E7FD}" destId="{0A7EE929-65B5-4688-BDE3-6E204942A541}" srcOrd="0" destOrd="0" presId="urn:microsoft.com/office/officeart/2018/2/layout/IconVerticalSolidList"/>
    <dgm:cxn modelId="{0EDA390E-36E8-4889-AC8E-5837ECABC605}" type="presParOf" srcId="{63B1B191-EB17-4339-B064-67CF52C2E7FD}" destId="{84383E48-0FB6-43B1-9223-1A81B39FE23F}" srcOrd="1" destOrd="0" presId="urn:microsoft.com/office/officeart/2018/2/layout/IconVerticalSolidList"/>
    <dgm:cxn modelId="{F148E677-8879-45CD-8E3D-925E2BF2F921}" type="presParOf" srcId="{63B1B191-EB17-4339-B064-67CF52C2E7FD}" destId="{BF305F5A-750C-4974-8902-0A8D80B5AFED}" srcOrd="2" destOrd="0" presId="urn:microsoft.com/office/officeart/2018/2/layout/IconVerticalSolidList"/>
    <dgm:cxn modelId="{E22AB3DE-B816-4726-840A-F87B7DE162C6}" type="presParOf" srcId="{63B1B191-EB17-4339-B064-67CF52C2E7FD}" destId="{4D51915E-706C-46CB-AACF-9DE5C6F32B07}" srcOrd="3" destOrd="0" presId="urn:microsoft.com/office/officeart/2018/2/layout/IconVerticalSolidList"/>
    <dgm:cxn modelId="{148668A8-E3D1-4C0D-A057-0511F8E71705}" type="presParOf" srcId="{33FFBAAD-C8FE-427D-913B-2940B41AA1CE}" destId="{D4208E27-1D2D-4E37-ACE4-612E6DAEBCE7}" srcOrd="7" destOrd="0" presId="urn:microsoft.com/office/officeart/2018/2/layout/IconVerticalSolidList"/>
    <dgm:cxn modelId="{9075A219-EAD7-420A-AD17-28AC3E127F85}" type="presParOf" srcId="{33FFBAAD-C8FE-427D-913B-2940B41AA1CE}" destId="{8444F769-9D84-4EF0-865A-72AFB71AA895}" srcOrd="8" destOrd="0" presId="urn:microsoft.com/office/officeart/2018/2/layout/IconVerticalSolidList"/>
    <dgm:cxn modelId="{2C328D49-D56F-42CF-BFBE-64E5E91848CD}" type="presParOf" srcId="{8444F769-9D84-4EF0-865A-72AFB71AA895}" destId="{FBB26689-1A22-4FAC-9E57-4CC43C302A73}" srcOrd="0" destOrd="0" presId="urn:microsoft.com/office/officeart/2018/2/layout/IconVerticalSolidList"/>
    <dgm:cxn modelId="{AC69A347-14E0-4FAC-AD72-FBD9E3E150F5}" type="presParOf" srcId="{8444F769-9D84-4EF0-865A-72AFB71AA895}" destId="{3F203DCA-5CA0-40CA-9051-4C1AC0FF7920}" srcOrd="1" destOrd="0" presId="urn:microsoft.com/office/officeart/2018/2/layout/IconVerticalSolidList"/>
    <dgm:cxn modelId="{192F07F9-BB15-4923-BCBA-D66AF9217EEC}" type="presParOf" srcId="{8444F769-9D84-4EF0-865A-72AFB71AA895}" destId="{BE8677C1-16FE-45BB-A22A-8EDF70543E5F}" srcOrd="2" destOrd="0" presId="urn:microsoft.com/office/officeart/2018/2/layout/IconVerticalSolidList"/>
    <dgm:cxn modelId="{87AA27D2-C63C-4C08-A24A-39D7AD42433D}" type="presParOf" srcId="{8444F769-9D84-4EF0-865A-72AFB71AA895}" destId="{FEAC4237-6FD7-438B-9169-AA106196FA4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27C5F-A7F2-49BF-AF90-C38AB6B68B9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C348C7C-B51E-44C8-8F52-E5046EB0044B}">
      <dgm:prSet/>
      <dgm:spPr/>
      <dgm:t>
        <a:bodyPr/>
        <a:lstStyle/>
        <a:p>
          <a:r>
            <a:rPr lang="en-US" dirty="0">
              <a:latin typeface="Arial" panose="020B0604020202020204" pitchFamily="34" charset="0"/>
              <a:cs typeface="Arial" panose="020B0604020202020204" pitchFamily="34" charset="0"/>
            </a:rPr>
            <a:t>Used to set aside money on a pre-tax basis to pay for all eligible medical expenses, as well as dental and vision expenses</a:t>
          </a:r>
        </a:p>
      </dgm:t>
    </dgm:pt>
    <dgm:pt modelId="{CC9A2C05-43A7-4306-B7EE-41272E9D332B}" type="parTrans" cxnId="{479E835B-7CCF-4E47-BD98-9EB3ABCE7A5D}">
      <dgm:prSet/>
      <dgm:spPr/>
      <dgm:t>
        <a:bodyPr/>
        <a:lstStyle/>
        <a:p>
          <a:endParaRPr lang="en-US"/>
        </a:p>
      </dgm:t>
    </dgm:pt>
    <dgm:pt modelId="{4A3C198F-4C82-4F0F-80C1-50C66D69D1E5}" type="sibTrans" cxnId="{479E835B-7CCF-4E47-BD98-9EB3ABCE7A5D}">
      <dgm:prSet/>
      <dgm:spPr/>
      <dgm:t>
        <a:bodyPr/>
        <a:lstStyle/>
        <a:p>
          <a:endParaRPr lang="en-US"/>
        </a:p>
      </dgm:t>
    </dgm:pt>
    <dgm:pt modelId="{632F0118-43F6-4860-BE37-25FB57878283}">
      <dgm:prSet/>
      <dgm:spPr/>
      <dgm:t>
        <a:bodyPr/>
        <a:lstStyle/>
        <a:p>
          <a:r>
            <a:rPr lang="en-US">
              <a:latin typeface="Arial" panose="020B0604020202020204" pitchFamily="34" charset="0"/>
              <a:cs typeface="Arial" panose="020B0604020202020204" pitchFamily="34" charset="0"/>
            </a:rPr>
            <a:t>Must be enrolled in the state High Deductible Health Plan (HDHP) as the subscriber to enroll</a:t>
          </a:r>
        </a:p>
      </dgm:t>
    </dgm:pt>
    <dgm:pt modelId="{91EFD97B-7DEC-405E-B7A1-7341E7A19C75}" type="parTrans" cxnId="{A61E2B5E-D2EA-4D2A-A4CB-CC298133319A}">
      <dgm:prSet/>
      <dgm:spPr/>
      <dgm:t>
        <a:bodyPr/>
        <a:lstStyle/>
        <a:p>
          <a:endParaRPr lang="en-US"/>
        </a:p>
      </dgm:t>
    </dgm:pt>
    <dgm:pt modelId="{8D4803BA-9971-43AA-ABDF-C02591C925C3}" type="sibTrans" cxnId="{A61E2B5E-D2EA-4D2A-A4CB-CC298133319A}">
      <dgm:prSet/>
      <dgm:spPr/>
      <dgm:t>
        <a:bodyPr/>
        <a:lstStyle/>
        <a:p>
          <a:endParaRPr lang="en-US"/>
        </a:p>
      </dgm:t>
    </dgm:pt>
    <dgm:pt modelId="{7C0BA4BA-9D0D-47AF-92A9-6B5A1B414911}">
      <dgm:prSet/>
      <dgm:spPr/>
      <dgm:t>
        <a:bodyPr/>
        <a:lstStyle/>
        <a:p>
          <a:r>
            <a:rPr lang="en-US">
              <a:latin typeface="Arial" panose="020B0604020202020204" pitchFamily="34" charset="0"/>
              <a:cs typeface="Arial" panose="020B0604020202020204" pitchFamily="34" charset="0"/>
            </a:rPr>
            <a:t>If enrolled as the subscriber of the state HDHP, you are REQUIRED to enroll in an HSA, even if you do not contribute anything yourself  </a:t>
          </a:r>
        </a:p>
      </dgm:t>
    </dgm:pt>
    <dgm:pt modelId="{7F98727C-A03D-42D2-B53A-2A4119FAB9B8}" type="parTrans" cxnId="{248B50BB-AE54-433C-9017-F166CABA2331}">
      <dgm:prSet/>
      <dgm:spPr/>
      <dgm:t>
        <a:bodyPr/>
        <a:lstStyle/>
        <a:p>
          <a:endParaRPr lang="en-US"/>
        </a:p>
      </dgm:t>
    </dgm:pt>
    <dgm:pt modelId="{72385134-19A3-4CD4-945C-324A1912126E}" type="sibTrans" cxnId="{248B50BB-AE54-433C-9017-F166CABA2331}">
      <dgm:prSet/>
      <dgm:spPr/>
      <dgm:t>
        <a:bodyPr/>
        <a:lstStyle/>
        <a:p>
          <a:endParaRPr lang="en-US"/>
        </a:p>
      </dgm:t>
    </dgm:pt>
    <dgm:pt modelId="{A7D71D51-BB6F-40AF-A2F9-70239FDE1BCC}">
      <dgm:prSet/>
      <dgm:spPr/>
      <dgm:t>
        <a:bodyPr/>
        <a:lstStyle/>
        <a:p>
          <a:r>
            <a:rPr lang="en-US" b="1">
              <a:latin typeface="Arial" panose="020B0604020202020204" pitchFamily="34" charset="0"/>
              <a:cs typeface="Arial" panose="020B0604020202020204" pitchFamily="34" charset="0"/>
            </a:rPr>
            <a:t>Must re-enroll in HSA every year.</a:t>
          </a:r>
          <a:endParaRPr lang="en-US">
            <a:latin typeface="Arial" panose="020B0604020202020204" pitchFamily="34" charset="0"/>
            <a:cs typeface="Arial" panose="020B0604020202020204" pitchFamily="34" charset="0"/>
          </a:endParaRPr>
        </a:p>
      </dgm:t>
    </dgm:pt>
    <dgm:pt modelId="{486B5F75-6DA3-4999-B1FB-DB33B8D7CF61}" type="parTrans" cxnId="{34168F5E-35F0-4E70-9A1F-71D842E66F2C}">
      <dgm:prSet/>
      <dgm:spPr/>
      <dgm:t>
        <a:bodyPr/>
        <a:lstStyle/>
        <a:p>
          <a:endParaRPr lang="en-US"/>
        </a:p>
      </dgm:t>
    </dgm:pt>
    <dgm:pt modelId="{BB5C35A7-A03C-4900-8952-559D1A386787}" type="sibTrans" cxnId="{34168F5E-35F0-4E70-9A1F-71D842E66F2C}">
      <dgm:prSet/>
      <dgm:spPr/>
      <dgm:t>
        <a:bodyPr/>
        <a:lstStyle/>
        <a:p>
          <a:endParaRPr lang="en-US"/>
        </a:p>
      </dgm:t>
    </dgm:pt>
    <dgm:pt modelId="{67F5A830-DEAB-45A8-AF11-CC31624A9163}">
      <dgm:prSet/>
      <dgm:spPr/>
      <dgm:t>
        <a:bodyPr/>
        <a:lstStyle/>
        <a:p>
          <a:r>
            <a:rPr lang="en-US">
              <a:latin typeface="Arial" panose="020B0604020202020204" pitchFamily="34" charset="0"/>
              <a:cs typeface="Arial" panose="020B0604020202020204" pitchFamily="34" charset="0"/>
            </a:rPr>
            <a:t>An HSA is a bank account that you own – funds carryover from year to year without any risk of forfeiture</a:t>
          </a:r>
        </a:p>
      </dgm:t>
    </dgm:pt>
    <dgm:pt modelId="{1AF3DB5B-2518-4AB6-8780-B7450E374FBE}" type="parTrans" cxnId="{72ED2512-F278-4BB7-BD26-DFD0BD5FBFB1}">
      <dgm:prSet/>
      <dgm:spPr/>
      <dgm:t>
        <a:bodyPr/>
        <a:lstStyle/>
        <a:p>
          <a:endParaRPr lang="en-US"/>
        </a:p>
      </dgm:t>
    </dgm:pt>
    <dgm:pt modelId="{AA9975D8-E4FB-4CD1-A413-CD2452191303}" type="sibTrans" cxnId="{72ED2512-F278-4BB7-BD26-DFD0BD5FBFB1}">
      <dgm:prSet/>
      <dgm:spPr/>
      <dgm:t>
        <a:bodyPr/>
        <a:lstStyle/>
        <a:p>
          <a:endParaRPr lang="en-US"/>
        </a:p>
      </dgm:t>
    </dgm:pt>
    <dgm:pt modelId="{36F41381-171B-44E9-9B6A-70501A4B3861}">
      <dgm:prSet/>
      <dgm:spPr/>
      <dgm:t>
        <a:bodyPr/>
        <a:lstStyle/>
        <a:p>
          <a:r>
            <a:rPr lang="en-US">
              <a:latin typeface="Arial" panose="020B0604020202020204" pitchFamily="34" charset="0"/>
              <a:cs typeface="Arial" panose="020B0604020202020204" pitchFamily="34" charset="0"/>
            </a:rPr>
            <a:t>May contribute pre-tax payroll deductions and via online transfer from your personal bank account.</a:t>
          </a:r>
        </a:p>
      </dgm:t>
    </dgm:pt>
    <dgm:pt modelId="{9242CA7A-0DBE-432E-8A1A-D823FC7533EF}" type="parTrans" cxnId="{F8D83EC1-2B64-44E8-AA11-D57E91D271E2}">
      <dgm:prSet/>
      <dgm:spPr/>
      <dgm:t>
        <a:bodyPr/>
        <a:lstStyle/>
        <a:p>
          <a:endParaRPr lang="en-US"/>
        </a:p>
      </dgm:t>
    </dgm:pt>
    <dgm:pt modelId="{416C88E3-972E-4CAF-BFE3-6E0E870FB889}" type="sibTrans" cxnId="{F8D83EC1-2B64-44E8-AA11-D57E91D271E2}">
      <dgm:prSet/>
      <dgm:spPr/>
      <dgm:t>
        <a:bodyPr/>
        <a:lstStyle/>
        <a:p>
          <a:endParaRPr lang="en-US"/>
        </a:p>
      </dgm:t>
    </dgm:pt>
    <dgm:pt modelId="{90E77976-8B62-41F8-B141-1A50E9F27C3B}">
      <dgm:prSet/>
      <dgm:spPr/>
      <dgm:t>
        <a:bodyPr/>
        <a:lstStyle/>
        <a:p>
          <a:r>
            <a:rPr lang="en-US">
              <a:latin typeface="Arial" panose="020B0604020202020204" pitchFamily="34" charset="0"/>
              <a:cs typeface="Arial" panose="020B0604020202020204" pitchFamily="34" charset="0"/>
            </a:rPr>
            <a:t>Can change your contribution at any time</a:t>
          </a:r>
        </a:p>
      </dgm:t>
    </dgm:pt>
    <dgm:pt modelId="{50B5C2C1-70E6-40AD-8A31-8EF3C1A90D83}" type="parTrans" cxnId="{54EDC99F-84D8-4ED3-8298-07250EF8DB75}">
      <dgm:prSet/>
      <dgm:spPr/>
      <dgm:t>
        <a:bodyPr/>
        <a:lstStyle/>
        <a:p>
          <a:endParaRPr lang="en-US"/>
        </a:p>
      </dgm:t>
    </dgm:pt>
    <dgm:pt modelId="{F13D43AF-4B48-4FBC-803B-FA8F3CDDFE23}" type="sibTrans" cxnId="{54EDC99F-84D8-4ED3-8298-07250EF8DB75}">
      <dgm:prSet/>
      <dgm:spPr/>
      <dgm:t>
        <a:bodyPr/>
        <a:lstStyle/>
        <a:p>
          <a:endParaRPr lang="en-US"/>
        </a:p>
      </dgm:t>
    </dgm:pt>
    <dgm:pt modelId="{D6074A29-34AE-4FA0-958D-2E08C2B4D060}">
      <dgm:prSet/>
      <dgm:spPr/>
      <dgm:t>
        <a:bodyPr/>
        <a:lstStyle/>
        <a:p>
          <a:r>
            <a:rPr lang="en-US">
              <a:latin typeface="Arial" panose="020B0604020202020204" pitchFamily="34" charset="0"/>
              <a:cs typeface="Arial" panose="020B0604020202020204" pitchFamily="34" charset="0"/>
            </a:rPr>
            <a:t>You have access to your HSA money after deposits are made into your account (paycheck to paycheck)</a:t>
          </a:r>
        </a:p>
      </dgm:t>
    </dgm:pt>
    <dgm:pt modelId="{B28B2696-7293-4B97-AC1A-CF7872B94A1D}" type="parTrans" cxnId="{05ED5C6C-B5CA-4B40-9486-AA554E662B39}">
      <dgm:prSet/>
      <dgm:spPr/>
      <dgm:t>
        <a:bodyPr/>
        <a:lstStyle/>
        <a:p>
          <a:endParaRPr lang="en-US"/>
        </a:p>
      </dgm:t>
    </dgm:pt>
    <dgm:pt modelId="{8385351F-93E0-4CC6-8A23-08F6C7F62DC7}" type="sibTrans" cxnId="{05ED5C6C-B5CA-4B40-9486-AA554E662B39}">
      <dgm:prSet/>
      <dgm:spPr/>
      <dgm:t>
        <a:bodyPr/>
        <a:lstStyle/>
        <a:p>
          <a:endParaRPr lang="en-US"/>
        </a:p>
      </dgm:t>
    </dgm:pt>
    <dgm:pt modelId="{6FEE426C-37B7-40BC-8C6C-E2698757C00C}" type="pres">
      <dgm:prSet presAssocID="{A2B27C5F-A7F2-49BF-AF90-C38AB6B68B9F}" presName="diagram" presStyleCnt="0">
        <dgm:presLayoutVars>
          <dgm:dir/>
          <dgm:resizeHandles val="exact"/>
        </dgm:presLayoutVars>
      </dgm:prSet>
      <dgm:spPr/>
    </dgm:pt>
    <dgm:pt modelId="{97B218A0-668C-468E-85C9-B7714DE231DC}" type="pres">
      <dgm:prSet presAssocID="{7C348C7C-B51E-44C8-8F52-E5046EB0044B}" presName="node" presStyleLbl="node1" presStyleIdx="0" presStyleCnt="8">
        <dgm:presLayoutVars>
          <dgm:bulletEnabled val="1"/>
        </dgm:presLayoutVars>
      </dgm:prSet>
      <dgm:spPr/>
    </dgm:pt>
    <dgm:pt modelId="{BDFDB2E8-E247-48CB-9B75-C541713CCD1F}" type="pres">
      <dgm:prSet presAssocID="{4A3C198F-4C82-4F0F-80C1-50C66D69D1E5}" presName="sibTrans" presStyleCnt="0"/>
      <dgm:spPr/>
    </dgm:pt>
    <dgm:pt modelId="{33168A9B-52A9-481C-AA6C-FAFF9871023A}" type="pres">
      <dgm:prSet presAssocID="{632F0118-43F6-4860-BE37-25FB57878283}" presName="node" presStyleLbl="node1" presStyleIdx="1" presStyleCnt="8">
        <dgm:presLayoutVars>
          <dgm:bulletEnabled val="1"/>
        </dgm:presLayoutVars>
      </dgm:prSet>
      <dgm:spPr/>
    </dgm:pt>
    <dgm:pt modelId="{2AEE036C-2AB8-49FE-93D9-1687D64641C7}" type="pres">
      <dgm:prSet presAssocID="{8D4803BA-9971-43AA-ABDF-C02591C925C3}" presName="sibTrans" presStyleCnt="0"/>
      <dgm:spPr/>
    </dgm:pt>
    <dgm:pt modelId="{7ED1D15D-737C-43B3-9A69-88609DAA4B86}" type="pres">
      <dgm:prSet presAssocID="{7C0BA4BA-9D0D-47AF-92A9-6B5A1B414911}" presName="node" presStyleLbl="node1" presStyleIdx="2" presStyleCnt="8">
        <dgm:presLayoutVars>
          <dgm:bulletEnabled val="1"/>
        </dgm:presLayoutVars>
      </dgm:prSet>
      <dgm:spPr/>
    </dgm:pt>
    <dgm:pt modelId="{8824A2AE-0522-45BD-8652-6319D8FD34A9}" type="pres">
      <dgm:prSet presAssocID="{72385134-19A3-4CD4-945C-324A1912126E}" presName="sibTrans" presStyleCnt="0"/>
      <dgm:spPr/>
    </dgm:pt>
    <dgm:pt modelId="{8A125D17-355A-4164-8DB1-2CBD1F5B26D8}" type="pres">
      <dgm:prSet presAssocID="{A7D71D51-BB6F-40AF-A2F9-70239FDE1BCC}" presName="node" presStyleLbl="node1" presStyleIdx="3" presStyleCnt="8">
        <dgm:presLayoutVars>
          <dgm:bulletEnabled val="1"/>
        </dgm:presLayoutVars>
      </dgm:prSet>
      <dgm:spPr/>
    </dgm:pt>
    <dgm:pt modelId="{8305F535-4390-426E-8824-CAF425A8B45A}" type="pres">
      <dgm:prSet presAssocID="{BB5C35A7-A03C-4900-8952-559D1A386787}" presName="sibTrans" presStyleCnt="0"/>
      <dgm:spPr/>
    </dgm:pt>
    <dgm:pt modelId="{6C9345C4-7C92-490C-B4BB-493894CA1B89}" type="pres">
      <dgm:prSet presAssocID="{67F5A830-DEAB-45A8-AF11-CC31624A9163}" presName="node" presStyleLbl="node1" presStyleIdx="4" presStyleCnt="8">
        <dgm:presLayoutVars>
          <dgm:bulletEnabled val="1"/>
        </dgm:presLayoutVars>
      </dgm:prSet>
      <dgm:spPr/>
    </dgm:pt>
    <dgm:pt modelId="{17247A75-E1AB-4A88-8FA2-DE67DCAC86A9}" type="pres">
      <dgm:prSet presAssocID="{AA9975D8-E4FB-4CD1-A413-CD2452191303}" presName="sibTrans" presStyleCnt="0"/>
      <dgm:spPr/>
    </dgm:pt>
    <dgm:pt modelId="{6099A69D-2ECC-4C80-BB2D-00E5241AFD17}" type="pres">
      <dgm:prSet presAssocID="{36F41381-171B-44E9-9B6A-70501A4B3861}" presName="node" presStyleLbl="node1" presStyleIdx="5" presStyleCnt="8">
        <dgm:presLayoutVars>
          <dgm:bulletEnabled val="1"/>
        </dgm:presLayoutVars>
      </dgm:prSet>
      <dgm:spPr/>
    </dgm:pt>
    <dgm:pt modelId="{79D48E89-5AE5-4D51-82FA-980F7623CE73}" type="pres">
      <dgm:prSet presAssocID="{416C88E3-972E-4CAF-BFE3-6E0E870FB889}" presName="sibTrans" presStyleCnt="0"/>
      <dgm:spPr/>
    </dgm:pt>
    <dgm:pt modelId="{92C9B1BD-D82D-455B-8044-B6FA263290AF}" type="pres">
      <dgm:prSet presAssocID="{90E77976-8B62-41F8-B141-1A50E9F27C3B}" presName="node" presStyleLbl="node1" presStyleIdx="6" presStyleCnt="8">
        <dgm:presLayoutVars>
          <dgm:bulletEnabled val="1"/>
        </dgm:presLayoutVars>
      </dgm:prSet>
      <dgm:spPr/>
    </dgm:pt>
    <dgm:pt modelId="{F3C5A7A8-EA07-4855-B8B9-D8F246B1EE9E}" type="pres">
      <dgm:prSet presAssocID="{F13D43AF-4B48-4FBC-803B-FA8F3CDDFE23}" presName="sibTrans" presStyleCnt="0"/>
      <dgm:spPr/>
    </dgm:pt>
    <dgm:pt modelId="{DE177CC6-1C94-4894-84DC-65AD6F7D95FF}" type="pres">
      <dgm:prSet presAssocID="{D6074A29-34AE-4FA0-958D-2E08C2B4D060}" presName="node" presStyleLbl="node1" presStyleIdx="7" presStyleCnt="8">
        <dgm:presLayoutVars>
          <dgm:bulletEnabled val="1"/>
        </dgm:presLayoutVars>
      </dgm:prSet>
      <dgm:spPr/>
    </dgm:pt>
  </dgm:ptLst>
  <dgm:cxnLst>
    <dgm:cxn modelId="{72ED2512-F278-4BB7-BD26-DFD0BD5FBFB1}" srcId="{A2B27C5F-A7F2-49BF-AF90-C38AB6B68B9F}" destId="{67F5A830-DEAB-45A8-AF11-CC31624A9163}" srcOrd="4" destOrd="0" parTransId="{1AF3DB5B-2518-4AB6-8780-B7450E374FBE}" sibTransId="{AA9975D8-E4FB-4CD1-A413-CD2452191303}"/>
    <dgm:cxn modelId="{F5903120-598C-4CD8-B643-FB61C1A17B40}" type="presOf" srcId="{A2B27C5F-A7F2-49BF-AF90-C38AB6B68B9F}" destId="{6FEE426C-37B7-40BC-8C6C-E2698757C00C}" srcOrd="0" destOrd="0" presId="urn:microsoft.com/office/officeart/2005/8/layout/default"/>
    <dgm:cxn modelId="{92D0E13B-C3D0-4758-932A-47E453B0C6BA}" type="presOf" srcId="{A7D71D51-BB6F-40AF-A2F9-70239FDE1BCC}" destId="{8A125D17-355A-4164-8DB1-2CBD1F5B26D8}" srcOrd="0" destOrd="0" presId="urn:microsoft.com/office/officeart/2005/8/layout/default"/>
    <dgm:cxn modelId="{479E835B-7CCF-4E47-BD98-9EB3ABCE7A5D}" srcId="{A2B27C5F-A7F2-49BF-AF90-C38AB6B68B9F}" destId="{7C348C7C-B51E-44C8-8F52-E5046EB0044B}" srcOrd="0" destOrd="0" parTransId="{CC9A2C05-43A7-4306-B7EE-41272E9D332B}" sibTransId="{4A3C198F-4C82-4F0F-80C1-50C66D69D1E5}"/>
    <dgm:cxn modelId="{A61E2B5E-D2EA-4D2A-A4CB-CC298133319A}" srcId="{A2B27C5F-A7F2-49BF-AF90-C38AB6B68B9F}" destId="{632F0118-43F6-4860-BE37-25FB57878283}" srcOrd="1" destOrd="0" parTransId="{91EFD97B-7DEC-405E-B7A1-7341E7A19C75}" sibTransId="{8D4803BA-9971-43AA-ABDF-C02591C925C3}"/>
    <dgm:cxn modelId="{34168F5E-35F0-4E70-9A1F-71D842E66F2C}" srcId="{A2B27C5F-A7F2-49BF-AF90-C38AB6B68B9F}" destId="{A7D71D51-BB6F-40AF-A2F9-70239FDE1BCC}" srcOrd="3" destOrd="0" parTransId="{486B5F75-6DA3-4999-B1FB-DB33B8D7CF61}" sibTransId="{BB5C35A7-A03C-4900-8952-559D1A386787}"/>
    <dgm:cxn modelId="{D58B6C60-525D-4F00-A1AD-3402E26D30D2}" type="presOf" srcId="{7C0BA4BA-9D0D-47AF-92A9-6B5A1B414911}" destId="{7ED1D15D-737C-43B3-9A69-88609DAA4B86}" srcOrd="0" destOrd="0" presId="urn:microsoft.com/office/officeart/2005/8/layout/default"/>
    <dgm:cxn modelId="{05ED5C6C-B5CA-4B40-9486-AA554E662B39}" srcId="{A2B27C5F-A7F2-49BF-AF90-C38AB6B68B9F}" destId="{D6074A29-34AE-4FA0-958D-2E08C2B4D060}" srcOrd="7" destOrd="0" parTransId="{B28B2696-7293-4B97-AC1A-CF7872B94A1D}" sibTransId="{8385351F-93E0-4CC6-8A23-08F6C7F62DC7}"/>
    <dgm:cxn modelId="{EA32EC7F-4546-4668-9AAA-CCDD9452D755}" type="presOf" srcId="{632F0118-43F6-4860-BE37-25FB57878283}" destId="{33168A9B-52A9-481C-AA6C-FAFF9871023A}" srcOrd="0" destOrd="0" presId="urn:microsoft.com/office/officeart/2005/8/layout/default"/>
    <dgm:cxn modelId="{3D7CA080-EB06-40C2-8D2C-6EBA48EA47BD}" type="presOf" srcId="{D6074A29-34AE-4FA0-958D-2E08C2B4D060}" destId="{DE177CC6-1C94-4894-84DC-65AD6F7D95FF}" srcOrd="0" destOrd="0" presId="urn:microsoft.com/office/officeart/2005/8/layout/default"/>
    <dgm:cxn modelId="{8EAE3E94-C9FE-4604-BB86-4C8EE2DEFD86}" type="presOf" srcId="{90E77976-8B62-41F8-B141-1A50E9F27C3B}" destId="{92C9B1BD-D82D-455B-8044-B6FA263290AF}" srcOrd="0" destOrd="0" presId="urn:microsoft.com/office/officeart/2005/8/layout/default"/>
    <dgm:cxn modelId="{54EDC99F-84D8-4ED3-8298-07250EF8DB75}" srcId="{A2B27C5F-A7F2-49BF-AF90-C38AB6B68B9F}" destId="{90E77976-8B62-41F8-B141-1A50E9F27C3B}" srcOrd="6" destOrd="0" parTransId="{50B5C2C1-70E6-40AD-8A31-8EF3C1A90D83}" sibTransId="{F13D43AF-4B48-4FBC-803B-FA8F3CDDFE23}"/>
    <dgm:cxn modelId="{3CCF25BA-9DE5-4F74-8187-97AC0170B218}" type="presOf" srcId="{7C348C7C-B51E-44C8-8F52-E5046EB0044B}" destId="{97B218A0-668C-468E-85C9-B7714DE231DC}" srcOrd="0" destOrd="0" presId="urn:microsoft.com/office/officeart/2005/8/layout/default"/>
    <dgm:cxn modelId="{248B50BB-AE54-433C-9017-F166CABA2331}" srcId="{A2B27C5F-A7F2-49BF-AF90-C38AB6B68B9F}" destId="{7C0BA4BA-9D0D-47AF-92A9-6B5A1B414911}" srcOrd="2" destOrd="0" parTransId="{7F98727C-A03D-42D2-B53A-2A4119FAB9B8}" sibTransId="{72385134-19A3-4CD4-945C-324A1912126E}"/>
    <dgm:cxn modelId="{F8D83EC1-2B64-44E8-AA11-D57E91D271E2}" srcId="{A2B27C5F-A7F2-49BF-AF90-C38AB6B68B9F}" destId="{36F41381-171B-44E9-9B6A-70501A4B3861}" srcOrd="5" destOrd="0" parTransId="{9242CA7A-0DBE-432E-8A1A-D823FC7533EF}" sibTransId="{416C88E3-972E-4CAF-BFE3-6E0E870FB889}"/>
    <dgm:cxn modelId="{D06E2EC6-7C44-498F-8A4B-6B0C0F5CB31B}" type="presOf" srcId="{36F41381-171B-44E9-9B6A-70501A4B3861}" destId="{6099A69D-2ECC-4C80-BB2D-00E5241AFD17}" srcOrd="0" destOrd="0" presId="urn:microsoft.com/office/officeart/2005/8/layout/default"/>
    <dgm:cxn modelId="{E2544AE1-D3F7-4276-A608-48702CFEA8BF}" type="presOf" srcId="{67F5A830-DEAB-45A8-AF11-CC31624A9163}" destId="{6C9345C4-7C92-490C-B4BB-493894CA1B89}" srcOrd="0" destOrd="0" presId="urn:microsoft.com/office/officeart/2005/8/layout/default"/>
    <dgm:cxn modelId="{1EDF7FA7-56E5-451A-9F5F-C1D60FDA6D51}" type="presParOf" srcId="{6FEE426C-37B7-40BC-8C6C-E2698757C00C}" destId="{97B218A0-668C-468E-85C9-B7714DE231DC}" srcOrd="0" destOrd="0" presId="urn:microsoft.com/office/officeart/2005/8/layout/default"/>
    <dgm:cxn modelId="{3AC15178-3EC7-4F97-98A8-6888A3646DD7}" type="presParOf" srcId="{6FEE426C-37B7-40BC-8C6C-E2698757C00C}" destId="{BDFDB2E8-E247-48CB-9B75-C541713CCD1F}" srcOrd="1" destOrd="0" presId="urn:microsoft.com/office/officeart/2005/8/layout/default"/>
    <dgm:cxn modelId="{EC4808F3-14D1-4CD2-877C-17002CB110C6}" type="presParOf" srcId="{6FEE426C-37B7-40BC-8C6C-E2698757C00C}" destId="{33168A9B-52A9-481C-AA6C-FAFF9871023A}" srcOrd="2" destOrd="0" presId="urn:microsoft.com/office/officeart/2005/8/layout/default"/>
    <dgm:cxn modelId="{424FA247-15E4-4CBE-8ADA-37283BB0BE12}" type="presParOf" srcId="{6FEE426C-37B7-40BC-8C6C-E2698757C00C}" destId="{2AEE036C-2AB8-49FE-93D9-1687D64641C7}" srcOrd="3" destOrd="0" presId="urn:microsoft.com/office/officeart/2005/8/layout/default"/>
    <dgm:cxn modelId="{F3EF0C14-FF9E-4529-A5EC-D7BF4677E9A0}" type="presParOf" srcId="{6FEE426C-37B7-40BC-8C6C-E2698757C00C}" destId="{7ED1D15D-737C-43B3-9A69-88609DAA4B86}" srcOrd="4" destOrd="0" presId="urn:microsoft.com/office/officeart/2005/8/layout/default"/>
    <dgm:cxn modelId="{726AFA3F-2242-41CF-BFAA-64606DD6911A}" type="presParOf" srcId="{6FEE426C-37B7-40BC-8C6C-E2698757C00C}" destId="{8824A2AE-0522-45BD-8652-6319D8FD34A9}" srcOrd="5" destOrd="0" presId="urn:microsoft.com/office/officeart/2005/8/layout/default"/>
    <dgm:cxn modelId="{5BD386ED-B2EA-4CA6-BB18-5D777F0E7E0F}" type="presParOf" srcId="{6FEE426C-37B7-40BC-8C6C-E2698757C00C}" destId="{8A125D17-355A-4164-8DB1-2CBD1F5B26D8}" srcOrd="6" destOrd="0" presId="urn:microsoft.com/office/officeart/2005/8/layout/default"/>
    <dgm:cxn modelId="{2D7D715E-B3D9-48F2-8656-DB771AB105D5}" type="presParOf" srcId="{6FEE426C-37B7-40BC-8C6C-E2698757C00C}" destId="{8305F535-4390-426E-8824-CAF425A8B45A}" srcOrd="7" destOrd="0" presId="urn:microsoft.com/office/officeart/2005/8/layout/default"/>
    <dgm:cxn modelId="{C1247883-A654-4FCD-81A5-2F01C5BFC372}" type="presParOf" srcId="{6FEE426C-37B7-40BC-8C6C-E2698757C00C}" destId="{6C9345C4-7C92-490C-B4BB-493894CA1B89}" srcOrd="8" destOrd="0" presId="urn:microsoft.com/office/officeart/2005/8/layout/default"/>
    <dgm:cxn modelId="{BD0658AA-4F76-4A38-888F-F69C12B9F547}" type="presParOf" srcId="{6FEE426C-37B7-40BC-8C6C-E2698757C00C}" destId="{17247A75-E1AB-4A88-8FA2-DE67DCAC86A9}" srcOrd="9" destOrd="0" presId="urn:microsoft.com/office/officeart/2005/8/layout/default"/>
    <dgm:cxn modelId="{8BE4BFFB-8DAA-4A62-BF30-C24684F6DE75}" type="presParOf" srcId="{6FEE426C-37B7-40BC-8C6C-E2698757C00C}" destId="{6099A69D-2ECC-4C80-BB2D-00E5241AFD17}" srcOrd="10" destOrd="0" presId="urn:microsoft.com/office/officeart/2005/8/layout/default"/>
    <dgm:cxn modelId="{714F1A33-90B7-478F-95FC-02F0FE1106E9}" type="presParOf" srcId="{6FEE426C-37B7-40BC-8C6C-E2698757C00C}" destId="{79D48E89-5AE5-4D51-82FA-980F7623CE73}" srcOrd="11" destOrd="0" presId="urn:microsoft.com/office/officeart/2005/8/layout/default"/>
    <dgm:cxn modelId="{61329F46-F1D6-4A4B-A7A0-C595E33BB0FA}" type="presParOf" srcId="{6FEE426C-37B7-40BC-8C6C-E2698757C00C}" destId="{92C9B1BD-D82D-455B-8044-B6FA263290AF}" srcOrd="12" destOrd="0" presId="urn:microsoft.com/office/officeart/2005/8/layout/default"/>
    <dgm:cxn modelId="{A9902DB1-2843-417D-A6A4-4DA1FF7933D5}" type="presParOf" srcId="{6FEE426C-37B7-40BC-8C6C-E2698757C00C}" destId="{F3C5A7A8-EA07-4855-B8B9-D8F246B1EE9E}" srcOrd="13" destOrd="0" presId="urn:microsoft.com/office/officeart/2005/8/layout/default"/>
    <dgm:cxn modelId="{B47374DD-94BC-463B-AA4D-50FB5A93F2D2}" type="presParOf" srcId="{6FEE426C-37B7-40BC-8C6C-E2698757C00C}" destId="{DE177CC6-1C94-4894-84DC-65AD6F7D95FF}"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BE1B-0753-4273-A124-DFEEBB832C6B}">
      <dsp:nvSpPr>
        <dsp:cNvPr id="0" name=""/>
        <dsp:cNvSpPr/>
      </dsp:nvSpPr>
      <dsp:spPr>
        <a:xfrm>
          <a:off x="1121108" y="1475"/>
          <a:ext cx="1254854" cy="12548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F1274-E2C3-4681-A93C-0D463DDB8F88}">
      <dsp:nvSpPr>
        <dsp:cNvPr id="0" name=""/>
        <dsp:cNvSpPr/>
      </dsp:nvSpPr>
      <dsp:spPr>
        <a:xfrm>
          <a:off x="1388536" y="268903"/>
          <a:ext cx="719998" cy="719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9548B-2BCE-4502-BF64-198146798C91}">
      <dsp:nvSpPr>
        <dsp:cNvPr id="0" name=""/>
        <dsp:cNvSpPr/>
      </dsp:nvSpPr>
      <dsp:spPr>
        <a:xfrm>
          <a:off x="719966" y="1647186"/>
          <a:ext cx="20571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cap="none" baseline="0" dirty="0">
              <a:latin typeface="Arial"/>
              <a:cs typeface="Arial"/>
              <a:hlinkClick xmlns:r="http://schemas.openxmlformats.org/officeDocument/2006/relationships" r:id="rId3"/>
            </a:rPr>
            <a:t>2024 It’s Your Choice Website</a:t>
          </a:r>
          <a:endParaRPr lang="en-US" sz="1700" kern="1200" cap="none" baseline="0" dirty="0">
            <a:latin typeface="Arial"/>
            <a:cs typeface="Arial"/>
          </a:endParaRPr>
        </a:p>
      </dsp:txBody>
      <dsp:txXfrm>
        <a:off x="719966" y="1647186"/>
        <a:ext cx="2057138" cy="720000"/>
      </dsp:txXfrm>
    </dsp:sp>
    <dsp:sp modelId="{81E2B8F4-3927-4DA8-A050-2B33EF4FBCCC}">
      <dsp:nvSpPr>
        <dsp:cNvPr id="0" name=""/>
        <dsp:cNvSpPr/>
      </dsp:nvSpPr>
      <dsp:spPr>
        <a:xfrm>
          <a:off x="3538246" y="1475"/>
          <a:ext cx="1254854" cy="12548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7DD4C-E9D0-42F8-88F3-59742482F0B1}">
      <dsp:nvSpPr>
        <dsp:cNvPr id="0" name=""/>
        <dsp:cNvSpPr/>
      </dsp:nvSpPr>
      <dsp:spPr>
        <a:xfrm>
          <a:off x="3805673" y="268903"/>
          <a:ext cx="719998" cy="71999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275CCC-6536-4FE1-9CC8-BECC3FC03525}">
      <dsp:nvSpPr>
        <dsp:cNvPr id="0" name=""/>
        <dsp:cNvSpPr/>
      </dsp:nvSpPr>
      <dsp:spPr>
        <a:xfrm>
          <a:off x="3137104" y="1647186"/>
          <a:ext cx="20571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cap="none" baseline="0" dirty="0">
              <a:latin typeface="Arial"/>
              <a:cs typeface="Arial"/>
              <a:hlinkClick xmlns:r="http://schemas.openxmlformats.org/officeDocument/2006/relationships" r:id="rId6"/>
            </a:rPr>
            <a:t>2024 It’s Your Choice Decision Guide</a:t>
          </a:r>
          <a:endParaRPr lang="en-US" sz="1700" kern="1200" cap="none" baseline="0" dirty="0">
            <a:latin typeface="Arial"/>
            <a:cs typeface="Arial"/>
          </a:endParaRPr>
        </a:p>
      </dsp:txBody>
      <dsp:txXfrm>
        <a:off x="3137104" y="1647186"/>
        <a:ext cx="2057138" cy="720000"/>
      </dsp:txXfrm>
    </dsp:sp>
    <dsp:sp modelId="{A3FAB298-32FE-4E41-8297-5BB11287D2BA}">
      <dsp:nvSpPr>
        <dsp:cNvPr id="0" name=""/>
        <dsp:cNvSpPr/>
      </dsp:nvSpPr>
      <dsp:spPr>
        <a:xfrm>
          <a:off x="1121108" y="2881470"/>
          <a:ext cx="1254854" cy="12548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A44BD-9658-48DA-8AF0-8737714CE454}">
      <dsp:nvSpPr>
        <dsp:cNvPr id="0" name=""/>
        <dsp:cNvSpPr/>
      </dsp:nvSpPr>
      <dsp:spPr>
        <a:xfrm>
          <a:off x="1388536" y="3148898"/>
          <a:ext cx="719998" cy="719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C72CD8-705C-459F-8208-3ADC867865E9}">
      <dsp:nvSpPr>
        <dsp:cNvPr id="0" name=""/>
        <dsp:cNvSpPr/>
      </dsp:nvSpPr>
      <dsp:spPr>
        <a:xfrm>
          <a:off x="719966" y="4527181"/>
          <a:ext cx="20571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cap="none" baseline="0" dirty="0">
              <a:latin typeface="Arial"/>
              <a:cs typeface="Arial"/>
              <a:hlinkClick xmlns:r="http://schemas.openxmlformats.org/officeDocument/2006/relationships" r:id="rId9"/>
            </a:rPr>
            <a:t>Important Changes for 2024</a:t>
          </a:r>
          <a:endParaRPr lang="en-US" sz="1700" kern="1200" cap="none" baseline="0" dirty="0">
            <a:latin typeface="Arial"/>
            <a:cs typeface="Arial"/>
          </a:endParaRPr>
        </a:p>
      </dsp:txBody>
      <dsp:txXfrm>
        <a:off x="719966" y="4527181"/>
        <a:ext cx="2057138" cy="720000"/>
      </dsp:txXfrm>
    </dsp:sp>
    <dsp:sp modelId="{64CA9719-95AC-4B4C-9645-BF2677CA10A6}">
      <dsp:nvSpPr>
        <dsp:cNvPr id="0" name=""/>
        <dsp:cNvSpPr/>
      </dsp:nvSpPr>
      <dsp:spPr>
        <a:xfrm>
          <a:off x="3538246" y="2881470"/>
          <a:ext cx="1254854" cy="12548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940CD-1DE9-4B42-9801-7325F6BD8175}">
      <dsp:nvSpPr>
        <dsp:cNvPr id="0" name=""/>
        <dsp:cNvSpPr/>
      </dsp:nvSpPr>
      <dsp:spPr>
        <a:xfrm>
          <a:off x="3805673" y="3148898"/>
          <a:ext cx="719998" cy="719998"/>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B49B96-3AC1-4617-A48B-7A75470D78CD}">
      <dsp:nvSpPr>
        <dsp:cNvPr id="0" name=""/>
        <dsp:cNvSpPr/>
      </dsp:nvSpPr>
      <dsp:spPr>
        <a:xfrm>
          <a:off x="3137104" y="4527181"/>
          <a:ext cx="20571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cap="none" baseline="0" dirty="0">
              <a:latin typeface="Arial"/>
              <a:cs typeface="Arial"/>
              <a:hlinkClick xmlns:r="http://schemas.openxmlformats.org/officeDocument/2006/relationships" r:id="rId12"/>
            </a:rPr>
            <a:t>Health Plan Search</a:t>
          </a:r>
          <a:endParaRPr lang="en-US" sz="1700" kern="1200" cap="none" baseline="0" dirty="0">
            <a:latin typeface="Arial"/>
            <a:cs typeface="Arial"/>
          </a:endParaRPr>
        </a:p>
      </dsp:txBody>
      <dsp:txXfrm>
        <a:off x="3137104" y="4527181"/>
        <a:ext cx="205713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0DA1E-697C-45C2-9F5D-27C16E9DF652}">
      <dsp:nvSpPr>
        <dsp:cNvPr id="0" name=""/>
        <dsp:cNvSpPr/>
      </dsp:nvSpPr>
      <dsp:spPr>
        <a:xfrm>
          <a:off x="0" y="96958"/>
          <a:ext cx="9601196" cy="421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New Health Plan </a:t>
          </a:r>
        </a:p>
      </dsp:txBody>
      <dsp:txXfrm>
        <a:off x="20561" y="117519"/>
        <a:ext cx="9560074" cy="380078"/>
      </dsp:txXfrm>
    </dsp:sp>
    <dsp:sp modelId="{CBEE807A-F9EF-46C5-9C95-5A2F2B23A235}">
      <dsp:nvSpPr>
        <dsp:cNvPr id="0" name=""/>
        <dsp:cNvSpPr/>
      </dsp:nvSpPr>
      <dsp:spPr>
        <a:xfrm>
          <a:off x="0" y="518158"/>
          <a:ext cx="9601196" cy="67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dirty="0">
              <a:latin typeface="Arial" panose="020B0604020202020204" pitchFamily="34" charset="0"/>
              <a:cs typeface="Arial" panose="020B0604020202020204" pitchFamily="34" charset="0"/>
            </a:rPr>
            <a:t>GHC of South-Central Wisconsin (GHC-SCW) will split into two separate networks starting January 1, 2024: GHC-SCW Dane Choice and GHC-SCW Neighbors. Both networks will include UW and Meriter hospitals and specialists. </a:t>
          </a:r>
          <a:endParaRPr lang="en-US"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Do a </a:t>
          </a:r>
          <a:r>
            <a:rPr lang="en-US" sz="1300" kern="1200" dirty="0">
              <a:latin typeface="Arial" panose="020B0604020202020204" pitchFamily="34" charset="0"/>
              <a:cs typeface="Arial" panose="020B0604020202020204" pitchFamily="34" charset="0"/>
              <a:hlinkClick xmlns:r="http://schemas.openxmlformats.org/officeDocument/2006/relationships" r:id="rId1"/>
            </a:rPr>
            <a:t>2024 Health Plan Search </a:t>
          </a:r>
          <a:r>
            <a:rPr lang="en-US" sz="1300" kern="1200" dirty="0">
              <a:latin typeface="Arial" panose="020B0604020202020204" pitchFamily="34" charset="0"/>
              <a:cs typeface="Arial" panose="020B0604020202020204" pitchFamily="34" charset="0"/>
            </a:rPr>
            <a:t>to see which health plans are available in each county. </a:t>
          </a:r>
        </a:p>
      </dsp:txBody>
      <dsp:txXfrm>
        <a:off x="0" y="518158"/>
        <a:ext cx="9601196" cy="673522"/>
      </dsp:txXfrm>
    </dsp:sp>
    <dsp:sp modelId="{DDD3C8D3-7D35-4123-8585-61F3E753BC6F}">
      <dsp:nvSpPr>
        <dsp:cNvPr id="0" name=""/>
        <dsp:cNvSpPr/>
      </dsp:nvSpPr>
      <dsp:spPr>
        <a:xfrm>
          <a:off x="0" y="1191681"/>
          <a:ext cx="9601196" cy="4212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Medical Benefit Changes</a:t>
          </a:r>
        </a:p>
      </dsp:txBody>
      <dsp:txXfrm>
        <a:off x="20561" y="1212242"/>
        <a:ext cx="9560074" cy="380078"/>
      </dsp:txXfrm>
    </dsp:sp>
    <dsp:sp modelId="{C12DD5C6-30FF-43C7-B47E-D72A5C16D06A}">
      <dsp:nvSpPr>
        <dsp:cNvPr id="0" name=""/>
        <dsp:cNvSpPr/>
      </dsp:nvSpPr>
      <dsp:spPr>
        <a:xfrm>
          <a:off x="0" y="1612881"/>
          <a:ext cx="9601196"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The annual medical deductible for the High Deductible Health Plan (HDHP) and Access HDHP has increased to:</a:t>
          </a:r>
        </a:p>
        <a:p>
          <a:pPr marL="114300" lvl="1" indent="-114300" algn="l" defTabSz="577850">
            <a:lnSpc>
              <a:spcPct val="90000"/>
            </a:lnSpc>
            <a:spcBef>
              <a:spcPct val="0"/>
            </a:spcBef>
            <a:spcAft>
              <a:spcPct val="20000"/>
            </a:spcAft>
            <a:buFontTx/>
            <a:buNone/>
          </a:pPr>
          <a:r>
            <a:rPr lang="en-US" sz="1300" kern="1200" dirty="0">
              <a:latin typeface="Arial" panose="020B0604020202020204" pitchFamily="34" charset="0"/>
              <a:cs typeface="Arial" panose="020B0604020202020204" pitchFamily="34" charset="0"/>
            </a:rPr>
            <a:t> 		*Individual: $1,600</a:t>
          </a:r>
        </a:p>
        <a:p>
          <a:pPr marL="228600" lvl="2" indent="-114300" algn="l" defTabSz="577850">
            <a:lnSpc>
              <a:spcPct val="90000"/>
            </a:lnSpc>
            <a:spcBef>
              <a:spcPct val="0"/>
            </a:spcBef>
            <a:spcAft>
              <a:spcPct val="20000"/>
            </a:spcAft>
            <a:buFontTx/>
            <a:buNone/>
          </a:pPr>
          <a:r>
            <a:rPr lang="en-US" sz="1300" kern="1200" dirty="0">
              <a:latin typeface="Arial" panose="020B0604020202020204" pitchFamily="34" charset="0"/>
              <a:cs typeface="Arial" panose="020B0604020202020204" pitchFamily="34" charset="0"/>
            </a:rPr>
            <a:t> 		*Family: $3,200</a:t>
          </a:r>
        </a:p>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Coverage has been expanded for advance care planning.</a:t>
          </a:r>
        </a:p>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The expectation that physical, speech, and occupational therapies result in significant improvements for patients within two months of the beginning of treatment has been removed. </a:t>
          </a:r>
        </a:p>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The requirement of a 30-day rental of infusion pumps for insulin, pain relievers, and other drugs prior to the purchase of equipment has been removed. </a:t>
          </a:r>
        </a:p>
        <a:p>
          <a:pPr marL="114300" lvl="1" indent="-114300" algn="l" defTabSz="577850">
            <a:lnSpc>
              <a:spcPct val="90000"/>
            </a:lnSpc>
            <a:spcBef>
              <a:spcPct val="0"/>
            </a:spcBef>
            <a:spcAft>
              <a:spcPct val="20000"/>
            </a:spcAft>
            <a:buChar char="•"/>
          </a:pPr>
          <a:r>
            <a:rPr lang="en-US" sz="1300" kern="1200" dirty="0">
              <a:latin typeface="Arial" panose="020B0604020202020204" pitchFamily="34" charset="0"/>
              <a:cs typeface="Arial" panose="020B0604020202020204" pitchFamily="34" charset="0"/>
            </a:rPr>
            <a:t>The requirement that members who change health plans during an inpatient stay need to move to a new in-network facility due to the change in the plan provider has been removed</a:t>
          </a:r>
        </a:p>
        <a:p>
          <a:pPr marL="114300" lvl="1" indent="-114300" algn="l" defTabSz="577850">
            <a:lnSpc>
              <a:spcPct val="90000"/>
            </a:lnSpc>
            <a:spcBef>
              <a:spcPct val="0"/>
            </a:spcBef>
            <a:spcAft>
              <a:spcPct val="20000"/>
            </a:spcAft>
            <a:buChar char="•"/>
          </a:pPr>
          <a:endParaRPr lang="en-US" sz="1300" kern="1200" dirty="0"/>
        </a:p>
      </dsp:txBody>
      <dsp:txXfrm>
        <a:off x="0" y="1612881"/>
        <a:ext cx="9601196" cy="2384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CA28-53CE-4B82-8F21-5A5B22408897}">
      <dsp:nvSpPr>
        <dsp:cNvPr id="0" name=""/>
        <dsp:cNvSpPr/>
      </dsp:nvSpPr>
      <dsp:spPr>
        <a:xfrm>
          <a:off x="0" y="6659"/>
          <a:ext cx="5914209" cy="7977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A078F-1883-42C5-A943-7F0D4C7B1C74}">
      <dsp:nvSpPr>
        <dsp:cNvPr id="0" name=""/>
        <dsp:cNvSpPr/>
      </dsp:nvSpPr>
      <dsp:spPr>
        <a:xfrm>
          <a:off x="241324" y="186156"/>
          <a:ext cx="439200" cy="438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9C27DF-6CA6-45C2-8980-967FF338F461}">
      <dsp:nvSpPr>
        <dsp:cNvPr id="0" name=""/>
        <dsp:cNvSpPr/>
      </dsp:nvSpPr>
      <dsp:spPr>
        <a:xfrm>
          <a:off x="921848" y="6659"/>
          <a:ext cx="495071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Premiums will not change for 2024</a:t>
          </a:r>
        </a:p>
      </dsp:txBody>
      <dsp:txXfrm>
        <a:off x="921848" y="6659"/>
        <a:ext cx="4950713" cy="872556"/>
      </dsp:txXfrm>
    </dsp:sp>
    <dsp:sp modelId="{5409AA5C-3271-48C7-B5D1-082D3156D262}">
      <dsp:nvSpPr>
        <dsp:cNvPr id="0" name=""/>
        <dsp:cNvSpPr/>
      </dsp:nvSpPr>
      <dsp:spPr>
        <a:xfrm>
          <a:off x="0" y="1097354"/>
          <a:ext cx="5914209" cy="7977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2D89F-8600-491F-A5B2-FB62E95302A0}">
      <dsp:nvSpPr>
        <dsp:cNvPr id="0" name=""/>
        <dsp:cNvSpPr/>
      </dsp:nvSpPr>
      <dsp:spPr>
        <a:xfrm>
          <a:off x="241324" y="1276852"/>
          <a:ext cx="439200" cy="438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08D2E-2790-4097-BB27-4FDDF3764095}">
      <dsp:nvSpPr>
        <dsp:cNvPr id="0" name=""/>
        <dsp:cNvSpPr/>
      </dsp:nvSpPr>
      <dsp:spPr>
        <a:xfrm>
          <a:off x="921848" y="1097354"/>
          <a:ext cx="495071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DeltaVision partners with EyeMed Vision Care to provide vision benefits</a:t>
          </a:r>
        </a:p>
      </dsp:txBody>
      <dsp:txXfrm>
        <a:off x="921848" y="1097354"/>
        <a:ext cx="4950713" cy="872556"/>
      </dsp:txXfrm>
    </dsp:sp>
    <dsp:sp modelId="{4D9DF9F4-F782-47E3-80AD-22C46F278F3A}">
      <dsp:nvSpPr>
        <dsp:cNvPr id="0" name=""/>
        <dsp:cNvSpPr/>
      </dsp:nvSpPr>
      <dsp:spPr>
        <a:xfrm>
          <a:off x="0" y="2188050"/>
          <a:ext cx="5914209" cy="7977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10DDD-5CB2-4FEE-81C9-7637E29B0B41}">
      <dsp:nvSpPr>
        <dsp:cNvPr id="0" name=""/>
        <dsp:cNvSpPr/>
      </dsp:nvSpPr>
      <dsp:spPr>
        <a:xfrm>
          <a:off x="241324" y="2367547"/>
          <a:ext cx="439200" cy="438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25A85-ADEE-4CC1-92DB-D547DB72E2E9}">
      <dsp:nvSpPr>
        <dsp:cNvPr id="0" name=""/>
        <dsp:cNvSpPr/>
      </dsp:nvSpPr>
      <dsp:spPr>
        <a:xfrm>
          <a:off x="921848" y="2188050"/>
          <a:ext cx="495071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New enrollees will receive an insurance card from EyeMed Vision in late December/early January</a:t>
          </a:r>
        </a:p>
      </dsp:txBody>
      <dsp:txXfrm>
        <a:off x="921848" y="2188050"/>
        <a:ext cx="4950713" cy="872556"/>
      </dsp:txXfrm>
    </dsp:sp>
    <dsp:sp modelId="{0A7EE929-65B5-4688-BDE3-6E204942A541}">
      <dsp:nvSpPr>
        <dsp:cNvPr id="0" name=""/>
        <dsp:cNvSpPr/>
      </dsp:nvSpPr>
      <dsp:spPr>
        <a:xfrm>
          <a:off x="0" y="3278745"/>
          <a:ext cx="5914209" cy="7977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83E48-0FB6-43B1-9223-1A81B39FE23F}">
      <dsp:nvSpPr>
        <dsp:cNvPr id="0" name=""/>
        <dsp:cNvSpPr/>
      </dsp:nvSpPr>
      <dsp:spPr>
        <a:xfrm>
          <a:off x="241324" y="3458243"/>
          <a:ext cx="439200" cy="438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51915E-706C-46CB-AACF-9DE5C6F32B07}">
      <dsp:nvSpPr>
        <dsp:cNvPr id="0" name=""/>
        <dsp:cNvSpPr/>
      </dsp:nvSpPr>
      <dsp:spPr>
        <a:xfrm>
          <a:off x="921848" y="3278745"/>
          <a:ext cx="495071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In-network benefits from Insight network providers - one of the largest vision networks in the nation. Includes both independent, chain, and online providers. Out-of-network benefits also available. </a:t>
          </a:r>
        </a:p>
      </dsp:txBody>
      <dsp:txXfrm>
        <a:off x="921848" y="3278745"/>
        <a:ext cx="4950713" cy="872556"/>
      </dsp:txXfrm>
    </dsp:sp>
    <dsp:sp modelId="{FBB26689-1A22-4FAC-9E57-4CC43C302A73}">
      <dsp:nvSpPr>
        <dsp:cNvPr id="0" name=""/>
        <dsp:cNvSpPr/>
      </dsp:nvSpPr>
      <dsp:spPr>
        <a:xfrm>
          <a:off x="0" y="4369441"/>
          <a:ext cx="5914209" cy="79776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03DCA-5CA0-40CA-9051-4C1AC0FF7920}">
      <dsp:nvSpPr>
        <dsp:cNvPr id="0" name=""/>
        <dsp:cNvSpPr/>
      </dsp:nvSpPr>
      <dsp:spPr>
        <a:xfrm>
          <a:off x="241324" y="4548938"/>
          <a:ext cx="439200" cy="438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C4237-6FD7-438B-9169-AA106196FA41}">
      <dsp:nvSpPr>
        <dsp:cNvPr id="0" name=""/>
        <dsp:cNvSpPr/>
      </dsp:nvSpPr>
      <dsp:spPr>
        <a:xfrm>
          <a:off x="921848" y="4369441"/>
          <a:ext cx="4950713"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Once coverage is effective, exclusive savings, discounts, and rebates on vision care and services above and beyond your vision benefits are available through EyeMed’s online member portal. </a:t>
          </a:r>
        </a:p>
      </dsp:txBody>
      <dsp:txXfrm>
        <a:off x="921848" y="4369441"/>
        <a:ext cx="4950713" cy="872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218A0-668C-468E-85C9-B7714DE231DC}">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Used to set aside money on a pre-tax basis to pay for all eligible medical expenses, as well as dental and vision expenses</a:t>
          </a:r>
        </a:p>
      </dsp:txBody>
      <dsp:txXfrm>
        <a:off x="48170" y="660"/>
        <a:ext cx="2210431" cy="1326259"/>
      </dsp:txXfrm>
    </dsp:sp>
    <dsp:sp modelId="{33168A9B-52A9-481C-AA6C-FAFF9871023A}">
      <dsp:nvSpPr>
        <dsp:cNvPr id="0" name=""/>
        <dsp:cNvSpPr/>
      </dsp:nvSpPr>
      <dsp:spPr>
        <a:xfrm>
          <a:off x="2479645" y="660"/>
          <a:ext cx="2210431" cy="1326259"/>
        </a:xfrm>
        <a:prstGeom prst="rect">
          <a:avLst/>
        </a:prstGeom>
        <a:solidFill>
          <a:schemeClr val="accent2">
            <a:hueOff val="480451"/>
            <a:satOff val="-510"/>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Must be enrolled in the state High Deductible Health Plan (HDHP) as the subscriber to enroll</a:t>
          </a:r>
        </a:p>
      </dsp:txBody>
      <dsp:txXfrm>
        <a:off x="2479645" y="660"/>
        <a:ext cx="2210431" cy="1326259"/>
      </dsp:txXfrm>
    </dsp:sp>
    <dsp:sp modelId="{7ED1D15D-737C-43B3-9A69-88609DAA4B86}">
      <dsp:nvSpPr>
        <dsp:cNvPr id="0" name=""/>
        <dsp:cNvSpPr/>
      </dsp:nvSpPr>
      <dsp:spPr>
        <a:xfrm>
          <a:off x="4911120" y="660"/>
          <a:ext cx="2210431" cy="1326259"/>
        </a:xfrm>
        <a:prstGeom prst="rect">
          <a:avLst/>
        </a:prstGeom>
        <a:solidFill>
          <a:schemeClr val="accent2">
            <a:hueOff val="960901"/>
            <a:satOff val="-1021"/>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If enrolled as the subscriber of the state HDHP, you are REQUIRED to enroll in an HSA, even if you do not contribute anything yourself  </a:t>
          </a:r>
        </a:p>
      </dsp:txBody>
      <dsp:txXfrm>
        <a:off x="4911120" y="660"/>
        <a:ext cx="2210431" cy="1326259"/>
      </dsp:txXfrm>
    </dsp:sp>
    <dsp:sp modelId="{8A125D17-355A-4164-8DB1-2CBD1F5B26D8}">
      <dsp:nvSpPr>
        <dsp:cNvPr id="0" name=""/>
        <dsp:cNvSpPr/>
      </dsp:nvSpPr>
      <dsp:spPr>
        <a:xfrm>
          <a:off x="7342595" y="660"/>
          <a:ext cx="2210431" cy="1326259"/>
        </a:xfrm>
        <a:prstGeom prst="rect">
          <a:avLst/>
        </a:prstGeom>
        <a:solidFill>
          <a:schemeClr val="accent2">
            <a:hueOff val="1441352"/>
            <a:satOff val="-1531"/>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Must re-enroll in HSA every year.</a:t>
          </a:r>
          <a:endParaRPr lang="en-US" sz="1300" kern="1200">
            <a:latin typeface="Arial" panose="020B0604020202020204" pitchFamily="34" charset="0"/>
            <a:cs typeface="Arial" panose="020B0604020202020204" pitchFamily="34" charset="0"/>
          </a:endParaRPr>
        </a:p>
      </dsp:txBody>
      <dsp:txXfrm>
        <a:off x="7342595" y="660"/>
        <a:ext cx="2210431" cy="1326259"/>
      </dsp:txXfrm>
    </dsp:sp>
    <dsp:sp modelId="{6C9345C4-7C92-490C-B4BB-493894CA1B89}">
      <dsp:nvSpPr>
        <dsp:cNvPr id="0" name=""/>
        <dsp:cNvSpPr/>
      </dsp:nvSpPr>
      <dsp:spPr>
        <a:xfrm>
          <a:off x="48170" y="1547963"/>
          <a:ext cx="2210431" cy="1326259"/>
        </a:xfrm>
        <a:prstGeom prst="rect">
          <a:avLst/>
        </a:prstGeom>
        <a:solidFill>
          <a:schemeClr val="accent2">
            <a:hueOff val="1921803"/>
            <a:satOff val="-2041"/>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An HSA is a bank account that you own – funds carryover from year to year without any risk of forfeiture</a:t>
          </a:r>
        </a:p>
      </dsp:txBody>
      <dsp:txXfrm>
        <a:off x="48170" y="1547963"/>
        <a:ext cx="2210431" cy="1326259"/>
      </dsp:txXfrm>
    </dsp:sp>
    <dsp:sp modelId="{6099A69D-2ECC-4C80-BB2D-00E5241AFD17}">
      <dsp:nvSpPr>
        <dsp:cNvPr id="0" name=""/>
        <dsp:cNvSpPr/>
      </dsp:nvSpPr>
      <dsp:spPr>
        <a:xfrm>
          <a:off x="2479645" y="1547963"/>
          <a:ext cx="2210431" cy="1326259"/>
        </a:xfrm>
        <a:prstGeom prst="rect">
          <a:avLst/>
        </a:prstGeom>
        <a:solidFill>
          <a:schemeClr val="accent2">
            <a:hueOff val="2402254"/>
            <a:satOff val="-255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May contribute pre-tax payroll deductions and via online transfer from your personal bank account.</a:t>
          </a:r>
        </a:p>
      </dsp:txBody>
      <dsp:txXfrm>
        <a:off x="2479645" y="1547963"/>
        <a:ext cx="2210431" cy="1326259"/>
      </dsp:txXfrm>
    </dsp:sp>
    <dsp:sp modelId="{92C9B1BD-D82D-455B-8044-B6FA263290AF}">
      <dsp:nvSpPr>
        <dsp:cNvPr id="0" name=""/>
        <dsp:cNvSpPr/>
      </dsp:nvSpPr>
      <dsp:spPr>
        <a:xfrm>
          <a:off x="4911120" y="1547963"/>
          <a:ext cx="2210431" cy="1326259"/>
        </a:xfrm>
        <a:prstGeom prst="rect">
          <a:avLst/>
        </a:prstGeom>
        <a:solidFill>
          <a:schemeClr val="accent2">
            <a:hueOff val="2882704"/>
            <a:satOff val="-3062"/>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Can change your contribution at any time</a:t>
          </a:r>
        </a:p>
      </dsp:txBody>
      <dsp:txXfrm>
        <a:off x="4911120" y="1547963"/>
        <a:ext cx="2210431" cy="1326259"/>
      </dsp:txXfrm>
    </dsp:sp>
    <dsp:sp modelId="{DE177CC6-1C94-4894-84DC-65AD6F7D95FF}">
      <dsp:nvSpPr>
        <dsp:cNvPr id="0" name=""/>
        <dsp:cNvSpPr/>
      </dsp:nvSpPr>
      <dsp:spPr>
        <a:xfrm>
          <a:off x="7342595"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You have access to your HSA money after deposits are made into your account (paycheck to paycheck)</a:t>
          </a:r>
        </a:p>
      </dsp:txBody>
      <dsp:txXfrm>
        <a:off x="7342595"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60C9C-7D54-4C6E-97E0-172FFB780D6E}"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60821-80EA-4E87-8B3F-6B222FECCBC9}" type="slidenum">
              <a:rPr lang="en-US" smtClean="0"/>
              <a:t>‹#›</a:t>
            </a:fld>
            <a:endParaRPr lang="en-US"/>
          </a:p>
        </p:txBody>
      </p:sp>
    </p:spTree>
    <p:extLst>
      <p:ext uri="{BB962C8B-B14F-4D97-AF65-F5344CB8AC3E}">
        <p14:creationId xmlns:p14="http://schemas.microsoft.com/office/powerpoint/2010/main" val="240003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a:t>
            </a:fld>
            <a:endParaRPr lang="en-US"/>
          </a:p>
        </p:txBody>
      </p:sp>
    </p:spTree>
    <p:extLst>
      <p:ext uri="{BB962C8B-B14F-4D97-AF65-F5344CB8AC3E}">
        <p14:creationId xmlns:p14="http://schemas.microsoft.com/office/powerpoint/2010/main" val="103010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14</a:t>
            </a:fld>
            <a:endParaRPr lang="en-US"/>
          </a:p>
        </p:txBody>
      </p:sp>
    </p:spTree>
    <p:extLst>
      <p:ext uri="{BB962C8B-B14F-4D97-AF65-F5344CB8AC3E}">
        <p14:creationId xmlns:p14="http://schemas.microsoft.com/office/powerpoint/2010/main" val="322048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15</a:t>
            </a:fld>
            <a:endParaRPr lang="en-US"/>
          </a:p>
        </p:txBody>
      </p:sp>
    </p:spTree>
    <p:extLst>
      <p:ext uri="{BB962C8B-B14F-4D97-AF65-F5344CB8AC3E}">
        <p14:creationId xmlns:p14="http://schemas.microsoft.com/office/powerpoint/2010/main" val="331656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17</a:t>
            </a:fld>
            <a:endParaRPr lang="en-US"/>
          </a:p>
        </p:txBody>
      </p:sp>
    </p:spTree>
    <p:extLst>
      <p:ext uri="{BB962C8B-B14F-4D97-AF65-F5344CB8AC3E}">
        <p14:creationId xmlns:p14="http://schemas.microsoft.com/office/powerpoint/2010/main" val="196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18</a:t>
            </a:fld>
            <a:endParaRPr lang="en-US"/>
          </a:p>
        </p:txBody>
      </p:sp>
    </p:spTree>
    <p:extLst>
      <p:ext uri="{BB962C8B-B14F-4D97-AF65-F5344CB8AC3E}">
        <p14:creationId xmlns:p14="http://schemas.microsoft.com/office/powerpoint/2010/main" val="204790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19</a:t>
            </a:fld>
            <a:endParaRPr lang="en-US"/>
          </a:p>
        </p:txBody>
      </p:sp>
    </p:spTree>
    <p:extLst>
      <p:ext uri="{BB962C8B-B14F-4D97-AF65-F5344CB8AC3E}">
        <p14:creationId xmlns:p14="http://schemas.microsoft.com/office/powerpoint/2010/main" val="227349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20</a:t>
            </a:fld>
            <a:endParaRPr lang="en-US"/>
          </a:p>
        </p:txBody>
      </p:sp>
    </p:spTree>
    <p:extLst>
      <p:ext uri="{BB962C8B-B14F-4D97-AF65-F5344CB8AC3E}">
        <p14:creationId xmlns:p14="http://schemas.microsoft.com/office/powerpoint/2010/main" val="410068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60821-80EA-4E87-8B3F-6B222FECCBC9}" type="slidenum">
              <a:rPr lang="en-US" smtClean="0"/>
              <a:t>21</a:t>
            </a:fld>
            <a:endParaRPr lang="en-US"/>
          </a:p>
        </p:txBody>
      </p:sp>
    </p:spTree>
    <p:extLst>
      <p:ext uri="{BB962C8B-B14F-4D97-AF65-F5344CB8AC3E}">
        <p14:creationId xmlns:p14="http://schemas.microsoft.com/office/powerpoint/2010/main" val="253934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60821-80EA-4E87-8B3F-6B222FECCBC9}" type="slidenum">
              <a:rPr lang="en-US" smtClean="0"/>
              <a:t>22</a:t>
            </a:fld>
            <a:endParaRPr lang="en-US"/>
          </a:p>
        </p:txBody>
      </p:sp>
    </p:spTree>
    <p:extLst>
      <p:ext uri="{BB962C8B-B14F-4D97-AF65-F5344CB8AC3E}">
        <p14:creationId xmlns:p14="http://schemas.microsoft.com/office/powerpoint/2010/main" val="2174639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24</a:t>
            </a:fld>
            <a:endParaRPr lang="en-US"/>
          </a:p>
        </p:txBody>
      </p:sp>
    </p:spTree>
    <p:extLst>
      <p:ext uri="{BB962C8B-B14F-4D97-AF65-F5344CB8AC3E}">
        <p14:creationId xmlns:p14="http://schemas.microsoft.com/office/powerpoint/2010/main" val="15609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25</a:t>
            </a:fld>
            <a:endParaRPr lang="en-US"/>
          </a:p>
        </p:txBody>
      </p:sp>
    </p:spTree>
    <p:extLst>
      <p:ext uri="{BB962C8B-B14F-4D97-AF65-F5344CB8AC3E}">
        <p14:creationId xmlns:p14="http://schemas.microsoft.com/office/powerpoint/2010/main" val="78385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5</a:t>
            </a:fld>
            <a:endParaRPr lang="en-US"/>
          </a:p>
        </p:txBody>
      </p:sp>
    </p:spTree>
    <p:extLst>
      <p:ext uri="{BB962C8B-B14F-4D97-AF65-F5344CB8AC3E}">
        <p14:creationId xmlns:p14="http://schemas.microsoft.com/office/powerpoint/2010/main" val="176767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26</a:t>
            </a:fld>
            <a:endParaRPr lang="en-US"/>
          </a:p>
        </p:txBody>
      </p:sp>
    </p:spTree>
    <p:extLst>
      <p:ext uri="{BB962C8B-B14F-4D97-AF65-F5344CB8AC3E}">
        <p14:creationId xmlns:p14="http://schemas.microsoft.com/office/powerpoint/2010/main" val="2077759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29</a:t>
            </a:fld>
            <a:endParaRPr lang="en-US"/>
          </a:p>
        </p:txBody>
      </p:sp>
    </p:spTree>
    <p:extLst>
      <p:ext uri="{BB962C8B-B14F-4D97-AF65-F5344CB8AC3E}">
        <p14:creationId xmlns:p14="http://schemas.microsoft.com/office/powerpoint/2010/main" val="372563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30</a:t>
            </a:fld>
            <a:endParaRPr lang="en-US"/>
          </a:p>
        </p:txBody>
      </p:sp>
    </p:spTree>
    <p:extLst>
      <p:ext uri="{BB962C8B-B14F-4D97-AF65-F5344CB8AC3E}">
        <p14:creationId xmlns:p14="http://schemas.microsoft.com/office/powerpoint/2010/main" val="1023509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31</a:t>
            </a:fld>
            <a:endParaRPr lang="en-US"/>
          </a:p>
        </p:txBody>
      </p:sp>
    </p:spTree>
    <p:extLst>
      <p:ext uri="{BB962C8B-B14F-4D97-AF65-F5344CB8AC3E}">
        <p14:creationId xmlns:p14="http://schemas.microsoft.com/office/powerpoint/2010/main" val="405867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33</a:t>
            </a:fld>
            <a:endParaRPr lang="en-US"/>
          </a:p>
        </p:txBody>
      </p:sp>
    </p:spTree>
    <p:extLst>
      <p:ext uri="{BB962C8B-B14F-4D97-AF65-F5344CB8AC3E}">
        <p14:creationId xmlns:p14="http://schemas.microsoft.com/office/powerpoint/2010/main" val="3079304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35</a:t>
            </a:fld>
            <a:endParaRPr lang="en-US"/>
          </a:p>
        </p:txBody>
      </p:sp>
    </p:spTree>
    <p:extLst>
      <p:ext uri="{BB962C8B-B14F-4D97-AF65-F5344CB8AC3E}">
        <p14:creationId xmlns:p14="http://schemas.microsoft.com/office/powerpoint/2010/main" val="100741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36</a:t>
            </a:fld>
            <a:endParaRPr lang="en-US"/>
          </a:p>
        </p:txBody>
      </p:sp>
    </p:spTree>
    <p:extLst>
      <p:ext uri="{BB962C8B-B14F-4D97-AF65-F5344CB8AC3E}">
        <p14:creationId xmlns:p14="http://schemas.microsoft.com/office/powerpoint/2010/main" val="354030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37</a:t>
            </a:fld>
            <a:endParaRPr lang="en-US"/>
          </a:p>
        </p:txBody>
      </p:sp>
    </p:spTree>
    <p:extLst>
      <p:ext uri="{BB962C8B-B14F-4D97-AF65-F5344CB8AC3E}">
        <p14:creationId xmlns:p14="http://schemas.microsoft.com/office/powerpoint/2010/main" val="240448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38</a:t>
            </a:fld>
            <a:endParaRPr lang="en-US"/>
          </a:p>
        </p:txBody>
      </p:sp>
    </p:spTree>
    <p:extLst>
      <p:ext uri="{BB962C8B-B14F-4D97-AF65-F5344CB8AC3E}">
        <p14:creationId xmlns:p14="http://schemas.microsoft.com/office/powerpoint/2010/main" val="2087652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160821-80EA-4E87-8B3F-6B222FECCBC9}" type="slidenum">
              <a:rPr lang="en-US" smtClean="0"/>
              <a:t>39</a:t>
            </a:fld>
            <a:endParaRPr lang="en-US"/>
          </a:p>
        </p:txBody>
      </p:sp>
    </p:spTree>
    <p:extLst>
      <p:ext uri="{BB962C8B-B14F-4D97-AF65-F5344CB8AC3E}">
        <p14:creationId xmlns:p14="http://schemas.microsoft.com/office/powerpoint/2010/main" val="103869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6</a:t>
            </a:fld>
            <a:endParaRPr lang="en-US"/>
          </a:p>
        </p:txBody>
      </p:sp>
    </p:spTree>
    <p:extLst>
      <p:ext uri="{BB962C8B-B14F-4D97-AF65-F5344CB8AC3E}">
        <p14:creationId xmlns:p14="http://schemas.microsoft.com/office/powerpoint/2010/main" val="424199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40</a:t>
            </a:fld>
            <a:endParaRPr lang="en-US"/>
          </a:p>
        </p:txBody>
      </p:sp>
    </p:spTree>
    <p:extLst>
      <p:ext uri="{BB962C8B-B14F-4D97-AF65-F5344CB8AC3E}">
        <p14:creationId xmlns:p14="http://schemas.microsoft.com/office/powerpoint/2010/main" val="3823414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41</a:t>
            </a:fld>
            <a:endParaRPr lang="en-US"/>
          </a:p>
        </p:txBody>
      </p:sp>
    </p:spTree>
    <p:extLst>
      <p:ext uri="{BB962C8B-B14F-4D97-AF65-F5344CB8AC3E}">
        <p14:creationId xmlns:p14="http://schemas.microsoft.com/office/powerpoint/2010/main" val="1941876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43</a:t>
            </a:fld>
            <a:endParaRPr lang="en-US"/>
          </a:p>
        </p:txBody>
      </p:sp>
    </p:spTree>
    <p:extLst>
      <p:ext uri="{BB962C8B-B14F-4D97-AF65-F5344CB8AC3E}">
        <p14:creationId xmlns:p14="http://schemas.microsoft.com/office/powerpoint/2010/main" val="1386630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45</a:t>
            </a:fld>
            <a:endParaRPr lang="en-US"/>
          </a:p>
        </p:txBody>
      </p:sp>
    </p:spTree>
    <p:extLst>
      <p:ext uri="{BB962C8B-B14F-4D97-AF65-F5344CB8AC3E}">
        <p14:creationId xmlns:p14="http://schemas.microsoft.com/office/powerpoint/2010/main" val="726807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46</a:t>
            </a:fld>
            <a:endParaRPr lang="en-US"/>
          </a:p>
        </p:txBody>
      </p:sp>
    </p:spTree>
    <p:extLst>
      <p:ext uri="{BB962C8B-B14F-4D97-AF65-F5344CB8AC3E}">
        <p14:creationId xmlns:p14="http://schemas.microsoft.com/office/powerpoint/2010/main" val="1344030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47</a:t>
            </a:fld>
            <a:endParaRPr lang="en-US"/>
          </a:p>
        </p:txBody>
      </p:sp>
    </p:spTree>
    <p:extLst>
      <p:ext uri="{BB962C8B-B14F-4D97-AF65-F5344CB8AC3E}">
        <p14:creationId xmlns:p14="http://schemas.microsoft.com/office/powerpoint/2010/main" val="522991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51</a:t>
            </a:fld>
            <a:endParaRPr lang="en-US"/>
          </a:p>
        </p:txBody>
      </p:sp>
    </p:spTree>
    <p:extLst>
      <p:ext uri="{BB962C8B-B14F-4D97-AF65-F5344CB8AC3E}">
        <p14:creationId xmlns:p14="http://schemas.microsoft.com/office/powerpoint/2010/main" val="1159675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52</a:t>
            </a:fld>
            <a:endParaRPr lang="en-US"/>
          </a:p>
        </p:txBody>
      </p:sp>
    </p:spTree>
    <p:extLst>
      <p:ext uri="{BB962C8B-B14F-4D97-AF65-F5344CB8AC3E}">
        <p14:creationId xmlns:p14="http://schemas.microsoft.com/office/powerpoint/2010/main" val="630649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53</a:t>
            </a:fld>
            <a:endParaRPr lang="en-US"/>
          </a:p>
        </p:txBody>
      </p:sp>
    </p:spTree>
    <p:extLst>
      <p:ext uri="{BB962C8B-B14F-4D97-AF65-F5344CB8AC3E}">
        <p14:creationId xmlns:p14="http://schemas.microsoft.com/office/powerpoint/2010/main" val="3817232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54</a:t>
            </a:fld>
            <a:endParaRPr lang="en-US"/>
          </a:p>
        </p:txBody>
      </p:sp>
    </p:spTree>
    <p:extLst>
      <p:ext uri="{BB962C8B-B14F-4D97-AF65-F5344CB8AC3E}">
        <p14:creationId xmlns:p14="http://schemas.microsoft.com/office/powerpoint/2010/main" val="325829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8</a:t>
            </a:fld>
            <a:endParaRPr lang="en-US"/>
          </a:p>
        </p:txBody>
      </p:sp>
    </p:spTree>
    <p:extLst>
      <p:ext uri="{BB962C8B-B14F-4D97-AF65-F5344CB8AC3E}">
        <p14:creationId xmlns:p14="http://schemas.microsoft.com/office/powerpoint/2010/main" val="2133337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55</a:t>
            </a:fld>
            <a:endParaRPr lang="en-US"/>
          </a:p>
        </p:txBody>
      </p:sp>
    </p:spTree>
    <p:extLst>
      <p:ext uri="{BB962C8B-B14F-4D97-AF65-F5344CB8AC3E}">
        <p14:creationId xmlns:p14="http://schemas.microsoft.com/office/powerpoint/2010/main" val="1950521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57</a:t>
            </a:fld>
            <a:endParaRPr lang="en-US"/>
          </a:p>
        </p:txBody>
      </p:sp>
    </p:spTree>
    <p:extLst>
      <p:ext uri="{BB962C8B-B14F-4D97-AF65-F5344CB8AC3E}">
        <p14:creationId xmlns:p14="http://schemas.microsoft.com/office/powerpoint/2010/main" val="1489310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58</a:t>
            </a:fld>
            <a:endParaRPr lang="en-US"/>
          </a:p>
        </p:txBody>
      </p:sp>
    </p:spTree>
    <p:extLst>
      <p:ext uri="{BB962C8B-B14F-4D97-AF65-F5344CB8AC3E}">
        <p14:creationId xmlns:p14="http://schemas.microsoft.com/office/powerpoint/2010/main" val="371061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60</a:t>
            </a:fld>
            <a:endParaRPr lang="en-US"/>
          </a:p>
        </p:txBody>
      </p:sp>
    </p:spTree>
    <p:extLst>
      <p:ext uri="{BB962C8B-B14F-4D97-AF65-F5344CB8AC3E}">
        <p14:creationId xmlns:p14="http://schemas.microsoft.com/office/powerpoint/2010/main" val="1582755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61</a:t>
            </a:fld>
            <a:endParaRPr lang="en-US"/>
          </a:p>
        </p:txBody>
      </p:sp>
    </p:spTree>
    <p:extLst>
      <p:ext uri="{BB962C8B-B14F-4D97-AF65-F5344CB8AC3E}">
        <p14:creationId xmlns:p14="http://schemas.microsoft.com/office/powerpoint/2010/main" val="2044253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B0160821-80EA-4E87-8B3F-6B222FECCBC9}" type="slidenum">
              <a:rPr lang="en-US" smtClean="0"/>
              <a:t>63</a:t>
            </a:fld>
            <a:endParaRPr lang="en-US"/>
          </a:p>
        </p:txBody>
      </p:sp>
    </p:spTree>
    <p:extLst>
      <p:ext uri="{BB962C8B-B14F-4D97-AF65-F5344CB8AC3E}">
        <p14:creationId xmlns:p14="http://schemas.microsoft.com/office/powerpoint/2010/main" val="289544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10"/>
          </p:nvPr>
        </p:nvSpPr>
        <p:spPr/>
        <p:txBody>
          <a:bodyPr/>
          <a:lstStyle/>
          <a:p>
            <a:fld id="{B0160821-80EA-4E87-8B3F-6B222FECCBC9}" type="slidenum">
              <a:rPr lang="en-US" smtClean="0"/>
              <a:t>65</a:t>
            </a:fld>
            <a:endParaRPr lang="en-US"/>
          </a:p>
        </p:txBody>
      </p:sp>
    </p:spTree>
    <p:extLst>
      <p:ext uri="{BB962C8B-B14F-4D97-AF65-F5344CB8AC3E}">
        <p14:creationId xmlns:p14="http://schemas.microsoft.com/office/powerpoint/2010/main" val="2035431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10"/>
          </p:nvPr>
        </p:nvSpPr>
        <p:spPr/>
        <p:txBody>
          <a:bodyPr/>
          <a:lstStyle/>
          <a:p>
            <a:fld id="{B0160821-80EA-4E87-8B3F-6B222FECCBC9}" type="slidenum">
              <a:rPr lang="en-US" smtClean="0"/>
              <a:t>66</a:t>
            </a:fld>
            <a:endParaRPr lang="en-US"/>
          </a:p>
        </p:txBody>
      </p:sp>
    </p:spTree>
    <p:extLst>
      <p:ext uri="{BB962C8B-B14F-4D97-AF65-F5344CB8AC3E}">
        <p14:creationId xmlns:p14="http://schemas.microsoft.com/office/powerpoint/2010/main" val="380626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67</a:t>
            </a:fld>
            <a:endParaRPr lang="en-US"/>
          </a:p>
        </p:txBody>
      </p:sp>
    </p:spTree>
    <p:extLst>
      <p:ext uri="{BB962C8B-B14F-4D97-AF65-F5344CB8AC3E}">
        <p14:creationId xmlns:p14="http://schemas.microsoft.com/office/powerpoint/2010/main" val="3334262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5"/>
          </p:nvPr>
        </p:nvSpPr>
        <p:spPr/>
        <p:txBody>
          <a:bodyPr/>
          <a:lstStyle/>
          <a:p>
            <a:fld id="{B0160821-80EA-4E87-8B3F-6B222FECCBC9}" type="slidenum">
              <a:rPr lang="en-US" smtClean="0"/>
              <a:t>70</a:t>
            </a:fld>
            <a:endParaRPr lang="en-US"/>
          </a:p>
        </p:txBody>
      </p:sp>
    </p:spTree>
    <p:extLst>
      <p:ext uri="{BB962C8B-B14F-4D97-AF65-F5344CB8AC3E}">
        <p14:creationId xmlns:p14="http://schemas.microsoft.com/office/powerpoint/2010/main" val="286143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9</a:t>
            </a:fld>
            <a:endParaRPr lang="en-US"/>
          </a:p>
        </p:txBody>
      </p:sp>
    </p:spTree>
    <p:extLst>
      <p:ext uri="{BB962C8B-B14F-4D97-AF65-F5344CB8AC3E}">
        <p14:creationId xmlns:p14="http://schemas.microsoft.com/office/powerpoint/2010/main" val="1279805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71</a:t>
            </a:fld>
            <a:endParaRPr lang="en-US"/>
          </a:p>
        </p:txBody>
      </p:sp>
    </p:spTree>
    <p:extLst>
      <p:ext uri="{BB962C8B-B14F-4D97-AF65-F5344CB8AC3E}">
        <p14:creationId xmlns:p14="http://schemas.microsoft.com/office/powerpoint/2010/main" val="2809894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72</a:t>
            </a:fld>
            <a:endParaRPr lang="en-US"/>
          </a:p>
        </p:txBody>
      </p:sp>
    </p:spTree>
    <p:extLst>
      <p:ext uri="{BB962C8B-B14F-4D97-AF65-F5344CB8AC3E}">
        <p14:creationId xmlns:p14="http://schemas.microsoft.com/office/powerpoint/2010/main" val="874803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5"/>
          </p:nvPr>
        </p:nvSpPr>
        <p:spPr/>
        <p:txBody>
          <a:bodyPr/>
          <a:lstStyle/>
          <a:p>
            <a:fld id="{B0160821-80EA-4E87-8B3F-6B222FECCBC9}" type="slidenum">
              <a:rPr lang="en-US" smtClean="0"/>
              <a:t>73</a:t>
            </a:fld>
            <a:endParaRPr lang="en-US"/>
          </a:p>
        </p:txBody>
      </p:sp>
    </p:spTree>
    <p:extLst>
      <p:ext uri="{BB962C8B-B14F-4D97-AF65-F5344CB8AC3E}">
        <p14:creationId xmlns:p14="http://schemas.microsoft.com/office/powerpoint/2010/main" val="2742641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74</a:t>
            </a:fld>
            <a:endParaRPr lang="en-US"/>
          </a:p>
        </p:txBody>
      </p:sp>
    </p:spTree>
    <p:extLst>
      <p:ext uri="{BB962C8B-B14F-4D97-AF65-F5344CB8AC3E}">
        <p14:creationId xmlns:p14="http://schemas.microsoft.com/office/powerpoint/2010/main" val="1363452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5"/>
          </p:nvPr>
        </p:nvSpPr>
        <p:spPr/>
        <p:txBody>
          <a:bodyPr/>
          <a:lstStyle/>
          <a:p>
            <a:fld id="{B0160821-80EA-4E87-8B3F-6B222FECCBC9}" type="slidenum">
              <a:rPr lang="en-US" smtClean="0"/>
              <a:t>75</a:t>
            </a:fld>
            <a:endParaRPr lang="en-US"/>
          </a:p>
        </p:txBody>
      </p:sp>
    </p:spTree>
    <p:extLst>
      <p:ext uri="{BB962C8B-B14F-4D97-AF65-F5344CB8AC3E}">
        <p14:creationId xmlns:p14="http://schemas.microsoft.com/office/powerpoint/2010/main" val="63779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10"/>
          </p:nvPr>
        </p:nvSpPr>
        <p:spPr/>
        <p:txBody>
          <a:bodyPr/>
          <a:lstStyle/>
          <a:p>
            <a:fld id="{B0160821-80EA-4E87-8B3F-6B222FECCBC9}" type="slidenum">
              <a:rPr lang="en-US" smtClean="0"/>
              <a:t>76</a:t>
            </a:fld>
            <a:endParaRPr lang="en-US"/>
          </a:p>
        </p:txBody>
      </p:sp>
    </p:spTree>
    <p:extLst>
      <p:ext uri="{BB962C8B-B14F-4D97-AF65-F5344CB8AC3E}">
        <p14:creationId xmlns:p14="http://schemas.microsoft.com/office/powerpoint/2010/main" val="723605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p:txBody>
      </p:sp>
      <p:sp>
        <p:nvSpPr>
          <p:cNvPr id="4" name="Slide Number Placeholder 3"/>
          <p:cNvSpPr>
            <a:spLocks noGrp="1"/>
          </p:cNvSpPr>
          <p:nvPr>
            <p:ph type="sldNum" sz="quarter" idx="10"/>
          </p:nvPr>
        </p:nvSpPr>
        <p:spPr/>
        <p:txBody>
          <a:bodyPr/>
          <a:lstStyle/>
          <a:p>
            <a:fld id="{B0160821-80EA-4E87-8B3F-6B222FECCBC9}" type="slidenum">
              <a:rPr lang="en-US" smtClean="0"/>
              <a:t>79</a:t>
            </a:fld>
            <a:endParaRPr lang="en-US"/>
          </a:p>
        </p:txBody>
      </p:sp>
    </p:spTree>
    <p:extLst>
      <p:ext uri="{BB962C8B-B14F-4D97-AF65-F5344CB8AC3E}">
        <p14:creationId xmlns:p14="http://schemas.microsoft.com/office/powerpoint/2010/main" val="3941075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81</a:t>
            </a:fld>
            <a:endParaRPr lang="en-US"/>
          </a:p>
        </p:txBody>
      </p:sp>
    </p:spTree>
    <p:extLst>
      <p:ext uri="{BB962C8B-B14F-4D97-AF65-F5344CB8AC3E}">
        <p14:creationId xmlns:p14="http://schemas.microsoft.com/office/powerpoint/2010/main" val="4269480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82</a:t>
            </a:fld>
            <a:endParaRPr lang="en-US"/>
          </a:p>
        </p:txBody>
      </p:sp>
    </p:spTree>
    <p:extLst>
      <p:ext uri="{BB962C8B-B14F-4D97-AF65-F5344CB8AC3E}">
        <p14:creationId xmlns:p14="http://schemas.microsoft.com/office/powerpoint/2010/main" val="604467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83</a:t>
            </a:fld>
            <a:endParaRPr lang="en-US"/>
          </a:p>
        </p:txBody>
      </p:sp>
    </p:spTree>
    <p:extLst>
      <p:ext uri="{BB962C8B-B14F-4D97-AF65-F5344CB8AC3E}">
        <p14:creationId xmlns:p14="http://schemas.microsoft.com/office/powerpoint/2010/main" val="374277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10</a:t>
            </a:fld>
            <a:endParaRPr lang="en-US"/>
          </a:p>
        </p:txBody>
      </p:sp>
    </p:spTree>
    <p:extLst>
      <p:ext uri="{BB962C8B-B14F-4D97-AF65-F5344CB8AC3E}">
        <p14:creationId xmlns:p14="http://schemas.microsoft.com/office/powerpoint/2010/main" val="762847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a:t>
            </a:r>
          </a:p>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84</a:t>
            </a:fld>
            <a:endParaRPr lang="en-US"/>
          </a:p>
        </p:txBody>
      </p:sp>
    </p:spTree>
    <p:extLst>
      <p:ext uri="{BB962C8B-B14F-4D97-AF65-F5344CB8AC3E}">
        <p14:creationId xmlns:p14="http://schemas.microsoft.com/office/powerpoint/2010/main" val="3250524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86</a:t>
            </a:fld>
            <a:endParaRPr lang="en-US"/>
          </a:p>
        </p:txBody>
      </p:sp>
    </p:spTree>
    <p:extLst>
      <p:ext uri="{BB962C8B-B14F-4D97-AF65-F5344CB8AC3E}">
        <p14:creationId xmlns:p14="http://schemas.microsoft.com/office/powerpoint/2010/main" val="2436391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160821-80EA-4E87-8B3F-6B222FECCBC9}" type="slidenum">
              <a:rPr lang="en-US" smtClean="0"/>
              <a:t>87</a:t>
            </a:fld>
            <a:endParaRPr lang="en-US"/>
          </a:p>
        </p:txBody>
      </p:sp>
    </p:spTree>
    <p:extLst>
      <p:ext uri="{BB962C8B-B14F-4D97-AF65-F5344CB8AC3E}">
        <p14:creationId xmlns:p14="http://schemas.microsoft.com/office/powerpoint/2010/main" val="2509249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screenshot- same </a:t>
            </a:r>
            <a:r>
              <a:rPr lang="en-US"/>
              <a:t>as slide 83</a:t>
            </a:r>
          </a:p>
        </p:txBody>
      </p:sp>
      <p:sp>
        <p:nvSpPr>
          <p:cNvPr id="4" name="Slide Number Placeholder 3"/>
          <p:cNvSpPr>
            <a:spLocks noGrp="1"/>
          </p:cNvSpPr>
          <p:nvPr>
            <p:ph type="sldNum" sz="quarter" idx="10"/>
          </p:nvPr>
        </p:nvSpPr>
        <p:spPr/>
        <p:txBody>
          <a:bodyPr/>
          <a:lstStyle/>
          <a:p>
            <a:fld id="{B0160821-80EA-4E87-8B3F-6B222FECCBC9}" type="slidenum">
              <a:rPr lang="en-US" smtClean="0"/>
              <a:t>88</a:t>
            </a:fld>
            <a:endParaRPr lang="en-US"/>
          </a:p>
        </p:txBody>
      </p:sp>
    </p:spTree>
    <p:extLst>
      <p:ext uri="{BB962C8B-B14F-4D97-AF65-F5344CB8AC3E}">
        <p14:creationId xmlns:p14="http://schemas.microsoft.com/office/powerpoint/2010/main" val="3372112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89</a:t>
            </a:fld>
            <a:endParaRPr lang="en-US"/>
          </a:p>
        </p:txBody>
      </p:sp>
    </p:spTree>
    <p:extLst>
      <p:ext uri="{BB962C8B-B14F-4D97-AF65-F5344CB8AC3E}">
        <p14:creationId xmlns:p14="http://schemas.microsoft.com/office/powerpoint/2010/main" val="252341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11</a:t>
            </a:fld>
            <a:endParaRPr lang="en-US"/>
          </a:p>
        </p:txBody>
      </p:sp>
    </p:spTree>
    <p:extLst>
      <p:ext uri="{BB962C8B-B14F-4D97-AF65-F5344CB8AC3E}">
        <p14:creationId xmlns:p14="http://schemas.microsoft.com/office/powerpoint/2010/main" val="11899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12</a:t>
            </a:fld>
            <a:endParaRPr lang="en-US"/>
          </a:p>
        </p:txBody>
      </p:sp>
    </p:spTree>
    <p:extLst>
      <p:ext uri="{BB962C8B-B14F-4D97-AF65-F5344CB8AC3E}">
        <p14:creationId xmlns:p14="http://schemas.microsoft.com/office/powerpoint/2010/main" val="402781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60821-80EA-4E87-8B3F-6B222FECCBC9}" type="slidenum">
              <a:rPr lang="en-US" smtClean="0"/>
              <a:t>13</a:t>
            </a:fld>
            <a:endParaRPr lang="en-US"/>
          </a:p>
        </p:txBody>
      </p:sp>
    </p:spTree>
    <p:extLst>
      <p:ext uri="{BB962C8B-B14F-4D97-AF65-F5344CB8AC3E}">
        <p14:creationId xmlns:p14="http://schemas.microsoft.com/office/powerpoint/2010/main" val="207546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0275C83-3A52-4493-BAC9-DDEE82A4E3E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3921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88AC57-2BB2-407B-9F9A-4DB51143F8F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52528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32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97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390634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741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73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21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12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24800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AC57-2BB2-407B-9F9A-4DB51143F8FB}"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5C83-3A52-4493-BAC9-DDEE82A4E3E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51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88AC57-2BB2-407B-9F9A-4DB51143F8F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147012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88AC57-2BB2-407B-9F9A-4DB51143F8FB}"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75C83-3A52-4493-BAC9-DDEE82A4E3E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05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88AC57-2BB2-407B-9F9A-4DB51143F8FB}"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75C83-3A52-4493-BAC9-DDEE82A4E3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AC57-2BB2-407B-9F9A-4DB51143F8FB}"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329321957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88AC57-2BB2-407B-9F9A-4DB51143F8F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5C83-3A52-4493-BAC9-DDEE82A4E3E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5334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88AC57-2BB2-407B-9F9A-4DB51143F8FB}"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5C83-3A52-4493-BAC9-DDEE82A4E3E3}" type="slidenum">
              <a:rPr lang="en-US" smtClean="0"/>
              <a:t>‹#›</a:t>
            </a:fld>
            <a:endParaRPr lang="en-US"/>
          </a:p>
        </p:txBody>
      </p:sp>
    </p:spTree>
    <p:extLst>
      <p:ext uri="{BB962C8B-B14F-4D97-AF65-F5344CB8AC3E}">
        <p14:creationId xmlns:p14="http://schemas.microsoft.com/office/powerpoint/2010/main" val="5785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88AC57-2BB2-407B-9F9A-4DB51143F8FB}" type="datetimeFigureOut">
              <a:rPr lang="en-US" smtClean="0"/>
              <a:t>9/21/2023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275C83-3A52-4493-BAC9-DDEE82A4E3E3}" type="slidenum">
              <a:rPr lang="en-US" smtClean="0"/>
              <a:t>‹#›</a:t>
            </a:fld>
            <a:endParaRPr lang="en-US"/>
          </a:p>
        </p:txBody>
      </p:sp>
    </p:spTree>
    <p:extLst>
      <p:ext uri="{BB962C8B-B14F-4D97-AF65-F5344CB8AC3E}">
        <p14:creationId xmlns:p14="http://schemas.microsoft.com/office/powerpoint/2010/main" val="1670185272"/>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tf.wi.gov/its-your-choice/2024/state-employee-and-retiree-health-plan-supplemental-benefits/health-insurance-employees-cobra-and-retirees-without-medicare/plan-designs-quick-comparis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etf.wi.gov/video/choosing-plan-design" TargetMode="External"/><Relationship Id="rId4" Type="http://schemas.openxmlformats.org/officeDocument/2006/relationships/hyperlink" Target="https://etf.wi.gov/its-your-choice/2022/state-employee-retiree-health-plan/health-insurance-employees-cobra-and-retirees-without-medicare/breakdown-your-cos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tf.wi.gov/its-your-choice/2024/state-employee-and-retiree-health-plan-supplemental-benefits/health-insurance-employees-cobra-and-retirees-without-medicare/network-health-servic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tf.wi.gov/its-your-choice/2024/state-employee-and-retiree-health-plan-supplemental-benefits/health-insurance-employees-cobra-and-retirees-without-medicare/high-deductible-health-plans-hdhps/hdhp-eligibil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tf.wi.gov/its-your-choice/2024/state-employee-and-retiree-health-plan-supplemental-benefits/pharmacy/find-cost-your-drug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tf.wi.gov/video/saving-your-prescriptions" TargetMode="External"/><Relationship Id="rId4" Type="http://schemas.openxmlformats.org/officeDocument/2006/relationships/hyperlink" Target="https://members.navitus.com/en-US/Logon/Logon.aspx?returnurl=%2fen-US%2fSession%2fSecured-Pages%2fHome.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etf.wi.gov/state-employee-retiree-health-plan/how-choose-enroll-your-benefits/enroll-or-make-changes/opt-out-medical-benefi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etf.wi.gov/insurance/health-pharmacy/well-wisconsin-memb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ebmdhealth.com/wellwiscons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eb1.lifebenefits.com/content/lifebenefits/wietf/en/plan-details/plan-at-a-glanc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hyperlink" Target="https://web1.lifebenefits.com/content/dam/doc/grp/identity-theft_91592-1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pm.wi.gov/Documents/Central%20Benefits/2024_Accident_Plan_Brochure.pdf" TargetMode="External"/><Relationship Id="rId5" Type="http://schemas.openxmlformats.org/officeDocument/2006/relationships/hyperlink" Target="http://www.lifebenefits.com/videos/ai" TargetMode="External"/><Relationship Id="rId4" Type="http://schemas.openxmlformats.org/officeDocument/2006/relationships/hyperlink" Target="https://web1.lifebenefits.com/content/lifebenefits/wietf/en.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4.deltadentalwi.com/state-of-wi/basic-coverage" TargetMode="External"/><Relationship Id="rId3" Type="http://schemas.openxmlformats.org/officeDocument/2006/relationships/image" Target="../media/image2.jpeg"/><Relationship Id="rId7" Type="http://schemas.openxmlformats.org/officeDocument/2006/relationships/hyperlink" Target="https://www4.deltadentalwi.com/state-of-wi/Dental-Plans-Overvie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4.deltadentalwi.com/state-of-wi/major-coverag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eg"/><Relationship Id="rId7" Type="http://schemas.openxmlformats.org/officeDocument/2006/relationships/hyperlink" Target="https://www4.deltadentalwi.com/state-of-w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4.deltadentalwi.com/state-of-wi/basic-and-majo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4.deltadentalwi.com/state-of-wi/Dental-Plans-Overview" TargetMode="External"/><Relationship Id="rId4" Type="http://schemas.openxmlformats.org/officeDocument/2006/relationships/hyperlink" Target="https://www.deltadentalwi.com/s/find-a-provid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8" Type="http://schemas.openxmlformats.org/officeDocument/2006/relationships/hyperlink" Target="https://www.deltadentalwi.com/state-of-wi-vision" TargetMode="External"/><Relationship Id="rId3" Type="http://schemas.openxmlformats.org/officeDocument/2006/relationships/image" Target="../media/image3.png"/><Relationship Id="rId7" Type="http://schemas.openxmlformats.org/officeDocument/2006/relationships/hyperlink" Target="https://eyedoclocator.eyemedvisioncare.com/#/member/en?networkSetId=1166&amp;networkDDDisabled=tru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taractives.vspforme.com/dam/jcr:09f32347-69f5-4b0b-be00-b64ecef4475d/STAR%20MBS%202019.pdf" TargetMode="External"/><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4.png"/><Relationship Id="rId9" Type="http://schemas.openxmlformats.org/officeDocument/2006/relationships/hyperlink" Target="https://www4.deltadentalwi.com/state-of-wi-vision/DeltaVisi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dvest.com/benefit/" TargetMode="External"/><Relationship Id="rId2" Type="http://schemas.openxmlformats.org/officeDocument/2006/relationships/hyperlink" Target="https://wdc457.empower-retirement.com/participant/#/login?accu=WisconsinWR" TargetMode="External"/><Relationship Id="rId1" Type="http://schemas.openxmlformats.org/officeDocument/2006/relationships/slideLayout" Target="../slideLayouts/slideLayout2.xml"/><Relationship Id="rId4" Type="http://schemas.openxmlformats.org/officeDocument/2006/relationships/hyperlink" Target="https://etf.wi.gov/its-your-choice/2022/state-employee-retiree-health-plan/supplemental-benefits/long-term-care-insuranc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tf.wi.gov/its-your-choice/2024/state-employee-and-retiree-health-plan-supplemental-benefits/pre-tax-savings-account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store.optum.com/" TargetMode="External"/><Relationship Id="rId5" Type="http://schemas.openxmlformats.org/officeDocument/2006/relationships/hyperlink" Target="https://www.optum.com/library/financial-resources/page.hub.optum-financial-mobile-app.html" TargetMode="External"/><Relationship Id="rId4" Type="http://schemas.openxmlformats.org/officeDocument/2006/relationships/hyperlink" Target="https://www.connectyourcare.com/m/etfemploye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optum.com/library/health-finances/page.hub.qualified-medical-expenses-tool.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optum.com/library/health-finances/page.hub.qualified-medical-expenses-tool.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tf.wi.gov/how-sign-benefits-mentor"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ess.wi.gov/psp/ess/EXTERNAL/HRMS/?cmd=login"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yoptumfinancial.com/content/optumfinancial/etf/en/tax-advantage-accounts/commuter-benefits-eem.html"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5.xml.rels><?xml version="1.0" encoding="UTF-8" standalone="yes"?>
<Relationships xmlns="http://schemas.openxmlformats.org/package/2006/relationships"><Relationship Id="rId3" Type="http://schemas.openxmlformats.org/officeDocument/2006/relationships/hyperlink" Target="https://www.optum.com/library/health-finances/page.hub.qualified-medical-expenses-tool.html"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connectyourcare.com/employees/health-savings-account-how-hsa-work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pm.wi.gov/Documents/Central%20Benefits/OE_ebn_guide.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ess.wi.gov/" TargetMode="External"/><Relationship Id="rId4" Type="http://schemas.openxmlformats.org/officeDocument/2006/relationships/hyperlink" Target="https://dpm.wi.gov/Documents/Central%20Benefits/OE_brochure.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ess.wi.gov/"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10.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73.png"/><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hyperlink" Target="https://ess.wi.gov/"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tf.wi.gov/its-your-choice/2024/health-plan-search/stat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4.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74" name="Picture 73">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75" name="Rectangle 74">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6" name="Picture 75">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176" name="Picture 76">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3864791-B1B1-4E62-ADD5-4B997DC9B228}"/>
              </a:ext>
            </a:extLst>
          </p:cNvPr>
          <p:cNvSpPr>
            <a:spLocks noGrp="1"/>
          </p:cNvSpPr>
          <p:nvPr>
            <p:ph type="ctrTitle"/>
          </p:nvPr>
        </p:nvSpPr>
        <p:spPr>
          <a:xfrm>
            <a:off x="997528" y="982132"/>
            <a:ext cx="4094017" cy="2823880"/>
          </a:xfrm>
        </p:spPr>
        <p:txBody>
          <a:bodyPr>
            <a:normAutofit/>
          </a:bodyPr>
          <a:lstStyle/>
          <a:p>
            <a:r>
              <a:rPr lang="en-US" sz="4800" dirty="0">
                <a:solidFill>
                  <a:srgbClr val="262626"/>
                </a:solidFill>
                <a:latin typeface="Arial" panose="020B0604020202020204" pitchFamily="34" charset="0"/>
                <a:cs typeface="Arial" panose="020B0604020202020204" pitchFamily="34" charset="0"/>
              </a:rPr>
              <a:t>It’s Your Choice Open Enrollment</a:t>
            </a:r>
          </a:p>
        </p:txBody>
      </p:sp>
      <p:sp>
        <p:nvSpPr>
          <p:cNvPr id="3" name="Subtitle 2">
            <a:extLst>
              <a:ext uri="{FF2B5EF4-FFF2-40B4-BE49-F238E27FC236}">
                <a16:creationId xmlns:a16="http://schemas.microsoft.com/office/drawing/2014/main" id="{FAF7E79C-A1DF-4C13-AA93-0D7D991C35CA}"/>
              </a:ext>
            </a:extLst>
          </p:cNvPr>
          <p:cNvSpPr>
            <a:spLocks noGrp="1"/>
          </p:cNvSpPr>
          <p:nvPr>
            <p:ph type="subTitle" idx="1"/>
          </p:nvPr>
        </p:nvSpPr>
        <p:spPr>
          <a:xfrm>
            <a:off x="997528" y="4076944"/>
            <a:ext cx="4094017" cy="1679620"/>
          </a:xfrm>
        </p:spPr>
        <p:txBody>
          <a:bodyPr>
            <a:normAutofit/>
          </a:bodyPr>
          <a:lstStyle/>
          <a:p>
            <a:r>
              <a:rPr lang="en-US" i="1" dirty="0">
                <a:solidFill>
                  <a:srgbClr val="000000"/>
                </a:solidFill>
                <a:latin typeface="Arial" panose="020B0604020202020204" pitchFamily="34" charset="0"/>
                <a:cs typeface="Arial" panose="020B0604020202020204" pitchFamily="34" charset="0"/>
              </a:rPr>
              <a:t>September 25, 2023 – </a:t>
            </a:r>
          </a:p>
          <a:p>
            <a:r>
              <a:rPr lang="en-US" i="1" dirty="0">
                <a:solidFill>
                  <a:srgbClr val="000000"/>
                </a:solidFill>
                <a:latin typeface="Arial" panose="020B0604020202020204" pitchFamily="34" charset="0"/>
                <a:cs typeface="Arial" panose="020B0604020202020204" pitchFamily="34" charset="0"/>
              </a:rPr>
              <a:t>October 20, 2023</a:t>
            </a:r>
          </a:p>
        </p:txBody>
      </p:sp>
      <p:pic>
        <p:nvPicPr>
          <p:cNvPr id="7170" name="Picture 2" descr="Massachusetts Health Insurance Open Enrollment Available Now Through  January 23 | Fenway Health: Health Care Is A Right, Not A Privilege.">
            <a:extLst>
              <a:ext uri="{FF2B5EF4-FFF2-40B4-BE49-F238E27FC236}">
                <a16:creationId xmlns:a16="http://schemas.microsoft.com/office/drawing/2014/main" id="{B2D03EE9-5BA6-438A-AE82-2B59F31730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18668" y="1610401"/>
            <a:ext cx="5469466" cy="3637194"/>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3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C672-A803-46B6-8ADE-DA55D71625E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Health Insurance Plan Designs</a:t>
            </a:r>
          </a:p>
        </p:txBody>
      </p:sp>
      <p:sp>
        <p:nvSpPr>
          <p:cNvPr id="3" name="Content Placeholder 2">
            <a:extLst>
              <a:ext uri="{FF2B5EF4-FFF2-40B4-BE49-F238E27FC236}">
                <a16:creationId xmlns:a16="http://schemas.microsoft.com/office/drawing/2014/main" id="{10FFF8B2-0FD6-4065-9EAC-6832914DE2D1}"/>
              </a:ext>
            </a:extLst>
          </p:cNvPr>
          <p:cNvSpPr>
            <a:spLocks noGrp="1"/>
          </p:cNvSpPr>
          <p:nvPr>
            <p:ph sz="half" idx="1"/>
          </p:nvPr>
        </p:nvSpPr>
        <p:spPr/>
        <p:txBody>
          <a:bodyPr>
            <a:normAutofit fontScale="85000" lnSpcReduction="10000"/>
          </a:bodyPr>
          <a:lstStyle/>
          <a:p>
            <a:pPr>
              <a:spcBef>
                <a:spcPts val="600"/>
              </a:spcBef>
              <a:spcAft>
                <a:spcPts val="1200"/>
              </a:spcAft>
            </a:pPr>
            <a:r>
              <a:rPr lang="en-US">
                <a:latin typeface="Arial" panose="020B0604020202020204" pitchFamily="34" charset="0"/>
                <a:cs typeface="Arial" panose="020B0604020202020204" pitchFamily="34" charset="0"/>
              </a:rPr>
              <a:t>Before selecting a specific health plan, you need to pick a health plan design</a:t>
            </a:r>
          </a:p>
          <a:p>
            <a:pPr lvl="1">
              <a:spcBef>
                <a:spcPts val="600"/>
              </a:spcBef>
              <a:spcAft>
                <a:spcPts val="1200"/>
              </a:spcAft>
            </a:pPr>
            <a:r>
              <a:rPr lang="en-US">
                <a:latin typeface="Arial" panose="020B0604020202020204" pitchFamily="34" charset="0"/>
                <a:cs typeface="Arial" panose="020B0604020202020204" pitchFamily="34" charset="0"/>
              </a:rPr>
              <a:t>With or Without Uniform Dental coverage</a:t>
            </a:r>
          </a:p>
          <a:p>
            <a:pPr lvl="1">
              <a:spcBef>
                <a:spcPts val="600"/>
              </a:spcBef>
              <a:spcAft>
                <a:spcPts val="1200"/>
              </a:spcAft>
            </a:pPr>
            <a:r>
              <a:rPr lang="en-US">
                <a:latin typeface="Arial" panose="020B0604020202020204" pitchFamily="34" charset="0"/>
                <a:cs typeface="Arial" panose="020B0604020202020204" pitchFamily="34" charset="0"/>
              </a:rPr>
              <a:t>It’s Your Choice Plan (low deductible) or High Deductible Health Plan (HDHP)</a:t>
            </a:r>
          </a:p>
          <a:p>
            <a:pPr lvl="1">
              <a:spcBef>
                <a:spcPts val="600"/>
              </a:spcBef>
              <a:spcAft>
                <a:spcPts val="1200"/>
              </a:spcAft>
            </a:pPr>
            <a:r>
              <a:rPr lang="en-US">
                <a:latin typeface="Arial" panose="020B0604020202020204" pitchFamily="34" charset="0"/>
                <a:cs typeface="Arial" panose="020B0604020202020204" pitchFamily="34" charset="0"/>
              </a:rPr>
              <a:t>Specific provider network (IYC Health Plan) or a nationwide network (Access)</a:t>
            </a:r>
          </a:p>
        </p:txBody>
      </p:sp>
      <p:sp>
        <p:nvSpPr>
          <p:cNvPr id="4" name="Content Placeholder 3">
            <a:extLst>
              <a:ext uri="{FF2B5EF4-FFF2-40B4-BE49-F238E27FC236}">
                <a16:creationId xmlns:a16="http://schemas.microsoft.com/office/drawing/2014/main" id="{30D3BC07-8529-4551-8B49-30C6F32E33EB}"/>
              </a:ext>
            </a:extLst>
          </p:cNvPr>
          <p:cNvSpPr>
            <a:spLocks noGrp="1"/>
          </p:cNvSpPr>
          <p:nvPr>
            <p:ph sz="half" idx="2"/>
          </p:nvPr>
        </p:nvSpPr>
        <p:spPr>
          <a:xfrm>
            <a:off x="6181344" y="2560320"/>
            <a:ext cx="4718304" cy="1805492"/>
          </a:xfrm>
        </p:spPr>
        <p:txBody>
          <a:bodyPr>
            <a:normAutofit fontScale="85000" lnSpcReduction="10000"/>
          </a:bodyPr>
          <a:lstStyle/>
          <a:p>
            <a:pPr marL="0" indent="0">
              <a:buNone/>
            </a:pPr>
            <a:r>
              <a:rPr lang="en-US" b="1" dirty="0">
                <a:latin typeface="Arial" panose="020B0604020202020204" pitchFamily="34" charset="0"/>
                <a:cs typeface="Arial" panose="020B0604020202020204" pitchFamily="34" charset="0"/>
              </a:rPr>
              <a:t>Resources</a:t>
            </a:r>
          </a:p>
          <a:p>
            <a:pPr>
              <a:spcBef>
                <a:spcPts val="600"/>
              </a:spcBef>
              <a:spcAft>
                <a:spcPts val="1200"/>
              </a:spcAft>
            </a:pPr>
            <a:r>
              <a:rPr lang="en-US" dirty="0">
                <a:latin typeface="Arial"/>
                <a:cs typeface="Arial"/>
                <a:hlinkClick r:id="rId3"/>
              </a:rPr>
              <a:t>Health Plan Design Cost Comparison</a:t>
            </a:r>
            <a:endParaRPr lang="en-US" dirty="0">
              <a:latin typeface="Arial"/>
              <a:cs typeface="Arial"/>
              <a:hlinkClick r:id="rId4"/>
            </a:endParaRPr>
          </a:p>
          <a:p>
            <a:pPr>
              <a:spcBef>
                <a:spcPts val="600"/>
              </a:spcBef>
              <a:spcAft>
                <a:spcPts val="1200"/>
              </a:spcAft>
            </a:pPr>
            <a:r>
              <a:rPr lang="en-US" dirty="0">
                <a:latin typeface="Arial" panose="020B0604020202020204" pitchFamily="34" charset="0"/>
                <a:cs typeface="Arial" panose="020B0604020202020204" pitchFamily="34" charset="0"/>
                <a:hlinkClick r:id="rId5"/>
              </a:rPr>
              <a:t>Health Plan Design video</a:t>
            </a:r>
            <a:endParaRPr lang="en-US" dirty="0">
              <a:latin typeface="Arial" panose="020B0604020202020204" pitchFamily="34" charset="0"/>
              <a:cs typeface="Arial" panose="020B0604020202020204" pitchFamily="34" charset="0"/>
            </a:endParaRPr>
          </a:p>
          <a:p>
            <a:pPr>
              <a:spcBef>
                <a:spcPts val="600"/>
              </a:spcBef>
              <a:spcAft>
                <a:spcPts val="1200"/>
              </a:spcAft>
            </a:pPr>
            <a:endParaRPr lang="en-US" dirty="0">
              <a:latin typeface="Arial"/>
              <a:cs typeface="Aria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339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FB151-5650-4359-839F-8833FD976250}"/>
              </a:ext>
            </a:extLst>
          </p:cNvPr>
          <p:cNvSpPr/>
          <p:nvPr/>
        </p:nvSpPr>
        <p:spPr>
          <a:xfrm>
            <a:off x="1454094" y="625729"/>
            <a:ext cx="9366636" cy="1261884"/>
          </a:xfrm>
          <a:prstGeom prst="rect">
            <a:avLst/>
          </a:prstGeom>
        </p:spPr>
        <p:txBody>
          <a:bodyPr wrap="square" lIns="91440" tIns="45720" rIns="91440" bIns="45720" anchor="t">
            <a:spAutoFit/>
          </a:bodyPr>
          <a:lstStyle/>
          <a:p>
            <a:pPr algn="ctr"/>
            <a:r>
              <a:rPr lang="en-US" sz="4000" dirty="0">
                <a:latin typeface="Arial"/>
                <a:cs typeface="Arial"/>
              </a:rPr>
              <a:t>Low vs High Deductible Health Plan</a:t>
            </a:r>
            <a:br>
              <a:rPr lang="en-US" dirty="0">
                <a:latin typeface="Arial" panose="020B0604020202020204" pitchFamily="34" charset="0"/>
                <a:cs typeface="Arial" panose="020B0604020202020204" pitchFamily="34" charset="0"/>
              </a:rPr>
            </a:br>
            <a:r>
              <a:rPr lang="en-US" dirty="0">
                <a:latin typeface="Arial"/>
                <a:cs typeface="Arial"/>
              </a:rPr>
              <a:t>For a full comparison chart of all health plan design options, go to:</a:t>
            </a:r>
            <a:br>
              <a:rPr lang="en-US" dirty="0">
                <a:latin typeface="Arial" panose="020B0604020202020204" pitchFamily="34" charset="0"/>
                <a:cs typeface="Arial" panose="020B0604020202020204" pitchFamily="34" charset="0"/>
              </a:rPr>
            </a:br>
            <a:r>
              <a:rPr lang="en-US" dirty="0">
                <a:latin typeface="Arial"/>
                <a:cs typeface="Arial"/>
                <a:hlinkClick r:id="rId3"/>
              </a:rPr>
              <a:t>Breakdown of Your Costs</a:t>
            </a:r>
            <a:endParaRPr lang="en-US" dirty="0">
              <a:latin typeface="Arial"/>
              <a:cs typeface="Arial"/>
            </a:endParaRPr>
          </a:p>
        </p:txBody>
      </p:sp>
      <p:graphicFrame>
        <p:nvGraphicFramePr>
          <p:cNvPr id="3" name="Table 2">
            <a:extLst>
              <a:ext uri="{FF2B5EF4-FFF2-40B4-BE49-F238E27FC236}">
                <a16:creationId xmlns:a16="http://schemas.microsoft.com/office/drawing/2014/main" id="{BBAE0BBD-B65A-43BB-8834-58EDAFFAA56F}"/>
              </a:ext>
            </a:extLst>
          </p:cNvPr>
          <p:cNvGraphicFramePr>
            <a:graphicFrameLocks noGrp="1"/>
          </p:cNvGraphicFramePr>
          <p:nvPr>
            <p:extLst>
              <p:ext uri="{D42A27DB-BD31-4B8C-83A1-F6EECF244321}">
                <p14:modId xmlns:p14="http://schemas.microsoft.com/office/powerpoint/2010/main" val="1771944301"/>
              </p:ext>
            </p:extLst>
          </p:nvPr>
        </p:nvGraphicFramePr>
        <p:xfrm>
          <a:off x="1249680" y="1887613"/>
          <a:ext cx="9780270" cy="4497947"/>
        </p:xfrm>
        <a:graphic>
          <a:graphicData uri="http://schemas.openxmlformats.org/drawingml/2006/table">
            <a:tbl>
              <a:tblPr firstRow="1" bandRow="1">
                <a:tableStyleId>{793D81CF-94F2-401A-BA57-92F5A7B2D0C5}</a:tableStyleId>
              </a:tblPr>
              <a:tblGrid>
                <a:gridCol w="3221052">
                  <a:extLst>
                    <a:ext uri="{9D8B030D-6E8A-4147-A177-3AD203B41FA5}">
                      <a16:colId xmlns:a16="http://schemas.microsoft.com/office/drawing/2014/main" val="20000"/>
                    </a:ext>
                  </a:extLst>
                </a:gridCol>
                <a:gridCol w="3279609">
                  <a:extLst>
                    <a:ext uri="{9D8B030D-6E8A-4147-A177-3AD203B41FA5}">
                      <a16:colId xmlns:a16="http://schemas.microsoft.com/office/drawing/2014/main" val="20001"/>
                    </a:ext>
                  </a:extLst>
                </a:gridCol>
                <a:gridCol w="3279609">
                  <a:extLst>
                    <a:ext uri="{9D8B030D-6E8A-4147-A177-3AD203B41FA5}">
                      <a16:colId xmlns:a16="http://schemas.microsoft.com/office/drawing/2014/main" val="20002"/>
                    </a:ext>
                  </a:extLst>
                </a:gridCol>
              </a:tblGrid>
              <a:tr h="352667">
                <a:tc>
                  <a:txBody>
                    <a:bodyPr/>
                    <a:lstStyle/>
                    <a:p>
                      <a:endParaRPr lang="en-US" sz="1400">
                        <a:latin typeface="Arial" panose="020B0604020202020204" pitchFamily="34" charset="0"/>
                        <a:cs typeface="Arial" panose="020B0604020202020204" pitchFamily="34" charset="0"/>
                      </a:endParaRPr>
                    </a:p>
                  </a:txBody>
                  <a:tcPr/>
                </a:tc>
                <a:tc>
                  <a:txBody>
                    <a:bodyPr/>
                    <a:lstStyle/>
                    <a:p>
                      <a:pPr algn="ctr"/>
                      <a:r>
                        <a:rPr lang="en-US" sz="1400">
                          <a:latin typeface="Arial" panose="020B0604020202020204" pitchFamily="34" charset="0"/>
                          <a:cs typeface="Arial" panose="020B0604020202020204" pitchFamily="34" charset="0"/>
                        </a:rPr>
                        <a:t>IYC Health Plan</a:t>
                      </a:r>
                      <a:r>
                        <a:rPr lang="en-US" sz="1400" baseline="0">
                          <a:latin typeface="Arial" panose="020B0604020202020204" pitchFamily="34" charset="0"/>
                          <a:cs typeface="Arial" panose="020B0604020202020204" pitchFamily="34" charset="0"/>
                        </a:rPr>
                        <a:t> (low deductible)</a:t>
                      </a:r>
                      <a:endParaRPr lang="en-US" sz="140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IYC</a:t>
                      </a:r>
                      <a:r>
                        <a:rPr lang="en-US" sz="1400" baseline="0">
                          <a:latin typeface="Arial" panose="020B0604020202020204" pitchFamily="34" charset="0"/>
                          <a:cs typeface="Arial" panose="020B0604020202020204" pitchFamily="34" charset="0"/>
                        </a:rPr>
                        <a:t> HDHP</a:t>
                      </a:r>
                      <a:endParaRPr lang="en-US"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477263">
                <a:tc>
                  <a:txBody>
                    <a:bodyPr/>
                    <a:lstStyle/>
                    <a:p>
                      <a:r>
                        <a:rPr lang="en-US" sz="1400">
                          <a:latin typeface="Arial" panose="020B0604020202020204" pitchFamily="34" charset="0"/>
                          <a:cs typeface="Arial" panose="020B0604020202020204" pitchFamily="34" charset="0"/>
                        </a:rPr>
                        <a:t>Annual</a:t>
                      </a:r>
                      <a:r>
                        <a:rPr lang="en-US" sz="1400" baseline="0">
                          <a:latin typeface="Arial" panose="020B0604020202020204" pitchFamily="34" charset="0"/>
                          <a:cs typeface="Arial" panose="020B0604020202020204" pitchFamily="34" charset="0"/>
                        </a:rPr>
                        <a:t> Medical Deductible</a:t>
                      </a:r>
                      <a:endParaRPr lang="en-US" sz="140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$250 individual</a:t>
                      </a:r>
                    </a:p>
                    <a:p>
                      <a:pPr algn="ctr"/>
                      <a:r>
                        <a:rPr lang="en-US" sz="1400">
                          <a:latin typeface="Arial" panose="020B0604020202020204" pitchFamily="34" charset="0"/>
                          <a:cs typeface="Arial" panose="020B0604020202020204" pitchFamily="34" charset="0"/>
                        </a:rPr>
                        <a:t>$500 family</a:t>
                      </a:r>
                    </a:p>
                  </a:txBody>
                  <a:tcPr anchor="ctr"/>
                </a:tc>
                <a:tc>
                  <a:txBody>
                    <a:bodyPr/>
                    <a:lstStyle/>
                    <a:p>
                      <a:pPr algn="ctr"/>
                      <a:r>
                        <a:rPr lang="en-US" sz="1400" dirty="0">
                          <a:latin typeface="Arial" panose="020B0604020202020204" pitchFamily="34" charset="0"/>
                          <a:cs typeface="Arial" panose="020B0604020202020204" pitchFamily="34" charset="0"/>
                        </a:rPr>
                        <a:t>$1,600 individual</a:t>
                      </a:r>
                    </a:p>
                    <a:p>
                      <a:pPr algn="ctr"/>
                      <a:r>
                        <a:rPr lang="en-US" sz="1400" dirty="0">
                          <a:latin typeface="Arial" panose="020B0604020202020204" pitchFamily="34" charset="0"/>
                          <a:cs typeface="Arial" panose="020B0604020202020204" pitchFamily="34" charset="0"/>
                        </a:rPr>
                        <a:t>$3,200</a:t>
                      </a:r>
                      <a:r>
                        <a:rPr lang="en-US" sz="1400" baseline="0" dirty="0">
                          <a:latin typeface="Arial" panose="020B0604020202020204" pitchFamily="34" charset="0"/>
                          <a:cs typeface="Arial" panose="020B0604020202020204" pitchFamily="34" charset="0"/>
                        </a:rPr>
                        <a:t> family</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77263">
                <a:tc>
                  <a:txBody>
                    <a:bodyPr/>
                    <a:lstStyle/>
                    <a:p>
                      <a:pPr algn="l"/>
                      <a:r>
                        <a:rPr lang="en-US" sz="1400" dirty="0">
                          <a:latin typeface="Arial" panose="020B0604020202020204" pitchFamily="34" charset="0"/>
                          <a:cs typeface="Arial" panose="020B0604020202020204" pitchFamily="34" charset="0"/>
                        </a:rPr>
                        <a:t>Office Visit Co-Pay</a:t>
                      </a:r>
                      <a:r>
                        <a:rPr lang="en-US" sz="1400" baseline="0" dirty="0">
                          <a:latin typeface="Arial" panose="020B0604020202020204" pitchFamily="34" charset="0"/>
                          <a:cs typeface="Arial" panose="020B0604020202020204" pitchFamily="34" charset="0"/>
                        </a:rPr>
                        <a:t> (non-specialty)</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$15 (not subject to deductible)</a:t>
                      </a:r>
                    </a:p>
                  </a:txBody>
                  <a:tcPr anchor="ctr"/>
                </a:tc>
                <a:tc>
                  <a:txBody>
                    <a:bodyPr/>
                    <a:lstStyle/>
                    <a:p>
                      <a:pPr algn="ctr"/>
                      <a:r>
                        <a:rPr lang="en-US" sz="1400" dirty="0">
                          <a:latin typeface="Arial" panose="020B0604020202020204" pitchFamily="34" charset="0"/>
                          <a:cs typeface="Arial" panose="020B0604020202020204" pitchFamily="34" charset="0"/>
                        </a:rPr>
                        <a:t>Full cost until</a:t>
                      </a:r>
                      <a:r>
                        <a:rPr lang="en-US" sz="1400" baseline="0" dirty="0">
                          <a:latin typeface="Arial" panose="020B0604020202020204" pitchFamily="34" charset="0"/>
                          <a:cs typeface="Arial" panose="020B0604020202020204" pitchFamily="34" charset="0"/>
                        </a:rPr>
                        <a:t> deductible met; $15 thereafter</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477263">
                <a:tc>
                  <a:txBody>
                    <a:bodyPr/>
                    <a:lstStyle/>
                    <a:p>
                      <a:r>
                        <a:rPr lang="en-US" sz="1400">
                          <a:latin typeface="Arial" panose="020B0604020202020204" pitchFamily="34" charset="0"/>
                          <a:cs typeface="Arial" panose="020B0604020202020204" pitchFamily="34" charset="0"/>
                        </a:rPr>
                        <a:t>Office Visit</a:t>
                      </a:r>
                      <a:r>
                        <a:rPr lang="en-US" sz="1400" baseline="0">
                          <a:latin typeface="Arial" panose="020B0604020202020204" pitchFamily="34" charset="0"/>
                          <a:cs typeface="Arial" panose="020B0604020202020204" pitchFamily="34" charset="0"/>
                        </a:rPr>
                        <a:t> Co-Pay (specialty &amp; urgent care)</a:t>
                      </a:r>
                      <a:endParaRPr lang="en-US" sz="140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$25 (not subject to deductible)</a:t>
                      </a:r>
                    </a:p>
                  </a:txBody>
                  <a:tcPr anchor="ctr"/>
                </a:tc>
                <a:tc>
                  <a:txBody>
                    <a:bodyPr/>
                    <a:lstStyle/>
                    <a:p>
                      <a:pPr algn="ctr"/>
                      <a:r>
                        <a:rPr lang="en-US" sz="1400">
                          <a:latin typeface="Arial" panose="020B0604020202020204" pitchFamily="34" charset="0"/>
                          <a:cs typeface="Arial" panose="020B0604020202020204" pitchFamily="34" charset="0"/>
                        </a:rPr>
                        <a:t>Full cost until deductible met; $25 thereafter</a:t>
                      </a:r>
                    </a:p>
                  </a:txBody>
                  <a:tcPr anchor="ctr"/>
                </a:tc>
                <a:extLst>
                  <a:ext uri="{0D108BD9-81ED-4DB2-BD59-A6C34878D82A}">
                    <a16:rowId xmlns:a16="http://schemas.microsoft.com/office/drawing/2014/main" val="10003"/>
                  </a:ext>
                </a:extLst>
              </a:tr>
              <a:tr h="477263">
                <a:tc>
                  <a:txBody>
                    <a:bodyPr/>
                    <a:lstStyle/>
                    <a:p>
                      <a:r>
                        <a:rPr lang="en-US" sz="1400">
                          <a:latin typeface="Arial" panose="020B0604020202020204" pitchFamily="34" charset="0"/>
                          <a:cs typeface="Arial" panose="020B0604020202020204" pitchFamily="34" charset="0"/>
                        </a:rPr>
                        <a:t>Emergency Room (copays may be waived if admitted)</a:t>
                      </a:r>
                    </a:p>
                  </a:txBody>
                  <a:tcPr anchor="ctr"/>
                </a:tc>
                <a:tc>
                  <a:txBody>
                    <a:bodyPr/>
                    <a:lstStyle/>
                    <a:p>
                      <a:pPr algn="ctr"/>
                      <a:r>
                        <a:rPr lang="en-US" sz="1400">
                          <a:latin typeface="Arial" panose="020B0604020202020204" pitchFamily="34" charset="0"/>
                          <a:cs typeface="Arial" panose="020B0604020202020204" pitchFamily="34" charset="0"/>
                        </a:rPr>
                        <a:t>$75</a:t>
                      </a:r>
                    </a:p>
                  </a:txBody>
                  <a:tcPr anchor="ctr"/>
                </a:tc>
                <a:tc>
                  <a:txBody>
                    <a:bodyPr/>
                    <a:lstStyle/>
                    <a:p>
                      <a:pPr algn="ctr"/>
                      <a:r>
                        <a:rPr lang="en-US" sz="1400">
                          <a:latin typeface="Arial" panose="020B0604020202020204" pitchFamily="34" charset="0"/>
                          <a:cs typeface="Arial" panose="020B0604020202020204" pitchFamily="34" charset="0"/>
                        </a:rPr>
                        <a:t>Full cost until deductible met; $75 thereafter</a:t>
                      </a:r>
                    </a:p>
                  </a:txBody>
                  <a:tcPr anchor="ctr"/>
                </a:tc>
                <a:extLst>
                  <a:ext uri="{0D108BD9-81ED-4DB2-BD59-A6C34878D82A}">
                    <a16:rowId xmlns:a16="http://schemas.microsoft.com/office/drawing/2014/main" val="108180738"/>
                  </a:ext>
                </a:extLst>
              </a:tr>
              <a:tr h="280743">
                <a:tc>
                  <a:txBody>
                    <a:bodyPr/>
                    <a:lstStyle/>
                    <a:p>
                      <a:r>
                        <a:rPr lang="en-US" sz="1400" dirty="0">
                          <a:latin typeface="Arial" panose="020B0604020202020204" pitchFamily="34" charset="0"/>
                          <a:cs typeface="Arial" panose="020B0604020202020204" pitchFamily="34" charset="0"/>
                        </a:rPr>
                        <a:t>Mental Health/Alcohol and Drug Abuse</a:t>
                      </a:r>
                    </a:p>
                  </a:txBody>
                  <a:tcPr anchor="ctr"/>
                </a:tc>
                <a:tc>
                  <a:txBody>
                    <a:bodyPr/>
                    <a:lstStyle/>
                    <a:p>
                      <a:pPr algn="ctr"/>
                      <a:r>
                        <a:rPr lang="en-US" sz="1400" dirty="0">
                          <a:latin typeface="Arial" panose="020B0604020202020204" pitchFamily="34" charset="0"/>
                          <a:cs typeface="Arial" panose="020B0604020202020204" pitchFamily="34" charset="0"/>
                        </a:rPr>
                        <a:t>Outpatient Services: $15 copayment per visit up to OOPL</a:t>
                      </a:r>
                    </a:p>
                  </a:txBody>
                  <a:tcPr anchor="ctr"/>
                </a:tc>
                <a:tc>
                  <a:txBody>
                    <a:bodyPr/>
                    <a:lstStyle/>
                    <a:p>
                      <a:pPr algn="ctr"/>
                      <a:r>
                        <a:rPr lang="en-US" sz="1400" dirty="0">
                          <a:latin typeface="Arial" panose="020B0604020202020204" pitchFamily="34" charset="0"/>
                          <a:cs typeface="Arial" panose="020B0604020202020204" pitchFamily="34" charset="0"/>
                        </a:rPr>
                        <a:t>Outpatient Services: After deductible, $15 copayment per visit up to OOPL</a:t>
                      </a:r>
                    </a:p>
                  </a:txBody>
                  <a:tcPr anchor="ctr"/>
                </a:tc>
                <a:extLst>
                  <a:ext uri="{0D108BD9-81ED-4DB2-BD59-A6C34878D82A}">
                    <a16:rowId xmlns:a16="http://schemas.microsoft.com/office/drawing/2014/main" val="609942255"/>
                  </a:ext>
                </a:extLst>
              </a:tr>
              <a:tr h="477263">
                <a:tc>
                  <a:txBody>
                    <a:bodyPr/>
                    <a:lstStyle/>
                    <a:p>
                      <a:r>
                        <a:rPr lang="en-US" sz="1400" dirty="0">
                          <a:latin typeface="Arial" panose="020B0604020202020204" pitchFamily="34" charset="0"/>
                          <a:cs typeface="Arial" panose="020B0604020202020204" pitchFamily="34" charset="0"/>
                        </a:rPr>
                        <a:t>Annual</a:t>
                      </a:r>
                      <a:r>
                        <a:rPr lang="en-US" sz="1400" baseline="0" dirty="0">
                          <a:latin typeface="Arial" panose="020B0604020202020204" pitchFamily="34" charset="0"/>
                          <a:cs typeface="Arial" panose="020B0604020202020204" pitchFamily="34" charset="0"/>
                        </a:rPr>
                        <a:t> Medical Out-of-Pocket Limit</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$1,250</a:t>
                      </a:r>
                      <a:r>
                        <a:rPr lang="en-US" sz="1400" baseline="0">
                          <a:latin typeface="Arial" panose="020B0604020202020204" pitchFamily="34" charset="0"/>
                          <a:cs typeface="Arial" panose="020B0604020202020204" pitchFamily="34" charset="0"/>
                        </a:rPr>
                        <a:t> individual</a:t>
                      </a:r>
                    </a:p>
                    <a:p>
                      <a:pPr algn="ctr"/>
                      <a:r>
                        <a:rPr lang="en-US" sz="1400" baseline="0">
                          <a:latin typeface="Arial" panose="020B0604020202020204" pitchFamily="34" charset="0"/>
                          <a:cs typeface="Arial" panose="020B0604020202020204" pitchFamily="34" charset="0"/>
                        </a:rPr>
                        <a:t>$2,500 family</a:t>
                      </a:r>
                      <a:endParaRPr lang="en-US" sz="1400">
                        <a:latin typeface="Arial" panose="020B0604020202020204" pitchFamily="34" charset="0"/>
                        <a:cs typeface="Arial" panose="020B0604020202020204" pitchFamily="34" charset="0"/>
                      </a:endParaRPr>
                    </a:p>
                  </a:txBody>
                  <a:tcPr anchor="ctr"/>
                </a:tc>
                <a:tc>
                  <a:txBody>
                    <a:bodyPr/>
                    <a:lstStyle/>
                    <a:p>
                      <a:pPr algn="ctr"/>
                      <a:r>
                        <a:rPr lang="en-US" sz="1400">
                          <a:latin typeface="Arial" panose="020B0604020202020204" pitchFamily="34" charset="0"/>
                          <a:cs typeface="Arial" panose="020B0604020202020204" pitchFamily="34" charset="0"/>
                        </a:rPr>
                        <a:t>$2,500 individual</a:t>
                      </a:r>
                    </a:p>
                    <a:p>
                      <a:pPr algn="ctr"/>
                      <a:r>
                        <a:rPr lang="en-US" sz="1400">
                          <a:latin typeface="Arial" panose="020B0604020202020204" pitchFamily="34" charset="0"/>
                          <a:cs typeface="Arial" panose="020B0604020202020204" pitchFamily="34" charset="0"/>
                        </a:rPr>
                        <a:t>$5,000 family</a:t>
                      </a:r>
                    </a:p>
                  </a:txBody>
                  <a:tcPr anchor="ctr"/>
                </a:tc>
                <a:extLst>
                  <a:ext uri="{0D108BD9-81ED-4DB2-BD59-A6C34878D82A}">
                    <a16:rowId xmlns:a16="http://schemas.microsoft.com/office/drawing/2014/main" val="10004"/>
                  </a:ext>
                </a:extLst>
              </a:tr>
              <a:tr h="477263">
                <a:tc>
                  <a:txBody>
                    <a:bodyPr/>
                    <a:lstStyle/>
                    <a:p>
                      <a:r>
                        <a:rPr lang="en-US" sz="1400">
                          <a:latin typeface="Arial" panose="020B0604020202020204" pitchFamily="34" charset="0"/>
                          <a:cs typeface="Arial" panose="020B0604020202020204" pitchFamily="34" charset="0"/>
                        </a:rPr>
                        <a:t>Routine, preventive services</a:t>
                      </a:r>
                      <a:r>
                        <a:rPr lang="en-US" sz="1400" baseline="0">
                          <a:latin typeface="Arial" panose="020B0604020202020204" pitchFamily="34" charset="0"/>
                          <a:cs typeface="Arial" panose="020B0604020202020204" pitchFamily="34" charset="0"/>
                        </a:rPr>
                        <a:t> required by law</a:t>
                      </a:r>
                      <a:endParaRPr lang="en-US" sz="1400">
                        <a:latin typeface="Arial" panose="020B0604020202020204" pitchFamily="34" charset="0"/>
                        <a:cs typeface="Arial" panose="020B0604020202020204" pitchFamily="34" charset="0"/>
                      </a:endParaRPr>
                    </a:p>
                  </a:txBody>
                  <a:tcPr anchor="ctr"/>
                </a:tc>
                <a:tc gridSpan="2">
                  <a:txBody>
                    <a:bodyPr/>
                    <a:lstStyle/>
                    <a:p>
                      <a:pPr algn="ctr"/>
                      <a:r>
                        <a:rPr lang="en-US" sz="1400">
                          <a:latin typeface="Arial" panose="020B0604020202020204" pitchFamily="34" charset="0"/>
                          <a:cs typeface="Arial" panose="020B0604020202020204" pitchFamily="34" charset="0"/>
                        </a:rPr>
                        <a:t>Plan pays</a:t>
                      </a:r>
                      <a:r>
                        <a:rPr lang="en-US" sz="1400" baseline="0">
                          <a:latin typeface="Arial" panose="020B0604020202020204" pitchFamily="34" charset="0"/>
                          <a:cs typeface="Arial" panose="020B0604020202020204" pitchFamily="34" charset="0"/>
                        </a:rPr>
                        <a:t> 100%, not subject to deductible</a:t>
                      </a:r>
                      <a:endParaRPr lang="en-US" sz="1400">
                        <a:latin typeface="Arial" panose="020B0604020202020204" pitchFamily="34" charset="0"/>
                        <a:cs typeface="Arial" panose="020B0604020202020204" pitchFamily="34" charset="0"/>
                      </a:endParaRPr>
                    </a:p>
                  </a:txBody>
                  <a:tcPr anchor="ctr"/>
                </a:tc>
                <a:tc hMerge="1">
                  <a:txBody>
                    <a:bodyPr/>
                    <a:lstStyle/>
                    <a:p>
                      <a:endParaRPr lang="en-US"/>
                    </a:p>
                  </a:txBody>
                  <a:tcPr/>
                </a:tc>
                <a:extLst>
                  <a:ext uri="{0D108BD9-81ED-4DB2-BD59-A6C34878D82A}">
                    <a16:rowId xmlns:a16="http://schemas.microsoft.com/office/drawing/2014/main" val="10005"/>
                  </a:ext>
                </a:extLst>
              </a:tr>
              <a:tr h="477263">
                <a:tc>
                  <a:txBody>
                    <a:bodyPr/>
                    <a:lstStyle/>
                    <a:p>
                      <a:pPr algn="l"/>
                      <a:r>
                        <a:rPr lang="en-US" sz="1400" dirty="0">
                          <a:latin typeface="Arial" panose="020B0604020202020204" pitchFamily="34" charset="0"/>
                          <a:cs typeface="Arial" panose="020B0604020202020204" pitchFamily="34" charset="0"/>
                        </a:rPr>
                        <a:t>Transplants</a:t>
                      </a:r>
                    </a:p>
                  </a:txBody>
                  <a:tcPr anchor="ctr"/>
                </a:tc>
                <a:tc>
                  <a:txBody>
                    <a:bodyPr/>
                    <a:lstStyle/>
                    <a:p>
                      <a:pPr algn="ctr"/>
                      <a:r>
                        <a:rPr lang="en-US" sz="1400">
                          <a:latin typeface="Arial" panose="020B0604020202020204" pitchFamily="34" charset="0"/>
                          <a:cs typeface="Arial" panose="020B0604020202020204" pitchFamily="34" charset="0"/>
                        </a:rPr>
                        <a:t>After deductible, you pay 10%</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up to out-of-pocket</a:t>
                      </a:r>
                      <a:r>
                        <a:rPr lang="en-US" sz="1400" baseline="0">
                          <a:latin typeface="Arial" panose="020B0604020202020204" pitchFamily="34" charset="0"/>
                          <a:cs typeface="Arial" panose="020B0604020202020204" pitchFamily="34" charset="0"/>
                        </a:rPr>
                        <a:t> limit</a:t>
                      </a:r>
                      <a:endParaRPr lang="en-US" sz="140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After deductible</a:t>
                      </a:r>
                      <a:r>
                        <a:rPr lang="en-US" sz="1400" baseline="0" dirty="0">
                          <a:latin typeface="Arial" panose="020B0604020202020204" pitchFamily="34" charset="0"/>
                          <a:cs typeface="Arial" panose="020B0604020202020204" pitchFamily="34" charset="0"/>
                        </a:rPr>
                        <a:t>, you pay 10% up to out-of-pocket limit</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282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FAA4-D40F-407E-8B00-FB23618E307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HDHP/HSA Eligibility</a:t>
            </a:r>
          </a:p>
        </p:txBody>
      </p:sp>
      <p:sp>
        <p:nvSpPr>
          <p:cNvPr id="3" name="Content Placeholder 2">
            <a:extLst>
              <a:ext uri="{FF2B5EF4-FFF2-40B4-BE49-F238E27FC236}">
                <a16:creationId xmlns:a16="http://schemas.microsoft.com/office/drawing/2014/main" id="{3C58053A-4620-4B8D-B826-4463F3B183F6}"/>
              </a:ext>
            </a:extLst>
          </p:cNvPr>
          <p:cNvSpPr>
            <a:spLocks noGrp="1"/>
          </p:cNvSpPr>
          <p:nvPr>
            <p:ph idx="1"/>
          </p:nvPr>
        </p:nvSpPr>
        <p:spPr/>
        <p:txBody>
          <a:bodyPr>
            <a:normAutofit fontScale="92500" lnSpcReduction="10000"/>
          </a:bodyPr>
          <a:lstStyle/>
          <a:p>
            <a:r>
              <a:rPr lang="en-US" sz="2200" dirty="0">
                <a:latin typeface="Arial"/>
                <a:cs typeface="Arial"/>
                <a:hlinkClick r:id="rId3"/>
              </a:rPr>
              <a:t>HDHP/HSA Eligibility</a:t>
            </a:r>
            <a:endParaRPr lang="en-US" sz="2200" dirty="0">
              <a:latin typeface="Arial"/>
              <a:cs typeface="Arial"/>
            </a:endParaRPr>
          </a:p>
          <a:p>
            <a:pPr lvl="1"/>
            <a:r>
              <a:rPr lang="en-US" sz="1900" dirty="0">
                <a:latin typeface="Arial"/>
                <a:cs typeface="Arial"/>
              </a:rPr>
              <a:t>Employee (subscriber) must NOT be covered by any other health insurance, including Medicare Part A and Part B, and TRICARE</a:t>
            </a:r>
          </a:p>
          <a:p>
            <a:pPr lvl="1"/>
            <a:r>
              <a:rPr lang="en-US" sz="1900" dirty="0">
                <a:latin typeface="Arial"/>
                <a:cs typeface="Arial"/>
              </a:rPr>
              <a:t>Employee (subscriber) can’t be claimed as a dependent on another person’s tax return (unless it’s your spouse)</a:t>
            </a:r>
          </a:p>
          <a:p>
            <a:pPr lvl="1"/>
            <a:r>
              <a:rPr lang="en-US" sz="1900" dirty="0">
                <a:latin typeface="Arial"/>
                <a:cs typeface="Arial"/>
              </a:rPr>
              <a:t>Employee (subscriber) can’t be over 65 years of age.</a:t>
            </a:r>
          </a:p>
          <a:p>
            <a:pPr lvl="1"/>
            <a:r>
              <a:rPr lang="en-US" sz="1900" dirty="0">
                <a:latin typeface="Arial"/>
                <a:cs typeface="Arial"/>
              </a:rPr>
              <a:t>If the subscriber (employee) meets the HDHP eligibility requirements, the employee can enroll in single or family coverage</a:t>
            </a:r>
          </a:p>
          <a:p>
            <a:pPr lvl="1"/>
            <a:r>
              <a:rPr lang="en-US" sz="1900" dirty="0">
                <a:latin typeface="Arial" panose="020B0604020202020204" pitchFamily="34" charset="0"/>
                <a:cs typeface="Arial" panose="020B0604020202020204" pitchFamily="34" charset="0"/>
              </a:rPr>
              <a:t>Even if a covered family member is eligible for Medicare or covered by other insurance, they can still be covered as a dependent on an HDHP.</a:t>
            </a:r>
          </a:p>
        </p:txBody>
      </p:sp>
    </p:spTree>
    <p:extLst>
      <p:ext uri="{BB962C8B-B14F-4D97-AF65-F5344CB8AC3E}">
        <p14:creationId xmlns:p14="http://schemas.microsoft.com/office/powerpoint/2010/main" val="111648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6A3A-8CCD-4464-8C60-31593C5BBEA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Prescription Coverage</a:t>
            </a:r>
          </a:p>
        </p:txBody>
      </p:sp>
      <p:sp>
        <p:nvSpPr>
          <p:cNvPr id="3" name="Content Placeholder 2">
            <a:extLst>
              <a:ext uri="{FF2B5EF4-FFF2-40B4-BE49-F238E27FC236}">
                <a16:creationId xmlns:a16="http://schemas.microsoft.com/office/drawing/2014/main" id="{1AC5D2AC-C3DB-4634-AA34-294BAA9B6B59}"/>
              </a:ext>
            </a:extLst>
          </p:cNvPr>
          <p:cNvSpPr>
            <a:spLocks noGrp="1"/>
          </p:cNvSpPr>
          <p:nvPr>
            <p:ph idx="1"/>
          </p:nvPr>
        </p:nvSpPr>
        <p:spPr>
          <a:xfrm>
            <a:off x="1295401" y="2556932"/>
            <a:ext cx="9601196" cy="3507966"/>
          </a:xfrm>
        </p:spPr>
        <p:txBody>
          <a:bodyPr>
            <a:normAutofit fontScale="77500" lnSpcReduction="20000"/>
          </a:bodyPr>
          <a:lstStyle/>
          <a:p>
            <a:pPr>
              <a:lnSpc>
                <a:spcPct val="134000"/>
              </a:lnSpc>
              <a:spcBef>
                <a:spcPts val="600"/>
              </a:spcBef>
            </a:pPr>
            <a:r>
              <a:rPr lang="en-US" dirty="0">
                <a:latin typeface="Arial" panose="020B0604020202020204" pitchFamily="34" charset="0"/>
                <a:cs typeface="Arial" panose="020B0604020202020204" pitchFamily="34" charset="0"/>
              </a:rPr>
              <a:t>All health plans include prescription coverage</a:t>
            </a:r>
          </a:p>
          <a:p>
            <a:pPr>
              <a:lnSpc>
                <a:spcPct val="134000"/>
              </a:lnSpc>
              <a:spcBef>
                <a:spcPts val="600"/>
              </a:spcBef>
            </a:pPr>
            <a:r>
              <a:rPr lang="en-US" dirty="0">
                <a:latin typeface="Arial" panose="020B0604020202020204" pitchFamily="34" charset="0"/>
                <a:cs typeface="Arial" panose="020B0604020202020204" pitchFamily="34" charset="0"/>
              </a:rPr>
              <a:t>Prescription benefits are administered by Navitus</a:t>
            </a:r>
          </a:p>
          <a:p>
            <a:pPr>
              <a:lnSpc>
                <a:spcPct val="134000"/>
              </a:lnSpc>
              <a:spcBef>
                <a:spcPts val="600"/>
              </a:spcBef>
            </a:pPr>
            <a:r>
              <a:rPr lang="en-US" dirty="0">
                <a:latin typeface="Arial" panose="020B0604020202020204" pitchFamily="34" charset="0"/>
                <a:cs typeface="Arial" panose="020B0604020202020204" pitchFamily="34" charset="0"/>
              </a:rPr>
              <a:t>If enrolled in a High Deductible Health Plan, must meet annual deductible before benefits are paid</a:t>
            </a:r>
          </a:p>
          <a:p>
            <a:pPr>
              <a:lnSpc>
                <a:spcPct val="134000"/>
              </a:lnSpc>
              <a:spcBef>
                <a:spcPts val="600"/>
              </a:spcBef>
            </a:pPr>
            <a:r>
              <a:rPr lang="en-US" dirty="0">
                <a:latin typeface="Arial"/>
                <a:cs typeface="Arial"/>
              </a:rPr>
              <a:t>For full details, including cost breakdowns, see the </a:t>
            </a:r>
            <a:r>
              <a:rPr lang="en-US" dirty="0">
                <a:latin typeface="Arial"/>
                <a:cs typeface="Arial"/>
                <a:hlinkClick r:id="rId3"/>
              </a:rPr>
              <a:t>Pharmacy page</a:t>
            </a:r>
            <a:endParaRPr lang="en-US" dirty="0">
              <a:latin typeface="Arial"/>
              <a:cs typeface="Arial"/>
            </a:endParaRPr>
          </a:p>
          <a:p>
            <a:pPr>
              <a:lnSpc>
                <a:spcPct val="134000"/>
              </a:lnSpc>
              <a:spcBef>
                <a:spcPts val="600"/>
              </a:spcBef>
            </a:pPr>
            <a:r>
              <a:rPr lang="en-US"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hlinkClick r:id="rId4"/>
              </a:rPr>
              <a:t>Navi-Gate website </a:t>
            </a:r>
            <a:r>
              <a:rPr lang="en-US" dirty="0">
                <a:latin typeface="Arial" panose="020B0604020202020204" pitchFamily="34" charset="0"/>
                <a:cs typeface="Arial" panose="020B0604020202020204" pitchFamily="34" charset="0"/>
              </a:rPr>
              <a:t>has tools to help you determine the cost of your prescriptions.</a:t>
            </a:r>
          </a:p>
          <a:p>
            <a:pPr>
              <a:lnSpc>
                <a:spcPct val="134000"/>
              </a:lnSpc>
              <a:spcBef>
                <a:spcPts val="600"/>
              </a:spcBef>
            </a:pPr>
            <a:r>
              <a:rPr lang="en-US" dirty="0">
                <a:latin typeface="Arial" panose="020B0604020202020204" pitchFamily="34" charset="0"/>
                <a:cs typeface="Arial" panose="020B0604020202020204" pitchFamily="34" charset="0"/>
              </a:rPr>
              <a:t>Watch the </a:t>
            </a:r>
            <a:r>
              <a:rPr lang="en-US" dirty="0">
                <a:latin typeface="Arial" panose="020B0604020202020204" pitchFamily="34" charset="0"/>
                <a:cs typeface="Arial" panose="020B0604020202020204" pitchFamily="34" charset="0"/>
                <a:hlinkClick r:id="rId5"/>
              </a:rPr>
              <a:t>Saving on Your Prescriptions</a:t>
            </a:r>
            <a:r>
              <a:rPr lang="en-US" dirty="0">
                <a:latin typeface="Arial" panose="020B0604020202020204" pitchFamily="34" charset="0"/>
                <a:cs typeface="Arial" panose="020B0604020202020204" pitchFamily="34" charset="0"/>
              </a:rPr>
              <a:t> video for cost saving tips </a:t>
            </a:r>
          </a:p>
          <a:p>
            <a:pPr marL="0" indent="0">
              <a:lnSpc>
                <a:spcPct val="134000"/>
              </a:lnSpc>
              <a:spcBef>
                <a:spcPts val="600"/>
              </a:spcBef>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65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FA4EA1-9DD4-4325-92A4-9016818A2080}"/>
              </a:ext>
            </a:extLst>
          </p:cNvPr>
          <p:cNvGraphicFramePr>
            <a:graphicFrameLocks noGrp="1"/>
          </p:cNvGraphicFramePr>
          <p:nvPr>
            <p:extLst>
              <p:ext uri="{D42A27DB-BD31-4B8C-83A1-F6EECF244321}">
                <p14:modId xmlns:p14="http://schemas.microsoft.com/office/powerpoint/2010/main" val="1316313195"/>
              </p:ext>
            </p:extLst>
          </p:nvPr>
        </p:nvGraphicFramePr>
        <p:xfrm>
          <a:off x="1331292" y="1093691"/>
          <a:ext cx="9330007" cy="4826372"/>
        </p:xfrm>
        <a:graphic>
          <a:graphicData uri="http://schemas.openxmlformats.org/drawingml/2006/table">
            <a:tbl>
              <a:tblPr firstRow="1" bandRow="1">
                <a:tableStyleId>{793D81CF-94F2-401A-BA57-92F5A7B2D0C5}</a:tableStyleId>
              </a:tblPr>
              <a:tblGrid>
                <a:gridCol w="3110002">
                  <a:extLst>
                    <a:ext uri="{9D8B030D-6E8A-4147-A177-3AD203B41FA5}">
                      <a16:colId xmlns:a16="http://schemas.microsoft.com/office/drawing/2014/main" val="400862199"/>
                    </a:ext>
                  </a:extLst>
                </a:gridCol>
                <a:gridCol w="2554645">
                  <a:extLst>
                    <a:ext uri="{9D8B030D-6E8A-4147-A177-3AD203B41FA5}">
                      <a16:colId xmlns:a16="http://schemas.microsoft.com/office/drawing/2014/main" val="670596843"/>
                    </a:ext>
                  </a:extLst>
                </a:gridCol>
                <a:gridCol w="3665360">
                  <a:extLst>
                    <a:ext uri="{9D8B030D-6E8A-4147-A177-3AD203B41FA5}">
                      <a16:colId xmlns:a16="http://schemas.microsoft.com/office/drawing/2014/main" val="3980803917"/>
                    </a:ext>
                  </a:extLst>
                </a:gridCol>
              </a:tblGrid>
              <a:tr h="772643">
                <a:tc>
                  <a:txBody>
                    <a:bodyPr/>
                    <a:lstStyle/>
                    <a:p>
                      <a:endParaRPr lang="en-US" sz="1600">
                        <a:latin typeface="Arial" panose="020B0604020202020204" pitchFamily="34" charset="0"/>
                        <a:cs typeface="Arial" panose="020B0604020202020204" pitchFamily="34" charset="0"/>
                      </a:endParaRPr>
                    </a:p>
                  </a:txBody>
                  <a:tcPr/>
                </a:tc>
                <a:tc>
                  <a:txBody>
                    <a:bodyPr/>
                    <a:lstStyle/>
                    <a:p>
                      <a:pPr algn="ctr"/>
                      <a:r>
                        <a:rPr lang="en-US" sz="1600">
                          <a:latin typeface="Arial" panose="020B0604020202020204" pitchFamily="34" charset="0"/>
                          <a:cs typeface="Arial" panose="020B0604020202020204" pitchFamily="34" charset="0"/>
                        </a:rPr>
                        <a:t>IYC Plan</a:t>
                      </a:r>
                    </a:p>
                  </a:txBody>
                  <a:tcPr anchor="ctr"/>
                </a:tc>
                <a:tc>
                  <a:txBody>
                    <a:bodyPr/>
                    <a:lstStyle/>
                    <a:p>
                      <a:pPr algn="ctr"/>
                      <a:r>
                        <a:rPr lang="en-US" sz="1600">
                          <a:latin typeface="Arial" panose="020B0604020202020204" pitchFamily="34" charset="0"/>
                          <a:cs typeface="Arial" panose="020B0604020202020204" pitchFamily="34" charset="0"/>
                        </a:rPr>
                        <a:t>HDHP</a:t>
                      </a:r>
                      <a:r>
                        <a:rPr lang="en-US" sz="1600" baseline="0">
                          <a:latin typeface="Arial" panose="020B0604020202020204" pitchFamily="34" charset="0"/>
                          <a:cs typeface="Arial" panose="020B0604020202020204" pitchFamily="34" charset="0"/>
                        </a:rPr>
                        <a:t> Plan</a:t>
                      </a:r>
                    </a:p>
                    <a:p>
                      <a:pPr algn="ctr"/>
                      <a:r>
                        <a:rPr lang="en-US" sz="1600" baseline="0">
                          <a:latin typeface="Arial" panose="020B0604020202020204" pitchFamily="34" charset="0"/>
                          <a:cs typeface="Arial" panose="020B0604020202020204" pitchFamily="34" charset="0"/>
                        </a:rPr>
                        <a:t>(benefits below are AFTER deductible is met)</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78006366"/>
                  </a:ext>
                </a:extLst>
              </a:tr>
              <a:tr h="772643">
                <a:tc>
                  <a:txBody>
                    <a:bodyPr/>
                    <a:lstStyle/>
                    <a:p>
                      <a:pPr algn="l"/>
                      <a:r>
                        <a:rPr lang="en-US" sz="1600">
                          <a:latin typeface="Arial" panose="020B0604020202020204" pitchFamily="34" charset="0"/>
                          <a:cs typeface="Arial" panose="020B0604020202020204" pitchFamily="34" charset="0"/>
                        </a:rPr>
                        <a:t>Deductible</a:t>
                      </a:r>
                    </a:p>
                  </a:txBody>
                  <a:tcPr anchor="ctr"/>
                </a:tc>
                <a:tc>
                  <a:txBody>
                    <a:bodyPr/>
                    <a:lstStyle/>
                    <a:p>
                      <a:pPr algn="l"/>
                      <a:r>
                        <a:rPr lang="en-US" sz="1600">
                          <a:latin typeface="Arial" panose="020B0604020202020204" pitchFamily="34" charset="0"/>
                          <a:cs typeface="Arial" panose="020B0604020202020204" pitchFamily="34" charset="0"/>
                        </a:rPr>
                        <a:t>$0</a:t>
                      </a:r>
                    </a:p>
                  </a:txBody>
                  <a:tcPr anchor="ctr"/>
                </a:tc>
                <a:tc>
                  <a:txBody>
                    <a:bodyPr/>
                    <a:lstStyle/>
                    <a:p>
                      <a:pPr algn="l"/>
                      <a:r>
                        <a:rPr lang="en-US" sz="1600" dirty="0">
                          <a:latin typeface="Arial" panose="020B0604020202020204" pitchFamily="34" charset="0"/>
                          <a:cs typeface="Arial" panose="020B0604020202020204" pitchFamily="34" charset="0"/>
                        </a:rPr>
                        <a:t>Combined medical/Rx deductible</a:t>
                      </a:r>
                    </a:p>
                    <a:p>
                      <a:pPr algn="l"/>
                      <a:r>
                        <a:rPr lang="en-US" sz="1600" dirty="0">
                          <a:latin typeface="Arial" panose="020B0604020202020204" pitchFamily="34" charset="0"/>
                          <a:cs typeface="Arial" panose="020B0604020202020204" pitchFamily="34" charset="0"/>
                        </a:rPr>
                        <a:t>$1,600 individual</a:t>
                      </a:r>
                    </a:p>
                    <a:p>
                      <a:pPr algn="l"/>
                      <a:r>
                        <a:rPr lang="en-US" sz="1600" dirty="0">
                          <a:latin typeface="Arial" panose="020B0604020202020204" pitchFamily="34" charset="0"/>
                          <a:cs typeface="Arial" panose="020B0604020202020204" pitchFamily="34" charset="0"/>
                        </a:rPr>
                        <a:t>$3,200 family</a:t>
                      </a:r>
                    </a:p>
                  </a:txBody>
                  <a:tcPr anchor="ctr"/>
                </a:tc>
                <a:extLst>
                  <a:ext uri="{0D108BD9-81ED-4DB2-BD59-A6C34878D82A}">
                    <a16:rowId xmlns:a16="http://schemas.microsoft.com/office/drawing/2014/main" val="120849920"/>
                  </a:ext>
                </a:extLst>
              </a:tr>
              <a:tr h="348166">
                <a:tc>
                  <a:txBody>
                    <a:bodyPr/>
                    <a:lstStyle/>
                    <a:p>
                      <a:pPr algn="l"/>
                      <a:r>
                        <a:rPr lang="en-US" sz="1600">
                          <a:latin typeface="Arial" panose="020B0604020202020204" pitchFamily="34" charset="0"/>
                          <a:cs typeface="Arial" panose="020B0604020202020204" pitchFamily="34" charset="0"/>
                        </a:rPr>
                        <a:t>Level 1 Copay</a:t>
                      </a:r>
                    </a:p>
                  </a:txBody>
                  <a:tcPr anchor="ctr"/>
                </a:tc>
                <a:tc>
                  <a:txBody>
                    <a:bodyPr/>
                    <a:lstStyle/>
                    <a:p>
                      <a:pPr algn="l"/>
                      <a:r>
                        <a:rPr lang="en-US" sz="1600">
                          <a:latin typeface="Arial" panose="020B0604020202020204" pitchFamily="34" charset="0"/>
                          <a:cs typeface="Arial" panose="020B0604020202020204" pitchFamily="34" charset="0"/>
                        </a:rPr>
                        <a:t>$5 or less</a:t>
                      </a:r>
                    </a:p>
                  </a:txBody>
                  <a:tcPr anchor="ctr"/>
                </a:tc>
                <a:tc>
                  <a:txBody>
                    <a:bodyPr/>
                    <a:lstStyle/>
                    <a:p>
                      <a:pPr algn="l"/>
                      <a:r>
                        <a:rPr lang="en-US" sz="1600">
                          <a:latin typeface="Arial" panose="020B0604020202020204" pitchFamily="34" charset="0"/>
                          <a:cs typeface="Arial" panose="020B0604020202020204" pitchFamily="34" charset="0"/>
                        </a:rPr>
                        <a:t>$5 or less</a:t>
                      </a:r>
                    </a:p>
                  </a:txBody>
                  <a:tcPr anchor="ctr"/>
                </a:tc>
                <a:extLst>
                  <a:ext uri="{0D108BD9-81ED-4DB2-BD59-A6C34878D82A}">
                    <a16:rowId xmlns:a16="http://schemas.microsoft.com/office/drawing/2014/main" val="2765356470"/>
                  </a:ext>
                </a:extLst>
              </a:tr>
              <a:tr h="348166">
                <a:tc>
                  <a:txBody>
                    <a:bodyPr/>
                    <a:lstStyle/>
                    <a:p>
                      <a:pPr algn="l"/>
                      <a:r>
                        <a:rPr lang="en-US" sz="1600">
                          <a:latin typeface="Arial" panose="020B0604020202020204" pitchFamily="34" charset="0"/>
                          <a:cs typeface="Arial" panose="020B0604020202020204" pitchFamily="34" charset="0"/>
                        </a:rPr>
                        <a:t>Level</a:t>
                      </a:r>
                      <a:r>
                        <a:rPr lang="en-US" sz="1600" baseline="0">
                          <a:latin typeface="Arial" panose="020B0604020202020204" pitchFamily="34" charset="0"/>
                          <a:cs typeface="Arial" panose="020B0604020202020204" pitchFamily="34" charset="0"/>
                        </a:rPr>
                        <a:t> 2 Coinsurance</a:t>
                      </a:r>
                      <a:endParaRPr lang="en-US" sz="1600">
                        <a:latin typeface="Arial" panose="020B0604020202020204" pitchFamily="34" charset="0"/>
                        <a:cs typeface="Arial" panose="020B0604020202020204" pitchFamily="34" charset="0"/>
                      </a:endParaRPr>
                    </a:p>
                  </a:txBody>
                  <a:tcPr anchor="ctr"/>
                </a:tc>
                <a:tc>
                  <a:txBody>
                    <a:bodyPr/>
                    <a:lstStyle/>
                    <a:p>
                      <a:pPr algn="l"/>
                      <a:r>
                        <a:rPr lang="en-US" sz="1600">
                          <a:latin typeface="Arial" panose="020B0604020202020204" pitchFamily="34" charset="0"/>
                          <a:cs typeface="Arial" panose="020B0604020202020204" pitchFamily="34" charset="0"/>
                        </a:rPr>
                        <a:t>20% ($50 max)</a:t>
                      </a:r>
                    </a:p>
                  </a:txBody>
                  <a:tcPr anchor="ctr"/>
                </a:tc>
                <a:tc>
                  <a:txBody>
                    <a:bodyPr/>
                    <a:lstStyle/>
                    <a:p>
                      <a:pPr algn="l"/>
                      <a:r>
                        <a:rPr lang="en-US" sz="1600">
                          <a:latin typeface="Arial" panose="020B0604020202020204" pitchFamily="34" charset="0"/>
                          <a:cs typeface="Arial" panose="020B0604020202020204" pitchFamily="34" charset="0"/>
                        </a:rPr>
                        <a:t>20% ($50 max)</a:t>
                      </a:r>
                    </a:p>
                  </a:txBody>
                  <a:tcPr anchor="ctr"/>
                </a:tc>
                <a:extLst>
                  <a:ext uri="{0D108BD9-81ED-4DB2-BD59-A6C34878D82A}">
                    <a16:rowId xmlns:a16="http://schemas.microsoft.com/office/drawing/2014/main" val="2816491817"/>
                  </a:ext>
                </a:extLst>
              </a:tr>
              <a:tr h="348166">
                <a:tc>
                  <a:txBody>
                    <a:bodyPr/>
                    <a:lstStyle/>
                    <a:p>
                      <a:pPr algn="l"/>
                      <a:r>
                        <a:rPr lang="en-US" sz="1600">
                          <a:latin typeface="Arial" panose="020B0604020202020204" pitchFamily="34" charset="0"/>
                          <a:cs typeface="Arial" panose="020B0604020202020204" pitchFamily="34" charset="0"/>
                        </a:rPr>
                        <a:t>Level 3 Coinsurance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baseline="0">
                          <a:latin typeface="Arial" panose="020B0604020202020204" pitchFamily="34" charset="0"/>
                          <a:cs typeface="Arial" panose="020B0604020202020204" pitchFamily="34" charset="0"/>
                        </a:rPr>
                        <a:t>(Dispensed as Written drugs may cost more)</a:t>
                      </a:r>
                      <a:endParaRPr lang="en-US" sz="1100" i="1">
                        <a:latin typeface="Arial" panose="020B0604020202020204" pitchFamily="34" charset="0"/>
                        <a:cs typeface="Arial" panose="020B0604020202020204" pitchFamily="34" charset="0"/>
                      </a:endParaRPr>
                    </a:p>
                  </a:txBody>
                  <a:tcPr anchor="ctr"/>
                </a:tc>
                <a:tc>
                  <a:txBody>
                    <a:bodyPr/>
                    <a:lstStyle/>
                    <a:p>
                      <a:pPr algn="l"/>
                      <a:r>
                        <a:rPr lang="en-US" sz="1600">
                          <a:latin typeface="Arial" panose="020B0604020202020204" pitchFamily="34" charset="0"/>
                          <a:cs typeface="Arial" panose="020B0604020202020204" pitchFamily="34" charset="0"/>
                        </a:rPr>
                        <a:t>40% ($150 max)</a:t>
                      </a:r>
                    </a:p>
                  </a:txBody>
                  <a:tcPr anchor="ctr"/>
                </a:tc>
                <a:tc>
                  <a:txBody>
                    <a:bodyPr/>
                    <a:lstStyle/>
                    <a:p>
                      <a:pPr algn="l"/>
                      <a:r>
                        <a:rPr lang="en-US" sz="1600">
                          <a:latin typeface="Arial" panose="020B0604020202020204" pitchFamily="34" charset="0"/>
                          <a:cs typeface="Arial" panose="020B0604020202020204" pitchFamily="34" charset="0"/>
                        </a:rPr>
                        <a:t>40% ($150 max)</a:t>
                      </a:r>
                    </a:p>
                  </a:txBody>
                  <a:tcPr anchor="ctr"/>
                </a:tc>
                <a:extLst>
                  <a:ext uri="{0D108BD9-81ED-4DB2-BD59-A6C34878D82A}">
                    <a16:rowId xmlns:a16="http://schemas.microsoft.com/office/drawing/2014/main" val="1726030705"/>
                  </a:ext>
                </a:extLst>
              </a:tr>
              <a:tr h="543712">
                <a:tc>
                  <a:txBody>
                    <a:bodyPr/>
                    <a:lstStyle/>
                    <a:p>
                      <a:pPr algn="l"/>
                      <a:r>
                        <a:rPr lang="en-US" sz="1600">
                          <a:latin typeface="Arial" panose="020B0604020202020204" pitchFamily="34" charset="0"/>
                          <a:cs typeface="Arial" panose="020B0604020202020204" pitchFamily="34" charset="0"/>
                        </a:rPr>
                        <a:t>Level 4 Specialty Copay</a:t>
                      </a:r>
                    </a:p>
                  </a:txBody>
                  <a:tcPr anchor="ctr"/>
                </a:tc>
                <a:tc>
                  <a:txBody>
                    <a:bodyPr/>
                    <a:lstStyle/>
                    <a:p>
                      <a:pPr algn="l"/>
                      <a:r>
                        <a:rPr lang="en-US" sz="1600">
                          <a:latin typeface="Arial" panose="020B0604020202020204" pitchFamily="34" charset="0"/>
                          <a:cs typeface="Arial" panose="020B0604020202020204" pitchFamily="34" charset="0"/>
                        </a:rPr>
                        <a:t>$50 </a:t>
                      </a:r>
                      <a:r>
                        <a:rPr lang="en-US" sz="1600">
                          <a:effectLst/>
                          <a:latin typeface="Arial" panose="020B0604020202020204" pitchFamily="34" charset="0"/>
                          <a:cs typeface="Arial" panose="020B0604020202020204" pitchFamily="34" charset="0"/>
                        </a:rPr>
                        <a:t>(Must fill at specialty pharmacy)</a:t>
                      </a:r>
                      <a:endParaRPr lang="en-US" sz="1600">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latin typeface="Arial"/>
                          <a:cs typeface="Arial"/>
                        </a:rPr>
                        <a:t>After deductible $50 </a:t>
                      </a:r>
                      <a:r>
                        <a:rPr lang="en-US" sz="1600">
                          <a:effectLst/>
                          <a:latin typeface="Arial"/>
                          <a:cs typeface="Arial"/>
                        </a:rPr>
                        <a:t>(Must fill at specialty pharmacy)</a:t>
                      </a:r>
                      <a:endParaRPr lang="en-US" sz="1600">
                        <a:latin typeface="Arial"/>
                        <a:cs typeface="Arial"/>
                      </a:endParaRPr>
                    </a:p>
                  </a:txBody>
                  <a:tcPr anchor="ctr"/>
                </a:tc>
                <a:extLst>
                  <a:ext uri="{0D108BD9-81ED-4DB2-BD59-A6C34878D82A}">
                    <a16:rowId xmlns:a16="http://schemas.microsoft.com/office/drawing/2014/main" val="2454677009"/>
                  </a:ext>
                </a:extLst>
              </a:tr>
              <a:tr h="543712">
                <a:tc>
                  <a:txBody>
                    <a:bodyPr/>
                    <a:lstStyle/>
                    <a:p>
                      <a:pPr algn="l"/>
                      <a:r>
                        <a:rPr lang="en-US" sz="1600">
                          <a:latin typeface="Arial" panose="020B0604020202020204" pitchFamily="34" charset="0"/>
                          <a:cs typeface="Arial" panose="020B0604020202020204" pitchFamily="34" charset="0"/>
                        </a:rPr>
                        <a:t>Levels</a:t>
                      </a:r>
                      <a:r>
                        <a:rPr lang="en-US" sz="1600" baseline="0">
                          <a:latin typeface="Arial" panose="020B0604020202020204" pitchFamily="34" charset="0"/>
                          <a:cs typeface="Arial" panose="020B0604020202020204" pitchFamily="34" charset="0"/>
                        </a:rPr>
                        <a:t> 1 &amp; 2 Out-of-Pocket Limit</a:t>
                      </a:r>
                      <a:endParaRPr lang="en-US" sz="160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$600 individual</a:t>
                      </a:r>
                    </a:p>
                    <a:p>
                      <a:pPr algn="l"/>
                      <a:r>
                        <a:rPr lang="en-US" sz="1600" dirty="0">
                          <a:latin typeface="Arial" panose="020B0604020202020204" pitchFamily="34" charset="0"/>
                          <a:cs typeface="Arial" panose="020B0604020202020204" pitchFamily="34" charset="0"/>
                        </a:rPr>
                        <a:t>$1,200 family</a:t>
                      </a:r>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1600">
                          <a:latin typeface="Arial"/>
                          <a:cs typeface="Arial"/>
                        </a:rPr>
                        <a:t>Combined medical &amp; pharmacy $2,500 / $5,000</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00464667"/>
                  </a:ext>
                </a:extLst>
              </a:tr>
              <a:tr h="543712">
                <a:tc>
                  <a:txBody>
                    <a:bodyPr/>
                    <a:lstStyle/>
                    <a:p>
                      <a:pPr algn="l"/>
                      <a:r>
                        <a:rPr lang="en-US" sz="1600">
                          <a:latin typeface="Arial"/>
                          <a:cs typeface="Arial"/>
                        </a:rPr>
                        <a:t>Level 3 &amp; 4 Out-of-Pocket</a:t>
                      </a:r>
                      <a:r>
                        <a:rPr lang="en-US" sz="1600" baseline="0">
                          <a:latin typeface="Arial"/>
                          <a:cs typeface="Arial"/>
                        </a:rPr>
                        <a:t> Limit</a:t>
                      </a:r>
                    </a:p>
                  </a:txBody>
                  <a:tcPr anchor="ctr"/>
                </a:tc>
                <a:tc>
                  <a:txBody>
                    <a:bodyPr/>
                    <a:lstStyle/>
                    <a:p>
                      <a:pPr algn="l"/>
                      <a:r>
                        <a:rPr lang="en-US" sz="1600" dirty="0">
                          <a:latin typeface="Arial"/>
                          <a:cs typeface="Arial"/>
                        </a:rPr>
                        <a:t>$9,450 individual</a:t>
                      </a:r>
                    </a:p>
                    <a:p>
                      <a:pPr algn="l"/>
                      <a:r>
                        <a:rPr lang="en-US" sz="1600" dirty="0">
                          <a:latin typeface="Arial"/>
                          <a:cs typeface="Arial"/>
                        </a:rPr>
                        <a:t>$18,900 </a:t>
                      </a:r>
                      <a:r>
                        <a:rPr lang="en-US" sz="1600" baseline="0" dirty="0">
                          <a:latin typeface="Arial"/>
                          <a:cs typeface="Arial"/>
                        </a:rPr>
                        <a:t>family</a:t>
                      </a:r>
                    </a:p>
                  </a:txBody>
                  <a:tcPr anchor="ctr"/>
                </a:tc>
                <a:tc>
                  <a:txBody>
                    <a:bodyPr/>
                    <a:lstStyle/>
                    <a:p>
                      <a:pPr lvl="0" algn="l">
                        <a:lnSpc>
                          <a:spcPct val="100000"/>
                        </a:lnSpc>
                        <a:spcBef>
                          <a:spcPts val="0"/>
                        </a:spcBef>
                        <a:spcAft>
                          <a:spcPts val="0"/>
                        </a:spcAft>
                        <a:buNone/>
                      </a:pPr>
                      <a:r>
                        <a:rPr lang="en-US" sz="1600" b="0" i="0" u="none" strike="noStrike" noProof="0" dirty="0">
                          <a:latin typeface="Arial"/>
                        </a:rPr>
                        <a:t>Combined medical &amp; pharmacy $2,500 / $5,000</a:t>
                      </a:r>
                      <a:endParaRPr lang="en-US" sz="1600" b="0" i="0" u="none" strike="noStrike" noProof="0" dirty="0"/>
                    </a:p>
                    <a:p>
                      <a:pPr marL="0" marR="0" lvl="0" indent="0" algn="l" defTabSz="457200">
                        <a:lnSpc>
                          <a:spcPct val="100000"/>
                        </a:lnSpc>
                        <a:spcBef>
                          <a:spcPts val="0"/>
                        </a:spcBef>
                        <a:spcAft>
                          <a:spcPts val="0"/>
                        </a:spcAft>
                        <a:buClrTx/>
                        <a:buSzTx/>
                        <a:buFontTx/>
                        <a:buNone/>
                        <a:tabLst/>
                        <a:defRPr/>
                      </a:pPr>
                      <a:endParaRPr lang="en-US" sz="1600" dirty="0">
                        <a:latin typeface="Arial"/>
                        <a:cs typeface="Arial"/>
                      </a:endParaRPr>
                    </a:p>
                  </a:txBody>
                  <a:tcPr anchor="ctr"/>
                </a:tc>
                <a:extLst>
                  <a:ext uri="{0D108BD9-81ED-4DB2-BD59-A6C34878D82A}">
                    <a16:rowId xmlns:a16="http://schemas.microsoft.com/office/drawing/2014/main" val="857562057"/>
                  </a:ext>
                </a:extLst>
              </a:tr>
            </a:tbl>
          </a:graphicData>
        </a:graphic>
      </p:graphicFrame>
      <p:sp>
        <p:nvSpPr>
          <p:cNvPr id="3" name="TextBox 2">
            <a:extLst>
              <a:ext uri="{FF2B5EF4-FFF2-40B4-BE49-F238E27FC236}">
                <a16:creationId xmlns:a16="http://schemas.microsoft.com/office/drawing/2014/main" id="{2C3E3326-CADB-40A1-BB11-74C7CDAF0B6F}"/>
              </a:ext>
            </a:extLst>
          </p:cNvPr>
          <p:cNvSpPr txBox="1"/>
          <p:nvPr/>
        </p:nvSpPr>
        <p:spPr>
          <a:xfrm>
            <a:off x="1137037" y="683812"/>
            <a:ext cx="9621078"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Prescription Coverage Summary</a:t>
            </a:r>
          </a:p>
        </p:txBody>
      </p:sp>
    </p:spTree>
    <p:extLst>
      <p:ext uri="{BB962C8B-B14F-4D97-AF65-F5344CB8AC3E}">
        <p14:creationId xmlns:p14="http://schemas.microsoft.com/office/powerpoint/2010/main" val="164938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2AA77EB-5A22-49F1-9E9F-870387C0AD14}"/>
              </a:ext>
            </a:extLst>
          </p:cNvPr>
          <p:cNvSpPr>
            <a:spLocks noGrp="1"/>
          </p:cNvSpPr>
          <p:nvPr>
            <p:ph type="title"/>
          </p:nvPr>
        </p:nvSpPr>
        <p:spPr>
          <a:xfrm>
            <a:off x="826852" y="872061"/>
            <a:ext cx="3073940" cy="3436688"/>
          </a:xfrm>
        </p:spPr>
        <p:txBody>
          <a:bodyPr vert="horz" lIns="91440" tIns="45720" rIns="91440" bIns="45720" rtlCol="0" anchor="b">
            <a:normAutofit/>
          </a:bodyPr>
          <a:lstStyle/>
          <a:p>
            <a:pPr>
              <a:lnSpc>
                <a:spcPct val="90000"/>
              </a:lnSpc>
              <a:spcAft>
                <a:spcPts val="600"/>
              </a:spcAft>
            </a:pPr>
            <a:r>
              <a:rPr lang="en-US" sz="3700" dirty="0">
                <a:solidFill>
                  <a:srgbClr val="262626"/>
                </a:solidFill>
              </a:rPr>
              <a:t>2024 Employee Health Premiums</a:t>
            </a:r>
            <a:br>
              <a:rPr lang="en-US" sz="3700" dirty="0">
                <a:solidFill>
                  <a:srgbClr val="262626"/>
                </a:solidFill>
              </a:rPr>
            </a:br>
            <a:r>
              <a:rPr lang="en-US" sz="3700" dirty="0">
                <a:solidFill>
                  <a:srgbClr val="262626"/>
                </a:solidFill>
              </a:rPr>
              <a:t>Non-HDHP Plans </a:t>
            </a:r>
            <a:endParaRPr lang="en-US" sz="3700" i="1" dirty="0">
              <a:solidFill>
                <a:srgbClr val="262626"/>
              </a:solidFill>
            </a:endParaRP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3653961-6AA7-4118-A64A-43BE660C8BD2}"/>
              </a:ext>
            </a:extLst>
          </p:cNvPr>
          <p:cNvGraphicFramePr>
            <a:graphicFrameLocks noGrp="1"/>
          </p:cNvGraphicFramePr>
          <p:nvPr>
            <p:extLst>
              <p:ext uri="{D42A27DB-BD31-4B8C-83A1-F6EECF244321}">
                <p14:modId xmlns:p14="http://schemas.microsoft.com/office/powerpoint/2010/main" val="2549935267"/>
              </p:ext>
            </p:extLst>
          </p:nvPr>
        </p:nvGraphicFramePr>
        <p:xfrm>
          <a:off x="4985658" y="1507091"/>
          <a:ext cx="6548296" cy="3809979"/>
        </p:xfrm>
        <a:graphic>
          <a:graphicData uri="http://schemas.openxmlformats.org/drawingml/2006/table">
            <a:tbl>
              <a:tblPr firstRow="1" bandRow="1">
                <a:tableStyleId>{616DA210-FB5B-4158-B5E0-FEB733F419BA}</a:tableStyleId>
              </a:tblPr>
              <a:tblGrid>
                <a:gridCol w="2054350">
                  <a:extLst>
                    <a:ext uri="{9D8B030D-6E8A-4147-A177-3AD203B41FA5}">
                      <a16:colId xmlns:a16="http://schemas.microsoft.com/office/drawing/2014/main" val="4098105847"/>
                    </a:ext>
                  </a:extLst>
                </a:gridCol>
                <a:gridCol w="1092733">
                  <a:extLst>
                    <a:ext uri="{9D8B030D-6E8A-4147-A177-3AD203B41FA5}">
                      <a16:colId xmlns:a16="http://schemas.microsoft.com/office/drawing/2014/main" val="1559790511"/>
                    </a:ext>
                  </a:extLst>
                </a:gridCol>
                <a:gridCol w="1154240">
                  <a:extLst>
                    <a:ext uri="{9D8B030D-6E8A-4147-A177-3AD203B41FA5}">
                      <a16:colId xmlns:a16="http://schemas.microsoft.com/office/drawing/2014/main" val="1929021298"/>
                    </a:ext>
                  </a:extLst>
                </a:gridCol>
                <a:gridCol w="1092733">
                  <a:extLst>
                    <a:ext uri="{9D8B030D-6E8A-4147-A177-3AD203B41FA5}">
                      <a16:colId xmlns:a16="http://schemas.microsoft.com/office/drawing/2014/main" val="589114954"/>
                    </a:ext>
                  </a:extLst>
                </a:gridCol>
                <a:gridCol w="1154240">
                  <a:extLst>
                    <a:ext uri="{9D8B030D-6E8A-4147-A177-3AD203B41FA5}">
                      <a16:colId xmlns:a16="http://schemas.microsoft.com/office/drawing/2014/main" val="3438109854"/>
                    </a:ext>
                  </a:extLst>
                </a:gridCol>
              </a:tblGrid>
              <a:tr h="544283">
                <a:tc>
                  <a:txBody>
                    <a:bodyPr/>
                    <a:lstStyle/>
                    <a:p>
                      <a:pPr algn="l"/>
                      <a:r>
                        <a:rPr lang="en-US" sz="1400">
                          <a:latin typeface="Arial" panose="020B0604020202020204" pitchFamily="34" charset="0"/>
                          <a:cs typeface="Arial" panose="020B0604020202020204" pitchFamily="34" charset="0"/>
                        </a:rPr>
                        <a:t>Plan</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Single</a:t>
                      </a:r>
                    </a:p>
                    <a:p>
                      <a:pPr algn="ctr"/>
                      <a:r>
                        <a:rPr lang="en-US" sz="1400">
                          <a:latin typeface="Arial" panose="020B0604020202020204" pitchFamily="34" charset="0"/>
                          <a:cs typeface="Arial" panose="020B0604020202020204" pitchFamily="34" charset="0"/>
                        </a:rPr>
                        <a:t>(monthly)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Single</a:t>
                      </a:r>
                    </a:p>
                    <a:p>
                      <a:pPr algn="ctr"/>
                      <a:r>
                        <a:rPr lang="en-US" sz="1400">
                          <a:latin typeface="Arial" panose="020B0604020202020204" pitchFamily="34" charset="0"/>
                          <a:cs typeface="Arial" panose="020B0604020202020204" pitchFamily="34" charset="0"/>
                        </a:rPr>
                        <a:t>(biweekly)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Family</a:t>
                      </a:r>
                    </a:p>
                    <a:p>
                      <a:pPr algn="ctr"/>
                      <a:r>
                        <a:rPr lang="en-US" sz="1400">
                          <a:latin typeface="Arial" panose="020B0604020202020204" pitchFamily="34" charset="0"/>
                          <a:cs typeface="Arial" panose="020B0604020202020204" pitchFamily="34" charset="0"/>
                        </a:rPr>
                        <a:t>(monthly)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Family</a:t>
                      </a:r>
                    </a:p>
                    <a:p>
                      <a:pPr algn="ctr"/>
                      <a:r>
                        <a:rPr lang="en-US" sz="1400">
                          <a:latin typeface="Arial" panose="020B0604020202020204" pitchFamily="34" charset="0"/>
                          <a:cs typeface="Arial" panose="020B0604020202020204" pitchFamily="34" charset="0"/>
                        </a:rPr>
                        <a:t>(biweekly)</a:t>
                      </a:r>
                    </a:p>
                  </a:txBody>
                  <a:tcPr marL="80469" marR="80469" marT="40234" marB="40234" anchor="ctr"/>
                </a:tc>
                <a:extLst>
                  <a:ext uri="{0D108BD9-81ED-4DB2-BD59-A6C34878D82A}">
                    <a16:rowId xmlns:a16="http://schemas.microsoft.com/office/drawing/2014/main" val="2987661553"/>
                  </a:ext>
                </a:extLst>
              </a:tr>
              <a:tr h="328725">
                <a:tc>
                  <a:txBody>
                    <a:bodyPr/>
                    <a:lstStyle/>
                    <a:p>
                      <a:pPr algn="l"/>
                      <a:r>
                        <a:rPr lang="en-US" sz="1400">
                          <a:latin typeface="Arial" panose="020B0604020202020204" pitchFamily="34" charset="0"/>
                          <a:cs typeface="Arial" panose="020B0604020202020204" pitchFamily="34" charset="0"/>
                        </a:rPr>
                        <a:t>IYC Plan with</a:t>
                      </a:r>
                      <a:r>
                        <a:rPr lang="en-US" sz="1400" baseline="0">
                          <a:latin typeface="Arial" panose="020B0604020202020204" pitchFamily="34" charset="0"/>
                          <a:cs typeface="Arial" panose="020B0604020202020204" pitchFamily="34" charset="0"/>
                        </a:rPr>
                        <a:t> Dental</a:t>
                      </a:r>
                      <a:endParaRPr lang="en-US" sz="1400">
                        <a:latin typeface="Arial" panose="020B0604020202020204" pitchFamily="34" charset="0"/>
                        <a:cs typeface="Arial" panose="020B0604020202020204" pitchFamily="34" charset="0"/>
                      </a:endParaRP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$115.00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$57.50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$286.00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$143.00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1974850377"/>
                  </a:ext>
                </a:extLst>
              </a:tr>
              <a:tr h="544283">
                <a:tc>
                  <a:txBody>
                    <a:bodyPr/>
                    <a:lstStyle/>
                    <a:p>
                      <a:pPr algn="l"/>
                      <a:r>
                        <a:rPr lang="en-US" sz="1400">
                          <a:latin typeface="Arial" panose="020B0604020202020204" pitchFamily="34" charset="0"/>
                          <a:cs typeface="Arial" panose="020B0604020202020204" pitchFamily="34" charset="0"/>
                        </a:rPr>
                        <a:t>IYC Plan without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$112.00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$56.00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$276.00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$138.00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3912150143"/>
                  </a:ext>
                </a:extLst>
              </a:tr>
              <a:tr h="3287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Access with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$270.00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$135.00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$673.00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$336.50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2456937267"/>
                  </a:ext>
                </a:extLst>
              </a:tr>
              <a:tr h="544283">
                <a:tc>
                  <a:txBody>
                    <a:bodyPr/>
                    <a:lstStyle/>
                    <a:p>
                      <a:pPr algn="l"/>
                      <a:r>
                        <a:rPr lang="en-US" sz="1400">
                          <a:latin typeface="Arial" panose="020B0604020202020204" pitchFamily="34" charset="0"/>
                          <a:cs typeface="Arial" panose="020B0604020202020204" pitchFamily="34" charset="0"/>
                        </a:rPr>
                        <a:t>Access without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$267.00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$133.50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$663.00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$331.50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1062574912"/>
                  </a:ext>
                </a:extLst>
              </a:tr>
              <a:tr h="759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Access</a:t>
                      </a:r>
                      <a:r>
                        <a:rPr lang="en-US" sz="1400" baseline="0">
                          <a:latin typeface="Arial" panose="020B0604020202020204" pitchFamily="34" charset="0"/>
                          <a:cs typeface="Arial" panose="020B0604020202020204" pitchFamily="34" charset="0"/>
                        </a:rPr>
                        <a:t> with Dental (required to work out of state)</a:t>
                      </a:r>
                      <a:endParaRPr lang="en-US" sz="1400">
                        <a:latin typeface="Arial" panose="020B0604020202020204" pitchFamily="34" charset="0"/>
                        <a:cs typeface="Arial" panose="020B0604020202020204" pitchFamily="34" charset="0"/>
                      </a:endParaRP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$173.00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$86.50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$438.00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$219.00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196900830"/>
                  </a:ext>
                </a:extLst>
              </a:tr>
              <a:tr h="759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Access</a:t>
                      </a:r>
                      <a:r>
                        <a:rPr lang="en-US" sz="1400" baseline="0" dirty="0">
                          <a:latin typeface="Arial" panose="020B0604020202020204" pitchFamily="34" charset="0"/>
                          <a:cs typeface="Arial" panose="020B0604020202020204" pitchFamily="34" charset="0"/>
                        </a:rPr>
                        <a:t> without Dental (required to work out of state)</a:t>
                      </a:r>
                      <a:endParaRPr lang="en-US" sz="1400" dirty="0">
                        <a:latin typeface="Arial" panose="020B0604020202020204" pitchFamily="34" charset="0"/>
                        <a:cs typeface="Arial" panose="020B0604020202020204" pitchFamily="34" charset="0"/>
                      </a:endParaRP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$170.00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$85.00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$428.00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$214.00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56990052"/>
                  </a:ext>
                </a:extLst>
              </a:tr>
            </a:tbl>
          </a:graphicData>
        </a:graphic>
      </p:graphicFrame>
    </p:spTree>
    <p:extLst>
      <p:ext uri="{BB962C8B-B14F-4D97-AF65-F5344CB8AC3E}">
        <p14:creationId xmlns:p14="http://schemas.microsoft.com/office/powerpoint/2010/main" val="228222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E85851-19A5-4A3B-9CE7-B7BB89DD8F00}"/>
              </a:ext>
            </a:extLst>
          </p:cNvPr>
          <p:cNvSpPr>
            <a:spLocks noGrp="1"/>
          </p:cNvSpPr>
          <p:nvPr>
            <p:ph type="title"/>
          </p:nvPr>
        </p:nvSpPr>
        <p:spPr>
          <a:xfrm>
            <a:off x="826852" y="872061"/>
            <a:ext cx="3073940" cy="3436688"/>
          </a:xfrm>
        </p:spPr>
        <p:txBody>
          <a:bodyPr vert="horz" lIns="91440" tIns="45720" rIns="91440" bIns="45720" rtlCol="0" anchor="b">
            <a:normAutofit/>
          </a:bodyPr>
          <a:lstStyle/>
          <a:p>
            <a:pPr>
              <a:spcAft>
                <a:spcPts val="600"/>
              </a:spcAft>
            </a:pPr>
            <a:r>
              <a:rPr lang="en-US" sz="4100" dirty="0">
                <a:solidFill>
                  <a:srgbClr val="262626"/>
                </a:solidFill>
              </a:rPr>
              <a:t>2024 Employee Health Premiums</a:t>
            </a:r>
            <a:br>
              <a:rPr lang="en-US" sz="4100" dirty="0">
                <a:solidFill>
                  <a:srgbClr val="262626"/>
                </a:solidFill>
              </a:rPr>
            </a:br>
            <a:r>
              <a:rPr lang="en-US" sz="4100" dirty="0">
                <a:solidFill>
                  <a:srgbClr val="262626"/>
                </a:solidFill>
              </a:rPr>
              <a:t>HDHP Plans</a:t>
            </a:r>
            <a:endParaRPr lang="en-US" sz="4100" i="1" dirty="0">
              <a:solidFill>
                <a:srgbClr val="262626"/>
              </a:solidFill>
            </a:endParaRP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5B19561-3409-4A7D-B0ED-6B1D559281CB}"/>
              </a:ext>
            </a:extLst>
          </p:cNvPr>
          <p:cNvGraphicFramePr>
            <a:graphicFrameLocks noGrp="1"/>
          </p:cNvGraphicFramePr>
          <p:nvPr>
            <p:extLst>
              <p:ext uri="{D42A27DB-BD31-4B8C-83A1-F6EECF244321}">
                <p14:modId xmlns:p14="http://schemas.microsoft.com/office/powerpoint/2010/main" val="4038962614"/>
              </p:ext>
            </p:extLst>
          </p:nvPr>
        </p:nvGraphicFramePr>
        <p:xfrm>
          <a:off x="5061857" y="1292507"/>
          <a:ext cx="6644005" cy="4270092"/>
        </p:xfrm>
        <a:graphic>
          <a:graphicData uri="http://schemas.openxmlformats.org/drawingml/2006/table">
            <a:tbl>
              <a:tblPr firstRow="1" bandRow="1">
                <a:tableStyleId>{616DA210-FB5B-4158-B5E0-FEB733F419BA}</a:tableStyleId>
              </a:tblPr>
              <a:tblGrid>
                <a:gridCol w="2084375">
                  <a:extLst>
                    <a:ext uri="{9D8B030D-6E8A-4147-A177-3AD203B41FA5}">
                      <a16:colId xmlns:a16="http://schemas.microsoft.com/office/drawing/2014/main" val="1500244699"/>
                    </a:ext>
                  </a:extLst>
                </a:gridCol>
                <a:gridCol w="1108704">
                  <a:extLst>
                    <a:ext uri="{9D8B030D-6E8A-4147-A177-3AD203B41FA5}">
                      <a16:colId xmlns:a16="http://schemas.microsoft.com/office/drawing/2014/main" val="1661144392"/>
                    </a:ext>
                  </a:extLst>
                </a:gridCol>
                <a:gridCol w="1171110">
                  <a:extLst>
                    <a:ext uri="{9D8B030D-6E8A-4147-A177-3AD203B41FA5}">
                      <a16:colId xmlns:a16="http://schemas.microsoft.com/office/drawing/2014/main" val="1366804792"/>
                    </a:ext>
                  </a:extLst>
                </a:gridCol>
                <a:gridCol w="1108704">
                  <a:extLst>
                    <a:ext uri="{9D8B030D-6E8A-4147-A177-3AD203B41FA5}">
                      <a16:colId xmlns:a16="http://schemas.microsoft.com/office/drawing/2014/main" val="575697317"/>
                    </a:ext>
                  </a:extLst>
                </a:gridCol>
                <a:gridCol w="1171112">
                  <a:extLst>
                    <a:ext uri="{9D8B030D-6E8A-4147-A177-3AD203B41FA5}">
                      <a16:colId xmlns:a16="http://schemas.microsoft.com/office/drawing/2014/main" val="1250198828"/>
                    </a:ext>
                  </a:extLst>
                </a:gridCol>
              </a:tblGrid>
              <a:tr h="548004">
                <a:tc>
                  <a:txBody>
                    <a:bodyPr/>
                    <a:lstStyle/>
                    <a:p>
                      <a:pPr algn="l"/>
                      <a:r>
                        <a:rPr lang="en-US" sz="1400">
                          <a:latin typeface="Arial" panose="020B0604020202020204" pitchFamily="34" charset="0"/>
                          <a:cs typeface="Arial" panose="020B0604020202020204" pitchFamily="34" charset="0"/>
                        </a:rPr>
                        <a:t>Plan</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Single</a:t>
                      </a:r>
                    </a:p>
                    <a:p>
                      <a:pPr algn="ctr"/>
                      <a:r>
                        <a:rPr lang="en-US" sz="1400">
                          <a:latin typeface="Arial" panose="020B0604020202020204" pitchFamily="34" charset="0"/>
                          <a:cs typeface="Arial" panose="020B0604020202020204" pitchFamily="34" charset="0"/>
                        </a:rPr>
                        <a:t>(monthly)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Single</a:t>
                      </a:r>
                    </a:p>
                    <a:p>
                      <a:pPr algn="ctr"/>
                      <a:r>
                        <a:rPr lang="en-US" sz="1400">
                          <a:latin typeface="Arial" panose="020B0604020202020204" pitchFamily="34" charset="0"/>
                          <a:cs typeface="Arial" panose="020B0604020202020204" pitchFamily="34" charset="0"/>
                        </a:rPr>
                        <a:t>(biweekly)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Family</a:t>
                      </a:r>
                    </a:p>
                    <a:p>
                      <a:pPr algn="ctr"/>
                      <a:r>
                        <a:rPr lang="en-US" sz="1400">
                          <a:latin typeface="Arial" panose="020B0604020202020204" pitchFamily="34" charset="0"/>
                          <a:cs typeface="Arial" panose="020B0604020202020204" pitchFamily="34" charset="0"/>
                        </a:rPr>
                        <a:t>(monthly)</a:t>
                      </a:r>
                    </a:p>
                  </a:txBody>
                  <a:tcPr marL="80469" marR="80469" marT="40234" marB="40234" anchor="ctr"/>
                </a:tc>
                <a:tc>
                  <a:txBody>
                    <a:bodyPr/>
                    <a:lstStyle/>
                    <a:p>
                      <a:pPr algn="ctr"/>
                      <a:r>
                        <a:rPr lang="en-US" sz="1400">
                          <a:latin typeface="Arial" panose="020B0604020202020204" pitchFamily="34" charset="0"/>
                          <a:cs typeface="Arial" panose="020B0604020202020204" pitchFamily="34" charset="0"/>
                        </a:rPr>
                        <a:t>Family</a:t>
                      </a:r>
                    </a:p>
                    <a:p>
                      <a:pPr algn="ctr"/>
                      <a:r>
                        <a:rPr lang="en-US" sz="1400">
                          <a:latin typeface="Arial" panose="020B0604020202020204" pitchFamily="34" charset="0"/>
                          <a:cs typeface="Arial" panose="020B0604020202020204" pitchFamily="34" charset="0"/>
                        </a:rPr>
                        <a:t>(biweekly)</a:t>
                      </a:r>
                    </a:p>
                  </a:txBody>
                  <a:tcPr marL="80469" marR="80469" marT="40234" marB="40234" anchor="ctr"/>
                </a:tc>
                <a:extLst>
                  <a:ext uri="{0D108BD9-81ED-4DB2-BD59-A6C34878D82A}">
                    <a16:rowId xmlns:a16="http://schemas.microsoft.com/office/drawing/2014/main" val="277123397"/>
                  </a:ext>
                </a:extLst>
              </a:tr>
              <a:tr h="548004">
                <a:tc>
                  <a:txBody>
                    <a:bodyPr/>
                    <a:lstStyle/>
                    <a:p>
                      <a:pPr algn="l"/>
                      <a:r>
                        <a:rPr lang="en-US" sz="1400">
                          <a:latin typeface="Arial" panose="020B0604020202020204" pitchFamily="34" charset="0"/>
                          <a:cs typeface="Arial" panose="020B0604020202020204" pitchFamily="34" charset="0"/>
                        </a:rPr>
                        <a:t>HDHP</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Plan with</a:t>
                      </a:r>
                      <a:r>
                        <a:rPr lang="en-US" sz="1400" baseline="0">
                          <a:latin typeface="Arial" panose="020B0604020202020204" pitchFamily="34" charset="0"/>
                          <a:cs typeface="Arial" panose="020B0604020202020204" pitchFamily="34" charset="0"/>
                        </a:rPr>
                        <a:t> Dental</a:t>
                      </a:r>
                      <a:endParaRPr lang="en-US" sz="1400">
                        <a:latin typeface="Arial" panose="020B0604020202020204" pitchFamily="34" charset="0"/>
                        <a:cs typeface="Arial" panose="020B0604020202020204" pitchFamily="34" charset="0"/>
                      </a:endParaRP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$42.00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$21.00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$107.00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$53.50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1333353245"/>
                  </a:ext>
                </a:extLst>
              </a:tr>
              <a:tr h="548004">
                <a:tc>
                  <a:txBody>
                    <a:bodyPr/>
                    <a:lstStyle/>
                    <a:p>
                      <a:pPr algn="l"/>
                      <a:r>
                        <a:rPr lang="en-US" sz="1400">
                          <a:latin typeface="Arial" panose="020B0604020202020204" pitchFamily="34" charset="0"/>
                          <a:cs typeface="Arial" panose="020B0604020202020204" pitchFamily="34" charset="0"/>
                        </a:rPr>
                        <a:t>HDHP</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Plan without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$39.00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$19.50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$97.00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$48.50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2008894825"/>
                  </a:ext>
                </a:extLst>
              </a:tr>
              <a:tr h="548004">
                <a:tc>
                  <a:txBody>
                    <a:bodyPr/>
                    <a:lstStyle/>
                    <a:p>
                      <a:pPr algn="l"/>
                      <a:r>
                        <a:rPr lang="en-US" sz="1400">
                          <a:latin typeface="Arial" panose="020B0604020202020204" pitchFamily="34" charset="0"/>
                          <a:cs typeface="Arial" panose="020B0604020202020204" pitchFamily="34" charset="0"/>
                        </a:rPr>
                        <a:t>HDHP Access with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$197.00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$98.50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$494.00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$247.00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4148309125"/>
                  </a:ext>
                </a:extLst>
              </a:tr>
              <a:tr h="548004">
                <a:tc>
                  <a:txBody>
                    <a:bodyPr/>
                    <a:lstStyle/>
                    <a:p>
                      <a:pPr algn="l"/>
                      <a:r>
                        <a:rPr lang="en-US" sz="1400">
                          <a:latin typeface="Arial" panose="020B0604020202020204" pitchFamily="34" charset="0"/>
                          <a:cs typeface="Arial" panose="020B0604020202020204" pitchFamily="34" charset="0"/>
                        </a:rPr>
                        <a:t>HDHP Access without Dental</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$194.00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$97.00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$484.00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$242.00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1463371675"/>
                  </a:ext>
                </a:extLst>
              </a:tr>
              <a:tr h="765036">
                <a:tc>
                  <a:txBody>
                    <a:bodyPr/>
                    <a:lstStyle/>
                    <a:p>
                      <a:pPr algn="l"/>
                      <a:r>
                        <a:rPr lang="en-US" sz="1400">
                          <a:latin typeface="Arial" panose="020B0604020202020204" pitchFamily="34" charset="0"/>
                          <a:cs typeface="Arial" panose="020B0604020202020204" pitchFamily="34" charset="0"/>
                        </a:rPr>
                        <a:t>HDHP Access</a:t>
                      </a:r>
                      <a:r>
                        <a:rPr lang="en-US" sz="1400" baseline="0">
                          <a:latin typeface="Arial" panose="020B0604020202020204" pitchFamily="34" charset="0"/>
                          <a:cs typeface="Arial" panose="020B0604020202020204" pitchFamily="34" charset="0"/>
                        </a:rPr>
                        <a:t> with Dental (required to work out of state)</a:t>
                      </a:r>
                      <a:endParaRPr lang="en-US" sz="1400">
                        <a:latin typeface="Arial" panose="020B0604020202020204" pitchFamily="34" charset="0"/>
                        <a:cs typeface="Arial" panose="020B0604020202020204" pitchFamily="34" charset="0"/>
                      </a:endParaRP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$100.00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$50.00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$259.00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$129.50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70307918"/>
                  </a:ext>
                </a:extLst>
              </a:tr>
              <a:tr h="765036">
                <a:tc>
                  <a:txBody>
                    <a:bodyPr/>
                    <a:lstStyle/>
                    <a:p>
                      <a:pPr algn="l"/>
                      <a:r>
                        <a:rPr lang="en-US" sz="1400">
                          <a:latin typeface="Arial" panose="020B0604020202020204" pitchFamily="34" charset="0"/>
                          <a:cs typeface="Arial" panose="020B0604020202020204" pitchFamily="34" charset="0"/>
                        </a:rPr>
                        <a:t>HDHP Access without Dental (required to work out of state)</a:t>
                      </a:r>
                    </a:p>
                  </a:txBody>
                  <a:tcPr marL="80469" marR="80469" marT="40234" marB="40234" anchor="ctr"/>
                </a:tc>
                <a:tc>
                  <a:txBody>
                    <a:bodyPr/>
                    <a:lstStyle/>
                    <a:p>
                      <a:pPr algn="ctr" fontAlgn="b"/>
                      <a:r>
                        <a:rPr lang="en-US" sz="1400" b="0" i="0" u="none" strike="noStrike" dirty="0">
                          <a:solidFill>
                            <a:srgbClr val="000000"/>
                          </a:solidFill>
                          <a:effectLst/>
                          <a:latin typeface="Arial"/>
                          <a:cs typeface="Arial"/>
                        </a:rPr>
                        <a:t>$97.00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$48.50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$249.00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tc>
                  <a:txBody>
                    <a:bodyPr/>
                    <a:lstStyle/>
                    <a:p>
                      <a:pPr algn="ctr" fontAlgn="b"/>
                      <a:r>
                        <a:rPr lang="en-US" sz="1400" b="0" i="0" u="none" strike="noStrike" dirty="0">
                          <a:solidFill>
                            <a:srgbClr val="000000"/>
                          </a:solidFill>
                          <a:effectLst/>
                          <a:latin typeface="Arial"/>
                          <a:cs typeface="Arial"/>
                        </a:rPr>
                        <a:t>$124.50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8382" marR="8382" marT="8382" marB="0" anchor="ctr"/>
                </a:tc>
                <a:extLst>
                  <a:ext uri="{0D108BD9-81ED-4DB2-BD59-A6C34878D82A}">
                    <a16:rowId xmlns:a16="http://schemas.microsoft.com/office/drawing/2014/main" val="4181028601"/>
                  </a:ext>
                </a:extLst>
              </a:tr>
            </a:tbl>
          </a:graphicData>
        </a:graphic>
      </p:graphicFrame>
    </p:spTree>
    <p:extLst>
      <p:ext uri="{BB962C8B-B14F-4D97-AF65-F5344CB8AC3E}">
        <p14:creationId xmlns:p14="http://schemas.microsoft.com/office/powerpoint/2010/main" val="411329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3AF0-2A86-4A7A-A077-3FF0011BCDA0}"/>
              </a:ext>
            </a:extLst>
          </p:cNvPr>
          <p:cNvSpPr>
            <a:spLocks noGrp="1"/>
          </p:cNvSpPr>
          <p:nvPr>
            <p:ph type="title"/>
          </p:nvPr>
        </p:nvSpPr>
        <p:spPr>
          <a:xfrm>
            <a:off x="1295402" y="723570"/>
            <a:ext cx="9601196" cy="1562430"/>
          </a:xfrm>
        </p:spPr>
        <p:txBody>
          <a:bodyPr>
            <a:noAutofit/>
          </a:bodyPr>
          <a:lstStyle/>
          <a:p>
            <a:r>
              <a:rPr lang="en-US" sz="2000" b="1" dirty="0">
                <a:latin typeface="Arial" panose="020B0604020202020204" pitchFamily="34" charset="0"/>
                <a:cs typeface="Arial" panose="020B0604020202020204" pitchFamily="34" charset="0"/>
              </a:rPr>
              <a:t>Health Savings Account (HSA) Contribution</a:t>
            </a:r>
            <a:br>
              <a:rPr lang="en-US" sz="2000" b="1"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If enrolled in a High Deductible Health Plan for 2024, must enroll in an HSA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Must re-enroll in HSA every year!!</a:t>
            </a: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667472B-DAF4-424A-A751-0D43B9CC3E84}"/>
              </a:ext>
            </a:extLst>
          </p:cNvPr>
          <p:cNvSpPr>
            <a:spLocks noGrp="1"/>
          </p:cNvSpPr>
          <p:nvPr>
            <p:ph type="body" idx="1"/>
          </p:nvPr>
        </p:nvSpPr>
        <p:spPr>
          <a:xfrm>
            <a:off x="1377696" y="2426442"/>
            <a:ext cx="4718304" cy="738085"/>
          </a:xfrm>
        </p:spPr>
        <p:txBody>
          <a:bodyPr/>
          <a:lstStyle/>
          <a:p>
            <a:r>
              <a:rPr lang="en-US" sz="2000" b="1" dirty="0">
                <a:latin typeface="Arial" panose="020B0604020202020204" pitchFamily="34" charset="0"/>
                <a:cs typeface="Arial" panose="020B0604020202020204" pitchFamily="34" charset="0"/>
              </a:rPr>
              <a:t>HSA Annual Employer Contribution* (no change from 2023)</a:t>
            </a:r>
          </a:p>
        </p:txBody>
      </p:sp>
      <p:sp>
        <p:nvSpPr>
          <p:cNvPr id="4" name="Content Placeholder 3">
            <a:extLst>
              <a:ext uri="{FF2B5EF4-FFF2-40B4-BE49-F238E27FC236}">
                <a16:creationId xmlns:a16="http://schemas.microsoft.com/office/drawing/2014/main" id="{41023157-2E66-4770-A4F8-6A9F779FF2FE}"/>
              </a:ext>
            </a:extLst>
          </p:cNvPr>
          <p:cNvSpPr>
            <a:spLocks noGrp="1"/>
          </p:cNvSpPr>
          <p:nvPr>
            <p:ph sz="half" idx="2"/>
          </p:nvPr>
        </p:nvSpPr>
        <p:spPr>
          <a:xfrm>
            <a:off x="1295400" y="3355450"/>
            <a:ext cx="4718304" cy="2520418"/>
          </a:xfrm>
        </p:spPr>
        <p:txBody>
          <a:bodyPr>
            <a:normAutofit lnSpcReduction="10000"/>
          </a:bodyPr>
          <a:lstStyle/>
          <a:p>
            <a:r>
              <a:rPr lang="en-US" sz="2000" dirty="0">
                <a:latin typeface="Arial" panose="020B0604020202020204" pitchFamily="34" charset="0"/>
                <a:cs typeface="Arial" panose="020B0604020202020204" pitchFamily="34" charset="0"/>
              </a:rPr>
              <a:t>Single = $750 ($31.25 bi-weekly/$62.50 monthly)</a:t>
            </a:r>
          </a:p>
          <a:p>
            <a:r>
              <a:rPr lang="en-US" sz="2000" dirty="0">
                <a:latin typeface="Arial" panose="020B0604020202020204" pitchFamily="34" charset="0"/>
                <a:cs typeface="Arial" panose="020B0604020202020204" pitchFamily="34" charset="0"/>
              </a:rPr>
              <a:t>Family = $1,500 ($62.50 bi-weekly/$125.00 monthly)</a:t>
            </a:r>
          </a:p>
          <a:p>
            <a:r>
              <a:rPr lang="en-US" sz="2000" dirty="0">
                <a:latin typeface="Arial" panose="020B0604020202020204" pitchFamily="34" charset="0"/>
                <a:cs typeface="Arial" panose="020B0604020202020204" pitchFamily="34" charset="0"/>
              </a:rPr>
              <a:t>If required to pay half of total health insurance premium, receive half of total HSA employer contribution</a:t>
            </a:r>
          </a:p>
          <a:p>
            <a:pPr marL="0" indent="0">
              <a:buNone/>
            </a:pPr>
            <a:endParaRPr lang="en-US" dirty="0"/>
          </a:p>
        </p:txBody>
      </p:sp>
      <p:sp>
        <p:nvSpPr>
          <p:cNvPr id="5" name="Text Placeholder 4">
            <a:extLst>
              <a:ext uri="{FF2B5EF4-FFF2-40B4-BE49-F238E27FC236}">
                <a16:creationId xmlns:a16="http://schemas.microsoft.com/office/drawing/2014/main" id="{C5502249-E519-43EA-B70A-83F6718E4CB6}"/>
              </a:ext>
            </a:extLst>
          </p:cNvPr>
          <p:cNvSpPr>
            <a:spLocks noGrp="1"/>
          </p:cNvSpPr>
          <p:nvPr>
            <p:ph type="body" sz="quarter" idx="3"/>
          </p:nvPr>
        </p:nvSpPr>
        <p:spPr>
          <a:xfrm>
            <a:off x="6180670" y="2417198"/>
            <a:ext cx="4718304" cy="772570"/>
          </a:xfrm>
        </p:spPr>
        <p:txBody>
          <a:bodyPr/>
          <a:lstStyle/>
          <a:p>
            <a:r>
              <a:rPr lang="en-US" sz="2000" b="1">
                <a:latin typeface="Arial" panose="020B0604020202020204" pitchFamily="34" charset="0"/>
                <a:cs typeface="Arial" panose="020B0604020202020204" pitchFamily="34" charset="0"/>
              </a:rPr>
              <a:t>HSA Total Annual Contribution Limit (employee + employer)</a:t>
            </a:r>
          </a:p>
        </p:txBody>
      </p:sp>
      <p:sp>
        <p:nvSpPr>
          <p:cNvPr id="6" name="Content Placeholder 5">
            <a:extLst>
              <a:ext uri="{FF2B5EF4-FFF2-40B4-BE49-F238E27FC236}">
                <a16:creationId xmlns:a16="http://schemas.microsoft.com/office/drawing/2014/main" id="{0A315656-3B29-4964-B82F-212F1E5D5CD8}"/>
              </a:ext>
            </a:extLst>
          </p:cNvPr>
          <p:cNvSpPr>
            <a:spLocks noGrp="1"/>
          </p:cNvSpPr>
          <p:nvPr>
            <p:ph sz="quarter" idx="4"/>
          </p:nvPr>
        </p:nvSpPr>
        <p:spPr>
          <a:xfrm>
            <a:off x="6180670" y="3234795"/>
            <a:ext cx="4718304" cy="2641072"/>
          </a:xfrm>
        </p:spPr>
        <p:txBody>
          <a:bodyPr>
            <a:normAutofit lnSpcReduction="10000"/>
          </a:bodyPr>
          <a:lstStyle/>
          <a:p>
            <a:r>
              <a:rPr lang="en-US" sz="2000" dirty="0">
                <a:latin typeface="Arial" panose="020B0604020202020204" pitchFamily="34" charset="0"/>
                <a:cs typeface="Arial" panose="020B0604020202020204" pitchFamily="34" charset="0"/>
              </a:rPr>
              <a:t>Single = $4,150 ($300 increase from 2023)</a:t>
            </a:r>
          </a:p>
          <a:p>
            <a:r>
              <a:rPr lang="en-US" sz="2000" dirty="0">
                <a:latin typeface="Arial" panose="020B0604020202020204" pitchFamily="34" charset="0"/>
                <a:cs typeface="Arial" panose="020B0604020202020204" pitchFamily="34" charset="0"/>
              </a:rPr>
              <a:t>Family = $8,300 ($550 increase from 2023)</a:t>
            </a:r>
          </a:p>
          <a:p>
            <a:r>
              <a:rPr lang="en-US" sz="2000" dirty="0">
                <a:latin typeface="Arial" panose="020B0604020202020204" pitchFamily="34" charset="0"/>
                <a:cs typeface="Arial" panose="020B0604020202020204" pitchFamily="34" charset="0"/>
              </a:rPr>
              <a:t>Age 55 or older = $1,000 catch-up contribution limit</a:t>
            </a:r>
          </a:p>
        </p:txBody>
      </p:sp>
      <p:sp>
        <p:nvSpPr>
          <p:cNvPr id="7" name="TextBox 6">
            <a:extLst>
              <a:ext uri="{FF2B5EF4-FFF2-40B4-BE49-F238E27FC236}">
                <a16:creationId xmlns:a16="http://schemas.microsoft.com/office/drawing/2014/main" id="{12018411-6CDD-4AF4-8905-0482D8140E69}"/>
              </a:ext>
            </a:extLst>
          </p:cNvPr>
          <p:cNvSpPr txBox="1"/>
          <p:nvPr/>
        </p:nvSpPr>
        <p:spPr>
          <a:xfrm>
            <a:off x="1113183" y="5701085"/>
            <a:ext cx="10281036"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NOTE: </a:t>
            </a:r>
            <a:r>
              <a:rPr lang="en-US">
                <a:latin typeface="Arial" panose="020B0604020202020204" pitchFamily="34" charset="0"/>
                <a:cs typeface="Arial" panose="020B0604020202020204" pitchFamily="34" charset="0"/>
              </a:rPr>
              <a:t>Contributions taken over 24 paychecks per year (12 if paid monthly)</a:t>
            </a:r>
          </a:p>
        </p:txBody>
      </p:sp>
      <p:sp>
        <p:nvSpPr>
          <p:cNvPr id="8" name="TextBox 7">
            <a:extLst>
              <a:ext uri="{FF2B5EF4-FFF2-40B4-BE49-F238E27FC236}">
                <a16:creationId xmlns:a16="http://schemas.microsoft.com/office/drawing/2014/main" id="{1D57DC23-B7B2-483B-A079-E09D078CD0F3}"/>
              </a:ext>
            </a:extLst>
          </p:cNvPr>
          <p:cNvSpPr txBox="1"/>
          <p:nvPr/>
        </p:nvSpPr>
        <p:spPr>
          <a:xfrm>
            <a:off x="496202" y="6425723"/>
            <a:ext cx="11035004" cy="307777"/>
          </a:xfrm>
          <a:prstGeom prst="rect">
            <a:avLst/>
          </a:prstGeom>
          <a:noFill/>
        </p:spPr>
        <p:txBody>
          <a:bodyPr wrap="square" rtlCol="0">
            <a:spAutoFit/>
          </a:bodyPr>
          <a:lstStyle/>
          <a:p>
            <a:r>
              <a:rPr lang="en-US" sz="1400" i="1">
                <a:latin typeface="Arial" panose="020B0604020202020204" pitchFamily="34" charset="0"/>
                <a:cs typeface="Arial" panose="020B0604020202020204" pitchFamily="34" charset="0"/>
              </a:rPr>
              <a:t>* If not eligible for employer contribution towards health insurance, no employer HSA contribution</a:t>
            </a:r>
          </a:p>
        </p:txBody>
      </p:sp>
    </p:spTree>
    <p:extLst>
      <p:ext uri="{BB962C8B-B14F-4D97-AF65-F5344CB8AC3E}">
        <p14:creationId xmlns:p14="http://schemas.microsoft.com/office/powerpoint/2010/main" val="86108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84CC-671C-4E05-BD13-DDB959586060}"/>
              </a:ext>
            </a:extLst>
          </p:cNvPr>
          <p:cNvSpPr>
            <a:spLocks noGrp="1"/>
          </p:cNvSpPr>
          <p:nvPr>
            <p:ph type="title"/>
          </p:nvPr>
        </p:nvSpPr>
        <p:spPr>
          <a:xfrm>
            <a:off x="1295402" y="982132"/>
            <a:ext cx="9601196" cy="1303867"/>
          </a:xfrm>
        </p:spPr>
        <p:txBody>
          <a:bodyPr>
            <a:normAutofit/>
          </a:bodyPr>
          <a:lstStyle/>
          <a:p>
            <a:pPr>
              <a:lnSpc>
                <a:spcPct val="90000"/>
              </a:lnSpc>
              <a:spcBef>
                <a:spcPts val="1200"/>
              </a:spcBef>
            </a:pPr>
            <a:r>
              <a:rPr lang="en-US" sz="2100" b="1" dirty="0">
                <a:latin typeface="Arial" panose="020B0604020202020204" pitchFamily="34" charset="0"/>
                <a:cs typeface="Arial" panose="020B0604020202020204" pitchFamily="34" charset="0"/>
              </a:rPr>
              <a:t>Health Insurance </a:t>
            </a:r>
            <a:r>
              <a:rPr lang="en-US" sz="2100" b="1" dirty="0" err="1">
                <a:latin typeface="Arial" panose="020B0604020202020204" pitchFamily="34" charset="0"/>
                <a:cs typeface="Arial" panose="020B0604020202020204" pitchFamily="34" charset="0"/>
              </a:rPr>
              <a:t>Opt</a:t>
            </a:r>
            <a:r>
              <a:rPr lang="en-US" sz="2100" b="1" dirty="0">
                <a:latin typeface="Arial" panose="020B0604020202020204" pitchFamily="34" charset="0"/>
                <a:cs typeface="Arial" panose="020B0604020202020204" pitchFamily="34" charset="0"/>
              </a:rPr>
              <a:t> Out Stipend (OOS)</a:t>
            </a:r>
            <a:br>
              <a:rPr lang="en-US" sz="2100" b="1"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If you’re not enrolling in health insurance for 2024, you may be eligible for $2,000 opt-out stipend</a:t>
            </a:r>
          </a:p>
        </p:txBody>
      </p:sp>
      <p:sp>
        <p:nvSpPr>
          <p:cNvPr id="3" name="Content Placeholder 2">
            <a:extLst>
              <a:ext uri="{FF2B5EF4-FFF2-40B4-BE49-F238E27FC236}">
                <a16:creationId xmlns:a16="http://schemas.microsoft.com/office/drawing/2014/main" id="{79F468D0-CE58-4D43-B56B-2B446ADD79E6}"/>
              </a:ext>
            </a:extLst>
          </p:cNvPr>
          <p:cNvSpPr>
            <a:spLocks noGrp="1"/>
          </p:cNvSpPr>
          <p:nvPr>
            <p:ph idx="1"/>
          </p:nvPr>
        </p:nvSpPr>
        <p:spPr>
          <a:xfrm>
            <a:off x="1295402" y="2556932"/>
            <a:ext cx="6256866" cy="3478108"/>
          </a:xfrm>
        </p:spPr>
        <p:txBody>
          <a:bodyPr>
            <a:normAutofit/>
          </a:bodyPr>
          <a:lstStyle/>
          <a:p>
            <a:pPr>
              <a:lnSpc>
                <a:spcPct val="90000"/>
              </a:lnSpc>
              <a:spcBef>
                <a:spcPts val="600"/>
              </a:spcBef>
            </a:pPr>
            <a:r>
              <a:rPr lang="en-US" sz="1600" b="1" dirty="0">
                <a:latin typeface="Arial"/>
                <a:cs typeface="Arial"/>
                <a:hlinkClick r:id="rId4"/>
              </a:rPr>
              <a:t>Eligibility requirements</a:t>
            </a:r>
            <a:endParaRPr lang="en-US" sz="1600" b="1" dirty="0">
              <a:latin typeface="Arial"/>
              <a:cs typeface="Arial"/>
            </a:endParaRPr>
          </a:p>
          <a:p>
            <a:pPr lvl="1">
              <a:lnSpc>
                <a:spcPct val="90000"/>
              </a:lnSpc>
              <a:spcBef>
                <a:spcPts val="600"/>
              </a:spcBef>
            </a:pPr>
            <a:r>
              <a:rPr lang="en-US" sz="1600" dirty="0">
                <a:latin typeface="Arial"/>
                <a:cs typeface="Arial"/>
              </a:rPr>
              <a:t>Must not be covered by state or UW health insurance in 2024 as an employee, spouse or child; and</a:t>
            </a:r>
          </a:p>
          <a:p>
            <a:pPr lvl="1">
              <a:lnSpc>
                <a:spcPct val="90000"/>
              </a:lnSpc>
              <a:spcBef>
                <a:spcPts val="600"/>
              </a:spcBef>
            </a:pPr>
            <a:r>
              <a:rPr lang="en-US" sz="1600" dirty="0">
                <a:latin typeface="Arial"/>
                <a:cs typeface="Arial"/>
              </a:rPr>
              <a:t>If employed by the state in 2015 and </a:t>
            </a:r>
            <a:r>
              <a:rPr lang="en-US" sz="1600" u="sng" dirty="0">
                <a:latin typeface="Arial"/>
                <a:cs typeface="Arial"/>
              </a:rPr>
              <a:t>were eligible for the employer contribution towards health insurance</a:t>
            </a:r>
            <a:r>
              <a:rPr lang="en-US" sz="1600" dirty="0">
                <a:latin typeface="Arial"/>
                <a:cs typeface="Arial"/>
              </a:rPr>
              <a:t>, did NOT opt out of coverage in 2015.</a:t>
            </a:r>
          </a:p>
          <a:p>
            <a:pPr>
              <a:lnSpc>
                <a:spcPct val="90000"/>
              </a:lnSpc>
              <a:spcBef>
                <a:spcPts val="600"/>
              </a:spcBef>
              <a:buFont typeface="Arial" panose="020B0604020202020204" pitchFamily="34" charset="0"/>
              <a:buChar char="•"/>
            </a:pPr>
            <a:r>
              <a:rPr lang="en-US" sz="1600" dirty="0">
                <a:latin typeface="Arial"/>
                <a:cs typeface="Arial"/>
              </a:rPr>
              <a:t>$2,000 stipend is paid over 24 pay periods per year (paid on first 2 checks payable each month)</a:t>
            </a:r>
          </a:p>
          <a:p>
            <a:pPr>
              <a:lnSpc>
                <a:spcPct val="90000"/>
              </a:lnSpc>
              <a:spcBef>
                <a:spcPts val="600"/>
              </a:spcBef>
              <a:buFont typeface="Arial" panose="020B0604020202020204" pitchFamily="34" charset="0"/>
              <a:buChar char="•"/>
            </a:pPr>
            <a:r>
              <a:rPr lang="en-US" sz="1600" dirty="0">
                <a:latin typeface="Arial"/>
                <a:cs typeface="Arial"/>
              </a:rPr>
              <a:t>Stipend is considered taxable earnings, but the earnings do not count towards the Wisconsin Retirement System.</a:t>
            </a:r>
          </a:p>
        </p:txBody>
      </p:sp>
      <p:pic>
        <p:nvPicPr>
          <p:cNvPr id="3074" name="Picture 2" descr="Dollar Sign">
            <a:extLst>
              <a:ext uri="{FF2B5EF4-FFF2-40B4-BE49-F238E27FC236}">
                <a16:creationId xmlns:a16="http://schemas.microsoft.com/office/drawing/2014/main" id="{3E4D67FA-F38B-4C03-8C15-C0B972BA8C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1509"/>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5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7" name="Picture 36">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0" name="Picture 39">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50E3CCF-D8E2-4F7E-AC6A-AF5A1990E5DF}"/>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latin typeface="Arial" panose="020B0604020202020204" pitchFamily="34" charset="0"/>
                <a:cs typeface="Arial" panose="020B0604020202020204" pitchFamily="34" charset="0"/>
              </a:rPr>
              <a:t>OOS in </a:t>
            </a:r>
            <a:r>
              <a:rPr lang="en-US" sz="2800" dirty="0" err="1">
                <a:solidFill>
                  <a:srgbClr val="262626"/>
                </a:solidFill>
                <a:latin typeface="Arial" panose="020B0604020202020204" pitchFamily="34" charset="0"/>
                <a:cs typeface="Arial" panose="020B0604020202020204" pitchFamily="34" charset="0"/>
              </a:rPr>
              <a:t>eBenefit</a:t>
            </a:r>
            <a:endParaRPr lang="en-US" sz="2800" dirty="0">
              <a:solidFill>
                <a:srgbClr val="262626"/>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0228C1F-D76C-4EF5-9D32-638698450C41}"/>
              </a:ext>
            </a:extLst>
          </p:cNvPr>
          <p:cNvSpPr>
            <a:spLocks noGrp="1"/>
          </p:cNvSpPr>
          <p:nvPr>
            <p:ph idx="1"/>
          </p:nvPr>
        </p:nvSpPr>
        <p:spPr>
          <a:xfrm>
            <a:off x="1295401" y="2493774"/>
            <a:ext cx="3660057" cy="3382094"/>
          </a:xfrm>
        </p:spPr>
        <p:txBody>
          <a:bodyPr>
            <a:normAutofit/>
          </a:bodyPr>
          <a:lstStyle/>
          <a:p>
            <a:pPr>
              <a:lnSpc>
                <a:spcPct val="90000"/>
              </a:lnSpc>
            </a:pPr>
            <a:r>
              <a:rPr lang="en-US" sz="1500" dirty="0">
                <a:solidFill>
                  <a:srgbClr val="262626"/>
                </a:solidFill>
                <a:latin typeface="Arial"/>
                <a:cs typeface="Arial"/>
              </a:rPr>
              <a:t>Prior to enrolling in the OOS, you must first waive health insurance in eBenefits </a:t>
            </a:r>
            <a:endParaRPr lang="en-US" sz="1500" dirty="0">
              <a:solidFill>
                <a:srgbClr val="262626"/>
              </a:solidFill>
              <a:latin typeface="Arial" panose="020B0604020202020204" pitchFamily="34" charset="0"/>
              <a:cs typeface="Arial" panose="020B0604020202020204" pitchFamily="34" charset="0"/>
            </a:endParaRPr>
          </a:p>
          <a:p>
            <a:pPr>
              <a:lnSpc>
                <a:spcPct val="90000"/>
              </a:lnSpc>
            </a:pPr>
            <a:r>
              <a:rPr lang="en-US" sz="1500" dirty="0">
                <a:solidFill>
                  <a:srgbClr val="262626"/>
                </a:solidFill>
                <a:latin typeface="Arial"/>
                <a:cs typeface="Arial"/>
              </a:rPr>
              <a:t>Then click the </a:t>
            </a:r>
            <a:r>
              <a:rPr lang="en-US" sz="1500" b="1" dirty="0">
                <a:solidFill>
                  <a:srgbClr val="262626"/>
                </a:solidFill>
                <a:latin typeface="Arial"/>
                <a:cs typeface="Arial"/>
              </a:rPr>
              <a:t>Edit</a:t>
            </a:r>
            <a:r>
              <a:rPr lang="en-US" sz="1500" dirty="0">
                <a:solidFill>
                  <a:srgbClr val="262626"/>
                </a:solidFill>
                <a:latin typeface="Arial"/>
                <a:cs typeface="Arial"/>
              </a:rPr>
              <a:t> next to Opt-Out Stipend in eBenefits (at bottom of plan summary page)</a:t>
            </a:r>
          </a:p>
          <a:p>
            <a:pPr>
              <a:lnSpc>
                <a:spcPct val="90000"/>
              </a:lnSpc>
              <a:buFont typeface="Arial" panose="020B0604020202020204" pitchFamily="34" charset="0"/>
              <a:buChar char="•"/>
            </a:pPr>
            <a:r>
              <a:rPr lang="en-US" sz="1500" dirty="0">
                <a:solidFill>
                  <a:srgbClr val="262626"/>
                </a:solidFill>
                <a:latin typeface="Arial"/>
                <a:cs typeface="Arial"/>
              </a:rPr>
              <a:t>You will then be asked a series of questions to ensure that you are eligible for the opt out stipend </a:t>
            </a:r>
            <a:endParaRPr lang="en-US" sz="1500" dirty="0">
              <a:solidFill>
                <a:srgbClr val="262626"/>
              </a:solidFill>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US" sz="1500" dirty="0">
                <a:solidFill>
                  <a:srgbClr val="262626"/>
                </a:solidFill>
                <a:latin typeface="Arial"/>
                <a:cs typeface="Arial"/>
              </a:rPr>
              <a:t>Once you answer the questions correctly, you will only be able to apply for the Opt-Out Stipend like all other benefit plans.</a:t>
            </a: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latin typeface="Arial" panose="020B0604020202020204" pitchFamily="34" charset="0"/>
              <a:cs typeface="Arial" panose="020B0604020202020204" pitchFamily="34" charset="0"/>
            </a:endParaRPr>
          </a:p>
          <a:p>
            <a:pPr marL="0" indent="0" algn="ctr">
              <a:lnSpc>
                <a:spcPct val="90000"/>
              </a:lnSpc>
              <a:buNone/>
            </a:pPr>
            <a:endParaRPr lang="en-US" sz="1500" dirty="0">
              <a:solidFill>
                <a:srgbClr val="262626"/>
              </a:solidFill>
              <a:latin typeface="Arial" panose="020B0604020202020204" pitchFamily="34" charset="0"/>
              <a:cs typeface="Arial" panose="020B0604020202020204" pitchFamily="34" charset="0"/>
            </a:endParaRPr>
          </a:p>
          <a:p>
            <a:pPr algn="ctr">
              <a:lnSpc>
                <a:spcPct val="90000"/>
              </a:lnSpc>
            </a:pPr>
            <a:endParaRPr lang="en-US" sz="1500" dirty="0">
              <a:solidFill>
                <a:srgbClr val="262626"/>
              </a:solidFill>
            </a:endParaRPr>
          </a:p>
        </p:txBody>
      </p:sp>
      <p:pic>
        <p:nvPicPr>
          <p:cNvPr id="4" name="Picture 3">
            <a:extLst>
              <a:ext uri="{FF2B5EF4-FFF2-40B4-BE49-F238E27FC236}">
                <a16:creationId xmlns:a16="http://schemas.microsoft.com/office/drawing/2014/main" id="{8B86204C-7EB1-58B8-2318-6677E54D70DC}"/>
              </a:ext>
            </a:extLst>
          </p:cNvPr>
          <p:cNvPicPr>
            <a:picLocks noChangeAspect="1"/>
          </p:cNvPicPr>
          <p:nvPr/>
        </p:nvPicPr>
        <p:blipFill>
          <a:blip r:embed="rId6"/>
          <a:stretch>
            <a:fillRect/>
          </a:stretch>
        </p:blipFill>
        <p:spPr>
          <a:xfrm>
            <a:off x="5853365" y="1001738"/>
            <a:ext cx="4685714" cy="4457143"/>
          </a:xfrm>
          <a:prstGeom prst="rect">
            <a:avLst/>
          </a:prstGeom>
        </p:spPr>
      </p:pic>
    </p:spTree>
    <p:extLst>
      <p:ext uri="{BB962C8B-B14F-4D97-AF65-F5344CB8AC3E}">
        <p14:creationId xmlns:p14="http://schemas.microsoft.com/office/powerpoint/2010/main" val="282397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F9D1-01E8-4340-A7D9-CDC1207C0FEA}"/>
              </a:ext>
            </a:extLst>
          </p:cNvPr>
          <p:cNvSpPr>
            <a:spLocks noGrp="1"/>
          </p:cNvSpPr>
          <p:nvPr>
            <p:ph type="title"/>
          </p:nvPr>
        </p:nvSpPr>
        <p:spPr>
          <a:xfrm>
            <a:off x="1295402" y="982132"/>
            <a:ext cx="9601196" cy="1303867"/>
          </a:xfrm>
        </p:spPr>
        <p:txBody>
          <a:bodyPr>
            <a:normAutofit/>
          </a:bodyPr>
          <a:lstStyle/>
          <a:p>
            <a:r>
              <a:rPr lang="en-US">
                <a:latin typeface="Arial" panose="020B0604020202020204" pitchFamily="34" charset="0"/>
                <a:cs typeface="Arial" panose="020B0604020202020204" pitchFamily="34" charset="0"/>
              </a:rPr>
              <a:t>Open Enrollment Emails</a:t>
            </a:r>
          </a:p>
        </p:txBody>
      </p:sp>
      <p:sp>
        <p:nvSpPr>
          <p:cNvPr id="3" name="Content Placeholder 2">
            <a:extLst>
              <a:ext uri="{FF2B5EF4-FFF2-40B4-BE49-F238E27FC236}">
                <a16:creationId xmlns:a16="http://schemas.microsoft.com/office/drawing/2014/main" id="{30F48F43-7188-454D-9860-CF5AAAF8CAD0}"/>
              </a:ext>
            </a:extLst>
          </p:cNvPr>
          <p:cNvSpPr>
            <a:spLocks noGrp="1"/>
          </p:cNvSpPr>
          <p:nvPr>
            <p:ph idx="1"/>
          </p:nvPr>
        </p:nvSpPr>
        <p:spPr>
          <a:xfrm>
            <a:off x="1143000" y="2556932"/>
            <a:ext cx="6409268" cy="3318936"/>
          </a:xfrm>
        </p:spPr>
        <p:txBody>
          <a:bodyPr>
            <a:normAutofit/>
          </a:bodyPr>
          <a:lstStyle/>
          <a:p>
            <a:pPr>
              <a:spcBef>
                <a:spcPts val="600"/>
              </a:spcBef>
              <a:spcAft>
                <a:spcPts val="1200"/>
              </a:spcAft>
            </a:pPr>
            <a:r>
              <a:rPr lang="en-US" sz="2000">
                <a:latin typeface="Arial" panose="020B0604020202020204" pitchFamily="34" charset="0"/>
                <a:cs typeface="Arial" panose="020B0604020202020204" pitchFamily="34" charset="0"/>
              </a:rPr>
              <a:t>Open Enrollment emails will be sent directly from STAR again this year through employee messaging.  Emails will be sent from </a:t>
            </a:r>
            <a:r>
              <a:rPr lang="en-US" sz="2000" b="1">
                <a:latin typeface="Arial" panose="020B0604020202020204" pitchFamily="34" charset="0"/>
                <a:cs typeface="Arial" panose="020B0604020202020204" pitchFamily="34" charset="0"/>
              </a:rPr>
              <a:t>OpenEnrollmentDoNotReply@wisconsin.gov </a:t>
            </a:r>
            <a:r>
              <a:rPr lang="en-US" sz="2000">
                <a:latin typeface="Arial" panose="020B0604020202020204" pitchFamily="34" charset="0"/>
                <a:cs typeface="Arial" panose="020B0604020202020204" pitchFamily="34" charset="0"/>
              </a:rPr>
              <a:t>and reference some aspect of Open Enrollment.  </a:t>
            </a:r>
          </a:p>
          <a:p>
            <a:pPr>
              <a:spcBef>
                <a:spcPts val="600"/>
              </a:spcBef>
              <a:spcAft>
                <a:spcPts val="1200"/>
              </a:spcAft>
            </a:pPr>
            <a:r>
              <a:rPr lang="en-US" sz="2000">
                <a:latin typeface="Arial" panose="020B0604020202020204" pitchFamily="34" charset="0"/>
                <a:cs typeface="Arial" panose="020B0604020202020204" pitchFamily="34" charset="0"/>
              </a:rPr>
              <a:t>Watch for these emails – they will contain important information and provide instructions.  You should also expect to receive some Open Enrollment emails directly from your agency.</a:t>
            </a:r>
          </a:p>
        </p:txBody>
      </p:sp>
      <p:pic>
        <p:nvPicPr>
          <p:cNvPr id="1030" name="Picture 6" descr="Image result for SPAM">
            <a:extLst>
              <a:ext uri="{FF2B5EF4-FFF2-40B4-BE49-F238E27FC236}">
                <a16:creationId xmlns:a16="http://schemas.microsoft.com/office/drawing/2014/main" id="{0399C10B-0756-4E14-B8E7-C16338E9DB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1" r="2072" b="-1"/>
          <a:stretch/>
        </p:blipFill>
        <p:spPr bwMode="auto">
          <a:xfrm>
            <a:off x="8085026" y="2701180"/>
            <a:ext cx="2739728" cy="2852640"/>
          </a:xfrm>
          <a:prstGeom prst="rect">
            <a:avLst/>
          </a:prstGeom>
          <a:solidFill>
            <a:srgbClr val="FFFFFF">
              <a:shade val="85000"/>
            </a:srgbClr>
          </a:solidFill>
          <a:ln w="57150" cmpd="thickThin">
            <a:solidFill>
              <a:schemeClr val="tx1">
                <a:lumMod val="50000"/>
                <a:lumOff val="50000"/>
              </a:schemeClr>
            </a:solidFill>
            <a:miter lim="800000"/>
          </a:ln>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7850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ECBA-244C-4D78-AE24-DD6C29679475}"/>
              </a:ext>
            </a:extLst>
          </p:cNvPr>
          <p:cNvSpPr>
            <a:spLocks noGrp="1"/>
          </p:cNvSpPr>
          <p:nvPr>
            <p:ph type="ctrTitle"/>
          </p:nvPr>
        </p:nvSpPr>
        <p:spPr/>
        <p:txBody>
          <a:bodyPr/>
          <a:lstStyle/>
          <a:p>
            <a:r>
              <a:rPr lang="en-US" sz="3600"/>
              <a:t>Staywell- Well Wisconsin</a:t>
            </a:r>
          </a:p>
        </p:txBody>
      </p:sp>
      <p:sp>
        <p:nvSpPr>
          <p:cNvPr id="3" name="Subtitle 2">
            <a:extLst>
              <a:ext uri="{FF2B5EF4-FFF2-40B4-BE49-F238E27FC236}">
                <a16:creationId xmlns:a16="http://schemas.microsoft.com/office/drawing/2014/main" id="{88632CE7-F3BC-49C2-B490-958B63CCB1A3}"/>
              </a:ext>
            </a:extLst>
          </p:cNvPr>
          <p:cNvSpPr>
            <a:spLocks noGrp="1"/>
          </p:cNvSpPr>
          <p:nvPr>
            <p:ph type="subTitle" idx="1"/>
          </p:nvPr>
        </p:nvSpPr>
        <p:spPr>
          <a:xfrm>
            <a:off x="2692398" y="3657598"/>
            <a:ext cx="6815669" cy="587832"/>
          </a:xfrm>
        </p:spPr>
        <p:txBody>
          <a:bodyPr>
            <a:normAutofit/>
          </a:bodyPr>
          <a:lstStyle/>
          <a:p>
            <a:r>
              <a:rPr lang="en-US" dirty="0"/>
              <a:t>Powered by WebMD</a:t>
            </a:r>
          </a:p>
          <a:p>
            <a:endParaRPr lang="en-US" dirty="0"/>
          </a:p>
        </p:txBody>
      </p:sp>
      <p:pic>
        <p:nvPicPr>
          <p:cNvPr id="4" name="Picture 3">
            <a:extLst>
              <a:ext uri="{FF2B5EF4-FFF2-40B4-BE49-F238E27FC236}">
                <a16:creationId xmlns:a16="http://schemas.microsoft.com/office/drawing/2014/main" id="{16FEB566-9DBE-49AB-835E-C0D2BE4E36B3}"/>
              </a:ext>
            </a:extLst>
          </p:cNvPr>
          <p:cNvPicPr>
            <a:picLocks noChangeAspect="1"/>
          </p:cNvPicPr>
          <p:nvPr/>
        </p:nvPicPr>
        <p:blipFill>
          <a:blip r:embed="rId3"/>
          <a:stretch>
            <a:fillRect/>
          </a:stretch>
        </p:blipFill>
        <p:spPr>
          <a:xfrm>
            <a:off x="3884767" y="1702834"/>
            <a:ext cx="3999600" cy="803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115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4A7AA6A-30DF-4C63-8146-D92AA1C5BD18}"/>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latin typeface="Arial" panose="020B0604020202020204" pitchFamily="34" charset="0"/>
                <a:cs typeface="Arial" panose="020B0604020202020204" pitchFamily="34" charset="0"/>
              </a:rPr>
              <a:t>2024 Well Wisconsin Incentive Overview </a:t>
            </a:r>
          </a:p>
        </p:txBody>
      </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597C25C-9919-4431-9195-D8C10760BAE3}"/>
              </a:ext>
            </a:extLst>
          </p:cNvPr>
          <p:cNvSpPr>
            <a:spLocks noGrp="1"/>
          </p:cNvSpPr>
          <p:nvPr>
            <p:ph idx="1"/>
          </p:nvPr>
        </p:nvSpPr>
        <p:spPr>
          <a:xfrm>
            <a:off x="1295401" y="2493774"/>
            <a:ext cx="3660057" cy="3382094"/>
          </a:xfrm>
        </p:spPr>
        <p:txBody>
          <a:bodyPr>
            <a:normAutofit/>
          </a:bodyPr>
          <a:lstStyle/>
          <a:p>
            <a:pPr lvl="1" algn="ctr"/>
            <a:r>
              <a:rPr lang="en-US" sz="1600" dirty="0">
                <a:solidFill>
                  <a:srgbClr val="262626"/>
                </a:solidFill>
                <a:latin typeface="Arial" panose="020B0604020202020204" pitchFamily="34" charset="0"/>
                <a:cs typeface="Arial" panose="020B0604020202020204" pitchFamily="34" charset="0"/>
              </a:rPr>
              <a:t>Subscriber and spouse can both earn the incentive</a:t>
            </a:r>
          </a:p>
          <a:p>
            <a:pPr lvl="1" algn="ctr"/>
            <a:r>
              <a:rPr lang="en-US" sz="1600" dirty="0">
                <a:solidFill>
                  <a:srgbClr val="262626"/>
                </a:solidFill>
                <a:latin typeface="Arial" panose="020B0604020202020204" pitchFamily="34" charset="0"/>
                <a:cs typeface="Arial" panose="020B0604020202020204" pitchFamily="34" charset="0"/>
              </a:rPr>
              <a:t>2024 Wellness Incentive deadline is October 11, 2024</a:t>
            </a:r>
          </a:p>
          <a:p>
            <a:pPr lvl="1" algn="ctr"/>
            <a:endParaRPr lang="en-US" sz="1600" dirty="0">
              <a:solidFill>
                <a:srgbClr val="262626"/>
              </a:solidFill>
              <a:latin typeface="Arial"/>
              <a:cs typeface="Arial"/>
            </a:endParaRPr>
          </a:p>
          <a:p>
            <a:pPr lvl="1" algn="ctr"/>
            <a:endParaRPr lang="en-US" sz="1600" dirty="0">
              <a:solidFill>
                <a:srgbClr val="262626"/>
              </a:solidFill>
              <a:latin typeface="Arial"/>
              <a:cs typeface="Arial"/>
            </a:endParaRPr>
          </a:p>
          <a:p>
            <a:pPr algn="ctr">
              <a:buFont typeface="Wingdings" panose="05000000000000000000" pitchFamily="2" charset="2"/>
              <a:buChar char="v"/>
            </a:pPr>
            <a:r>
              <a:rPr lang="en-US" sz="2000" dirty="0">
                <a:solidFill>
                  <a:srgbClr val="262626"/>
                </a:solidFill>
                <a:latin typeface="Arial"/>
                <a:cs typeface="Arial"/>
              </a:rPr>
              <a:t>2023 Wellness Incentive deadline is </a:t>
            </a:r>
            <a:r>
              <a:rPr lang="en-US" sz="2000" b="1" dirty="0">
                <a:solidFill>
                  <a:srgbClr val="262626"/>
                </a:solidFill>
                <a:latin typeface="Arial"/>
                <a:cs typeface="Arial"/>
              </a:rPr>
              <a:t>October 13, 2023</a:t>
            </a:r>
          </a:p>
          <a:p>
            <a:pPr lvl="1" algn="ctr"/>
            <a:endParaRPr lang="en-US" sz="1600" dirty="0">
              <a:solidFill>
                <a:srgbClr val="262626"/>
              </a:solidFill>
              <a:latin typeface="Arial" panose="020B0604020202020204" pitchFamily="34" charset="0"/>
              <a:cs typeface="Arial" panose="020B0604020202020204" pitchFamily="34" charset="0"/>
            </a:endParaRPr>
          </a:p>
          <a:p>
            <a:pPr marL="457200" lvl="1" indent="0" algn="ctr">
              <a:buNone/>
            </a:pPr>
            <a:endParaRPr lang="en-US" sz="1600" dirty="0">
              <a:solidFill>
                <a:srgbClr val="262626"/>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56ABB63-8F19-8936-6AC0-430A694B1741}"/>
              </a:ext>
            </a:extLst>
          </p:cNvPr>
          <p:cNvPicPr>
            <a:picLocks noChangeAspect="1"/>
          </p:cNvPicPr>
          <p:nvPr/>
        </p:nvPicPr>
        <p:blipFill>
          <a:blip r:embed="rId6"/>
          <a:stretch>
            <a:fillRect/>
          </a:stretch>
        </p:blipFill>
        <p:spPr>
          <a:xfrm>
            <a:off x="5418668" y="1562543"/>
            <a:ext cx="5469466" cy="3732910"/>
          </a:xfrm>
          <a:prstGeom prst="rect">
            <a:avLst/>
          </a:prstGeom>
          <a:ln w="57150" cmpd="thickThin">
            <a:solidFill>
              <a:srgbClr val="7F7F7F"/>
            </a:solidFill>
            <a:miter lim="800000"/>
          </a:ln>
        </p:spPr>
      </p:pic>
    </p:spTree>
    <p:extLst>
      <p:ext uri="{BB962C8B-B14F-4D97-AF65-F5344CB8AC3E}">
        <p14:creationId xmlns:p14="http://schemas.microsoft.com/office/powerpoint/2010/main" val="328570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AA6A-30DF-4C63-8146-D92AA1C5BD18}"/>
              </a:ext>
            </a:extLst>
          </p:cNvPr>
          <p:cNvSpPr>
            <a:spLocks noGrp="1"/>
          </p:cNvSpPr>
          <p:nvPr>
            <p:ph type="title"/>
          </p:nvPr>
        </p:nvSpPr>
        <p:spPr/>
        <p:txBody>
          <a:bodyPr/>
          <a:lstStyle/>
          <a:p>
            <a:r>
              <a:rPr lang="en-US" dirty="0">
                <a:latin typeface="Arial"/>
                <a:cs typeface="Arial"/>
              </a:rPr>
              <a:t>2024 Well Wisconsin</a:t>
            </a:r>
          </a:p>
        </p:txBody>
      </p:sp>
      <p:sp>
        <p:nvSpPr>
          <p:cNvPr id="3" name="Content Placeholder 2">
            <a:extLst>
              <a:ext uri="{FF2B5EF4-FFF2-40B4-BE49-F238E27FC236}">
                <a16:creationId xmlns:a16="http://schemas.microsoft.com/office/drawing/2014/main" id="{B597C25C-9919-4431-9195-D8C10760BAE3}"/>
              </a:ext>
            </a:extLst>
          </p:cNvPr>
          <p:cNvSpPr>
            <a:spLocks noGrp="1"/>
          </p:cNvSpPr>
          <p:nvPr>
            <p:ph idx="1"/>
          </p:nvPr>
        </p:nvSpPr>
        <p:spPr>
          <a:xfrm>
            <a:off x="1295401" y="2472857"/>
            <a:ext cx="9601196" cy="3570134"/>
          </a:xfrm>
        </p:spPr>
        <p:txBody>
          <a:bodyPr>
            <a:normAutofit/>
          </a:bodyPr>
          <a:lstStyle/>
          <a:p>
            <a:pPr>
              <a:lnSpc>
                <a:spcPct val="120000"/>
              </a:lnSpc>
            </a:pPr>
            <a:r>
              <a:rPr lang="en-US" sz="2000" dirty="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hlinkClick r:id="rId3"/>
              </a:rPr>
              <a:t>Well Wisconsin program</a:t>
            </a:r>
            <a:r>
              <a:rPr lang="en-US" sz="2000" dirty="0">
                <a:latin typeface="Arial" panose="020B0604020202020204" pitchFamily="34" charset="0"/>
                <a:cs typeface="Arial" panose="020B0604020202020204" pitchFamily="34" charset="0"/>
              </a:rPr>
              <a:t>, administered by WebMD, provides tools and resources to help participants set health and well-being goals, track progress and earn incentives.</a:t>
            </a:r>
          </a:p>
          <a:p>
            <a:pPr>
              <a:lnSpc>
                <a:spcPct val="120000"/>
              </a:lnSpc>
            </a:pPr>
            <a:r>
              <a:rPr lang="en-US" sz="2000" dirty="0">
                <a:latin typeface="Arial" panose="020B0604020202020204" pitchFamily="34" charset="0"/>
                <a:cs typeface="Arial" panose="020B0604020202020204" pitchFamily="34" charset="0"/>
              </a:rPr>
              <a:t>WebMD</a:t>
            </a:r>
          </a:p>
          <a:p>
            <a:pPr lvl="1">
              <a:lnSpc>
                <a:spcPct val="120000"/>
              </a:lnSpc>
            </a:pPr>
            <a:r>
              <a:rPr lang="en-US" dirty="0">
                <a:latin typeface="Arial" panose="020B0604020202020204" pitchFamily="34" charset="0"/>
                <a:cs typeface="Arial" panose="020B0604020202020204" pitchFamily="34" charset="0"/>
              </a:rPr>
              <a:t>If new to Well Wisconsin, you will be required to set up a new online account thru </a:t>
            </a:r>
            <a:r>
              <a:rPr lang="en-US" dirty="0">
                <a:latin typeface="Arial" panose="020B0604020202020204" pitchFamily="34" charset="0"/>
                <a:cs typeface="Arial" panose="020B0604020202020204" pitchFamily="34" charset="0"/>
                <a:hlinkClick r:id="rId4"/>
              </a:rPr>
              <a:t>WebMD One Wellness Portal</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21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ECBA-244C-4D78-AE24-DD6C29679475}"/>
              </a:ext>
            </a:extLst>
          </p:cNvPr>
          <p:cNvSpPr>
            <a:spLocks noGrp="1"/>
          </p:cNvSpPr>
          <p:nvPr>
            <p:ph type="ctrTitle"/>
          </p:nvPr>
        </p:nvSpPr>
        <p:spPr>
          <a:xfrm>
            <a:off x="2692398" y="1871131"/>
            <a:ext cx="6815669" cy="1173821"/>
          </a:xfrm>
        </p:spPr>
        <p:txBody>
          <a:bodyPr/>
          <a:lstStyle/>
          <a:p>
            <a:r>
              <a:rPr lang="en-US" sz="3600"/>
              <a:t>Securian Accident Plan</a:t>
            </a:r>
          </a:p>
        </p:txBody>
      </p:sp>
      <p:sp>
        <p:nvSpPr>
          <p:cNvPr id="3" name="Subtitle 2">
            <a:extLst>
              <a:ext uri="{FF2B5EF4-FFF2-40B4-BE49-F238E27FC236}">
                <a16:creationId xmlns:a16="http://schemas.microsoft.com/office/drawing/2014/main" id="{88632CE7-F3BC-49C2-B490-958B63CCB1A3}"/>
              </a:ext>
            </a:extLst>
          </p:cNvPr>
          <p:cNvSpPr>
            <a:spLocks noGrp="1"/>
          </p:cNvSpPr>
          <p:nvPr>
            <p:ph type="subTitle" idx="1"/>
          </p:nvPr>
        </p:nvSpPr>
        <p:spPr>
          <a:xfrm>
            <a:off x="2692398" y="3657597"/>
            <a:ext cx="6815669" cy="1408925"/>
          </a:xfrm>
        </p:spPr>
        <p:txBody>
          <a:bodyPr>
            <a:normAutofit/>
          </a:bodyPr>
          <a:lstStyle/>
          <a:p>
            <a:pPr marL="285750" indent="-285750">
              <a:buFont typeface="Arial" panose="020B0604020202020204" pitchFamily="34" charset="0"/>
              <a:buChar char="•"/>
            </a:pPr>
            <a:r>
              <a:rPr lang="en-US" sz="1800" dirty="0"/>
              <a:t>What is the Accident Plan?</a:t>
            </a:r>
          </a:p>
          <a:p>
            <a:pPr marL="285750" indent="-285750">
              <a:buFont typeface="Arial" panose="020B0604020202020204" pitchFamily="34" charset="0"/>
              <a:buChar char="•"/>
            </a:pPr>
            <a:r>
              <a:rPr lang="en-US" sz="1800" dirty="0"/>
              <a:t>Example of Payout</a:t>
            </a:r>
          </a:p>
          <a:p>
            <a:endParaRPr lang="en-US" dirty="0"/>
          </a:p>
        </p:txBody>
      </p:sp>
      <p:pic>
        <p:nvPicPr>
          <p:cNvPr id="5" name="Picture 4">
            <a:extLst>
              <a:ext uri="{FF2B5EF4-FFF2-40B4-BE49-F238E27FC236}">
                <a16:creationId xmlns:a16="http://schemas.microsoft.com/office/drawing/2014/main" id="{FF370D18-0672-450A-BE4C-D6870F8F6285}"/>
              </a:ext>
            </a:extLst>
          </p:cNvPr>
          <p:cNvPicPr>
            <a:picLocks noChangeAspect="1"/>
          </p:cNvPicPr>
          <p:nvPr/>
        </p:nvPicPr>
        <p:blipFill>
          <a:blip r:embed="rId2"/>
          <a:stretch>
            <a:fillRect/>
          </a:stretch>
        </p:blipFill>
        <p:spPr>
          <a:xfrm>
            <a:off x="2475055" y="1666631"/>
            <a:ext cx="2633641" cy="676471"/>
          </a:xfrm>
          <a:prstGeom prst="rect">
            <a:avLst/>
          </a:prstGeom>
        </p:spPr>
      </p:pic>
    </p:spTree>
    <p:extLst>
      <p:ext uri="{BB962C8B-B14F-4D97-AF65-F5344CB8AC3E}">
        <p14:creationId xmlns:p14="http://schemas.microsoft.com/office/powerpoint/2010/main" val="115840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F458-A947-4AAF-A3E6-6AF7B9C58CF0}"/>
              </a:ext>
            </a:extLst>
          </p:cNvPr>
          <p:cNvSpPr>
            <a:spLocks noGrp="1"/>
          </p:cNvSpPr>
          <p:nvPr>
            <p:ph type="title"/>
          </p:nvPr>
        </p:nvSpPr>
        <p:spPr/>
        <p:txBody>
          <a:bodyPr>
            <a:normAutofit/>
          </a:bodyPr>
          <a:lstStyle/>
          <a:p>
            <a:pPr>
              <a:spcAft>
                <a:spcPts val="600"/>
              </a:spcAft>
            </a:pPr>
            <a:r>
              <a:rPr lang="en-US" sz="3600" dirty="0">
                <a:latin typeface="Arial" panose="020B0604020202020204" pitchFamily="34" charset="0"/>
                <a:cs typeface="Arial" panose="020B0604020202020204" pitchFamily="34" charset="0"/>
              </a:rPr>
              <a:t>Securian Accident Plan</a:t>
            </a:r>
          </a:p>
        </p:txBody>
      </p:sp>
      <p:sp>
        <p:nvSpPr>
          <p:cNvPr id="3" name="Content Placeholder 2">
            <a:extLst>
              <a:ext uri="{FF2B5EF4-FFF2-40B4-BE49-F238E27FC236}">
                <a16:creationId xmlns:a16="http://schemas.microsoft.com/office/drawing/2014/main" id="{51B4288D-FB20-4357-AC84-F3CC1922B8B8}"/>
              </a:ext>
            </a:extLst>
          </p:cNvPr>
          <p:cNvSpPr>
            <a:spLocks noGrp="1"/>
          </p:cNvSpPr>
          <p:nvPr>
            <p:ph idx="1"/>
          </p:nvPr>
        </p:nvSpPr>
        <p:spPr>
          <a:xfrm>
            <a:off x="1295401" y="2556931"/>
            <a:ext cx="9601196" cy="3498635"/>
          </a:xfrm>
        </p:spPr>
        <p:txBody>
          <a:bodyPr>
            <a:normAutofit/>
          </a:bodyPr>
          <a:lstStyle/>
          <a:p>
            <a:pPr>
              <a:lnSpc>
                <a:spcPct val="120000"/>
              </a:lnSpc>
              <a:spcBef>
                <a:spcPts val="0"/>
              </a:spcBef>
            </a:pPr>
            <a:r>
              <a:rPr lang="en-US" sz="1700" dirty="0">
                <a:latin typeface="Arial"/>
                <a:cs typeface="Arial"/>
              </a:rPr>
              <a:t>Plan provides a lump sum cash payment directly to you for covered injuries, emergency and hospital care, surgery and follow-up care</a:t>
            </a:r>
          </a:p>
          <a:p>
            <a:pPr lvl="1">
              <a:lnSpc>
                <a:spcPct val="120000"/>
              </a:lnSpc>
              <a:spcBef>
                <a:spcPts val="0"/>
              </a:spcBef>
            </a:pPr>
            <a:r>
              <a:rPr lang="en-US" sz="1500" dirty="0">
                <a:latin typeface="Arial"/>
                <a:cs typeface="Arial"/>
              </a:rPr>
              <a:t>Multiple benefits available for any one accident - See </a:t>
            </a:r>
            <a:r>
              <a:rPr lang="en-US" sz="1500" dirty="0">
                <a:solidFill>
                  <a:schemeClr val="tx1"/>
                </a:solidFill>
                <a:latin typeface="Arial"/>
                <a:cs typeface="Arial"/>
                <a:hlinkClick r:id="rId3"/>
              </a:rPr>
              <a:t>Accident Insurance Plan </a:t>
            </a:r>
            <a:r>
              <a:rPr lang="en-US" sz="1500" dirty="0">
                <a:solidFill>
                  <a:schemeClr val="tx1"/>
                </a:solidFill>
                <a:latin typeface="Arial"/>
                <a:cs typeface="Arial"/>
              </a:rPr>
              <a:t>summary </a:t>
            </a:r>
            <a:r>
              <a:rPr lang="en-US" sz="1500" dirty="0">
                <a:latin typeface="Arial"/>
                <a:cs typeface="Arial"/>
              </a:rPr>
              <a:t>for payout amounts </a:t>
            </a:r>
            <a:endParaRPr lang="en-US" sz="1500" dirty="0">
              <a:latin typeface="Arial" panose="020B0604020202020204" pitchFamily="34" charset="0"/>
              <a:cs typeface="Arial" panose="020B0604020202020204" pitchFamily="34" charset="0"/>
            </a:endParaRPr>
          </a:p>
          <a:p>
            <a:pPr>
              <a:lnSpc>
                <a:spcPct val="120000"/>
              </a:lnSpc>
              <a:spcBef>
                <a:spcPts val="0"/>
              </a:spcBef>
            </a:pPr>
            <a:r>
              <a:rPr lang="en-US" sz="1700" dirty="0">
                <a:latin typeface="Arial"/>
                <a:cs typeface="Arial"/>
              </a:rPr>
              <a:t>Includes AD&amp;D coverage and Identity Theft Services </a:t>
            </a:r>
          </a:p>
          <a:p>
            <a:pPr>
              <a:lnSpc>
                <a:spcPct val="120000"/>
              </a:lnSpc>
              <a:spcBef>
                <a:spcPts val="0"/>
              </a:spcBef>
            </a:pPr>
            <a:r>
              <a:rPr lang="en-US" sz="1700" dirty="0">
                <a:latin typeface="Arial"/>
                <a:cs typeface="Arial"/>
              </a:rPr>
              <a:t>Premiums taken post-tax so no taxes due on paid benefits</a:t>
            </a:r>
          </a:p>
          <a:p>
            <a:pPr>
              <a:lnSpc>
                <a:spcPct val="120000"/>
              </a:lnSpc>
              <a:spcBef>
                <a:spcPts val="0"/>
              </a:spcBef>
            </a:pPr>
            <a:r>
              <a:rPr lang="en-US" sz="1700" dirty="0">
                <a:latin typeface="Arial"/>
                <a:cs typeface="Arial"/>
              </a:rPr>
              <a:t>Can only cancel coverage due to a qualifying event or during Open Enrollment</a:t>
            </a:r>
          </a:p>
          <a:p>
            <a:pPr>
              <a:lnSpc>
                <a:spcPct val="120000"/>
              </a:lnSpc>
              <a:spcBef>
                <a:spcPts val="0"/>
              </a:spcBef>
            </a:pPr>
            <a:r>
              <a:rPr lang="en-US" sz="1700" dirty="0">
                <a:latin typeface="Arial"/>
                <a:cs typeface="Arial"/>
              </a:rPr>
              <a:t>Continuation available at termination or retirement until age 70</a:t>
            </a:r>
          </a:p>
          <a:p>
            <a:pPr lvl="1">
              <a:lnSpc>
                <a:spcPct val="120000"/>
              </a:lnSpc>
              <a:spcBef>
                <a:spcPts val="0"/>
              </a:spcBef>
            </a:pPr>
            <a:r>
              <a:rPr lang="en-US" sz="1500" dirty="0">
                <a:latin typeface="Arial"/>
                <a:cs typeface="Arial"/>
              </a:rPr>
              <a:t>Premiums NOT taken from annuity – continuation directly with Securian</a:t>
            </a:r>
          </a:p>
        </p:txBody>
      </p:sp>
    </p:spTree>
    <p:extLst>
      <p:ext uri="{BB962C8B-B14F-4D97-AF65-F5344CB8AC3E}">
        <p14:creationId xmlns:p14="http://schemas.microsoft.com/office/powerpoint/2010/main" val="416053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6" name="Picture 35">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9" name="Picture 38">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1" name="Straight Connector 40">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6" name="Picture 45">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7" name="Rectangle 46">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8" name="Picture 47">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9" name="Picture 48">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1" name="TextBox 10">
            <a:extLst>
              <a:ext uri="{FF2B5EF4-FFF2-40B4-BE49-F238E27FC236}">
                <a16:creationId xmlns:a16="http://schemas.microsoft.com/office/drawing/2014/main" id="{CC48AA1A-48A8-4D48-8BF3-53A63A61B305}"/>
              </a:ext>
            </a:extLst>
          </p:cNvPr>
          <p:cNvSpPr txBox="1"/>
          <p:nvPr/>
        </p:nvSpPr>
        <p:spPr>
          <a:xfrm>
            <a:off x="997528" y="982132"/>
            <a:ext cx="4094017" cy="2823880"/>
          </a:xfrm>
          <a:prstGeom prst="rect">
            <a:avLst/>
          </a:prstGeom>
        </p:spPr>
        <p:txBody>
          <a:bodyPr vert="horz" lIns="91440" tIns="45720" rIns="91440" bIns="45720" rtlCol="0" anchor="b">
            <a:normAutofit/>
          </a:bodyPr>
          <a:lstStyle/>
          <a:p>
            <a:pPr algn="ctr">
              <a:spcBef>
                <a:spcPct val="0"/>
              </a:spcBef>
              <a:spcAft>
                <a:spcPts val="600"/>
              </a:spcAft>
            </a:pPr>
            <a:r>
              <a:rPr lang="en-US" sz="4800">
                <a:ln w="3175" cmpd="sng">
                  <a:noFill/>
                </a:ln>
                <a:solidFill>
                  <a:srgbClr val="262626"/>
                </a:solidFill>
                <a:latin typeface="+mj-lt"/>
                <a:ea typeface="+mj-ea"/>
                <a:cs typeface="+mj-cs"/>
              </a:rPr>
              <a:t>Coverage Benefit Payout Example</a:t>
            </a:r>
          </a:p>
        </p:txBody>
      </p:sp>
      <p:pic>
        <p:nvPicPr>
          <p:cNvPr id="4" name="Picture 3">
            <a:extLst>
              <a:ext uri="{FF2B5EF4-FFF2-40B4-BE49-F238E27FC236}">
                <a16:creationId xmlns:a16="http://schemas.microsoft.com/office/drawing/2014/main" id="{C124F673-E7A7-120B-4E52-FD05056C0AE9}"/>
              </a:ext>
            </a:extLst>
          </p:cNvPr>
          <p:cNvPicPr>
            <a:picLocks noChangeAspect="1"/>
          </p:cNvPicPr>
          <p:nvPr/>
        </p:nvPicPr>
        <p:blipFill>
          <a:blip r:embed="rId8"/>
          <a:stretch>
            <a:fillRect/>
          </a:stretch>
        </p:blipFill>
        <p:spPr>
          <a:xfrm>
            <a:off x="5418668" y="1302744"/>
            <a:ext cx="5469466" cy="4252508"/>
          </a:xfrm>
          <a:prstGeom prst="rect">
            <a:avLst/>
          </a:prstGeom>
          <a:ln w="57150" cmpd="thickThin">
            <a:solidFill>
              <a:srgbClr val="7F7F7F"/>
            </a:solidFill>
            <a:miter lim="800000"/>
          </a:ln>
        </p:spPr>
      </p:pic>
    </p:spTree>
    <p:extLst>
      <p:ext uri="{BB962C8B-B14F-4D97-AF65-F5344CB8AC3E}">
        <p14:creationId xmlns:p14="http://schemas.microsoft.com/office/powerpoint/2010/main" val="412120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E5C-807B-4D54-B1F1-4AF93B884D89}"/>
              </a:ext>
            </a:extLst>
          </p:cNvPr>
          <p:cNvSpPr>
            <a:spLocks noGrp="1"/>
          </p:cNvSpPr>
          <p:nvPr>
            <p:ph type="title"/>
          </p:nvPr>
        </p:nvSpPr>
        <p:spPr>
          <a:xfrm>
            <a:off x="1295402" y="982132"/>
            <a:ext cx="9601196" cy="1303867"/>
          </a:xfrm>
        </p:spPr>
        <p:txBody>
          <a:bodyPr>
            <a:normAutofit/>
          </a:bodyPr>
          <a:lstStyle/>
          <a:p>
            <a:r>
              <a:rPr lang="en-US">
                <a:latin typeface="Arial" panose="020B0604020202020204" pitchFamily="34" charset="0"/>
                <a:cs typeface="Arial" panose="020B0604020202020204" pitchFamily="34" charset="0"/>
              </a:rPr>
              <a:t>Accident Plan Resources</a:t>
            </a:r>
          </a:p>
        </p:txBody>
      </p:sp>
      <p:sp>
        <p:nvSpPr>
          <p:cNvPr id="3" name="Content Placeholder 2">
            <a:extLst>
              <a:ext uri="{FF2B5EF4-FFF2-40B4-BE49-F238E27FC236}">
                <a16:creationId xmlns:a16="http://schemas.microsoft.com/office/drawing/2014/main" id="{A3796921-8379-4941-82A1-1BB9024769DE}"/>
              </a:ext>
            </a:extLst>
          </p:cNvPr>
          <p:cNvSpPr>
            <a:spLocks noGrp="1"/>
          </p:cNvSpPr>
          <p:nvPr>
            <p:ph idx="1"/>
          </p:nvPr>
        </p:nvSpPr>
        <p:spPr>
          <a:xfrm>
            <a:off x="1295402" y="2556932"/>
            <a:ext cx="6256866" cy="3318936"/>
          </a:xfrm>
        </p:spPr>
        <p:txBody>
          <a:bodyPr>
            <a:normAutofit/>
          </a:bodyPr>
          <a:lstStyle/>
          <a:p>
            <a:pPr>
              <a:lnSpc>
                <a:spcPct val="90000"/>
              </a:lnSpc>
            </a:pPr>
            <a:r>
              <a:rPr lang="en-US" sz="1500" dirty="0">
                <a:latin typeface="Arial"/>
                <a:cs typeface="Arial"/>
                <a:hlinkClick r:id="rId4"/>
              </a:rPr>
              <a:t>Plan website</a:t>
            </a:r>
            <a:endParaRPr lang="en-US" sz="1500" dirty="0">
              <a:latin typeface="Arial"/>
              <a:cs typeface="Arial"/>
            </a:endParaRPr>
          </a:p>
          <a:p>
            <a:pPr>
              <a:lnSpc>
                <a:spcPct val="90000"/>
              </a:lnSpc>
            </a:pPr>
            <a:r>
              <a:rPr lang="en-US" sz="1500" dirty="0">
                <a:latin typeface="Arial"/>
                <a:cs typeface="Arial"/>
                <a:hlinkClick r:id="rId5"/>
              </a:rPr>
              <a:t>Informational video</a:t>
            </a:r>
            <a:endParaRPr lang="en-US" sz="1500" dirty="0">
              <a:latin typeface="Arial"/>
              <a:cs typeface="Arial"/>
            </a:endParaRPr>
          </a:p>
          <a:p>
            <a:pPr>
              <a:lnSpc>
                <a:spcPct val="90000"/>
              </a:lnSpc>
            </a:pPr>
            <a:r>
              <a:rPr lang="en-US" sz="1500" dirty="0">
                <a:latin typeface="Arial"/>
                <a:cs typeface="Arial"/>
              </a:rPr>
              <a:t>AD&amp;D benefits will be payable based on WRS beneficiary designation </a:t>
            </a:r>
            <a:endParaRPr lang="en-US" sz="1500" dirty="0">
              <a:latin typeface="Arial" panose="020B0604020202020204" pitchFamily="34" charset="0"/>
              <a:cs typeface="Arial" panose="020B0604020202020204" pitchFamily="34" charset="0"/>
            </a:endParaRPr>
          </a:p>
          <a:p>
            <a:pPr>
              <a:lnSpc>
                <a:spcPct val="90000"/>
              </a:lnSpc>
            </a:pPr>
            <a:r>
              <a:rPr lang="en-US" sz="1500" dirty="0">
                <a:latin typeface="Arial"/>
                <a:cs typeface="Arial"/>
                <a:hlinkClick r:id="rId6"/>
              </a:rPr>
              <a:t>Accident Plan Brochure</a:t>
            </a:r>
            <a:endParaRPr lang="en-US" sz="1500" dirty="0">
              <a:latin typeface="Arial"/>
              <a:cs typeface="Arial"/>
            </a:endParaRPr>
          </a:p>
          <a:p>
            <a:pPr>
              <a:lnSpc>
                <a:spcPct val="90000"/>
              </a:lnSpc>
            </a:pPr>
            <a:r>
              <a:rPr lang="en-US" sz="1500" dirty="0">
                <a:latin typeface="Arial"/>
                <a:cs typeface="Arial"/>
                <a:hlinkClick r:id="rId7"/>
              </a:rPr>
              <a:t>Identity Theft Services – Generali Global Assistance</a:t>
            </a:r>
            <a:endParaRPr lang="en-US" sz="1500" dirty="0">
              <a:latin typeface="Arial"/>
              <a:cs typeface="Arial"/>
            </a:endParaRPr>
          </a:p>
          <a:p>
            <a:pPr marL="0" indent="0">
              <a:lnSpc>
                <a:spcPct val="90000"/>
              </a:lnSpc>
              <a:buNone/>
            </a:pPr>
            <a:endParaRPr lang="en-US" sz="1500" dirty="0">
              <a:latin typeface="Arial"/>
              <a:cs typeface="Arial"/>
            </a:endParaRPr>
          </a:p>
          <a:p>
            <a:pPr>
              <a:lnSpc>
                <a:spcPct val="90000"/>
              </a:lnSpc>
            </a:pPr>
            <a:endParaRPr lang="en-US" sz="1500" dirty="0"/>
          </a:p>
        </p:txBody>
      </p:sp>
      <p:pic>
        <p:nvPicPr>
          <p:cNvPr id="5122" name="Picture 2" descr="Resources | One Planet Network">
            <a:extLst>
              <a:ext uri="{FF2B5EF4-FFF2-40B4-BE49-F238E27FC236}">
                <a16:creationId xmlns:a16="http://schemas.microsoft.com/office/drawing/2014/main" id="{D7093B32-8EC8-4CF2-9360-B0336F440B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248" r="27731" b="-1"/>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61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6BE3-9E1B-44FB-B17E-463D797E05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2024 Accident Plan Premiums</a:t>
            </a:r>
          </a:p>
        </p:txBody>
      </p:sp>
      <p:graphicFrame>
        <p:nvGraphicFramePr>
          <p:cNvPr id="4" name="Table 3">
            <a:extLst>
              <a:ext uri="{FF2B5EF4-FFF2-40B4-BE49-F238E27FC236}">
                <a16:creationId xmlns:a16="http://schemas.microsoft.com/office/drawing/2014/main" id="{3FB0C867-605D-417C-AFC3-9C76D784604B}"/>
              </a:ext>
            </a:extLst>
          </p:cNvPr>
          <p:cNvGraphicFramePr>
            <a:graphicFrameLocks noGrp="1"/>
          </p:cNvGraphicFramePr>
          <p:nvPr>
            <p:extLst>
              <p:ext uri="{D42A27DB-BD31-4B8C-83A1-F6EECF244321}">
                <p14:modId xmlns:p14="http://schemas.microsoft.com/office/powerpoint/2010/main" val="1145426990"/>
              </p:ext>
            </p:extLst>
          </p:nvPr>
        </p:nvGraphicFramePr>
        <p:xfrm>
          <a:off x="2868676" y="2761569"/>
          <a:ext cx="6454647" cy="2891616"/>
        </p:xfrm>
        <a:graphic>
          <a:graphicData uri="http://schemas.openxmlformats.org/drawingml/2006/table">
            <a:tbl>
              <a:tblPr firstRow="1" bandRow="1">
                <a:tableStyleId>{073A0DAA-6AF3-43AB-8588-CEC1D06C72B9}</a:tableStyleId>
              </a:tblPr>
              <a:tblGrid>
                <a:gridCol w="2151549">
                  <a:extLst>
                    <a:ext uri="{9D8B030D-6E8A-4147-A177-3AD203B41FA5}">
                      <a16:colId xmlns:a16="http://schemas.microsoft.com/office/drawing/2014/main" val="2764456187"/>
                    </a:ext>
                  </a:extLst>
                </a:gridCol>
                <a:gridCol w="2151549">
                  <a:extLst>
                    <a:ext uri="{9D8B030D-6E8A-4147-A177-3AD203B41FA5}">
                      <a16:colId xmlns:a16="http://schemas.microsoft.com/office/drawing/2014/main" val="3164844947"/>
                    </a:ext>
                  </a:extLst>
                </a:gridCol>
                <a:gridCol w="2151549">
                  <a:extLst>
                    <a:ext uri="{9D8B030D-6E8A-4147-A177-3AD203B41FA5}">
                      <a16:colId xmlns:a16="http://schemas.microsoft.com/office/drawing/2014/main" val="2652735954"/>
                    </a:ext>
                  </a:extLst>
                </a:gridCol>
              </a:tblGrid>
              <a:tr h="723300">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l"/>
                      <a:r>
                        <a:rPr lang="en-US" sz="1600">
                          <a:solidFill>
                            <a:schemeClr val="bg1"/>
                          </a:solidFill>
                        </a:rPr>
                        <a:t>Coverage Type</a:t>
                      </a:r>
                      <a:endParaRPr lang="en-US" sz="1600">
                        <a:solidFill>
                          <a:schemeClr val="bg1"/>
                        </a:solidFill>
                        <a:latin typeface="Arial" panose="020B0604020202020204" pitchFamily="34" charset="0"/>
                        <a:cs typeface="Arial" panose="020B0604020202020204" pitchFamily="34" charset="0"/>
                      </a:endParaRP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a:solidFill>
                            <a:schemeClr val="bg1"/>
                          </a:solidFill>
                          <a:latin typeface="Arial" panose="020B0604020202020204" pitchFamily="34" charset="0"/>
                          <a:cs typeface="Arial" panose="020B0604020202020204" pitchFamily="34" charset="0"/>
                        </a:rPr>
                        <a:t>Biweekly</a:t>
                      </a:r>
                    </a:p>
                  </a:txBody>
                  <a:tcPr anchor="ctr"/>
                </a:tc>
                <a:extLst>
                  <a:ext uri="{0D108BD9-81ED-4DB2-BD59-A6C34878D82A}">
                    <a16:rowId xmlns:a16="http://schemas.microsoft.com/office/drawing/2014/main" val="3960974872"/>
                  </a:ext>
                </a:extLst>
              </a:tr>
              <a:tr h="620992">
                <a:tc>
                  <a:txBody>
                    <a:bodyPr/>
                    <a:lstStyle/>
                    <a:p>
                      <a:pPr marL="91440" algn="l" fontAlgn="b"/>
                      <a:r>
                        <a:rPr lang="en-US" sz="1600" u="none" strike="noStrike">
                          <a:effectLst/>
                          <a:latin typeface="Arial" panose="020B0604020202020204" pitchFamily="34" charset="0"/>
                          <a:cs typeface="Arial" panose="020B0604020202020204" pitchFamily="34" charset="0"/>
                        </a:rPr>
                        <a:t>Employee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$3.72</a:t>
                      </a: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$1.86</a:t>
                      </a:r>
                    </a:p>
                  </a:txBody>
                  <a:tcPr marL="9525" marR="9525" marT="9525" marB="0" anchor="ctr"/>
                </a:tc>
                <a:extLst>
                  <a:ext uri="{0D108BD9-81ED-4DB2-BD59-A6C34878D82A}">
                    <a16:rowId xmlns:a16="http://schemas.microsoft.com/office/drawing/2014/main" val="3960801829"/>
                  </a:ext>
                </a:extLst>
              </a:tr>
              <a:tr h="463166">
                <a:tc>
                  <a:txBody>
                    <a:bodyPr/>
                    <a:lstStyle/>
                    <a:p>
                      <a:pPr marL="91440" algn="l" fontAlgn="b"/>
                      <a:r>
                        <a:rPr lang="en-US" sz="1600" u="none" strike="noStrike">
                          <a:effectLst/>
                          <a:latin typeface="Arial" panose="020B0604020202020204" pitchFamily="34" charset="0"/>
                          <a:cs typeface="Arial" panose="020B0604020202020204" pitchFamily="34" charset="0"/>
                        </a:rPr>
                        <a:t>Employee + Spouse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$5.32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$2.66</a:t>
                      </a:r>
                    </a:p>
                  </a:txBody>
                  <a:tcPr marL="9525" marR="9525" marT="9525" marB="0" anchor="ctr"/>
                </a:tc>
                <a:extLst>
                  <a:ext uri="{0D108BD9-81ED-4DB2-BD59-A6C34878D82A}">
                    <a16:rowId xmlns:a16="http://schemas.microsoft.com/office/drawing/2014/main" val="3535643165"/>
                  </a:ext>
                </a:extLst>
              </a:tr>
              <a:tr h="620992">
                <a:tc>
                  <a:txBody>
                    <a:bodyPr/>
                    <a:lstStyle/>
                    <a:p>
                      <a:pPr marL="91440" algn="l" fontAlgn="b"/>
                      <a:r>
                        <a:rPr lang="en-US" sz="1600" u="none" strike="noStrike">
                          <a:effectLst/>
                          <a:latin typeface="Arial" panose="020B0604020202020204" pitchFamily="34" charset="0"/>
                          <a:cs typeface="Arial" panose="020B0604020202020204" pitchFamily="34" charset="0"/>
                        </a:rPr>
                        <a:t>Employee + Child(ren)</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$7.17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$3.59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762842789"/>
                  </a:ext>
                </a:extLst>
              </a:tr>
              <a:tr h="463166">
                <a:tc>
                  <a:txBody>
                    <a:bodyPr/>
                    <a:lstStyle/>
                    <a:p>
                      <a:pPr marL="91440" algn="l" fontAlgn="b"/>
                      <a:r>
                        <a:rPr lang="en-US" sz="1600" u="none" strike="noStrike">
                          <a:effectLst/>
                          <a:latin typeface="Arial" panose="020B0604020202020204" pitchFamily="34" charset="0"/>
                          <a:cs typeface="Arial" panose="020B0604020202020204" pitchFamily="34" charset="0"/>
                        </a:rPr>
                        <a:t>Family</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$10.47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$5.24</a:t>
                      </a:r>
                    </a:p>
                  </a:txBody>
                  <a:tcPr marL="9525" marR="9525" marT="9525" marB="0" anchor="ctr"/>
                </a:tc>
                <a:extLst>
                  <a:ext uri="{0D108BD9-81ED-4DB2-BD59-A6C34878D82A}">
                    <a16:rowId xmlns:a16="http://schemas.microsoft.com/office/drawing/2014/main" val="4021361073"/>
                  </a:ext>
                </a:extLst>
              </a:tr>
            </a:tbl>
          </a:graphicData>
        </a:graphic>
      </p:graphicFrame>
      <p:sp>
        <p:nvSpPr>
          <p:cNvPr id="3" name="TextBox 2">
            <a:extLst>
              <a:ext uri="{FF2B5EF4-FFF2-40B4-BE49-F238E27FC236}">
                <a16:creationId xmlns:a16="http://schemas.microsoft.com/office/drawing/2014/main" id="{BE8EA67E-2E90-193D-3DAE-BD7691C2F435}"/>
              </a:ext>
            </a:extLst>
          </p:cNvPr>
          <p:cNvSpPr txBox="1"/>
          <p:nvPr/>
        </p:nvSpPr>
        <p:spPr>
          <a:xfrm>
            <a:off x="4687185" y="1969786"/>
            <a:ext cx="2817628" cy="369332"/>
          </a:xfrm>
          <a:prstGeom prst="rect">
            <a:avLst/>
          </a:prstGeom>
          <a:noFill/>
        </p:spPr>
        <p:txBody>
          <a:bodyPr wrap="square" rtlCol="0">
            <a:spAutoFit/>
          </a:bodyPr>
          <a:lstStyle/>
          <a:p>
            <a:r>
              <a:rPr lang="en-US" dirty="0"/>
              <a:t>Premium decrease from 2023</a:t>
            </a:r>
          </a:p>
        </p:txBody>
      </p:sp>
    </p:spTree>
    <p:extLst>
      <p:ext uri="{BB962C8B-B14F-4D97-AF65-F5344CB8AC3E}">
        <p14:creationId xmlns:p14="http://schemas.microsoft.com/office/powerpoint/2010/main" val="288340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E4AF-9572-4998-97E3-5D5D6D3138BA}"/>
              </a:ext>
            </a:extLst>
          </p:cNvPr>
          <p:cNvSpPr>
            <a:spLocks noGrp="1"/>
          </p:cNvSpPr>
          <p:nvPr>
            <p:ph type="ctrTitle"/>
          </p:nvPr>
        </p:nvSpPr>
        <p:spPr/>
        <p:txBody>
          <a:bodyPr/>
          <a:lstStyle/>
          <a:p>
            <a:r>
              <a:rPr lang="en-US"/>
              <a:t>Dental Plans</a:t>
            </a:r>
          </a:p>
        </p:txBody>
      </p:sp>
      <p:sp>
        <p:nvSpPr>
          <p:cNvPr id="3" name="Subtitle 2">
            <a:extLst>
              <a:ext uri="{FF2B5EF4-FFF2-40B4-BE49-F238E27FC236}">
                <a16:creationId xmlns:a16="http://schemas.microsoft.com/office/drawing/2014/main" id="{FB142A85-9C8C-49CF-B2AE-071ECEE3DD49}"/>
              </a:ext>
            </a:extLst>
          </p:cNvPr>
          <p:cNvSpPr>
            <a:spLocks noGrp="1"/>
          </p:cNvSpPr>
          <p:nvPr>
            <p:ph type="subTitle" idx="1"/>
          </p:nvPr>
        </p:nvSpPr>
        <p:spPr>
          <a:xfrm>
            <a:off x="2692398" y="3657596"/>
            <a:ext cx="6815669" cy="1515533"/>
          </a:xfrm>
        </p:spPr>
        <p:txBody>
          <a:bodyPr>
            <a:normAutofit fontScale="77500" lnSpcReduction="20000"/>
          </a:bodyPr>
          <a:lstStyle/>
          <a:p>
            <a:r>
              <a:rPr lang="en-US" sz="2900"/>
              <a:t>Uniform Dental Benefit</a:t>
            </a:r>
          </a:p>
          <a:p>
            <a:r>
              <a:rPr lang="en-US" sz="2900"/>
              <a:t>Delta Dental PPO – Preventive Plan</a:t>
            </a:r>
          </a:p>
          <a:p>
            <a:r>
              <a:rPr lang="en-US" sz="2900"/>
              <a:t>Delta Dental PPO – Supplemental Plans (Select and Select Plus Plans)</a:t>
            </a:r>
            <a:endParaRPr lang="en-US"/>
          </a:p>
        </p:txBody>
      </p:sp>
      <p:pic>
        <p:nvPicPr>
          <p:cNvPr id="4" name="Picture 3">
            <a:extLst>
              <a:ext uri="{FF2B5EF4-FFF2-40B4-BE49-F238E27FC236}">
                <a16:creationId xmlns:a16="http://schemas.microsoft.com/office/drawing/2014/main" id="{A27C3264-23DE-47CA-9829-F029589A0BF1}"/>
              </a:ext>
            </a:extLst>
          </p:cNvPr>
          <p:cNvPicPr>
            <a:picLocks noChangeAspect="1"/>
          </p:cNvPicPr>
          <p:nvPr/>
        </p:nvPicPr>
        <p:blipFill>
          <a:blip r:embed="rId2"/>
          <a:stretch>
            <a:fillRect/>
          </a:stretch>
        </p:blipFill>
        <p:spPr>
          <a:xfrm>
            <a:off x="8395579" y="1698642"/>
            <a:ext cx="1310754" cy="13046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572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6" name="Picture 75">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83F996-D2F0-4757-B754-599E7531B98A}"/>
              </a:ext>
            </a:extLst>
          </p:cNvPr>
          <p:cNvSpPr>
            <a:spLocks noGrp="1"/>
          </p:cNvSpPr>
          <p:nvPr>
            <p:ph type="title"/>
          </p:nvPr>
        </p:nvSpPr>
        <p:spPr>
          <a:xfrm>
            <a:off x="4626508" y="982132"/>
            <a:ext cx="6270090" cy="1303867"/>
          </a:xfrm>
        </p:spPr>
        <p:txBody>
          <a:bodyPr>
            <a:normAutofit/>
          </a:bodyPr>
          <a:lstStyle/>
          <a:p>
            <a:r>
              <a:rPr lang="en-US">
                <a:solidFill>
                  <a:srgbClr val="262626"/>
                </a:solidFill>
                <a:latin typeface="Arial" panose="020B0604020202020204" pitchFamily="34" charset="0"/>
                <a:cs typeface="Arial" panose="020B0604020202020204" pitchFamily="34" charset="0"/>
              </a:rPr>
              <a:t>Dental Plan Summary</a:t>
            </a:r>
          </a:p>
        </p:txBody>
      </p:sp>
      <p:sp>
        <p:nvSpPr>
          <p:cNvPr id="79" name="Rectangle 78">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ooth free dental clipart clip art pictures graphics illustrations -  ClipartBarn">
            <a:extLst>
              <a:ext uri="{FF2B5EF4-FFF2-40B4-BE49-F238E27FC236}">
                <a16:creationId xmlns:a16="http://schemas.microsoft.com/office/drawing/2014/main" id="{84F30210-493C-4679-BAA5-238C9726BBB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2683" y="2479658"/>
            <a:ext cx="2433793" cy="17198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478BD30-ECAD-445F-B0D7-8669E15271AA}"/>
              </a:ext>
            </a:extLst>
          </p:cNvPr>
          <p:cNvSpPr>
            <a:spLocks noGrp="1"/>
          </p:cNvSpPr>
          <p:nvPr>
            <p:ph idx="1"/>
          </p:nvPr>
        </p:nvSpPr>
        <p:spPr>
          <a:xfrm>
            <a:off x="4636482" y="2556932"/>
            <a:ext cx="6260114" cy="3318936"/>
          </a:xfrm>
        </p:spPr>
        <p:txBody>
          <a:bodyPr>
            <a:normAutofit lnSpcReduction="10000"/>
          </a:bodyPr>
          <a:lstStyle/>
          <a:p>
            <a:pPr>
              <a:lnSpc>
                <a:spcPct val="110000"/>
              </a:lnSpc>
            </a:pPr>
            <a:r>
              <a:rPr lang="en-US" sz="1600" dirty="0">
                <a:solidFill>
                  <a:srgbClr val="262626"/>
                </a:solidFill>
                <a:latin typeface="Arial" panose="020B0604020202020204" pitchFamily="34" charset="0"/>
                <a:cs typeface="Arial" panose="020B0604020202020204" pitchFamily="34" charset="0"/>
              </a:rPr>
              <a:t>All dental plans are administered by </a:t>
            </a:r>
            <a:r>
              <a:rPr lang="en-US" sz="1600" dirty="0">
                <a:solidFill>
                  <a:srgbClr val="262626"/>
                </a:solidFill>
                <a:latin typeface="Arial" panose="020B0604020202020204" pitchFamily="34" charset="0"/>
                <a:cs typeface="Arial" panose="020B0604020202020204" pitchFamily="34" charset="0"/>
                <a:hlinkClick r:id="rId7"/>
              </a:rPr>
              <a:t>Delta Dental</a:t>
            </a:r>
            <a:endParaRPr lang="en-US" sz="1600" dirty="0">
              <a:solidFill>
                <a:srgbClr val="262626"/>
              </a:solidFill>
              <a:latin typeface="Arial" panose="020B0604020202020204" pitchFamily="34" charset="0"/>
              <a:cs typeface="Arial" panose="020B0604020202020204" pitchFamily="34" charset="0"/>
            </a:endParaRPr>
          </a:p>
          <a:p>
            <a:pPr>
              <a:lnSpc>
                <a:spcPct val="110000"/>
              </a:lnSpc>
            </a:pPr>
            <a:r>
              <a:rPr lang="en-US" sz="1600" dirty="0">
                <a:solidFill>
                  <a:srgbClr val="262626"/>
                </a:solidFill>
                <a:latin typeface="Arial" panose="020B0604020202020204" pitchFamily="34" charset="0"/>
                <a:cs typeface="Arial" panose="020B0604020202020204" pitchFamily="34" charset="0"/>
              </a:rPr>
              <a:t>The following plans are available:</a:t>
            </a:r>
          </a:p>
          <a:p>
            <a:pPr lvl="1">
              <a:lnSpc>
                <a:spcPct val="110000"/>
              </a:lnSpc>
            </a:pPr>
            <a:r>
              <a:rPr lang="en-US" sz="1600" dirty="0">
                <a:solidFill>
                  <a:srgbClr val="262626"/>
                </a:solidFill>
                <a:latin typeface="Arial"/>
                <a:cs typeface="Arial"/>
                <a:hlinkClick r:id="rId8"/>
              </a:rPr>
              <a:t>Uniform Dental Benefits</a:t>
            </a:r>
            <a:r>
              <a:rPr lang="en-US" sz="1600" dirty="0">
                <a:solidFill>
                  <a:srgbClr val="262626"/>
                </a:solidFill>
                <a:latin typeface="Arial"/>
                <a:cs typeface="Arial"/>
              </a:rPr>
              <a:t> (available if enrolled in State Group Health Insurance)</a:t>
            </a:r>
          </a:p>
          <a:p>
            <a:pPr lvl="1">
              <a:lnSpc>
                <a:spcPct val="110000"/>
              </a:lnSpc>
            </a:pPr>
            <a:r>
              <a:rPr lang="en-US" sz="1600" dirty="0">
                <a:solidFill>
                  <a:srgbClr val="262626"/>
                </a:solidFill>
                <a:latin typeface="Arial"/>
                <a:cs typeface="Arial"/>
                <a:hlinkClick r:id="rId8"/>
              </a:rPr>
              <a:t>Delta Dental PPO – Preventive Plan</a:t>
            </a:r>
            <a:r>
              <a:rPr lang="en-US" sz="1600" dirty="0">
                <a:solidFill>
                  <a:srgbClr val="262626"/>
                </a:solidFill>
                <a:latin typeface="Arial"/>
                <a:cs typeface="Arial"/>
              </a:rPr>
              <a:t> (same benefits as Uniform Dental but only available if not covered by State Group Health Insurance)</a:t>
            </a:r>
          </a:p>
          <a:p>
            <a:pPr lvl="1">
              <a:lnSpc>
                <a:spcPct val="110000"/>
              </a:lnSpc>
            </a:pPr>
            <a:r>
              <a:rPr lang="en-US" sz="1600" dirty="0">
                <a:solidFill>
                  <a:srgbClr val="262626"/>
                </a:solidFill>
                <a:latin typeface="Arial"/>
                <a:cs typeface="Arial"/>
                <a:hlinkClick r:id="rId9"/>
              </a:rPr>
              <a:t>Delta Dental PPO – Supplemental Plans</a:t>
            </a:r>
            <a:r>
              <a:rPr lang="en-US" sz="1600" dirty="0">
                <a:solidFill>
                  <a:srgbClr val="262626"/>
                </a:solidFill>
                <a:latin typeface="Arial"/>
                <a:cs typeface="Arial"/>
              </a:rPr>
              <a:t> (offers coverage beyond Uniform Dental/Preventive Plan)</a:t>
            </a:r>
          </a:p>
          <a:p>
            <a:pPr lvl="2">
              <a:lnSpc>
                <a:spcPct val="110000"/>
              </a:lnSpc>
            </a:pPr>
            <a:r>
              <a:rPr lang="en-US" sz="1600" dirty="0">
                <a:solidFill>
                  <a:srgbClr val="262626"/>
                </a:solidFill>
                <a:latin typeface="Arial" panose="020B0604020202020204" pitchFamily="34" charset="0"/>
                <a:cs typeface="Arial" panose="020B0604020202020204" pitchFamily="34" charset="0"/>
              </a:rPr>
              <a:t>Select Plan and Select Plus Plan </a:t>
            </a:r>
          </a:p>
        </p:txBody>
      </p:sp>
    </p:spTree>
    <p:extLst>
      <p:ext uri="{BB962C8B-B14F-4D97-AF65-F5344CB8AC3E}">
        <p14:creationId xmlns:p14="http://schemas.microsoft.com/office/powerpoint/2010/main" val="385304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7FBCC-CC82-47E6-B389-34F62FF8D469}"/>
              </a:ext>
            </a:extLst>
          </p:cNvPr>
          <p:cNvSpPr txBox="1"/>
          <p:nvPr/>
        </p:nvSpPr>
        <p:spPr>
          <a:xfrm>
            <a:off x="1542553" y="87174"/>
            <a:ext cx="8905459"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Actions that Can be Taken during Open Enrollment</a:t>
            </a:r>
          </a:p>
        </p:txBody>
      </p:sp>
      <p:graphicFrame>
        <p:nvGraphicFramePr>
          <p:cNvPr id="4" name="Table 3">
            <a:extLst>
              <a:ext uri="{FF2B5EF4-FFF2-40B4-BE49-F238E27FC236}">
                <a16:creationId xmlns:a16="http://schemas.microsoft.com/office/drawing/2014/main" id="{DE563C03-D4F0-4392-9BA7-2743F84D35D4}"/>
              </a:ext>
            </a:extLst>
          </p:cNvPr>
          <p:cNvGraphicFramePr>
            <a:graphicFrameLocks noGrp="1"/>
          </p:cNvGraphicFramePr>
          <p:nvPr>
            <p:extLst>
              <p:ext uri="{D42A27DB-BD31-4B8C-83A1-F6EECF244321}">
                <p14:modId xmlns:p14="http://schemas.microsoft.com/office/powerpoint/2010/main" val="2722747700"/>
              </p:ext>
            </p:extLst>
          </p:nvPr>
        </p:nvGraphicFramePr>
        <p:xfrm>
          <a:off x="1328737" y="732082"/>
          <a:ext cx="9966362" cy="5314427"/>
        </p:xfrm>
        <a:graphic>
          <a:graphicData uri="http://schemas.openxmlformats.org/drawingml/2006/table">
            <a:tbl>
              <a:tblPr firstRow="1" bandRow="1">
                <a:tableStyleId>{073A0DAA-6AF3-43AB-8588-CEC1D06C72B9}</a:tableStyleId>
              </a:tblPr>
              <a:tblGrid>
                <a:gridCol w="2841943">
                  <a:extLst>
                    <a:ext uri="{9D8B030D-6E8A-4147-A177-3AD203B41FA5}">
                      <a16:colId xmlns:a16="http://schemas.microsoft.com/office/drawing/2014/main" val="1256416410"/>
                    </a:ext>
                  </a:extLst>
                </a:gridCol>
                <a:gridCol w="1493932">
                  <a:extLst>
                    <a:ext uri="{9D8B030D-6E8A-4147-A177-3AD203B41FA5}">
                      <a16:colId xmlns:a16="http://schemas.microsoft.com/office/drawing/2014/main" val="2639453253"/>
                    </a:ext>
                  </a:extLst>
                </a:gridCol>
                <a:gridCol w="1876829">
                  <a:extLst>
                    <a:ext uri="{9D8B030D-6E8A-4147-A177-3AD203B41FA5}">
                      <a16:colId xmlns:a16="http://schemas.microsoft.com/office/drawing/2014/main" val="3403316125"/>
                    </a:ext>
                  </a:extLst>
                </a:gridCol>
                <a:gridCol w="1876829">
                  <a:extLst>
                    <a:ext uri="{9D8B030D-6E8A-4147-A177-3AD203B41FA5}">
                      <a16:colId xmlns:a16="http://schemas.microsoft.com/office/drawing/2014/main" val="627600422"/>
                    </a:ext>
                  </a:extLst>
                </a:gridCol>
                <a:gridCol w="1876829">
                  <a:extLst>
                    <a:ext uri="{9D8B030D-6E8A-4147-A177-3AD203B41FA5}">
                      <a16:colId xmlns:a16="http://schemas.microsoft.com/office/drawing/2014/main" val="3259970842"/>
                    </a:ext>
                  </a:extLst>
                </a:gridCol>
              </a:tblGrid>
              <a:tr h="548936">
                <a:tc>
                  <a:txBody>
                    <a:bodyPr/>
                    <a:lstStyle/>
                    <a:p>
                      <a:endParaRPr lang="en-US" sz="1400"/>
                    </a:p>
                  </a:txBody>
                  <a:tcPr/>
                </a:tc>
                <a:tc>
                  <a:txBody>
                    <a:bodyPr/>
                    <a:lstStyle/>
                    <a:p>
                      <a:pPr algn="ctr"/>
                      <a:r>
                        <a:rPr lang="en-US" sz="1200"/>
                        <a:t>Enroll</a:t>
                      </a:r>
                    </a:p>
                  </a:txBody>
                  <a:tcPr anchor="ctr"/>
                </a:tc>
                <a:tc>
                  <a:txBody>
                    <a:bodyPr/>
                    <a:lstStyle/>
                    <a:p>
                      <a:pPr algn="ctr"/>
                      <a:r>
                        <a:rPr lang="en-US" sz="1200"/>
                        <a:t>Add</a:t>
                      </a:r>
                      <a:r>
                        <a:rPr lang="en-US" sz="1200" baseline="0"/>
                        <a:t> or Remove Dependents</a:t>
                      </a:r>
                      <a:endParaRPr lang="en-US" sz="1200"/>
                    </a:p>
                  </a:txBody>
                  <a:tcPr anchor="ctr"/>
                </a:tc>
                <a:tc>
                  <a:txBody>
                    <a:bodyPr/>
                    <a:lstStyle/>
                    <a:p>
                      <a:pPr algn="ctr"/>
                      <a:r>
                        <a:rPr lang="en-US" sz="1200"/>
                        <a:t>Change</a:t>
                      </a:r>
                      <a:r>
                        <a:rPr lang="en-US" sz="1200" baseline="0"/>
                        <a:t> Plans</a:t>
                      </a:r>
                      <a:endParaRPr lang="en-US" sz="1200"/>
                    </a:p>
                  </a:txBody>
                  <a:tcPr anchor="ctr"/>
                </a:tc>
                <a:tc>
                  <a:txBody>
                    <a:bodyPr/>
                    <a:lstStyle/>
                    <a:p>
                      <a:pPr algn="ctr"/>
                      <a:r>
                        <a:rPr lang="en-US" sz="1200"/>
                        <a:t>Cancel Coverage</a:t>
                      </a:r>
                    </a:p>
                  </a:txBody>
                  <a:tcPr anchor="ctr"/>
                </a:tc>
                <a:extLst>
                  <a:ext uri="{0D108BD9-81ED-4DB2-BD59-A6C34878D82A}">
                    <a16:rowId xmlns:a16="http://schemas.microsoft.com/office/drawing/2014/main" val="323528223"/>
                  </a:ext>
                </a:extLst>
              </a:tr>
              <a:tr h="311064">
                <a:tc>
                  <a:txBody>
                    <a:bodyPr/>
                    <a:lstStyle/>
                    <a:p>
                      <a:r>
                        <a:rPr lang="en-US" sz="1100">
                          <a:latin typeface="Arial" panose="020B0604020202020204" pitchFamily="34" charset="0"/>
                          <a:cs typeface="Arial" panose="020B0604020202020204" pitchFamily="34" charset="0"/>
                        </a:rPr>
                        <a:t>Health*</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3892863578"/>
                  </a:ext>
                </a:extLst>
              </a:tr>
              <a:tr h="464036">
                <a:tc>
                  <a:txBody>
                    <a:bodyPr/>
                    <a:lstStyle/>
                    <a:p>
                      <a:r>
                        <a:rPr lang="en-US" sz="1100">
                          <a:latin typeface="Arial" panose="020B0604020202020204" pitchFamily="34" charset="0"/>
                          <a:cs typeface="Arial" panose="020B0604020202020204" pitchFamily="34" charset="0"/>
                        </a:rPr>
                        <a:t>Delta Dental PPO – Supplemental Plan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4234387594"/>
                  </a:ext>
                </a:extLst>
              </a:tr>
              <a:tr h="601357">
                <a:tc>
                  <a:txBody>
                    <a:bodyPr/>
                    <a:lstStyle/>
                    <a:p>
                      <a:r>
                        <a:rPr lang="en-US" sz="1100">
                          <a:latin typeface="Arial" panose="020B0604020202020204" pitchFamily="34" charset="0"/>
                          <a:cs typeface="Arial" panose="020B0604020202020204" pitchFamily="34" charset="0"/>
                        </a:rPr>
                        <a:t>Delta Dental PPO – Preventive Plan</a:t>
                      </a:r>
                    </a:p>
                    <a:p>
                      <a:r>
                        <a:rPr lang="en-US" sz="800" i="1">
                          <a:latin typeface="Arial" panose="020B0604020202020204" pitchFamily="34" charset="0"/>
                          <a:cs typeface="Arial" panose="020B0604020202020204" pitchFamily="34" charset="0"/>
                        </a:rPr>
                        <a:t>Only available if NOT covered by State Group Health Insurance</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0">
                          <a:latin typeface="Arial" panose="020B0604020202020204" pitchFamily="34" charset="0"/>
                          <a:cs typeface="Arial" panose="020B0604020202020204" pitchFamily="34" charset="0"/>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0">
                          <a:latin typeface="Arial" panose="020B0604020202020204" pitchFamily="34" charset="0"/>
                          <a:cs typeface="Arial" panose="020B0604020202020204" pitchFamily="34" charset="0"/>
                        </a:rPr>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2421342936"/>
                  </a:ext>
                </a:extLst>
              </a:tr>
              <a:tr h="341009">
                <a:tc>
                  <a:txBody>
                    <a:bodyPr/>
                    <a:lstStyle/>
                    <a:p>
                      <a:r>
                        <a:rPr lang="en-US" sz="1100" err="1">
                          <a:latin typeface="Arial"/>
                          <a:cs typeface="Arial"/>
                        </a:rPr>
                        <a:t>DeltaVision</a:t>
                      </a:r>
                      <a:r>
                        <a:rPr lang="en-US" sz="1100">
                          <a:latin typeface="Arial"/>
                          <a:cs typeface="Arial"/>
                        </a:rPr>
                        <a:t> </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b="0">
                          <a:latin typeface="Arial" panose="020B0604020202020204" pitchFamily="34" charset="0"/>
                          <a:cs typeface="Arial" panose="020B0604020202020204" pitchFamily="34" charset="0"/>
                        </a:rPr>
                        <a:t>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0">
                          <a:latin typeface="Arial" panose="020B0604020202020204" pitchFamily="34" charset="0"/>
                          <a:cs typeface="Arial" panose="020B0604020202020204" pitchFamily="34" charset="0"/>
                        </a:rPr>
                        <a:t>N/A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2839088689"/>
                  </a:ext>
                </a:extLst>
              </a:tr>
              <a:tr h="341009">
                <a:tc>
                  <a:txBody>
                    <a:bodyPr/>
                    <a:lstStyle/>
                    <a:p>
                      <a:r>
                        <a:rPr lang="en-US" sz="1100">
                          <a:latin typeface="Arial" panose="020B0604020202020204" pitchFamily="34" charset="0"/>
                          <a:cs typeface="Arial" panose="020B0604020202020204" pitchFamily="34" charset="0"/>
                        </a:rPr>
                        <a:t>Accident Plan</a:t>
                      </a:r>
                    </a:p>
                  </a:txBody>
                  <a:tcPr anchor="ctr"/>
                </a:tc>
                <a:tc>
                  <a:txBody>
                    <a:bodyPr/>
                    <a:lstStyle/>
                    <a:p>
                      <a:pPr algn="ctr"/>
                      <a:r>
                        <a:rPr lang="en-US" sz="1100">
                          <a:latin typeface="Arial" panose="020B0604020202020204" pitchFamily="34" charset="0"/>
                          <a:cs typeface="Arial" panose="020B0604020202020204" pitchFamily="34" charset="0"/>
                        </a:rPr>
                        <a:t>X</a:t>
                      </a:r>
                    </a:p>
                  </a:txBody>
                  <a:tcPr anchor="ctr"/>
                </a:tc>
                <a:tc>
                  <a:txBody>
                    <a:bodyPr/>
                    <a:lstStyle/>
                    <a:p>
                      <a:pPr algn="ctr"/>
                      <a:r>
                        <a:rPr lang="en-US" sz="1100" b="0">
                          <a:latin typeface="Arial" panose="020B0604020202020204" pitchFamily="34" charset="0"/>
                          <a:cs typeface="Arial" panose="020B0604020202020204" pitchFamily="34" charset="0"/>
                        </a:rPr>
                        <a:t>X- change coverage level</a:t>
                      </a:r>
                    </a:p>
                  </a:txBody>
                  <a:tcPr anchor="ctr"/>
                </a:tc>
                <a:tc>
                  <a:txBody>
                    <a:bodyPr/>
                    <a:lstStyle/>
                    <a:p>
                      <a:pPr algn="ctr"/>
                      <a:r>
                        <a:rPr lang="en-US" sz="1100" b="0">
                          <a:latin typeface="Arial" panose="020B0604020202020204" pitchFamily="34" charset="0"/>
                          <a:cs typeface="Arial" panose="020B0604020202020204" pitchFamily="34" charset="0"/>
                        </a:rPr>
                        <a:t>N/A</a:t>
                      </a:r>
                    </a:p>
                  </a:txBody>
                  <a:tcPr anchor="ctr"/>
                </a:tc>
                <a:tc>
                  <a:txBody>
                    <a:bodyPr/>
                    <a:lstStyle/>
                    <a:p>
                      <a:pPr algn="ctr"/>
                      <a:r>
                        <a:rPr lang="en-US" sz="1100" b="0">
                          <a:latin typeface="Arial" panose="020B0604020202020204" pitchFamily="34" charset="0"/>
                          <a:cs typeface="Arial" panose="020B0604020202020204" pitchFamily="34" charset="0"/>
                        </a:rPr>
                        <a:t>X</a:t>
                      </a:r>
                    </a:p>
                  </a:txBody>
                  <a:tcPr anchor="ctr"/>
                </a:tc>
                <a:extLst>
                  <a:ext uri="{0D108BD9-81ED-4DB2-BD59-A6C34878D82A}">
                    <a16:rowId xmlns:a16="http://schemas.microsoft.com/office/drawing/2014/main" val="517243986"/>
                  </a:ext>
                </a:extLst>
              </a:tr>
              <a:tr h="311064">
                <a:tc>
                  <a:txBody>
                    <a:bodyPr/>
                    <a:lstStyle/>
                    <a:p>
                      <a:r>
                        <a:rPr lang="en-US" sz="1100">
                          <a:latin typeface="Arial" panose="020B0604020202020204" pitchFamily="34" charset="0"/>
                          <a:cs typeface="Arial" panose="020B0604020202020204" pitchFamily="34" charset="0"/>
                        </a:rPr>
                        <a:t>Healthcare FSA or LPFSA</a:t>
                      </a:r>
                    </a:p>
                  </a:txBody>
                  <a:tcPr anchor="ctr"/>
                </a:tc>
                <a:tc rowSpan="3" gridSpan="4">
                  <a:txBody>
                    <a:bodyPr/>
                    <a:lstStyle/>
                    <a:p>
                      <a:pPr marL="0" marR="0" lvl="0" indent="0" algn="ctr" defTabSz="457200" rtl="0" eaLnBrk="1" fontAlgn="auto" latinLnBrk="0" hangingPunct="1">
                        <a:lnSpc>
                          <a:spcPct val="114000"/>
                        </a:lnSpc>
                        <a:spcBef>
                          <a:spcPts val="0"/>
                        </a:spcBef>
                        <a:spcAft>
                          <a:spcPts val="600"/>
                        </a:spcAft>
                        <a:buClrTx/>
                        <a:buSzTx/>
                        <a:buFontTx/>
                        <a:buNone/>
                        <a:tabLst/>
                        <a:defRPr/>
                      </a:pPr>
                      <a:r>
                        <a:rPr lang="en-US" sz="1100" b="1" baseline="0" dirty="0">
                          <a:latin typeface="Arial" panose="020B0604020202020204" pitchFamily="34" charset="0"/>
                          <a:cs typeface="Arial" panose="020B0604020202020204" pitchFamily="34" charset="0"/>
                        </a:rPr>
                        <a:t>Must re-enroll every year</a:t>
                      </a:r>
                    </a:p>
                    <a:p>
                      <a:pPr marL="0" marR="0" lvl="0" indent="0" algn="ctr" defTabSz="457200" rtl="0" eaLnBrk="1" fontAlgn="auto" latinLnBrk="0" hangingPunct="1">
                        <a:lnSpc>
                          <a:spcPct val="114000"/>
                        </a:lnSpc>
                        <a:spcBef>
                          <a:spcPts val="0"/>
                        </a:spcBef>
                        <a:spcAft>
                          <a:spcPts val="600"/>
                        </a:spcAft>
                        <a:buClrTx/>
                        <a:buSzTx/>
                        <a:buFontTx/>
                        <a:buNone/>
                        <a:tabLst/>
                        <a:defRPr/>
                      </a:pPr>
                      <a:r>
                        <a:rPr lang="en-US" sz="1100" dirty="0">
                          <a:latin typeface="Arial" panose="020B0604020202020204" pitchFamily="34" charset="0"/>
                          <a:cs typeface="Arial" panose="020B0604020202020204" pitchFamily="34" charset="0"/>
                        </a:rPr>
                        <a:t>Coverage</a:t>
                      </a:r>
                      <a:r>
                        <a:rPr lang="en-US" sz="1100" baseline="0" dirty="0">
                          <a:latin typeface="Arial" panose="020B0604020202020204" pitchFamily="34" charset="0"/>
                          <a:cs typeface="Arial" panose="020B0604020202020204" pitchFamily="34" charset="0"/>
                        </a:rPr>
                        <a:t> will automatically end if no 2024 enrollment</a:t>
                      </a:r>
                    </a:p>
                  </a:txBody>
                  <a:tcPr anchor="ctr"/>
                </a:tc>
                <a:tc rowSpan="3" hMerge="1">
                  <a:txBody>
                    <a:bodyPr/>
                    <a:lstStyle/>
                    <a:p>
                      <a:pPr algn="ctr"/>
                      <a:endParaRPr lang="en-US" sz="1100"/>
                    </a:p>
                  </a:txBody>
                  <a:tcPr anchor="ctr"/>
                </a:tc>
                <a:tc rowSpan="3" hMerge="1">
                  <a:txBody>
                    <a:bodyPr/>
                    <a:lstStyle/>
                    <a:p>
                      <a:pPr algn="ctr"/>
                      <a:endParaRPr lang="en-US" sz="1100"/>
                    </a:p>
                  </a:txBody>
                  <a:tcPr anchor="ctr"/>
                </a:tc>
                <a:tc rowSpan="3" hMerge="1">
                  <a:txBody>
                    <a:bodyPr/>
                    <a:lstStyle/>
                    <a:p>
                      <a:pPr algn="ctr"/>
                      <a:endParaRPr lang="en-US" sz="1100"/>
                    </a:p>
                  </a:txBody>
                  <a:tcPr anchor="ctr"/>
                </a:tc>
                <a:extLst>
                  <a:ext uri="{0D108BD9-81ED-4DB2-BD59-A6C34878D82A}">
                    <a16:rowId xmlns:a16="http://schemas.microsoft.com/office/drawing/2014/main" val="2021205746"/>
                  </a:ext>
                </a:extLst>
              </a:tr>
              <a:tr h="311064">
                <a:tc>
                  <a:txBody>
                    <a:bodyPr/>
                    <a:lstStyle/>
                    <a:p>
                      <a:r>
                        <a:rPr lang="en-US" sz="1100">
                          <a:latin typeface="Arial" panose="020B0604020202020204" pitchFamily="34" charset="0"/>
                          <a:cs typeface="Arial" panose="020B0604020202020204" pitchFamily="34" charset="0"/>
                        </a:rPr>
                        <a:t>Dependent Day Care FSA</a:t>
                      </a:r>
                    </a:p>
                  </a:txBody>
                  <a:tcPr anchor="ctr"/>
                </a:tc>
                <a:tc gridSpan="4" vMerge="1">
                  <a:txBody>
                    <a:bodyPr/>
                    <a:lstStyle/>
                    <a:p>
                      <a:pPr algn="ctr"/>
                      <a:endParaRPr lang="en-US" sz="1100"/>
                    </a:p>
                  </a:txBody>
                  <a:tcPr anchor="ctr"/>
                </a:tc>
                <a:tc hMerge="1" vMerge="1">
                  <a:txBody>
                    <a:bodyPr/>
                    <a:lstStyle/>
                    <a:p>
                      <a:pPr algn="ctr"/>
                      <a:endParaRPr lang="en-US" sz="1100"/>
                    </a:p>
                  </a:txBody>
                  <a:tcPr anchor="ctr"/>
                </a:tc>
                <a:tc hMerge="1" vMerge="1">
                  <a:txBody>
                    <a:bodyPr/>
                    <a:lstStyle/>
                    <a:p>
                      <a:pPr algn="ctr"/>
                      <a:endParaRPr lang="en-US" sz="1100"/>
                    </a:p>
                  </a:txBody>
                  <a:tcPr anchor="ctr"/>
                </a:tc>
                <a:tc hMerge="1" vMerge="1">
                  <a:txBody>
                    <a:bodyPr/>
                    <a:lstStyle/>
                    <a:p>
                      <a:pPr algn="ctr"/>
                      <a:endParaRPr lang="en-US" sz="1100"/>
                    </a:p>
                  </a:txBody>
                  <a:tcPr anchor="ctr"/>
                </a:tc>
                <a:extLst>
                  <a:ext uri="{0D108BD9-81ED-4DB2-BD59-A6C34878D82A}">
                    <a16:rowId xmlns:a16="http://schemas.microsoft.com/office/drawing/2014/main" val="1684135720"/>
                  </a:ext>
                </a:extLst>
              </a:tr>
              <a:tr h="348880">
                <a:tc>
                  <a:txBody>
                    <a:bodyPr/>
                    <a:lstStyle/>
                    <a:p>
                      <a:r>
                        <a:rPr lang="en-US" sz="1100">
                          <a:latin typeface="Arial" panose="020B0604020202020204" pitchFamily="34" charset="0"/>
                          <a:cs typeface="Arial" panose="020B0604020202020204" pitchFamily="34" charset="0"/>
                        </a:rPr>
                        <a:t>Pre-Tax Parking &amp; Transit Accounts </a:t>
                      </a:r>
                    </a:p>
                  </a:txBody>
                  <a:tcPr anchor="ctr"/>
                </a:tc>
                <a:tc gridSpan="4" vMerge="1">
                  <a:txBody>
                    <a:bodyPr/>
                    <a:lstStyle/>
                    <a:p>
                      <a:pPr algn="ctr"/>
                      <a:endParaRPr lang="en-US" sz="1100"/>
                    </a:p>
                  </a:txBody>
                  <a:tcPr anchor="ctr"/>
                </a:tc>
                <a:tc hMerge="1" vMerge="1">
                  <a:txBody>
                    <a:bodyPr/>
                    <a:lstStyle/>
                    <a:p>
                      <a:pPr algn="ctr"/>
                      <a:endParaRPr lang="en-US" sz="1100"/>
                    </a:p>
                  </a:txBody>
                  <a:tcPr anchor="ctr"/>
                </a:tc>
                <a:tc hMerge="1" vMerge="1">
                  <a:txBody>
                    <a:bodyPr/>
                    <a:lstStyle/>
                    <a:p>
                      <a:pPr algn="ctr"/>
                      <a:endParaRPr lang="en-US" sz="1100"/>
                    </a:p>
                  </a:txBody>
                  <a:tcPr anchor="ctr"/>
                </a:tc>
                <a:tc hMerge="1" vMerge="1">
                  <a:txBody>
                    <a:bodyPr/>
                    <a:lstStyle/>
                    <a:p>
                      <a:pPr algn="ctr"/>
                      <a:endParaRPr lang="en-US" sz="1100"/>
                    </a:p>
                  </a:txBody>
                  <a:tcPr anchor="ctr"/>
                </a:tc>
                <a:extLst>
                  <a:ext uri="{0D108BD9-81ED-4DB2-BD59-A6C34878D82A}">
                    <a16:rowId xmlns:a16="http://schemas.microsoft.com/office/drawing/2014/main" val="3431599782"/>
                  </a:ext>
                </a:extLst>
              </a:tr>
              <a:tr h="1085976">
                <a:tc>
                  <a:txBody>
                    <a:bodyPr/>
                    <a:lstStyle/>
                    <a:p>
                      <a:r>
                        <a:rPr lang="en-US" sz="1100">
                          <a:latin typeface="Arial" panose="020B0604020202020204" pitchFamily="34" charset="0"/>
                          <a:cs typeface="Arial" panose="020B0604020202020204" pitchFamily="34" charset="0"/>
                        </a:rPr>
                        <a:t>Health Savings Account</a:t>
                      </a:r>
                    </a:p>
                  </a:txBody>
                  <a:tcPr anchor="ctr"/>
                </a:tc>
                <a:tc gridSpan="4">
                  <a:txBody>
                    <a:bodyPr/>
                    <a:lstStyle/>
                    <a:p>
                      <a:pPr marL="0" marR="0" indent="0" algn="ctr" defTabSz="914400" rtl="0" eaLnBrk="1" fontAlgn="auto" latinLnBrk="0" hangingPunct="1">
                        <a:lnSpc>
                          <a:spcPct val="114000"/>
                        </a:lnSpc>
                        <a:spcBef>
                          <a:spcPts val="0"/>
                        </a:spcBef>
                        <a:spcAft>
                          <a:spcPts val="600"/>
                        </a:spcAft>
                        <a:buClrTx/>
                        <a:buSzTx/>
                        <a:buFontTx/>
                        <a:buNone/>
                        <a:tabLst/>
                        <a:defRPr/>
                      </a:pPr>
                      <a:r>
                        <a:rPr lang="en-US" sz="1100" b="1" baseline="0">
                          <a:latin typeface="Arial" panose="020B0604020202020204" pitchFamily="34" charset="0"/>
                          <a:cs typeface="Arial" panose="020B0604020202020204" pitchFamily="34" charset="0"/>
                        </a:rPr>
                        <a:t>Must re-enroll every year</a:t>
                      </a:r>
                    </a:p>
                    <a:p>
                      <a:pPr marL="0" marR="0" indent="0" algn="ctr" defTabSz="914400" rtl="0" eaLnBrk="1" fontAlgn="auto" latinLnBrk="0" hangingPunct="1">
                        <a:lnSpc>
                          <a:spcPct val="114000"/>
                        </a:lnSpc>
                        <a:spcBef>
                          <a:spcPts val="0"/>
                        </a:spcBef>
                        <a:spcAft>
                          <a:spcPts val="600"/>
                        </a:spcAft>
                        <a:buClrTx/>
                        <a:buSzTx/>
                        <a:buFontTx/>
                        <a:buNone/>
                        <a:tabLst/>
                        <a:defRPr/>
                      </a:pPr>
                      <a:r>
                        <a:rPr lang="en-US" sz="1100">
                          <a:latin typeface="Arial" panose="020B0604020202020204" pitchFamily="34" charset="0"/>
                          <a:cs typeface="Arial" panose="020B0604020202020204" pitchFamily="34" charset="0"/>
                        </a:rPr>
                        <a:t>If you don’t elect a High Deductible Health Plan (HDHP), enrollment will end and you can no longer contribute, but you will have access to funds in your account.</a:t>
                      </a:r>
                    </a:p>
                  </a:txBody>
                  <a:tcPr anchor="ctr"/>
                </a:tc>
                <a:tc hMerge="1">
                  <a:txBody>
                    <a:bodyPr/>
                    <a:lstStyle/>
                    <a:p>
                      <a:pPr algn="ctr"/>
                      <a:endParaRPr lang="en-US" sz="1100"/>
                    </a:p>
                  </a:txBody>
                  <a:tcPr anchor="ctr"/>
                </a:tc>
                <a:tc hMerge="1">
                  <a:txBody>
                    <a:bodyPr/>
                    <a:lstStyle/>
                    <a:p>
                      <a:pPr algn="ctr"/>
                      <a:endParaRPr lang="en-US" sz="1100"/>
                    </a:p>
                  </a:txBody>
                  <a:tcPr anchor="ctr"/>
                </a:tc>
                <a:tc hMerge="1">
                  <a:txBody>
                    <a:bodyPr/>
                    <a:lstStyle/>
                    <a:p>
                      <a:pPr algn="ctr"/>
                      <a:endParaRPr lang="en-US" sz="1100"/>
                    </a:p>
                  </a:txBody>
                  <a:tcPr anchor="ctr"/>
                </a:tc>
                <a:extLst>
                  <a:ext uri="{0D108BD9-81ED-4DB2-BD59-A6C34878D82A}">
                    <a16:rowId xmlns:a16="http://schemas.microsoft.com/office/drawing/2014/main" val="1351441544"/>
                  </a:ext>
                </a:extLst>
              </a:tr>
              <a:tr h="650032">
                <a:tc>
                  <a:txBody>
                    <a:bodyPr/>
                    <a:lstStyle/>
                    <a:p>
                      <a:r>
                        <a:rPr lang="en-US" sz="1100">
                          <a:latin typeface="Arial" panose="020B0604020202020204" pitchFamily="34" charset="0"/>
                          <a:cs typeface="Arial" panose="020B0604020202020204" pitchFamily="34" charset="0"/>
                        </a:rPr>
                        <a:t>Health Insurance Opt-Out Stipend</a:t>
                      </a:r>
                    </a:p>
                  </a:txBody>
                  <a:tcPr anchor="ctr"/>
                </a:tc>
                <a:tc gridSpan="4">
                  <a:txBody>
                    <a:bodyPr/>
                    <a:lstStyle/>
                    <a:p>
                      <a:pPr marL="0" marR="0" lvl="0" indent="0" algn="ctr" defTabSz="914400" rtl="0" eaLnBrk="1" fontAlgn="auto" latinLnBrk="0" hangingPunct="1">
                        <a:lnSpc>
                          <a:spcPct val="114000"/>
                        </a:lnSpc>
                        <a:spcBef>
                          <a:spcPts val="0"/>
                        </a:spcBef>
                        <a:spcAft>
                          <a:spcPts val="600"/>
                        </a:spcAft>
                        <a:buClrTx/>
                        <a:buSzTx/>
                        <a:buFontTx/>
                        <a:buNone/>
                        <a:tabLst/>
                        <a:defRPr/>
                      </a:pPr>
                      <a:r>
                        <a:rPr lang="en-US" sz="1100" b="1" baseline="0" dirty="0">
                          <a:latin typeface="Arial" panose="020B0604020202020204" pitchFamily="34" charset="0"/>
                          <a:cs typeface="Arial" panose="020B0604020202020204" pitchFamily="34" charset="0"/>
                        </a:rPr>
                        <a:t>Must re-enroll every year</a:t>
                      </a:r>
                    </a:p>
                    <a:p>
                      <a:pPr marL="0" marR="0" indent="0" algn="ctr" defTabSz="914400" rtl="0" eaLnBrk="1" fontAlgn="auto" latinLnBrk="0" hangingPunct="1">
                        <a:lnSpc>
                          <a:spcPct val="114000"/>
                        </a:lnSpc>
                        <a:spcBef>
                          <a:spcPts val="0"/>
                        </a:spcBef>
                        <a:spcAft>
                          <a:spcPts val="600"/>
                        </a:spcAft>
                        <a:buClrTx/>
                        <a:buSzTx/>
                        <a:buFontTx/>
                        <a:buNone/>
                        <a:tabLst/>
                        <a:defRPr/>
                      </a:pPr>
                      <a:r>
                        <a:rPr lang="en-US" sz="1100" dirty="0">
                          <a:latin typeface="Arial" panose="020B0604020202020204" pitchFamily="34" charset="0"/>
                          <a:cs typeface="Arial" panose="020B0604020202020204" pitchFamily="34" charset="0"/>
                        </a:rPr>
                        <a:t>Must certify that eligibility requirements are met on an annual basis</a:t>
                      </a:r>
                    </a:p>
                  </a:txBody>
                  <a:tcPr anchor="ctr"/>
                </a:tc>
                <a:tc hMerge="1">
                  <a:txBody>
                    <a:bodyPr/>
                    <a:lstStyle/>
                    <a:p>
                      <a:pPr algn="ctr"/>
                      <a:endParaRPr lang="en-US" sz="1100"/>
                    </a:p>
                  </a:txBody>
                  <a:tcPr anchor="ctr"/>
                </a:tc>
                <a:tc hMerge="1">
                  <a:txBody>
                    <a:bodyPr/>
                    <a:lstStyle/>
                    <a:p>
                      <a:pPr algn="ctr"/>
                      <a:endParaRPr lang="en-US" sz="1100"/>
                    </a:p>
                  </a:txBody>
                  <a:tcPr anchor="ctr"/>
                </a:tc>
                <a:tc hMerge="1">
                  <a:txBody>
                    <a:bodyPr/>
                    <a:lstStyle/>
                    <a:p>
                      <a:pPr algn="ctr"/>
                      <a:endParaRPr lang="en-US" sz="1100"/>
                    </a:p>
                  </a:txBody>
                  <a:tcPr anchor="ctr"/>
                </a:tc>
                <a:extLst>
                  <a:ext uri="{0D108BD9-81ED-4DB2-BD59-A6C34878D82A}">
                    <a16:rowId xmlns:a16="http://schemas.microsoft.com/office/drawing/2014/main" val="4230263149"/>
                  </a:ext>
                </a:extLst>
              </a:tr>
            </a:tbl>
          </a:graphicData>
        </a:graphic>
      </p:graphicFrame>
      <p:sp>
        <p:nvSpPr>
          <p:cNvPr id="7" name="Rectangle 6">
            <a:extLst>
              <a:ext uri="{FF2B5EF4-FFF2-40B4-BE49-F238E27FC236}">
                <a16:creationId xmlns:a16="http://schemas.microsoft.com/office/drawing/2014/main" id="{BFBC4282-543D-4DEA-941E-001E288FC21A}"/>
              </a:ext>
            </a:extLst>
          </p:cNvPr>
          <p:cNvSpPr/>
          <p:nvPr/>
        </p:nvSpPr>
        <p:spPr>
          <a:xfrm>
            <a:off x="426097" y="6398296"/>
            <a:ext cx="11339805" cy="246221"/>
          </a:xfrm>
          <a:prstGeom prst="rect">
            <a:avLst/>
          </a:prstGeom>
        </p:spPr>
        <p:txBody>
          <a:bodyPr wrap="square">
            <a:spAutoFit/>
          </a:bodyPr>
          <a:lstStyle/>
          <a:p>
            <a:r>
              <a:rPr lang="en-US" sz="1000" i="1">
                <a:latin typeface="Arial" panose="020B0604020202020204" pitchFamily="34" charset="0"/>
                <a:cs typeface="Arial" panose="020B0604020202020204" pitchFamily="34" charset="0"/>
              </a:rPr>
              <a:t>* Can also enroll in or cancel Uniform Dental Benefit</a:t>
            </a:r>
          </a:p>
        </p:txBody>
      </p:sp>
    </p:spTree>
    <p:extLst>
      <p:ext uri="{BB962C8B-B14F-4D97-AF65-F5344CB8AC3E}">
        <p14:creationId xmlns:p14="http://schemas.microsoft.com/office/powerpoint/2010/main" val="191890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5" name="Picture 34">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7" name="Rectangle 35">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8" name="Picture 37">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A1A93F3-7009-45D5-B76B-BB5D1820DEC1}"/>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b="1">
                <a:solidFill>
                  <a:srgbClr val="262626"/>
                </a:solidFill>
                <a:latin typeface="Arial" panose="020B0604020202020204" pitchFamily="34" charset="0"/>
                <a:cs typeface="Arial" panose="020B0604020202020204" pitchFamily="34" charset="0"/>
              </a:rPr>
              <a:t>Dental Plan Comparison</a:t>
            </a:r>
          </a:p>
        </p:txBody>
      </p:sp>
      <p:cxnSp>
        <p:nvCxnSpPr>
          <p:cNvPr id="40" name="Straight Connector 39">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A9058B1F-D510-4AD6-8D3B-7204D72EC3FB}"/>
              </a:ext>
            </a:extLst>
          </p:cNvPr>
          <p:cNvSpPr>
            <a:spLocks noGrp="1"/>
          </p:cNvSpPr>
          <p:nvPr>
            <p:ph idx="1"/>
          </p:nvPr>
        </p:nvSpPr>
        <p:spPr>
          <a:xfrm>
            <a:off x="1295401" y="2493774"/>
            <a:ext cx="3660057" cy="3382094"/>
          </a:xfrm>
        </p:spPr>
        <p:txBody>
          <a:bodyPr vert="horz" lIns="91440" tIns="45720" rIns="91440" bIns="45720" rtlCol="0">
            <a:normAutofit/>
          </a:bodyPr>
          <a:lstStyle/>
          <a:p>
            <a:pPr algn="ctr"/>
            <a:endParaRPr lang="en-US" sz="1600">
              <a:solidFill>
                <a:srgbClr val="262626"/>
              </a:solidFill>
            </a:endParaRPr>
          </a:p>
          <a:p>
            <a:pPr marL="0" indent="0" algn="ctr">
              <a:buNone/>
            </a:pPr>
            <a:r>
              <a:rPr lang="en-US" sz="1600">
                <a:solidFill>
                  <a:srgbClr val="262626"/>
                </a:solidFill>
                <a:latin typeface="Arial" panose="020B0604020202020204" pitchFamily="34" charset="0"/>
                <a:cs typeface="Arial" panose="020B0604020202020204" pitchFamily="34" charset="0"/>
                <a:hlinkClick r:id="rId6"/>
              </a:rPr>
              <a:t>How Basic and Major Coverage Work Together</a:t>
            </a:r>
            <a:endParaRPr lang="en-US" sz="1600">
              <a:solidFill>
                <a:srgbClr val="262626"/>
              </a:solidFill>
              <a:latin typeface="Arial" panose="020B0604020202020204" pitchFamily="34" charset="0"/>
              <a:cs typeface="Arial" panose="020B0604020202020204" pitchFamily="34" charset="0"/>
              <a:hlinkClick r:id="rId7"/>
            </a:endParaRPr>
          </a:p>
          <a:p>
            <a:pPr algn="ctr"/>
            <a:endParaRPr lang="en-US" sz="1600">
              <a:solidFill>
                <a:srgbClr val="262626"/>
              </a:solidFill>
            </a:endParaRPr>
          </a:p>
        </p:txBody>
      </p:sp>
      <p:pic>
        <p:nvPicPr>
          <p:cNvPr id="5" name="Picture 4">
            <a:extLst>
              <a:ext uri="{FF2B5EF4-FFF2-40B4-BE49-F238E27FC236}">
                <a16:creationId xmlns:a16="http://schemas.microsoft.com/office/drawing/2014/main" id="{A7DF10F6-712E-5B3E-0A11-7243A606ADB4}"/>
              </a:ext>
            </a:extLst>
          </p:cNvPr>
          <p:cNvPicPr>
            <a:picLocks noChangeAspect="1"/>
          </p:cNvPicPr>
          <p:nvPr/>
        </p:nvPicPr>
        <p:blipFill>
          <a:blip r:embed="rId8"/>
          <a:stretch>
            <a:fillRect/>
          </a:stretch>
        </p:blipFill>
        <p:spPr>
          <a:xfrm>
            <a:off x="5850182" y="1222498"/>
            <a:ext cx="5046416" cy="4413004"/>
          </a:xfrm>
          <a:prstGeom prst="rect">
            <a:avLst/>
          </a:prstGeom>
        </p:spPr>
      </p:pic>
    </p:spTree>
    <p:extLst>
      <p:ext uri="{BB962C8B-B14F-4D97-AF65-F5344CB8AC3E}">
        <p14:creationId xmlns:p14="http://schemas.microsoft.com/office/powerpoint/2010/main" val="230803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8FD5-F83A-49F4-A9D9-63019F8934F1}"/>
              </a:ext>
            </a:extLst>
          </p:cNvPr>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Preventive Plan</a:t>
            </a:r>
            <a:endParaRPr lang="en-US" sz="3600"/>
          </a:p>
        </p:txBody>
      </p:sp>
      <p:sp>
        <p:nvSpPr>
          <p:cNvPr id="3" name="Content Placeholder 2">
            <a:extLst>
              <a:ext uri="{FF2B5EF4-FFF2-40B4-BE49-F238E27FC236}">
                <a16:creationId xmlns:a16="http://schemas.microsoft.com/office/drawing/2014/main" id="{19681B01-67D9-42A2-9CFF-E35FE7C7F1E7}"/>
              </a:ext>
            </a:extLst>
          </p:cNvPr>
          <p:cNvSpPr>
            <a:spLocks noGrp="1"/>
          </p:cNvSpPr>
          <p:nvPr>
            <p:ph idx="1"/>
          </p:nvPr>
        </p:nvSpPr>
        <p:spPr/>
        <p:txBody>
          <a:bodyPr>
            <a:normAutofit fontScale="92500" lnSpcReduction="10000"/>
          </a:bodyPr>
          <a:lstStyle/>
          <a:p>
            <a:r>
              <a:rPr lang="en-US" sz="1900" dirty="0">
                <a:latin typeface="Arial"/>
                <a:cs typeface="Arial"/>
              </a:rPr>
              <a:t>Delta Dental PPO – Preventive Plan</a:t>
            </a:r>
            <a:endParaRPr lang="en-US" sz="19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Provides same coverage as Uniform Dental Benefits</a:t>
            </a:r>
          </a:p>
          <a:p>
            <a:pPr lvl="2"/>
            <a:r>
              <a:rPr lang="en-US" sz="1500" dirty="0">
                <a:latin typeface="Arial" panose="020B0604020202020204" pitchFamily="34" charset="0"/>
                <a:cs typeface="Arial" panose="020B0604020202020204" pitchFamily="34" charset="0"/>
              </a:rPr>
              <a:t>Cleanings</a:t>
            </a:r>
          </a:p>
          <a:p>
            <a:pPr lvl="2"/>
            <a:r>
              <a:rPr lang="en-US" sz="1500" dirty="0">
                <a:latin typeface="Arial" panose="020B0604020202020204" pitchFamily="34" charset="0"/>
                <a:cs typeface="Arial" panose="020B0604020202020204" pitchFamily="34" charset="0"/>
              </a:rPr>
              <a:t>Fluoride Treatment</a:t>
            </a:r>
          </a:p>
          <a:p>
            <a:pPr lvl="2"/>
            <a:r>
              <a:rPr lang="en-US" sz="1500" dirty="0">
                <a:latin typeface="Arial" panose="020B0604020202020204" pitchFamily="34" charset="0"/>
                <a:cs typeface="Arial" panose="020B0604020202020204" pitchFamily="34" charset="0"/>
              </a:rPr>
              <a:t>Fillings</a:t>
            </a:r>
          </a:p>
          <a:p>
            <a:pPr lvl="2"/>
            <a:r>
              <a:rPr lang="en-US" sz="1500" dirty="0">
                <a:latin typeface="Arial" panose="020B0604020202020204" pitchFamily="34" charset="0"/>
                <a:cs typeface="Arial" panose="020B0604020202020204" pitchFamily="34" charset="0"/>
              </a:rPr>
              <a:t>Children’s orthodontia</a:t>
            </a:r>
          </a:p>
          <a:p>
            <a:pPr lvl="1"/>
            <a:r>
              <a:rPr lang="en-US" sz="1700" dirty="0">
                <a:latin typeface="Arial" panose="020B0604020202020204" pitchFamily="34" charset="0"/>
                <a:cs typeface="Arial" panose="020B0604020202020204" pitchFamily="34" charset="0"/>
              </a:rPr>
              <a:t>Can only enroll if </a:t>
            </a:r>
            <a:r>
              <a:rPr lang="en-US" sz="1700" b="1" dirty="0">
                <a:latin typeface="Arial" panose="020B0604020202020204" pitchFamily="34" charset="0"/>
                <a:cs typeface="Arial" panose="020B0604020202020204" pitchFamily="34" charset="0"/>
              </a:rPr>
              <a:t>not</a:t>
            </a:r>
            <a:r>
              <a:rPr lang="en-US" sz="1700" dirty="0">
                <a:latin typeface="Arial" panose="020B0604020202020204" pitchFamily="34" charset="0"/>
                <a:cs typeface="Arial" panose="020B0604020202020204" pitchFamily="34" charset="0"/>
              </a:rPr>
              <a:t> covered by State Group Health Insurance as an employee or dependent</a:t>
            </a:r>
          </a:p>
          <a:p>
            <a:pPr lvl="2"/>
            <a:r>
              <a:rPr lang="en-US" sz="1500" dirty="0">
                <a:latin typeface="Arial" panose="020B0604020202020204" pitchFamily="34" charset="0"/>
                <a:cs typeface="Arial" panose="020B0604020202020204" pitchFamily="34" charset="0"/>
              </a:rPr>
              <a:t>If enrolled in State Group Health as an employee or dependent, must enroll in Uniform Dental when enrolling in health insurance (“Health with Dental” in eBenefits)</a:t>
            </a:r>
          </a:p>
          <a:p>
            <a:pPr lvl="1"/>
            <a:r>
              <a:rPr lang="en-US" sz="1700" dirty="0">
                <a:latin typeface="Arial"/>
                <a:cs typeface="Arial"/>
              </a:rPr>
              <a:t>A certification must be completed in eBenefits in order to enroll in the Preventive Plan</a:t>
            </a:r>
          </a:p>
          <a:p>
            <a:endParaRPr lang="en-US" dirty="0"/>
          </a:p>
        </p:txBody>
      </p:sp>
    </p:spTree>
    <p:extLst>
      <p:ext uri="{BB962C8B-B14F-4D97-AF65-F5344CB8AC3E}">
        <p14:creationId xmlns:p14="http://schemas.microsoft.com/office/powerpoint/2010/main" val="95476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4" name="Picture 7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D9D1837-8FBA-4483-9FB8-F060FCCF0C16}"/>
              </a:ext>
            </a:extLst>
          </p:cNvPr>
          <p:cNvSpPr>
            <a:spLocks noGrp="1"/>
          </p:cNvSpPr>
          <p:nvPr>
            <p:ph type="title"/>
          </p:nvPr>
        </p:nvSpPr>
        <p:spPr>
          <a:xfrm>
            <a:off x="1295402" y="982132"/>
            <a:ext cx="3660056" cy="1325373"/>
          </a:xfrm>
        </p:spPr>
        <p:txBody>
          <a:bodyPr anchor="b">
            <a:normAutofit/>
          </a:bodyPr>
          <a:lstStyle/>
          <a:p>
            <a:pPr>
              <a:lnSpc>
                <a:spcPct val="90000"/>
              </a:lnSpc>
            </a:pPr>
            <a:r>
              <a:rPr lang="en-US" sz="2800">
                <a:solidFill>
                  <a:srgbClr val="262626"/>
                </a:solidFill>
                <a:latin typeface="Arial" panose="020B0604020202020204" pitchFamily="34" charset="0"/>
                <a:cs typeface="Arial" panose="020B0604020202020204" pitchFamily="34" charset="0"/>
              </a:rPr>
              <a:t>Enrolling or Waiving Preventive Dental in eBenefits</a:t>
            </a:r>
          </a:p>
        </p:txBody>
      </p:sp>
      <p:cxnSp>
        <p:nvCxnSpPr>
          <p:cNvPr id="77" name="Straight Connector 7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BCF6486-9CF4-48FB-ABEF-642FB226C509}"/>
              </a:ext>
            </a:extLst>
          </p:cNvPr>
          <p:cNvSpPr>
            <a:spLocks noGrp="1"/>
          </p:cNvSpPr>
          <p:nvPr>
            <p:ph idx="1"/>
          </p:nvPr>
        </p:nvSpPr>
        <p:spPr>
          <a:xfrm>
            <a:off x="1295401" y="2493774"/>
            <a:ext cx="3660057" cy="3382094"/>
          </a:xfrm>
        </p:spPr>
        <p:txBody>
          <a:bodyPr>
            <a:normAutofit/>
          </a:bodyPr>
          <a:lstStyle/>
          <a:p>
            <a:pPr algn="ctr">
              <a:lnSpc>
                <a:spcPct val="90000"/>
              </a:lnSpc>
            </a:pPr>
            <a:r>
              <a:rPr lang="en-US" sz="1600">
                <a:solidFill>
                  <a:srgbClr val="262626"/>
                </a:solidFill>
                <a:latin typeface="Arial"/>
                <a:cs typeface="Arial"/>
              </a:rPr>
              <a:t>In order to access the Preventive Dental enrollment page in eBenefits, you must answer the questions in a certificate that will pop up in eBenefits</a:t>
            </a:r>
          </a:p>
          <a:p>
            <a:pPr algn="ctr">
              <a:lnSpc>
                <a:spcPct val="90000"/>
              </a:lnSpc>
            </a:pPr>
            <a:r>
              <a:rPr lang="en-US" sz="1600">
                <a:solidFill>
                  <a:srgbClr val="262626"/>
                </a:solidFill>
                <a:latin typeface="Arial"/>
                <a:cs typeface="Arial"/>
              </a:rPr>
              <a:t>If you want to enroll, answer “No” to the 1</a:t>
            </a:r>
            <a:r>
              <a:rPr lang="en-US" sz="1600" baseline="30000">
                <a:solidFill>
                  <a:srgbClr val="262626"/>
                </a:solidFill>
                <a:latin typeface="Arial"/>
                <a:cs typeface="Arial"/>
              </a:rPr>
              <a:t>st</a:t>
            </a:r>
            <a:r>
              <a:rPr lang="en-US" sz="1600">
                <a:solidFill>
                  <a:srgbClr val="262626"/>
                </a:solidFill>
                <a:latin typeface="Arial"/>
                <a:cs typeface="Arial"/>
              </a:rPr>
              <a:t> question and “Not Enrolled in the Plan” for the 2</a:t>
            </a:r>
            <a:r>
              <a:rPr lang="en-US" sz="1600" baseline="30000">
                <a:solidFill>
                  <a:srgbClr val="262626"/>
                </a:solidFill>
                <a:latin typeface="Arial"/>
                <a:cs typeface="Arial"/>
              </a:rPr>
              <a:t>nd</a:t>
            </a:r>
            <a:r>
              <a:rPr lang="en-US" sz="1600">
                <a:solidFill>
                  <a:srgbClr val="262626"/>
                </a:solidFill>
                <a:latin typeface="Arial"/>
                <a:cs typeface="Arial"/>
              </a:rPr>
              <a:t> question</a:t>
            </a:r>
          </a:p>
          <a:p>
            <a:pPr algn="ctr">
              <a:lnSpc>
                <a:spcPct val="90000"/>
              </a:lnSpc>
            </a:pPr>
            <a:r>
              <a:rPr lang="en-US" sz="1600">
                <a:solidFill>
                  <a:srgbClr val="262626"/>
                </a:solidFill>
                <a:latin typeface="Arial"/>
                <a:cs typeface="Arial"/>
              </a:rPr>
              <a:t>If you want to cancel your current coverage, answer the 1</a:t>
            </a:r>
            <a:r>
              <a:rPr lang="en-US" sz="1600" baseline="30000">
                <a:solidFill>
                  <a:srgbClr val="262626"/>
                </a:solidFill>
                <a:latin typeface="Arial"/>
                <a:cs typeface="Arial"/>
              </a:rPr>
              <a:t>st</a:t>
            </a:r>
            <a:r>
              <a:rPr lang="en-US" sz="1600">
                <a:solidFill>
                  <a:srgbClr val="262626"/>
                </a:solidFill>
                <a:latin typeface="Arial"/>
                <a:cs typeface="Arial"/>
              </a:rPr>
              <a:t> question as applicable and answer “Yes” to the 2</a:t>
            </a:r>
            <a:r>
              <a:rPr lang="en-US" sz="1600" baseline="30000">
                <a:solidFill>
                  <a:srgbClr val="262626"/>
                </a:solidFill>
                <a:latin typeface="Arial"/>
                <a:cs typeface="Arial"/>
              </a:rPr>
              <a:t>nd</a:t>
            </a:r>
            <a:r>
              <a:rPr lang="en-US" sz="1600">
                <a:solidFill>
                  <a:srgbClr val="262626"/>
                </a:solidFill>
                <a:latin typeface="Arial"/>
                <a:cs typeface="Arial"/>
              </a:rPr>
              <a:t> question</a:t>
            </a:r>
          </a:p>
          <a:p>
            <a:pPr lvl="1" algn="ctr">
              <a:lnSpc>
                <a:spcPct val="90000"/>
              </a:lnSpc>
            </a:pPr>
            <a:endParaRPr lang="en-US" sz="1600">
              <a:solidFill>
                <a:srgbClr val="262626"/>
              </a:solidFill>
            </a:endParaRPr>
          </a:p>
        </p:txBody>
      </p:sp>
      <p:pic>
        <p:nvPicPr>
          <p:cNvPr id="4" name="Picture 3">
            <a:extLst>
              <a:ext uri="{FF2B5EF4-FFF2-40B4-BE49-F238E27FC236}">
                <a16:creationId xmlns:a16="http://schemas.microsoft.com/office/drawing/2014/main" id="{39B1FD33-56BC-D94A-C4F2-46E544AAF48C}"/>
              </a:ext>
            </a:extLst>
          </p:cNvPr>
          <p:cNvPicPr>
            <a:picLocks noChangeAspect="1"/>
          </p:cNvPicPr>
          <p:nvPr/>
        </p:nvPicPr>
        <p:blipFill>
          <a:blip r:embed="rId5"/>
          <a:stretch>
            <a:fillRect/>
          </a:stretch>
        </p:blipFill>
        <p:spPr>
          <a:xfrm>
            <a:off x="5563470" y="1325659"/>
            <a:ext cx="5461039" cy="4204895"/>
          </a:xfrm>
          <a:prstGeom prst="rect">
            <a:avLst/>
          </a:prstGeom>
        </p:spPr>
      </p:pic>
    </p:spTree>
    <p:extLst>
      <p:ext uri="{BB962C8B-B14F-4D97-AF65-F5344CB8AC3E}">
        <p14:creationId xmlns:p14="http://schemas.microsoft.com/office/powerpoint/2010/main" val="418336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980F-1B66-4E14-8787-16A7E4E4B98F}"/>
              </a:ext>
            </a:extLst>
          </p:cNvPr>
          <p:cNvSpPr>
            <a:spLocks noGrp="1"/>
          </p:cNvSpPr>
          <p:nvPr>
            <p:ph type="title" idx="4294967295"/>
          </p:nvPr>
        </p:nvSpPr>
        <p:spPr>
          <a:xfrm>
            <a:off x="1469637" y="574675"/>
            <a:ext cx="8912225" cy="742950"/>
          </a:xfrm>
        </p:spPr>
        <p:txBody>
          <a:bodyPr>
            <a:normAutofit/>
          </a:bodyPr>
          <a:lstStyle/>
          <a:p>
            <a:r>
              <a:rPr lang="en-US" sz="3600">
                <a:latin typeface="Arial" panose="020B0604020202020204" pitchFamily="34" charset="0"/>
                <a:cs typeface="Arial" panose="020B0604020202020204" pitchFamily="34" charset="0"/>
              </a:rPr>
              <a:t>Delta Dental Network Differences</a:t>
            </a:r>
          </a:p>
        </p:txBody>
      </p:sp>
      <p:sp>
        <p:nvSpPr>
          <p:cNvPr id="3" name="Content Placeholder 2">
            <a:extLst>
              <a:ext uri="{FF2B5EF4-FFF2-40B4-BE49-F238E27FC236}">
                <a16:creationId xmlns:a16="http://schemas.microsoft.com/office/drawing/2014/main" id="{824489B6-A1E2-4456-B608-749B2B81E836}"/>
              </a:ext>
            </a:extLst>
          </p:cNvPr>
          <p:cNvSpPr>
            <a:spLocks noGrp="1"/>
          </p:cNvSpPr>
          <p:nvPr>
            <p:ph idx="4294967295"/>
          </p:nvPr>
        </p:nvSpPr>
        <p:spPr>
          <a:xfrm>
            <a:off x="961054" y="1477963"/>
            <a:ext cx="10571584" cy="2478217"/>
          </a:xfrm>
        </p:spPr>
        <p:txBody>
          <a:bodyPr>
            <a:normAutofit fontScale="85000" lnSpcReduction="20000"/>
          </a:bodyPr>
          <a:lstStyle/>
          <a:p>
            <a:pPr>
              <a:lnSpc>
                <a:spcPct val="120000"/>
              </a:lnSpc>
              <a:spcBef>
                <a:spcPts val="0"/>
              </a:spcBef>
            </a:pPr>
            <a:r>
              <a:rPr lang="en-US">
                <a:latin typeface="Arial"/>
                <a:cs typeface="Arial"/>
              </a:rPr>
              <a:t>Delta Dental PPO</a:t>
            </a:r>
            <a:endParaRPr lang="en-US">
              <a:latin typeface="Arial" panose="020B0604020202020204" pitchFamily="34" charset="0"/>
              <a:cs typeface="Arial" panose="020B0604020202020204" pitchFamily="34" charset="0"/>
            </a:endParaRPr>
          </a:p>
          <a:p>
            <a:pPr lvl="1">
              <a:lnSpc>
                <a:spcPct val="120000"/>
              </a:lnSpc>
              <a:spcBef>
                <a:spcPts val="0"/>
              </a:spcBef>
            </a:pPr>
            <a:r>
              <a:rPr lang="en-US">
                <a:latin typeface="Arial" panose="020B0604020202020204" pitchFamily="34" charset="0"/>
                <a:cs typeface="Arial" panose="020B0604020202020204" pitchFamily="34" charset="0"/>
              </a:rPr>
              <a:t>Offers significant fee reduction (lower out-of-pocket costs)</a:t>
            </a:r>
          </a:p>
          <a:p>
            <a:pPr lvl="1">
              <a:lnSpc>
                <a:spcPct val="120000"/>
              </a:lnSpc>
              <a:spcBef>
                <a:spcPts val="0"/>
              </a:spcBef>
            </a:pPr>
            <a:r>
              <a:rPr lang="en-US">
                <a:latin typeface="Arial" panose="020B0604020202020204" pitchFamily="34" charset="0"/>
                <a:cs typeface="Arial" panose="020B0604020202020204" pitchFamily="34" charset="0"/>
              </a:rPr>
              <a:t>Only network available for the Select Plan</a:t>
            </a:r>
          </a:p>
          <a:p>
            <a:pPr lvl="1">
              <a:lnSpc>
                <a:spcPct val="120000"/>
              </a:lnSpc>
              <a:spcBef>
                <a:spcPts val="0"/>
              </a:spcBef>
            </a:pPr>
            <a:r>
              <a:rPr lang="en-US">
                <a:latin typeface="Arial" panose="020B0604020202020204" pitchFamily="34" charset="0"/>
                <a:cs typeface="Arial" panose="020B0604020202020204" pitchFamily="34" charset="0"/>
              </a:rPr>
              <a:t>One of the networks available in Uniform Dental, Preventive, &amp; Delta Dental PPO Select Plus Plan</a:t>
            </a:r>
          </a:p>
          <a:p>
            <a:pPr>
              <a:lnSpc>
                <a:spcPct val="120000"/>
              </a:lnSpc>
              <a:spcBef>
                <a:spcPts val="0"/>
              </a:spcBef>
            </a:pPr>
            <a:r>
              <a:rPr lang="en-US">
                <a:latin typeface="Arial"/>
                <a:cs typeface="Arial"/>
              </a:rPr>
              <a:t>Delta Dental Premier</a:t>
            </a:r>
            <a:endParaRPr lang="en-US">
              <a:latin typeface="Arial" panose="020B0604020202020204" pitchFamily="34" charset="0"/>
              <a:cs typeface="Arial" panose="020B0604020202020204" pitchFamily="34" charset="0"/>
            </a:endParaRPr>
          </a:p>
          <a:p>
            <a:pPr lvl="1">
              <a:lnSpc>
                <a:spcPct val="120000"/>
              </a:lnSpc>
              <a:spcBef>
                <a:spcPts val="0"/>
              </a:spcBef>
            </a:pPr>
            <a:r>
              <a:rPr lang="en-US">
                <a:latin typeface="Arial" panose="020B0604020202020204" pitchFamily="34" charset="0"/>
                <a:cs typeface="Arial" panose="020B0604020202020204" pitchFamily="34" charset="0"/>
              </a:rPr>
              <a:t>90% of dentists in this network but the cost savings is not as significant</a:t>
            </a:r>
          </a:p>
          <a:p>
            <a:pPr lvl="1">
              <a:lnSpc>
                <a:spcPct val="120000"/>
              </a:lnSpc>
              <a:spcBef>
                <a:spcPts val="0"/>
              </a:spcBef>
            </a:pPr>
            <a:r>
              <a:rPr lang="en-US">
                <a:latin typeface="Arial" panose="020B0604020202020204" pitchFamily="34" charset="0"/>
                <a:cs typeface="Arial" panose="020B0604020202020204" pitchFamily="34" charset="0"/>
              </a:rPr>
              <a:t>One of the networks available in Uniform Dental, Preventive,&amp; Delta Dental PPO Select Plus Plan</a:t>
            </a:r>
          </a:p>
        </p:txBody>
      </p:sp>
      <p:pic>
        <p:nvPicPr>
          <p:cNvPr id="4" name="Picture 3">
            <a:extLst>
              <a:ext uri="{FF2B5EF4-FFF2-40B4-BE49-F238E27FC236}">
                <a16:creationId xmlns:a16="http://schemas.microsoft.com/office/drawing/2014/main" id="{942F49C2-AEB5-4C29-BF2D-A1E7A1AF24AB}"/>
              </a:ext>
            </a:extLst>
          </p:cNvPr>
          <p:cNvPicPr>
            <a:picLocks noChangeAspect="1"/>
          </p:cNvPicPr>
          <p:nvPr/>
        </p:nvPicPr>
        <p:blipFill>
          <a:blip r:embed="rId3"/>
          <a:stretch>
            <a:fillRect/>
          </a:stretch>
        </p:blipFill>
        <p:spPr>
          <a:xfrm>
            <a:off x="3592372" y="4047434"/>
            <a:ext cx="5711013" cy="2011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FF60436-B042-4A94-8ACB-99F99F3D7C6F}"/>
              </a:ext>
            </a:extLst>
          </p:cNvPr>
          <p:cNvSpPr txBox="1"/>
          <p:nvPr/>
        </p:nvSpPr>
        <p:spPr>
          <a:xfrm>
            <a:off x="961054" y="4691167"/>
            <a:ext cx="1992875" cy="830997"/>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hlinkClick r:id="rId4"/>
              </a:rPr>
              <a:t>Provider Search Page</a:t>
            </a:r>
            <a:r>
              <a:rPr lang="en-US">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(not supported by Internet Explorer)</a:t>
            </a:r>
          </a:p>
        </p:txBody>
      </p:sp>
      <p:sp>
        <p:nvSpPr>
          <p:cNvPr id="6" name="TextBox 5">
            <a:extLst>
              <a:ext uri="{FF2B5EF4-FFF2-40B4-BE49-F238E27FC236}">
                <a16:creationId xmlns:a16="http://schemas.microsoft.com/office/drawing/2014/main" id="{0ABD8C9A-0A7B-4719-911A-3BD145344213}"/>
              </a:ext>
            </a:extLst>
          </p:cNvPr>
          <p:cNvSpPr txBox="1"/>
          <p:nvPr/>
        </p:nvSpPr>
        <p:spPr>
          <a:xfrm>
            <a:off x="9718765" y="4691167"/>
            <a:ext cx="1637211" cy="923330"/>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Printable </a:t>
            </a:r>
            <a:r>
              <a:rPr lang="en-US">
                <a:latin typeface="Arial" panose="020B0604020202020204" pitchFamily="34" charset="0"/>
                <a:cs typeface="Arial" panose="020B0604020202020204" pitchFamily="34" charset="0"/>
                <a:hlinkClick r:id="rId5"/>
              </a:rPr>
              <a:t>PDF Directory</a:t>
            </a:r>
            <a:r>
              <a:rPr lang="en-US">
                <a:latin typeface="Arial" panose="020B0604020202020204" pitchFamily="34" charset="0"/>
                <a:cs typeface="Arial" panose="020B0604020202020204" pitchFamily="34" charset="0"/>
              </a:rPr>
              <a:t> also available</a:t>
            </a:r>
          </a:p>
        </p:txBody>
      </p:sp>
    </p:spTree>
    <p:extLst>
      <p:ext uri="{BB962C8B-B14F-4D97-AF65-F5344CB8AC3E}">
        <p14:creationId xmlns:p14="http://schemas.microsoft.com/office/powerpoint/2010/main" val="955751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981-3518-47BA-AADC-A96D1A697DC8}"/>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2024 Delta Dental Premiums</a:t>
            </a:r>
          </a:p>
        </p:txBody>
      </p:sp>
      <p:sp>
        <p:nvSpPr>
          <p:cNvPr id="4" name="Content Placeholder 3">
            <a:extLst>
              <a:ext uri="{FF2B5EF4-FFF2-40B4-BE49-F238E27FC236}">
                <a16:creationId xmlns:a16="http://schemas.microsoft.com/office/drawing/2014/main" id="{9AAB36E2-79B8-40C2-BA49-D51BC8DDECE1}"/>
              </a:ext>
            </a:extLst>
          </p:cNvPr>
          <p:cNvSpPr>
            <a:spLocks noGrp="1"/>
          </p:cNvSpPr>
          <p:nvPr>
            <p:ph sz="half" idx="1"/>
          </p:nvPr>
        </p:nvSpPr>
        <p:spPr>
          <a:xfrm>
            <a:off x="1298448" y="2560320"/>
            <a:ext cx="9598150" cy="3310128"/>
          </a:xfrm>
        </p:spPr>
        <p:txBody>
          <a:bodyPr>
            <a:normAutofit/>
          </a:bodyPr>
          <a:lstStyle/>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987C2CD-DEA1-44B1-AEA4-8D9E639B03F9}"/>
              </a:ext>
            </a:extLst>
          </p:cNvPr>
          <p:cNvSpPr>
            <a:spLocks noGrp="1"/>
          </p:cNvSpPr>
          <p:nvPr>
            <p:ph sz="half" idx="2"/>
          </p:nvPr>
        </p:nvSpPr>
        <p:spPr/>
        <p:txBody>
          <a:bodyPr>
            <a:normAutofit/>
          </a:bodyPr>
          <a:lstStyle/>
          <a:p>
            <a:pPr marL="0" fontAlgn="t">
              <a:spcBef>
                <a:spcPts val="0"/>
              </a:spcBef>
              <a:spcAft>
                <a:spcPts val="0"/>
              </a:spcAft>
            </a:pPr>
            <a:endParaRPr lang="en-US" sz="2000">
              <a:latin typeface="Arial" panose="020B0604020202020204" pitchFamily="34" charset="0"/>
            </a:endParaRPr>
          </a:p>
          <a:p>
            <a:pPr marL="0" fontAlgn="t">
              <a:spcBef>
                <a:spcPts val="0"/>
              </a:spcBef>
              <a:spcAft>
                <a:spcPts val="0"/>
              </a:spcAft>
            </a:pPr>
            <a:endParaRPr lang="en-US" sz="2000">
              <a:latin typeface="Arial" panose="020B0604020202020204" pitchFamily="34" charset="0"/>
            </a:endParaRPr>
          </a:p>
        </p:txBody>
      </p:sp>
      <p:graphicFrame>
        <p:nvGraphicFramePr>
          <p:cNvPr id="9" name="Table 8">
            <a:extLst>
              <a:ext uri="{FF2B5EF4-FFF2-40B4-BE49-F238E27FC236}">
                <a16:creationId xmlns:a16="http://schemas.microsoft.com/office/drawing/2014/main" id="{FA296794-2F45-4C8F-AC95-EDEB45124530}"/>
              </a:ext>
            </a:extLst>
          </p:cNvPr>
          <p:cNvGraphicFramePr>
            <a:graphicFrameLocks noGrp="1"/>
          </p:cNvGraphicFramePr>
          <p:nvPr>
            <p:extLst>
              <p:ext uri="{D42A27DB-BD31-4B8C-83A1-F6EECF244321}">
                <p14:modId xmlns:p14="http://schemas.microsoft.com/office/powerpoint/2010/main" val="1124978604"/>
              </p:ext>
            </p:extLst>
          </p:nvPr>
        </p:nvGraphicFramePr>
        <p:xfrm>
          <a:off x="1080795" y="2463096"/>
          <a:ext cx="10030410" cy="3238799"/>
        </p:xfrm>
        <a:graphic>
          <a:graphicData uri="http://schemas.openxmlformats.org/drawingml/2006/table">
            <a:tbl>
              <a:tblPr firstRow="1" bandRow="1">
                <a:tableStyleId>{073A0DAA-6AF3-43AB-8588-CEC1D06C72B9}</a:tableStyleId>
              </a:tblPr>
              <a:tblGrid>
                <a:gridCol w="2262853">
                  <a:extLst>
                    <a:ext uri="{9D8B030D-6E8A-4147-A177-3AD203B41FA5}">
                      <a16:colId xmlns:a16="http://schemas.microsoft.com/office/drawing/2014/main" val="2151144232"/>
                    </a:ext>
                  </a:extLst>
                </a:gridCol>
                <a:gridCol w="1385987">
                  <a:extLst>
                    <a:ext uri="{9D8B030D-6E8A-4147-A177-3AD203B41FA5}">
                      <a16:colId xmlns:a16="http://schemas.microsoft.com/office/drawing/2014/main" val="3927639152"/>
                    </a:ext>
                  </a:extLst>
                </a:gridCol>
                <a:gridCol w="1276314">
                  <a:extLst>
                    <a:ext uri="{9D8B030D-6E8A-4147-A177-3AD203B41FA5}">
                      <a16:colId xmlns:a16="http://schemas.microsoft.com/office/drawing/2014/main" val="204332229"/>
                    </a:ext>
                  </a:extLst>
                </a:gridCol>
                <a:gridCol w="1276314">
                  <a:extLst>
                    <a:ext uri="{9D8B030D-6E8A-4147-A177-3AD203B41FA5}">
                      <a16:colId xmlns:a16="http://schemas.microsoft.com/office/drawing/2014/main" val="2912053463"/>
                    </a:ext>
                  </a:extLst>
                </a:gridCol>
                <a:gridCol w="1276314">
                  <a:extLst>
                    <a:ext uri="{9D8B030D-6E8A-4147-A177-3AD203B41FA5}">
                      <a16:colId xmlns:a16="http://schemas.microsoft.com/office/drawing/2014/main" val="991731740"/>
                    </a:ext>
                  </a:extLst>
                </a:gridCol>
                <a:gridCol w="1276314">
                  <a:extLst>
                    <a:ext uri="{9D8B030D-6E8A-4147-A177-3AD203B41FA5}">
                      <a16:colId xmlns:a16="http://schemas.microsoft.com/office/drawing/2014/main" val="3047766378"/>
                    </a:ext>
                  </a:extLst>
                </a:gridCol>
                <a:gridCol w="1276314">
                  <a:extLst>
                    <a:ext uri="{9D8B030D-6E8A-4147-A177-3AD203B41FA5}">
                      <a16:colId xmlns:a16="http://schemas.microsoft.com/office/drawing/2014/main" val="2164308654"/>
                    </a:ext>
                  </a:extLst>
                </a:gridCol>
              </a:tblGrid>
              <a:tr h="1326950">
                <a:tc>
                  <a:txBody>
                    <a:bodyPr/>
                    <a:lstStyle/>
                    <a:p>
                      <a:pPr algn="l"/>
                      <a:r>
                        <a:rPr lang="en-US" sz="1600">
                          <a:solidFill>
                            <a:schemeClr val="bg1"/>
                          </a:solidFill>
                          <a:latin typeface="Arial" panose="020B0604020202020204" pitchFamily="34" charset="0"/>
                          <a:cs typeface="Arial" panose="020B0604020202020204" pitchFamily="34" charset="0"/>
                        </a:rPr>
                        <a:t>Coverage level</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a:solidFill>
                            <a:schemeClr val="bg1"/>
                          </a:solidFill>
                          <a:latin typeface="Arial" panose="020B0604020202020204" pitchFamily="34" charset="0"/>
                          <a:cs typeface="Arial" panose="020B0604020202020204" pitchFamily="34" charset="0"/>
                        </a:rPr>
                        <a:t>Select </a:t>
                      </a:r>
                    </a:p>
                    <a:p>
                      <a:pPr algn="ctr"/>
                      <a:r>
                        <a:rPr lang="en-US" sz="160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a:solidFill>
                            <a:schemeClr val="bg1"/>
                          </a:solidFill>
                          <a:latin typeface="Arial" panose="020B0604020202020204" pitchFamily="34" charset="0"/>
                          <a:cs typeface="Arial" panose="020B0604020202020204" pitchFamily="34" charset="0"/>
                        </a:rPr>
                        <a:t>Select </a:t>
                      </a:r>
                    </a:p>
                    <a:p>
                      <a:pPr algn="ctr"/>
                      <a:r>
                        <a:rPr lang="en-US" sz="1600">
                          <a:solidFill>
                            <a:schemeClr val="bg1"/>
                          </a:solidFill>
                          <a:latin typeface="Arial" panose="020B0604020202020204" pitchFamily="34" charset="0"/>
                          <a:cs typeface="Arial" panose="020B0604020202020204" pitchFamily="34" charset="0"/>
                        </a:rPr>
                        <a:t>(biweekly)</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Arial" panose="020B0604020202020204" pitchFamily="34" charset="0"/>
                          <a:cs typeface="Arial" panose="020B0604020202020204" pitchFamily="34" charset="0"/>
                        </a:rPr>
                        <a:t>(monthly)</a:t>
                      </a:r>
                    </a:p>
                  </a:txBody>
                  <a:tcPr anchor="ctr"/>
                </a:tc>
                <a:tc>
                  <a:txBody>
                    <a:bodyPr/>
                    <a:lstStyle/>
                    <a:p>
                      <a:pPr algn="ctr"/>
                      <a:endParaRPr lang="en-US" sz="1600">
                        <a:solidFill>
                          <a:schemeClr val="bg1"/>
                        </a:solidFill>
                        <a:latin typeface="Arial" panose="020B0604020202020204" pitchFamily="34" charset="0"/>
                        <a:cs typeface="Arial" panose="020B0604020202020204" pitchFamily="34" charset="0"/>
                      </a:endParaRPr>
                    </a:p>
                    <a:p>
                      <a:pPr algn="ctr"/>
                      <a:r>
                        <a:rPr lang="en-US" sz="160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Arial" panose="020B0604020202020204" pitchFamily="34" charset="0"/>
                          <a:cs typeface="Arial" panose="020B0604020202020204" pitchFamily="34" charset="0"/>
                        </a:rPr>
                        <a:t>(biweekly)</a:t>
                      </a:r>
                    </a:p>
                    <a:p>
                      <a:pPr algn="ctr"/>
                      <a:endParaRPr lang="en-US" sz="160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sz="160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Arial" panose="020B0604020202020204" pitchFamily="34" charset="0"/>
                          <a:cs typeface="Arial" panose="020B0604020202020204" pitchFamily="34" charset="0"/>
                        </a:rPr>
                        <a:t>(biweekly)</a:t>
                      </a:r>
                    </a:p>
                  </a:txBody>
                  <a:tcPr anchor="ctr"/>
                </a:tc>
                <a:extLst>
                  <a:ext uri="{0D108BD9-81ED-4DB2-BD59-A6C34878D82A}">
                    <a16:rowId xmlns:a16="http://schemas.microsoft.com/office/drawing/2014/main" val="1569975906"/>
                  </a:ext>
                </a:extLst>
              </a:tr>
              <a:tr h="425045">
                <a:tc>
                  <a:txBody>
                    <a:bodyPr/>
                    <a:lstStyle/>
                    <a:p>
                      <a:pPr algn="l"/>
                      <a:r>
                        <a:rPr lang="en-US" sz="1600">
                          <a:latin typeface="Arial" panose="020B0604020202020204" pitchFamily="34" charset="0"/>
                          <a:cs typeface="Arial" panose="020B0604020202020204" pitchFamily="34" charset="0"/>
                        </a:rPr>
                        <a:t>Employee</a:t>
                      </a:r>
                    </a:p>
                  </a:txBody>
                  <a:tcPr anchor="ctr"/>
                </a:tc>
                <a:tc>
                  <a:txBody>
                    <a:bodyPr/>
                    <a:lstStyle/>
                    <a:p>
                      <a:pPr algn="ctr" fontAlgn="ctr"/>
                      <a:r>
                        <a:rPr lang="en-US" sz="1600" u="none" strike="noStrike" dirty="0">
                          <a:effectLst/>
                          <a:latin typeface="Arial"/>
                          <a:cs typeface="Arial"/>
                        </a:rPr>
                        <a:t>$9.08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$4.54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Arial"/>
                          <a:cs typeface="Arial"/>
                        </a:rPr>
                        <a:t>$21.60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$10.80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$36.10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$18.05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95409982"/>
                  </a:ext>
                </a:extLst>
              </a:tr>
              <a:tr h="556934">
                <a:tc>
                  <a:txBody>
                    <a:bodyPr/>
                    <a:lstStyle/>
                    <a:p>
                      <a:pPr algn="l"/>
                      <a:r>
                        <a:rPr lang="en-US" sz="1600">
                          <a:latin typeface="Arial" panose="020B0604020202020204" pitchFamily="34" charset="0"/>
                          <a:cs typeface="Arial" panose="020B0604020202020204" pitchFamily="34" charset="0"/>
                        </a:rPr>
                        <a:t>Employee + Spouse</a:t>
                      </a:r>
                    </a:p>
                  </a:txBody>
                  <a:tcPr anchor="ctr"/>
                </a:tc>
                <a:tc>
                  <a:txBody>
                    <a:bodyPr/>
                    <a:lstStyle/>
                    <a:p>
                      <a:pPr algn="ctr" fontAlgn="ctr"/>
                      <a:r>
                        <a:rPr lang="en-US" sz="1600" u="none" strike="noStrike" dirty="0">
                          <a:effectLst/>
                          <a:latin typeface="Arial"/>
                          <a:cs typeface="Arial"/>
                        </a:rPr>
                        <a:t>$18.16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Arial"/>
                          <a:cs typeface="Arial"/>
                        </a:rPr>
                        <a:t>$43.22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$21.61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746523946"/>
                  </a:ext>
                </a:extLst>
              </a:tr>
              <a:tr h="504825">
                <a:tc>
                  <a:txBody>
                    <a:bodyPr/>
                    <a:lstStyle/>
                    <a:p>
                      <a:pPr algn="l"/>
                      <a:r>
                        <a:rPr lang="en-US" sz="1600">
                          <a:latin typeface="Arial" panose="020B0604020202020204" pitchFamily="34" charset="0"/>
                          <a:cs typeface="Arial" panose="020B0604020202020204" pitchFamily="34" charset="0"/>
                        </a:rPr>
                        <a:t>Employee + Child(ren)</a:t>
                      </a:r>
                    </a:p>
                  </a:txBody>
                  <a:tcPr anchor="ctr"/>
                </a:tc>
                <a:tc>
                  <a:txBody>
                    <a:bodyPr/>
                    <a:lstStyle/>
                    <a:p>
                      <a:pPr algn="ctr" fontAlgn="ctr"/>
                      <a:r>
                        <a:rPr lang="en-US" sz="1600" u="none" strike="noStrike" dirty="0">
                          <a:effectLst/>
                          <a:latin typeface="Arial"/>
                          <a:cs typeface="Arial"/>
                        </a:rPr>
                        <a:t>$12.24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$6.12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Arial"/>
                          <a:cs typeface="Arial"/>
                        </a:rPr>
                        <a:t>$40.12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$20.06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3265504774"/>
                  </a:ext>
                </a:extLst>
              </a:tr>
              <a:tr h="425045">
                <a:tc>
                  <a:txBody>
                    <a:bodyPr/>
                    <a:lstStyle/>
                    <a:p>
                      <a:pPr algn="l"/>
                      <a:r>
                        <a:rPr lang="en-US" sz="1600">
                          <a:latin typeface="Arial" panose="020B0604020202020204" pitchFamily="34" charset="0"/>
                          <a:cs typeface="Arial" panose="020B0604020202020204" pitchFamily="34" charset="0"/>
                        </a:rPr>
                        <a:t>Family</a:t>
                      </a:r>
                    </a:p>
                  </a:txBody>
                  <a:tcPr anchor="ctr"/>
                </a:tc>
                <a:tc>
                  <a:txBody>
                    <a:bodyPr/>
                    <a:lstStyle/>
                    <a:p>
                      <a:pPr algn="ctr" fontAlgn="ctr"/>
                      <a:r>
                        <a:rPr lang="en-US" sz="1600" u="none" strike="noStrike" dirty="0">
                          <a:effectLst/>
                          <a:latin typeface="Arial"/>
                          <a:cs typeface="Arial"/>
                        </a:rPr>
                        <a:t>$21.76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$10.88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Arial"/>
                          <a:cs typeface="Arial"/>
                        </a:rPr>
                        <a:t>$66.20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$33.10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$90.28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a:cs typeface="Arial"/>
                        </a:rPr>
                        <a:t>$45.14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745557210"/>
                  </a:ext>
                </a:extLst>
              </a:tr>
            </a:tbl>
          </a:graphicData>
        </a:graphic>
      </p:graphicFrame>
    </p:spTree>
    <p:extLst>
      <p:ext uri="{BB962C8B-B14F-4D97-AF65-F5344CB8AC3E}">
        <p14:creationId xmlns:p14="http://schemas.microsoft.com/office/powerpoint/2010/main" val="699213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B6F20-ACBD-46C3-BF1C-B0DA01E0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873E22E-6D95-4919-9786-9CE22CFB2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136405D-91C1-4AC4-A1DA-AADA5236E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20B646E-61C5-4F28-B15D-FC612B82829A}"/>
              </a:ext>
            </a:extLst>
          </p:cNvPr>
          <p:cNvSpPr>
            <a:spLocks noGrp="1"/>
          </p:cNvSpPr>
          <p:nvPr>
            <p:ph type="ctrTitle"/>
          </p:nvPr>
        </p:nvSpPr>
        <p:spPr>
          <a:xfrm>
            <a:off x="4636481" y="1041401"/>
            <a:ext cx="6455815" cy="2345264"/>
          </a:xfrm>
        </p:spPr>
        <p:txBody>
          <a:bodyPr>
            <a:normAutofit/>
          </a:bodyPr>
          <a:lstStyle/>
          <a:p>
            <a:r>
              <a:rPr lang="en-US">
                <a:solidFill>
                  <a:srgbClr val="262626"/>
                </a:solidFill>
              </a:rPr>
              <a:t>Vision</a:t>
            </a:r>
          </a:p>
        </p:txBody>
      </p:sp>
      <p:pic>
        <p:nvPicPr>
          <p:cNvPr id="16" name="Picture 15">
            <a:extLst>
              <a:ext uri="{FF2B5EF4-FFF2-40B4-BE49-F238E27FC236}">
                <a16:creationId xmlns:a16="http://schemas.microsoft.com/office/drawing/2014/main" id="{92197BAB-F32A-48E3-8888-C2431E9F6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sp>
        <p:nvSpPr>
          <p:cNvPr id="18" name="Rectangle 17">
            <a:extLst>
              <a:ext uri="{FF2B5EF4-FFF2-40B4-BE49-F238E27FC236}">
                <a16:creationId xmlns:a16="http://schemas.microsoft.com/office/drawing/2014/main" id="{B5B11595-9562-42F8-B810-2A20A784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CE115A-8208-4AAD-810D-A127BC4A5C6C}"/>
              </a:ext>
            </a:extLst>
          </p:cNvPr>
          <p:cNvPicPr>
            <a:picLocks noChangeAspect="1"/>
          </p:cNvPicPr>
          <p:nvPr/>
        </p:nvPicPr>
        <p:blipFill>
          <a:blip r:embed="rId6"/>
          <a:stretch>
            <a:fillRect/>
          </a:stretch>
        </p:blipFill>
        <p:spPr>
          <a:xfrm>
            <a:off x="1412683" y="3120557"/>
            <a:ext cx="2433793" cy="438082"/>
          </a:xfrm>
          <a:prstGeom prst="rect">
            <a:avLst/>
          </a:prstGeom>
        </p:spPr>
      </p:pic>
      <p:cxnSp>
        <p:nvCxnSpPr>
          <p:cNvPr id="20" name="Straight Connector 19">
            <a:extLst>
              <a:ext uri="{FF2B5EF4-FFF2-40B4-BE49-F238E27FC236}">
                <a16:creationId xmlns:a16="http://schemas.microsoft.com/office/drawing/2014/main" id="{3C6B113E-084C-4375-B4FB-70E276EC94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C4F8C38E-73AE-4CE8-872C-42AFC0409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spTree>
    <p:extLst>
      <p:ext uri="{BB962C8B-B14F-4D97-AF65-F5344CB8AC3E}">
        <p14:creationId xmlns:p14="http://schemas.microsoft.com/office/powerpoint/2010/main" val="1086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8D5C651C-C912-478F-AED1-AC3DEDED25B2}"/>
              </a:ext>
            </a:extLst>
          </p:cNvPr>
          <p:cNvSpPr>
            <a:spLocks noGrp="1"/>
          </p:cNvSpPr>
          <p:nvPr>
            <p:ph type="title"/>
          </p:nvPr>
        </p:nvSpPr>
        <p:spPr>
          <a:xfrm>
            <a:off x="1055599" y="1055077"/>
            <a:ext cx="2532909" cy="4794578"/>
          </a:xfrm>
        </p:spPr>
        <p:txBody>
          <a:bodyPr>
            <a:normAutofit/>
          </a:bodyPr>
          <a:lstStyle/>
          <a:p>
            <a:r>
              <a:rPr lang="en-US" sz="3400" err="1">
                <a:solidFill>
                  <a:srgbClr val="262626"/>
                </a:solidFill>
                <a:latin typeface="Arial" panose="020B0604020202020204" pitchFamily="34" charset="0"/>
                <a:cs typeface="Arial" panose="020B0604020202020204" pitchFamily="34" charset="0"/>
              </a:rPr>
              <a:t>DeltaVision</a:t>
            </a:r>
            <a:endParaRPr lang="en-US" sz="3400">
              <a:solidFill>
                <a:srgbClr val="262626"/>
              </a:solidFill>
              <a:latin typeface="Arial" panose="020B0604020202020204" pitchFamily="34" charset="0"/>
              <a:cs typeface="Arial" panose="020B0604020202020204" pitchFamily="34" charset="0"/>
            </a:endParaRPr>
          </a:p>
        </p:txBody>
      </p:sp>
      <p:sp useBgFill="1">
        <p:nvSpPr>
          <p:cNvPr id="25" name="Rectangle 19">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7">
            <a:extLst>
              <a:ext uri="{FF2B5EF4-FFF2-40B4-BE49-F238E27FC236}">
                <a16:creationId xmlns:a16="http://schemas.microsoft.com/office/drawing/2014/main" id="{54C14F2B-065F-486B-B6E9-05C1F5BE90E9}"/>
              </a:ext>
            </a:extLst>
          </p:cNvPr>
          <p:cNvGraphicFramePr>
            <a:graphicFrameLocks noGrp="1"/>
          </p:cNvGraphicFramePr>
          <p:nvPr>
            <p:ph idx="1"/>
            <p:extLst>
              <p:ext uri="{D42A27DB-BD31-4B8C-83A1-F6EECF244321}">
                <p14:modId xmlns:p14="http://schemas.microsoft.com/office/powerpoint/2010/main" val="312114485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631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5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4" name="Picture 5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5" name="Rectangle 54">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7" name="Picture 5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4" name="Straight Connector 58">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5" name="Rectangle 6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5573736A-962A-473E-BCC5-E0158174AE3C}"/>
              </a:ext>
            </a:extLst>
          </p:cNvPr>
          <p:cNvSpPr txBox="1"/>
          <p:nvPr/>
        </p:nvSpPr>
        <p:spPr>
          <a:xfrm>
            <a:off x="929140" y="972766"/>
            <a:ext cx="2835464" cy="1254868"/>
          </a:xfrm>
          <a:prstGeom prst="rect">
            <a:avLst/>
          </a:prstGeom>
        </p:spPr>
        <p:txBody>
          <a:bodyPr vert="horz" lIns="91440" tIns="45720" rIns="91440" bIns="45720" rtlCol="0" anchor="b">
            <a:normAutofit lnSpcReduction="10000"/>
          </a:bodyPr>
          <a:lstStyle/>
          <a:p>
            <a:pPr algn="ctr">
              <a:spcBef>
                <a:spcPct val="0"/>
              </a:spcBef>
              <a:spcAft>
                <a:spcPts val="600"/>
              </a:spcAft>
            </a:pPr>
            <a:r>
              <a:rPr lang="en-US" sz="2800" b="1">
                <a:ln w="3175" cmpd="sng">
                  <a:noFill/>
                </a:ln>
                <a:solidFill>
                  <a:srgbClr val="262626"/>
                </a:solidFill>
                <a:latin typeface="Arial" panose="020B0604020202020204" pitchFamily="34" charset="0"/>
                <a:ea typeface="+mj-ea"/>
                <a:cs typeface="Arial" panose="020B0604020202020204" pitchFamily="34" charset="0"/>
              </a:rPr>
              <a:t>Vision Summary of Benefits</a:t>
            </a:r>
          </a:p>
        </p:txBody>
      </p:sp>
      <p:sp>
        <p:nvSpPr>
          <p:cNvPr id="4" name="TextBox 3">
            <a:extLst>
              <a:ext uri="{FF2B5EF4-FFF2-40B4-BE49-F238E27FC236}">
                <a16:creationId xmlns:a16="http://schemas.microsoft.com/office/drawing/2014/main" id="{6CF11E36-14D0-4379-868D-289968ADDDC2}"/>
              </a:ext>
            </a:extLst>
          </p:cNvPr>
          <p:cNvSpPr txBox="1"/>
          <p:nvPr/>
        </p:nvSpPr>
        <p:spPr>
          <a:xfrm>
            <a:off x="929141" y="2430471"/>
            <a:ext cx="2835464" cy="3552039"/>
          </a:xfrm>
          <a:prstGeom prst="rect">
            <a:avLst/>
          </a:prstGeom>
        </p:spPr>
        <p:txBody>
          <a:bodyPr vert="horz" lIns="91440" tIns="45720" rIns="91440" bIns="45720" rtlCol="0" anchor="t">
            <a:normAutofit/>
          </a:bodyPr>
          <a:lstStyle/>
          <a:p>
            <a:pPr algn="ctr">
              <a:spcBef>
                <a:spcPct val="20000"/>
              </a:spcBef>
              <a:spcAft>
                <a:spcPts val="600"/>
              </a:spcAft>
              <a:buClr>
                <a:schemeClr val="accent1"/>
              </a:buClr>
              <a:buSzPct val="115000"/>
            </a:pPr>
            <a:r>
              <a:rPr lang="en-US" b="1">
                <a:solidFill>
                  <a:srgbClr val="262626"/>
                </a:solidFill>
                <a:latin typeface="Arial" panose="020B0604020202020204" pitchFamily="34" charset="0"/>
                <a:cs typeface="Arial" panose="020B0604020202020204" pitchFamily="34" charset="0"/>
              </a:rPr>
              <a:t>DeltaVision Resources</a:t>
            </a:r>
            <a:endParaRPr lang="en-US">
              <a:solidFill>
                <a:srgbClr val="262626"/>
              </a:solidFill>
              <a:latin typeface="Arial" panose="020B0604020202020204" pitchFamily="34" charset="0"/>
              <a:cs typeface="Arial" panose="020B0604020202020204" pitchFamily="34" charset="0"/>
              <a:hlinkClick r:id="rId6"/>
            </a:endParaRPr>
          </a:p>
          <a:p>
            <a:pPr marL="285750" indent="-285750" algn="ctr">
              <a:spcBef>
                <a:spcPct val="20000"/>
              </a:spcBef>
              <a:spcAft>
                <a:spcPts val="600"/>
              </a:spcAft>
              <a:buClr>
                <a:schemeClr val="accent1"/>
              </a:buClr>
              <a:buSzPct val="115000"/>
              <a:buFont typeface="Arial"/>
              <a:buChar char="•"/>
            </a:pPr>
            <a:r>
              <a:rPr lang="en-US">
                <a:solidFill>
                  <a:srgbClr val="262626"/>
                </a:solidFill>
                <a:latin typeface="Arial" panose="020B0604020202020204" pitchFamily="34" charset="0"/>
                <a:cs typeface="Arial" panose="020B0604020202020204" pitchFamily="34" charset="0"/>
                <a:hlinkClick r:id="rId7"/>
              </a:rPr>
              <a:t>DeltaVision Providers (EyeMed)</a:t>
            </a:r>
            <a:endParaRPr lang="en-US">
              <a:solidFill>
                <a:srgbClr val="262626"/>
              </a:solidFill>
              <a:latin typeface="Arial" panose="020B0604020202020204" pitchFamily="34" charset="0"/>
              <a:cs typeface="Arial" panose="020B0604020202020204" pitchFamily="34" charset="0"/>
            </a:endParaRPr>
          </a:p>
          <a:p>
            <a:pPr marL="285750" indent="-285750" algn="ctr">
              <a:spcBef>
                <a:spcPct val="20000"/>
              </a:spcBef>
              <a:spcAft>
                <a:spcPts val="600"/>
              </a:spcAft>
              <a:buClr>
                <a:schemeClr val="accent1"/>
              </a:buClr>
              <a:buSzPct val="115000"/>
              <a:buFont typeface="Arial"/>
              <a:buChar char="•"/>
            </a:pPr>
            <a:r>
              <a:rPr lang="en-US">
                <a:solidFill>
                  <a:srgbClr val="262626"/>
                </a:solidFill>
                <a:latin typeface="Arial" panose="020B0604020202020204" pitchFamily="34" charset="0"/>
                <a:cs typeface="Arial" panose="020B0604020202020204" pitchFamily="34" charset="0"/>
                <a:hlinkClick r:id="rId8"/>
              </a:rPr>
              <a:t>DeltaVision Website</a:t>
            </a:r>
          </a:p>
          <a:p>
            <a:pPr marL="285750" indent="-285750" algn="ctr">
              <a:spcBef>
                <a:spcPct val="20000"/>
              </a:spcBef>
              <a:spcAft>
                <a:spcPts val="600"/>
              </a:spcAft>
              <a:buClr>
                <a:schemeClr val="accent1"/>
              </a:buClr>
              <a:buSzPct val="114999"/>
              <a:buFont typeface="Arial"/>
              <a:buChar char="•"/>
            </a:pPr>
            <a:r>
              <a:rPr lang="en-US">
                <a:solidFill>
                  <a:srgbClr val="262626"/>
                </a:solidFill>
                <a:latin typeface="Arial"/>
                <a:cs typeface="Arial"/>
                <a:hlinkClick r:id="rId9"/>
              </a:rPr>
              <a:t>DeltaVision Overview</a:t>
            </a:r>
            <a:endParaRPr lang="en-US">
              <a:solidFill>
                <a:srgbClr val="262626"/>
              </a:solidFill>
              <a:latin typeface="Arial" panose="020B0604020202020204" pitchFamily="34" charset="0"/>
              <a:cs typeface="Arial" panose="020B0604020202020204" pitchFamily="34" charset="0"/>
            </a:endParaRPr>
          </a:p>
        </p:txBody>
      </p:sp>
      <p:sp useBgFill="1">
        <p:nvSpPr>
          <p:cNvPr id="67" name="Rectangle 6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90A646-E2D2-4A29-A1C2-33639B445053}"/>
              </a:ext>
            </a:extLst>
          </p:cNvPr>
          <p:cNvPicPr>
            <a:picLocks noChangeAspect="1"/>
          </p:cNvPicPr>
          <p:nvPr/>
        </p:nvPicPr>
        <p:blipFill>
          <a:blip r:embed="rId10"/>
          <a:stretch>
            <a:fillRect/>
          </a:stretch>
        </p:blipFill>
        <p:spPr>
          <a:xfrm>
            <a:off x="4829990" y="303910"/>
            <a:ext cx="6362149" cy="6248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2238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1C2F-4B3C-4DAE-A4B2-A6287F95A4E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2024 </a:t>
            </a:r>
            <a:r>
              <a:rPr lang="en-US" dirty="0" err="1">
                <a:latin typeface="Arial" panose="020B0604020202020204" pitchFamily="34" charset="0"/>
                <a:cs typeface="Arial" panose="020B0604020202020204" pitchFamily="34" charset="0"/>
              </a:rPr>
              <a:t>DeltaVision</a:t>
            </a:r>
            <a:r>
              <a:rPr lang="en-US" dirty="0">
                <a:latin typeface="Arial" panose="020B0604020202020204" pitchFamily="34" charset="0"/>
                <a:cs typeface="Arial" panose="020B0604020202020204" pitchFamily="34" charset="0"/>
              </a:rPr>
              <a:t> Premiums</a:t>
            </a:r>
          </a:p>
        </p:txBody>
      </p:sp>
      <p:graphicFrame>
        <p:nvGraphicFramePr>
          <p:cNvPr id="4" name="Table 3">
            <a:extLst>
              <a:ext uri="{FF2B5EF4-FFF2-40B4-BE49-F238E27FC236}">
                <a16:creationId xmlns:a16="http://schemas.microsoft.com/office/drawing/2014/main" id="{E03697F4-80FA-4C16-A610-392CF0896DC2}"/>
              </a:ext>
            </a:extLst>
          </p:cNvPr>
          <p:cNvGraphicFramePr>
            <a:graphicFrameLocks noGrp="1"/>
          </p:cNvGraphicFramePr>
          <p:nvPr>
            <p:extLst>
              <p:ext uri="{D42A27DB-BD31-4B8C-83A1-F6EECF244321}">
                <p14:modId xmlns:p14="http://schemas.microsoft.com/office/powerpoint/2010/main" val="76802930"/>
              </p:ext>
            </p:extLst>
          </p:nvPr>
        </p:nvGraphicFramePr>
        <p:xfrm>
          <a:off x="3467100" y="2880362"/>
          <a:ext cx="5257800" cy="2248660"/>
        </p:xfrm>
        <a:graphic>
          <a:graphicData uri="http://schemas.openxmlformats.org/drawingml/2006/table">
            <a:tbl>
              <a:tblPr firstRow="1" bandRow="1">
                <a:tableStyleId>{616DA210-FB5B-4158-B5E0-FEB733F419BA}</a:tableStyleId>
              </a:tblPr>
              <a:tblGrid>
                <a:gridCol w="2647996">
                  <a:extLst>
                    <a:ext uri="{9D8B030D-6E8A-4147-A177-3AD203B41FA5}">
                      <a16:colId xmlns:a16="http://schemas.microsoft.com/office/drawing/2014/main" val="2883259034"/>
                    </a:ext>
                  </a:extLst>
                </a:gridCol>
                <a:gridCol w="1304902">
                  <a:extLst>
                    <a:ext uri="{9D8B030D-6E8A-4147-A177-3AD203B41FA5}">
                      <a16:colId xmlns:a16="http://schemas.microsoft.com/office/drawing/2014/main" val="3192057639"/>
                    </a:ext>
                  </a:extLst>
                </a:gridCol>
                <a:gridCol w="1304902">
                  <a:extLst>
                    <a:ext uri="{9D8B030D-6E8A-4147-A177-3AD203B41FA5}">
                      <a16:colId xmlns:a16="http://schemas.microsoft.com/office/drawing/2014/main" val="3565217290"/>
                    </a:ext>
                  </a:extLst>
                </a:gridCol>
              </a:tblGrid>
              <a:tr h="390144">
                <a:tc>
                  <a:txBody>
                    <a:bodyPr/>
                    <a:lstStyle/>
                    <a:p>
                      <a:pPr algn="l"/>
                      <a:r>
                        <a:rPr lang="en-US" b="1">
                          <a:latin typeface="Arial" panose="020B0604020202020204" pitchFamily="34" charset="0"/>
                          <a:cs typeface="Arial" panose="020B0604020202020204" pitchFamily="34" charset="0"/>
                        </a:rPr>
                        <a:t>Coverage level</a:t>
                      </a:r>
                    </a:p>
                  </a:txBody>
                  <a:tcPr/>
                </a:tc>
                <a:tc>
                  <a:txBody>
                    <a:bodyPr/>
                    <a:lstStyle/>
                    <a:p>
                      <a:pPr algn="ctr"/>
                      <a:r>
                        <a:rPr lang="en-US" b="1">
                          <a:latin typeface="Arial" panose="020B0604020202020204" pitchFamily="34" charset="0"/>
                          <a:cs typeface="Arial" panose="020B0604020202020204" pitchFamily="34" charset="0"/>
                        </a:rPr>
                        <a:t>Monthly </a:t>
                      </a:r>
                    </a:p>
                  </a:txBody>
                  <a:tcPr/>
                </a:tc>
                <a:tc>
                  <a:txBody>
                    <a:bodyPr/>
                    <a:lstStyle/>
                    <a:p>
                      <a:pPr algn="ctr"/>
                      <a:r>
                        <a:rPr lang="en-US" b="1">
                          <a:latin typeface="Arial" panose="020B0604020202020204" pitchFamily="34" charset="0"/>
                          <a:cs typeface="Arial" panose="020B0604020202020204" pitchFamily="34" charset="0"/>
                        </a:rPr>
                        <a:t>Bi-weekly</a:t>
                      </a:r>
                    </a:p>
                  </a:txBody>
                  <a:tcPr/>
                </a:tc>
                <a:extLst>
                  <a:ext uri="{0D108BD9-81ED-4DB2-BD59-A6C34878D82A}">
                    <a16:rowId xmlns:a16="http://schemas.microsoft.com/office/drawing/2014/main" val="4263035931"/>
                  </a:ext>
                </a:extLst>
              </a:tr>
              <a:tr h="444244">
                <a:tc>
                  <a:txBody>
                    <a:bodyPr/>
                    <a:lstStyle/>
                    <a:p>
                      <a:pPr algn="l"/>
                      <a:r>
                        <a:rPr lang="en-US">
                          <a:latin typeface="Arial" panose="020B0604020202020204" pitchFamily="34" charset="0"/>
                          <a:cs typeface="Arial" panose="020B0604020202020204" pitchFamily="34" charset="0"/>
                        </a:rPr>
                        <a:t>Employee</a:t>
                      </a:r>
                      <a:endParaRPr lang="en-US" b="0">
                        <a:latin typeface="Arial" panose="020B0604020202020204" pitchFamily="34" charset="0"/>
                        <a:cs typeface="Arial" panose="020B0604020202020204" pitchFamily="34" charset="0"/>
                      </a:endParaRPr>
                    </a:p>
                  </a:txBody>
                  <a:tcPr anchor="ctr"/>
                </a:tc>
                <a:tc>
                  <a:txBody>
                    <a:bodyPr/>
                    <a:lstStyle/>
                    <a:p>
                      <a:pPr algn="ctr"/>
                      <a:r>
                        <a:rPr lang="en-US">
                          <a:latin typeface="Arial" panose="020B0604020202020204" pitchFamily="34" charset="0"/>
                          <a:cs typeface="Arial" panose="020B0604020202020204" pitchFamily="34" charset="0"/>
                        </a:rPr>
                        <a:t>$5.72</a:t>
                      </a:r>
                      <a:endParaRPr lang="en-US" b="0">
                        <a:latin typeface="Arial" panose="020B0604020202020204" pitchFamily="34" charset="0"/>
                        <a:cs typeface="Arial" panose="020B0604020202020204" pitchFamily="34" charset="0"/>
                      </a:endParaRPr>
                    </a:p>
                  </a:txBody>
                  <a:tcPr/>
                </a:tc>
                <a:tc>
                  <a:txBody>
                    <a:bodyPr/>
                    <a:lstStyle/>
                    <a:p>
                      <a:pPr algn="ctr"/>
                      <a:r>
                        <a:rPr lang="en-US" b="0">
                          <a:latin typeface="Arial" panose="020B0604020202020204" pitchFamily="34" charset="0"/>
                          <a:cs typeface="Arial" panose="020B0604020202020204" pitchFamily="34" charset="0"/>
                        </a:rPr>
                        <a:t>$2.86</a:t>
                      </a:r>
                    </a:p>
                  </a:txBody>
                  <a:tcPr/>
                </a:tc>
                <a:extLst>
                  <a:ext uri="{0D108BD9-81ED-4DB2-BD59-A6C34878D82A}">
                    <a16:rowId xmlns:a16="http://schemas.microsoft.com/office/drawing/2014/main" val="3249202042"/>
                  </a:ext>
                </a:extLst>
              </a:tr>
              <a:tr h="471424">
                <a:tc>
                  <a:txBody>
                    <a:bodyPr/>
                    <a:lstStyle/>
                    <a:p>
                      <a:pPr algn="l"/>
                      <a:r>
                        <a:rPr lang="en-US">
                          <a:latin typeface="Arial" panose="020B0604020202020204" pitchFamily="34" charset="0"/>
                          <a:cs typeface="Arial" panose="020B0604020202020204" pitchFamily="34" charset="0"/>
                        </a:rPr>
                        <a:t>Employee + Spouse</a:t>
                      </a:r>
                    </a:p>
                  </a:txBody>
                  <a:tcPr anchor="ctr"/>
                </a:tc>
                <a:tc>
                  <a:txBody>
                    <a:bodyPr/>
                    <a:lstStyle/>
                    <a:p>
                      <a:pPr algn="ctr"/>
                      <a:r>
                        <a:rPr lang="en-US">
                          <a:latin typeface="Arial" panose="020B0604020202020204" pitchFamily="34" charset="0"/>
                          <a:cs typeface="Arial" panose="020B0604020202020204" pitchFamily="34" charset="0"/>
                        </a:rPr>
                        <a:t>$11.42</a:t>
                      </a:r>
                    </a:p>
                  </a:txBody>
                  <a:tcPr/>
                </a:tc>
                <a:tc>
                  <a:txBody>
                    <a:bodyPr/>
                    <a:lstStyle/>
                    <a:p>
                      <a:pPr algn="ctr"/>
                      <a:r>
                        <a:rPr lang="en-US">
                          <a:latin typeface="Arial" panose="020B0604020202020204" pitchFamily="34" charset="0"/>
                          <a:cs typeface="Arial" panose="020B0604020202020204" pitchFamily="34" charset="0"/>
                        </a:rPr>
                        <a:t>$5.71</a:t>
                      </a:r>
                    </a:p>
                  </a:txBody>
                  <a:tcPr/>
                </a:tc>
                <a:extLst>
                  <a:ext uri="{0D108BD9-81ED-4DB2-BD59-A6C34878D82A}">
                    <a16:rowId xmlns:a16="http://schemas.microsoft.com/office/drawing/2014/main" val="1574738094"/>
                  </a:ext>
                </a:extLst>
              </a:tr>
              <a:tr h="471424">
                <a:tc>
                  <a:txBody>
                    <a:bodyPr/>
                    <a:lstStyle/>
                    <a:p>
                      <a:pPr algn="l"/>
                      <a:r>
                        <a:rPr lang="en-US">
                          <a:latin typeface="Arial" panose="020B0604020202020204" pitchFamily="34" charset="0"/>
                          <a:cs typeface="Arial" panose="020B0604020202020204" pitchFamily="34" charset="0"/>
                        </a:rPr>
                        <a:t>Employee + Child(ren)</a:t>
                      </a:r>
                    </a:p>
                  </a:txBody>
                  <a:tcPr anchor="ctr"/>
                </a:tc>
                <a:tc>
                  <a:txBody>
                    <a:bodyPr/>
                    <a:lstStyle/>
                    <a:p>
                      <a:pPr algn="ctr"/>
                      <a:r>
                        <a:rPr lang="en-US">
                          <a:latin typeface="Arial" panose="020B0604020202020204" pitchFamily="34" charset="0"/>
                          <a:cs typeface="Arial" panose="020B0604020202020204" pitchFamily="34" charset="0"/>
                        </a:rPr>
                        <a:t>$12.88</a:t>
                      </a:r>
                    </a:p>
                  </a:txBody>
                  <a:tcPr/>
                </a:tc>
                <a:tc>
                  <a:txBody>
                    <a:bodyPr/>
                    <a:lstStyle/>
                    <a:p>
                      <a:pPr algn="ctr"/>
                      <a:r>
                        <a:rPr lang="en-US">
                          <a:latin typeface="Arial" panose="020B0604020202020204" pitchFamily="34" charset="0"/>
                          <a:cs typeface="Arial" panose="020B0604020202020204" pitchFamily="34" charset="0"/>
                        </a:rPr>
                        <a:t>$6.44</a:t>
                      </a:r>
                    </a:p>
                  </a:txBody>
                  <a:tcPr/>
                </a:tc>
                <a:extLst>
                  <a:ext uri="{0D108BD9-81ED-4DB2-BD59-A6C34878D82A}">
                    <a16:rowId xmlns:a16="http://schemas.microsoft.com/office/drawing/2014/main" val="41757019"/>
                  </a:ext>
                </a:extLst>
              </a:tr>
              <a:tr h="471424">
                <a:tc>
                  <a:txBody>
                    <a:bodyPr/>
                    <a:lstStyle/>
                    <a:p>
                      <a:pPr algn="l"/>
                      <a:r>
                        <a:rPr lang="en-US">
                          <a:latin typeface="Arial" panose="020B0604020202020204" pitchFamily="34" charset="0"/>
                          <a:cs typeface="Arial" panose="020B0604020202020204" pitchFamily="34" charset="0"/>
                        </a:rPr>
                        <a:t>Family</a:t>
                      </a:r>
                    </a:p>
                  </a:txBody>
                  <a:tcPr anchor="ctr"/>
                </a:tc>
                <a:tc>
                  <a:txBody>
                    <a:bodyPr/>
                    <a:lstStyle/>
                    <a:p>
                      <a:pPr algn="ctr"/>
                      <a:r>
                        <a:rPr lang="en-US">
                          <a:latin typeface="Arial" panose="020B0604020202020204" pitchFamily="34" charset="0"/>
                          <a:cs typeface="Arial" panose="020B0604020202020204" pitchFamily="34" charset="0"/>
                        </a:rPr>
                        <a:t>$20.58</a:t>
                      </a:r>
                    </a:p>
                  </a:txBody>
                  <a:tcPr/>
                </a:tc>
                <a:tc>
                  <a:txBody>
                    <a:bodyPr/>
                    <a:lstStyle/>
                    <a:p>
                      <a:pPr algn="ctr"/>
                      <a:r>
                        <a:rPr lang="en-US">
                          <a:latin typeface="Arial" panose="020B0604020202020204" pitchFamily="34" charset="0"/>
                          <a:cs typeface="Arial" panose="020B0604020202020204" pitchFamily="34" charset="0"/>
                        </a:rPr>
                        <a:t>$10.29</a:t>
                      </a:r>
                    </a:p>
                  </a:txBody>
                  <a:tcPr/>
                </a:tc>
                <a:extLst>
                  <a:ext uri="{0D108BD9-81ED-4DB2-BD59-A6C34878D82A}">
                    <a16:rowId xmlns:a16="http://schemas.microsoft.com/office/drawing/2014/main" val="2730536327"/>
                  </a:ext>
                </a:extLst>
              </a:tr>
            </a:tbl>
          </a:graphicData>
        </a:graphic>
      </p:graphicFrame>
    </p:spTree>
    <p:extLst>
      <p:ext uri="{BB962C8B-B14F-4D97-AF65-F5344CB8AC3E}">
        <p14:creationId xmlns:p14="http://schemas.microsoft.com/office/powerpoint/2010/main" val="3003645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8FA1-6CE1-43FA-969B-9C8D307D6B29}"/>
              </a:ext>
            </a:extLst>
          </p:cNvPr>
          <p:cNvSpPr>
            <a:spLocks noGrp="1"/>
          </p:cNvSpPr>
          <p:nvPr>
            <p:ph type="ctrTitle"/>
          </p:nvPr>
        </p:nvSpPr>
        <p:spPr/>
        <p:txBody>
          <a:bodyPr/>
          <a:lstStyle/>
          <a:p>
            <a:br>
              <a:rPr lang="en-US" sz="400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a:cs typeface="Arial" panose="020B0604020202020204" pitchFamily="34" charset="0"/>
              </a:rPr>
              <a:t>Pre-Tax Savings Accounts</a:t>
            </a:r>
            <a:br>
              <a:rPr lang="en-US" sz="4000">
                <a:cs typeface="Arial" panose="020B0604020202020204" pitchFamily="34" charset="0"/>
              </a:rPr>
            </a:br>
            <a:endParaRPr lang="en-US" sz="2400">
              <a:cs typeface="Arial" panose="020B0604020202020204" pitchFamily="34" charset="0"/>
            </a:endParaRPr>
          </a:p>
        </p:txBody>
      </p:sp>
      <p:sp>
        <p:nvSpPr>
          <p:cNvPr id="3" name="Subtitle 2">
            <a:extLst>
              <a:ext uri="{FF2B5EF4-FFF2-40B4-BE49-F238E27FC236}">
                <a16:creationId xmlns:a16="http://schemas.microsoft.com/office/drawing/2014/main" id="{BDEA253C-F80F-4320-8FD9-E4C6D15EDECB}"/>
              </a:ext>
            </a:extLst>
          </p:cNvPr>
          <p:cNvSpPr>
            <a:spLocks noGrp="1"/>
          </p:cNvSpPr>
          <p:nvPr>
            <p:ph type="subTitle" idx="1"/>
          </p:nvPr>
        </p:nvSpPr>
        <p:spPr>
          <a:xfrm>
            <a:off x="2692398" y="3657596"/>
            <a:ext cx="6815669" cy="1744827"/>
          </a:xfrm>
        </p:spPr>
        <p:txBody>
          <a:bodyPr>
            <a:normAutofit fontScale="55000" lnSpcReduction="20000"/>
          </a:bodyPr>
          <a:lstStyle/>
          <a:p>
            <a:r>
              <a:rPr lang="en-US" sz="3000"/>
              <a:t>Healthcare FSA</a:t>
            </a:r>
          </a:p>
          <a:p>
            <a:r>
              <a:rPr lang="en-US" sz="3000"/>
              <a:t>Limited Purpose Healthcare FSA (for those enrolled in HDHP)</a:t>
            </a:r>
          </a:p>
          <a:p>
            <a:r>
              <a:rPr lang="en-US" sz="3000"/>
              <a:t>Dependent Day Care FSA</a:t>
            </a:r>
          </a:p>
          <a:p>
            <a:r>
              <a:rPr lang="en-US" sz="3000"/>
              <a:t>Pre-Tax Parking and Transit Accounts</a:t>
            </a:r>
          </a:p>
          <a:p>
            <a:r>
              <a:rPr lang="en-US" sz="3000"/>
              <a:t>Health Savings Account (HSA)</a:t>
            </a:r>
          </a:p>
          <a:p>
            <a:endParaRPr lang="en-US"/>
          </a:p>
        </p:txBody>
      </p:sp>
      <p:pic>
        <p:nvPicPr>
          <p:cNvPr id="7" name="Picture 6">
            <a:extLst>
              <a:ext uri="{FF2B5EF4-FFF2-40B4-BE49-F238E27FC236}">
                <a16:creationId xmlns:a16="http://schemas.microsoft.com/office/drawing/2014/main" id="{EFB9722A-67A6-4BFC-8A6A-23FF3C6E176D}"/>
              </a:ext>
            </a:extLst>
          </p:cNvPr>
          <p:cNvPicPr>
            <a:picLocks noChangeAspect="1"/>
          </p:cNvPicPr>
          <p:nvPr/>
        </p:nvPicPr>
        <p:blipFill>
          <a:blip r:embed="rId3"/>
          <a:stretch>
            <a:fillRect/>
          </a:stretch>
        </p:blipFill>
        <p:spPr>
          <a:xfrm>
            <a:off x="2447067" y="1600199"/>
            <a:ext cx="2215889" cy="633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941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0D1B-AC5E-49C8-A993-3D158BDE4347}"/>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Benefits NOT Part of Open Enrollment</a:t>
            </a:r>
          </a:p>
        </p:txBody>
      </p:sp>
      <p:sp>
        <p:nvSpPr>
          <p:cNvPr id="3" name="Content Placeholder 2">
            <a:extLst>
              <a:ext uri="{FF2B5EF4-FFF2-40B4-BE49-F238E27FC236}">
                <a16:creationId xmlns:a16="http://schemas.microsoft.com/office/drawing/2014/main" id="{95B37BF5-5556-492E-9C77-BDF7E36838B8}"/>
              </a:ext>
            </a:extLst>
          </p:cNvPr>
          <p:cNvSpPr>
            <a:spLocks noGrp="1"/>
          </p:cNvSpPr>
          <p:nvPr>
            <p:ph idx="1"/>
          </p:nvPr>
        </p:nvSpPr>
        <p:spPr/>
        <p:txBody>
          <a:bodyPr>
            <a:normAutofit lnSpcReduction="10000"/>
          </a:bodyPr>
          <a:lstStyle/>
          <a:p>
            <a:pPr>
              <a:lnSpc>
                <a:spcPct val="114000"/>
              </a:lnSpc>
              <a:spcBef>
                <a:spcPts val="600"/>
              </a:spcBef>
            </a:pPr>
            <a:r>
              <a:rPr lang="en-US" sz="1800" dirty="0">
                <a:latin typeface="Arial"/>
                <a:cs typeface="Arial"/>
              </a:rPr>
              <a:t>You can </a:t>
            </a:r>
            <a:r>
              <a:rPr lang="en-US" sz="1800" u="sng" dirty="0">
                <a:latin typeface="Arial"/>
                <a:cs typeface="Arial"/>
              </a:rPr>
              <a:t>not</a:t>
            </a:r>
            <a:r>
              <a:rPr lang="en-US" sz="1800" dirty="0">
                <a:latin typeface="Arial"/>
                <a:cs typeface="Arial"/>
              </a:rPr>
              <a:t> enroll in </a:t>
            </a:r>
            <a:r>
              <a:rPr lang="en-US" sz="1800" b="1" dirty="0">
                <a:latin typeface="Arial"/>
                <a:cs typeface="Arial"/>
              </a:rPr>
              <a:t>State Group Life Insurance </a:t>
            </a:r>
            <a:r>
              <a:rPr lang="en-US" sz="1800" dirty="0">
                <a:latin typeface="Arial"/>
                <a:cs typeface="Arial"/>
              </a:rPr>
              <a:t>or </a:t>
            </a:r>
            <a:r>
              <a:rPr lang="en-US" sz="1800" b="1" dirty="0">
                <a:latin typeface="Arial"/>
                <a:cs typeface="Arial"/>
              </a:rPr>
              <a:t>Income Continuation Insurance </a:t>
            </a:r>
            <a:r>
              <a:rPr lang="en-US" sz="1800" dirty="0">
                <a:latin typeface="Arial"/>
                <a:cs typeface="Arial"/>
              </a:rPr>
              <a:t>during the Open Enrollment Period</a:t>
            </a:r>
          </a:p>
          <a:p>
            <a:pPr lvl="1">
              <a:lnSpc>
                <a:spcPct val="114000"/>
              </a:lnSpc>
              <a:spcBef>
                <a:spcPts val="600"/>
              </a:spcBef>
            </a:pPr>
            <a:r>
              <a:rPr lang="en-US" sz="1800" dirty="0">
                <a:latin typeface="Arial" panose="020B0604020202020204" pitchFamily="34" charset="0"/>
                <a:cs typeface="Arial" panose="020B0604020202020204" pitchFamily="34" charset="0"/>
              </a:rPr>
              <a:t>You can apply for coverage through Evidence of Insurability at any time</a:t>
            </a:r>
          </a:p>
          <a:p>
            <a:pPr lvl="1">
              <a:lnSpc>
                <a:spcPct val="114000"/>
              </a:lnSpc>
              <a:spcBef>
                <a:spcPts val="600"/>
              </a:spcBef>
            </a:pPr>
            <a:r>
              <a:rPr lang="en-US" sz="1800" dirty="0">
                <a:latin typeface="Arial" panose="020B0604020202020204" pitchFamily="34" charset="0"/>
                <a:cs typeface="Arial" panose="020B0604020202020204" pitchFamily="34" charset="0"/>
              </a:rPr>
              <a:t>You can cancel coverage at any time</a:t>
            </a:r>
          </a:p>
          <a:p>
            <a:pPr>
              <a:lnSpc>
                <a:spcPct val="114000"/>
              </a:lnSpc>
              <a:spcBef>
                <a:spcPts val="600"/>
              </a:spcBef>
            </a:pPr>
            <a:r>
              <a:rPr lang="en-US" sz="1800" dirty="0">
                <a:latin typeface="Arial" panose="020B0604020202020204" pitchFamily="34" charset="0"/>
                <a:cs typeface="Arial" panose="020B0604020202020204" pitchFamily="34" charset="0"/>
              </a:rPr>
              <a:t>You can enroll in or make changes to </a:t>
            </a:r>
            <a:r>
              <a:rPr lang="en-US" sz="1800" dirty="0">
                <a:latin typeface="Arial" panose="020B0604020202020204" pitchFamily="34" charset="0"/>
                <a:cs typeface="Arial" panose="020B0604020202020204" pitchFamily="34" charset="0"/>
                <a:hlinkClick r:id="rId2"/>
              </a:rPr>
              <a:t>Wisconsin Deferred Compensation</a:t>
            </a:r>
            <a:r>
              <a:rPr lang="en-US" sz="1800" dirty="0">
                <a:latin typeface="Arial" panose="020B0604020202020204" pitchFamily="34" charset="0"/>
                <a:cs typeface="Arial" panose="020B0604020202020204" pitchFamily="34" charset="0"/>
              </a:rPr>
              <a:t> at any time</a:t>
            </a:r>
          </a:p>
          <a:p>
            <a:pPr>
              <a:lnSpc>
                <a:spcPct val="114000"/>
              </a:lnSpc>
              <a:spcBef>
                <a:spcPts val="600"/>
              </a:spcBef>
            </a:pPr>
            <a:r>
              <a:rPr lang="en-US" sz="1800" dirty="0">
                <a:latin typeface="Arial" panose="020B0604020202020204" pitchFamily="34" charset="0"/>
                <a:cs typeface="Arial" panose="020B0604020202020204" pitchFamily="34" charset="0"/>
              </a:rPr>
              <a:t>You can enroll in or make change to </a:t>
            </a:r>
            <a:r>
              <a:rPr lang="en-US" sz="1800" dirty="0">
                <a:latin typeface="Arial" panose="020B0604020202020204" pitchFamily="34" charset="0"/>
                <a:cs typeface="Arial" panose="020B0604020202020204" pitchFamily="34" charset="0"/>
                <a:hlinkClick r:id="rId3"/>
              </a:rPr>
              <a:t>Edvest</a:t>
            </a:r>
            <a:r>
              <a:rPr lang="en-US" sz="1800" dirty="0">
                <a:latin typeface="Arial" panose="020B0604020202020204" pitchFamily="34" charset="0"/>
                <a:cs typeface="Arial" panose="020B0604020202020204" pitchFamily="34" charset="0"/>
              </a:rPr>
              <a:t> at any time</a:t>
            </a:r>
          </a:p>
          <a:p>
            <a:pPr>
              <a:lnSpc>
                <a:spcPct val="114000"/>
              </a:lnSpc>
              <a:spcBef>
                <a:spcPts val="600"/>
              </a:spcBef>
            </a:pPr>
            <a:r>
              <a:rPr lang="en-US" sz="1800" dirty="0">
                <a:latin typeface="Arial"/>
                <a:cs typeface="Arial"/>
              </a:rPr>
              <a:t>You can enroll in </a:t>
            </a:r>
            <a:r>
              <a:rPr lang="en-US" sz="1800" dirty="0">
                <a:latin typeface="Arial"/>
                <a:cs typeface="Arial"/>
                <a:hlinkClick r:id="rId4"/>
              </a:rPr>
              <a:t>Long Term Care</a:t>
            </a:r>
            <a:r>
              <a:rPr lang="en-US" sz="1800" dirty="0">
                <a:latin typeface="Arial"/>
                <a:cs typeface="Arial"/>
              </a:rPr>
              <a:t> through </a:t>
            </a:r>
            <a:r>
              <a:rPr lang="en-US" sz="1800" dirty="0" err="1">
                <a:latin typeface="Arial"/>
                <a:cs typeface="Arial"/>
              </a:rPr>
              <a:t>HealthChoice</a:t>
            </a:r>
            <a:r>
              <a:rPr lang="en-US" sz="1800" dirty="0">
                <a:latin typeface="Arial"/>
                <a:cs typeface="Arial"/>
              </a:rPr>
              <a:t> at any time. For more information call 1-800-833-5823.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516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ABBB-0ED6-423B-A481-1C8A831A28C3}"/>
              </a:ext>
            </a:extLst>
          </p:cNvPr>
          <p:cNvSpPr>
            <a:spLocks noGrp="1"/>
          </p:cNvSpPr>
          <p:nvPr>
            <p:ph type="title"/>
          </p:nvPr>
        </p:nvSpPr>
        <p:spPr/>
        <p:txBody>
          <a:bodyPr>
            <a:normAutofit fontScale="90000"/>
          </a:bodyPr>
          <a:lstStyle/>
          <a:p>
            <a:r>
              <a:rPr lang="en-US" b="1">
                <a:latin typeface="Arial" panose="020B0604020202020204" pitchFamily="34" charset="0"/>
                <a:cs typeface="Arial" panose="020B0604020202020204" pitchFamily="34" charset="0"/>
              </a:rPr>
              <a:t>What is a Pre-Tax Savings Account?</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A705EE-6496-4A81-8DDE-AEF30FE4DD50}"/>
              </a:ext>
            </a:extLst>
          </p:cNvPr>
          <p:cNvSpPr>
            <a:spLocks noGrp="1"/>
          </p:cNvSpPr>
          <p:nvPr>
            <p:ph sz="half" idx="1"/>
          </p:nvPr>
        </p:nvSpPr>
        <p:spPr>
          <a:xfrm>
            <a:off x="1298448" y="2560320"/>
            <a:ext cx="4718304" cy="3113151"/>
          </a:xfrm>
        </p:spPr>
        <p:txBody>
          <a:bodyPr>
            <a:normAutofit/>
          </a:bodyPr>
          <a:lstStyle/>
          <a:p>
            <a:r>
              <a:rPr lang="en-US" sz="2000">
                <a:latin typeface="Arial" panose="020B0604020202020204" pitchFamily="34" charset="0"/>
                <a:cs typeface="Arial" panose="020B0604020202020204" pitchFamily="34" charset="0"/>
              </a:rPr>
              <a:t>There are several pre-tax savings accounts available that allow you to set aside money on a pre-tax basis to pay for eligible expenses. All deductions are taken out before Federal, State, and FICA taxes are calculated so you save money on taxes</a:t>
            </a:r>
          </a:p>
        </p:txBody>
      </p:sp>
      <p:sp>
        <p:nvSpPr>
          <p:cNvPr id="4" name="Content Placeholder 3">
            <a:extLst>
              <a:ext uri="{FF2B5EF4-FFF2-40B4-BE49-F238E27FC236}">
                <a16:creationId xmlns:a16="http://schemas.microsoft.com/office/drawing/2014/main" id="{68EF061F-6FBD-431F-8CEB-7414840C5D5A}"/>
              </a:ext>
            </a:extLst>
          </p:cNvPr>
          <p:cNvSpPr>
            <a:spLocks noGrp="1"/>
          </p:cNvSpPr>
          <p:nvPr>
            <p:ph sz="half" idx="2"/>
          </p:nvPr>
        </p:nvSpPr>
        <p:spPr>
          <a:xfrm>
            <a:off x="6181344" y="2560320"/>
            <a:ext cx="4718304" cy="3113151"/>
          </a:xfrm>
        </p:spPr>
        <p:txBody>
          <a:bodyPr>
            <a:normAutofit/>
          </a:bodyPr>
          <a:lstStyle/>
          <a:p>
            <a:pPr marL="0" indent="0">
              <a:lnSpc>
                <a:spcPct val="114000"/>
              </a:lnSpc>
              <a:spcBef>
                <a:spcPts val="600"/>
              </a:spcBef>
              <a:buNone/>
            </a:pPr>
            <a:r>
              <a:rPr lang="en-US" sz="2000" b="1" i="1">
                <a:latin typeface="Arial" panose="020B0604020202020204" pitchFamily="34" charset="0"/>
                <a:cs typeface="Arial" panose="020B0604020202020204" pitchFamily="34" charset="0"/>
              </a:rPr>
              <a:t>Eligible expenses may include:</a:t>
            </a:r>
          </a:p>
          <a:p>
            <a:pPr marL="342900" indent="-342900">
              <a:lnSpc>
                <a:spcPct val="114000"/>
              </a:lnSpc>
              <a:spcBef>
                <a:spcPts val="600"/>
              </a:spcBef>
              <a:buFont typeface="Arial" panose="020B0604020202020204" pitchFamily="34" charset="0"/>
              <a:buChar char="•"/>
            </a:pPr>
            <a:r>
              <a:rPr lang="en-US" sz="2000">
                <a:latin typeface="Arial" panose="020B0604020202020204" pitchFamily="34" charset="0"/>
                <a:cs typeface="Arial" panose="020B0604020202020204" pitchFamily="34" charset="0"/>
              </a:rPr>
              <a:t>Medical, prescription, dental and vision out-of-pocket costs</a:t>
            </a:r>
          </a:p>
          <a:p>
            <a:pPr marL="342900" indent="-342900">
              <a:lnSpc>
                <a:spcPct val="114000"/>
              </a:lnSpc>
              <a:spcBef>
                <a:spcPts val="600"/>
              </a:spcBef>
              <a:buFont typeface="Arial" panose="020B0604020202020204" pitchFamily="34" charset="0"/>
              <a:buChar char="•"/>
            </a:pPr>
            <a:r>
              <a:rPr lang="en-US" sz="2000">
                <a:latin typeface="Arial" panose="020B0604020202020204" pitchFamily="34" charset="0"/>
                <a:cs typeface="Arial" panose="020B0604020202020204" pitchFamily="34" charset="0"/>
              </a:rPr>
              <a:t>Child or adult daycare expenses</a:t>
            </a:r>
          </a:p>
          <a:p>
            <a:pPr marL="342900" indent="-342900">
              <a:lnSpc>
                <a:spcPct val="114000"/>
              </a:lnSpc>
              <a:spcBef>
                <a:spcPts val="600"/>
              </a:spcBef>
              <a:buFont typeface="Arial" panose="020B0604020202020204" pitchFamily="34" charset="0"/>
              <a:buChar char="•"/>
            </a:pPr>
            <a:r>
              <a:rPr lang="en-US" sz="2000">
                <a:latin typeface="Arial" panose="020B0604020202020204" pitchFamily="34" charset="0"/>
                <a:cs typeface="Arial" panose="020B0604020202020204" pitchFamily="34" charset="0"/>
              </a:rPr>
              <a:t>Parking or transit expenses</a:t>
            </a:r>
          </a:p>
        </p:txBody>
      </p:sp>
      <p:sp>
        <p:nvSpPr>
          <p:cNvPr id="5" name="TextBox 4">
            <a:extLst>
              <a:ext uri="{FF2B5EF4-FFF2-40B4-BE49-F238E27FC236}">
                <a16:creationId xmlns:a16="http://schemas.microsoft.com/office/drawing/2014/main" id="{6C2AC570-695E-4D03-89E0-D3E09302DDFE}"/>
              </a:ext>
            </a:extLst>
          </p:cNvPr>
          <p:cNvSpPr txBox="1"/>
          <p:nvPr/>
        </p:nvSpPr>
        <p:spPr>
          <a:xfrm>
            <a:off x="1118058" y="5291700"/>
            <a:ext cx="10114384" cy="381771"/>
          </a:xfrm>
          <a:prstGeom prst="rect">
            <a:avLst/>
          </a:prstGeom>
          <a:noFill/>
        </p:spPr>
        <p:txBody>
          <a:bodyPr wrap="square" lIns="91440" tIns="45720" rIns="91440" bIns="45720" rtlCol="0" anchor="t">
            <a:spAutoFit/>
          </a:bodyPr>
          <a:lstStyle/>
          <a:p>
            <a:pPr algn="ctr">
              <a:lnSpc>
                <a:spcPct val="114000"/>
              </a:lnSpc>
              <a:spcBef>
                <a:spcPts val="600"/>
              </a:spcBef>
              <a:spcAft>
                <a:spcPts val="600"/>
              </a:spcAft>
            </a:pPr>
            <a:r>
              <a:rPr lang="en-US" b="1" dirty="0">
                <a:latin typeface="Arial"/>
                <a:cs typeface="Arial"/>
                <a:hlinkClick r:id="rId3"/>
              </a:rPr>
              <a:t>See Pre-Tax Savings Accounts for full plan details</a:t>
            </a:r>
            <a:endParaRPr lang="en-US" dirty="0">
              <a:latin typeface="Arial"/>
              <a:cs typeface="Arial"/>
              <a:hlinkClick r:id="" action="ppaction://noaction"/>
            </a:endParaRPr>
          </a:p>
        </p:txBody>
      </p:sp>
    </p:spTree>
    <p:extLst>
      <p:ext uri="{BB962C8B-B14F-4D97-AF65-F5344CB8AC3E}">
        <p14:creationId xmlns:p14="http://schemas.microsoft.com/office/powerpoint/2010/main" val="3684859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501749-475C-4149-AEB8-884BECF849AF}"/>
              </a:ext>
            </a:extLst>
          </p:cNvPr>
          <p:cNvSpPr>
            <a:spLocks noGrp="1"/>
          </p:cNvSpPr>
          <p:nvPr>
            <p:ph type="title"/>
          </p:nvPr>
        </p:nvSpPr>
        <p:spPr>
          <a:xfrm>
            <a:off x="952108" y="954756"/>
            <a:ext cx="2730414" cy="4946003"/>
          </a:xfrm>
        </p:spPr>
        <p:txBody>
          <a:bodyPr>
            <a:normAutofit/>
          </a:bodyPr>
          <a:lstStyle/>
          <a:p>
            <a:r>
              <a:rPr lang="en-US">
                <a:solidFill>
                  <a:srgbClr val="FFFFFF"/>
                </a:solidFill>
                <a:latin typeface="Arial" panose="020B0604020202020204" pitchFamily="34" charset="0"/>
                <a:cs typeface="Arial" panose="020B0604020202020204" pitchFamily="34" charset="0"/>
              </a:rPr>
              <a:t>Things You Should Know</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0D39CA-A3D5-455A-B064-92428BB5C89A}"/>
              </a:ext>
            </a:extLst>
          </p:cNvPr>
          <p:cNvSpPr>
            <a:spLocks noGrp="1"/>
          </p:cNvSpPr>
          <p:nvPr>
            <p:ph idx="1"/>
          </p:nvPr>
        </p:nvSpPr>
        <p:spPr>
          <a:xfrm>
            <a:off x="5140934" y="274320"/>
            <a:ext cx="6499378" cy="6463403"/>
          </a:xfrm>
        </p:spPr>
        <p:txBody>
          <a:bodyPr anchor="ctr">
            <a:normAutofit fontScale="85000" lnSpcReduction="10000"/>
          </a:bodyPr>
          <a:lstStyle/>
          <a:p>
            <a:pPr>
              <a:lnSpc>
                <a:spcPct val="110000"/>
              </a:lnSpc>
              <a:spcBef>
                <a:spcPts val="600"/>
              </a:spcBef>
              <a:spcAft>
                <a:spcPts val="1200"/>
              </a:spcAft>
            </a:pPr>
            <a:r>
              <a:rPr lang="en-US" dirty="0">
                <a:latin typeface="Arial"/>
                <a:cs typeface="Arial"/>
              </a:rPr>
              <a:t>Optum Financial is the administrator of all Pre-Tax Savings Plans</a:t>
            </a:r>
            <a:endParaRPr lang="en-US" dirty="0">
              <a:latin typeface="Arial"/>
              <a:cs typeface="Arial"/>
              <a:hlinkClick r:id="rId4"/>
            </a:endParaRPr>
          </a:p>
          <a:p>
            <a:pPr>
              <a:lnSpc>
                <a:spcPct val="110000"/>
              </a:lnSpc>
              <a:spcBef>
                <a:spcPts val="600"/>
              </a:spcBef>
              <a:spcAft>
                <a:spcPts val="1200"/>
              </a:spcAft>
            </a:pPr>
            <a:r>
              <a:rPr lang="en-US" dirty="0">
                <a:latin typeface="Arial"/>
                <a:cs typeface="Arial"/>
                <a:hlinkClick r:id="rId5"/>
              </a:rPr>
              <a:t>Optum Financial Mobile App Available</a:t>
            </a:r>
            <a:endParaRPr lang="en-US" dirty="0">
              <a:latin typeface="Arial"/>
              <a:cs typeface="Arial"/>
            </a:endParaRPr>
          </a:p>
          <a:p>
            <a:pPr>
              <a:lnSpc>
                <a:spcPct val="110000"/>
              </a:lnSpc>
              <a:spcBef>
                <a:spcPts val="600"/>
              </a:spcBef>
              <a:spcAft>
                <a:spcPts val="1200"/>
              </a:spcAft>
            </a:pPr>
            <a:r>
              <a:rPr lang="en-US" dirty="0">
                <a:latin typeface="Arial" panose="020B0604020202020204" pitchFamily="34" charset="0"/>
                <a:cs typeface="Arial" panose="020B0604020202020204" pitchFamily="34" charset="0"/>
              </a:rPr>
              <a:t>Dedicated 24/7/365 phone support: 1-833-881-8158</a:t>
            </a:r>
          </a:p>
          <a:p>
            <a:pPr>
              <a:lnSpc>
                <a:spcPct val="110000"/>
              </a:lnSpc>
              <a:spcBef>
                <a:spcPts val="600"/>
              </a:spcBef>
              <a:spcAft>
                <a:spcPts val="1200"/>
              </a:spcAft>
            </a:pPr>
            <a:r>
              <a:rPr lang="en-US" dirty="0">
                <a:latin typeface="Arial"/>
                <a:cs typeface="Arial"/>
              </a:rPr>
              <a:t>Employees newly enrolling will receive a debit card to pay for eligible expenses.  Current enrollees will continue to use the same debit card used in 2023.</a:t>
            </a:r>
          </a:p>
          <a:p>
            <a:pPr lvl="1">
              <a:lnSpc>
                <a:spcPct val="110000"/>
              </a:lnSpc>
              <a:spcBef>
                <a:spcPts val="600"/>
              </a:spcBef>
              <a:spcAft>
                <a:spcPts val="1200"/>
              </a:spcAft>
            </a:pPr>
            <a:r>
              <a:rPr lang="en-US" dirty="0">
                <a:latin typeface="Arial" panose="020B0604020202020204" pitchFamily="34" charset="0"/>
                <a:cs typeface="Arial" panose="020B0604020202020204" pitchFamily="34" charset="0"/>
              </a:rPr>
              <a:t>The debit card is NOT available for Dependent Day Care or Transit Expenses</a:t>
            </a:r>
          </a:p>
          <a:p>
            <a:pPr>
              <a:lnSpc>
                <a:spcPct val="110000"/>
              </a:lnSpc>
              <a:spcBef>
                <a:spcPts val="600"/>
              </a:spcBef>
              <a:spcAft>
                <a:spcPts val="1200"/>
              </a:spcAft>
            </a:pPr>
            <a:r>
              <a:rPr lang="en-US" dirty="0">
                <a:latin typeface="Arial"/>
                <a:cs typeface="Arial"/>
              </a:rPr>
              <a:t>Visit the </a:t>
            </a:r>
            <a:r>
              <a:rPr lang="en-US" dirty="0">
                <a:latin typeface="Arial"/>
                <a:cs typeface="Arial"/>
                <a:hlinkClick r:id="rId6"/>
              </a:rPr>
              <a:t>Optum Store </a:t>
            </a:r>
            <a:r>
              <a:rPr lang="en-US" dirty="0">
                <a:latin typeface="Arial"/>
                <a:cs typeface="Arial"/>
              </a:rPr>
              <a:t>to easily purchase FSA and HSA-eligible products</a:t>
            </a:r>
          </a:p>
          <a:p>
            <a:pPr>
              <a:lnSpc>
                <a:spcPct val="110000"/>
              </a:lnSpc>
              <a:spcBef>
                <a:spcPts val="600"/>
              </a:spcBef>
              <a:spcAft>
                <a:spcPts val="1200"/>
              </a:spcAft>
            </a:pPr>
            <a:r>
              <a:rPr lang="en-US" dirty="0">
                <a:latin typeface="Arial" panose="020B0604020202020204" pitchFamily="34" charset="0"/>
                <a:cs typeface="Arial" panose="020B0604020202020204" pitchFamily="34" charset="0"/>
              </a:rPr>
              <a:t>Once you enroll in a Healthcare, LPFSA or Dependent Day Care account for the year, you can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change your annual election unless you have a qualifying life event</a:t>
            </a:r>
          </a:p>
        </p:txBody>
      </p:sp>
    </p:spTree>
    <p:extLst>
      <p:ext uri="{BB962C8B-B14F-4D97-AF65-F5344CB8AC3E}">
        <p14:creationId xmlns:p14="http://schemas.microsoft.com/office/powerpoint/2010/main" val="1510122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44962B-0A87-4A60-9B17-4C1FE060166D}"/>
              </a:ext>
            </a:extLst>
          </p:cNvPr>
          <p:cNvGraphicFramePr>
            <a:graphicFrameLocks noGrp="1"/>
          </p:cNvGraphicFramePr>
          <p:nvPr>
            <p:extLst>
              <p:ext uri="{D42A27DB-BD31-4B8C-83A1-F6EECF244321}">
                <p14:modId xmlns:p14="http://schemas.microsoft.com/office/powerpoint/2010/main" val="126783721"/>
              </p:ext>
            </p:extLst>
          </p:nvPr>
        </p:nvGraphicFramePr>
        <p:xfrm>
          <a:off x="1334278" y="1542661"/>
          <a:ext cx="9116008" cy="4307469"/>
        </p:xfrm>
        <a:graphic>
          <a:graphicData uri="http://schemas.openxmlformats.org/drawingml/2006/table">
            <a:tbl>
              <a:tblPr/>
              <a:tblGrid>
                <a:gridCol w="1523870">
                  <a:extLst>
                    <a:ext uri="{9D8B030D-6E8A-4147-A177-3AD203B41FA5}">
                      <a16:colId xmlns:a16="http://schemas.microsoft.com/office/drawing/2014/main" val="2965242332"/>
                    </a:ext>
                  </a:extLst>
                </a:gridCol>
                <a:gridCol w="1698328">
                  <a:extLst>
                    <a:ext uri="{9D8B030D-6E8A-4147-A177-3AD203B41FA5}">
                      <a16:colId xmlns:a16="http://schemas.microsoft.com/office/drawing/2014/main" val="3116367584"/>
                    </a:ext>
                  </a:extLst>
                </a:gridCol>
                <a:gridCol w="2001789">
                  <a:extLst>
                    <a:ext uri="{9D8B030D-6E8A-4147-A177-3AD203B41FA5}">
                      <a16:colId xmlns:a16="http://schemas.microsoft.com/office/drawing/2014/main" val="2047567329"/>
                    </a:ext>
                  </a:extLst>
                </a:gridCol>
                <a:gridCol w="1929388">
                  <a:extLst>
                    <a:ext uri="{9D8B030D-6E8A-4147-A177-3AD203B41FA5}">
                      <a16:colId xmlns:a16="http://schemas.microsoft.com/office/drawing/2014/main" val="2074161468"/>
                    </a:ext>
                  </a:extLst>
                </a:gridCol>
                <a:gridCol w="1962633">
                  <a:extLst>
                    <a:ext uri="{9D8B030D-6E8A-4147-A177-3AD203B41FA5}">
                      <a16:colId xmlns:a16="http://schemas.microsoft.com/office/drawing/2014/main" val="3651936888"/>
                    </a:ext>
                  </a:extLst>
                </a:gridCol>
              </a:tblGrid>
              <a:tr h="896001">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FSA Type</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Expenses</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Dependents</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Annual Contribution Limits</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Enrollment Restrictions</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872054819"/>
                  </a:ext>
                </a:extLst>
              </a:tr>
              <a:tr h="1079599">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*Healthcare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Medical, dental, vision &amp; prescription </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Min: $50             Max: $3,050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May </a:t>
                      </a:r>
                      <a:r>
                        <a:rPr lang="en-US" sz="1600" b="1" u="sng" kern="1400" dirty="0">
                          <a:solidFill>
                            <a:srgbClr val="000000"/>
                          </a:solidFill>
                          <a:effectLst/>
                          <a:latin typeface="Arial" panose="020B0604020202020204" pitchFamily="34" charset="0"/>
                          <a:cs typeface="Arial" panose="020B0604020202020204" pitchFamily="34" charset="0"/>
                        </a:rPr>
                        <a:t>not</a:t>
                      </a:r>
                      <a:r>
                        <a:rPr lang="en-US" sz="1600" kern="1400" dirty="0">
                          <a:solidFill>
                            <a:srgbClr val="000000"/>
                          </a:solidFill>
                          <a:effectLst/>
                          <a:latin typeface="Arial" panose="020B0604020202020204" pitchFamily="34" charset="0"/>
                          <a:cs typeface="Arial" panose="020B0604020202020204" pitchFamily="34" charset="0"/>
                        </a:rPr>
                        <a:t> enroll if enrolled in an</a:t>
                      </a:r>
                      <a:r>
                        <a:rPr lang="en-US" sz="1600" kern="1400" baseline="0" dirty="0">
                          <a:solidFill>
                            <a:srgbClr val="000000"/>
                          </a:solidFill>
                          <a:effectLst/>
                          <a:latin typeface="Arial" panose="020B0604020202020204" pitchFamily="34" charset="0"/>
                          <a:cs typeface="Arial" panose="020B0604020202020204" pitchFamily="34" charset="0"/>
                        </a:rPr>
                        <a:t> </a:t>
                      </a:r>
                      <a:r>
                        <a:rPr lang="en-US" sz="1600" kern="1400" dirty="0">
                          <a:solidFill>
                            <a:srgbClr val="000000"/>
                          </a:solidFill>
                          <a:effectLst/>
                          <a:latin typeface="Arial" panose="020B0604020202020204" pitchFamily="34" charset="0"/>
                          <a:cs typeface="Arial" panose="020B0604020202020204" pitchFamily="34" charset="0"/>
                        </a:rPr>
                        <a:t>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128004"/>
                  </a:ext>
                </a:extLst>
              </a:tr>
              <a:tr h="1139248">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Dependent Day Care FSA</a:t>
                      </a:r>
                      <a:endParaRPr lang="en-US" sz="1200" kern="140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After school care, adult or child daycare</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Max: $5,000 —dependent on tax filing status</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No restrictions</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237805"/>
                  </a:ext>
                </a:extLst>
              </a:tr>
              <a:tr h="1182832">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*Limited Purpose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Dental, vision &amp; </a:t>
                      </a:r>
                      <a:r>
                        <a:rPr lang="en-US" sz="1600" b="1" kern="1400" dirty="0">
                          <a:solidFill>
                            <a:srgbClr val="000000"/>
                          </a:solidFill>
                          <a:effectLst/>
                          <a:latin typeface="Arial" panose="020B0604020202020204" pitchFamily="34" charset="0"/>
                          <a:cs typeface="Arial" panose="020B0604020202020204" pitchFamily="34" charset="0"/>
                        </a:rPr>
                        <a:t>post-deductible</a:t>
                      </a:r>
                      <a:r>
                        <a:rPr lang="en-US" sz="1600" kern="1400" dirty="0">
                          <a:solidFill>
                            <a:srgbClr val="000000"/>
                          </a:solidFill>
                          <a:effectLst/>
                          <a:latin typeface="Arial" panose="020B0604020202020204" pitchFamily="34" charset="0"/>
                          <a:cs typeface="Arial" panose="020B0604020202020204" pitchFamily="34" charset="0"/>
                        </a:rPr>
                        <a:t> expenses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Min: $50             Max: $3,050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May enroll only if also enrolled in an 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176783"/>
                  </a:ext>
                </a:extLst>
              </a:tr>
            </a:tbl>
          </a:graphicData>
        </a:graphic>
      </p:graphicFrame>
      <p:sp>
        <p:nvSpPr>
          <p:cNvPr id="3" name="TextBox 2">
            <a:extLst>
              <a:ext uri="{FF2B5EF4-FFF2-40B4-BE49-F238E27FC236}">
                <a16:creationId xmlns:a16="http://schemas.microsoft.com/office/drawing/2014/main" id="{4A7D2FC1-36ED-4B48-9F79-0A45575373FA}"/>
              </a:ext>
            </a:extLst>
          </p:cNvPr>
          <p:cNvSpPr txBox="1"/>
          <p:nvPr/>
        </p:nvSpPr>
        <p:spPr>
          <a:xfrm>
            <a:off x="863082" y="746260"/>
            <a:ext cx="10058400"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Flexible Spending Accounts Summary</a:t>
            </a:r>
          </a:p>
        </p:txBody>
      </p:sp>
      <p:sp>
        <p:nvSpPr>
          <p:cNvPr id="4" name="TextBox 3">
            <a:extLst>
              <a:ext uri="{FF2B5EF4-FFF2-40B4-BE49-F238E27FC236}">
                <a16:creationId xmlns:a16="http://schemas.microsoft.com/office/drawing/2014/main" id="{FFE4D9CA-1D11-65FC-C79D-44F05A7451B3}"/>
              </a:ext>
            </a:extLst>
          </p:cNvPr>
          <p:cNvSpPr txBox="1"/>
          <p:nvPr/>
        </p:nvSpPr>
        <p:spPr>
          <a:xfrm>
            <a:off x="2819400" y="5938645"/>
            <a:ext cx="6553200" cy="369332"/>
          </a:xfrm>
          <a:prstGeom prst="rect">
            <a:avLst/>
          </a:prstGeom>
          <a:noFill/>
        </p:spPr>
        <p:txBody>
          <a:bodyPr wrap="square" rtlCol="0">
            <a:spAutoFit/>
          </a:bodyPr>
          <a:lstStyle/>
          <a:p>
            <a:r>
              <a:rPr lang="en-US" dirty="0"/>
              <a:t>*</a:t>
            </a:r>
            <a:r>
              <a:rPr lang="en-US" b="1" dirty="0"/>
              <a:t> $50 minimum annual contribution requirement for 2024</a:t>
            </a:r>
          </a:p>
        </p:txBody>
      </p:sp>
    </p:spTree>
    <p:extLst>
      <p:ext uri="{BB962C8B-B14F-4D97-AF65-F5344CB8AC3E}">
        <p14:creationId xmlns:p14="http://schemas.microsoft.com/office/powerpoint/2010/main" val="2558021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DE03-93E1-4A97-B97C-EA1DCD8BD07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Sample of </a:t>
            </a:r>
            <a:r>
              <a:rPr lang="en-US" dirty="0">
                <a:latin typeface="Arial" panose="020B0604020202020204" pitchFamily="34" charset="0"/>
                <a:cs typeface="Arial" panose="020B0604020202020204" pitchFamily="34" charset="0"/>
                <a:hlinkClick r:id="rId3"/>
              </a:rPr>
              <a:t>Eligible </a:t>
            </a:r>
            <a:br>
              <a:rPr lang="en-US" dirty="0">
                <a:latin typeface="Arial" panose="020B0604020202020204" pitchFamily="34" charset="0"/>
                <a:cs typeface="Arial" panose="020B0604020202020204" pitchFamily="34" charset="0"/>
                <a:hlinkClick r:id="rId3"/>
              </a:rPr>
            </a:br>
            <a:r>
              <a:rPr lang="en-US" dirty="0">
                <a:latin typeface="Arial" panose="020B0604020202020204" pitchFamily="34" charset="0"/>
                <a:cs typeface="Arial" panose="020B0604020202020204" pitchFamily="34" charset="0"/>
                <a:hlinkClick r:id="rId3"/>
              </a:rPr>
              <a:t>Healthcare FSA Expenses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6C3AD9-4198-4870-A4F9-8B60207DB879}"/>
              </a:ext>
            </a:extLst>
          </p:cNvPr>
          <p:cNvSpPr>
            <a:spLocks noGrp="1"/>
          </p:cNvSpPr>
          <p:nvPr>
            <p:ph sz="half" idx="1"/>
          </p:nvPr>
        </p:nvSpPr>
        <p:spPr/>
        <p:txBody>
          <a:bodyPr>
            <a:normAutofit fontScale="62500" lnSpcReduction="20000"/>
          </a:bodyPr>
          <a:lstStyle/>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Over-the-counter drugs and medicines not prescribed by a doctor (aspirin, cough medicine, decongestants, etc.)</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Insulin</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Co-payments, Deductibles, and Co-insurance</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Acupuncture</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Bandages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Personal Protective Equipment (PPE) for preventing the spread of COVID-19 (face masks, disposable gloves, hand sanitizer, sanitizing wipes…)</a:t>
            </a:r>
          </a:p>
        </p:txBody>
      </p:sp>
      <p:sp>
        <p:nvSpPr>
          <p:cNvPr id="4" name="Content Placeholder 3">
            <a:extLst>
              <a:ext uri="{FF2B5EF4-FFF2-40B4-BE49-F238E27FC236}">
                <a16:creationId xmlns:a16="http://schemas.microsoft.com/office/drawing/2014/main" id="{16F49862-8B58-4059-95CB-E3E1A81D96CD}"/>
              </a:ext>
            </a:extLst>
          </p:cNvPr>
          <p:cNvSpPr>
            <a:spLocks noGrp="1"/>
          </p:cNvSpPr>
          <p:nvPr>
            <p:ph sz="half" idx="2"/>
          </p:nvPr>
        </p:nvSpPr>
        <p:spPr>
          <a:xfrm>
            <a:off x="6181344" y="2560320"/>
            <a:ext cx="4718304" cy="3310128"/>
          </a:xfrm>
        </p:spPr>
        <p:txBody>
          <a:bodyPr>
            <a:normAutofit fontScale="62500" lnSpcReduction="20000"/>
          </a:bodyPr>
          <a:lstStyle/>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Crutches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Chiropractic care</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Dental Treatments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Infertility Treatments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Flu shots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Eyeglasses/exams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Psychotherapy, psychiatric, psychological services</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Menstrual care products (pads, liners, tampons, etc.)</a:t>
            </a:r>
          </a:p>
          <a:p>
            <a:pPr marL="0" indent="0">
              <a:buNone/>
            </a:pPr>
            <a:endParaRPr lang="en-US" dirty="0"/>
          </a:p>
        </p:txBody>
      </p:sp>
    </p:spTree>
    <p:extLst>
      <p:ext uri="{BB962C8B-B14F-4D97-AF65-F5344CB8AC3E}">
        <p14:creationId xmlns:p14="http://schemas.microsoft.com/office/powerpoint/2010/main" val="2668780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231D-A350-4AD2-ABB0-FDE689EE3883}"/>
              </a:ext>
            </a:extLst>
          </p:cNvPr>
          <p:cNvSpPr>
            <a:spLocks noGrp="1"/>
          </p:cNvSpPr>
          <p:nvPr>
            <p:ph type="title"/>
          </p:nvPr>
        </p:nvSpPr>
        <p:spPr/>
        <p:txBody>
          <a:bodyPr>
            <a:noAutofit/>
          </a:bodyPr>
          <a:lstStyle/>
          <a:p>
            <a:r>
              <a:rPr lang="en-US" sz="2800" b="1">
                <a:latin typeface="Arial" panose="020B0604020202020204" pitchFamily="34" charset="0"/>
                <a:cs typeface="Arial" panose="020B0604020202020204" pitchFamily="34" charset="0"/>
              </a:rPr>
              <a:t>Ineligible Healthcare FSA Medical Expenses</a:t>
            </a:r>
            <a:br>
              <a:rPr lang="en-US" sz="28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These items </a:t>
            </a:r>
            <a:r>
              <a:rPr lang="en-US" sz="2000" i="1" u="sng">
                <a:latin typeface="Arial" panose="020B0604020202020204" pitchFamily="34" charset="0"/>
                <a:cs typeface="Arial" panose="020B0604020202020204" pitchFamily="34" charset="0"/>
              </a:rPr>
              <a:t>cannot</a:t>
            </a:r>
            <a:r>
              <a:rPr lang="en-US" sz="2000">
                <a:latin typeface="Arial" panose="020B0604020202020204" pitchFamily="34" charset="0"/>
                <a:cs typeface="Arial" panose="020B0604020202020204" pitchFamily="34" charset="0"/>
              </a:rPr>
              <a:t> be reimbursed through your Healthcare FSA account:</a:t>
            </a:r>
          </a:p>
        </p:txBody>
      </p:sp>
      <p:sp>
        <p:nvSpPr>
          <p:cNvPr id="4" name="Content Placeholder 3">
            <a:extLst>
              <a:ext uri="{FF2B5EF4-FFF2-40B4-BE49-F238E27FC236}">
                <a16:creationId xmlns:a16="http://schemas.microsoft.com/office/drawing/2014/main" id="{517BB9B9-CFD3-4DA3-BEA4-4DF537920F5C}"/>
              </a:ext>
            </a:extLst>
          </p:cNvPr>
          <p:cNvSpPr>
            <a:spLocks noGrp="1"/>
          </p:cNvSpPr>
          <p:nvPr>
            <p:ph sz="half" idx="1"/>
          </p:nvPr>
        </p:nvSpPr>
        <p:spPr>
          <a:xfrm>
            <a:off x="1298448" y="2560320"/>
            <a:ext cx="4718304" cy="3094031"/>
          </a:xfrm>
        </p:spPr>
        <p:txBody>
          <a:bodyPr>
            <a:noAutofit/>
          </a:bodyPr>
          <a:lstStyle/>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Insurance premiums</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Rx drugs imported from another country      </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Controlled Substances that aren’t legal under federal law (e.g., marijuana)</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Cosmetic Surgery</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Weight-Loss programs</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Maternity Clothes</a:t>
            </a:r>
          </a:p>
        </p:txBody>
      </p:sp>
      <p:sp>
        <p:nvSpPr>
          <p:cNvPr id="5" name="Content Placeholder 4">
            <a:extLst>
              <a:ext uri="{FF2B5EF4-FFF2-40B4-BE49-F238E27FC236}">
                <a16:creationId xmlns:a16="http://schemas.microsoft.com/office/drawing/2014/main" id="{CB926542-8AD5-4760-9C60-B985D4B54BB1}"/>
              </a:ext>
            </a:extLst>
          </p:cNvPr>
          <p:cNvSpPr>
            <a:spLocks noGrp="1"/>
          </p:cNvSpPr>
          <p:nvPr>
            <p:ph sz="half" idx="2"/>
          </p:nvPr>
        </p:nvSpPr>
        <p:spPr/>
        <p:txBody>
          <a:bodyPr>
            <a:noAutofit/>
          </a:bodyPr>
          <a:lstStyle/>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Teeth Whitening services</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Veterinary Fees</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Personal Use Items (e.g., toothbrush, toothpaste)</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Nutritional Supplements for ordinary good health</a:t>
            </a:r>
          </a:p>
          <a:p>
            <a:pPr>
              <a:spcBef>
                <a:spcPts val="600"/>
              </a:spcBef>
              <a:buFont typeface="Arial" panose="020B0604020202020204" pitchFamily="34" charset="0"/>
              <a:buChar char="•"/>
            </a:pPr>
            <a:r>
              <a:rPr lang="en-US" sz="1800">
                <a:latin typeface="Arial" panose="020B0604020202020204" pitchFamily="34" charset="0"/>
                <a:cs typeface="Arial" panose="020B0604020202020204" pitchFamily="34" charset="0"/>
              </a:rPr>
              <a:t>Treatment unrelated to specific health problems (e.g., massage for general well-being; chiropractic maintenance visits)</a:t>
            </a:r>
          </a:p>
        </p:txBody>
      </p:sp>
    </p:spTree>
    <p:extLst>
      <p:ext uri="{BB962C8B-B14F-4D97-AF65-F5344CB8AC3E}">
        <p14:creationId xmlns:p14="http://schemas.microsoft.com/office/powerpoint/2010/main" val="1898009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A815-78D7-4F41-AD8D-C7FC75E1AE8E}"/>
              </a:ext>
            </a:extLst>
          </p:cNvPr>
          <p:cNvSpPr>
            <a:spLocks noGrp="1"/>
          </p:cNvSpPr>
          <p:nvPr>
            <p:ph type="title"/>
          </p:nvPr>
        </p:nvSpPr>
        <p:spPr>
          <a:xfrm>
            <a:off x="1295402" y="662474"/>
            <a:ext cx="9601196" cy="1623526"/>
          </a:xfrm>
        </p:spPr>
        <p:txBody>
          <a:bodyPr>
            <a:noAutofit/>
          </a:bodyPr>
          <a:lstStyle/>
          <a:p>
            <a:pPr>
              <a:lnSpc>
                <a:spcPct val="114000"/>
              </a:lnSpc>
              <a:spcBef>
                <a:spcPts val="2400"/>
              </a:spcBef>
              <a:spcAft>
                <a:spcPts val="1800"/>
              </a:spcAft>
            </a:pPr>
            <a:r>
              <a:rPr lang="en-US" sz="3200" b="1">
                <a:latin typeface="Arial" panose="020B0604020202020204" pitchFamily="34" charset="0"/>
                <a:cs typeface="Arial" panose="020B0604020202020204" pitchFamily="34" charset="0"/>
              </a:rPr>
              <a:t>Eligible LPFSA Expenses - HDHP Enrollees Only</a:t>
            </a:r>
            <a:br>
              <a:rPr lang="en-US" sz="3200" b="1">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M</a:t>
            </a:r>
            <a:r>
              <a:rPr lang="en-US" sz="2400">
                <a:solidFill>
                  <a:srgbClr val="404040"/>
                </a:solidFill>
                <a:latin typeface="Arial" panose="020B0604020202020204" pitchFamily="34" charset="0"/>
                <a:cs typeface="Arial" panose="020B0604020202020204" pitchFamily="34" charset="0"/>
              </a:rPr>
              <a:t>edical expenses may only be reimbursed after your HDHP deductible is met</a:t>
            </a:r>
            <a:endParaRPr lang="en-US" sz="32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D498248-B2A3-4DD8-9CA2-64D2451B5453}"/>
              </a:ext>
            </a:extLst>
          </p:cNvPr>
          <p:cNvSpPr>
            <a:spLocks noGrp="1"/>
          </p:cNvSpPr>
          <p:nvPr>
            <p:ph type="body" idx="1"/>
          </p:nvPr>
        </p:nvSpPr>
        <p:spPr/>
        <p:txBody>
          <a:bodyPr/>
          <a:lstStyle/>
          <a:p>
            <a:r>
              <a:rPr lang="en-US" b="1">
                <a:latin typeface="Arial" panose="020B0604020202020204" pitchFamily="34" charset="0"/>
                <a:cs typeface="Arial" panose="020B0604020202020204" pitchFamily="34" charset="0"/>
              </a:rPr>
              <a:t>Dental Expenses</a:t>
            </a:r>
          </a:p>
        </p:txBody>
      </p:sp>
      <p:sp>
        <p:nvSpPr>
          <p:cNvPr id="4" name="Content Placeholder 3">
            <a:extLst>
              <a:ext uri="{FF2B5EF4-FFF2-40B4-BE49-F238E27FC236}">
                <a16:creationId xmlns:a16="http://schemas.microsoft.com/office/drawing/2014/main" id="{F22135B6-0425-459D-A983-19457A4E296A}"/>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Braces and orthodontia</a:t>
            </a:r>
          </a:p>
          <a:p>
            <a:pPr>
              <a:buFont typeface="Arial" panose="020B0604020202020204" pitchFamily="34" charset="0"/>
              <a:buChar char="•"/>
            </a:pPr>
            <a:r>
              <a:rPr lang="en-US">
                <a:latin typeface="Arial" panose="020B0604020202020204" pitchFamily="34" charset="0"/>
                <a:cs typeface="Arial" panose="020B0604020202020204" pitchFamily="34" charset="0"/>
              </a:rPr>
              <a:t>Cleanings</a:t>
            </a:r>
          </a:p>
          <a:p>
            <a:pPr>
              <a:buFont typeface="Arial" panose="020B0604020202020204" pitchFamily="34" charset="0"/>
              <a:buChar char="•"/>
            </a:pPr>
            <a:r>
              <a:rPr lang="en-US">
                <a:latin typeface="Arial" panose="020B0604020202020204" pitchFamily="34" charset="0"/>
                <a:cs typeface="Arial" panose="020B0604020202020204" pitchFamily="34" charset="0"/>
              </a:rPr>
              <a:t>Crowns</a:t>
            </a:r>
          </a:p>
          <a:p>
            <a:pPr>
              <a:buFont typeface="Arial" panose="020B0604020202020204" pitchFamily="34" charset="0"/>
              <a:buChar char="•"/>
            </a:pPr>
            <a:r>
              <a:rPr lang="en-US">
                <a:latin typeface="Arial" panose="020B0604020202020204" pitchFamily="34" charset="0"/>
                <a:cs typeface="Arial" panose="020B0604020202020204" pitchFamily="34" charset="0"/>
              </a:rPr>
              <a:t>Fillings</a:t>
            </a:r>
          </a:p>
          <a:p>
            <a:pPr>
              <a:buFont typeface="Arial" panose="020B0604020202020204" pitchFamily="34" charset="0"/>
              <a:buChar char="•"/>
            </a:pPr>
            <a:r>
              <a:rPr lang="en-US">
                <a:latin typeface="Arial" panose="020B0604020202020204" pitchFamily="34" charset="0"/>
                <a:cs typeface="Arial" panose="020B0604020202020204" pitchFamily="34" charset="0"/>
              </a:rPr>
              <a:t>Dentures</a:t>
            </a:r>
          </a:p>
          <a:p>
            <a:pPr>
              <a:buFont typeface="Arial" panose="020B0604020202020204" pitchFamily="34" charset="0"/>
              <a:buChar char="•"/>
            </a:pPr>
            <a:r>
              <a:rPr lang="en-US">
                <a:latin typeface="Arial" panose="020B0604020202020204" pitchFamily="34" charset="0"/>
                <a:cs typeface="Arial" panose="020B0604020202020204" pitchFamily="34" charset="0"/>
              </a:rPr>
              <a:t>Copayments and deductibles</a:t>
            </a:r>
          </a:p>
        </p:txBody>
      </p:sp>
      <p:sp>
        <p:nvSpPr>
          <p:cNvPr id="5" name="Text Placeholder 4">
            <a:extLst>
              <a:ext uri="{FF2B5EF4-FFF2-40B4-BE49-F238E27FC236}">
                <a16:creationId xmlns:a16="http://schemas.microsoft.com/office/drawing/2014/main" id="{CE69C994-23EE-4D04-B52A-E0EF37300ECF}"/>
              </a:ext>
            </a:extLst>
          </p:cNvPr>
          <p:cNvSpPr>
            <a:spLocks noGrp="1"/>
          </p:cNvSpPr>
          <p:nvPr>
            <p:ph type="body" sz="quarter" idx="3"/>
          </p:nvPr>
        </p:nvSpPr>
        <p:spPr/>
        <p:txBody>
          <a:bodyPr/>
          <a:lstStyle/>
          <a:p>
            <a:r>
              <a:rPr lang="en-US" b="1">
                <a:latin typeface="Arial" panose="020B0604020202020204" pitchFamily="34" charset="0"/>
                <a:cs typeface="Arial" panose="020B0604020202020204" pitchFamily="34" charset="0"/>
              </a:rPr>
              <a:t>Vision Expenses</a:t>
            </a:r>
          </a:p>
        </p:txBody>
      </p:sp>
      <p:sp>
        <p:nvSpPr>
          <p:cNvPr id="6" name="Content Placeholder 5">
            <a:extLst>
              <a:ext uri="{FF2B5EF4-FFF2-40B4-BE49-F238E27FC236}">
                <a16:creationId xmlns:a16="http://schemas.microsoft.com/office/drawing/2014/main" id="{039E3F9A-296D-453A-BB93-612C5A6EA006}"/>
              </a:ext>
            </a:extLst>
          </p:cNvPr>
          <p:cNvSpPr>
            <a:spLocks noGrp="1"/>
          </p:cNvSpPr>
          <p:nvPr>
            <p:ph sz="quarter" idx="4"/>
          </p:nvPr>
        </p:nvSpPr>
        <p:spPr/>
        <p:txBody>
          <a:bodyPr>
            <a:normAutofit fontScale="92500" lnSpcReduction="10000"/>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Eye exams</a:t>
            </a:r>
          </a:p>
          <a:p>
            <a:pPr>
              <a:buFont typeface="Arial" panose="020B0604020202020204" pitchFamily="34" charset="0"/>
              <a:buChar char="•"/>
            </a:pPr>
            <a:r>
              <a:rPr lang="en-US">
                <a:latin typeface="Arial" panose="020B0604020202020204" pitchFamily="34" charset="0"/>
                <a:cs typeface="Arial" panose="020B0604020202020204" pitchFamily="34" charset="0"/>
              </a:rPr>
              <a:t>Prescription eyeglasses</a:t>
            </a:r>
          </a:p>
          <a:p>
            <a:pPr>
              <a:buFont typeface="Arial" panose="020B0604020202020204" pitchFamily="34" charset="0"/>
              <a:buChar char="•"/>
            </a:pPr>
            <a:r>
              <a:rPr lang="en-US">
                <a:latin typeface="Arial" panose="020B0604020202020204" pitchFamily="34" charset="0"/>
                <a:cs typeface="Arial" panose="020B0604020202020204" pitchFamily="34" charset="0"/>
              </a:rPr>
              <a:t>Prescription contact lenses</a:t>
            </a:r>
          </a:p>
          <a:p>
            <a:pPr>
              <a:buFont typeface="Arial" panose="020B0604020202020204" pitchFamily="34" charset="0"/>
              <a:buChar char="•"/>
            </a:pPr>
            <a:r>
              <a:rPr lang="en-US">
                <a:latin typeface="Arial" panose="020B0604020202020204" pitchFamily="34" charset="0"/>
                <a:cs typeface="Arial" panose="020B0604020202020204" pitchFamily="34" charset="0"/>
              </a:rPr>
              <a:t>Contact lens solution</a:t>
            </a:r>
          </a:p>
          <a:p>
            <a:pPr>
              <a:buFont typeface="Arial" panose="020B0604020202020204" pitchFamily="34" charset="0"/>
              <a:buChar char="•"/>
            </a:pPr>
            <a:r>
              <a:rPr lang="en-US">
                <a:latin typeface="Arial" panose="020B0604020202020204" pitchFamily="34" charset="0"/>
                <a:cs typeface="Arial" panose="020B0604020202020204" pitchFamily="34" charset="0"/>
              </a:rPr>
              <a:t>Laser eye surgery / LASIK</a:t>
            </a:r>
          </a:p>
          <a:p>
            <a:pPr>
              <a:buFont typeface="Arial" panose="020B0604020202020204" pitchFamily="34" charset="0"/>
              <a:buChar char="•"/>
            </a:pPr>
            <a:r>
              <a:rPr lang="en-US">
                <a:latin typeface="Arial" panose="020B0604020202020204" pitchFamily="34" charset="0"/>
                <a:cs typeface="Arial" panose="020B0604020202020204" pitchFamily="34" charset="0"/>
              </a:rPr>
              <a:t>Copayments and deductibles</a:t>
            </a:r>
          </a:p>
        </p:txBody>
      </p:sp>
    </p:spTree>
    <p:extLst>
      <p:ext uri="{BB962C8B-B14F-4D97-AF65-F5344CB8AC3E}">
        <p14:creationId xmlns:p14="http://schemas.microsoft.com/office/powerpoint/2010/main" val="788242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90AB-CD66-4963-9DE5-40B3786A4DBF}"/>
              </a:ext>
            </a:extLst>
          </p:cNvPr>
          <p:cNvSpPr>
            <a:spLocks noGrp="1"/>
          </p:cNvSpPr>
          <p:nvPr>
            <p:ph type="title"/>
          </p:nvPr>
        </p:nvSpPr>
        <p:spPr>
          <a:xfrm>
            <a:off x="1295402" y="634482"/>
            <a:ext cx="9601196" cy="1651517"/>
          </a:xfrm>
        </p:spPr>
        <p:txBody>
          <a:bodyPr>
            <a:normAutofit/>
          </a:bodyPr>
          <a:lstStyle/>
          <a:p>
            <a:r>
              <a:rPr lang="en-US">
                <a:latin typeface="Arial" panose="020B0604020202020204" pitchFamily="34" charset="0"/>
                <a:cs typeface="Arial" panose="020B0604020202020204" pitchFamily="34" charset="0"/>
              </a:rPr>
              <a:t>Healthcare and Limited Purpose FSA</a:t>
            </a:r>
            <a:br>
              <a:rPr lang="en-US">
                <a:latin typeface="Arial" panose="020B0604020202020204" pitchFamily="34" charset="0"/>
                <a:cs typeface="Arial" panose="020B0604020202020204" pitchFamily="34" charset="0"/>
              </a:rPr>
            </a:br>
            <a:r>
              <a:rPr lang="en-US" sz="2400" i="1">
                <a:latin typeface="Arial" panose="020B0604020202020204" pitchFamily="34" charset="0"/>
                <a:cs typeface="Arial" panose="020B0604020202020204" pitchFamily="34" charset="0"/>
              </a:rPr>
              <a:t>Note: LTEs are not eligible to participate</a:t>
            </a:r>
            <a:endParaRPr lang="en-US" i="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EDB238B-D9EC-456B-929F-2F56667199DF}"/>
              </a:ext>
            </a:extLst>
          </p:cNvPr>
          <p:cNvSpPr>
            <a:spLocks noGrp="1"/>
          </p:cNvSpPr>
          <p:nvPr>
            <p:ph sz="half" idx="1"/>
          </p:nvPr>
        </p:nvSpPr>
        <p:spPr/>
        <p:txBody>
          <a:bodyPr>
            <a:normAutofit fontScale="47500" lnSpcReduction="20000"/>
          </a:bodyPr>
          <a:lstStyle/>
          <a:p>
            <a:pPr marL="0" indent="0">
              <a:lnSpc>
                <a:spcPct val="120000"/>
              </a:lnSpc>
              <a:spcBef>
                <a:spcPts val="600"/>
              </a:spcBef>
              <a:buNone/>
            </a:pPr>
            <a:r>
              <a:rPr lang="en-US" b="1" dirty="0">
                <a:latin typeface="Arial" panose="020B0604020202020204" pitchFamily="34" charset="0"/>
                <a:cs typeface="Arial" panose="020B0604020202020204" pitchFamily="34" charset="0"/>
              </a:rPr>
              <a:t>2024 Participants:</a:t>
            </a:r>
          </a:p>
          <a:p>
            <a:pPr>
              <a:lnSpc>
                <a:spcPct val="120000"/>
              </a:lnSpc>
              <a:spcBef>
                <a:spcPts val="600"/>
              </a:spcBef>
              <a:buFont typeface="Arial" panose="020B0604020202020204" pitchFamily="34" charset="0"/>
              <a:buChar char="•"/>
            </a:pPr>
            <a:r>
              <a:rPr lang="en-US" sz="2500" dirty="0">
                <a:latin typeface="Arial" panose="020B0604020202020204" pitchFamily="34" charset="0"/>
                <a:cs typeface="Arial" panose="020B0604020202020204" pitchFamily="34" charset="0"/>
              </a:rPr>
              <a:t>Up to $610 remaining in your Healthcare/LPFSA can carry over to the following plan year. Any unspent amount over $610 will be forfeited.  **Balance less than $50 at the end of plan year 2023 after run out period requires a minimum annual election for 2024.**</a:t>
            </a:r>
          </a:p>
          <a:p>
            <a:pPr>
              <a:lnSpc>
                <a:spcPct val="120000"/>
              </a:lnSpc>
              <a:spcBef>
                <a:spcPts val="600"/>
              </a:spcBef>
              <a:buFont typeface="Arial" panose="020B0604020202020204" pitchFamily="34" charset="0"/>
              <a:buChar char="•"/>
            </a:pPr>
            <a:r>
              <a:rPr lang="en-US" sz="2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Carryover funds in FSA, LPFSA, Parking, and Transit accounts will have a waiting period and be made available to employees on April 15, 2024. </a:t>
            </a:r>
          </a:p>
          <a:p>
            <a:pPr lvl="1">
              <a:lnSpc>
                <a:spcPct val="120000"/>
              </a:lnSpc>
              <a:spcBef>
                <a:spcPts val="600"/>
              </a:spcBef>
              <a:buFont typeface="Wingdings" panose="05000000000000000000" pitchFamily="2" charset="2"/>
              <a:buChar char="v"/>
            </a:pPr>
            <a:r>
              <a:rPr lang="en-US" sz="2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Since these benefit accounts have a runout period ending March 31, Optum is not able to rollover the balances until the runout period has ended. The remaining funds will be used to process claims during the runout period. After the runout period is completed, remaining balances will transfer over to the new current plan year</a:t>
            </a:r>
            <a:endParaRPr lang="en-US" sz="2300" i="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DC65E7B-CD00-4979-9786-509C3E199B10}"/>
              </a:ext>
            </a:extLst>
          </p:cNvPr>
          <p:cNvSpPr>
            <a:spLocks noGrp="1"/>
          </p:cNvSpPr>
          <p:nvPr>
            <p:ph sz="half" idx="2"/>
          </p:nvPr>
        </p:nvSpPr>
        <p:spPr/>
        <p:txBody>
          <a:bodyPr>
            <a:normAutofit fontScale="47500" lnSpcReduction="20000"/>
          </a:bodyPr>
          <a:lstStyle/>
          <a:p>
            <a:pPr marL="0" indent="0">
              <a:lnSpc>
                <a:spcPct val="120000"/>
              </a:lnSpc>
              <a:spcBef>
                <a:spcPts val="600"/>
              </a:spcBef>
              <a:buNone/>
            </a:pPr>
            <a:r>
              <a:rPr lang="en-US" b="1" dirty="0">
                <a:latin typeface="Arial" panose="020B0604020202020204" pitchFamily="34" charset="0"/>
                <a:cs typeface="Arial" panose="020B0604020202020204" pitchFamily="34" charset="0"/>
              </a:rPr>
              <a:t>2024 Participants:</a:t>
            </a:r>
          </a:p>
          <a:p>
            <a:pPr>
              <a:lnSpc>
                <a:spcPct val="120000"/>
              </a:lnSpc>
              <a:spcBef>
                <a:spcPts val="600"/>
              </a:spcBef>
              <a:buFont typeface="Arial" panose="020B0604020202020204" pitchFamily="34" charset="0"/>
              <a:buChar char="•"/>
            </a:pPr>
            <a:r>
              <a:rPr lang="en-US" sz="2500" dirty="0">
                <a:latin typeface="Arial" panose="020B0604020202020204" pitchFamily="34" charset="0"/>
                <a:cs typeface="Arial" panose="020B0604020202020204" pitchFamily="34" charset="0"/>
              </a:rPr>
              <a:t>Can contribute up to $3,050 </a:t>
            </a:r>
          </a:p>
          <a:p>
            <a:pPr>
              <a:lnSpc>
                <a:spcPct val="120000"/>
              </a:lnSpc>
              <a:spcBef>
                <a:spcPts val="600"/>
              </a:spcBef>
              <a:buFont typeface="Arial" panose="020B0604020202020204" pitchFamily="34" charset="0"/>
              <a:buChar char="•"/>
            </a:pPr>
            <a:r>
              <a:rPr lang="en-US" sz="2500" dirty="0">
                <a:latin typeface="Arial" panose="020B0604020202020204" pitchFamily="34" charset="0"/>
                <a:cs typeface="Arial" panose="020B0604020202020204" pitchFamily="34" charset="0"/>
              </a:rPr>
              <a:t>Incur health expenses between 01/01/24 – 12/31/24</a:t>
            </a:r>
          </a:p>
          <a:p>
            <a:pPr>
              <a:lnSpc>
                <a:spcPct val="120000"/>
              </a:lnSpc>
              <a:spcBef>
                <a:spcPts val="600"/>
              </a:spcBef>
              <a:buFont typeface="Arial" panose="020B0604020202020204" pitchFamily="34" charset="0"/>
              <a:buChar char="•"/>
            </a:pPr>
            <a:r>
              <a:rPr lang="en-US" sz="2500" dirty="0">
                <a:latin typeface="Arial" panose="020B0604020202020204" pitchFamily="34" charset="0"/>
                <a:cs typeface="Arial" panose="020B0604020202020204" pitchFamily="34" charset="0"/>
              </a:rPr>
              <a:t>You have access to your 2024 annual Healthcare and Limited Purpose FSA election as of your plan effective date</a:t>
            </a:r>
          </a:p>
        </p:txBody>
      </p:sp>
    </p:spTree>
    <p:extLst>
      <p:ext uri="{BB962C8B-B14F-4D97-AF65-F5344CB8AC3E}">
        <p14:creationId xmlns:p14="http://schemas.microsoft.com/office/powerpoint/2010/main" val="1817944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8A50-4DEA-45E8-AA02-8B94A6DEC3DF}"/>
              </a:ext>
            </a:extLst>
          </p:cNvPr>
          <p:cNvSpPr>
            <a:spLocks noGrp="1"/>
          </p:cNvSpPr>
          <p:nvPr>
            <p:ph type="title"/>
          </p:nvPr>
        </p:nvSpPr>
        <p:spPr>
          <a:xfrm>
            <a:off x="1295402" y="662474"/>
            <a:ext cx="9601196" cy="1716832"/>
          </a:xfrm>
        </p:spPr>
        <p:txBody>
          <a:bodyPr>
            <a:normAutofit fontScale="90000"/>
          </a:bodyPr>
          <a:lstStyle/>
          <a:p>
            <a:pPr>
              <a:lnSpc>
                <a:spcPct val="114000"/>
              </a:lnSpc>
            </a:pPr>
            <a:r>
              <a:rPr lang="en-US" dirty="0">
                <a:latin typeface="Arial" panose="020B0604020202020204" pitchFamily="34" charset="0"/>
                <a:cs typeface="Arial" panose="020B0604020202020204" pitchFamily="34" charset="0"/>
                <a:hlinkClick r:id="rId3"/>
              </a:rPr>
              <a:t>Eligible Dependent Care Expenses</a:t>
            </a:r>
            <a:br>
              <a:rPr lang="en-US"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If care provided enables you to work, look for work, or attend school:</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32FBED-E28E-4FBA-AB49-E24FAC70C161}"/>
              </a:ext>
            </a:extLst>
          </p:cNvPr>
          <p:cNvSpPr>
            <a:spLocks noGrp="1"/>
          </p:cNvSpPr>
          <p:nvPr>
            <p:ph idx="1"/>
          </p:nvPr>
        </p:nvSpPr>
        <p:spPr>
          <a:xfrm>
            <a:off x="1295401" y="2556932"/>
            <a:ext cx="9601196" cy="3545288"/>
          </a:xfrm>
        </p:spPr>
        <p:txBody>
          <a:bodyPr>
            <a:normAutofit fontScale="70000" lnSpcReduction="20000"/>
          </a:bodyPr>
          <a:lstStyle/>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Fees for licensed child daycare or adult care facilities</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Before and after school care programs for dependents under age 13</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Amounts paid for services (including babysitters or nursery school) provided in or outside of your home while you are at work/school</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Nanny expenses attributed to dependent care</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Summer Day Camp (primary purpose must be custodial not educational) </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Nursery school (preschool) fees</a:t>
            </a:r>
          </a:p>
          <a:p>
            <a:pPr>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Late pick-up fees</a:t>
            </a:r>
          </a:p>
        </p:txBody>
      </p:sp>
    </p:spTree>
    <p:extLst>
      <p:ext uri="{BB962C8B-B14F-4D97-AF65-F5344CB8AC3E}">
        <p14:creationId xmlns:p14="http://schemas.microsoft.com/office/powerpoint/2010/main" val="3151751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CCD5-A3FD-4546-9458-969B3BE08620}"/>
              </a:ext>
            </a:extLst>
          </p:cNvPr>
          <p:cNvSpPr>
            <a:spLocks noGrp="1"/>
          </p:cNvSpPr>
          <p:nvPr>
            <p:ph type="title"/>
          </p:nvPr>
        </p:nvSpPr>
        <p:spPr>
          <a:xfrm>
            <a:off x="1295402" y="681136"/>
            <a:ext cx="9601196" cy="1604864"/>
          </a:xfrm>
        </p:spPr>
        <p:txBody>
          <a:bodyPr>
            <a:noAutofit/>
          </a:bodyPr>
          <a:lstStyle/>
          <a:p>
            <a:pPr>
              <a:lnSpc>
                <a:spcPct val="114000"/>
              </a:lnSpc>
            </a:pPr>
            <a:r>
              <a:rPr lang="en-US" sz="3200" b="1">
                <a:latin typeface="Arial" panose="020B0604020202020204" pitchFamily="34" charset="0"/>
                <a:cs typeface="Arial" panose="020B0604020202020204" pitchFamily="34" charset="0"/>
              </a:rPr>
              <a:t>Ineligible Dependent Care Expenses</a:t>
            </a:r>
            <a:br>
              <a:rPr lang="en-US" sz="32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These items </a:t>
            </a:r>
            <a:r>
              <a:rPr lang="en-US" sz="2000" i="1" u="sng">
                <a:latin typeface="Arial" panose="020B0604020202020204" pitchFamily="34" charset="0"/>
                <a:cs typeface="Arial" panose="020B0604020202020204" pitchFamily="34" charset="0"/>
              </a:rPr>
              <a:t>cannot</a:t>
            </a:r>
            <a:r>
              <a:rPr lang="en-US" sz="2000">
                <a:latin typeface="Arial" panose="020B0604020202020204" pitchFamily="34" charset="0"/>
                <a:cs typeface="Arial" panose="020B0604020202020204" pitchFamily="34" charset="0"/>
              </a:rPr>
              <a:t> be reimbursed through your Dependent Care account:</a:t>
            </a:r>
          </a:p>
        </p:txBody>
      </p:sp>
      <p:sp>
        <p:nvSpPr>
          <p:cNvPr id="3" name="Content Placeholder 2">
            <a:extLst>
              <a:ext uri="{FF2B5EF4-FFF2-40B4-BE49-F238E27FC236}">
                <a16:creationId xmlns:a16="http://schemas.microsoft.com/office/drawing/2014/main" id="{068865FE-2DF2-4E3F-8DC8-BD5CF4CE9062}"/>
              </a:ext>
            </a:extLst>
          </p:cNvPr>
          <p:cNvSpPr>
            <a:spLocks noGrp="1"/>
          </p:cNvSpPr>
          <p:nvPr>
            <p:ph idx="1"/>
          </p:nvPr>
        </p:nvSpPr>
        <p:spPr>
          <a:xfrm>
            <a:off x="1295401" y="2556932"/>
            <a:ext cx="9601196" cy="3619932"/>
          </a:xfrm>
        </p:spPr>
        <p:txBody>
          <a:bodyPr>
            <a:normAutofit fontScale="62500" lnSpcReduction="20000"/>
          </a:bodyPr>
          <a:lstStyle/>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Medical expenses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Baby-sitter in or out of your home for reasons other than to enable you to work, look for work, or attend school</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Activity fees/educational supplies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Food, clothing, and entertainment</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Transportation expenses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Child support payments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Kindergarten fees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Overnight camp</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Late payment charges</a:t>
            </a:r>
          </a:p>
          <a:p>
            <a:pPr>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Payment for services not yet provided (payment in advance)</a:t>
            </a:r>
          </a:p>
        </p:txBody>
      </p:sp>
    </p:spTree>
    <p:extLst>
      <p:ext uri="{BB962C8B-B14F-4D97-AF65-F5344CB8AC3E}">
        <p14:creationId xmlns:p14="http://schemas.microsoft.com/office/powerpoint/2010/main" val="3173280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1352-C9F3-4097-BAB2-3F91CF51D86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Dependent Day Care FSA</a:t>
            </a:r>
            <a:br>
              <a:rPr lang="en-US"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Note: LTEs are not eligible to participate</a:t>
            </a:r>
            <a:endParaRPr lang="en-US"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FEFF1E-DCD9-47C1-8AB3-F4990DE015AE}"/>
              </a:ext>
            </a:extLst>
          </p:cNvPr>
          <p:cNvSpPr>
            <a:spLocks noGrp="1"/>
          </p:cNvSpPr>
          <p:nvPr>
            <p:ph idx="1"/>
          </p:nvPr>
        </p:nvSpPr>
        <p:spPr>
          <a:xfrm>
            <a:off x="1295401" y="2473234"/>
            <a:ext cx="9601196" cy="3561806"/>
          </a:xfrm>
        </p:spPr>
        <p:txBody>
          <a:bodyPr>
            <a:normAutofit/>
          </a:bodyPr>
          <a:lstStyle/>
          <a:p>
            <a:pPr marL="0" indent="0">
              <a:buNone/>
            </a:pPr>
            <a:r>
              <a:rPr lang="en-US" b="1" dirty="0">
                <a:latin typeface="Arial" panose="020B0604020202020204" pitchFamily="34" charset="0"/>
                <a:cs typeface="Arial" panose="020B0604020202020204" pitchFamily="34" charset="0"/>
              </a:rPr>
              <a:t>2024 Participants:</a:t>
            </a:r>
          </a:p>
          <a:p>
            <a:pPr>
              <a:lnSpc>
                <a:spcPct val="120000"/>
              </a:lnSpc>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All expenses must be incurred between 01/01/24 – 12/31/24</a:t>
            </a:r>
          </a:p>
          <a:p>
            <a:pPr>
              <a:lnSpc>
                <a:spcPct val="120000"/>
              </a:lnSpc>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No carryover - unspent amounts are forfeited</a:t>
            </a:r>
          </a:p>
          <a:p>
            <a:pPr>
              <a:lnSpc>
                <a:spcPct val="120000"/>
              </a:lnSpc>
              <a:spcBef>
                <a:spcPts val="600"/>
              </a:spcBef>
              <a:buFont typeface="Arial" panose="020B0604020202020204" pitchFamily="34" charset="0"/>
              <a:buChar char="•"/>
            </a:pPr>
            <a:r>
              <a:rPr lang="en-US" sz="1800" dirty="0">
                <a:latin typeface="Arial" panose="020B0604020202020204" pitchFamily="34" charset="0"/>
                <a:cs typeface="Arial" panose="020B0604020202020204" pitchFamily="34" charset="0"/>
              </a:rPr>
              <a:t>You have access to your Dependent Care money as soon as the money is deposited into your account</a:t>
            </a:r>
          </a:p>
          <a:p>
            <a:pPr>
              <a:lnSpc>
                <a:spcPct val="120000"/>
              </a:lnSpc>
              <a:spcBef>
                <a:spcPts val="600"/>
              </a:spcBef>
              <a:buFont typeface="Arial" panose="020B0604020202020204" pitchFamily="34" charset="0"/>
              <a:buChar char="•"/>
            </a:pPr>
            <a:r>
              <a:rPr lang="en-US" sz="1800" dirty="0">
                <a:latin typeface="Arial"/>
                <a:cs typeface="Arial"/>
              </a:rPr>
              <a:t>Will NOT be able to use Optum Financial | CYC debit card to pay for Dependent Care Expenses</a:t>
            </a:r>
          </a:p>
        </p:txBody>
      </p:sp>
    </p:spTree>
    <p:extLst>
      <p:ext uri="{BB962C8B-B14F-4D97-AF65-F5344CB8AC3E}">
        <p14:creationId xmlns:p14="http://schemas.microsoft.com/office/powerpoint/2010/main" val="40713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D522-B81B-45C8-A679-4C6FDF4013F8}"/>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Introducing Benefits Mentor – Your Virtual Benefits Counselor</a:t>
            </a:r>
          </a:p>
        </p:txBody>
      </p:sp>
      <p:sp>
        <p:nvSpPr>
          <p:cNvPr id="4" name="Content Placeholder 3">
            <a:extLst>
              <a:ext uri="{FF2B5EF4-FFF2-40B4-BE49-F238E27FC236}">
                <a16:creationId xmlns:a16="http://schemas.microsoft.com/office/drawing/2014/main" id="{6A81E3DA-0F9D-45EB-AB5D-9D6657820C7A}"/>
              </a:ext>
            </a:extLst>
          </p:cNvPr>
          <p:cNvSpPr>
            <a:spLocks noGrp="1"/>
          </p:cNvSpPr>
          <p:nvPr>
            <p:ph sz="half" idx="2"/>
          </p:nvPr>
        </p:nvSpPr>
        <p:spPr>
          <a:xfrm>
            <a:off x="1295402" y="2496676"/>
            <a:ext cx="6291235" cy="3078788"/>
          </a:xfrm>
        </p:spPr>
        <p:txBody>
          <a:bodyPr vert="horz" lIns="91440" tIns="45720" rIns="91440" bIns="45720" rtlCol="0" anchor="t">
            <a:noAutofit/>
          </a:bodyPr>
          <a:lstStyle/>
          <a:p>
            <a:pPr>
              <a:lnSpc>
                <a:spcPct val="134000"/>
              </a:lnSpc>
              <a:spcBef>
                <a:spcPts val="600"/>
              </a:spcBef>
            </a:pPr>
            <a:r>
              <a:rPr lang="en-US" sz="1400" dirty="0">
                <a:latin typeface="Arial"/>
                <a:cs typeface="Arial"/>
              </a:rPr>
              <a:t>IBM Benefits Mentor is a benefits counselor for active state employees and non-Medicare retirees.  Powered by ETF’s secure data warehouse, Benefits Mentor will use your claims information (if available) as a basis for personalized plan design recommendations.  Benefits Mentor also considers your medical needs and what is most important to you when choosing a health plan. </a:t>
            </a:r>
            <a:endParaRPr lang="en-US" sz="1400" dirty="0">
              <a:latin typeface="Arial" panose="020B0604020202020204" pitchFamily="34" charset="0"/>
              <a:cs typeface="Arial" panose="020B0604020202020204" pitchFamily="34" charset="0"/>
            </a:endParaRPr>
          </a:p>
          <a:p>
            <a:pPr>
              <a:lnSpc>
                <a:spcPct val="134000"/>
              </a:lnSpc>
              <a:spcBef>
                <a:spcPts val="600"/>
              </a:spcBef>
            </a:pPr>
            <a:r>
              <a:rPr lang="en-US" sz="1400" dirty="0">
                <a:latin typeface="Arial"/>
                <a:cs typeface="Arial"/>
              </a:rPr>
              <a:t>You will need to register and verify your email address prior to using Benefits Mentor for the first time.  </a:t>
            </a:r>
            <a:endParaRPr lang="en-US" sz="1400" dirty="0">
              <a:latin typeface="Arial" panose="020B0604020202020204" pitchFamily="34" charset="0"/>
              <a:cs typeface="Arial" panose="020B0604020202020204" pitchFamily="34" charset="0"/>
            </a:endParaRPr>
          </a:p>
          <a:p>
            <a:pPr>
              <a:lnSpc>
                <a:spcPct val="134000"/>
              </a:lnSpc>
              <a:spcBef>
                <a:spcPts val="600"/>
              </a:spcBef>
            </a:pPr>
            <a:r>
              <a:rPr lang="en-US" sz="1400" dirty="0">
                <a:latin typeface="Arial"/>
                <a:cs typeface="Arial"/>
                <a:hlinkClick r:id="rId3"/>
              </a:rPr>
              <a:t>Click here to get started</a:t>
            </a:r>
            <a:r>
              <a:rPr lang="en-US" sz="1400" dirty="0">
                <a:latin typeface="Arial"/>
                <a:cs typeface="Arial"/>
              </a:rPr>
              <a:t>  </a:t>
            </a:r>
            <a:endParaRPr lang="en-US" sz="1400" dirty="0">
              <a:latin typeface="Arial" panose="020B0604020202020204" pitchFamily="34" charset="0"/>
              <a:cs typeface="Arial" panose="020B0604020202020204" pitchFamily="34" charset="0"/>
            </a:endParaRPr>
          </a:p>
          <a:p>
            <a:pPr marL="0" indent="0">
              <a:lnSpc>
                <a:spcPct val="134000"/>
              </a:lnSpc>
              <a:spcBef>
                <a:spcPts val="600"/>
              </a:spcBef>
              <a:buNone/>
            </a:pPr>
            <a:endParaRPr lang="en-US" sz="1400" dirty="0">
              <a:latin typeface="Arial"/>
              <a:cs typeface="Arial"/>
            </a:endParaRPr>
          </a:p>
        </p:txBody>
      </p:sp>
      <p:pic>
        <p:nvPicPr>
          <p:cNvPr id="3" name="Picture 4">
            <a:extLst>
              <a:ext uri="{FF2B5EF4-FFF2-40B4-BE49-F238E27FC236}">
                <a16:creationId xmlns:a16="http://schemas.microsoft.com/office/drawing/2014/main" id="{12046FB1-3F4A-4B0B-93A7-1E4E1A5E868F}"/>
              </a:ext>
            </a:extLst>
          </p:cNvPr>
          <p:cNvPicPr>
            <a:picLocks noChangeAspect="1"/>
          </p:cNvPicPr>
          <p:nvPr/>
        </p:nvPicPr>
        <p:blipFill>
          <a:blip r:embed="rId4"/>
          <a:stretch>
            <a:fillRect/>
          </a:stretch>
        </p:blipFill>
        <p:spPr>
          <a:xfrm>
            <a:off x="7643102" y="2745982"/>
            <a:ext cx="3449393" cy="273640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4950BE19-833A-4526-9B6B-0A58B8B4FB8A}"/>
              </a:ext>
            </a:extLst>
          </p:cNvPr>
          <p:cNvSpPr txBox="1"/>
          <p:nvPr/>
        </p:nvSpPr>
        <p:spPr>
          <a:xfrm>
            <a:off x="1349828" y="5575464"/>
            <a:ext cx="99871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*Note</a:t>
            </a:r>
            <a:r>
              <a:rPr lang="en-US" sz="1400" dirty="0">
                <a:latin typeface="Arial"/>
                <a:cs typeface="Arial"/>
              </a:rPr>
              <a:t>: Chrome is the preferred internet browser for Benefits Mentor.  You are not enrolling through Benefits Mentor – you enter all enrollments in eBenefits in </a:t>
            </a:r>
            <a:r>
              <a:rPr lang="en-US" sz="1400" dirty="0">
                <a:latin typeface="Arial"/>
                <a:cs typeface="Arial"/>
                <a:hlinkClick r:id="rId5"/>
              </a:rPr>
              <a:t>STAR Employee Self Service</a:t>
            </a:r>
            <a:r>
              <a:rPr lang="en-US" sz="1400" dirty="0">
                <a:latin typeface="Arial"/>
                <a:cs typeface="Arial"/>
              </a:rPr>
              <a:t>.</a:t>
            </a:r>
            <a:endParaRPr lang="en-US" sz="1400" dirty="0"/>
          </a:p>
        </p:txBody>
      </p:sp>
    </p:spTree>
    <p:extLst>
      <p:ext uri="{BB962C8B-B14F-4D97-AF65-F5344CB8AC3E}">
        <p14:creationId xmlns:p14="http://schemas.microsoft.com/office/powerpoint/2010/main" val="362481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FF13-D08F-4682-B61A-ACA4C07AF555}"/>
              </a:ext>
            </a:extLst>
          </p:cNvPr>
          <p:cNvSpPr>
            <a:spLocks noGrp="1"/>
          </p:cNvSpPr>
          <p:nvPr>
            <p:ph type="title"/>
          </p:nvPr>
        </p:nvSpPr>
        <p:spPr>
          <a:xfrm>
            <a:off x="1295402" y="982132"/>
            <a:ext cx="9601196" cy="1303867"/>
          </a:xfrm>
        </p:spPr>
        <p:txBody>
          <a:bodyPr>
            <a:normAutofit/>
          </a:bodyPr>
          <a:lstStyle/>
          <a:p>
            <a:pPr>
              <a:lnSpc>
                <a:spcPct val="90000"/>
              </a:lnSpc>
            </a:pPr>
            <a:r>
              <a:rPr lang="en-US" dirty="0">
                <a:solidFill>
                  <a:srgbClr val="262626"/>
                </a:solidFill>
                <a:latin typeface="Arial" panose="020B0604020202020204" pitchFamily="34" charset="0"/>
                <a:cs typeface="Arial" panose="020B0604020202020204" pitchFamily="34" charset="0"/>
              </a:rPr>
              <a:t>Parking &amp; Transit Accounts</a:t>
            </a:r>
            <a:br>
              <a:rPr lang="en-US" dirty="0">
                <a:solidFill>
                  <a:srgbClr val="262626"/>
                </a:solidFill>
                <a:latin typeface="Arial" panose="020B0604020202020204" pitchFamily="34" charset="0"/>
                <a:cs typeface="Arial" panose="020B0604020202020204" pitchFamily="34" charset="0"/>
              </a:rPr>
            </a:br>
            <a:r>
              <a:rPr lang="en-US" sz="2400" i="1" dirty="0">
                <a:solidFill>
                  <a:srgbClr val="262626"/>
                </a:solidFill>
                <a:latin typeface="Arial" panose="020B0604020202020204" pitchFamily="34" charset="0"/>
                <a:cs typeface="Arial" panose="020B0604020202020204" pitchFamily="34" charset="0"/>
              </a:rPr>
              <a:t>NOTE: LTEs are eligible to participate</a:t>
            </a:r>
            <a:endParaRPr lang="en-US" i="1" dirty="0">
              <a:solidFill>
                <a:srgbClr val="262626"/>
              </a:solidFill>
              <a:latin typeface="Arial" panose="020B0604020202020204" pitchFamily="34" charset="0"/>
              <a:cs typeface="Arial" panose="020B0604020202020204" pitchFamily="34" charset="0"/>
            </a:endParaRPr>
          </a:p>
        </p:txBody>
      </p:sp>
      <p:pic>
        <p:nvPicPr>
          <p:cNvPr id="1026" name="Picture 2" descr="Parking Lot Clipart - Car Parking Clipart Png , Free Transparent Clipart -  ClipartKey">
            <a:extLst>
              <a:ext uri="{FF2B5EF4-FFF2-40B4-BE49-F238E27FC236}">
                <a16:creationId xmlns:a16="http://schemas.microsoft.com/office/drawing/2014/main" id="{D9929220-9457-4C88-A4E5-C31074616A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4269" y="3274760"/>
            <a:ext cx="2739728" cy="170548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CAEC7C-C707-4BCB-8B74-B5F510F1B2C8}"/>
              </a:ext>
            </a:extLst>
          </p:cNvPr>
          <p:cNvSpPr>
            <a:spLocks noGrp="1"/>
          </p:cNvSpPr>
          <p:nvPr>
            <p:ph idx="1"/>
          </p:nvPr>
        </p:nvSpPr>
        <p:spPr>
          <a:xfrm>
            <a:off x="4639732" y="2556932"/>
            <a:ext cx="6256863" cy="3318936"/>
          </a:xfrm>
        </p:spPr>
        <p:txBody>
          <a:bodyPr>
            <a:normAutofit/>
          </a:bodyPr>
          <a:lstStyle/>
          <a:p>
            <a:pPr>
              <a:lnSpc>
                <a:spcPct val="90000"/>
              </a:lnSpc>
              <a:spcBef>
                <a:spcPts val="600"/>
              </a:spcBef>
            </a:pPr>
            <a:r>
              <a:rPr lang="en-US" sz="1700" dirty="0">
                <a:solidFill>
                  <a:srgbClr val="262626"/>
                </a:solidFill>
                <a:latin typeface="Arial" panose="020B0604020202020204" pitchFamily="34" charset="0"/>
                <a:cs typeface="Arial" panose="020B0604020202020204" pitchFamily="34" charset="0"/>
              </a:rPr>
              <a:t>Parking and Transit Accounts allow you to set aside money on a pre-tax basis to pay for or reimburse yourself for eligible parking and transit expenses</a:t>
            </a:r>
          </a:p>
          <a:p>
            <a:pPr>
              <a:lnSpc>
                <a:spcPct val="90000"/>
              </a:lnSpc>
              <a:spcBef>
                <a:spcPts val="600"/>
              </a:spcBef>
            </a:pPr>
            <a:r>
              <a:rPr lang="en-US" sz="1700" dirty="0">
                <a:solidFill>
                  <a:srgbClr val="262626"/>
                </a:solidFill>
                <a:latin typeface="Arial" panose="020B0604020202020204" pitchFamily="34" charset="0"/>
                <a:cs typeface="Arial" panose="020B0604020202020204" pitchFamily="34" charset="0"/>
              </a:rPr>
              <a:t>Funds are available as soon as payroll deductions are taken</a:t>
            </a:r>
          </a:p>
          <a:p>
            <a:pPr>
              <a:lnSpc>
                <a:spcPct val="90000"/>
              </a:lnSpc>
              <a:spcBef>
                <a:spcPts val="600"/>
              </a:spcBef>
            </a:pPr>
            <a:r>
              <a:rPr lang="en-US" sz="1700" dirty="0">
                <a:solidFill>
                  <a:srgbClr val="262626"/>
                </a:solidFill>
                <a:latin typeface="Arial" panose="020B0604020202020204" pitchFamily="34" charset="0"/>
                <a:cs typeface="Arial" panose="020B0604020202020204" pitchFamily="34" charset="0"/>
              </a:rPr>
              <a:t>Eligible for carryover  </a:t>
            </a:r>
          </a:p>
          <a:p>
            <a:pPr>
              <a:lnSpc>
                <a:spcPct val="90000"/>
              </a:lnSpc>
              <a:spcBef>
                <a:spcPts val="600"/>
              </a:spcBef>
            </a:pPr>
            <a:r>
              <a:rPr lang="en-US" sz="1700" dirty="0">
                <a:solidFill>
                  <a:srgbClr val="262626"/>
                </a:solidFill>
                <a:latin typeface="Arial" panose="020B0604020202020204" pitchFamily="34" charset="0"/>
                <a:cs typeface="Arial" panose="020B0604020202020204" pitchFamily="34" charset="0"/>
              </a:rPr>
              <a:t>Enroll or make changes at any time during the year</a:t>
            </a:r>
          </a:p>
          <a:p>
            <a:pPr>
              <a:lnSpc>
                <a:spcPct val="90000"/>
              </a:lnSpc>
              <a:spcBef>
                <a:spcPts val="600"/>
              </a:spcBef>
            </a:pPr>
            <a:r>
              <a:rPr lang="en-US" sz="1700" dirty="0">
                <a:solidFill>
                  <a:srgbClr val="262626"/>
                </a:solidFill>
                <a:latin typeface="Arial" panose="020B0604020202020204" pitchFamily="34" charset="0"/>
                <a:cs typeface="Arial" panose="020B0604020202020204" pitchFamily="34" charset="0"/>
              </a:rPr>
              <a:t>If you already have pre-tax payroll deductions to directly pay for a state parking lot/garage or for Vanpool, these expenses are NOT eligible for the Parking or Transit program.</a:t>
            </a:r>
          </a:p>
        </p:txBody>
      </p:sp>
    </p:spTree>
    <p:extLst>
      <p:ext uri="{BB962C8B-B14F-4D97-AF65-F5344CB8AC3E}">
        <p14:creationId xmlns:p14="http://schemas.microsoft.com/office/powerpoint/2010/main" val="4217228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550DA-4EDB-47D4-93D4-1E081FC8A1C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2024 Parking and Transit Accounts</a:t>
            </a:r>
          </a:p>
        </p:txBody>
      </p:sp>
      <p:sp>
        <p:nvSpPr>
          <p:cNvPr id="5" name="Text Placeholder 4">
            <a:extLst>
              <a:ext uri="{FF2B5EF4-FFF2-40B4-BE49-F238E27FC236}">
                <a16:creationId xmlns:a16="http://schemas.microsoft.com/office/drawing/2014/main" id="{AA37DFA6-B625-4BDC-9861-9C0246101235}"/>
              </a:ext>
            </a:extLst>
          </p:cNvPr>
          <p:cNvSpPr>
            <a:spLocks noGrp="1"/>
          </p:cNvSpPr>
          <p:nvPr>
            <p:ph type="body" idx="1"/>
          </p:nvPr>
        </p:nvSpPr>
        <p:spPr>
          <a:xfrm>
            <a:off x="1220755" y="2485138"/>
            <a:ext cx="4718304" cy="576262"/>
          </a:xfrm>
        </p:spPr>
        <p:txBody>
          <a:bodyPr/>
          <a:lstStyle/>
          <a:p>
            <a:r>
              <a:rPr lang="en-US" b="1">
                <a:latin typeface="Arial" panose="020B0604020202020204" pitchFamily="34" charset="0"/>
                <a:cs typeface="Arial" panose="020B0604020202020204" pitchFamily="34" charset="0"/>
              </a:rPr>
              <a:t>Parking Accounts</a:t>
            </a:r>
          </a:p>
        </p:txBody>
      </p:sp>
      <p:sp>
        <p:nvSpPr>
          <p:cNvPr id="6" name="Content Placeholder 5">
            <a:extLst>
              <a:ext uri="{FF2B5EF4-FFF2-40B4-BE49-F238E27FC236}">
                <a16:creationId xmlns:a16="http://schemas.microsoft.com/office/drawing/2014/main" id="{CFEF1A37-08A6-46CA-BC2F-D292B3DE3A29}"/>
              </a:ext>
            </a:extLst>
          </p:cNvPr>
          <p:cNvSpPr>
            <a:spLocks noGrp="1"/>
          </p:cNvSpPr>
          <p:nvPr>
            <p:ph sz="half" idx="2"/>
          </p:nvPr>
        </p:nvSpPr>
        <p:spPr>
          <a:xfrm>
            <a:off x="1295400" y="3061400"/>
            <a:ext cx="4718304" cy="2877620"/>
          </a:xfrm>
        </p:spPr>
        <p:txBody>
          <a:bodyPr>
            <a:normAutofit fontScale="62500" lnSpcReduction="20000"/>
          </a:bodyPr>
          <a:lstStyle/>
          <a:p>
            <a:pPr marL="0" indent="0">
              <a:lnSpc>
                <a:spcPct val="134000"/>
              </a:lnSpc>
              <a:spcBef>
                <a:spcPts val="0"/>
              </a:spcBef>
              <a:buNone/>
            </a:pPr>
            <a:r>
              <a:rPr lang="en-US" dirty="0">
                <a:latin typeface="Arial" panose="020B0604020202020204" pitchFamily="34" charset="0"/>
                <a:cs typeface="Arial" panose="020B0604020202020204" pitchFamily="34" charset="0"/>
              </a:rPr>
              <a:t>*Annual Contribution Limit = $3,600 ($300/month; $150.00/biweekly)</a:t>
            </a:r>
          </a:p>
          <a:p>
            <a:pPr marL="0" indent="0">
              <a:lnSpc>
                <a:spcPct val="134000"/>
              </a:lnSpc>
              <a:spcBef>
                <a:spcPts val="0"/>
              </a:spcBef>
              <a:buNone/>
            </a:pPr>
            <a:r>
              <a:rPr lang="en-US" i="1" dirty="0">
                <a:latin typeface="Arial" panose="020B0604020202020204" pitchFamily="34" charset="0"/>
                <a:cs typeface="Arial" panose="020B0604020202020204" pitchFamily="34" charset="0"/>
                <a:hlinkClick r:id="rId3"/>
              </a:rPr>
              <a:t>Eligible Parking Expenses </a:t>
            </a:r>
            <a:r>
              <a:rPr lang="en-US" i="1" dirty="0">
                <a:latin typeface="Arial" panose="020B0604020202020204" pitchFamily="34" charset="0"/>
                <a:cs typeface="Arial" panose="020B0604020202020204" pitchFamily="34" charset="0"/>
              </a:rPr>
              <a:t>include:</a:t>
            </a:r>
          </a:p>
          <a:p>
            <a:pPr>
              <a:lnSpc>
                <a:spcPct val="134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Parking Lots</a:t>
            </a:r>
          </a:p>
          <a:p>
            <a:pPr>
              <a:lnSpc>
                <a:spcPct val="134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Parking Ramps</a:t>
            </a:r>
          </a:p>
          <a:p>
            <a:pPr>
              <a:lnSpc>
                <a:spcPct val="134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Park and Ride Lots</a:t>
            </a:r>
          </a:p>
          <a:p>
            <a:pPr marL="0" indent="0">
              <a:lnSpc>
                <a:spcPct val="134000"/>
              </a:lnSpc>
              <a:spcBef>
                <a:spcPts val="0"/>
              </a:spcBef>
              <a:buNone/>
            </a:pPr>
            <a:r>
              <a:rPr lang="en-US" dirty="0">
                <a:latin typeface="Arial" panose="020B0604020202020204" pitchFamily="34" charset="0"/>
                <a:cs typeface="Arial" panose="020B0604020202020204" pitchFamily="34" charset="0"/>
              </a:rPr>
              <a:t>Eligible parking expenses must take place at or near your place of employment, or at a location from which you commute to work </a:t>
            </a:r>
          </a:p>
        </p:txBody>
      </p:sp>
      <p:sp>
        <p:nvSpPr>
          <p:cNvPr id="7" name="Text Placeholder 6">
            <a:extLst>
              <a:ext uri="{FF2B5EF4-FFF2-40B4-BE49-F238E27FC236}">
                <a16:creationId xmlns:a16="http://schemas.microsoft.com/office/drawing/2014/main" id="{E11939BB-C750-4B6D-9117-AD3C692DFB00}"/>
              </a:ext>
            </a:extLst>
          </p:cNvPr>
          <p:cNvSpPr>
            <a:spLocks noGrp="1"/>
          </p:cNvSpPr>
          <p:nvPr>
            <p:ph type="body" sz="quarter" idx="3"/>
          </p:nvPr>
        </p:nvSpPr>
        <p:spPr>
          <a:xfrm>
            <a:off x="6252941" y="2485138"/>
            <a:ext cx="4718304" cy="576262"/>
          </a:xfrm>
        </p:spPr>
        <p:txBody>
          <a:bodyPr/>
          <a:lstStyle/>
          <a:p>
            <a:r>
              <a:rPr lang="en-US" b="1">
                <a:latin typeface="Arial" panose="020B0604020202020204" pitchFamily="34" charset="0"/>
                <a:cs typeface="Arial" panose="020B0604020202020204" pitchFamily="34" charset="0"/>
              </a:rPr>
              <a:t>Transit Accounts</a:t>
            </a:r>
          </a:p>
        </p:txBody>
      </p:sp>
      <p:sp>
        <p:nvSpPr>
          <p:cNvPr id="8" name="Content Placeholder 7">
            <a:extLst>
              <a:ext uri="{FF2B5EF4-FFF2-40B4-BE49-F238E27FC236}">
                <a16:creationId xmlns:a16="http://schemas.microsoft.com/office/drawing/2014/main" id="{E43B9089-35F4-4075-98EF-9378C8D71D9A}"/>
              </a:ext>
            </a:extLst>
          </p:cNvPr>
          <p:cNvSpPr>
            <a:spLocks noGrp="1"/>
          </p:cNvSpPr>
          <p:nvPr>
            <p:ph sz="quarter" idx="4"/>
          </p:nvPr>
        </p:nvSpPr>
        <p:spPr>
          <a:xfrm>
            <a:off x="6180670" y="3061400"/>
            <a:ext cx="4718304" cy="2873235"/>
          </a:xfrm>
        </p:spPr>
        <p:txBody>
          <a:bodyPr>
            <a:noAutofit/>
          </a:bodyPr>
          <a:lstStyle/>
          <a:p>
            <a:pPr marL="0" indent="0">
              <a:lnSpc>
                <a:spcPct val="114000"/>
              </a:lnSpc>
              <a:spcBef>
                <a:spcPts val="0"/>
              </a:spcBef>
              <a:buNone/>
            </a:pPr>
            <a:r>
              <a:rPr lang="en-US" sz="1600" dirty="0">
                <a:latin typeface="Arial" panose="020B0604020202020204" pitchFamily="34" charset="0"/>
                <a:cs typeface="Arial" panose="020B0604020202020204" pitchFamily="34" charset="0"/>
              </a:rPr>
              <a:t>*Annual Contribution Limit = $3,600 ($300/month; $150.00/biweekly)</a:t>
            </a:r>
          </a:p>
          <a:p>
            <a:pPr marL="0" indent="0">
              <a:lnSpc>
                <a:spcPct val="114000"/>
              </a:lnSpc>
              <a:spcBef>
                <a:spcPts val="0"/>
              </a:spcBef>
              <a:buNone/>
            </a:pPr>
            <a:r>
              <a:rPr lang="en-US" sz="1500" i="1" dirty="0">
                <a:latin typeface="Arial" panose="020B0604020202020204" pitchFamily="34" charset="0"/>
                <a:cs typeface="Arial" panose="020B0604020202020204" pitchFamily="34" charset="0"/>
                <a:hlinkClick r:id="rId3"/>
              </a:rPr>
              <a:t>Eligible Transit Expenses </a:t>
            </a:r>
            <a:r>
              <a:rPr lang="en-US" sz="1500" i="1" dirty="0">
                <a:latin typeface="Arial" panose="020B0604020202020204" pitchFamily="34" charset="0"/>
                <a:cs typeface="Arial" panose="020B0604020202020204" pitchFamily="34" charset="0"/>
              </a:rPr>
              <a:t>include</a:t>
            </a:r>
            <a:r>
              <a:rPr lang="en-US" sz="1500" dirty="0">
                <a:latin typeface="Arial" panose="020B0604020202020204" pitchFamily="34" charset="0"/>
                <a:cs typeface="Arial" panose="020B0604020202020204" pitchFamily="34" charset="0"/>
              </a:rPr>
              <a:t>:</a:t>
            </a:r>
          </a:p>
          <a:p>
            <a:pPr>
              <a:lnSpc>
                <a:spcPct val="114000"/>
              </a:lnSpc>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Bus</a:t>
            </a:r>
          </a:p>
          <a:p>
            <a:pPr>
              <a:lnSpc>
                <a:spcPct val="114000"/>
              </a:lnSpc>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Train</a:t>
            </a:r>
          </a:p>
          <a:p>
            <a:pPr>
              <a:lnSpc>
                <a:spcPct val="114000"/>
              </a:lnSpc>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Ferry</a:t>
            </a:r>
          </a:p>
          <a:p>
            <a:pPr>
              <a:lnSpc>
                <a:spcPct val="114000"/>
              </a:lnSpc>
              <a:spcBef>
                <a:spcPts val="0"/>
              </a:spcBef>
              <a:buFont typeface="Arial" panose="020B0604020202020204" pitchFamily="34" charset="0"/>
              <a:buChar char="•"/>
            </a:pPr>
            <a:r>
              <a:rPr lang="en-US" sz="1500" dirty="0">
                <a:latin typeface="Arial" panose="020B0604020202020204" pitchFamily="34" charset="0"/>
                <a:cs typeface="Arial" panose="020B0604020202020204" pitchFamily="34" charset="0"/>
              </a:rPr>
              <a:t>Subway</a:t>
            </a:r>
          </a:p>
          <a:p>
            <a:pPr marL="0" indent="0">
              <a:lnSpc>
                <a:spcPct val="114000"/>
              </a:lnSpc>
              <a:spcBef>
                <a:spcPts val="0"/>
              </a:spcBef>
              <a:buNone/>
            </a:pPr>
            <a:r>
              <a:rPr lang="en-US" sz="1500" dirty="0">
                <a:latin typeface="Arial" panose="020B0604020202020204" pitchFamily="34" charset="0"/>
                <a:cs typeface="Arial" panose="020B0604020202020204" pitchFamily="34" charset="0"/>
              </a:rPr>
              <a:t>Eligible commuter expenses must be work-related</a:t>
            </a:r>
          </a:p>
        </p:txBody>
      </p:sp>
      <p:sp>
        <p:nvSpPr>
          <p:cNvPr id="10" name="TextBox 9">
            <a:extLst>
              <a:ext uri="{FF2B5EF4-FFF2-40B4-BE49-F238E27FC236}">
                <a16:creationId xmlns:a16="http://schemas.microsoft.com/office/drawing/2014/main" id="{2083E537-C916-0572-F406-F61703D8F13B}"/>
              </a:ext>
            </a:extLst>
          </p:cNvPr>
          <p:cNvSpPr txBox="1"/>
          <p:nvPr/>
        </p:nvSpPr>
        <p:spPr>
          <a:xfrm>
            <a:off x="2838516" y="5934635"/>
            <a:ext cx="6517342" cy="369332"/>
          </a:xfrm>
          <a:prstGeom prst="rect">
            <a:avLst/>
          </a:prstGeom>
          <a:noFill/>
        </p:spPr>
        <p:txBody>
          <a:bodyPr wrap="square" rtlCol="0">
            <a:spAutoFit/>
          </a:bodyPr>
          <a:lstStyle/>
          <a:p>
            <a:r>
              <a:rPr lang="en-US" dirty="0"/>
              <a:t>*</a:t>
            </a:r>
            <a:r>
              <a:rPr lang="en-US" b="1" dirty="0"/>
              <a:t>$50 minimum annual contribution requirement for 2024</a:t>
            </a:r>
          </a:p>
        </p:txBody>
      </p:sp>
    </p:spTree>
    <p:extLst>
      <p:ext uri="{BB962C8B-B14F-4D97-AF65-F5344CB8AC3E}">
        <p14:creationId xmlns:p14="http://schemas.microsoft.com/office/powerpoint/2010/main" val="4278010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FF13-D08F-4682-B61A-ACA4C07AF555}"/>
              </a:ext>
            </a:extLst>
          </p:cNvPr>
          <p:cNvSpPr>
            <a:spLocks noGrp="1"/>
          </p:cNvSpPr>
          <p:nvPr>
            <p:ph type="title"/>
          </p:nvPr>
        </p:nvSpPr>
        <p:spPr>
          <a:xfrm>
            <a:off x="1295402" y="727788"/>
            <a:ext cx="9601196" cy="1558211"/>
          </a:xfrm>
        </p:spPr>
        <p:txBody>
          <a:bodyPr>
            <a:normAutofit/>
          </a:bodyPr>
          <a:lstStyle/>
          <a:p>
            <a:pPr>
              <a:lnSpc>
                <a:spcPct val="114000"/>
              </a:lnSpc>
            </a:pPr>
            <a:r>
              <a:rPr lang="en-US">
                <a:latin typeface="Arial" panose="020B0604020202020204" pitchFamily="34" charset="0"/>
                <a:cs typeface="Arial" panose="020B0604020202020204" pitchFamily="34" charset="0"/>
              </a:rPr>
              <a:t>Parking &amp; Transit Accounts Carryover</a:t>
            </a:r>
            <a:br>
              <a:rPr lang="en-US">
                <a:latin typeface="Arial" panose="020B0604020202020204" pitchFamily="34" charset="0"/>
                <a:cs typeface="Arial" panose="020B0604020202020204" pitchFamily="34" charset="0"/>
              </a:rPr>
            </a:br>
            <a:r>
              <a:rPr lang="en-US" sz="2400" i="1">
                <a:latin typeface="Arial" panose="020B0604020202020204" pitchFamily="34" charset="0"/>
                <a:cs typeface="Arial" panose="020B0604020202020204" pitchFamily="34" charset="0"/>
              </a:rPr>
              <a:t>NOTE: LTEs are eligible to participate</a:t>
            </a:r>
            <a:endParaRPr lang="en-US" sz="3200" i="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CAEC7C-C707-4BCB-8B74-B5F510F1B2C8}"/>
              </a:ext>
            </a:extLst>
          </p:cNvPr>
          <p:cNvSpPr>
            <a:spLocks noGrp="1"/>
          </p:cNvSpPr>
          <p:nvPr>
            <p:ph idx="1"/>
          </p:nvPr>
        </p:nvSpPr>
        <p:spPr>
          <a:xfrm>
            <a:off x="1295401" y="2556932"/>
            <a:ext cx="9601196" cy="3451982"/>
          </a:xfrm>
        </p:spPr>
        <p:txBody>
          <a:bodyPr>
            <a:normAutofit/>
          </a:bodyPr>
          <a:lstStyle/>
          <a:p>
            <a:pPr>
              <a:lnSpc>
                <a:spcPct val="120000"/>
              </a:lnSpc>
              <a:spcBef>
                <a:spcPts val="600"/>
              </a:spcBef>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Unused funds carryover into 2024 </a:t>
            </a:r>
            <a:r>
              <a:rPr lang="en-US" sz="2000" kern="1400" dirty="0">
                <a:ln>
                  <a:noFill/>
                </a:ln>
                <a:solidFill>
                  <a:srgbClr val="000000"/>
                </a:solidFill>
                <a:effectLst/>
                <a:latin typeface="Arial" panose="020B0604020202020204" pitchFamily="34" charset="0"/>
                <a:cs typeface="Arial" panose="020B0604020202020204" pitchFamily="34" charset="0"/>
              </a:rPr>
              <a:t>** With a minimum balance of $50 at the end of the 2023 plan year; a balance greater than $50 will automatically rollover with no election for 2024**</a:t>
            </a:r>
            <a:endPar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1">
              <a:lnSpc>
                <a:spcPct val="120000"/>
              </a:lnSpc>
              <a:spcBef>
                <a:spcPts val="600"/>
              </a:spcBef>
              <a:buFont typeface="Wingdings" panose="05000000000000000000" pitchFamily="2" charset="2"/>
              <a:buChar char="v"/>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Since these benefit accounts have a runout period ending March 31, rollover balances are not available until the runout period has ended. The remaining funds will be used to process claims during the runout period. After the runout period is completed, remaining balances will transfer over to the new plan year.</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697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6F2B-1D89-41A4-A227-CD3A03080960}"/>
              </a:ext>
            </a:extLst>
          </p:cNvPr>
          <p:cNvSpPr>
            <a:spLocks noGrp="1"/>
          </p:cNvSpPr>
          <p:nvPr>
            <p:ph type="ctrTitle"/>
          </p:nvPr>
        </p:nvSpPr>
        <p:spPr/>
        <p:txBody>
          <a:bodyPr/>
          <a:lstStyle/>
          <a:p>
            <a:r>
              <a:rPr lang="en-US" sz="4400">
                <a:latin typeface="Arial" panose="020B0604020202020204" pitchFamily="34" charset="0"/>
                <a:cs typeface="Arial" panose="020B0604020202020204" pitchFamily="34" charset="0"/>
              </a:rPr>
              <a:t>Health Savings Account</a:t>
            </a:r>
            <a:br>
              <a:rPr lang="en-US" sz="4400">
                <a:latin typeface="Arial" panose="020B0604020202020204" pitchFamily="34" charset="0"/>
                <a:cs typeface="Arial" panose="020B0604020202020204" pitchFamily="34" charset="0"/>
              </a:rPr>
            </a:br>
            <a:r>
              <a:rPr lang="en-US" sz="4400">
                <a:latin typeface="Arial" panose="020B0604020202020204" pitchFamily="34" charset="0"/>
                <a:cs typeface="Arial" panose="020B0604020202020204" pitchFamily="34" charset="0"/>
              </a:rPr>
              <a:t>(HSA) </a:t>
            </a:r>
          </a:p>
        </p:txBody>
      </p:sp>
      <p:sp>
        <p:nvSpPr>
          <p:cNvPr id="3" name="Subtitle 2">
            <a:extLst>
              <a:ext uri="{FF2B5EF4-FFF2-40B4-BE49-F238E27FC236}">
                <a16:creationId xmlns:a16="http://schemas.microsoft.com/office/drawing/2014/main" id="{5EFE5598-FD1C-47B0-9D75-CF6B2126AEED}"/>
              </a:ext>
            </a:extLst>
          </p:cNvPr>
          <p:cNvSpPr>
            <a:spLocks noGrp="1"/>
          </p:cNvSpPr>
          <p:nvPr>
            <p:ph type="subTitle" idx="1"/>
          </p:nvPr>
        </p:nvSpPr>
        <p:spPr/>
        <p:txBody>
          <a:bodyPr/>
          <a:lstStyle/>
          <a:p>
            <a:r>
              <a:rPr lang="en-US"/>
              <a:t>High Deductible Health Plan (HDHP) Enrollees Only</a:t>
            </a:r>
          </a:p>
        </p:txBody>
      </p:sp>
      <p:pic>
        <p:nvPicPr>
          <p:cNvPr id="6" name="Picture 5">
            <a:extLst>
              <a:ext uri="{FF2B5EF4-FFF2-40B4-BE49-F238E27FC236}">
                <a16:creationId xmlns:a16="http://schemas.microsoft.com/office/drawing/2014/main" id="{7BF0DB2A-C50F-4CB1-B2DD-D0F3D7EDEA70}"/>
              </a:ext>
            </a:extLst>
          </p:cNvPr>
          <p:cNvPicPr>
            <a:picLocks noChangeAspect="1"/>
          </p:cNvPicPr>
          <p:nvPr/>
        </p:nvPicPr>
        <p:blipFill>
          <a:blip r:embed="rId3"/>
          <a:stretch>
            <a:fillRect/>
          </a:stretch>
        </p:blipFill>
        <p:spPr>
          <a:xfrm>
            <a:off x="2423956" y="4464731"/>
            <a:ext cx="2463211" cy="7046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09216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FB24-18B2-4A44-9F83-A722D8DD93DD}"/>
              </a:ext>
            </a:extLst>
          </p:cNvPr>
          <p:cNvSpPr>
            <a:spLocks noGrp="1"/>
          </p:cNvSpPr>
          <p:nvPr>
            <p:ph type="title"/>
          </p:nvPr>
        </p:nvSpPr>
        <p:spPr>
          <a:xfrm>
            <a:off x="1295402" y="982132"/>
            <a:ext cx="9601196" cy="1303867"/>
          </a:xfrm>
        </p:spPr>
        <p:txBody>
          <a:bodyPr>
            <a:normAutofit/>
          </a:bodyPr>
          <a:lstStyle/>
          <a:p>
            <a:r>
              <a:rPr lang="en-US">
                <a:solidFill>
                  <a:srgbClr val="262626"/>
                </a:solidFill>
                <a:latin typeface="Arial" panose="020B0604020202020204" pitchFamily="34" charset="0"/>
                <a:cs typeface="Arial" panose="020B0604020202020204" pitchFamily="34" charset="0"/>
              </a:rPr>
              <a:t>HSA General Information</a:t>
            </a:r>
          </a:p>
        </p:txBody>
      </p:sp>
      <p:graphicFrame>
        <p:nvGraphicFramePr>
          <p:cNvPr id="5" name="Content Placeholder 2">
            <a:extLst>
              <a:ext uri="{FF2B5EF4-FFF2-40B4-BE49-F238E27FC236}">
                <a16:creationId xmlns:a16="http://schemas.microsoft.com/office/drawing/2014/main" id="{80709E11-33C7-4DD5-9300-C9049E1BAC19}"/>
              </a:ext>
            </a:extLst>
          </p:cNvPr>
          <p:cNvGraphicFramePr>
            <a:graphicFrameLocks noGrp="1"/>
          </p:cNvGraphicFramePr>
          <p:nvPr>
            <p:ph idx="1"/>
            <p:extLst>
              <p:ext uri="{D42A27DB-BD31-4B8C-83A1-F6EECF244321}">
                <p14:modId xmlns:p14="http://schemas.microsoft.com/office/powerpoint/2010/main" val="99329978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697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C7F-31D8-4939-BC32-176B6B56D921}"/>
              </a:ext>
            </a:extLst>
          </p:cNvPr>
          <p:cNvSpPr>
            <a:spLocks noGrp="1"/>
          </p:cNvSpPr>
          <p:nvPr>
            <p:ph type="title"/>
          </p:nvPr>
        </p:nvSpPr>
        <p:spPr>
          <a:xfrm>
            <a:off x="1295402" y="699796"/>
            <a:ext cx="9601196" cy="1586203"/>
          </a:xfrm>
        </p:spPr>
        <p:txBody>
          <a:bodyPr>
            <a:normAutofit fontScale="90000"/>
          </a:bodyPr>
          <a:lstStyle/>
          <a:p>
            <a:r>
              <a:rPr lang="en-US" dirty="0">
                <a:latin typeface="Arial" panose="020B0604020202020204" pitchFamily="34" charset="0"/>
                <a:cs typeface="Arial" panose="020B0604020202020204" pitchFamily="34" charset="0"/>
              </a:rPr>
              <a:t>What are Qualified Expenses?</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hlinkClick r:id="rId3"/>
              </a:rPr>
              <a:t>Qualified expenses </a:t>
            </a:r>
            <a:r>
              <a:rPr lang="en-US" sz="3600" dirty="0">
                <a:latin typeface="Arial" panose="020B0604020202020204" pitchFamily="34" charset="0"/>
                <a:cs typeface="Arial" panose="020B0604020202020204" pitchFamily="34" charset="0"/>
              </a:rPr>
              <a:t>include but are not limited to:</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577471-3CBA-4ECE-ABF0-F4E8883D7A5E}"/>
              </a:ext>
            </a:extLst>
          </p:cNvPr>
          <p:cNvSpPr>
            <a:spLocks noGrp="1"/>
          </p:cNvSpPr>
          <p:nvPr>
            <p:ph sz="half" idx="1"/>
          </p:nvPr>
        </p:nvSpPr>
        <p:spPr/>
        <p:txBody>
          <a:bodyPr>
            <a:normAutofit fontScale="85000" lnSpcReduction="20000"/>
          </a:bodyPr>
          <a:lstStyle/>
          <a:p>
            <a:pPr marL="171450" indent="-171450">
              <a:spcBef>
                <a:spcPts val="600"/>
              </a:spcBef>
              <a:buFont typeface="Arial" panose="020B0604020202020204" pitchFamily="34" charset="0"/>
              <a:buChar char="•"/>
            </a:pPr>
            <a:r>
              <a:rPr lang="en-US">
                <a:latin typeface="Arial" panose="020B0604020202020204" pitchFamily="34" charset="0"/>
                <a:cs typeface="Arial" panose="020B0604020202020204" pitchFamily="34" charset="0"/>
              </a:rPr>
              <a:t>Over-the-counter drugs and medicines not prescribed by a doctor (aspirin, cough medicine, decongestants, etc.)</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Insulin</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Co-payments, Deductible and Co-insurance</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Acupuncture</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Bandages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Crutches</a:t>
            </a:r>
          </a:p>
        </p:txBody>
      </p:sp>
      <p:sp>
        <p:nvSpPr>
          <p:cNvPr id="4" name="Content Placeholder 3">
            <a:extLst>
              <a:ext uri="{FF2B5EF4-FFF2-40B4-BE49-F238E27FC236}">
                <a16:creationId xmlns:a16="http://schemas.microsoft.com/office/drawing/2014/main" id="{7500A245-BB2D-465F-B60F-E74BBEE4AA93}"/>
              </a:ext>
            </a:extLst>
          </p:cNvPr>
          <p:cNvSpPr>
            <a:spLocks noGrp="1"/>
          </p:cNvSpPr>
          <p:nvPr>
            <p:ph sz="half" idx="2"/>
          </p:nvPr>
        </p:nvSpPr>
        <p:spPr/>
        <p:txBody>
          <a:bodyPr>
            <a:normAutofit fontScale="85000" lnSpcReduction="20000"/>
          </a:bodyPr>
          <a:lstStyle/>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Chiropractic visits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Dental Treatments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Infertility Treatments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Flu shots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Eyeglasses/exams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Psychotherapy, psychiatric, psychological services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Menstrual care products (pads, liners, tampons, etc.)</a:t>
            </a:r>
          </a:p>
          <a:p>
            <a:pPr marL="0" inden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665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D965-025B-4CE5-B275-14DC1614DE6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Non-Qualified Expenses &amp; HSA</a:t>
            </a:r>
          </a:p>
        </p:txBody>
      </p:sp>
      <p:sp>
        <p:nvSpPr>
          <p:cNvPr id="3" name="Content Placeholder 2">
            <a:extLst>
              <a:ext uri="{FF2B5EF4-FFF2-40B4-BE49-F238E27FC236}">
                <a16:creationId xmlns:a16="http://schemas.microsoft.com/office/drawing/2014/main" id="{20DAF9C6-9A9D-40C8-91A2-2A42AB07657C}"/>
              </a:ext>
            </a:extLst>
          </p:cNvPr>
          <p:cNvSpPr>
            <a:spLocks noGrp="1"/>
          </p:cNvSpPr>
          <p:nvPr>
            <p:ph idx="1"/>
          </p:nvPr>
        </p:nvSpPr>
        <p:spPr/>
        <p:txBody>
          <a:bodyPr/>
          <a:lstStyle/>
          <a:p>
            <a:pPr marL="0" indent="0">
              <a:lnSpc>
                <a:spcPct val="114000"/>
              </a:lnSpc>
              <a:buNone/>
            </a:pPr>
            <a:r>
              <a:rPr lang="en-US">
                <a:latin typeface="Arial" panose="020B0604020202020204" pitchFamily="34" charset="0"/>
                <a:cs typeface="Arial" panose="020B0604020202020204" pitchFamily="34" charset="0"/>
              </a:rPr>
              <a:t>If you receive an HSA distribution for reasons other than qualified medical expenses:</a:t>
            </a:r>
          </a:p>
          <a:p>
            <a:pPr marL="571500">
              <a:lnSpc>
                <a:spcPct val="114000"/>
              </a:lnSpc>
            </a:pPr>
            <a:r>
              <a:rPr lang="en-US">
                <a:latin typeface="Arial" panose="020B0604020202020204" pitchFamily="34" charset="0"/>
                <a:cs typeface="Arial" panose="020B0604020202020204" pitchFamily="34" charset="0"/>
              </a:rPr>
              <a:t>The amount is subject to income tax; and</a:t>
            </a:r>
          </a:p>
          <a:p>
            <a:pPr marL="571500">
              <a:lnSpc>
                <a:spcPct val="114000"/>
              </a:lnSpc>
            </a:pPr>
            <a:r>
              <a:rPr lang="en-US">
                <a:latin typeface="Arial" panose="020B0604020202020204" pitchFamily="34" charset="0"/>
                <a:cs typeface="Arial" panose="020B0604020202020204" pitchFamily="34" charset="0"/>
              </a:rPr>
              <a:t>May be subject to an additional 20% penalty</a:t>
            </a:r>
          </a:p>
          <a:p>
            <a:pPr marL="0" indent="0">
              <a:lnSpc>
                <a:spcPct val="114000"/>
              </a:lnSpc>
              <a:buNone/>
            </a:pPr>
            <a:r>
              <a:rPr lang="en-US" b="1">
                <a:latin typeface="Arial" panose="020B0604020202020204" pitchFamily="34" charset="0"/>
                <a:cs typeface="Arial" panose="020B0604020202020204" pitchFamily="34" charset="0"/>
              </a:rPr>
              <a:t>Learn more:  </a:t>
            </a:r>
            <a:r>
              <a:rPr lang="en-US" b="1">
                <a:latin typeface="Arial" panose="020B0604020202020204" pitchFamily="34" charset="0"/>
                <a:cs typeface="Arial" panose="020B0604020202020204" pitchFamily="34" charset="0"/>
                <a:hlinkClick r:id="rId2"/>
              </a:rPr>
              <a:t>www.irs.gov</a:t>
            </a:r>
            <a:r>
              <a:rPr lang="en-US" b="1">
                <a:latin typeface="Arial" panose="020B0604020202020204" pitchFamily="34" charset="0"/>
                <a:cs typeface="Arial" panose="020B0604020202020204" pitchFamily="34" charset="0"/>
              </a:rPr>
              <a:t> &gt; </a:t>
            </a:r>
            <a:r>
              <a:rPr lang="en-US" b="1" i="1">
                <a:latin typeface="Arial" panose="020B0604020202020204" pitchFamily="34" charset="0"/>
                <a:cs typeface="Arial" panose="020B0604020202020204" pitchFamily="34" charset="0"/>
              </a:rPr>
              <a:t>Search:</a:t>
            </a:r>
            <a:r>
              <a:rPr lang="en-US" b="1">
                <a:latin typeface="Arial" panose="020B0604020202020204" pitchFamily="34" charset="0"/>
                <a:cs typeface="Arial" panose="020B0604020202020204" pitchFamily="34" charset="0"/>
              </a:rPr>
              <a:t> IRS Publication 502 and 969</a:t>
            </a:r>
          </a:p>
          <a:p>
            <a:pPr indent="0">
              <a:buNone/>
            </a:pPr>
            <a:endParaRPr lang="en-US"/>
          </a:p>
          <a:p>
            <a:endParaRPr lang="en-US"/>
          </a:p>
        </p:txBody>
      </p:sp>
      <p:pic>
        <p:nvPicPr>
          <p:cNvPr id="4" name="Picture 3">
            <a:extLst>
              <a:ext uri="{FF2B5EF4-FFF2-40B4-BE49-F238E27FC236}">
                <a16:creationId xmlns:a16="http://schemas.microsoft.com/office/drawing/2014/main" id="{0B888EAC-F4E0-4FCE-96C6-5F58994F5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713" y="3121090"/>
            <a:ext cx="1809412" cy="1280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93180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AC6-AB8E-4D71-B807-E152D9414D6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2024 HSA Limits</a:t>
            </a:r>
          </a:p>
        </p:txBody>
      </p:sp>
      <p:sp>
        <p:nvSpPr>
          <p:cNvPr id="3" name="Content Placeholder 2">
            <a:extLst>
              <a:ext uri="{FF2B5EF4-FFF2-40B4-BE49-F238E27FC236}">
                <a16:creationId xmlns:a16="http://schemas.microsoft.com/office/drawing/2014/main" id="{36FB25C3-388F-441F-842E-14EF8E09E455}"/>
              </a:ext>
            </a:extLst>
          </p:cNvPr>
          <p:cNvSpPr>
            <a:spLocks noGrp="1"/>
          </p:cNvSpPr>
          <p:nvPr>
            <p:ph idx="1"/>
          </p:nvPr>
        </p:nvSpPr>
        <p:spPr>
          <a:xfrm>
            <a:off x="1295401" y="2473234"/>
            <a:ext cx="9601196" cy="3402634"/>
          </a:xfrm>
        </p:spPr>
        <p:txBody>
          <a:bodyPr>
            <a:normAutofit fontScale="77500" lnSpcReduction="20000"/>
          </a:bodyPr>
          <a:lstStyle/>
          <a:p>
            <a:r>
              <a:rPr lang="en-US" sz="2000">
                <a:latin typeface="Arial" panose="020B0604020202020204" pitchFamily="34" charset="0"/>
                <a:cs typeface="Arial" panose="020B0604020202020204" pitchFamily="34" charset="0"/>
              </a:rPr>
              <a:t>Increase in total HSA annual contribution maximum</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No change to HSA annual employer contribution</a:t>
            </a:r>
            <a:endParaRPr lang="en-US" sz="2000" i="1">
              <a:latin typeface="Arial" panose="020B0604020202020204" pitchFamily="34" charset="0"/>
              <a:cs typeface="Arial" panose="020B0604020202020204" pitchFamily="34" charset="0"/>
            </a:endParaRPr>
          </a:p>
          <a:p>
            <a:pPr lvl="1"/>
            <a:r>
              <a:rPr lang="en-US" sz="1800">
                <a:latin typeface="Arial" panose="020B0604020202020204" pitchFamily="34" charset="0"/>
                <a:cs typeface="Arial" panose="020B0604020202020204" pitchFamily="34" charset="0"/>
              </a:rPr>
              <a:t>Single = $750</a:t>
            </a:r>
          </a:p>
          <a:p>
            <a:pPr lvl="1"/>
            <a:r>
              <a:rPr lang="en-US" sz="1800">
                <a:latin typeface="Arial" panose="020B0604020202020204" pitchFamily="34" charset="0"/>
                <a:cs typeface="Arial" panose="020B0604020202020204" pitchFamily="34" charset="0"/>
              </a:rPr>
              <a:t>Family = $1,500</a:t>
            </a:r>
          </a:p>
          <a:p>
            <a:pPr lvl="1"/>
            <a:r>
              <a:rPr lang="en-US" sz="1800">
                <a:latin typeface="Arial" panose="020B0604020202020204" pitchFamily="34" charset="0"/>
                <a:cs typeface="Arial" panose="020B0604020202020204" pitchFamily="34" charset="0"/>
              </a:rPr>
              <a:t>Prorated if required to pay &lt; ½ time rates or coverage effective after January 1st</a:t>
            </a:r>
          </a:p>
          <a:p>
            <a:endParaRPr lang="en-US"/>
          </a:p>
        </p:txBody>
      </p:sp>
      <p:graphicFrame>
        <p:nvGraphicFramePr>
          <p:cNvPr id="4" name="Table 4">
            <a:extLst>
              <a:ext uri="{FF2B5EF4-FFF2-40B4-BE49-F238E27FC236}">
                <a16:creationId xmlns:a16="http://schemas.microsoft.com/office/drawing/2014/main" id="{634BA8C3-0308-4790-925A-50B2E1F191A2}"/>
              </a:ext>
            </a:extLst>
          </p:cNvPr>
          <p:cNvGraphicFramePr>
            <a:graphicFrameLocks noGrp="1"/>
          </p:cNvGraphicFramePr>
          <p:nvPr>
            <p:extLst>
              <p:ext uri="{D42A27DB-BD31-4B8C-83A1-F6EECF244321}">
                <p14:modId xmlns:p14="http://schemas.microsoft.com/office/powerpoint/2010/main" val="799878007"/>
              </p:ext>
            </p:extLst>
          </p:nvPr>
        </p:nvGraphicFramePr>
        <p:xfrm>
          <a:off x="2016033" y="2879392"/>
          <a:ext cx="8159932" cy="1483360"/>
        </p:xfrm>
        <a:graphic>
          <a:graphicData uri="http://schemas.openxmlformats.org/drawingml/2006/table">
            <a:tbl>
              <a:tblPr firstRow="1" bandRow="1">
                <a:tableStyleId>{5C22544A-7EE6-4342-B048-85BDC9FD1C3A}</a:tableStyleId>
              </a:tblPr>
              <a:tblGrid>
                <a:gridCol w="3065417">
                  <a:extLst>
                    <a:ext uri="{9D8B030D-6E8A-4147-A177-3AD203B41FA5}">
                      <a16:colId xmlns:a16="http://schemas.microsoft.com/office/drawing/2014/main" val="196594357"/>
                    </a:ext>
                  </a:extLst>
                </a:gridCol>
                <a:gridCol w="1698172">
                  <a:extLst>
                    <a:ext uri="{9D8B030D-6E8A-4147-A177-3AD203B41FA5}">
                      <a16:colId xmlns:a16="http://schemas.microsoft.com/office/drawing/2014/main" val="832925541"/>
                    </a:ext>
                  </a:extLst>
                </a:gridCol>
                <a:gridCol w="1489165">
                  <a:extLst>
                    <a:ext uri="{9D8B030D-6E8A-4147-A177-3AD203B41FA5}">
                      <a16:colId xmlns:a16="http://schemas.microsoft.com/office/drawing/2014/main" val="3191689356"/>
                    </a:ext>
                  </a:extLst>
                </a:gridCol>
                <a:gridCol w="1907178">
                  <a:extLst>
                    <a:ext uri="{9D8B030D-6E8A-4147-A177-3AD203B41FA5}">
                      <a16:colId xmlns:a16="http://schemas.microsoft.com/office/drawing/2014/main" val="2084447714"/>
                    </a:ext>
                  </a:extLst>
                </a:gridCol>
              </a:tblGrid>
              <a:tr h="370840">
                <a:tc>
                  <a:txBody>
                    <a:bodyPr/>
                    <a:lstStyle/>
                    <a:p>
                      <a:pPr algn="ct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b="1" dirty="0">
                          <a:latin typeface="Arial" panose="020B0604020202020204" pitchFamily="34" charset="0"/>
                          <a:cs typeface="Arial" panose="020B0604020202020204" pitchFamily="34" charset="0"/>
                        </a:rPr>
                        <a:t>2023</a:t>
                      </a:r>
                    </a:p>
                  </a:txBody>
                  <a:tcPr anchor="ctr"/>
                </a:tc>
                <a:tc>
                  <a:txBody>
                    <a:bodyPr/>
                    <a:lstStyle/>
                    <a:p>
                      <a:pPr algn="ctr"/>
                      <a:r>
                        <a:rPr lang="en-US" sz="1600" b="1" dirty="0">
                          <a:latin typeface="Arial" panose="020B0604020202020204" pitchFamily="34" charset="0"/>
                          <a:cs typeface="Arial" panose="020B0604020202020204" pitchFamily="34" charset="0"/>
                        </a:rPr>
                        <a:t>2024</a:t>
                      </a:r>
                    </a:p>
                  </a:txBody>
                  <a:tcPr anchor="ctr"/>
                </a:tc>
                <a:tc>
                  <a:txBody>
                    <a:bodyPr/>
                    <a:lstStyle/>
                    <a:p>
                      <a:pPr algn="ctr"/>
                      <a:r>
                        <a:rPr lang="en-US" sz="1600">
                          <a:latin typeface="Arial" panose="020B0604020202020204" pitchFamily="34" charset="0"/>
                          <a:cs typeface="Arial" panose="020B0604020202020204" pitchFamily="34" charset="0"/>
                        </a:rPr>
                        <a:t>Change</a:t>
                      </a:r>
                      <a:endParaRPr lang="en-US" sz="16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763568"/>
                  </a:ext>
                </a:extLst>
              </a:tr>
              <a:tr h="370840">
                <a:tc>
                  <a:txBody>
                    <a:bodyPr/>
                    <a:lstStyle/>
                    <a:p>
                      <a:pPr algn="l"/>
                      <a:r>
                        <a:rPr lang="en-US" sz="1600">
                          <a:latin typeface="Arial" panose="020B0604020202020204" pitchFamily="34" charset="0"/>
                          <a:cs typeface="Arial" panose="020B0604020202020204" pitchFamily="34" charset="0"/>
                        </a:rPr>
                        <a:t>Single</a:t>
                      </a:r>
                    </a:p>
                  </a:txBody>
                  <a:tcPr anchor="ctr"/>
                </a:tc>
                <a:tc>
                  <a:txBody>
                    <a:bodyPr/>
                    <a:lstStyle/>
                    <a:p>
                      <a:pPr algn="ctr"/>
                      <a:r>
                        <a:rPr lang="en-US" sz="1600" dirty="0">
                          <a:latin typeface="Arial" panose="020B0604020202020204" pitchFamily="34" charset="0"/>
                          <a:cs typeface="Arial" panose="020B0604020202020204" pitchFamily="34" charset="0"/>
                        </a:rPr>
                        <a:t>$3,850</a:t>
                      </a:r>
                    </a:p>
                  </a:txBody>
                  <a:tcPr anchor="ctr"/>
                </a:tc>
                <a:tc>
                  <a:txBody>
                    <a:bodyPr/>
                    <a:lstStyle/>
                    <a:p>
                      <a:pPr algn="ctr"/>
                      <a:r>
                        <a:rPr lang="en-US" sz="1600" dirty="0">
                          <a:latin typeface="Arial" panose="020B0604020202020204" pitchFamily="34" charset="0"/>
                          <a:cs typeface="Arial" panose="020B0604020202020204" pitchFamily="34" charset="0"/>
                        </a:rPr>
                        <a:t>$4,150</a:t>
                      </a:r>
                    </a:p>
                  </a:txBody>
                  <a:tcPr anchor="ctr"/>
                </a:tc>
                <a:tc>
                  <a:txBody>
                    <a:bodyPr/>
                    <a:lstStyle/>
                    <a:p>
                      <a:pPr algn="ctr"/>
                      <a:r>
                        <a:rPr lang="en-US" sz="1600" dirty="0">
                          <a:latin typeface="Arial" panose="020B0604020202020204" pitchFamily="34" charset="0"/>
                          <a:cs typeface="Arial" panose="020B0604020202020204" pitchFamily="34" charset="0"/>
                        </a:rPr>
                        <a:t>+ $300</a:t>
                      </a:r>
                    </a:p>
                  </a:txBody>
                  <a:tcPr anchor="ctr"/>
                </a:tc>
                <a:extLst>
                  <a:ext uri="{0D108BD9-81ED-4DB2-BD59-A6C34878D82A}">
                    <a16:rowId xmlns:a16="http://schemas.microsoft.com/office/drawing/2014/main" val="2249751171"/>
                  </a:ext>
                </a:extLst>
              </a:tr>
              <a:tr h="370840">
                <a:tc>
                  <a:txBody>
                    <a:bodyPr/>
                    <a:lstStyle/>
                    <a:p>
                      <a:pPr algn="l"/>
                      <a:r>
                        <a:rPr lang="en-US" sz="1600">
                          <a:latin typeface="Arial" panose="020B0604020202020204" pitchFamily="34" charset="0"/>
                          <a:cs typeface="Arial" panose="020B0604020202020204" pitchFamily="34" charset="0"/>
                        </a:rPr>
                        <a:t>Family</a:t>
                      </a:r>
                    </a:p>
                  </a:txBody>
                  <a:tcPr anchor="ctr"/>
                </a:tc>
                <a:tc>
                  <a:txBody>
                    <a:bodyPr/>
                    <a:lstStyle/>
                    <a:p>
                      <a:pPr algn="ctr"/>
                      <a:r>
                        <a:rPr lang="en-US" sz="1600" dirty="0">
                          <a:latin typeface="Arial" panose="020B0604020202020204" pitchFamily="34" charset="0"/>
                          <a:cs typeface="Arial" panose="020B0604020202020204" pitchFamily="34" charset="0"/>
                        </a:rPr>
                        <a:t>$7,750</a:t>
                      </a:r>
                    </a:p>
                  </a:txBody>
                  <a:tcPr anchor="ctr"/>
                </a:tc>
                <a:tc>
                  <a:txBody>
                    <a:bodyPr/>
                    <a:lstStyle/>
                    <a:p>
                      <a:pPr algn="ctr"/>
                      <a:r>
                        <a:rPr lang="en-US" sz="1600" dirty="0">
                          <a:latin typeface="Arial" panose="020B0604020202020204" pitchFamily="34" charset="0"/>
                          <a:cs typeface="Arial" panose="020B0604020202020204" pitchFamily="34" charset="0"/>
                        </a:rPr>
                        <a:t>$8,300</a:t>
                      </a:r>
                    </a:p>
                  </a:txBody>
                  <a:tcPr anchor="ctr"/>
                </a:tc>
                <a:tc>
                  <a:txBody>
                    <a:bodyPr/>
                    <a:lstStyle/>
                    <a:p>
                      <a:pPr algn="ctr"/>
                      <a:r>
                        <a:rPr lang="en-US" sz="1600" dirty="0">
                          <a:latin typeface="Arial" panose="020B0604020202020204" pitchFamily="34" charset="0"/>
                          <a:cs typeface="Arial" panose="020B0604020202020204" pitchFamily="34" charset="0"/>
                        </a:rPr>
                        <a:t>+ $550</a:t>
                      </a:r>
                    </a:p>
                  </a:txBody>
                  <a:tcPr anchor="ctr"/>
                </a:tc>
                <a:extLst>
                  <a:ext uri="{0D108BD9-81ED-4DB2-BD59-A6C34878D82A}">
                    <a16:rowId xmlns:a16="http://schemas.microsoft.com/office/drawing/2014/main" val="2086944936"/>
                  </a:ext>
                </a:extLst>
              </a:tr>
              <a:tr h="370840">
                <a:tc>
                  <a:txBody>
                    <a:bodyPr/>
                    <a:lstStyle/>
                    <a:p>
                      <a:pPr algn="l"/>
                      <a:r>
                        <a:rPr lang="en-US" sz="1600">
                          <a:latin typeface="Arial" panose="020B0604020202020204" pitchFamily="34" charset="0"/>
                          <a:cs typeface="Arial" panose="020B0604020202020204" pitchFamily="34" charset="0"/>
                        </a:rPr>
                        <a:t>Catch-Up (age 55 or older)</a:t>
                      </a:r>
                    </a:p>
                  </a:txBody>
                  <a:tcPr anchor="ctr"/>
                </a:tc>
                <a:tc>
                  <a:txBody>
                    <a:bodyPr/>
                    <a:lstStyle/>
                    <a:p>
                      <a:pPr algn="ctr"/>
                      <a:r>
                        <a:rPr lang="en-US" sz="1600" dirty="0">
                          <a:latin typeface="Arial" panose="020B0604020202020204" pitchFamily="34" charset="0"/>
                          <a:cs typeface="Arial" panose="020B0604020202020204" pitchFamily="34" charset="0"/>
                        </a:rPr>
                        <a:t>$1,000</a:t>
                      </a:r>
                    </a:p>
                  </a:txBody>
                  <a:tcPr anchor="ctr"/>
                </a:tc>
                <a:tc>
                  <a:txBody>
                    <a:bodyPr/>
                    <a:lstStyle/>
                    <a:p>
                      <a:pPr algn="ctr"/>
                      <a:r>
                        <a:rPr lang="en-US" sz="1600" dirty="0">
                          <a:latin typeface="Arial" panose="020B0604020202020204" pitchFamily="34" charset="0"/>
                          <a:cs typeface="Arial" panose="020B0604020202020204" pitchFamily="34" charset="0"/>
                        </a:rPr>
                        <a:t>$1,000</a:t>
                      </a:r>
                    </a:p>
                  </a:txBody>
                  <a:tcPr anchor="ctr"/>
                </a:tc>
                <a:tc>
                  <a:txBody>
                    <a:bodyPr/>
                    <a:lstStyle/>
                    <a:p>
                      <a:pPr algn="ctr"/>
                      <a:r>
                        <a:rPr lang="en-US" sz="1600" dirty="0">
                          <a:latin typeface="Arial" panose="020B0604020202020204" pitchFamily="34" charset="0"/>
                          <a:cs typeface="Arial" panose="020B0604020202020204" pitchFamily="34" charset="0"/>
                        </a:rPr>
                        <a:t>No Change</a:t>
                      </a:r>
                    </a:p>
                  </a:txBody>
                  <a:tcPr anchor="ctr"/>
                </a:tc>
                <a:extLst>
                  <a:ext uri="{0D108BD9-81ED-4DB2-BD59-A6C34878D82A}">
                    <a16:rowId xmlns:a16="http://schemas.microsoft.com/office/drawing/2014/main" val="3450869313"/>
                  </a:ext>
                </a:extLst>
              </a:tr>
            </a:tbl>
          </a:graphicData>
        </a:graphic>
      </p:graphicFrame>
    </p:spTree>
    <p:extLst>
      <p:ext uri="{BB962C8B-B14F-4D97-AF65-F5344CB8AC3E}">
        <p14:creationId xmlns:p14="http://schemas.microsoft.com/office/powerpoint/2010/main" val="4223805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B7A0179-BD56-4E29-AB3D-A2764BB0F40B}"/>
              </a:ext>
            </a:extLst>
          </p:cNvPr>
          <p:cNvSpPr>
            <a:spLocks noGrp="1"/>
          </p:cNvSpPr>
          <p:nvPr>
            <p:ph type="title"/>
          </p:nvPr>
        </p:nvSpPr>
        <p:spPr>
          <a:xfrm>
            <a:off x="6094412" y="982132"/>
            <a:ext cx="4802185" cy="1303867"/>
          </a:xfrm>
        </p:spPr>
        <p:txBody>
          <a:bodyPr>
            <a:normAutofit/>
          </a:bodyPr>
          <a:lstStyle/>
          <a:p>
            <a:pPr>
              <a:lnSpc>
                <a:spcPct val="90000"/>
              </a:lnSpc>
            </a:pPr>
            <a:r>
              <a:rPr lang="en-US">
                <a:solidFill>
                  <a:srgbClr val="262626"/>
                </a:solidFill>
                <a:latin typeface="Arial" panose="020B0604020202020204" pitchFamily="34" charset="0"/>
                <a:cs typeface="Arial" panose="020B0604020202020204" pitchFamily="34" charset="0"/>
              </a:rPr>
              <a:t>Growth of HSA Account</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441DBA-8190-4409-A06E-6C11F25905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2683" y="1939104"/>
            <a:ext cx="3876801" cy="2800988"/>
          </a:xfrm>
          <a:prstGeom prst="rect">
            <a:avLst/>
          </a:prstGeom>
          <a:solidFill>
            <a:srgbClr val="FFFFFF">
              <a:shade val="85000"/>
            </a:srgbClr>
          </a:solidFill>
          <a:extLs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598E962-1921-4F5A-B970-D1D57F0A70BA}"/>
              </a:ext>
            </a:extLst>
          </p:cNvPr>
          <p:cNvSpPr>
            <a:spLocks noGrp="1"/>
          </p:cNvSpPr>
          <p:nvPr>
            <p:ph idx="1"/>
          </p:nvPr>
        </p:nvSpPr>
        <p:spPr>
          <a:xfrm>
            <a:off x="6094412" y="2556932"/>
            <a:ext cx="4802184" cy="3318936"/>
          </a:xfrm>
        </p:spPr>
        <p:txBody>
          <a:bodyPr>
            <a:normAutofit/>
          </a:bodyPr>
          <a:lstStyle/>
          <a:p>
            <a:pPr marL="342900" indent="-342900">
              <a:buFont typeface="Arial" panose="020B0604020202020204" pitchFamily="34" charset="0"/>
              <a:buChar char="•"/>
            </a:pPr>
            <a:r>
              <a:rPr lang="en-US">
                <a:solidFill>
                  <a:srgbClr val="262626"/>
                </a:solidFill>
                <a:latin typeface="Arial" panose="020B0604020202020204" pitchFamily="34" charset="0"/>
                <a:cs typeface="Arial" panose="020B0604020202020204" pitchFamily="34" charset="0"/>
              </a:rPr>
              <a:t>Interest </a:t>
            </a:r>
          </a:p>
          <a:p>
            <a:pPr lvl="1" indent="-342900">
              <a:buFont typeface="Arial" panose="020B0604020202020204" pitchFamily="34" charset="0"/>
              <a:buChar char="•"/>
            </a:pPr>
            <a:r>
              <a:rPr lang="en-US">
                <a:solidFill>
                  <a:srgbClr val="262626"/>
                </a:solidFill>
                <a:latin typeface="Arial" panose="020B0604020202020204" pitchFamily="34" charset="0"/>
                <a:cs typeface="Arial" panose="020B0604020202020204" pitchFamily="34" charset="0"/>
              </a:rPr>
              <a:t>Funds earn interest over time</a:t>
            </a:r>
          </a:p>
          <a:p>
            <a:pPr lvl="1" indent="-342900">
              <a:buFont typeface="Arial" panose="020B0604020202020204" pitchFamily="34" charset="0"/>
              <a:buChar char="•"/>
            </a:pPr>
            <a:r>
              <a:rPr lang="en-US">
                <a:solidFill>
                  <a:srgbClr val="262626"/>
                </a:solidFill>
                <a:latin typeface="Arial" panose="020B0604020202020204" pitchFamily="34" charset="0"/>
                <a:cs typeface="Arial" panose="020B0604020202020204" pitchFamily="34" charset="0"/>
              </a:rPr>
              <a:t>Once balance reaches $1,000, you may invest funds above that level in a variety of HSA investment options</a:t>
            </a:r>
          </a:p>
          <a:p>
            <a:pPr>
              <a:buFont typeface="Arial" panose="020B0604020202020204" pitchFamily="34" charset="0"/>
              <a:buChar char="•"/>
            </a:pPr>
            <a:r>
              <a:rPr lang="en-US">
                <a:solidFill>
                  <a:srgbClr val="262626"/>
                </a:solidFill>
                <a:latin typeface="Arial" panose="020B0604020202020204" pitchFamily="34" charset="0"/>
                <a:cs typeface="Arial" panose="020B0604020202020204" pitchFamily="34" charset="0"/>
              </a:rPr>
              <a:t>See the </a:t>
            </a:r>
            <a:r>
              <a:rPr lang="en-US">
                <a:solidFill>
                  <a:srgbClr val="262626"/>
                </a:solidFill>
                <a:latin typeface="Arial" panose="020B0604020202020204" pitchFamily="34" charset="0"/>
                <a:cs typeface="Arial" panose="020B0604020202020204" pitchFamily="34" charset="0"/>
                <a:hlinkClick r:id="rId7"/>
              </a:rPr>
              <a:t>How an HSA Works page</a:t>
            </a:r>
            <a:r>
              <a:rPr lang="en-US">
                <a:solidFill>
                  <a:srgbClr val="262626"/>
                </a:solidFill>
                <a:latin typeface="Arial" panose="020B0604020202020204" pitchFamily="34" charset="0"/>
                <a:cs typeface="Arial" panose="020B0604020202020204" pitchFamily="34" charset="0"/>
              </a:rPr>
              <a:t> for details</a:t>
            </a:r>
            <a:endParaRPr lang="en-US">
              <a:solidFill>
                <a:srgbClr val="262626"/>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695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578A-E8FE-45E3-918C-2E4A98007C63}"/>
              </a:ext>
            </a:extLst>
          </p:cNvPr>
          <p:cNvSpPr>
            <a:spLocks noGrp="1"/>
          </p:cNvSpPr>
          <p:nvPr>
            <p:ph type="title"/>
          </p:nvPr>
        </p:nvSpPr>
        <p:spPr/>
        <p:txBody>
          <a:bodyPr>
            <a:normAutofit/>
          </a:bodyPr>
          <a:lstStyle/>
          <a:p>
            <a:r>
              <a:rPr lang="en-US"/>
              <a:t>Wisconsin </a:t>
            </a:r>
            <a:br>
              <a:rPr lang="en-US"/>
            </a:br>
            <a:r>
              <a:rPr lang="en-US"/>
              <a:t>Retirement System (WRS)</a:t>
            </a:r>
          </a:p>
        </p:txBody>
      </p:sp>
      <p:sp>
        <p:nvSpPr>
          <p:cNvPr id="3" name="Text Placeholder 2">
            <a:extLst>
              <a:ext uri="{FF2B5EF4-FFF2-40B4-BE49-F238E27FC236}">
                <a16:creationId xmlns:a16="http://schemas.microsoft.com/office/drawing/2014/main" id="{6DC8B1C3-4640-4536-9282-A9CB424D0998}"/>
              </a:ext>
            </a:extLst>
          </p:cNvPr>
          <p:cNvSpPr>
            <a:spLocks noGrp="1"/>
          </p:cNvSpPr>
          <p:nvPr>
            <p:ph type="body" idx="1"/>
          </p:nvPr>
        </p:nvSpPr>
        <p:spPr/>
        <p:txBody>
          <a:bodyPr/>
          <a:lstStyle/>
          <a:p>
            <a:r>
              <a:rPr lang="en-US" dirty="0"/>
              <a:t>Change for 2024 contribution rates </a:t>
            </a:r>
          </a:p>
        </p:txBody>
      </p:sp>
      <p:pic>
        <p:nvPicPr>
          <p:cNvPr id="4" name="Picture 6">
            <a:extLst>
              <a:ext uri="{FF2B5EF4-FFF2-40B4-BE49-F238E27FC236}">
                <a16:creationId xmlns:a16="http://schemas.microsoft.com/office/drawing/2014/main" id="{C9B660B2-7967-4DC5-BF26-2D5D137B7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31" y="975366"/>
            <a:ext cx="2491557" cy="15544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8">
            <a:extLst>
              <a:ext uri="{FF2B5EF4-FFF2-40B4-BE49-F238E27FC236}">
                <a16:creationId xmlns:a16="http://schemas.microsoft.com/office/drawing/2014/main" id="{CB0951C1-229E-40F6-95F8-F6E219E68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772" y="4383674"/>
            <a:ext cx="1614488"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900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9BEBE1B-7A3B-4C83-AB6F-0D12F44B9F23}"/>
              </a:ext>
            </a:extLst>
          </p:cNvPr>
          <p:cNvSpPr>
            <a:spLocks noGrp="1"/>
          </p:cNvSpPr>
          <p:nvPr>
            <p:ph type="title"/>
          </p:nvPr>
        </p:nvSpPr>
        <p:spPr>
          <a:xfrm>
            <a:off x="1055599" y="1055077"/>
            <a:ext cx="2532909" cy="4794578"/>
          </a:xfrm>
        </p:spPr>
        <p:txBody>
          <a:bodyPr>
            <a:normAutofit/>
          </a:bodyPr>
          <a:lstStyle/>
          <a:p>
            <a:r>
              <a:rPr lang="en-US" sz="3700">
                <a:solidFill>
                  <a:srgbClr val="262626"/>
                </a:solidFill>
                <a:latin typeface="Arial" panose="020B0604020202020204" pitchFamily="34" charset="0"/>
                <a:cs typeface="Arial" panose="020B0604020202020204" pitchFamily="34" charset="0"/>
              </a:rPr>
              <a:t>Open Enrollment Resources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F3C4743-7D23-4CFF-8A97-463A47AE74B8}"/>
              </a:ext>
            </a:extLst>
          </p:cNvPr>
          <p:cNvGraphicFramePr>
            <a:graphicFrameLocks noGrp="1"/>
          </p:cNvGraphicFramePr>
          <p:nvPr>
            <p:ph idx="1"/>
            <p:extLst>
              <p:ext uri="{D42A27DB-BD31-4B8C-83A1-F6EECF244321}">
                <p14:modId xmlns:p14="http://schemas.microsoft.com/office/powerpoint/2010/main" val="302030309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8781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6F93779-DB58-44C1-888D-6C3DD95FF59A}"/>
              </a:ext>
            </a:extLst>
          </p:cNvPr>
          <p:cNvSpPr>
            <a:spLocks noGrp="1"/>
          </p:cNvSpPr>
          <p:nvPr>
            <p:ph type="title"/>
          </p:nvPr>
        </p:nvSpPr>
        <p:spPr>
          <a:xfrm>
            <a:off x="7804780" y="1041401"/>
            <a:ext cx="3531702" cy="2345264"/>
          </a:xfrm>
        </p:spPr>
        <p:txBody>
          <a:bodyPr vert="horz" lIns="91440" tIns="45720" rIns="91440" bIns="45720" rtlCol="0" anchor="b">
            <a:normAutofit/>
          </a:bodyPr>
          <a:lstStyle/>
          <a:p>
            <a:pPr>
              <a:lnSpc>
                <a:spcPct val="90000"/>
              </a:lnSpc>
            </a:pPr>
            <a:r>
              <a:rPr lang="en-US" sz="3700" dirty="0">
                <a:solidFill>
                  <a:srgbClr val="262626"/>
                </a:solidFill>
                <a:latin typeface="Arial" panose="020B0604020202020204" pitchFamily="34" charset="0"/>
                <a:cs typeface="Arial" panose="020B0604020202020204" pitchFamily="34" charset="0"/>
              </a:rPr>
              <a:t>Wisconsin Retirement System (WRS)</a:t>
            </a:r>
          </a:p>
        </p:txBody>
      </p:sp>
      <p:sp>
        <p:nvSpPr>
          <p:cNvPr id="3" name="Content Placeholder 2">
            <a:extLst>
              <a:ext uri="{FF2B5EF4-FFF2-40B4-BE49-F238E27FC236}">
                <a16:creationId xmlns:a16="http://schemas.microsoft.com/office/drawing/2014/main" id="{8761B2FA-266E-44C2-BDAB-B2F7405F8E49}"/>
              </a:ext>
            </a:extLst>
          </p:cNvPr>
          <p:cNvSpPr>
            <a:spLocks noGrp="1"/>
          </p:cNvSpPr>
          <p:nvPr>
            <p:ph idx="1"/>
          </p:nvPr>
        </p:nvSpPr>
        <p:spPr>
          <a:xfrm>
            <a:off x="7999431" y="3657596"/>
            <a:ext cx="3092865" cy="1933463"/>
          </a:xfrm>
        </p:spPr>
        <p:txBody>
          <a:bodyPr vert="horz" lIns="91440" tIns="45720" rIns="91440" bIns="45720" rtlCol="0" anchor="t">
            <a:normAutofit/>
          </a:bodyPr>
          <a:lstStyle/>
          <a:p>
            <a:pPr marL="0" indent="0" algn="ctr">
              <a:buNone/>
            </a:pPr>
            <a:r>
              <a:rPr lang="en-US" sz="2100" kern="1200" cap="none" dirty="0">
                <a:solidFill>
                  <a:srgbClr val="000000"/>
                </a:solidFill>
                <a:effectLst/>
                <a:latin typeface="Arial" panose="020B0604020202020204" pitchFamily="34" charset="0"/>
                <a:cs typeface="Arial" panose="020B0604020202020204" pitchFamily="34" charset="0"/>
              </a:rPr>
              <a:t>WRS contribution rate increased 0.20% from 2023</a:t>
            </a:r>
          </a:p>
        </p:txBody>
      </p:sp>
      <p:sp>
        <p:nvSpPr>
          <p:cNvPr id="25" name="Rectangle 24">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6958F1C1-7FC7-4700-A441-BC9ECEFEE788}"/>
              </a:ext>
            </a:extLst>
          </p:cNvPr>
          <p:cNvGraphicFramePr>
            <a:graphicFrameLocks noGrp="1"/>
          </p:cNvGraphicFramePr>
          <p:nvPr>
            <p:extLst>
              <p:ext uri="{D42A27DB-BD31-4B8C-83A1-F6EECF244321}">
                <p14:modId xmlns:p14="http://schemas.microsoft.com/office/powerpoint/2010/main" val="1261705745"/>
              </p:ext>
            </p:extLst>
          </p:nvPr>
        </p:nvGraphicFramePr>
        <p:xfrm>
          <a:off x="1412683" y="1626479"/>
          <a:ext cx="5784085" cy="3426239"/>
        </p:xfrm>
        <a:graphic>
          <a:graphicData uri="http://schemas.openxmlformats.org/drawingml/2006/table">
            <a:tbl>
              <a:tblPr firstRow="1" bandRow="1">
                <a:tableStyleId>{073A0DAA-6AF3-43AB-8588-CEC1D06C72B9}</a:tableStyleId>
              </a:tblPr>
              <a:tblGrid>
                <a:gridCol w="2364043">
                  <a:extLst>
                    <a:ext uri="{9D8B030D-6E8A-4147-A177-3AD203B41FA5}">
                      <a16:colId xmlns:a16="http://schemas.microsoft.com/office/drawing/2014/main" val="2946610614"/>
                    </a:ext>
                  </a:extLst>
                </a:gridCol>
                <a:gridCol w="1710021">
                  <a:extLst>
                    <a:ext uri="{9D8B030D-6E8A-4147-A177-3AD203B41FA5}">
                      <a16:colId xmlns:a16="http://schemas.microsoft.com/office/drawing/2014/main" val="3283109362"/>
                    </a:ext>
                  </a:extLst>
                </a:gridCol>
                <a:gridCol w="1710021">
                  <a:extLst>
                    <a:ext uri="{9D8B030D-6E8A-4147-A177-3AD203B41FA5}">
                      <a16:colId xmlns:a16="http://schemas.microsoft.com/office/drawing/2014/main" val="1569378954"/>
                    </a:ext>
                  </a:extLst>
                </a:gridCol>
              </a:tblGrid>
              <a:tr h="1053775">
                <a:tc>
                  <a:txBody>
                    <a:bodyPr/>
                    <a:lstStyle/>
                    <a:p>
                      <a:pPr algn="ctr"/>
                      <a:r>
                        <a:rPr lang="en-US" sz="2000">
                          <a:latin typeface="Arial" panose="020B0604020202020204" pitchFamily="34" charset="0"/>
                          <a:cs typeface="Arial" panose="020B0604020202020204" pitchFamily="34" charset="0"/>
                        </a:rPr>
                        <a:t>WRS Category</a:t>
                      </a:r>
                    </a:p>
                  </a:txBody>
                  <a:tcPr marL="91510" marR="91510" marT="45755" marB="45755" anchor="ctr"/>
                </a:tc>
                <a:tc>
                  <a:txBody>
                    <a:bodyPr/>
                    <a:lstStyle/>
                    <a:p>
                      <a:pPr algn="ctr"/>
                      <a:r>
                        <a:rPr lang="en-US" sz="2000" dirty="0">
                          <a:latin typeface="Arial" panose="020B0604020202020204" pitchFamily="34" charset="0"/>
                          <a:cs typeface="Arial" panose="020B0604020202020204" pitchFamily="34" charset="0"/>
                        </a:rPr>
                        <a:t>2024 WRS</a:t>
                      </a:r>
                    </a:p>
                    <a:p>
                      <a:pPr algn="ctr"/>
                      <a:r>
                        <a:rPr lang="en-US" sz="2000" dirty="0">
                          <a:latin typeface="Arial" panose="020B0604020202020204" pitchFamily="34" charset="0"/>
                          <a:cs typeface="Arial" panose="020B0604020202020204" pitchFamily="34" charset="0"/>
                        </a:rPr>
                        <a:t>Employee Contribution</a:t>
                      </a:r>
                    </a:p>
                  </a:txBody>
                  <a:tcPr marL="91510" marR="91510" marT="45755" marB="45755" anchor="ctr"/>
                </a:tc>
                <a:tc>
                  <a:txBody>
                    <a:bodyPr/>
                    <a:lstStyle/>
                    <a:p>
                      <a:pPr algn="ctr"/>
                      <a:r>
                        <a:rPr lang="en-US" sz="2000" dirty="0">
                          <a:latin typeface="Arial" panose="020B0604020202020204" pitchFamily="34" charset="0"/>
                          <a:cs typeface="Arial" panose="020B0604020202020204" pitchFamily="34" charset="0"/>
                        </a:rPr>
                        <a:t>2024 WRS</a:t>
                      </a:r>
                    </a:p>
                    <a:p>
                      <a:pPr algn="ctr"/>
                      <a:r>
                        <a:rPr lang="en-US" sz="2000" dirty="0">
                          <a:latin typeface="Arial" panose="020B0604020202020204" pitchFamily="34" charset="0"/>
                          <a:cs typeface="Arial" panose="020B0604020202020204" pitchFamily="34" charset="0"/>
                        </a:rPr>
                        <a:t>Employer Contribution</a:t>
                      </a:r>
                    </a:p>
                  </a:txBody>
                  <a:tcPr marL="91510" marR="91510" marT="45755" marB="45755" anchor="ctr"/>
                </a:tc>
                <a:extLst>
                  <a:ext uri="{0D108BD9-81ED-4DB2-BD59-A6C34878D82A}">
                    <a16:rowId xmlns:a16="http://schemas.microsoft.com/office/drawing/2014/main" val="3293560827"/>
                  </a:ext>
                </a:extLst>
              </a:tr>
              <a:tr h="439563">
                <a:tc>
                  <a:txBody>
                    <a:bodyPr/>
                    <a:lstStyle/>
                    <a:p>
                      <a:pPr algn="ctr"/>
                      <a:r>
                        <a:rPr lang="en-US" sz="2000">
                          <a:latin typeface="Arial" panose="020B0604020202020204" pitchFamily="34" charset="0"/>
                          <a:cs typeface="Arial" panose="020B0604020202020204" pitchFamily="34" charset="0"/>
                        </a:rPr>
                        <a:t>General/Teacher</a:t>
                      </a: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extLst>
                  <a:ext uri="{0D108BD9-81ED-4DB2-BD59-A6C34878D82A}">
                    <a16:rowId xmlns:a16="http://schemas.microsoft.com/office/drawing/2014/main" val="2422653931"/>
                  </a:ext>
                </a:extLst>
              </a:tr>
              <a:tr h="439563">
                <a:tc>
                  <a:txBody>
                    <a:bodyPr/>
                    <a:lstStyle/>
                    <a:p>
                      <a:pPr algn="ctr"/>
                      <a:r>
                        <a:rPr lang="en-US" sz="2000">
                          <a:latin typeface="Arial" panose="020B0604020202020204" pitchFamily="34" charset="0"/>
                          <a:cs typeface="Arial" panose="020B0604020202020204" pitchFamily="34" charset="0"/>
                        </a:rPr>
                        <a:t>Executive/Elected</a:t>
                      </a: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extLst>
                  <a:ext uri="{0D108BD9-81ED-4DB2-BD59-A6C34878D82A}">
                    <a16:rowId xmlns:a16="http://schemas.microsoft.com/office/drawing/2014/main" val="560470490"/>
                  </a:ext>
                </a:extLst>
              </a:tr>
              <a:tr h="746669">
                <a:tc>
                  <a:txBody>
                    <a:bodyPr/>
                    <a:lstStyle/>
                    <a:p>
                      <a:pPr algn="ctr"/>
                      <a:r>
                        <a:rPr lang="en-US" sz="2000">
                          <a:latin typeface="Arial" panose="020B0604020202020204" pitchFamily="34" charset="0"/>
                          <a:cs typeface="Arial" panose="020B0604020202020204" pitchFamily="34" charset="0"/>
                        </a:rPr>
                        <a:t>Protective w/ Social</a:t>
                      </a:r>
                      <a:r>
                        <a:rPr lang="en-US" sz="2000" baseline="0">
                          <a:latin typeface="Arial" panose="020B0604020202020204" pitchFamily="34" charset="0"/>
                          <a:cs typeface="Arial" panose="020B0604020202020204" pitchFamily="34" charset="0"/>
                        </a:rPr>
                        <a:t> Security</a:t>
                      </a:r>
                      <a:endParaRPr lang="en-US" sz="2000">
                        <a:latin typeface="Arial" panose="020B0604020202020204" pitchFamily="34" charset="0"/>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14.30%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extLst>
                  <a:ext uri="{0D108BD9-81ED-4DB2-BD59-A6C34878D82A}">
                    <a16:rowId xmlns:a16="http://schemas.microsoft.com/office/drawing/2014/main" val="2735773842"/>
                  </a:ext>
                </a:extLst>
              </a:tr>
              <a:tr h="746669">
                <a:tc>
                  <a:txBody>
                    <a:bodyPr/>
                    <a:lstStyle/>
                    <a:p>
                      <a:pPr algn="ctr"/>
                      <a:r>
                        <a:rPr lang="en-US" sz="2000">
                          <a:latin typeface="Arial" panose="020B0604020202020204" pitchFamily="34" charset="0"/>
                          <a:cs typeface="Arial" panose="020B0604020202020204" pitchFamily="34" charset="0"/>
                        </a:rPr>
                        <a:t>Protective</a:t>
                      </a:r>
                      <a:r>
                        <a:rPr lang="en-US" sz="2000" baseline="0">
                          <a:latin typeface="Arial" panose="020B0604020202020204" pitchFamily="34" charset="0"/>
                          <a:cs typeface="Arial" panose="020B0604020202020204" pitchFamily="34" charset="0"/>
                        </a:rPr>
                        <a:t> w/out Social Security</a:t>
                      </a:r>
                      <a:endParaRPr lang="en-US" sz="2000">
                        <a:latin typeface="Arial" panose="020B0604020202020204" pitchFamily="34" charset="0"/>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6.90%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Arial" panose="020B0604020202020204" pitchFamily="34" charset="0"/>
                          <a:cs typeface="Arial" panose="020B0604020202020204" pitchFamily="34" charset="0"/>
                        </a:rPr>
                        <a:t>14.30%</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510" marR="91510" marT="45755" marB="45755" anchor="ctr"/>
                </a:tc>
                <a:extLst>
                  <a:ext uri="{0D108BD9-81ED-4DB2-BD59-A6C34878D82A}">
                    <a16:rowId xmlns:a16="http://schemas.microsoft.com/office/drawing/2014/main" val="323000800"/>
                  </a:ext>
                </a:extLst>
              </a:tr>
            </a:tbl>
          </a:graphicData>
        </a:graphic>
      </p:graphicFrame>
    </p:spTree>
    <p:extLst>
      <p:ext uri="{BB962C8B-B14F-4D97-AF65-F5344CB8AC3E}">
        <p14:creationId xmlns:p14="http://schemas.microsoft.com/office/powerpoint/2010/main" val="3001845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B6F20-ACBD-46C3-BF1C-B0DA01E0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873E22E-6D95-4919-9786-9CE22CFB2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136405D-91C1-4AC4-A1DA-AADA5236E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CA6F2B-1D89-41A4-A227-CD3A03080960}"/>
              </a:ext>
            </a:extLst>
          </p:cNvPr>
          <p:cNvSpPr>
            <a:spLocks noGrp="1"/>
          </p:cNvSpPr>
          <p:nvPr>
            <p:ph type="ctrTitle"/>
          </p:nvPr>
        </p:nvSpPr>
        <p:spPr>
          <a:xfrm>
            <a:off x="4636481" y="1041401"/>
            <a:ext cx="6455815" cy="2345264"/>
          </a:xfrm>
        </p:spPr>
        <p:txBody>
          <a:bodyPr>
            <a:normAutofit/>
          </a:bodyPr>
          <a:lstStyle/>
          <a:p>
            <a:r>
              <a:rPr lang="en-US">
                <a:solidFill>
                  <a:srgbClr val="262626"/>
                </a:solidFill>
                <a:latin typeface="Arial" panose="020B0604020202020204" pitchFamily="34" charset="0"/>
                <a:cs typeface="Arial" panose="020B0604020202020204" pitchFamily="34" charset="0"/>
              </a:rPr>
              <a:t>eBenefits</a:t>
            </a:r>
          </a:p>
        </p:txBody>
      </p:sp>
      <p:sp>
        <p:nvSpPr>
          <p:cNvPr id="3" name="Subtitle 2">
            <a:extLst>
              <a:ext uri="{FF2B5EF4-FFF2-40B4-BE49-F238E27FC236}">
                <a16:creationId xmlns:a16="http://schemas.microsoft.com/office/drawing/2014/main" id="{5EFE5598-FD1C-47B0-9D75-CF6B2126AEED}"/>
              </a:ext>
            </a:extLst>
          </p:cNvPr>
          <p:cNvSpPr>
            <a:spLocks noGrp="1"/>
          </p:cNvSpPr>
          <p:nvPr>
            <p:ph type="subTitle" idx="1"/>
          </p:nvPr>
        </p:nvSpPr>
        <p:spPr>
          <a:xfrm>
            <a:off x="4636481" y="3657596"/>
            <a:ext cx="6455816" cy="1949707"/>
          </a:xfrm>
        </p:spPr>
        <p:txBody>
          <a:bodyPr>
            <a:normAutofit/>
          </a:bodyPr>
          <a:lstStyle/>
          <a:p>
            <a:r>
              <a:rPr lang="en-US">
                <a:solidFill>
                  <a:srgbClr val="000000"/>
                </a:solidFill>
                <a:latin typeface="Arial" panose="020B0604020202020204" pitchFamily="34" charset="0"/>
                <a:cs typeface="Arial" panose="020B0604020202020204" pitchFamily="34" charset="0"/>
              </a:rPr>
              <a:t>All elections made through STAR eBenefits</a:t>
            </a:r>
          </a:p>
          <a:p>
            <a:r>
              <a:rPr lang="en-US">
                <a:solidFill>
                  <a:srgbClr val="000000"/>
                </a:solidFill>
                <a:latin typeface="Arial" panose="020B0604020202020204" pitchFamily="34" charset="0"/>
                <a:cs typeface="Arial" panose="020B0604020202020204" pitchFamily="34" charset="0"/>
              </a:rPr>
              <a:t>Will receive a confirmation notice of elections</a:t>
            </a:r>
          </a:p>
        </p:txBody>
      </p:sp>
      <p:pic>
        <p:nvPicPr>
          <p:cNvPr id="16" name="Picture 15">
            <a:extLst>
              <a:ext uri="{FF2B5EF4-FFF2-40B4-BE49-F238E27FC236}">
                <a16:creationId xmlns:a16="http://schemas.microsoft.com/office/drawing/2014/main" id="{92197BAB-F32A-48E3-8888-C2431E9F6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sp>
        <p:nvSpPr>
          <p:cNvPr id="18" name="Rectangle 17">
            <a:extLst>
              <a:ext uri="{FF2B5EF4-FFF2-40B4-BE49-F238E27FC236}">
                <a16:creationId xmlns:a16="http://schemas.microsoft.com/office/drawing/2014/main" id="{B5B11595-9562-42F8-B810-2A20A784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teschdmwls\AppData\Local\Microsoft\Windows\Temporary Internet Files\Content.IE5\LBLIKDP8\checklist[1].png">
            <a:extLst>
              <a:ext uri="{FF2B5EF4-FFF2-40B4-BE49-F238E27FC236}">
                <a16:creationId xmlns:a16="http://schemas.microsoft.com/office/drawing/2014/main" id="{CF495602-3AC5-4953-9C9C-7AB09A8E71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12683" y="2232223"/>
            <a:ext cx="2433793" cy="221475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3C6B113E-084C-4375-B4FB-70E276EC94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C4F8C38E-73AE-4CE8-872C-42AFC0409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spTree>
    <p:extLst>
      <p:ext uri="{BB962C8B-B14F-4D97-AF65-F5344CB8AC3E}">
        <p14:creationId xmlns:p14="http://schemas.microsoft.com/office/powerpoint/2010/main" val="609053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AFC4-D6B1-8D90-14DC-E7DABBA44F7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OE and Retirees – NEW for 2024!</a:t>
            </a:r>
          </a:p>
        </p:txBody>
      </p:sp>
      <p:sp>
        <p:nvSpPr>
          <p:cNvPr id="3" name="Content Placeholder 2">
            <a:extLst>
              <a:ext uri="{FF2B5EF4-FFF2-40B4-BE49-F238E27FC236}">
                <a16:creationId xmlns:a16="http://schemas.microsoft.com/office/drawing/2014/main" id="{3B6F8F27-AB8F-6873-0D75-488E373E9FFD}"/>
              </a:ext>
            </a:extLst>
          </p:cNvPr>
          <p:cNvSpPr>
            <a:spLocks noGrp="1"/>
          </p:cNvSpPr>
          <p:nvPr>
            <p:ph idx="1"/>
          </p:nvPr>
        </p:nvSpPr>
        <p:spPr/>
        <p:txBody>
          <a:bodyPr>
            <a:normAutofi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Employees who know they will be retiring on or before 1/1/24, should complete paper applications to make benefit changes and submit paper applications to the agency.</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employee should not make changes within ESS because these changes will never go over to ETF.</a:t>
            </a:r>
          </a:p>
          <a:p>
            <a:pPr>
              <a:buFont typeface="Arial" panose="020B0604020202020204" pitchFamily="34" charset="0"/>
              <a:buChar char="•"/>
            </a:pPr>
            <a:r>
              <a:rPr lang="en-US" dirty="0">
                <a:latin typeface="Arial" panose="020B0604020202020204" pitchFamily="34" charset="0"/>
                <a:cs typeface="Arial" panose="020B0604020202020204" pitchFamily="34" charset="0"/>
              </a:rPr>
              <a:t>ETF is requesting retirees complete paper applications and the agency send them to ETF for processing.  </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321855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FB24-18B2-4A44-9F83-A722D8DD93D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eBenefits</a:t>
            </a:r>
          </a:p>
        </p:txBody>
      </p:sp>
      <p:sp>
        <p:nvSpPr>
          <p:cNvPr id="3" name="Content Placeholder 2">
            <a:extLst>
              <a:ext uri="{FF2B5EF4-FFF2-40B4-BE49-F238E27FC236}">
                <a16:creationId xmlns:a16="http://schemas.microsoft.com/office/drawing/2014/main" id="{43080A92-12D6-4F9E-88EA-AA59958B995A}"/>
              </a:ext>
            </a:extLst>
          </p:cNvPr>
          <p:cNvSpPr>
            <a:spLocks noGrp="1"/>
          </p:cNvSpPr>
          <p:nvPr>
            <p:ph idx="1"/>
          </p:nvPr>
        </p:nvSpPr>
        <p:spPr>
          <a:xfrm>
            <a:off x="1295401" y="2491273"/>
            <a:ext cx="9601196" cy="3526972"/>
          </a:xfrm>
        </p:spPr>
        <p:txBody>
          <a:bodyPr>
            <a:normAutofit fontScale="70000" lnSpcReduction="20000"/>
          </a:bodyPr>
          <a:lstStyle/>
          <a:p>
            <a:pPr>
              <a:lnSpc>
                <a:spcPct val="134000"/>
              </a:lnSpc>
              <a:spcBef>
                <a:spcPts val="600"/>
              </a:spcBef>
            </a:pPr>
            <a:r>
              <a:rPr lang="en-US" dirty="0">
                <a:latin typeface="Arial" panose="020B0604020202020204" pitchFamily="34" charset="0"/>
                <a:cs typeface="Arial" panose="020B0604020202020204" pitchFamily="34" charset="0"/>
              </a:rPr>
              <a:t>See </a:t>
            </a:r>
            <a:r>
              <a:rPr lang="en-US" dirty="0">
                <a:latin typeface="Arial" panose="020B0604020202020204" pitchFamily="34" charset="0"/>
                <a:cs typeface="Arial" panose="020B0604020202020204" pitchFamily="34" charset="0"/>
                <a:hlinkClick r:id="rId3"/>
              </a:rPr>
              <a:t>eBenefits Quick Guide</a:t>
            </a:r>
            <a:r>
              <a:rPr lang="en-US" dirty="0">
                <a:latin typeface="Arial" panose="020B0604020202020204" pitchFamily="34" charset="0"/>
                <a:cs typeface="Arial" panose="020B0604020202020204" pitchFamily="34" charset="0"/>
              </a:rPr>
              <a:t> and an </a:t>
            </a:r>
            <a:r>
              <a:rPr lang="en-US" dirty="0">
                <a:latin typeface="Arial" panose="020B0604020202020204" pitchFamily="34" charset="0"/>
                <a:cs typeface="Arial" panose="020B0604020202020204" pitchFamily="34" charset="0"/>
                <a:hlinkClick r:id="rId4"/>
              </a:rPr>
              <a:t>Open Enrollment Summary Brochure and Checklist</a:t>
            </a:r>
            <a:r>
              <a:rPr lang="en-US" dirty="0">
                <a:latin typeface="Arial" panose="020B0604020202020204" pitchFamily="34" charset="0"/>
                <a:cs typeface="Arial" panose="020B0604020202020204" pitchFamily="34" charset="0"/>
              </a:rPr>
              <a:t>.</a:t>
            </a:r>
          </a:p>
          <a:p>
            <a:pPr>
              <a:lnSpc>
                <a:spcPct val="134000"/>
              </a:lnSpc>
              <a:spcBef>
                <a:spcPts val="600"/>
              </a:spcBef>
            </a:pPr>
            <a:r>
              <a:rPr lang="en-US" dirty="0">
                <a:latin typeface="Arial" panose="020B0604020202020204" pitchFamily="34" charset="0"/>
                <a:cs typeface="Arial" panose="020B0604020202020204" pitchFamily="34" charset="0"/>
              </a:rPr>
              <a:t>If you submit your open enrollment elections by 9:30pm on any day during open enrollment, you will receive a confirmation statement that evening.  There will be a one-day delay if elections are received after 9:30pm. </a:t>
            </a:r>
          </a:p>
          <a:p>
            <a:pPr>
              <a:lnSpc>
                <a:spcPct val="134000"/>
              </a:lnSpc>
              <a:spcBef>
                <a:spcPts val="600"/>
              </a:spcBef>
            </a:pPr>
            <a:r>
              <a:rPr lang="en-US" dirty="0">
                <a:latin typeface="Arial" panose="020B0604020202020204" pitchFamily="34" charset="0"/>
                <a:cs typeface="Arial" panose="020B0604020202020204" pitchFamily="34" charset="0"/>
              </a:rPr>
              <a:t>Go to the </a:t>
            </a:r>
            <a:r>
              <a:rPr lang="en-US" b="1" dirty="0">
                <a:latin typeface="Arial" panose="020B0604020202020204" pitchFamily="34" charset="0"/>
                <a:cs typeface="Arial" panose="020B0604020202020204" pitchFamily="34" charset="0"/>
              </a:rPr>
              <a:t>My Benefits </a:t>
            </a:r>
            <a:r>
              <a:rPr lang="en-US" dirty="0">
                <a:latin typeface="Arial" panose="020B0604020202020204" pitchFamily="34" charset="0"/>
                <a:cs typeface="Arial" panose="020B0604020202020204" pitchFamily="34" charset="0"/>
              </a:rPr>
              <a:t>tile on the </a:t>
            </a:r>
            <a:r>
              <a:rPr lang="en-US" dirty="0">
                <a:latin typeface="Arial" panose="020B0604020202020204" pitchFamily="34" charset="0"/>
                <a:cs typeface="Arial" panose="020B0604020202020204" pitchFamily="34" charset="0"/>
                <a:hlinkClick r:id="rId5"/>
              </a:rPr>
              <a:t>employee self-service landing page</a:t>
            </a:r>
            <a:r>
              <a:rPr lang="en-US" dirty="0">
                <a:latin typeface="Arial" panose="020B0604020202020204" pitchFamily="34" charset="0"/>
                <a:cs typeface="Arial" panose="020B0604020202020204" pitchFamily="34" charset="0"/>
              </a:rPr>
              <a:t> click on </a:t>
            </a:r>
            <a:r>
              <a:rPr lang="en-US" b="1" dirty="0">
                <a:latin typeface="Arial" panose="020B0604020202020204" pitchFamily="34" charset="0"/>
                <a:cs typeface="Arial" panose="020B0604020202020204" pitchFamily="34" charset="0"/>
              </a:rPr>
              <a:t>My Benefit Documents</a:t>
            </a:r>
            <a:r>
              <a:rPr lang="en-US" dirty="0">
                <a:latin typeface="Arial" panose="020B0604020202020204" pitchFamily="34" charset="0"/>
                <a:cs typeface="Arial" panose="020B0604020202020204" pitchFamily="34" charset="0"/>
              </a:rPr>
              <a:t> to access your Confirmation Statement.</a:t>
            </a:r>
          </a:p>
          <a:p>
            <a:pPr>
              <a:lnSpc>
                <a:spcPct val="134000"/>
              </a:lnSpc>
              <a:spcBef>
                <a:spcPts val="600"/>
              </a:spcBef>
            </a:pPr>
            <a:r>
              <a:rPr lang="en-US" dirty="0">
                <a:latin typeface="Arial" panose="020B0604020202020204" pitchFamily="34" charset="0"/>
                <a:cs typeface="Arial" panose="020B0604020202020204" pitchFamily="34" charset="0"/>
              </a:rPr>
              <a:t>If you need to change your Open Enrollment elections AFTER you submit them through eBenefits, you can go back into eBenefits at any time through October 20th to update your elections.  You must re-submit your elections each time you log back in to eBenefits.</a:t>
            </a:r>
          </a:p>
        </p:txBody>
      </p:sp>
    </p:spTree>
    <p:extLst>
      <p:ext uri="{BB962C8B-B14F-4D97-AF65-F5344CB8AC3E}">
        <p14:creationId xmlns:p14="http://schemas.microsoft.com/office/powerpoint/2010/main" val="2998405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8DEB-329E-16C5-CAF4-10B5C3568CDB}"/>
              </a:ext>
            </a:extLst>
          </p:cNvPr>
          <p:cNvSpPr>
            <a:spLocks noGrp="1"/>
          </p:cNvSpPr>
          <p:nvPr>
            <p:ph type="title"/>
          </p:nvPr>
        </p:nvSpPr>
        <p:spPr/>
        <p:txBody>
          <a:bodyPr/>
          <a:lstStyle/>
          <a:p>
            <a:r>
              <a:rPr lang="en-US" dirty="0"/>
              <a:t>How to Access eBenefits</a:t>
            </a:r>
          </a:p>
        </p:txBody>
      </p:sp>
      <p:sp>
        <p:nvSpPr>
          <p:cNvPr id="4" name="Content Placeholder 3">
            <a:extLst>
              <a:ext uri="{FF2B5EF4-FFF2-40B4-BE49-F238E27FC236}">
                <a16:creationId xmlns:a16="http://schemas.microsoft.com/office/drawing/2014/main" id="{510BAB5C-27FB-BEB1-7CA3-1FD01A80D506}"/>
              </a:ext>
            </a:extLst>
          </p:cNvPr>
          <p:cNvSpPr>
            <a:spLocks noGrp="1"/>
          </p:cNvSpPr>
          <p:nvPr>
            <p:ph sz="half" idx="2"/>
          </p:nvPr>
        </p:nvSpPr>
        <p:spPr>
          <a:xfrm>
            <a:off x="7379053" y="2458944"/>
            <a:ext cx="3643592" cy="2624523"/>
          </a:xfrm>
        </p:spPr>
        <p:txBody>
          <a:bodyPr/>
          <a:lstStyle/>
          <a:p>
            <a:pPr algn="ctr"/>
            <a:r>
              <a:rPr lang="en-US" sz="1800" dirty="0">
                <a:solidFill>
                  <a:srgbClr val="262626"/>
                </a:solidFill>
                <a:latin typeface="Arial" panose="020B0604020202020204" pitchFamily="34" charset="0"/>
                <a:cs typeface="Arial" panose="020B0604020202020204" pitchFamily="34" charset="0"/>
              </a:rPr>
              <a:t>STAR eBenefits available at: </a:t>
            </a:r>
            <a:r>
              <a:rPr lang="en-US" sz="1800" dirty="0">
                <a:solidFill>
                  <a:srgbClr val="262626"/>
                </a:solidFill>
                <a:latin typeface="Arial" panose="020B0604020202020204" pitchFamily="34" charset="0"/>
                <a:cs typeface="Arial" panose="020B0604020202020204" pitchFamily="34" charset="0"/>
                <a:hlinkClick r:id="rId2"/>
              </a:rPr>
              <a:t>https://ess.wi.gov</a:t>
            </a:r>
            <a:endParaRPr lang="en-US" sz="1800" dirty="0">
              <a:solidFill>
                <a:srgbClr val="262626"/>
              </a:solidFill>
              <a:latin typeface="Arial" panose="020B0604020202020204" pitchFamily="34" charset="0"/>
              <a:cs typeface="Arial" panose="020B0604020202020204" pitchFamily="34" charset="0"/>
            </a:endParaRPr>
          </a:p>
          <a:p>
            <a:pPr algn="ctr"/>
            <a:r>
              <a:rPr lang="en-US" sz="1800" dirty="0">
                <a:solidFill>
                  <a:srgbClr val="262626"/>
                </a:solidFill>
                <a:latin typeface="Arial" panose="020B0604020202020204" pitchFamily="34" charset="0"/>
                <a:cs typeface="Arial" panose="020B0604020202020204" pitchFamily="34" charset="0"/>
              </a:rPr>
              <a:t>Click on the </a:t>
            </a:r>
            <a:r>
              <a:rPr lang="en-US" sz="1800" b="1" dirty="0">
                <a:solidFill>
                  <a:srgbClr val="262626"/>
                </a:solidFill>
                <a:latin typeface="Arial" panose="020B0604020202020204" pitchFamily="34" charset="0"/>
                <a:cs typeface="Arial" panose="020B0604020202020204" pitchFamily="34" charset="0"/>
              </a:rPr>
              <a:t>Open Enrollment Tile </a:t>
            </a:r>
            <a:r>
              <a:rPr lang="en-US" sz="1800" dirty="0">
                <a:solidFill>
                  <a:srgbClr val="262626"/>
                </a:solidFill>
                <a:latin typeface="Arial" panose="020B0604020202020204" pitchFamily="34" charset="0"/>
                <a:cs typeface="Arial" panose="020B0604020202020204" pitchFamily="34" charset="0"/>
              </a:rPr>
              <a:t>to access eBenefits</a:t>
            </a:r>
          </a:p>
          <a:p>
            <a:endParaRPr lang="en-US" dirty="0"/>
          </a:p>
        </p:txBody>
      </p:sp>
      <p:pic>
        <p:nvPicPr>
          <p:cNvPr id="5" name="Picture 4">
            <a:extLst>
              <a:ext uri="{FF2B5EF4-FFF2-40B4-BE49-F238E27FC236}">
                <a16:creationId xmlns:a16="http://schemas.microsoft.com/office/drawing/2014/main" id="{EFEFB0CE-13BC-8676-FE52-E2A1A0FD3590}"/>
              </a:ext>
            </a:extLst>
          </p:cNvPr>
          <p:cNvPicPr>
            <a:picLocks noChangeAspect="1"/>
          </p:cNvPicPr>
          <p:nvPr/>
        </p:nvPicPr>
        <p:blipFill>
          <a:blip r:embed="rId3"/>
          <a:stretch>
            <a:fillRect/>
          </a:stretch>
        </p:blipFill>
        <p:spPr>
          <a:xfrm>
            <a:off x="808091" y="2413849"/>
            <a:ext cx="6390378" cy="3834227"/>
          </a:xfrm>
          <a:prstGeom prst="rect">
            <a:avLst/>
          </a:prstGeom>
        </p:spPr>
      </p:pic>
      <p:sp>
        <p:nvSpPr>
          <p:cNvPr id="6" name="Arrow: Left 5">
            <a:extLst>
              <a:ext uri="{FF2B5EF4-FFF2-40B4-BE49-F238E27FC236}">
                <a16:creationId xmlns:a16="http://schemas.microsoft.com/office/drawing/2014/main" id="{F3A0D988-3E35-5F59-27C2-A9A3157D9FE7}"/>
              </a:ext>
            </a:extLst>
          </p:cNvPr>
          <p:cNvSpPr/>
          <p:nvPr/>
        </p:nvSpPr>
        <p:spPr>
          <a:xfrm>
            <a:off x="7379053" y="4330962"/>
            <a:ext cx="2183061" cy="585627"/>
          </a:xfrm>
          <a:prstGeom prst="leftArrow">
            <a:avLst/>
          </a:prstGeom>
          <a:solidFill>
            <a:srgbClr val="FFFF00"/>
          </a:solidFill>
          <a:ln w="15875" cap="flat" cmpd="sng" algn="ctr">
            <a:solidFill>
              <a:srgbClr val="E48312">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168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1" name="Picture 10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2" name="Rectangle 10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 name="Picture 10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 name="Picture 10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6" name="Straight Connector 10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8" name="Rectangle 107">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1" name="Picture 110">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2" name="Rectangle 111">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3" name="Picture 112">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4" name="Picture 113">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717EE87-2D78-43FF-9C3B-DD220A98B6FC}"/>
              </a:ext>
            </a:extLst>
          </p:cNvPr>
          <p:cNvSpPr>
            <a:spLocks noGrp="1"/>
          </p:cNvSpPr>
          <p:nvPr>
            <p:ph type="title" idx="4294967295"/>
          </p:nvPr>
        </p:nvSpPr>
        <p:spPr>
          <a:xfrm>
            <a:off x="1295402" y="982132"/>
            <a:ext cx="3660056" cy="1325373"/>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Navigating eBenefits</a:t>
            </a:r>
          </a:p>
        </p:txBody>
      </p:sp>
      <p:cxnSp>
        <p:nvCxnSpPr>
          <p:cNvPr id="116" name="Straight Connector 115">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B5E427C-067C-49FA-BF83-E46A4BD5A920}"/>
              </a:ext>
            </a:extLst>
          </p:cNvPr>
          <p:cNvSpPr>
            <a:spLocks noGrp="1"/>
          </p:cNvSpPr>
          <p:nvPr>
            <p:ph idx="4294967295"/>
          </p:nvPr>
        </p:nvSpPr>
        <p:spPr>
          <a:xfrm>
            <a:off x="1295401" y="2493774"/>
            <a:ext cx="3660057" cy="3382094"/>
          </a:xfrm>
        </p:spPr>
        <p:txBody>
          <a:bodyPr vert="horz" lIns="91440" tIns="45720" rIns="91440" bIns="45720" rtlCol="0" anchor="t">
            <a:normAutofit/>
          </a:bodyPr>
          <a:lstStyle/>
          <a:p>
            <a:pPr algn="ctr"/>
            <a:r>
              <a:rPr lang="en-US" sz="1600" dirty="0">
                <a:solidFill>
                  <a:srgbClr val="262626"/>
                </a:solidFill>
                <a:latin typeface="Arial" panose="020B0604020202020204" pitchFamily="34" charset="0"/>
                <a:cs typeface="Arial" panose="020B0604020202020204" pitchFamily="34" charset="0"/>
              </a:rPr>
              <a:t>Click the</a:t>
            </a:r>
            <a:r>
              <a:rPr lang="en-US" sz="1600" b="1" dirty="0">
                <a:solidFill>
                  <a:srgbClr val="262626"/>
                </a:solidFill>
                <a:latin typeface="Arial" panose="020B0604020202020204" pitchFamily="34" charset="0"/>
                <a:cs typeface="Arial" panose="020B0604020202020204" pitchFamily="34" charset="0"/>
              </a:rPr>
              <a:t> Select </a:t>
            </a:r>
            <a:r>
              <a:rPr lang="en-US" sz="1600" dirty="0">
                <a:solidFill>
                  <a:srgbClr val="262626"/>
                </a:solidFill>
                <a:latin typeface="Arial" panose="020B0604020202020204" pitchFamily="34" charset="0"/>
                <a:cs typeface="Arial" panose="020B0604020202020204" pitchFamily="34" charset="0"/>
              </a:rPr>
              <a:t>Button to begin</a:t>
            </a:r>
          </a:p>
          <a:p>
            <a:pPr marL="0" indent="0" algn="ctr"/>
            <a:r>
              <a:rPr lang="en-US" sz="1600" b="1" dirty="0">
                <a:solidFill>
                  <a:srgbClr val="FF0000"/>
                </a:solidFill>
                <a:latin typeface="Arial" panose="020B0604020202020204" pitchFamily="34" charset="0"/>
                <a:cs typeface="Arial" panose="020B0604020202020204" pitchFamily="34" charset="0"/>
              </a:rPr>
              <a:t>New for OE2024</a:t>
            </a:r>
            <a:r>
              <a:rPr lang="en-US" sz="1600" b="1" dirty="0">
                <a:solidFill>
                  <a:srgbClr val="262626"/>
                </a:solidFill>
                <a:latin typeface="Arial" panose="020B0604020202020204" pitchFamily="34" charset="0"/>
                <a:cs typeface="Arial" panose="020B0604020202020204" pitchFamily="34" charset="0"/>
              </a:rPr>
              <a:t>, you must either waive or enroll in the following plans: Dental – Supplemental, Vision, Healthcare FSA, Dependent Day Care FSA, Parking, and Transit.  If you do nothing, you will receive an error message and you will not be able to save and submit your elections</a:t>
            </a:r>
            <a:r>
              <a:rPr lang="en-US" sz="1600" dirty="0">
                <a:solidFill>
                  <a:srgbClr val="262626"/>
                </a:solidFill>
                <a:latin typeface="Arial" panose="020B0604020202020204" pitchFamily="34" charset="0"/>
                <a:cs typeface="Arial" panose="020B0604020202020204" pitchFamily="34" charset="0"/>
              </a:rPr>
              <a:t>.</a:t>
            </a:r>
          </a:p>
          <a:p>
            <a:pPr algn="ctr"/>
            <a:endParaRPr lang="en-US" sz="1600" dirty="0">
              <a:solidFill>
                <a:srgbClr val="262626"/>
              </a:solidFill>
            </a:endParaRPr>
          </a:p>
        </p:txBody>
      </p:sp>
      <p:pic>
        <p:nvPicPr>
          <p:cNvPr id="5" name="Picture 4" descr="A screenshot of a computer screen&#10;&#10;Description automatically generated">
            <a:extLst>
              <a:ext uri="{FF2B5EF4-FFF2-40B4-BE49-F238E27FC236}">
                <a16:creationId xmlns:a16="http://schemas.microsoft.com/office/drawing/2014/main" id="{23432752-E76B-6AA0-4F5D-405309D924DD}"/>
              </a:ext>
            </a:extLst>
          </p:cNvPr>
          <p:cNvPicPr>
            <a:picLocks noChangeAspect="1"/>
          </p:cNvPicPr>
          <p:nvPr/>
        </p:nvPicPr>
        <p:blipFill>
          <a:blip r:embed="rId6"/>
          <a:stretch>
            <a:fillRect/>
          </a:stretch>
        </p:blipFill>
        <p:spPr>
          <a:xfrm>
            <a:off x="6073564" y="982131"/>
            <a:ext cx="4159674"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029979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5" name="Picture 64">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6" name="Rectangle 65">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7" name="Picture 66">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8" name="Picture 67">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9806FF5-D256-42BD-9161-36E08E476A06}"/>
              </a:ext>
            </a:extLst>
          </p:cNvPr>
          <p:cNvSpPr>
            <a:spLocks noGrp="1"/>
          </p:cNvSpPr>
          <p:nvPr>
            <p:ph type="title"/>
          </p:nvPr>
        </p:nvSpPr>
        <p:spPr>
          <a:xfrm>
            <a:off x="1295402" y="982132"/>
            <a:ext cx="3660056" cy="1325373"/>
          </a:xfrm>
        </p:spPr>
        <p:txBody>
          <a:bodyPr anchor="b">
            <a:normAutofit/>
          </a:bodyPr>
          <a:lstStyle/>
          <a:p>
            <a:r>
              <a:rPr lang="en-US" sz="2400">
                <a:latin typeface="Arial" panose="020B0604020202020204" pitchFamily="34" charset="0"/>
                <a:cs typeface="Arial" panose="020B0604020202020204" pitchFamily="34" charset="0"/>
              </a:rPr>
              <a:t>Navigating eBenefits</a:t>
            </a:r>
          </a:p>
        </p:txBody>
      </p:sp>
      <p:cxnSp>
        <p:nvCxnSpPr>
          <p:cNvPr id="70" name="Straight Connector 69">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E6C649C-B92F-448E-8C95-8E448D9813EA}"/>
              </a:ext>
            </a:extLst>
          </p:cNvPr>
          <p:cNvSpPr>
            <a:spLocks noGrp="1"/>
          </p:cNvSpPr>
          <p:nvPr>
            <p:ph idx="1"/>
          </p:nvPr>
        </p:nvSpPr>
        <p:spPr>
          <a:xfrm>
            <a:off x="1295401" y="2493774"/>
            <a:ext cx="3660057" cy="3382094"/>
          </a:xfrm>
        </p:spPr>
        <p:txBody>
          <a:bodyPr>
            <a:normAutofit/>
          </a:bodyPr>
          <a:lstStyle/>
          <a:p>
            <a:pPr marL="0" indent="0" algn="ctr">
              <a:buNone/>
            </a:pPr>
            <a:r>
              <a:rPr lang="en-US" sz="1600" dirty="0">
                <a:latin typeface="Arial" panose="020B0604020202020204" pitchFamily="34" charset="0"/>
                <a:cs typeface="Arial" panose="020B0604020202020204" pitchFamily="34" charset="0"/>
              </a:rPr>
              <a:t>Once you click </a:t>
            </a:r>
            <a:r>
              <a:rPr lang="en-US" sz="1600" b="1" dirty="0">
                <a:latin typeface="Arial" panose="020B0604020202020204" pitchFamily="34" charset="0"/>
                <a:cs typeface="Arial" panose="020B0604020202020204" pitchFamily="34" charset="0"/>
              </a:rPr>
              <a:t>Select</a:t>
            </a:r>
            <a:r>
              <a:rPr lang="en-US" sz="1600" dirty="0">
                <a:latin typeface="Arial" panose="020B0604020202020204" pitchFamily="34" charset="0"/>
                <a:cs typeface="Arial" panose="020B0604020202020204" pitchFamily="34" charset="0"/>
              </a:rPr>
              <a:t>, you will be brought to the Enrollment Summary Page</a:t>
            </a:r>
          </a:p>
          <a:p>
            <a:pPr algn="ctr"/>
            <a:endParaRPr lang="en-US" sz="1600" dirty="0"/>
          </a:p>
        </p:txBody>
      </p:sp>
      <p:pic>
        <p:nvPicPr>
          <p:cNvPr id="5" name="Picture 4">
            <a:extLst>
              <a:ext uri="{FF2B5EF4-FFF2-40B4-BE49-F238E27FC236}">
                <a16:creationId xmlns:a16="http://schemas.microsoft.com/office/drawing/2014/main" id="{0273FED8-7A97-F97F-B1DB-DC7EBE47841B}"/>
              </a:ext>
            </a:extLst>
          </p:cNvPr>
          <p:cNvPicPr>
            <a:picLocks noChangeAspect="1"/>
          </p:cNvPicPr>
          <p:nvPr/>
        </p:nvPicPr>
        <p:blipFill rotWithShape="1">
          <a:blip r:embed="rId6"/>
          <a:srcRect r="2205" b="-1"/>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641699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C331-A9C4-4CD2-982B-7AE724CFB41B}"/>
              </a:ext>
            </a:extLst>
          </p:cNvPr>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ACDA2C67-0E0C-47C0-8AB8-8433585D9E90}"/>
              </a:ext>
            </a:extLst>
          </p:cNvPr>
          <p:cNvSpPr>
            <a:spLocks noGrp="1"/>
          </p:cNvSpPr>
          <p:nvPr>
            <p:ph sz="half" idx="1"/>
          </p:nvPr>
        </p:nvSpPr>
        <p:spPr/>
        <p:txBody>
          <a:bodyPr>
            <a:normAutofit/>
          </a:bodyPr>
          <a:lstStyle/>
          <a:p>
            <a:pPr>
              <a:lnSpc>
                <a:spcPct val="114000"/>
              </a:lnSpc>
              <a:spcBef>
                <a:spcPts val="600"/>
              </a:spcBef>
            </a:pPr>
            <a:r>
              <a:rPr lang="en-US" sz="1800">
                <a:latin typeface="Arial" panose="020B0604020202020204" pitchFamily="34" charset="0"/>
                <a:cs typeface="Arial" panose="020B0604020202020204" pitchFamily="34" charset="0"/>
              </a:rPr>
              <a:t>Please note that when you first look at your Enrollment Summary page, some plans already have a plan listed under New.  These are plans where coverage automatically continues from year to year.</a:t>
            </a:r>
          </a:p>
          <a:p>
            <a:endParaRPr lang="en-US"/>
          </a:p>
        </p:txBody>
      </p:sp>
      <p:sp>
        <p:nvSpPr>
          <p:cNvPr id="6" name="Content Placeholder 5">
            <a:extLst>
              <a:ext uri="{FF2B5EF4-FFF2-40B4-BE49-F238E27FC236}">
                <a16:creationId xmlns:a16="http://schemas.microsoft.com/office/drawing/2014/main" id="{592F4EEC-3AF7-481A-A272-501411A370DE}"/>
              </a:ext>
            </a:extLst>
          </p:cNvPr>
          <p:cNvSpPr>
            <a:spLocks noGrp="1"/>
          </p:cNvSpPr>
          <p:nvPr>
            <p:ph sz="half" idx="2"/>
          </p:nvPr>
        </p:nvSpPr>
        <p:spPr>
          <a:xfrm>
            <a:off x="6175250" y="2560320"/>
            <a:ext cx="4718304" cy="3310128"/>
          </a:xfrm>
        </p:spPr>
        <p:txBody>
          <a:bodyPr>
            <a:normAutofit/>
          </a:bodyPr>
          <a:lstStyle/>
          <a:p>
            <a:r>
              <a:rPr lang="en-US" sz="1800" dirty="0">
                <a:latin typeface="Arial" panose="020B0604020202020204" pitchFamily="34" charset="0"/>
                <a:cs typeface="Arial" panose="020B0604020202020204" pitchFamily="34" charset="0"/>
              </a:rPr>
              <a:t>For other plans (all pre-tax savings accounts), you will see a current election if enrolled in 2023 but </a:t>
            </a:r>
            <a:r>
              <a:rPr lang="en-US" sz="1800" i="1" dirty="0">
                <a:latin typeface="Arial" panose="020B0604020202020204" pitchFamily="34" charset="0"/>
                <a:cs typeface="Arial" panose="020B0604020202020204" pitchFamily="34" charset="0"/>
              </a:rPr>
              <a:t>No Coverage</a:t>
            </a:r>
            <a:r>
              <a:rPr lang="en-US" sz="1800" dirty="0">
                <a:latin typeface="Arial" panose="020B0604020202020204" pitchFamily="34" charset="0"/>
                <a:cs typeface="Arial" panose="020B0604020202020204" pitchFamily="34" charset="0"/>
              </a:rPr>
              <a:t> listed under New.  You are required to re-enroll in these plans every year.</a:t>
            </a:r>
          </a:p>
          <a:p>
            <a:endParaRPr lang="en-US" dirty="0"/>
          </a:p>
        </p:txBody>
      </p:sp>
      <p:pic>
        <p:nvPicPr>
          <p:cNvPr id="5" name="Picture 4">
            <a:extLst>
              <a:ext uri="{FF2B5EF4-FFF2-40B4-BE49-F238E27FC236}">
                <a16:creationId xmlns:a16="http://schemas.microsoft.com/office/drawing/2014/main" id="{19F7849D-C1E4-44F6-A47B-F1D1A193399D}"/>
              </a:ext>
            </a:extLst>
          </p:cNvPr>
          <p:cNvPicPr>
            <a:picLocks noChangeAspect="1"/>
          </p:cNvPicPr>
          <p:nvPr/>
        </p:nvPicPr>
        <p:blipFill>
          <a:blip r:embed="rId3"/>
          <a:stretch>
            <a:fillRect/>
          </a:stretch>
        </p:blipFill>
        <p:spPr>
          <a:xfrm>
            <a:off x="7231468" y="4563035"/>
            <a:ext cx="2843941" cy="906946"/>
          </a:xfrm>
          <a:prstGeom prst="rect">
            <a:avLst/>
          </a:prstGeom>
          <a:ln>
            <a:solidFill>
              <a:schemeClr val="tx1"/>
            </a:solidFill>
          </a:ln>
        </p:spPr>
      </p:pic>
      <p:pic>
        <p:nvPicPr>
          <p:cNvPr id="7" name="Picture 7">
            <a:extLst>
              <a:ext uri="{FF2B5EF4-FFF2-40B4-BE49-F238E27FC236}">
                <a16:creationId xmlns:a16="http://schemas.microsoft.com/office/drawing/2014/main" id="{CE938824-FBF8-40B3-A3B3-8F5BEDEE5F41}"/>
              </a:ext>
            </a:extLst>
          </p:cNvPr>
          <p:cNvPicPr>
            <a:picLocks noChangeAspect="1"/>
          </p:cNvPicPr>
          <p:nvPr/>
        </p:nvPicPr>
        <p:blipFill>
          <a:blip r:embed="rId4"/>
          <a:stretch>
            <a:fillRect/>
          </a:stretch>
        </p:blipFill>
        <p:spPr>
          <a:xfrm>
            <a:off x="1940680" y="4558962"/>
            <a:ext cx="3426345" cy="925486"/>
          </a:xfrm>
          <a:prstGeom prst="rect">
            <a:avLst/>
          </a:prstGeom>
        </p:spPr>
      </p:pic>
    </p:spTree>
    <p:extLst>
      <p:ext uri="{BB962C8B-B14F-4D97-AF65-F5344CB8AC3E}">
        <p14:creationId xmlns:p14="http://schemas.microsoft.com/office/powerpoint/2010/main" val="1048149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761FE-0169-4F9E-8021-1DBC11F7576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F06EAF24-085F-458F-993F-7083742077D4}"/>
              </a:ext>
            </a:extLst>
          </p:cNvPr>
          <p:cNvSpPr>
            <a:spLocks noGrp="1"/>
          </p:cNvSpPr>
          <p:nvPr>
            <p:ph idx="1"/>
          </p:nvPr>
        </p:nvSpPr>
        <p:spPr/>
        <p:txBody>
          <a:bodyPr/>
          <a:lstStyle/>
          <a:p>
            <a:pPr>
              <a:lnSpc>
                <a:spcPct val="114000"/>
              </a:lnSpc>
              <a:spcBef>
                <a:spcPts val="600"/>
              </a:spcBef>
            </a:pPr>
            <a:r>
              <a:rPr lang="en-US">
                <a:latin typeface="Arial" panose="020B0604020202020204" pitchFamily="34" charset="0"/>
                <a:cs typeface="Arial" panose="020B0604020202020204" pitchFamily="34" charset="0"/>
              </a:rPr>
              <a:t>To make a new election click the Edit button to the far right of the plan name</a:t>
            </a:r>
          </a:p>
          <a:p>
            <a:pPr>
              <a:lnSpc>
                <a:spcPct val="114000"/>
              </a:lnSpc>
              <a:spcBef>
                <a:spcPts val="600"/>
              </a:spcBef>
            </a:pPr>
            <a:r>
              <a:rPr lang="en-US">
                <a:latin typeface="Arial" panose="020B0604020202020204" pitchFamily="34" charset="0"/>
                <a:cs typeface="Arial" panose="020B0604020202020204" pitchFamily="34" charset="0"/>
              </a:rPr>
              <a:t>This will bring you to the plan-specific enrollment page</a:t>
            </a:r>
          </a:p>
          <a:p>
            <a:endParaRPr lang="en-US"/>
          </a:p>
        </p:txBody>
      </p:sp>
      <p:pic>
        <p:nvPicPr>
          <p:cNvPr id="7" name="Picture 6">
            <a:extLst>
              <a:ext uri="{FF2B5EF4-FFF2-40B4-BE49-F238E27FC236}">
                <a16:creationId xmlns:a16="http://schemas.microsoft.com/office/drawing/2014/main" id="{F6CB4D5C-52BD-42A2-A6E8-5FAEA24921B7}"/>
              </a:ext>
            </a:extLst>
          </p:cNvPr>
          <p:cNvPicPr>
            <a:picLocks noChangeAspect="1"/>
          </p:cNvPicPr>
          <p:nvPr/>
        </p:nvPicPr>
        <p:blipFill>
          <a:blip r:embed="rId2"/>
          <a:stretch>
            <a:fillRect/>
          </a:stretch>
        </p:blipFill>
        <p:spPr>
          <a:xfrm>
            <a:off x="1591237" y="4425539"/>
            <a:ext cx="9009524" cy="104761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3874956D-B37A-4509-987F-A8E4DDB5668E}"/>
              </a:ext>
            </a:extLst>
          </p:cNvPr>
          <p:cNvCxnSpPr>
            <a:cxnSpLocks/>
          </p:cNvCxnSpPr>
          <p:nvPr/>
        </p:nvCxnSpPr>
        <p:spPr>
          <a:xfrm flipH="1">
            <a:off x="10105965" y="4216400"/>
            <a:ext cx="642714" cy="495300"/>
          </a:xfrm>
          <a:prstGeom prst="straightConnector1">
            <a:avLst/>
          </a:prstGeom>
          <a:noFill/>
          <a:ln w="28575" cap="flat" cmpd="sng" algn="ctr">
            <a:solidFill>
              <a:srgbClr val="FF0000"/>
            </a:solidFill>
            <a:prstDash val="solid"/>
            <a:tailEnd type="arrow"/>
          </a:ln>
          <a:effectLst/>
        </p:spPr>
      </p:cxnSp>
    </p:spTree>
    <p:extLst>
      <p:ext uri="{BB962C8B-B14F-4D97-AF65-F5344CB8AC3E}">
        <p14:creationId xmlns:p14="http://schemas.microsoft.com/office/powerpoint/2010/main" val="2479184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4E7-6417-4563-BAB0-A7D1BE7D5C43}"/>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03C7EC15-E6FC-4BB3-B234-F3B66817EB5D}"/>
              </a:ext>
            </a:extLst>
          </p:cNvPr>
          <p:cNvSpPr>
            <a:spLocks noGrp="1"/>
          </p:cNvSpPr>
          <p:nvPr>
            <p:ph sz="half" idx="1"/>
          </p:nvPr>
        </p:nvSpPr>
        <p:spPr>
          <a:xfrm>
            <a:off x="1298448" y="2560320"/>
            <a:ext cx="4512043" cy="3310128"/>
          </a:xfrm>
        </p:spPr>
        <p:txBody>
          <a:bodyPr/>
          <a:lstStyle/>
          <a:p>
            <a:r>
              <a:rPr lang="en-US" sz="1600" dirty="0">
                <a:latin typeface="Arial" panose="020B0604020202020204" pitchFamily="34" charset="0"/>
                <a:cs typeface="Arial" panose="020B0604020202020204" pitchFamily="34" charset="0"/>
              </a:rPr>
              <a:t>On each plan, you will see what you can do during Open Enrollment and links to more information.</a:t>
            </a:r>
          </a:p>
          <a:p>
            <a:r>
              <a:rPr lang="en-US" sz="1600" dirty="0">
                <a:latin typeface="Arial" panose="020B0604020202020204" pitchFamily="34" charset="0"/>
                <a:cs typeface="Arial" panose="020B0604020202020204" pitchFamily="34" charset="0"/>
              </a:rPr>
              <a:t>On the health page, you can reduce the number of plans on the page by indicating the type of health plan you want</a:t>
            </a:r>
          </a:p>
          <a:p>
            <a:pPr lvl="1"/>
            <a:r>
              <a:rPr lang="en-US" sz="1600" dirty="0">
                <a:latin typeface="Arial" panose="020B0604020202020204" pitchFamily="34" charset="0"/>
                <a:cs typeface="Arial" panose="020B0604020202020204" pitchFamily="34" charset="0"/>
              </a:rPr>
              <a:t>With or Without Dental</a:t>
            </a:r>
          </a:p>
          <a:p>
            <a:pPr lvl="1"/>
            <a:r>
              <a:rPr lang="en-US" sz="1600" dirty="0">
                <a:latin typeface="Arial" panose="020B0604020202020204" pitchFamily="34" charset="0"/>
                <a:cs typeface="Arial" panose="020B0604020202020204" pitchFamily="34" charset="0"/>
              </a:rPr>
              <a:t>High Deductible Health Plan (HDHP) or non-HDHP</a:t>
            </a:r>
          </a:p>
          <a:p>
            <a:endParaRPr lang="en-US" dirty="0"/>
          </a:p>
        </p:txBody>
      </p:sp>
      <p:pic>
        <p:nvPicPr>
          <p:cNvPr id="9" name="Picture 8">
            <a:extLst>
              <a:ext uri="{FF2B5EF4-FFF2-40B4-BE49-F238E27FC236}">
                <a16:creationId xmlns:a16="http://schemas.microsoft.com/office/drawing/2014/main" id="{5C831FB9-408F-4C08-946D-90C741B2D99F}"/>
              </a:ext>
            </a:extLst>
          </p:cNvPr>
          <p:cNvPicPr>
            <a:picLocks noChangeAspect="1"/>
          </p:cNvPicPr>
          <p:nvPr/>
        </p:nvPicPr>
        <p:blipFill>
          <a:blip r:embed="rId2"/>
          <a:stretch>
            <a:fillRect/>
          </a:stretch>
        </p:blipFill>
        <p:spPr>
          <a:xfrm>
            <a:off x="6016752" y="2560320"/>
            <a:ext cx="5247619" cy="31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691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ECBA-244C-4D78-AE24-DD6C29679475}"/>
              </a:ext>
            </a:extLst>
          </p:cNvPr>
          <p:cNvSpPr>
            <a:spLocks noGrp="1"/>
          </p:cNvSpPr>
          <p:nvPr>
            <p:ph type="ctrTitle"/>
          </p:nvPr>
        </p:nvSpPr>
        <p:spPr/>
        <p:txBody>
          <a:bodyPr/>
          <a:lstStyle/>
          <a:p>
            <a:r>
              <a:rPr lang="en-US" sz="3600"/>
              <a:t>State Group Health Insurance</a:t>
            </a:r>
          </a:p>
        </p:txBody>
      </p:sp>
      <p:sp>
        <p:nvSpPr>
          <p:cNvPr id="3" name="Subtitle 2">
            <a:extLst>
              <a:ext uri="{FF2B5EF4-FFF2-40B4-BE49-F238E27FC236}">
                <a16:creationId xmlns:a16="http://schemas.microsoft.com/office/drawing/2014/main" id="{88632CE7-F3BC-49C2-B490-958B63CCB1A3}"/>
              </a:ext>
            </a:extLst>
          </p:cNvPr>
          <p:cNvSpPr>
            <a:spLocks noGrp="1"/>
          </p:cNvSpPr>
          <p:nvPr>
            <p:ph type="subTitle" idx="1"/>
          </p:nvPr>
        </p:nvSpPr>
        <p:spPr>
          <a:xfrm>
            <a:off x="2692398" y="3657597"/>
            <a:ext cx="6815669" cy="1408925"/>
          </a:xfrm>
        </p:spPr>
        <p:txBody>
          <a:bodyPr>
            <a:normAutofit/>
          </a:bodyPr>
          <a:lstStyle/>
          <a:p>
            <a:pPr marL="342900" indent="-342900">
              <a:buFont typeface="Arial" panose="020B0604020202020204" pitchFamily="34" charset="0"/>
              <a:buChar char="•"/>
            </a:pPr>
            <a:r>
              <a:rPr lang="en-US" sz="1800" dirty="0">
                <a:latin typeface="+mj-lt"/>
                <a:cs typeface="Arial" panose="020B0604020202020204" pitchFamily="34" charset="0"/>
              </a:rPr>
              <a:t>Changes for 2024</a:t>
            </a:r>
          </a:p>
          <a:p>
            <a:pPr marL="342900" indent="-342900">
              <a:buFont typeface="Arial" panose="020B0604020202020204" pitchFamily="34" charset="0"/>
              <a:buChar char="•"/>
            </a:pPr>
            <a:r>
              <a:rPr lang="en-US" sz="1800" dirty="0">
                <a:latin typeface="+mj-lt"/>
                <a:cs typeface="Arial" panose="020B0604020202020204" pitchFamily="34" charset="0"/>
              </a:rPr>
              <a:t>Enrollment Choices</a:t>
            </a:r>
          </a:p>
          <a:p>
            <a:pPr marL="342900" indent="-342900">
              <a:buFont typeface="Arial" panose="020B0604020202020204" pitchFamily="34" charset="0"/>
              <a:buChar char="•"/>
            </a:pPr>
            <a:r>
              <a:rPr lang="en-US" sz="1800" dirty="0">
                <a:latin typeface="+mj-lt"/>
                <a:cs typeface="Arial" panose="020B0604020202020204" pitchFamily="34" charset="0"/>
              </a:rPr>
              <a:t>Opt-Out Stipend Requires Action</a:t>
            </a:r>
          </a:p>
          <a:p>
            <a:endParaRPr lang="en-US" dirty="0"/>
          </a:p>
        </p:txBody>
      </p:sp>
    </p:spTree>
    <p:extLst>
      <p:ext uri="{BB962C8B-B14F-4D97-AF65-F5344CB8AC3E}">
        <p14:creationId xmlns:p14="http://schemas.microsoft.com/office/powerpoint/2010/main" val="2027530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D706-4B02-4512-8175-772DA9F6EFF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8CE29D2D-8A21-4394-B481-04B3DE6A1C54}"/>
              </a:ext>
            </a:extLst>
          </p:cNvPr>
          <p:cNvSpPr>
            <a:spLocks noGrp="1"/>
          </p:cNvSpPr>
          <p:nvPr>
            <p:ph idx="1"/>
          </p:nvPr>
        </p:nvSpPr>
        <p:spPr/>
        <p:txBody>
          <a:bodyPr/>
          <a:lstStyle/>
          <a:p>
            <a:pPr>
              <a:lnSpc>
                <a:spcPct val="114000"/>
              </a:lnSpc>
              <a:spcBef>
                <a:spcPts val="600"/>
              </a:spcBef>
            </a:pPr>
            <a:r>
              <a:rPr lang="en-US" dirty="0">
                <a:latin typeface="Arial" panose="020B0604020202020204" pitchFamily="34" charset="0"/>
                <a:cs typeface="Arial" panose="020B0604020202020204" pitchFamily="34" charset="0"/>
              </a:rPr>
              <a:t>To select a plan, click on the radio button next to the plan name</a:t>
            </a:r>
          </a:p>
          <a:p>
            <a:pPr>
              <a:lnSpc>
                <a:spcPct val="114000"/>
              </a:lnSpc>
              <a:spcBef>
                <a:spcPts val="600"/>
              </a:spcBef>
            </a:pPr>
            <a:r>
              <a:rPr lang="en-US" dirty="0">
                <a:latin typeface="Arial" panose="020B0604020202020204" pitchFamily="34" charset="0"/>
                <a:cs typeface="Arial" panose="020B0604020202020204" pitchFamily="34" charset="0"/>
              </a:rPr>
              <a:t>You do NOT pick the coverage level; the system will determine the coverage level based on who is covered by the plan</a:t>
            </a:r>
          </a:p>
          <a:p>
            <a:endParaRPr lang="en-US" dirty="0"/>
          </a:p>
        </p:txBody>
      </p:sp>
      <p:sp>
        <p:nvSpPr>
          <p:cNvPr id="4" name="Arrow: Right 3">
            <a:extLst>
              <a:ext uri="{FF2B5EF4-FFF2-40B4-BE49-F238E27FC236}">
                <a16:creationId xmlns:a16="http://schemas.microsoft.com/office/drawing/2014/main" id="{236BA387-71AF-A7E1-3E27-67FF045312E9}"/>
              </a:ext>
            </a:extLst>
          </p:cNvPr>
          <p:cNvSpPr/>
          <p:nvPr/>
        </p:nvSpPr>
        <p:spPr>
          <a:xfrm>
            <a:off x="2072640" y="4368800"/>
            <a:ext cx="833120" cy="609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EE68D4-B3FE-4F3E-E852-65F8C3BD7057}"/>
              </a:ext>
            </a:extLst>
          </p:cNvPr>
          <p:cNvPicPr>
            <a:picLocks noChangeAspect="1"/>
          </p:cNvPicPr>
          <p:nvPr/>
        </p:nvPicPr>
        <p:blipFill>
          <a:blip r:embed="rId3"/>
          <a:stretch>
            <a:fillRect/>
          </a:stretch>
        </p:blipFill>
        <p:spPr>
          <a:xfrm>
            <a:off x="3049598" y="4216400"/>
            <a:ext cx="5695238" cy="1190476"/>
          </a:xfrm>
          <a:prstGeom prst="rect">
            <a:avLst/>
          </a:prstGeom>
        </p:spPr>
      </p:pic>
    </p:spTree>
    <p:extLst>
      <p:ext uri="{BB962C8B-B14F-4D97-AF65-F5344CB8AC3E}">
        <p14:creationId xmlns:p14="http://schemas.microsoft.com/office/powerpoint/2010/main" val="3214279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58E5-6590-4A85-AB68-776E5C362DCA}"/>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376F11E6-8CCD-44BE-9FA9-ED8F3A5B4B58}"/>
              </a:ext>
            </a:extLst>
          </p:cNvPr>
          <p:cNvSpPr>
            <a:spLocks noGrp="1"/>
          </p:cNvSpPr>
          <p:nvPr>
            <p:ph sz="half" idx="1"/>
          </p:nvPr>
        </p:nvSpPr>
        <p:spPr/>
        <p:txBody>
          <a:bodyPr>
            <a:normAutofit fontScale="92500" lnSpcReduction="10000"/>
          </a:bodyPr>
          <a:lstStyle/>
          <a:p>
            <a:r>
              <a:rPr lang="en-US" sz="1400">
                <a:latin typeface="Arial" panose="020B0604020202020204" pitchFamily="34" charset="0"/>
                <a:cs typeface="Arial" panose="020B0604020202020204" pitchFamily="34" charset="0"/>
              </a:rPr>
              <a:t>Scroll to the bottom of the page to review your dependents</a:t>
            </a:r>
          </a:p>
          <a:p>
            <a:r>
              <a:rPr lang="en-US" sz="1400">
                <a:latin typeface="Arial" panose="020B0604020202020204" pitchFamily="34" charset="0"/>
                <a:cs typeface="Arial" panose="020B0604020202020204" pitchFamily="34" charset="0"/>
              </a:rPr>
              <a:t>Check the box next to any dependent who you want covered by the plan</a:t>
            </a:r>
          </a:p>
          <a:p>
            <a:r>
              <a:rPr lang="en-US" sz="1400">
                <a:latin typeface="Arial" panose="020B0604020202020204" pitchFamily="34" charset="0"/>
                <a:cs typeface="Arial" panose="020B0604020202020204" pitchFamily="34" charset="0"/>
              </a:rPr>
              <a:t>Uncheck the box next to any dependent who you do NOT want covered by the plan</a:t>
            </a:r>
          </a:p>
          <a:p>
            <a:pPr lvl="1"/>
            <a:r>
              <a:rPr lang="en-US" sz="1400" b="1">
                <a:latin typeface="Arial" panose="020B0604020202020204" pitchFamily="34" charset="0"/>
                <a:cs typeface="Arial" panose="020B0604020202020204" pitchFamily="34" charset="0"/>
              </a:rPr>
              <a:t>REMINDER</a:t>
            </a:r>
            <a:r>
              <a:rPr lang="en-US" sz="1400">
                <a:latin typeface="Arial" panose="020B0604020202020204" pitchFamily="34" charset="0"/>
                <a:cs typeface="Arial" panose="020B0604020202020204" pitchFamily="34" charset="0"/>
              </a:rPr>
              <a:t> – if you enroll in family health insurance, you are required to cover all eligible family members.  For the dental and vision plans, there is no requirement to cover all family members if you elect family coverage.</a:t>
            </a:r>
          </a:p>
          <a:p>
            <a:r>
              <a:rPr lang="en-US" sz="1400">
                <a:latin typeface="Arial" panose="020B0604020202020204" pitchFamily="34" charset="0"/>
                <a:cs typeface="Arial" panose="020B0604020202020204" pitchFamily="34" charset="0"/>
              </a:rPr>
              <a:t>Click the Add/Review Dependents button to review information about your dependent or add a new dependent. </a:t>
            </a:r>
            <a:r>
              <a:rPr lang="en-US" sz="1400" b="1">
                <a:latin typeface="Arial" panose="020B0604020202020204" pitchFamily="34" charset="0"/>
                <a:cs typeface="Arial" panose="020B0604020202020204" pitchFamily="34" charset="0"/>
              </a:rPr>
              <a:t>Do NOT add yourself as a dependent</a:t>
            </a:r>
            <a:r>
              <a:rPr lang="en-US" sz="1400">
                <a:latin typeface="Arial" panose="020B0604020202020204" pitchFamily="34" charset="0"/>
                <a:cs typeface="Arial" panose="020B0604020202020204" pitchFamily="34" charset="0"/>
              </a:rPr>
              <a:t>.</a:t>
            </a:r>
          </a:p>
          <a:p>
            <a:endParaRPr lang="en-US"/>
          </a:p>
        </p:txBody>
      </p:sp>
      <p:pic>
        <p:nvPicPr>
          <p:cNvPr id="5" name="Picture 4">
            <a:extLst>
              <a:ext uri="{FF2B5EF4-FFF2-40B4-BE49-F238E27FC236}">
                <a16:creationId xmlns:a16="http://schemas.microsoft.com/office/drawing/2014/main" id="{30EDA3F4-C43B-409E-BA16-4B272CD2136E}"/>
              </a:ext>
            </a:extLst>
          </p:cNvPr>
          <p:cNvPicPr>
            <a:picLocks noChangeAspect="1"/>
          </p:cNvPicPr>
          <p:nvPr/>
        </p:nvPicPr>
        <p:blipFill>
          <a:blip r:embed="rId3"/>
          <a:stretch>
            <a:fillRect/>
          </a:stretch>
        </p:blipFill>
        <p:spPr>
          <a:xfrm>
            <a:off x="6096000" y="2126157"/>
            <a:ext cx="5219048" cy="39238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94261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F967-4DD6-4345-91B1-C83FC619A59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E186EA33-1A43-4361-A666-5DEBEA1A755B}"/>
              </a:ext>
            </a:extLst>
          </p:cNvPr>
          <p:cNvSpPr>
            <a:spLocks noGrp="1"/>
          </p:cNvSpPr>
          <p:nvPr>
            <p:ph sz="half" idx="1"/>
          </p:nvPr>
        </p:nvSpPr>
        <p:spPr>
          <a:xfrm>
            <a:off x="1295402" y="2423159"/>
            <a:ext cx="9598150" cy="2011682"/>
          </a:xfrm>
        </p:spPr>
        <p:txBody>
          <a:bodyPr/>
          <a:lstStyle/>
          <a:p>
            <a:r>
              <a:rPr lang="en-US" sz="1600" dirty="0">
                <a:latin typeface="Arial" panose="020B0604020202020204" pitchFamily="34" charset="0"/>
                <a:cs typeface="Arial" panose="020B0604020202020204" pitchFamily="34" charset="0"/>
              </a:rPr>
              <a:t>You can review your current dependent information, </a:t>
            </a:r>
            <a:r>
              <a:rPr lang="en-US" sz="1600" b="1" dirty="0">
                <a:latin typeface="Arial" panose="020B0604020202020204" pitchFamily="34" charset="0"/>
                <a:cs typeface="Arial" panose="020B0604020202020204" pitchFamily="34" charset="0"/>
              </a:rPr>
              <a:t>but you can NOT change it</a:t>
            </a:r>
            <a:r>
              <a:rPr lang="en-US" sz="1600" dirty="0">
                <a:latin typeface="Arial" panose="020B0604020202020204" pitchFamily="34" charset="0"/>
                <a:cs typeface="Arial" panose="020B0604020202020204" pitchFamily="34" charset="0"/>
              </a:rPr>
              <a:t>.  If dependent information is wrong, contact your agency benefits office to update it.  Do </a:t>
            </a:r>
            <a:r>
              <a:rPr lang="en-US" sz="1600" b="1"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add the dependent again.</a:t>
            </a:r>
          </a:p>
          <a:p>
            <a:r>
              <a:rPr lang="en-US" sz="1600" dirty="0">
                <a:latin typeface="Arial" panose="020B0604020202020204" pitchFamily="34" charset="0"/>
                <a:cs typeface="Arial" panose="020B0604020202020204" pitchFamily="34" charset="0"/>
              </a:rPr>
              <a:t>To add a new dependent, click </a:t>
            </a:r>
            <a:r>
              <a:rPr lang="en-US" sz="1600" b="1" dirty="0">
                <a:latin typeface="Arial" panose="020B0604020202020204" pitchFamily="34" charset="0"/>
                <a:cs typeface="Arial" panose="020B0604020202020204" pitchFamily="34" charset="0"/>
              </a:rPr>
              <a:t>Add a dependent</a:t>
            </a:r>
          </a:p>
          <a:p>
            <a:endParaRPr lang="en-US" dirty="0"/>
          </a:p>
        </p:txBody>
      </p:sp>
      <p:pic>
        <p:nvPicPr>
          <p:cNvPr id="5" name="Picture 4">
            <a:extLst>
              <a:ext uri="{FF2B5EF4-FFF2-40B4-BE49-F238E27FC236}">
                <a16:creationId xmlns:a16="http://schemas.microsoft.com/office/drawing/2014/main" id="{914706C9-BBBB-40E0-AF65-1841FF1B43DD}"/>
              </a:ext>
            </a:extLst>
          </p:cNvPr>
          <p:cNvPicPr>
            <a:picLocks noChangeAspect="1"/>
          </p:cNvPicPr>
          <p:nvPr/>
        </p:nvPicPr>
        <p:blipFill>
          <a:blip r:embed="rId3"/>
          <a:stretch>
            <a:fillRect/>
          </a:stretch>
        </p:blipFill>
        <p:spPr>
          <a:xfrm>
            <a:off x="3019918" y="3728937"/>
            <a:ext cx="6149117" cy="24267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6866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1" name="Picture 10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2" name="Rectangle 10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 name="Picture 10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4" name="Picture 10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6" name="Straight Connector 10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8" name="Rectangle 107">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1" name="Picture 110">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2" name="Rectangle 111">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3" name="Picture 112">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4" name="Picture 113">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B6ABA98-961B-4337-8E2D-757464284080}"/>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Adding a Dependent</a:t>
            </a:r>
          </a:p>
        </p:txBody>
      </p:sp>
      <p:cxnSp>
        <p:nvCxnSpPr>
          <p:cNvPr id="116" name="Straight Connector 115">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CE9848EA-C5C0-4D17-9F2E-01D9C9059065}"/>
              </a:ext>
            </a:extLst>
          </p:cNvPr>
          <p:cNvSpPr>
            <a:spLocks noGrp="1"/>
          </p:cNvSpPr>
          <p:nvPr>
            <p:ph sz="half" idx="1"/>
          </p:nvPr>
        </p:nvSpPr>
        <p:spPr>
          <a:xfrm>
            <a:off x="1295401" y="2493774"/>
            <a:ext cx="3660057" cy="3382094"/>
          </a:xfrm>
        </p:spPr>
        <p:txBody>
          <a:bodyPr vert="horz" lIns="91440" tIns="45720" rIns="91440" bIns="45720" rtlCol="0" anchor="t">
            <a:normAutofit/>
          </a:bodyPr>
          <a:lstStyle/>
          <a:p>
            <a:pPr algn="ctr">
              <a:lnSpc>
                <a:spcPct val="90000"/>
              </a:lnSpc>
            </a:pPr>
            <a:r>
              <a:rPr lang="en-US" sz="1200" dirty="0">
                <a:solidFill>
                  <a:srgbClr val="262626"/>
                </a:solidFill>
                <a:latin typeface="Arial" panose="020B0604020202020204" pitchFamily="34" charset="0"/>
                <a:cs typeface="Arial" panose="020B0604020202020204" pitchFamily="34" charset="0"/>
              </a:rPr>
              <a:t>Must enter the following:</a:t>
            </a:r>
          </a:p>
          <a:p>
            <a:pPr algn="ctr">
              <a:lnSpc>
                <a:spcPct val="90000"/>
              </a:lnSpc>
            </a:pPr>
            <a:r>
              <a:rPr lang="en-US" sz="1200" dirty="0">
                <a:solidFill>
                  <a:srgbClr val="262626"/>
                </a:solidFill>
                <a:latin typeface="Arial" panose="020B0604020202020204" pitchFamily="34" charset="0"/>
                <a:cs typeface="Arial" panose="020B0604020202020204" pitchFamily="34" charset="0"/>
              </a:rPr>
              <a:t>Legal name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Date of birth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Gender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Social security number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Relationship to employee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Marital status </a:t>
            </a:r>
          </a:p>
          <a:p>
            <a:pPr algn="ctr">
              <a:lnSpc>
                <a:spcPct val="90000"/>
              </a:lnSpc>
            </a:pPr>
            <a:r>
              <a:rPr lang="en-US" sz="1200" dirty="0">
                <a:solidFill>
                  <a:srgbClr val="262626"/>
                </a:solidFill>
                <a:latin typeface="Arial" panose="020B0604020202020204" pitchFamily="34" charset="0"/>
                <a:cs typeface="Arial" panose="020B0604020202020204" pitchFamily="34" charset="0"/>
              </a:rPr>
              <a:t>Marital status as of date (if not single)</a:t>
            </a:r>
          </a:p>
          <a:p>
            <a:pPr algn="ctr">
              <a:lnSpc>
                <a:spcPct val="90000"/>
              </a:lnSpc>
            </a:pPr>
            <a:r>
              <a:rPr lang="en-US" sz="1200" dirty="0">
                <a:solidFill>
                  <a:srgbClr val="262626"/>
                </a:solidFill>
                <a:latin typeface="Arial" panose="020B0604020202020204" pitchFamily="34" charset="0"/>
                <a:cs typeface="Arial" panose="020B0604020202020204" pitchFamily="34" charset="0"/>
              </a:rPr>
              <a:t>Address</a:t>
            </a:r>
          </a:p>
          <a:p>
            <a:pPr algn="ctr">
              <a:lnSpc>
                <a:spcPct val="90000"/>
              </a:lnSpc>
            </a:pPr>
            <a:r>
              <a:rPr lang="en-US" sz="1200" dirty="0">
                <a:solidFill>
                  <a:srgbClr val="262626"/>
                </a:solidFill>
                <a:latin typeface="Arial" panose="020B0604020202020204" pitchFamily="34" charset="0"/>
                <a:cs typeface="Arial" panose="020B0604020202020204" pitchFamily="34" charset="0"/>
              </a:rPr>
              <a:t>Phone</a:t>
            </a:r>
          </a:p>
          <a:p>
            <a:pPr algn="ctr">
              <a:lnSpc>
                <a:spcPct val="90000"/>
              </a:lnSpc>
            </a:pPr>
            <a:r>
              <a:rPr lang="en-US" sz="1200" b="1" dirty="0">
                <a:solidFill>
                  <a:srgbClr val="262626"/>
                </a:solidFill>
                <a:latin typeface="Arial" panose="020B0604020202020204" pitchFamily="34" charset="0"/>
                <a:cs typeface="Arial" panose="020B0604020202020204" pitchFamily="34" charset="0"/>
              </a:rPr>
              <a:t>Save</a:t>
            </a:r>
            <a:r>
              <a:rPr lang="en-US" sz="1200" dirty="0">
                <a:solidFill>
                  <a:srgbClr val="262626"/>
                </a:solidFill>
                <a:latin typeface="Arial" panose="020B0604020202020204" pitchFamily="34" charset="0"/>
                <a:cs typeface="Arial" panose="020B0604020202020204" pitchFamily="34" charset="0"/>
              </a:rPr>
              <a:t> at the bottom of the page when entry complete</a:t>
            </a:r>
          </a:p>
          <a:p>
            <a:pPr algn="ctr">
              <a:lnSpc>
                <a:spcPct val="90000"/>
              </a:lnSpc>
            </a:pPr>
            <a:endParaRPr lang="en-US" sz="1200" dirty="0">
              <a:solidFill>
                <a:srgbClr val="262626"/>
              </a:solidFill>
            </a:endParaRPr>
          </a:p>
        </p:txBody>
      </p:sp>
      <p:pic>
        <p:nvPicPr>
          <p:cNvPr id="10" name="Picture 9">
            <a:extLst>
              <a:ext uri="{FF2B5EF4-FFF2-40B4-BE49-F238E27FC236}">
                <a16:creationId xmlns:a16="http://schemas.microsoft.com/office/drawing/2014/main" id="{21CE6C80-6BC6-6396-3937-8EE8494D3253}"/>
              </a:ext>
            </a:extLst>
          </p:cNvPr>
          <p:cNvPicPr>
            <a:picLocks noChangeAspect="1"/>
          </p:cNvPicPr>
          <p:nvPr/>
        </p:nvPicPr>
        <p:blipFill>
          <a:blip r:embed="rId6"/>
          <a:stretch>
            <a:fillRect/>
          </a:stretch>
        </p:blipFill>
        <p:spPr>
          <a:xfrm>
            <a:off x="5479229" y="982131"/>
            <a:ext cx="5348343"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1016404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F74E-A67B-47F7-B4D0-B7C9A81818B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6EC4D960-499B-4500-85E0-ECC142A051B9}"/>
              </a:ext>
            </a:extLst>
          </p:cNvPr>
          <p:cNvSpPr>
            <a:spLocks noGrp="1"/>
          </p:cNvSpPr>
          <p:nvPr>
            <p:ph sz="half" idx="1"/>
          </p:nvPr>
        </p:nvSpPr>
        <p:spPr>
          <a:xfrm>
            <a:off x="1199836" y="3053379"/>
            <a:ext cx="4718304" cy="2164080"/>
          </a:xfrm>
        </p:spPr>
        <p:txBody>
          <a:bodyPr/>
          <a:lstStyle/>
          <a:p>
            <a:r>
              <a:rPr lang="en-US" sz="2000" dirty="0">
                <a:latin typeface="Arial" panose="020B0604020202020204" pitchFamily="34" charset="0"/>
                <a:cs typeface="Arial" panose="020B0604020202020204" pitchFamily="34" charset="0"/>
              </a:rPr>
              <a:t>Once you have made your benefit plan election, click the </a:t>
            </a:r>
            <a:r>
              <a:rPr lang="en-US" sz="2000" b="1" dirty="0">
                <a:latin typeface="Arial" panose="020B0604020202020204" pitchFamily="34" charset="0"/>
                <a:cs typeface="Arial" panose="020B0604020202020204" pitchFamily="34" charset="0"/>
              </a:rPr>
              <a:t>Update and Continue</a:t>
            </a:r>
            <a:r>
              <a:rPr lang="en-US" sz="2000" dirty="0">
                <a:latin typeface="Arial" panose="020B0604020202020204" pitchFamily="34" charset="0"/>
                <a:cs typeface="Arial" panose="020B0604020202020204" pitchFamily="34" charset="0"/>
              </a:rPr>
              <a:t> button.  This will store your election.</a:t>
            </a:r>
          </a:p>
          <a:p>
            <a:r>
              <a:rPr lang="en-US" sz="2000" dirty="0">
                <a:latin typeface="Arial" panose="020B0604020202020204" pitchFamily="34" charset="0"/>
                <a:cs typeface="Arial" panose="020B0604020202020204" pitchFamily="34" charset="0"/>
              </a:rPr>
              <a:t>This will take you to a screen that confirms your election.</a:t>
            </a:r>
          </a:p>
        </p:txBody>
      </p:sp>
      <p:pic>
        <p:nvPicPr>
          <p:cNvPr id="6" name="Picture 5">
            <a:extLst>
              <a:ext uri="{FF2B5EF4-FFF2-40B4-BE49-F238E27FC236}">
                <a16:creationId xmlns:a16="http://schemas.microsoft.com/office/drawing/2014/main" id="{B9D241E7-AF28-4F8D-A124-B01808C8CF30}"/>
              </a:ext>
            </a:extLst>
          </p:cNvPr>
          <p:cNvPicPr>
            <a:picLocks noChangeAspect="1"/>
          </p:cNvPicPr>
          <p:nvPr/>
        </p:nvPicPr>
        <p:blipFill>
          <a:blip r:embed="rId3"/>
          <a:stretch>
            <a:fillRect/>
          </a:stretch>
        </p:blipFill>
        <p:spPr>
          <a:xfrm>
            <a:off x="5918140" y="3022899"/>
            <a:ext cx="5324874" cy="21945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9667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1" name="Picture 11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2" name="Rectangle 11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3" name="Picture 11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4" name="Picture 11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16" name="Straight Connector 11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18" name="Rectangle 117">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1" name="Picture 120">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2" name="Rectangle 121">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3" name="Picture 122">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4" name="Picture 123">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161A974-16F5-4DC5-950E-BF2208C2FCF8}"/>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Navigating eBenefits</a:t>
            </a:r>
          </a:p>
        </p:txBody>
      </p:sp>
      <p:cxnSp>
        <p:nvCxnSpPr>
          <p:cNvPr id="126" name="Straight Connector 125">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61B1C393-BC91-4745-BCCE-819D96CC264D}"/>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marL="285750" indent="-285750">
              <a:buFont typeface="Arial"/>
              <a:buChar char="•"/>
            </a:pPr>
            <a:r>
              <a:rPr lang="en-US" dirty="0">
                <a:solidFill>
                  <a:srgbClr val="262626"/>
                </a:solidFill>
                <a:latin typeface="Arial" panose="020B0604020202020204" pitchFamily="34" charset="0"/>
                <a:cs typeface="Arial" panose="020B0604020202020204" pitchFamily="34" charset="0"/>
              </a:rPr>
              <a:t>On this screen, confirm that your election is correct and click the </a:t>
            </a:r>
            <a:r>
              <a:rPr lang="en-US" b="1" dirty="0">
                <a:solidFill>
                  <a:srgbClr val="262626"/>
                </a:solidFill>
                <a:latin typeface="Arial" panose="020B0604020202020204" pitchFamily="34" charset="0"/>
                <a:cs typeface="Arial" panose="020B0604020202020204" pitchFamily="34" charset="0"/>
              </a:rPr>
              <a:t>Update Elections </a:t>
            </a:r>
            <a:r>
              <a:rPr lang="en-US" dirty="0">
                <a:solidFill>
                  <a:srgbClr val="262626"/>
                </a:solidFill>
                <a:latin typeface="Arial" panose="020B0604020202020204" pitchFamily="34" charset="0"/>
                <a:cs typeface="Arial" panose="020B0604020202020204" pitchFamily="34" charset="0"/>
              </a:rPr>
              <a:t>button. </a:t>
            </a:r>
          </a:p>
          <a:p>
            <a:pPr marL="285750" indent="-285750">
              <a:buFont typeface="Arial"/>
              <a:buChar char="•"/>
            </a:pPr>
            <a:r>
              <a:rPr lang="en-US" dirty="0">
                <a:solidFill>
                  <a:srgbClr val="262626"/>
                </a:solidFill>
                <a:latin typeface="Arial" panose="020B0604020202020204" pitchFamily="34" charset="0"/>
                <a:cs typeface="Arial" panose="020B0604020202020204" pitchFamily="34" charset="0"/>
              </a:rPr>
              <a:t>You will then be brought back to the Enrollment Summary page</a:t>
            </a:r>
          </a:p>
          <a:p>
            <a:pPr>
              <a:buFont typeface="Arial"/>
              <a:buChar char="•"/>
            </a:pPr>
            <a:endParaRPr lang="en-US" dirty="0">
              <a:solidFill>
                <a:srgbClr val="262626"/>
              </a:solidFill>
            </a:endParaRPr>
          </a:p>
        </p:txBody>
      </p:sp>
      <p:pic>
        <p:nvPicPr>
          <p:cNvPr id="12" name="Picture 11">
            <a:extLst>
              <a:ext uri="{FF2B5EF4-FFF2-40B4-BE49-F238E27FC236}">
                <a16:creationId xmlns:a16="http://schemas.microsoft.com/office/drawing/2014/main" id="{BFF9BE98-11D2-5B48-2DDA-E1E960EF8305}"/>
              </a:ext>
            </a:extLst>
          </p:cNvPr>
          <p:cNvPicPr>
            <a:picLocks noChangeAspect="1"/>
          </p:cNvPicPr>
          <p:nvPr/>
        </p:nvPicPr>
        <p:blipFill>
          <a:blip r:embed="rId6"/>
          <a:stretch>
            <a:fillRect/>
          </a:stretch>
        </p:blipFill>
        <p:spPr>
          <a:xfrm>
            <a:off x="5642847" y="901386"/>
            <a:ext cx="4838594" cy="5111315"/>
          </a:xfrm>
          <a:prstGeom prst="rect">
            <a:avLst/>
          </a:prstGeom>
        </p:spPr>
      </p:pic>
    </p:spTree>
    <p:extLst>
      <p:ext uri="{BB962C8B-B14F-4D97-AF65-F5344CB8AC3E}">
        <p14:creationId xmlns:p14="http://schemas.microsoft.com/office/powerpoint/2010/main" val="2531492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34" name="Picture 103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5" name="Rectangle 103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6" name="Picture 103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7" name="Picture 103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E83B7FD-2B80-4F5F-973D-02728E84BB01}"/>
              </a:ext>
            </a:extLst>
          </p:cNvPr>
          <p:cNvSpPr>
            <a:spLocks noGrp="1"/>
          </p:cNvSpPr>
          <p:nvPr>
            <p:ph type="title"/>
          </p:nvPr>
        </p:nvSpPr>
        <p:spPr>
          <a:xfrm>
            <a:off x="1295402" y="982132"/>
            <a:ext cx="3660056" cy="1325373"/>
          </a:xfrm>
        </p:spPr>
        <p:txBody>
          <a:bodyPr anchor="b">
            <a:normAutofit/>
          </a:bodyPr>
          <a:lstStyle/>
          <a:p>
            <a:r>
              <a:rPr lang="en-US" sz="2800">
                <a:solidFill>
                  <a:srgbClr val="262626"/>
                </a:solidFill>
                <a:latin typeface="Arial" panose="020B0604020202020204" pitchFamily="34" charset="0"/>
                <a:cs typeface="Arial" panose="020B0604020202020204" pitchFamily="34" charset="0"/>
              </a:rPr>
              <a:t>Navigating eBenefits</a:t>
            </a:r>
          </a:p>
        </p:txBody>
      </p:sp>
      <p:cxnSp>
        <p:nvCxnSpPr>
          <p:cNvPr id="1039" name="Straight Connector 103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C04B152-D5AC-4FBE-8C89-33CE63672E73}"/>
              </a:ext>
            </a:extLst>
          </p:cNvPr>
          <p:cNvSpPr>
            <a:spLocks noGrp="1"/>
          </p:cNvSpPr>
          <p:nvPr>
            <p:ph idx="1"/>
          </p:nvPr>
        </p:nvSpPr>
        <p:spPr>
          <a:xfrm>
            <a:off x="1295401" y="2493774"/>
            <a:ext cx="3660057" cy="3382094"/>
          </a:xfrm>
        </p:spPr>
        <p:txBody>
          <a:bodyPr>
            <a:normAutofit/>
          </a:bodyPr>
          <a:lstStyle/>
          <a:p>
            <a:pPr algn="ctr">
              <a:spcBef>
                <a:spcPts val="600"/>
              </a:spcBef>
            </a:pPr>
            <a:r>
              <a:rPr lang="en-US" sz="1600">
                <a:solidFill>
                  <a:srgbClr val="262626"/>
                </a:solidFill>
                <a:latin typeface="Arial" panose="020B0604020202020204" pitchFamily="34" charset="0"/>
                <a:cs typeface="Arial" panose="020B0604020202020204" pitchFamily="34" charset="0"/>
              </a:rPr>
              <a:t>Your new election will now be on the Enrollment Summary page</a:t>
            </a:r>
          </a:p>
          <a:p>
            <a:pPr algn="ctr">
              <a:spcBef>
                <a:spcPts val="600"/>
              </a:spcBef>
            </a:pPr>
            <a:r>
              <a:rPr lang="en-US" sz="1600">
                <a:solidFill>
                  <a:srgbClr val="262626"/>
                </a:solidFill>
                <a:latin typeface="Arial" panose="020B0604020202020204" pitchFamily="34" charset="0"/>
                <a:cs typeface="Arial" panose="020B0604020202020204" pitchFamily="34" charset="0"/>
              </a:rPr>
              <a:t>To update a different benefit plan, click the Edit button next to that next plan</a:t>
            </a:r>
            <a:endParaRPr lang="en-US" sz="1600">
              <a:solidFill>
                <a:srgbClr val="262626"/>
              </a:solidFill>
            </a:endParaRPr>
          </a:p>
        </p:txBody>
      </p:sp>
      <p:pic>
        <p:nvPicPr>
          <p:cNvPr id="1026" name="Picture 2">
            <a:extLst>
              <a:ext uri="{FF2B5EF4-FFF2-40B4-BE49-F238E27FC236}">
                <a16:creationId xmlns:a16="http://schemas.microsoft.com/office/drawing/2014/main" id="{221C5EB8-32B4-B1B3-1AA6-07A48E3645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18668" y="2294084"/>
            <a:ext cx="5469466" cy="2269828"/>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8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1AAF-3D63-497C-A610-00A10F26A4B5}"/>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92860CB0-7774-46E9-A418-0077A05FEAE7}"/>
              </a:ext>
            </a:extLst>
          </p:cNvPr>
          <p:cNvSpPr>
            <a:spLocks noGrp="1"/>
          </p:cNvSpPr>
          <p:nvPr>
            <p:ph sz="half" idx="1"/>
          </p:nvPr>
        </p:nvSpPr>
        <p:spPr>
          <a:xfrm>
            <a:off x="909644" y="2767081"/>
            <a:ext cx="4718304" cy="2907445"/>
          </a:xfrm>
        </p:spPr>
        <p:txBody>
          <a:bodyPr>
            <a:normAutofit fontScale="70000" lnSpcReduction="20000"/>
          </a:bodyPr>
          <a:lstStyle/>
          <a:p>
            <a:pPr>
              <a:lnSpc>
                <a:spcPct val="130000"/>
              </a:lnSpc>
              <a:spcBef>
                <a:spcPts val="600"/>
              </a:spcBef>
            </a:pPr>
            <a:r>
              <a:rPr lang="en-US" dirty="0">
                <a:latin typeface="Arial" panose="020B0604020202020204" pitchFamily="34" charset="0"/>
                <a:cs typeface="Arial" panose="020B0604020202020204" pitchFamily="34" charset="0"/>
              </a:rPr>
              <a:t>You must re-enroll in Pre-Tax Savings Accounts and your Health Savings Account (HSA) every year (if enrolled in a HDHP).</a:t>
            </a:r>
          </a:p>
          <a:p>
            <a:pPr>
              <a:lnSpc>
                <a:spcPct val="130000"/>
              </a:lnSpc>
              <a:spcBef>
                <a:spcPts val="600"/>
              </a:spcBef>
            </a:pPr>
            <a:r>
              <a:rPr lang="en-US" dirty="0">
                <a:latin typeface="Arial" panose="020B0604020202020204" pitchFamily="34" charset="0"/>
                <a:cs typeface="Arial" panose="020B0604020202020204" pitchFamily="34" charset="0"/>
              </a:rPr>
              <a:t>When you elect an FSA, you must enter an annual pledge.  You can enter the annual pledge directly on the initial enrollment page or click on the Worksheet link to enter the annual pledge and see how much the deduction will be each pay period. </a:t>
            </a:r>
          </a:p>
        </p:txBody>
      </p:sp>
      <p:pic>
        <p:nvPicPr>
          <p:cNvPr id="10" name="Picture 9">
            <a:extLst>
              <a:ext uri="{FF2B5EF4-FFF2-40B4-BE49-F238E27FC236}">
                <a16:creationId xmlns:a16="http://schemas.microsoft.com/office/drawing/2014/main" id="{C329D45B-0AA9-45C8-A065-671B44B5F05E}"/>
              </a:ext>
            </a:extLst>
          </p:cNvPr>
          <p:cNvPicPr>
            <a:picLocks noChangeAspect="1"/>
          </p:cNvPicPr>
          <p:nvPr/>
        </p:nvPicPr>
        <p:blipFill>
          <a:blip r:embed="rId2"/>
          <a:stretch>
            <a:fillRect/>
          </a:stretch>
        </p:blipFill>
        <p:spPr>
          <a:xfrm>
            <a:off x="5866282" y="2968423"/>
            <a:ext cx="5504762" cy="25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55337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7F71AAF-3D63-497C-A610-00A10F26A4B5}"/>
              </a:ext>
            </a:extLst>
          </p:cNvPr>
          <p:cNvSpPr>
            <a:spLocks noGrp="1"/>
          </p:cNvSpPr>
          <p:nvPr>
            <p:ph type="title"/>
          </p:nvPr>
        </p:nvSpPr>
        <p:spPr>
          <a:xfrm>
            <a:off x="929140" y="972766"/>
            <a:ext cx="2835464" cy="1254868"/>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92860CB0-7774-46E9-A418-0077A05FEAE7}"/>
              </a:ext>
            </a:extLst>
          </p:cNvPr>
          <p:cNvSpPr>
            <a:spLocks noGrp="1"/>
          </p:cNvSpPr>
          <p:nvPr>
            <p:ph sz="half" idx="1"/>
          </p:nvPr>
        </p:nvSpPr>
        <p:spPr>
          <a:xfrm>
            <a:off x="929141" y="2430471"/>
            <a:ext cx="2835464" cy="3552039"/>
          </a:xfrm>
        </p:spPr>
        <p:txBody>
          <a:bodyPr vert="horz" lIns="91440" tIns="45720" rIns="91440" bIns="45720" rtlCol="0" anchor="t">
            <a:normAutofit fontScale="92500" lnSpcReduction="10000"/>
          </a:bodyPr>
          <a:lstStyle/>
          <a:p>
            <a:pPr>
              <a:lnSpc>
                <a:spcPct val="120000"/>
              </a:lnSpc>
            </a:pPr>
            <a:r>
              <a:rPr lang="en-US" sz="1800" dirty="0">
                <a:solidFill>
                  <a:srgbClr val="262626"/>
                </a:solidFill>
                <a:latin typeface="Arial" panose="020B0604020202020204" pitchFamily="34" charset="0"/>
                <a:cs typeface="Arial" panose="020B0604020202020204" pitchFamily="34" charset="0"/>
              </a:rPr>
              <a:t>The worksheet allows you to enter your annual pledge and see how much the deduction will be per pay period.</a:t>
            </a:r>
          </a:p>
          <a:p>
            <a:pPr>
              <a:lnSpc>
                <a:spcPct val="120000"/>
              </a:lnSpc>
            </a:pPr>
            <a:r>
              <a:rPr lang="en-US" sz="1800" dirty="0">
                <a:solidFill>
                  <a:srgbClr val="262626"/>
                </a:solidFill>
                <a:latin typeface="Arial" panose="020B0604020202020204" pitchFamily="34" charset="0"/>
                <a:cs typeface="Arial" panose="020B0604020202020204" pitchFamily="34" charset="0"/>
              </a:rPr>
              <a:t>Click Estimate from Per-Pay-Period Contribution to enter the pay period amount you want, and it will calculate the annual contribution.</a:t>
            </a:r>
          </a:p>
        </p:txBody>
      </p:sp>
      <p:sp useBgFill="1">
        <p:nvSpPr>
          <p:cNvPr id="24" name="Rectangle 23">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A20EC1-BFBA-4758-A898-B15F92E8F608}"/>
              </a:ext>
            </a:extLst>
          </p:cNvPr>
          <p:cNvPicPr>
            <a:picLocks noChangeAspect="1"/>
          </p:cNvPicPr>
          <p:nvPr/>
        </p:nvPicPr>
        <p:blipFill>
          <a:blip r:embed="rId5"/>
          <a:stretch>
            <a:fillRect/>
          </a:stretch>
        </p:blipFill>
        <p:spPr>
          <a:xfrm>
            <a:off x="5435910" y="1146765"/>
            <a:ext cx="6098041" cy="45134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8439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763C3B6-C418-4595-8D7A-D8C33FD68814}"/>
              </a:ext>
            </a:extLst>
          </p:cNvPr>
          <p:cNvSpPr>
            <a:spLocks noGrp="1"/>
          </p:cNvSpPr>
          <p:nvPr>
            <p:ph type="title"/>
          </p:nvPr>
        </p:nvSpPr>
        <p:spPr>
          <a:xfrm>
            <a:off x="1295402" y="982132"/>
            <a:ext cx="3660056" cy="1325373"/>
          </a:xfrm>
        </p:spPr>
        <p:txBody>
          <a:bodyPr anchor="b">
            <a:normAutofit/>
          </a:bodyPr>
          <a:lstStyle/>
          <a:p>
            <a:r>
              <a:rPr lang="en-US" sz="2800">
                <a:solidFill>
                  <a:srgbClr val="262626"/>
                </a:solidFill>
                <a:latin typeface="Arial" panose="020B0604020202020204" pitchFamily="34" charset="0"/>
                <a:cs typeface="Arial" panose="020B0604020202020204" pitchFamily="34" charset="0"/>
              </a:rPr>
              <a:t>Navigating eBenefits</a:t>
            </a:r>
          </a:p>
        </p:txBody>
      </p:sp>
      <p:cxnSp>
        <p:nvCxnSpPr>
          <p:cNvPr id="31" name="Straight Connector 30">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4314B70B-5511-43D3-98EE-9912ED9E4A17}"/>
              </a:ext>
            </a:extLst>
          </p:cNvPr>
          <p:cNvSpPr>
            <a:spLocks noGrp="1"/>
          </p:cNvSpPr>
          <p:nvPr>
            <p:ph idx="1"/>
          </p:nvPr>
        </p:nvSpPr>
        <p:spPr>
          <a:xfrm>
            <a:off x="1295401" y="2493774"/>
            <a:ext cx="3660057" cy="3382094"/>
          </a:xfrm>
        </p:spPr>
        <p:txBody>
          <a:bodyPr>
            <a:normAutofit/>
          </a:bodyPr>
          <a:lstStyle/>
          <a:p>
            <a:pPr algn="ctr"/>
            <a:r>
              <a:rPr lang="en-US" sz="1600" dirty="0">
                <a:solidFill>
                  <a:srgbClr val="262626"/>
                </a:solidFill>
                <a:latin typeface="Arial" panose="020B0604020202020204" pitchFamily="34" charset="0"/>
                <a:cs typeface="Arial" panose="020B0604020202020204" pitchFamily="34" charset="0"/>
              </a:rPr>
              <a:t>If you would like to cancel coverage for 2024 click on the Edit button next to the plan and select the “Waive” option. </a:t>
            </a:r>
            <a:endParaRPr lang="en-US" sz="1600">
              <a:solidFill>
                <a:srgbClr val="262626"/>
              </a:solidFill>
              <a:highlight>
                <a:srgbClr val="FFFF00"/>
              </a:highlight>
              <a:latin typeface="Arial" panose="020B0604020202020204" pitchFamily="34" charset="0"/>
              <a:cs typeface="Arial" panose="020B0604020202020204" pitchFamily="34" charset="0"/>
            </a:endParaRPr>
          </a:p>
          <a:p>
            <a:pPr algn="ctr"/>
            <a:endParaRPr lang="en-US" sz="1600" dirty="0">
              <a:solidFill>
                <a:srgbClr val="262626"/>
              </a:solidFill>
            </a:endParaRPr>
          </a:p>
        </p:txBody>
      </p:sp>
      <p:pic>
        <p:nvPicPr>
          <p:cNvPr id="6" name="Picture 5">
            <a:extLst>
              <a:ext uri="{FF2B5EF4-FFF2-40B4-BE49-F238E27FC236}">
                <a16:creationId xmlns:a16="http://schemas.microsoft.com/office/drawing/2014/main" id="{21C675FB-9EDA-A897-58BF-8F22E18F0B19}"/>
              </a:ext>
            </a:extLst>
          </p:cNvPr>
          <p:cNvPicPr>
            <a:picLocks noChangeAspect="1"/>
          </p:cNvPicPr>
          <p:nvPr/>
        </p:nvPicPr>
        <p:blipFill>
          <a:blip r:embed="rId6"/>
          <a:stretch>
            <a:fillRect/>
          </a:stretch>
        </p:blipFill>
        <p:spPr>
          <a:xfrm>
            <a:off x="5418668" y="2683784"/>
            <a:ext cx="5469466" cy="1490429"/>
          </a:xfrm>
          <a:prstGeom prst="rect">
            <a:avLst/>
          </a:prstGeom>
          <a:ln w="57150" cmpd="thickThin">
            <a:solidFill>
              <a:srgbClr val="7F7F7F"/>
            </a:solidFill>
            <a:miter lim="800000"/>
          </a:ln>
        </p:spPr>
      </p:pic>
    </p:spTree>
    <p:extLst>
      <p:ext uri="{BB962C8B-B14F-4D97-AF65-F5344CB8AC3E}">
        <p14:creationId xmlns:p14="http://schemas.microsoft.com/office/powerpoint/2010/main" val="419319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2514-BDAF-4D2B-A948-021E8FADE17D}"/>
              </a:ext>
            </a:extLst>
          </p:cNvPr>
          <p:cNvSpPr>
            <a:spLocks noGrp="1"/>
          </p:cNvSpPr>
          <p:nvPr>
            <p:ph type="title"/>
          </p:nvPr>
        </p:nvSpPr>
        <p:spPr>
          <a:xfrm>
            <a:off x="1295402" y="731520"/>
            <a:ext cx="9601196" cy="1209041"/>
          </a:xfrm>
        </p:spPr>
        <p:txBody>
          <a:bodyPr>
            <a:normAutofit/>
          </a:bodyPr>
          <a:lstStyle/>
          <a:p>
            <a:r>
              <a:rPr lang="en-US" dirty="0">
                <a:solidFill>
                  <a:srgbClr val="262626"/>
                </a:solidFill>
                <a:latin typeface="Arial" panose="020B0604020202020204" pitchFamily="34" charset="0"/>
                <a:cs typeface="Arial" panose="020B0604020202020204" pitchFamily="34" charset="0"/>
              </a:rPr>
              <a:t>New Benefits</a:t>
            </a:r>
            <a:endParaRPr lang="en-US" dirty="0">
              <a:solidFill>
                <a:srgbClr val="262626"/>
              </a:solidFill>
            </a:endParaRPr>
          </a:p>
        </p:txBody>
      </p:sp>
      <p:graphicFrame>
        <p:nvGraphicFramePr>
          <p:cNvPr id="6" name="Content Placeholder 2">
            <a:extLst>
              <a:ext uri="{FF2B5EF4-FFF2-40B4-BE49-F238E27FC236}">
                <a16:creationId xmlns:a16="http://schemas.microsoft.com/office/drawing/2014/main" id="{700A385C-94E2-4E0A-A748-C352E0927075}"/>
              </a:ext>
            </a:extLst>
          </p:cNvPr>
          <p:cNvGraphicFramePr>
            <a:graphicFrameLocks noGrp="1"/>
          </p:cNvGraphicFramePr>
          <p:nvPr>
            <p:ph idx="1"/>
            <p:extLst>
              <p:ext uri="{D42A27DB-BD31-4B8C-83A1-F6EECF244321}">
                <p14:modId xmlns:p14="http://schemas.microsoft.com/office/powerpoint/2010/main" val="1256035782"/>
              </p:ext>
            </p:extLst>
          </p:nvPr>
        </p:nvGraphicFramePr>
        <p:xfrm>
          <a:off x="1295400" y="1940560"/>
          <a:ext cx="9601197" cy="4094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2676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C587-B82F-4324-A771-8E3435E4F0CE}"/>
              </a:ext>
            </a:extLst>
          </p:cNvPr>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EFBC860A-DD24-4ABE-942A-FBE6C932C6C4}"/>
              </a:ext>
            </a:extLst>
          </p:cNvPr>
          <p:cNvSpPr>
            <a:spLocks noGrp="1"/>
          </p:cNvSpPr>
          <p:nvPr>
            <p:ph sz="half" idx="1"/>
          </p:nvPr>
        </p:nvSpPr>
        <p:spPr>
          <a:xfrm>
            <a:off x="1020542" y="2565740"/>
            <a:ext cx="4718304" cy="3310128"/>
          </a:xfrm>
        </p:spPr>
        <p:txBody>
          <a:bodyPr>
            <a:normAutofit fontScale="70000" lnSpcReduction="20000"/>
          </a:bodyPr>
          <a:lstStyle/>
          <a:p>
            <a:pPr>
              <a:lnSpc>
                <a:spcPct val="114000"/>
              </a:lnSpc>
              <a:spcBef>
                <a:spcPts val="600"/>
              </a:spcBef>
            </a:pPr>
            <a:r>
              <a:rPr lang="en-US" sz="2600" dirty="0">
                <a:latin typeface="Arial" panose="020B0604020202020204" pitchFamily="34" charset="0"/>
                <a:cs typeface="Arial" panose="020B0604020202020204" pitchFamily="34" charset="0"/>
              </a:rPr>
              <a:t>If you enroll in or change your health insurance for 2024, a Coordination of Benefits page will appear.  You must indicate if you have Other Health Insurance or Medicare.  You must select either “Yes” or “No.”</a:t>
            </a:r>
          </a:p>
          <a:p>
            <a:pPr>
              <a:lnSpc>
                <a:spcPct val="114000"/>
              </a:lnSpc>
              <a:spcBef>
                <a:spcPts val="600"/>
              </a:spcBef>
            </a:pPr>
            <a:r>
              <a:rPr lang="en-US" sz="2600" dirty="0">
                <a:latin typeface="Arial" panose="020B0604020202020204" pitchFamily="34" charset="0"/>
                <a:cs typeface="Arial" panose="020B0604020202020204" pitchFamily="34" charset="0"/>
              </a:rPr>
              <a:t>If yes, enter the information if you have it</a:t>
            </a:r>
          </a:p>
          <a:p>
            <a:pPr>
              <a:lnSpc>
                <a:spcPct val="114000"/>
              </a:lnSpc>
              <a:spcBef>
                <a:spcPts val="600"/>
              </a:spcBef>
            </a:pPr>
            <a:r>
              <a:rPr lang="en-US" sz="2600" dirty="0">
                <a:latin typeface="Arial" panose="020B0604020202020204" pitchFamily="34" charset="0"/>
                <a:cs typeface="Arial" panose="020B0604020202020204" pitchFamily="34" charset="0"/>
              </a:rPr>
              <a:t>You may also enter your clinic or physician information, but it is not required.</a:t>
            </a:r>
          </a:p>
          <a:p>
            <a:endParaRPr lang="en-US" dirty="0"/>
          </a:p>
        </p:txBody>
      </p:sp>
      <p:pic>
        <p:nvPicPr>
          <p:cNvPr id="5" name="Picture 4">
            <a:extLst>
              <a:ext uri="{FF2B5EF4-FFF2-40B4-BE49-F238E27FC236}">
                <a16:creationId xmlns:a16="http://schemas.microsoft.com/office/drawing/2014/main" id="{69D8CAC4-FA7E-4F03-A73F-9790DB08D3E6}"/>
              </a:ext>
            </a:extLst>
          </p:cNvPr>
          <p:cNvPicPr>
            <a:picLocks noChangeAspect="1"/>
          </p:cNvPicPr>
          <p:nvPr/>
        </p:nvPicPr>
        <p:blipFill>
          <a:blip r:embed="rId2"/>
          <a:stretch>
            <a:fillRect/>
          </a:stretch>
        </p:blipFill>
        <p:spPr>
          <a:xfrm>
            <a:off x="5738846" y="2639851"/>
            <a:ext cx="5733333" cy="3161905"/>
          </a:xfrm>
          <a:prstGeom prst="rect">
            <a:avLst/>
          </a:prstGeom>
        </p:spPr>
      </p:pic>
    </p:spTree>
    <p:extLst>
      <p:ext uri="{BB962C8B-B14F-4D97-AF65-F5344CB8AC3E}">
        <p14:creationId xmlns:p14="http://schemas.microsoft.com/office/powerpoint/2010/main" val="2809259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4">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6">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8">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22F376D-5CA5-4195-8AE6-7B2E676E3348}"/>
              </a:ext>
            </a:extLst>
          </p:cNvPr>
          <p:cNvSpPr>
            <a:spLocks noGrp="1"/>
          </p:cNvSpPr>
          <p:nvPr>
            <p:ph type="title"/>
          </p:nvPr>
        </p:nvSpPr>
        <p:spPr>
          <a:xfrm>
            <a:off x="1092643" y="1092200"/>
            <a:ext cx="2928751" cy="4498860"/>
          </a:xfrm>
        </p:spPr>
        <p:txBody>
          <a:bodyPr>
            <a:normAutofit/>
          </a:bodyPr>
          <a:lstStyle/>
          <a:p>
            <a:r>
              <a:rPr lang="en-US" dirty="0">
                <a:solidFill>
                  <a:srgbClr val="262626"/>
                </a:solidFill>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F3F6F779-4C8C-41FE-A820-89DCC1DA1F58}"/>
              </a:ext>
            </a:extLst>
          </p:cNvPr>
          <p:cNvSpPr>
            <a:spLocks noGrp="1"/>
          </p:cNvSpPr>
          <p:nvPr>
            <p:ph idx="1"/>
          </p:nvPr>
        </p:nvSpPr>
        <p:spPr>
          <a:xfrm>
            <a:off x="4554194" y="1092200"/>
            <a:ext cx="6546426" cy="2948858"/>
          </a:xfrm>
        </p:spPr>
        <p:txBody>
          <a:bodyPr>
            <a:normAutofit/>
          </a:bodyPr>
          <a:lstStyle/>
          <a:p>
            <a:r>
              <a:rPr lang="en-US" sz="2000" dirty="0">
                <a:solidFill>
                  <a:srgbClr val="262626"/>
                </a:solidFill>
                <a:latin typeface="Arial" panose="020B0604020202020204" pitchFamily="34" charset="0"/>
                <a:cs typeface="Arial" panose="020B0604020202020204" pitchFamily="34" charset="0"/>
              </a:rPr>
              <a:t>Once you are done making all your elections, scroll to the bottom of the Enrollment Summary Page and click the </a:t>
            </a:r>
            <a:r>
              <a:rPr lang="en-US" sz="2000" b="1" dirty="0">
                <a:solidFill>
                  <a:srgbClr val="262626"/>
                </a:solidFill>
                <a:latin typeface="Arial" panose="020B0604020202020204" pitchFamily="34" charset="0"/>
                <a:cs typeface="Arial" panose="020B0604020202020204" pitchFamily="34" charset="0"/>
              </a:rPr>
              <a:t>Save and Continue </a:t>
            </a:r>
            <a:r>
              <a:rPr lang="en-US" sz="2000" dirty="0">
                <a:solidFill>
                  <a:srgbClr val="262626"/>
                </a:solidFill>
                <a:latin typeface="Arial" panose="020B0604020202020204" pitchFamily="34" charset="0"/>
                <a:cs typeface="Arial" panose="020B0604020202020204" pitchFamily="34" charset="0"/>
              </a:rPr>
              <a:t>button.  This will bring you to the next step in the process.</a:t>
            </a:r>
          </a:p>
          <a:p>
            <a:endParaRPr lang="en-US" dirty="0">
              <a:solidFill>
                <a:srgbClr val="262626"/>
              </a:solidFill>
            </a:endParaRPr>
          </a:p>
        </p:txBody>
      </p:sp>
      <p:pic>
        <p:nvPicPr>
          <p:cNvPr id="5" name="Picture 4">
            <a:extLst>
              <a:ext uri="{FF2B5EF4-FFF2-40B4-BE49-F238E27FC236}">
                <a16:creationId xmlns:a16="http://schemas.microsoft.com/office/drawing/2014/main" id="{6DE87215-38F2-4F12-945A-CD943399DB35}"/>
              </a:ext>
            </a:extLst>
          </p:cNvPr>
          <p:cNvPicPr>
            <a:picLocks noChangeAspect="1"/>
          </p:cNvPicPr>
          <p:nvPr/>
        </p:nvPicPr>
        <p:blipFill>
          <a:blip r:embed="rId6"/>
          <a:stretch>
            <a:fillRect/>
          </a:stretch>
        </p:blipFill>
        <p:spPr>
          <a:xfrm>
            <a:off x="5031533" y="3028067"/>
            <a:ext cx="5591748" cy="2027768"/>
          </a:xfrm>
          <a:prstGeom prst="rect">
            <a:avLst/>
          </a:prstGeom>
          <a:ln w="57150" cmpd="thickThin">
            <a:solidFill>
              <a:srgbClr val="7F7F7F"/>
            </a:solidFill>
            <a:miter lim="800000"/>
          </a:ln>
        </p:spPr>
      </p:pic>
    </p:spTree>
    <p:extLst>
      <p:ext uri="{BB962C8B-B14F-4D97-AF65-F5344CB8AC3E}">
        <p14:creationId xmlns:p14="http://schemas.microsoft.com/office/powerpoint/2010/main" val="2563509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0DA1C63-1AF3-4A98-ACD2-0E400214AC0E}"/>
              </a:ext>
            </a:extLst>
          </p:cNvPr>
          <p:cNvSpPr>
            <a:spLocks noGrp="1"/>
          </p:cNvSpPr>
          <p:nvPr>
            <p:ph type="title"/>
          </p:nvPr>
        </p:nvSpPr>
        <p:spPr>
          <a:xfrm>
            <a:off x="6094412" y="982132"/>
            <a:ext cx="4802185" cy="1303867"/>
          </a:xfrm>
        </p:spPr>
        <p:txBody>
          <a:bodyPr vert="horz" lIns="91440" tIns="45720" rIns="91440" bIns="45720" rtlCol="0" anchor="ctr">
            <a:normAutofit fontScale="90000"/>
          </a:bodyPr>
          <a:lstStyle/>
          <a:p>
            <a:r>
              <a:rPr lang="en-US" dirty="0">
                <a:solidFill>
                  <a:srgbClr val="262626"/>
                </a:solidFill>
                <a:latin typeface="Arial" panose="020B0604020202020204" pitchFamily="34" charset="0"/>
                <a:cs typeface="Arial" panose="020B0604020202020204" pitchFamily="34" charset="0"/>
              </a:rPr>
              <a:t>Navigating eBenefits</a:t>
            </a:r>
          </a:p>
        </p:txBody>
      </p:sp>
      <p:sp>
        <p:nvSpPr>
          <p:cNvPr id="25" name="Rectangle 24">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D9B1BA3-8FE1-491F-818A-E14628FC6A7A}"/>
              </a:ext>
            </a:extLst>
          </p:cNvPr>
          <p:cNvSpPr>
            <a:spLocks noGrp="1"/>
          </p:cNvSpPr>
          <p:nvPr>
            <p:ph sz="half" idx="1"/>
          </p:nvPr>
        </p:nvSpPr>
        <p:spPr>
          <a:xfrm>
            <a:off x="6094412" y="2556932"/>
            <a:ext cx="4802184" cy="3318936"/>
          </a:xfrm>
        </p:spPr>
        <p:txBody>
          <a:bodyPr vert="horz" lIns="91440" tIns="45720" rIns="91440" bIns="45720" rtlCol="0" anchor="t">
            <a:normAutofit/>
          </a:bodyPr>
          <a:lstStyle/>
          <a:p>
            <a:r>
              <a:rPr lang="en-US" dirty="0">
                <a:solidFill>
                  <a:srgbClr val="262626"/>
                </a:solidFill>
                <a:latin typeface="Arial" panose="020B0604020202020204" pitchFamily="34" charset="0"/>
                <a:cs typeface="Arial" panose="020B0604020202020204" pitchFamily="34" charset="0"/>
              </a:rPr>
              <a:t>This is the page in which you SUBMIT your elections.  You must SUBMIT your elections no later than 11:59 pm on October 20, 2023. </a:t>
            </a:r>
            <a:endParaRPr lang="en-US" dirty="0">
              <a:solidFill>
                <a:srgbClr val="262626"/>
              </a:solidFill>
              <a:highlight>
                <a:srgbClr val="FFFF00"/>
              </a:highlight>
              <a:latin typeface="Arial" panose="020B0604020202020204" pitchFamily="34" charset="0"/>
              <a:cs typeface="Arial" panose="020B0604020202020204" pitchFamily="34" charset="0"/>
            </a:endParaRPr>
          </a:p>
          <a:p>
            <a:endParaRPr lang="en-US" dirty="0">
              <a:solidFill>
                <a:srgbClr val="262626"/>
              </a:solidFill>
            </a:endParaRPr>
          </a:p>
        </p:txBody>
      </p:sp>
      <p:pic>
        <p:nvPicPr>
          <p:cNvPr id="7" name="Picture 6">
            <a:extLst>
              <a:ext uri="{FF2B5EF4-FFF2-40B4-BE49-F238E27FC236}">
                <a16:creationId xmlns:a16="http://schemas.microsoft.com/office/drawing/2014/main" id="{8E8668D0-C13C-25EA-62DD-CA40BC937BCC}"/>
              </a:ext>
            </a:extLst>
          </p:cNvPr>
          <p:cNvPicPr>
            <a:picLocks noChangeAspect="1"/>
          </p:cNvPicPr>
          <p:nvPr/>
        </p:nvPicPr>
        <p:blipFill>
          <a:blip r:embed="rId6"/>
          <a:stretch>
            <a:fillRect/>
          </a:stretch>
        </p:blipFill>
        <p:spPr>
          <a:xfrm>
            <a:off x="1301894" y="1183146"/>
            <a:ext cx="4103980" cy="4333212"/>
          </a:xfrm>
          <a:prstGeom prst="rect">
            <a:avLst/>
          </a:prstGeom>
        </p:spPr>
      </p:pic>
    </p:spTree>
    <p:extLst>
      <p:ext uri="{BB962C8B-B14F-4D97-AF65-F5344CB8AC3E}">
        <p14:creationId xmlns:p14="http://schemas.microsoft.com/office/powerpoint/2010/main" val="2177145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84A778D-A030-4463-8006-30D4CF290EF7}"/>
              </a:ext>
            </a:extLst>
          </p:cNvPr>
          <p:cNvSpPr>
            <a:spLocks noGrp="1"/>
          </p:cNvSpPr>
          <p:nvPr>
            <p:ph type="title"/>
          </p:nvPr>
        </p:nvSpPr>
        <p:spPr>
          <a:xfrm>
            <a:off x="929140" y="972766"/>
            <a:ext cx="2835464" cy="1254868"/>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Navigating eBenefits</a:t>
            </a:r>
          </a:p>
        </p:txBody>
      </p:sp>
      <p:sp>
        <p:nvSpPr>
          <p:cNvPr id="3" name="Content Placeholder 2">
            <a:extLst>
              <a:ext uri="{FF2B5EF4-FFF2-40B4-BE49-F238E27FC236}">
                <a16:creationId xmlns:a16="http://schemas.microsoft.com/office/drawing/2014/main" id="{3E22665D-AE64-416C-9A60-97D233DA4D15}"/>
              </a:ext>
            </a:extLst>
          </p:cNvPr>
          <p:cNvSpPr>
            <a:spLocks noGrp="1"/>
          </p:cNvSpPr>
          <p:nvPr>
            <p:ph sz="half" idx="1"/>
          </p:nvPr>
        </p:nvSpPr>
        <p:spPr>
          <a:xfrm>
            <a:off x="929141" y="2430471"/>
            <a:ext cx="2835464" cy="3552039"/>
          </a:xfrm>
        </p:spPr>
        <p:txBody>
          <a:bodyPr vert="horz" lIns="91440" tIns="45720" rIns="91440" bIns="45720" rtlCol="0" anchor="t">
            <a:normAutofit/>
          </a:bodyPr>
          <a:lstStyle/>
          <a:p>
            <a:pPr>
              <a:lnSpc>
                <a:spcPct val="90000"/>
              </a:lnSpc>
            </a:pPr>
            <a:r>
              <a:rPr lang="en-US" sz="1800" dirty="0">
                <a:solidFill>
                  <a:srgbClr val="262626"/>
                </a:solidFill>
                <a:latin typeface="Arial" panose="020B0604020202020204" pitchFamily="34" charset="0"/>
                <a:cs typeface="Arial" panose="020B0604020202020204" pitchFamily="34" charset="0"/>
              </a:rPr>
              <a:t>If you see this page, you have successfully submitted your benefit elections. </a:t>
            </a:r>
          </a:p>
        </p:txBody>
      </p:sp>
      <p:sp useBgFill="1">
        <p:nvSpPr>
          <p:cNvPr id="23" name="Rectangle 22">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7799E3-2F82-8AD3-15E8-97FC00213B55}"/>
              </a:ext>
            </a:extLst>
          </p:cNvPr>
          <p:cNvPicPr>
            <a:picLocks noChangeAspect="1"/>
          </p:cNvPicPr>
          <p:nvPr/>
        </p:nvPicPr>
        <p:blipFill>
          <a:blip r:embed="rId6"/>
          <a:stretch>
            <a:fillRect/>
          </a:stretch>
        </p:blipFill>
        <p:spPr>
          <a:xfrm>
            <a:off x="5786886" y="2064411"/>
            <a:ext cx="5413717" cy="2322777"/>
          </a:xfrm>
          <a:prstGeom prst="rect">
            <a:avLst/>
          </a:prstGeom>
        </p:spPr>
      </p:pic>
    </p:spTree>
    <p:extLst>
      <p:ext uri="{BB962C8B-B14F-4D97-AF65-F5344CB8AC3E}">
        <p14:creationId xmlns:p14="http://schemas.microsoft.com/office/powerpoint/2010/main" val="4108077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6BC1DC0-A41E-4F18-2B99-541A1F1A41AF}"/>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Navigating eBenefits</a:t>
            </a:r>
          </a:p>
        </p:txBody>
      </p:sp>
      <p:cxnSp>
        <p:nvCxnSpPr>
          <p:cNvPr id="30" name="Straight Connector 29">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4E79781D-B05B-00E3-D87E-8175374B3DE6}"/>
              </a:ext>
            </a:extLst>
          </p:cNvPr>
          <p:cNvSpPr>
            <a:spLocks noGrp="1"/>
          </p:cNvSpPr>
          <p:nvPr>
            <p:ph idx="1"/>
          </p:nvPr>
        </p:nvSpPr>
        <p:spPr>
          <a:xfrm>
            <a:off x="1295401" y="2493774"/>
            <a:ext cx="3660057" cy="3382094"/>
          </a:xfrm>
        </p:spPr>
        <p:txBody>
          <a:bodyPr vert="horz" lIns="91440" tIns="45720" rIns="91440" bIns="45720" rtlCol="0" anchor="t">
            <a:normAutofit/>
          </a:bodyPr>
          <a:lstStyle/>
          <a:p>
            <a:pPr algn="ctr"/>
            <a:r>
              <a:rPr lang="en-US" sz="1600" dirty="0">
                <a:solidFill>
                  <a:srgbClr val="262626"/>
                </a:solidFill>
                <a:latin typeface="Arial" panose="020B0604020202020204" pitchFamily="34" charset="0"/>
                <a:cs typeface="Arial" panose="020B0604020202020204" pitchFamily="34" charset="0"/>
              </a:rPr>
              <a:t>If you submit your elections by 9:30pm, you will receive a confirmation statement that evening. Elections submitted after 9:30pm will receive a confirmation statement the following evening.  </a:t>
            </a:r>
          </a:p>
        </p:txBody>
      </p:sp>
      <p:pic>
        <p:nvPicPr>
          <p:cNvPr id="7" name="Picture 6">
            <a:extLst>
              <a:ext uri="{FF2B5EF4-FFF2-40B4-BE49-F238E27FC236}">
                <a16:creationId xmlns:a16="http://schemas.microsoft.com/office/drawing/2014/main" id="{74CCF6EB-D24D-AB0F-DEDB-7E1785CB4449}"/>
              </a:ext>
            </a:extLst>
          </p:cNvPr>
          <p:cNvPicPr>
            <a:picLocks noChangeAspect="1"/>
          </p:cNvPicPr>
          <p:nvPr/>
        </p:nvPicPr>
        <p:blipFill>
          <a:blip r:embed="rId6"/>
          <a:stretch>
            <a:fillRect/>
          </a:stretch>
        </p:blipFill>
        <p:spPr>
          <a:xfrm>
            <a:off x="5128591" y="1174267"/>
            <a:ext cx="6114532" cy="4509465"/>
          </a:xfrm>
          <a:prstGeom prst="rect">
            <a:avLst/>
          </a:prstGeom>
          <a:ln w="57150" cmpd="thickThin">
            <a:solidFill>
              <a:srgbClr val="7F7F7F"/>
            </a:solidFill>
            <a:miter lim="800000"/>
          </a:ln>
        </p:spPr>
      </p:pic>
    </p:spTree>
    <p:extLst>
      <p:ext uri="{BB962C8B-B14F-4D97-AF65-F5344CB8AC3E}">
        <p14:creationId xmlns:p14="http://schemas.microsoft.com/office/powerpoint/2010/main" val="17946146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7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E92AF81-E358-4557-89C5-91E5B0193A72}"/>
              </a:ext>
            </a:extLst>
          </p:cNvPr>
          <p:cNvSpPr>
            <a:spLocks noGrp="1"/>
          </p:cNvSpPr>
          <p:nvPr>
            <p:ph type="title"/>
          </p:nvPr>
        </p:nvSpPr>
        <p:spPr>
          <a:xfrm>
            <a:off x="929141" y="650518"/>
            <a:ext cx="2835464" cy="638786"/>
          </a:xfrm>
        </p:spPr>
        <p:txBody>
          <a:bodyPr anchor="b">
            <a:normAutofit/>
          </a:bodyPr>
          <a:lstStyle/>
          <a:p>
            <a:r>
              <a:rPr lang="en-US" sz="2800">
                <a:solidFill>
                  <a:srgbClr val="262626"/>
                </a:solidFill>
                <a:latin typeface="Arial" panose="020B0604020202020204" pitchFamily="34" charset="0"/>
                <a:cs typeface="Arial" panose="020B0604020202020204" pitchFamily="34" charset="0"/>
              </a:rPr>
              <a:t>eBenefit Tips</a:t>
            </a:r>
          </a:p>
        </p:txBody>
      </p:sp>
      <p:sp>
        <p:nvSpPr>
          <p:cNvPr id="3" name="Content Placeholder 2">
            <a:extLst>
              <a:ext uri="{FF2B5EF4-FFF2-40B4-BE49-F238E27FC236}">
                <a16:creationId xmlns:a16="http://schemas.microsoft.com/office/drawing/2014/main" id="{9BB442D5-26DB-472D-A030-3A58032702E8}"/>
              </a:ext>
            </a:extLst>
          </p:cNvPr>
          <p:cNvSpPr>
            <a:spLocks noGrp="1"/>
          </p:cNvSpPr>
          <p:nvPr>
            <p:ph idx="1"/>
          </p:nvPr>
        </p:nvSpPr>
        <p:spPr>
          <a:xfrm>
            <a:off x="604964" y="1785393"/>
            <a:ext cx="3535526" cy="4197118"/>
          </a:xfrm>
        </p:spPr>
        <p:txBody>
          <a:bodyPr>
            <a:normAutofit/>
          </a:bodyPr>
          <a:lstStyle/>
          <a:p>
            <a:pPr>
              <a:lnSpc>
                <a:spcPct val="90000"/>
              </a:lnSpc>
              <a:spcBef>
                <a:spcPts val="600"/>
              </a:spcBef>
            </a:pPr>
            <a:r>
              <a:rPr lang="en-US" sz="1600" dirty="0">
                <a:solidFill>
                  <a:srgbClr val="262626"/>
                </a:solidFill>
                <a:latin typeface="Arial" panose="020B0604020202020204" pitchFamily="34" charset="0"/>
                <a:cs typeface="Arial" panose="020B0604020202020204" pitchFamily="34" charset="0"/>
              </a:rPr>
              <a:t>Once you submit your elections, you can go back into eBenefits at any time during the Open Enrollment period to make updates to your elections.</a:t>
            </a:r>
          </a:p>
          <a:p>
            <a:pPr lvl="1">
              <a:lnSpc>
                <a:spcPct val="90000"/>
              </a:lnSpc>
              <a:spcBef>
                <a:spcPts val="600"/>
              </a:spcBef>
              <a:buFont typeface="Symbol" panose="05050102010706020507" pitchFamily="18" charset="2"/>
              <a:buChar char=""/>
            </a:pPr>
            <a:r>
              <a:rPr lang="en-US" sz="1600" dirty="0">
                <a:solidFill>
                  <a:srgbClr val="262626"/>
                </a:solidFill>
                <a:latin typeface="Arial" panose="020B0604020202020204" pitchFamily="34" charset="0"/>
                <a:cs typeface="Arial" panose="020B0604020202020204" pitchFamily="34" charset="0"/>
              </a:rPr>
              <a:t>You must </a:t>
            </a:r>
            <a:r>
              <a:rPr lang="en-US" sz="1600" b="1" dirty="0">
                <a:solidFill>
                  <a:srgbClr val="262626"/>
                </a:solidFill>
                <a:latin typeface="Arial" panose="020B0604020202020204" pitchFamily="34" charset="0"/>
                <a:cs typeface="Arial" panose="020B0604020202020204" pitchFamily="34" charset="0"/>
              </a:rPr>
              <a:t>SUBMIT</a:t>
            </a:r>
            <a:r>
              <a:rPr lang="en-US" sz="1600" dirty="0">
                <a:solidFill>
                  <a:srgbClr val="262626"/>
                </a:solidFill>
                <a:latin typeface="Arial" panose="020B0604020202020204" pitchFamily="34" charset="0"/>
                <a:cs typeface="Arial" panose="020B0604020202020204" pitchFamily="34" charset="0"/>
              </a:rPr>
              <a:t> your elections again if you make any changes</a:t>
            </a:r>
          </a:p>
          <a:p>
            <a:pPr lvl="1">
              <a:lnSpc>
                <a:spcPct val="90000"/>
              </a:lnSpc>
              <a:spcBef>
                <a:spcPts val="600"/>
              </a:spcBef>
              <a:buFont typeface="Symbol" panose="05050102010706020507" pitchFamily="18" charset="2"/>
              <a:buChar char=""/>
            </a:pPr>
            <a:r>
              <a:rPr lang="en-US" sz="1600" dirty="0">
                <a:solidFill>
                  <a:srgbClr val="262626"/>
                </a:solidFill>
                <a:latin typeface="Arial" panose="020B0604020202020204" pitchFamily="34" charset="0"/>
                <a:cs typeface="Arial" panose="020B0604020202020204" pitchFamily="34" charset="0"/>
              </a:rPr>
              <a:t>A new confirmation statement will be generated</a:t>
            </a:r>
          </a:p>
          <a:p>
            <a:pPr>
              <a:lnSpc>
                <a:spcPct val="90000"/>
              </a:lnSpc>
              <a:spcBef>
                <a:spcPts val="600"/>
              </a:spcBef>
            </a:pPr>
            <a:r>
              <a:rPr lang="en-US" sz="1600" dirty="0">
                <a:solidFill>
                  <a:srgbClr val="262626"/>
                </a:solidFill>
                <a:latin typeface="Arial" panose="020B0604020202020204" pitchFamily="34" charset="0"/>
                <a:cs typeface="Arial" panose="020B0604020202020204" pitchFamily="34" charset="0"/>
              </a:rPr>
              <a:t>If you save elections but never submit them, no updates will be made to your benefits for 2024.</a:t>
            </a:r>
          </a:p>
          <a:p>
            <a:pPr marL="0" indent="0">
              <a:lnSpc>
                <a:spcPct val="90000"/>
              </a:lnSpc>
              <a:buNone/>
            </a:pPr>
            <a:endParaRPr lang="en-US" sz="1300" dirty="0">
              <a:solidFill>
                <a:srgbClr val="262626"/>
              </a:solidFill>
            </a:endParaRPr>
          </a:p>
        </p:txBody>
      </p:sp>
      <p:sp useBgFill="1">
        <p:nvSpPr>
          <p:cNvPr id="2055" name="Rectangle 7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ips to Save on Mutual Fund Charges - Kattan Ferretti Financial L.P.">
            <a:extLst>
              <a:ext uri="{FF2B5EF4-FFF2-40B4-BE49-F238E27FC236}">
                <a16:creationId xmlns:a16="http://schemas.microsoft.com/office/drawing/2014/main" id="{2D191E48-A8C3-4FA8-82DE-BD71795C08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5910" y="1116711"/>
            <a:ext cx="6098041" cy="457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5811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418B-9DD5-419A-848B-0A535908E70B}"/>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How to Access Confirmation Statement</a:t>
            </a:r>
          </a:p>
        </p:txBody>
      </p:sp>
      <p:sp>
        <p:nvSpPr>
          <p:cNvPr id="3" name="Content Placeholder 2">
            <a:extLst>
              <a:ext uri="{FF2B5EF4-FFF2-40B4-BE49-F238E27FC236}">
                <a16:creationId xmlns:a16="http://schemas.microsoft.com/office/drawing/2014/main" id="{9A97B974-21C9-4BF9-8681-677EE9007C8D}"/>
              </a:ext>
            </a:extLst>
          </p:cNvPr>
          <p:cNvSpPr>
            <a:spLocks noGrp="1"/>
          </p:cNvSpPr>
          <p:nvPr>
            <p:ph sz="half" idx="1"/>
          </p:nvPr>
        </p:nvSpPr>
        <p:spPr>
          <a:xfrm>
            <a:off x="1298448" y="2560320"/>
            <a:ext cx="9356718" cy="406849"/>
          </a:xfrm>
        </p:spPr>
        <p:txBody>
          <a:bodyPr>
            <a:normAutofit fontScale="85000" lnSpcReduction="20000"/>
          </a:bodyPr>
          <a:lstStyle/>
          <a:p>
            <a:pPr marL="0" indent="0" algn="ctr">
              <a:buNone/>
            </a:pPr>
            <a:r>
              <a:rPr lang="en-US" sz="2200">
                <a:latin typeface="Arial" panose="020B0604020202020204" pitchFamily="34" charset="0"/>
                <a:cs typeface="Arial" panose="020B0604020202020204" pitchFamily="34" charset="0"/>
              </a:rPr>
              <a:t>ESS Landing Page - My Benefits Tile - My Benefit Documents </a:t>
            </a:r>
          </a:p>
          <a:p>
            <a:pPr algn="ctr"/>
            <a:endParaRPr lang="en-US"/>
          </a:p>
        </p:txBody>
      </p:sp>
      <p:pic>
        <p:nvPicPr>
          <p:cNvPr id="1026" name="Picture 2">
            <a:extLst>
              <a:ext uri="{FF2B5EF4-FFF2-40B4-BE49-F238E27FC236}">
                <a16:creationId xmlns:a16="http://schemas.microsoft.com/office/drawing/2014/main" id="{D58C54F3-2C23-D605-F8F1-5ACBCFD40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533" y="2967169"/>
            <a:ext cx="6624548" cy="31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71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2BDF4F5-8BA2-4A8F-BFF9-75FC75B8E27E}"/>
              </a:ext>
            </a:extLst>
          </p:cNvPr>
          <p:cNvSpPr>
            <a:spLocks noGrp="1"/>
          </p:cNvSpPr>
          <p:nvPr>
            <p:ph type="title"/>
          </p:nvPr>
        </p:nvSpPr>
        <p:spPr>
          <a:xfrm>
            <a:off x="1295402" y="982132"/>
            <a:ext cx="3660056" cy="1325373"/>
          </a:xfrm>
        </p:spPr>
        <p:txBody>
          <a:bodyPr anchor="b">
            <a:normAutofit/>
          </a:bodyPr>
          <a:lstStyle/>
          <a:p>
            <a:pPr>
              <a:lnSpc>
                <a:spcPct val="90000"/>
              </a:lnSpc>
            </a:pPr>
            <a:r>
              <a:rPr lang="en-US" sz="2800">
                <a:solidFill>
                  <a:srgbClr val="262626"/>
                </a:solidFill>
                <a:latin typeface="Arial" panose="020B0604020202020204" pitchFamily="34" charset="0"/>
                <a:cs typeface="Arial" panose="020B0604020202020204" pitchFamily="34" charset="0"/>
              </a:rPr>
              <a:t>How to Access Confirmation Statement</a:t>
            </a:r>
          </a:p>
        </p:txBody>
      </p:sp>
      <p:cxnSp>
        <p:nvCxnSpPr>
          <p:cNvPr id="24"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F2E977D-AD9C-479D-80E6-259CF6EAF131}"/>
              </a:ext>
            </a:extLst>
          </p:cNvPr>
          <p:cNvSpPr>
            <a:spLocks noGrp="1"/>
          </p:cNvSpPr>
          <p:nvPr>
            <p:ph idx="1"/>
          </p:nvPr>
        </p:nvSpPr>
        <p:spPr>
          <a:xfrm>
            <a:off x="1295401" y="2493774"/>
            <a:ext cx="3660057" cy="3382094"/>
          </a:xfrm>
        </p:spPr>
        <p:txBody>
          <a:bodyPr>
            <a:normAutofit/>
          </a:bodyPr>
          <a:lstStyle/>
          <a:p>
            <a:pPr algn="ctr">
              <a:lnSpc>
                <a:spcPct val="90000"/>
              </a:lnSpc>
            </a:pPr>
            <a:r>
              <a:rPr lang="en-US" sz="1600">
                <a:solidFill>
                  <a:srgbClr val="262626"/>
                </a:solidFill>
                <a:latin typeface="Arial" panose="020B0604020202020204" pitchFamily="34" charset="0"/>
                <a:cs typeface="Arial" panose="020B0604020202020204" pitchFamily="34" charset="0"/>
              </a:rPr>
              <a:t>You will be brought to your confirmation statement.  Click on the icon on the right to view your statement. </a:t>
            </a:r>
          </a:p>
          <a:p>
            <a:pPr algn="ctr">
              <a:lnSpc>
                <a:spcPct val="90000"/>
              </a:lnSpc>
            </a:pPr>
            <a:r>
              <a:rPr lang="en-US" sz="1600">
                <a:solidFill>
                  <a:srgbClr val="262626"/>
                </a:solidFill>
                <a:latin typeface="Arial" panose="020B0604020202020204" pitchFamily="34" charset="0"/>
                <a:cs typeface="Arial" panose="020B0604020202020204" pitchFamily="34" charset="0"/>
              </a:rPr>
              <a:t>If you submit your OE elections multiple times, you will see a confirmation statement for each submission.  All previous year confirmation statements will also be displayed.</a:t>
            </a:r>
          </a:p>
          <a:p>
            <a:pPr lvl="1" algn="ctr">
              <a:lnSpc>
                <a:spcPct val="90000"/>
              </a:lnSpc>
            </a:pPr>
            <a:r>
              <a:rPr lang="en-US" sz="1600">
                <a:solidFill>
                  <a:srgbClr val="262626"/>
                </a:solidFill>
                <a:latin typeface="Arial" panose="020B0604020202020204" pitchFamily="34" charset="0"/>
                <a:cs typeface="Arial" panose="020B0604020202020204" pitchFamily="34" charset="0"/>
              </a:rPr>
              <a:t>Only the confirmation statement with the most recent date is valid.</a:t>
            </a:r>
          </a:p>
          <a:p>
            <a:pPr algn="ctr">
              <a:lnSpc>
                <a:spcPct val="90000"/>
              </a:lnSpc>
            </a:pPr>
            <a:endParaRPr lang="en-US" sz="1600">
              <a:solidFill>
                <a:srgbClr val="262626"/>
              </a:solidFill>
            </a:endParaRPr>
          </a:p>
        </p:txBody>
      </p:sp>
      <p:pic>
        <p:nvPicPr>
          <p:cNvPr id="6" name="Picture 5" descr="A screenshot of a computer&#10;&#10;Description automatically generated">
            <a:extLst>
              <a:ext uri="{FF2B5EF4-FFF2-40B4-BE49-F238E27FC236}">
                <a16:creationId xmlns:a16="http://schemas.microsoft.com/office/drawing/2014/main" id="{8EFC2369-5D0E-4520-431B-A7F522913A8F}"/>
              </a:ext>
            </a:extLst>
          </p:cNvPr>
          <p:cNvPicPr>
            <a:picLocks noChangeAspect="1"/>
          </p:cNvPicPr>
          <p:nvPr/>
        </p:nvPicPr>
        <p:blipFill>
          <a:blip r:embed="rId6"/>
          <a:stretch>
            <a:fillRect/>
          </a:stretch>
        </p:blipFill>
        <p:spPr>
          <a:xfrm>
            <a:off x="5418668" y="1453154"/>
            <a:ext cx="5469466" cy="3951688"/>
          </a:xfrm>
          <a:prstGeom prst="rect">
            <a:avLst/>
          </a:prstGeom>
          <a:ln w="57150" cmpd="thickThin">
            <a:solidFill>
              <a:srgbClr val="7F7F7F"/>
            </a:solidFill>
            <a:miter lim="800000"/>
          </a:ln>
        </p:spPr>
      </p:pic>
    </p:spTree>
    <p:extLst>
      <p:ext uri="{BB962C8B-B14F-4D97-AF65-F5344CB8AC3E}">
        <p14:creationId xmlns:p14="http://schemas.microsoft.com/office/powerpoint/2010/main" val="343446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61" name="Group 4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4" name="Picture 4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2" name="Rectangle 44">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6" name="Picture 4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4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3" name="Straight Connector 48">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64" name="Rectangle 5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4" name="Picture 5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6" name="Rectangle 5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7" name="Picture 5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FC57761-21D2-4586-A26E-02E73759FA3D}"/>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latin typeface="Arial" panose="020B0604020202020204" pitchFamily="34" charset="0"/>
                <a:cs typeface="Arial" panose="020B0604020202020204" pitchFamily="34" charset="0"/>
              </a:rPr>
              <a:t>Confirmation Statement</a:t>
            </a:r>
          </a:p>
        </p:txBody>
      </p:sp>
      <p:cxnSp>
        <p:nvCxnSpPr>
          <p:cNvPr id="67" name="Straight Connector 5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5E4F44E4-4F5D-4347-BE8A-6D41275A2B9B}"/>
              </a:ext>
            </a:extLst>
          </p:cNvPr>
          <p:cNvSpPr>
            <a:spLocks noGrp="1"/>
          </p:cNvSpPr>
          <p:nvPr>
            <p:ph type="body" sz="half" idx="2"/>
          </p:nvPr>
        </p:nvSpPr>
        <p:spPr>
          <a:xfrm>
            <a:off x="1295401" y="2493774"/>
            <a:ext cx="3660057" cy="3382094"/>
          </a:xfrm>
        </p:spPr>
        <p:txBody>
          <a:bodyPr vert="horz" lIns="91440" tIns="45720" rIns="91440" bIns="45720" rtlCol="0" anchor="t">
            <a:normAutofit/>
          </a:bodyPr>
          <a:lstStyle/>
          <a:p>
            <a:pPr marL="285750" indent="-285750">
              <a:buFont typeface="Arial"/>
              <a:buChar char="•"/>
            </a:pPr>
            <a:r>
              <a:rPr lang="en-US" dirty="0">
                <a:solidFill>
                  <a:srgbClr val="262626"/>
                </a:solidFill>
                <a:latin typeface="Arial" panose="020B0604020202020204" pitchFamily="34" charset="0"/>
                <a:cs typeface="Arial" panose="020B0604020202020204" pitchFamily="34" charset="0"/>
              </a:rPr>
              <a:t>Your confirmation statement will show ALL your benefits as of January 1, 2024.  It will confirm your Open Enrollment elections and show any ongoing benefits. </a:t>
            </a:r>
          </a:p>
          <a:p>
            <a:pPr marL="285750" indent="-285750">
              <a:buFont typeface="Arial"/>
              <a:buChar char="•"/>
            </a:pPr>
            <a:r>
              <a:rPr lang="en-US" dirty="0">
                <a:solidFill>
                  <a:srgbClr val="262626"/>
                </a:solidFill>
                <a:latin typeface="Arial" panose="020B0604020202020204" pitchFamily="34" charset="0"/>
                <a:cs typeface="Arial" panose="020B0604020202020204" pitchFamily="34" charset="0"/>
              </a:rPr>
              <a:t>If you see any errors on your Confirmation Statement either go back into eBenefits to correct or reach out to your agency’s Payroll and Benefits Specialist.</a:t>
            </a:r>
          </a:p>
          <a:p>
            <a:pPr>
              <a:buFont typeface="Arial"/>
              <a:buChar char="•"/>
            </a:pPr>
            <a:endParaRPr lang="en-US" dirty="0">
              <a:solidFill>
                <a:srgbClr val="262626"/>
              </a:solidFill>
            </a:endParaRPr>
          </a:p>
        </p:txBody>
      </p:sp>
      <p:pic>
        <p:nvPicPr>
          <p:cNvPr id="5" name="Picture 4">
            <a:extLst>
              <a:ext uri="{FF2B5EF4-FFF2-40B4-BE49-F238E27FC236}">
                <a16:creationId xmlns:a16="http://schemas.microsoft.com/office/drawing/2014/main" id="{5ACBA7F3-CE36-CCF2-7C44-6AAB6A8E1660}"/>
              </a:ext>
            </a:extLst>
          </p:cNvPr>
          <p:cNvPicPr>
            <a:picLocks noChangeAspect="1"/>
          </p:cNvPicPr>
          <p:nvPr/>
        </p:nvPicPr>
        <p:blipFill>
          <a:blip r:embed="rId6"/>
          <a:stretch>
            <a:fillRect/>
          </a:stretch>
        </p:blipFill>
        <p:spPr>
          <a:xfrm>
            <a:off x="5418668" y="1357438"/>
            <a:ext cx="5469466" cy="4143120"/>
          </a:xfrm>
          <a:prstGeom prst="rect">
            <a:avLst/>
          </a:prstGeom>
          <a:ln w="57150" cmpd="thickThin">
            <a:solidFill>
              <a:srgbClr val="7F7F7F"/>
            </a:solidFill>
            <a:miter lim="800000"/>
          </a:ln>
        </p:spPr>
      </p:pic>
    </p:spTree>
    <p:extLst>
      <p:ext uri="{BB962C8B-B14F-4D97-AF65-F5344CB8AC3E}">
        <p14:creationId xmlns:p14="http://schemas.microsoft.com/office/powerpoint/2010/main" val="22614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C04A-6979-4EA9-B64A-1405D684EB5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Important Reminders</a:t>
            </a:r>
          </a:p>
        </p:txBody>
      </p:sp>
      <p:sp>
        <p:nvSpPr>
          <p:cNvPr id="3" name="Content Placeholder 2">
            <a:extLst>
              <a:ext uri="{FF2B5EF4-FFF2-40B4-BE49-F238E27FC236}">
                <a16:creationId xmlns:a16="http://schemas.microsoft.com/office/drawing/2014/main" id="{E5D5DD89-6572-44C1-A405-5151DD67F55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Access eBenefits and your confirmation statement at </a:t>
            </a:r>
            <a:r>
              <a:rPr lang="en-US" sz="2200" dirty="0">
                <a:latin typeface="Arial" panose="020B0604020202020204" pitchFamily="34" charset="0"/>
                <a:cs typeface="Arial" panose="020B0604020202020204" pitchFamily="34" charset="0"/>
                <a:hlinkClick r:id="rId3"/>
              </a:rPr>
              <a:t>https://ess.wi.gov</a:t>
            </a:r>
            <a:r>
              <a:rPr lang="en-US" sz="22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200" b="1" dirty="0">
                <a:latin typeface="Arial" panose="020B0604020202020204" pitchFamily="34" charset="0"/>
                <a:cs typeface="Arial" panose="020B0604020202020204" pitchFamily="34" charset="0"/>
              </a:rPr>
              <a:t>All Open Enrollment elections must be made by 11:59 pm on October 20</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Review your Confirmation Statement and contact your agency’s Payroll and Benefits Specialist if anything is incorrect</a:t>
            </a:r>
          </a:p>
          <a:p>
            <a:pPr marL="457200" indent="-457200">
              <a:buFont typeface="Arial" panose="020B0604020202020204" pitchFamily="34" charset="0"/>
              <a:buChar char="•"/>
            </a:pPr>
            <a:r>
              <a:rPr lang="en-US" sz="2200" dirty="0">
                <a:latin typeface="Arial" panose="020B0604020202020204" pitchFamily="34" charset="0"/>
                <a:cs typeface="Arial" panose="020B0604020202020204" pitchFamily="34" charset="0"/>
              </a:rPr>
              <a:t>All elections made during Open Enrollment will be </a:t>
            </a:r>
            <a:r>
              <a:rPr lang="en-US" sz="2200" b="1" dirty="0">
                <a:latin typeface="Arial" panose="020B0604020202020204" pitchFamily="34" charset="0"/>
                <a:cs typeface="Arial" panose="020B0604020202020204" pitchFamily="34" charset="0"/>
              </a:rPr>
              <a:t>effective</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January 1</a:t>
            </a:r>
            <a:r>
              <a:rPr lang="en-US" sz="2200" b="1" baseline="30000" dirty="0">
                <a:latin typeface="Arial" panose="020B0604020202020204" pitchFamily="34" charset="0"/>
                <a:cs typeface="Arial" panose="020B0604020202020204" pitchFamily="34" charset="0"/>
              </a:rPr>
              <a:t>st</a:t>
            </a:r>
            <a:r>
              <a:rPr lang="en-US" sz="2200" b="1" dirty="0">
                <a:latin typeface="Arial" panose="020B0604020202020204" pitchFamily="34" charset="0"/>
                <a:cs typeface="Arial" panose="020B0604020202020204" pitchFamily="34" charset="0"/>
              </a:rPr>
              <a:t>, 2024.</a:t>
            </a:r>
          </a:p>
          <a:p>
            <a:endParaRPr lang="en-US" dirty="0"/>
          </a:p>
        </p:txBody>
      </p:sp>
    </p:spTree>
    <p:extLst>
      <p:ext uri="{BB962C8B-B14F-4D97-AF65-F5344CB8AC3E}">
        <p14:creationId xmlns:p14="http://schemas.microsoft.com/office/powerpoint/2010/main" val="229466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0A0FB-42B2-4A0C-9EE5-5D960E60DC3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State Group Health </a:t>
            </a:r>
          </a:p>
        </p:txBody>
      </p:sp>
      <p:sp>
        <p:nvSpPr>
          <p:cNvPr id="3" name="Content Placeholder 2">
            <a:extLst>
              <a:ext uri="{FF2B5EF4-FFF2-40B4-BE49-F238E27FC236}">
                <a16:creationId xmlns:a16="http://schemas.microsoft.com/office/drawing/2014/main" id="{8427B469-E28B-46EC-8227-8B8DB2C625CA}"/>
              </a:ext>
            </a:extLst>
          </p:cNvPr>
          <p:cNvSpPr>
            <a:spLocks noGrp="1"/>
          </p:cNvSpPr>
          <p:nvPr>
            <p:ph sz="half" idx="1"/>
          </p:nvPr>
        </p:nvSpPr>
        <p:spPr>
          <a:xfrm>
            <a:off x="1298448" y="2560319"/>
            <a:ext cx="4718304" cy="3392611"/>
          </a:xfrm>
        </p:spPr>
        <p:txBody>
          <a:bodyPr>
            <a:normAutofit fontScale="92500"/>
          </a:bodyPr>
          <a:lstStyle/>
          <a:p>
            <a:pPr marL="280988"/>
            <a:r>
              <a:rPr lang="en-US" sz="2000" dirty="0">
                <a:latin typeface="Arial" panose="020B0604020202020204" pitchFamily="34" charset="0"/>
                <a:cs typeface="Arial" panose="020B0604020202020204" pitchFamily="34" charset="0"/>
              </a:rPr>
              <a:t>Changes allowed:</a:t>
            </a:r>
          </a:p>
          <a:p>
            <a:pPr marL="742950" indent="-280988">
              <a:buFont typeface="Arial" panose="020B0604020202020204" pitchFamily="34" charset="0"/>
              <a:buChar char="•"/>
            </a:pPr>
            <a:r>
              <a:rPr lang="en-US" sz="2000" dirty="0">
                <a:latin typeface="Arial" panose="020B0604020202020204" pitchFamily="34" charset="0"/>
                <a:cs typeface="Arial" panose="020B0604020202020204" pitchFamily="34" charset="0"/>
              </a:rPr>
              <a:t>Enroll or cancel coverage for 2024</a:t>
            </a:r>
          </a:p>
          <a:p>
            <a:pPr marL="742950" indent="-280988">
              <a:buFont typeface="Arial" panose="020B0604020202020204" pitchFamily="34" charset="0"/>
              <a:buChar char="•"/>
            </a:pPr>
            <a:r>
              <a:rPr lang="en-US" sz="2000" dirty="0">
                <a:latin typeface="Arial" panose="020B0604020202020204" pitchFamily="34" charset="0"/>
                <a:cs typeface="Arial" panose="020B0604020202020204" pitchFamily="34" charset="0"/>
              </a:rPr>
              <a:t>Add or remove eligible dependents </a:t>
            </a:r>
          </a:p>
          <a:p>
            <a:pPr marL="1200150" lvl="1" indent="-280988">
              <a:buFont typeface="Arial" panose="020B0604020202020204" pitchFamily="34" charset="0"/>
              <a:buChar char="•"/>
            </a:pPr>
            <a:r>
              <a:rPr lang="en-US" sz="1600" b="1" dirty="0">
                <a:latin typeface="Arial" panose="020B0604020202020204" pitchFamily="34" charset="0"/>
                <a:cs typeface="Arial" panose="020B0604020202020204" pitchFamily="34" charset="0"/>
              </a:rPr>
              <a:t>Only dependents 19 or older can be removed</a:t>
            </a:r>
          </a:p>
          <a:p>
            <a:pPr marL="742950" indent="-280988">
              <a:buFont typeface="Arial" panose="020B0604020202020204" pitchFamily="34" charset="0"/>
              <a:buChar char="•"/>
            </a:pPr>
            <a:r>
              <a:rPr lang="en-US" sz="2000" dirty="0">
                <a:latin typeface="Arial" panose="020B0604020202020204" pitchFamily="34" charset="0"/>
                <a:cs typeface="Arial" panose="020B0604020202020204" pitchFamily="34" charset="0"/>
              </a:rPr>
              <a:t>Change health plan design or network</a:t>
            </a:r>
          </a:p>
          <a:p>
            <a:pPr marL="742950" indent="-280988">
              <a:buFont typeface="Arial" panose="020B0604020202020204" pitchFamily="34" charset="0"/>
              <a:buChar char="•"/>
            </a:pPr>
            <a:r>
              <a:rPr lang="en-US" sz="2000" dirty="0">
                <a:latin typeface="Arial" panose="020B0604020202020204" pitchFamily="34" charset="0"/>
                <a:cs typeface="Arial" panose="020B0604020202020204" pitchFamily="34" charset="0"/>
              </a:rPr>
              <a:t>Enroll in or cancel Uniform Dental</a:t>
            </a:r>
          </a:p>
          <a:p>
            <a:pPr marL="0" indent="0">
              <a:buNone/>
            </a:pPr>
            <a:endParaRPr lang="en-US" dirty="0"/>
          </a:p>
        </p:txBody>
      </p:sp>
      <p:sp>
        <p:nvSpPr>
          <p:cNvPr id="4" name="Content Placeholder 3">
            <a:extLst>
              <a:ext uri="{FF2B5EF4-FFF2-40B4-BE49-F238E27FC236}">
                <a16:creationId xmlns:a16="http://schemas.microsoft.com/office/drawing/2014/main" id="{0B84E7B1-D976-4CC3-95DE-585B1116C4DB}"/>
              </a:ext>
            </a:extLst>
          </p:cNvPr>
          <p:cNvSpPr>
            <a:spLocks noGrp="1"/>
          </p:cNvSpPr>
          <p:nvPr>
            <p:ph sz="half" idx="2"/>
          </p:nvPr>
        </p:nvSpPr>
        <p:spPr/>
        <p:txBody>
          <a:bodyPr>
            <a:normAutofit fontScale="92500"/>
          </a:bodyPr>
          <a:lstStyle/>
          <a:p>
            <a:r>
              <a:rPr lang="en-US" sz="2000" dirty="0">
                <a:latin typeface="Arial" panose="020B0604020202020204" pitchFamily="34" charset="0"/>
                <a:cs typeface="Arial" panose="020B0604020202020204" pitchFamily="34" charset="0"/>
              </a:rPr>
              <a:t>Health plan providers may change annually</a:t>
            </a:r>
          </a:p>
          <a:p>
            <a:r>
              <a:rPr lang="en-US" sz="2000" dirty="0">
                <a:latin typeface="Arial"/>
                <a:cs typeface="Arial"/>
              </a:rPr>
              <a:t>You should confirm that your doctors, clinics and hospitals are available in 2024. See </a:t>
            </a:r>
            <a:r>
              <a:rPr lang="en-US" sz="2000" dirty="0">
                <a:latin typeface="Arial"/>
                <a:cs typeface="Arial"/>
                <a:hlinkClick r:id="rId3"/>
              </a:rPr>
              <a:t>ETF’s Health Plan Search.</a:t>
            </a:r>
            <a:endParaRPr lang="en-US" sz="2000" dirty="0">
              <a:latin typeface="Arial"/>
              <a:cs typeface="Arial"/>
            </a:endParaRPr>
          </a:p>
        </p:txBody>
      </p:sp>
    </p:spTree>
    <p:extLst>
      <p:ext uri="{BB962C8B-B14F-4D97-AF65-F5344CB8AC3E}">
        <p14:creationId xmlns:p14="http://schemas.microsoft.com/office/powerpoint/2010/main" val="22381718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4" name="Picture 7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263958DE-3089-4707-A79D-8ADBDE597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7C81077B-766D-44B3-909D-A26D42DA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82" name="Picture 81">
              <a:extLst>
                <a:ext uri="{FF2B5EF4-FFF2-40B4-BE49-F238E27FC236}">
                  <a16:creationId xmlns:a16="http://schemas.microsoft.com/office/drawing/2014/main" id="{5CC93258-4B7E-4DC5-AE91-AFAAD833AD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05610CE6-9E44-431C-9AFA-E552B5D5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4" name="Picture 83">
              <a:extLst>
                <a:ext uri="{FF2B5EF4-FFF2-40B4-BE49-F238E27FC236}">
                  <a16:creationId xmlns:a16="http://schemas.microsoft.com/office/drawing/2014/main" id="{8B4315B7-9CDC-4449-9705-67DAFE6F7A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32D66995-395F-42A2-AB99-8B0E853BA1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73C345-4DB3-4ABF-98A2-8BC540F42FBD}"/>
              </a:ext>
            </a:extLst>
          </p:cNvPr>
          <p:cNvSpPr>
            <a:spLocks noGrp="1"/>
          </p:cNvSpPr>
          <p:nvPr>
            <p:ph type="title"/>
          </p:nvPr>
        </p:nvSpPr>
        <p:spPr>
          <a:xfrm>
            <a:off x="4564279" y="1041401"/>
            <a:ext cx="6528018" cy="2345264"/>
          </a:xfrm>
        </p:spPr>
        <p:txBody>
          <a:bodyPr vert="horz" lIns="91440" tIns="45720" rIns="91440" bIns="45720" rtlCol="0" anchor="b">
            <a:normAutofit/>
          </a:bodyPr>
          <a:lstStyle/>
          <a:p>
            <a:r>
              <a:rPr lang="en-US" sz="5400" dirty="0">
                <a:latin typeface="Arial" panose="020B06040202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F5166B1F-77AC-4F1F-AC60-3BA646C861E7}"/>
              </a:ext>
            </a:extLst>
          </p:cNvPr>
          <p:cNvSpPr>
            <a:spLocks noGrp="1"/>
          </p:cNvSpPr>
          <p:nvPr>
            <p:ph idx="4294967295"/>
          </p:nvPr>
        </p:nvSpPr>
        <p:spPr>
          <a:xfrm>
            <a:off x="4564279" y="3657597"/>
            <a:ext cx="6528018" cy="1320802"/>
          </a:xfrm>
        </p:spPr>
        <p:txBody>
          <a:bodyPr vert="horz" lIns="91440" tIns="45720" rIns="91440" bIns="45720" rtlCol="0" anchor="t">
            <a:normAutofit/>
          </a:bodyPr>
          <a:lstStyle/>
          <a:p>
            <a:pPr marL="0" indent="0" algn="ctr">
              <a:buNone/>
            </a:pPr>
            <a:r>
              <a:rPr lang="en-US" sz="2100" dirty="0">
                <a:solidFill>
                  <a:schemeClr val="tx1"/>
                </a:solidFill>
                <a:latin typeface="Arial" panose="020B0604020202020204" pitchFamily="34" charset="0"/>
                <a:cs typeface="Arial" panose="020B0604020202020204" pitchFamily="34" charset="0"/>
              </a:rPr>
              <a:t>Contact your agency’s payroll and benefits office.</a:t>
            </a:r>
          </a:p>
        </p:txBody>
      </p:sp>
      <p:pic>
        <p:nvPicPr>
          <p:cNvPr id="8194" name="Picture 2" descr="College Choice Questions | Fastweb">
            <a:extLst>
              <a:ext uri="{FF2B5EF4-FFF2-40B4-BE49-F238E27FC236}">
                <a16:creationId xmlns:a16="http://schemas.microsoft.com/office/drawing/2014/main" id="{F901314A-0BFC-4D5C-9A8F-CD4057C0F3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640" r="25758" b="1"/>
          <a:stretch/>
        </p:blipFill>
        <p:spPr bwMode="auto">
          <a:xfrm>
            <a:off x="1081874" y="1041400"/>
            <a:ext cx="3059206" cy="477520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cxnSp>
        <p:nvCxnSpPr>
          <p:cNvPr id="8204" name="Straight Connector 86">
            <a:extLst>
              <a:ext uri="{FF2B5EF4-FFF2-40B4-BE49-F238E27FC236}">
                <a16:creationId xmlns:a16="http://schemas.microsoft.com/office/drawing/2014/main" id="{2C4AED10-D735-4820-BE3F-7B5DE8BBC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1596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8">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70C0"/>
      </a:hlink>
      <a:folHlink>
        <a:srgbClr val="0070C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reau xmlns="7a61c4ba-b021-40cd-af10-78a6188bfae5">Central Benefits &amp; Payroll</Bureau>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EFEE298-8953-4978-A6EC-7708015273F8}"/>
</file>

<file path=customXml/itemProps2.xml><?xml version="1.0" encoding="utf-8"?>
<ds:datastoreItem xmlns:ds="http://schemas.openxmlformats.org/officeDocument/2006/customXml" ds:itemID="{18604A62-E0CA-4802-8605-0972AA23A915}">
  <ds:schemaRefs>
    <ds:schemaRef ds:uri="http://schemas.microsoft.com/sharepoint/v3/contenttype/forms"/>
  </ds:schemaRefs>
</ds:datastoreItem>
</file>

<file path=customXml/itemProps3.xml><?xml version="1.0" encoding="utf-8"?>
<ds:datastoreItem xmlns:ds="http://schemas.openxmlformats.org/officeDocument/2006/customXml" ds:itemID="{4BE2F9C5-002A-4B10-9B3B-DE996177931A}">
  <ds:schemaRefs>
    <ds:schemaRef ds:uri="http://schemas.microsoft.com/office/2006/metadata/properties"/>
    <ds:schemaRef ds:uri="http://schemas.microsoft.com/sharepoint/v3"/>
    <ds:schemaRef ds:uri="a58e4f56-c0ee-446c-80a8-d08debc0a469"/>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3c1231bb-4249-4c54-88dc-f5414e1c7276"/>
    <ds:schemaRef ds:uri="http://www.w3.org/XML/1998/namespace"/>
  </ds:schemaRefs>
</ds:datastoreItem>
</file>

<file path=customXml/itemProps4.xml><?xml version="1.0" encoding="utf-8"?>
<ds:datastoreItem xmlns:ds="http://schemas.openxmlformats.org/officeDocument/2006/customXml" ds:itemID="{BA7B265D-EAFE-44FA-81A8-A26688E13AB8}"/>
</file>

<file path=docProps/app.xml><?xml version="1.0" encoding="utf-8"?>
<Properties xmlns="http://schemas.openxmlformats.org/officeDocument/2006/extended-properties" xmlns:vt="http://schemas.openxmlformats.org/officeDocument/2006/docPropsVTypes">
  <TotalTime>1492</TotalTime>
  <Words>6101</Words>
  <Application>Microsoft Office PowerPoint</Application>
  <PresentationFormat>Widescreen</PresentationFormat>
  <Paragraphs>856</Paragraphs>
  <Slides>90</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Garamond</vt:lpstr>
      <vt:lpstr>Symbol</vt:lpstr>
      <vt:lpstr>Wingdings</vt:lpstr>
      <vt:lpstr>Organic</vt:lpstr>
      <vt:lpstr>It’s Your Choice Open Enrollment</vt:lpstr>
      <vt:lpstr>Open Enrollment Emails</vt:lpstr>
      <vt:lpstr>PowerPoint Presentation</vt:lpstr>
      <vt:lpstr>Benefits NOT Part of Open Enrollment</vt:lpstr>
      <vt:lpstr>Introducing Benefits Mentor – Your Virtual Benefits Counselor</vt:lpstr>
      <vt:lpstr>Open Enrollment Resources</vt:lpstr>
      <vt:lpstr>State Group Health Insurance</vt:lpstr>
      <vt:lpstr>New Benefits</vt:lpstr>
      <vt:lpstr>State Group Health </vt:lpstr>
      <vt:lpstr>Health Insurance Plan Designs</vt:lpstr>
      <vt:lpstr>PowerPoint Presentation</vt:lpstr>
      <vt:lpstr>HDHP/HSA Eligibility</vt:lpstr>
      <vt:lpstr>Prescription Coverage</vt:lpstr>
      <vt:lpstr>PowerPoint Presentation</vt:lpstr>
      <vt:lpstr>2024 Employee Health Premiums Non-HDHP Plans </vt:lpstr>
      <vt:lpstr>2024 Employee Health Premiums HDHP Plans</vt:lpstr>
      <vt:lpstr>Health Savings Account (HSA) Contribution  If enrolled in a High Deductible Health Plan for 2024, must enroll in an HSA Must re-enroll in HSA every year!!</vt:lpstr>
      <vt:lpstr>Health Insurance Opt Out Stipend (OOS)  If you’re not enrolling in health insurance for 2024, you may be eligible for $2,000 opt-out stipend</vt:lpstr>
      <vt:lpstr>OOS in eBenefit</vt:lpstr>
      <vt:lpstr>Staywell- Well Wisconsin</vt:lpstr>
      <vt:lpstr>2024 Well Wisconsin Incentive Overview </vt:lpstr>
      <vt:lpstr>2024 Well Wisconsin</vt:lpstr>
      <vt:lpstr>Securian Accident Plan</vt:lpstr>
      <vt:lpstr>Securian Accident Plan</vt:lpstr>
      <vt:lpstr>PowerPoint Presentation</vt:lpstr>
      <vt:lpstr>Accident Plan Resources</vt:lpstr>
      <vt:lpstr>2024 Accident Plan Premiums</vt:lpstr>
      <vt:lpstr>Dental Plans</vt:lpstr>
      <vt:lpstr>Dental Plan Summary</vt:lpstr>
      <vt:lpstr>Dental Plan Comparison</vt:lpstr>
      <vt:lpstr>Preventive Plan</vt:lpstr>
      <vt:lpstr>Enrolling or Waiving Preventive Dental in eBenefits</vt:lpstr>
      <vt:lpstr>Delta Dental Network Differences</vt:lpstr>
      <vt:lpstr>2024 Delta Dental Premiums</vt:lpstr>
      <vt:lpstr>Vision</vt:lpstr>
      <vt:lpstr>DeltaVision</vt:lpstr>
      <vt:lpstr>PowerPoint Presentation</vt:lpstr>
      <vt:lpstr>2024 DeltaVision Premiums</vt:lpstr>
      <vt:lpstr>  Pre-Tax Savings Accounts </vt:lpstr>
      <vt:lpstr>What is a Pre-Tax Savings Account?</vt:lpstr>
      <vt:lpstr>Things You Should Know</vt:lpstr>
      <vt:lpstr>PowerPoint Presentation</vt:lpstr>
      <vt:lpstr>Sample of Eligible  Healthcare FSA Expenses</vt:lpstr>
      <vt:lpstr>Ineligible Healthcare FSA Medical Expenses These items cannot be reimbursed through your Healthcare FSA account:</vt:lpstr>
      <vt:lpstr>Eligible LPFSA Expenses - HDHP Enrollees Only Medical expenses may only be reimbursed after your HDHP deductible is met</vt:lpstr>
      <vt:lpstr>Healthcare and Limited Purpose FSA Note: LTEs are not eligible to participate</vt:lpstr>
      <vt:lpstr>Eligible Dependent Care Expenses If care provided enables you to work, look for work, or attend school:</vt:lpstr>
      <vt:lpstr>Ineligible Dependent Care Expenses These items cannot be reimbursed through your Dependent Care account:</vt:lpstr>
      <vt:lpstr>Dependent Day Care FSA Note: LTEs are not eligible to participate</vt:lpstr>
      <vt:lpstr>Parking &amp; Transit Accounts NOTE: LTEs are eligible to participate</vt:lpstr>
      <vt:lpstr>2024 Parking and Transit Accounts</vt:lpstr>
      <vt:lpstr>Parking &amp; Transit Accounts Carryover NOTE: LTEs are eligible to participate</vt:lpstr>
      <vt:lpstr>Health Savings Account (HSA) </vt:lpstr>
      <vt:lpstr>HSA General Information</vt:lpstr>
      <vt:lpstr>What are Qualified Expenses? Qualified expenses include but are not limited to:</vt:lpstr>
      <vt:lpstr>Non-Qualified Expenses &amp; HSA</vt:lpstr>
      <vt:lpstr>2024 HSA Limits</vt:lpstr>
      <vt:lpstr>Growth of HSA Account</vt:lpstr>
      <vt:lpstr>Wisconsin  Retirement System (WRS)</vt:lpstr>
      <vt:lpstr>Wisconsin Retirement System (WRS)</vt:lpstr>
      <vt:lpstr>eBenefits</vt:lpstr>
      <vt:lpstr>OE and Retirees – NEW for 2024!</vt:lpstr>
      <vt:lpstr>eBenefits</vt:lpstr>
      <vt:lpstr>How to Access eBenefits</vt:lpstr>
      <vt:lpstr>Navigating eBenefits</vt:lpstr>
      <vt:lpstr>Navigating eBenefits</vt:lpstr>
      <vt:lpstr>Navigating eBenefits</vt:lpstr>
      <vt:lpstr>Navigating eBenefits</vt:lpstr>
      <vt:lpstr>Navigating eBenefits</vt:lpstr>
      <vt:lpstr>Navigating eBenefits</vt:lpstr>
      <vt:lpstr>Navigating eBenefits</vt:lpstr>
      <vt:lpstr>Navigating eBenefits</vt:lpstr>
      <vt:lpstr>Adding a Dependent</vt:lpstr>
      <vt:lpstr>Navigating eBenefits</vt:lpstr>
      <vt:lpstr>Navigating eBenefits</vt:lpstr>
      <vt:lpstr>Navigating eBenefits</vt:lpstr>
      <vt:lpstr>Navigating eBenefits</vt:lpstr>
      <vt:lpstr>Navigating eBenefits</vt:lpstr>
      <vt:lpstr>Navigating eBenefits</vt:lpstr>
      <vt:lpstr>Navigating eBenefits</vt:lpstr>
      <vt:lpstr>Navigating eBenefits</vt:lpstr>
      <vt:lpstr>Navigating eBenefits</vt:lpstr>
      <vt:lpstr>Navigating eBenefits</vt:lpstr>
      <vt:lpstr>Navigating eBenefits</vt:lpstr>
      <vt:lpstr>eBenefit Tips</vt:lpstr>
      <vt:lpstr>How to Access Confirmation Statement</vt:lpstr>
      <vt:lpstr>How to Access Confirmation Statement</vt:lpstr>
      <vt:lpstr>Confirmation Statement</vt:lpstr>
      <vt:lpstr>Important 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It’s Your Choice Open Enrollment</dc:title>
  <dc:creator>Zimm, Nicole - DOA</dc:creator>
  <cp:lastModifiedBy>Perry, Julie - DOA</cp:lastModifiedBy>
  <cp:revision>31</cp:revision>
  <dcterms:created xsi:type="dcterms:W3CDTF">2020-09-24T00:06:17Z</dcterms:created>
  <dcterms:modified xsi:type="dcterms:W3CDTF">2023-09-21T14:36:41Z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