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diagrams/data1.xml" ContentType="application/vnd.openxmlformats-officedocument.drawingml.diagramData+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7"/>
  </p:notesMasterIdLst>
  <p:sldIdLst>
    <p:sldId id="256" r:id="rId5"/>
    <p:sldId id="257" r:id="rId6"/>
    <p:sldId id="320" r:id="rId7"/>
    <p:sldId id="321" r:id="rId8"/>
    <p:sldId id="277" r:id="rId9"/>
    <p:sldId id="273" r:id="rId10"/>
    <p:sldId id="274" r:id="rId11"/>
    <p:sldId id="275" r:id="rId12"/>
    <p:sldId id="262" r:id="rId13"/>
    <p:sldId id="264" r:id="rId14"/>
    <p:sldId id="322" r:id="rId15"/>
    <p:sldId id="323" r:id="rId16"/>
    <p:sldId id="278" r:id="rId17"/>
    <p:sldId id="276" r:id="rId18"/>
    <p:sldId id="272" r:id="rId19"/>
    <p:sldId id="265" r:id="rId20"/>
    <p:sldId id="270" r:id="rId21"/>
    <p:sldId id="279" r:id="rId22"/>
    <p:sldId id="267" r:id="rId23"/>
    <p:sldId id="269" r:id="rId24"/>
    <p:sldId id="280" r:id="rId25"/>
    <p:sldId id="271" r:id="rId26"/>
    <p:sldId id="261"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2" r:id="rId40"/>
    <p:sldId id="296" r:id="rId41"/>
    <p:sldId id="294" r:id="rId42"/>
    <p:sldId id="295" r:id="rId43"/>
    <p:sldId id="318"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4" r:id="rId60"/>
    <p:sldId id="313" r:id="rId61"/>
    <p:sldId id="315" r:id="rId62"/>
    <p:sldId id="312" r:id="rId63"/>
    <p:sldId id="316" r:id="rId64"/>
    <p:sldId id="319" r:id="rId65"/>
    <p:sldId id="31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8126" autoAdjust="0"/>
  </p:normalViewPr>
  <p:slideViewPr>
    <p:cSldViewPr snapToGrid="0">
      <p:cViewPr varScale="1">
        <p:scale>
          <a:sx n="101" d="100"/>
          <a:sy n="101" d="100"/>
        </p:scale>
        <p:origin x="1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F0870-0D2A-4B9B-A2D7-E8674286599C}" type="doc">
      <dgm:prSet loTypeId="urn:microsoft.com/office/officeart/2005/8/layout/pyramid3" loCatId="pyramid" qsTypeId="urn:microsoft.com/office/officeart/2005/8/quickstyle/simple1" qsCatId="simple" csTypeId="urn:microsoft.com/office/officeart/2005/8/colors/accent1_3" csCatId="accent1" phldr="1"/>
      <dgm:spPr/>
    </dgm:pt>
    <dgm:pt modelId="{F8725C46-01B8-4EC8-B96E-150A4BAB4907}">
      <dgm:prSet phldrT="[Text]" custT="1"/>
      <dgm:spPr/>
      <dgm:t>
        <a:bodyPr/>
        <a:lstStyle/>
        <a:p>
          <a:pPr>
            <a:spcAft>
              <a:spcPts val="0"/>
            </a:spcAft>
          </a:pPr>
          <a:r>
            <a:rPr lang="en-US" sz="1800" dirty="0">
              <a:solidFill>
                <a:schemeClr val="bg1"/>
              </a:solidFill>
            </a:rPr>
            <a:t>Totals Query</a:t>
          </a:r>
        </a:p>
        <a:p>
          <a:pPr>
            <a:spcAft>
              <a:spcPct val="35000"/>
            </a:spcAft>
          </a:pPr>
          <a:r>
            <a:rPr lang="en-US" sz="1200" dirty="0">
              <a:solidFill>
                <a:schemeClr val="bg1"/>
              </a:solidFill>
            </a:rPr>
            <a:t>Highest level overview, no employee specific data, only totals</a:t>
          </a:r>
        </a:p>
      </dgm:t>
    </dgm:pt>
    <dgm:pt modelId="{3534509B-AB45-4869-A80C-10B0BD2F3E63}" type="parTrans" cxnId="{A7430749-7B47-4865-9910-8786DFD50B63}">
      <dgm:prSet/>
      <dgm:spPr/>
      <dgm:t>
        <a:bodyPr/>
        <a:lstStyle/>
        <a:p>
          <a:endParaRPr lang="en-US"/>
        </a:p>
      </dgm:t>
    </dgm:pt>
    <dgm:pt modelId="{B721589E-6749-4CFC-9AED-F35FA2F9E2FC}" type="sibTrans" cxnId="{A7430749-7B47-4865-9910-8786DFD50B63}">
      <dgm:prSet/>
      <dgm:spPr/>
      <dgm:t>
        <a:bodyPr/>
        <a:lstStyle/>
        <a:p>
          <a:endParaRPr lang="en-US"/>
        </a:p>
      </dgm:t>
    </dgm:pt>
    <dgm:pt modelId="{5F478A66-8EB4-44D9-A353-1D4512CFD22E}">
      <dgm:prSet phldrT="[Text]" custT="1"/>
      <dgm:spPr/>
      <dgm:t>
        <a:bodyPr/>
        <a:lstStyle/>
        <a:p>
          <a:pPr>
            <a:spcAft>
              <a:spcPts val="0"/>
            </a:spcAft>
          </a:pPr>
          <a:r>
            <a:rPr lang="en-US" sz="1600" dirty="0">
              <a:solidFill>
                <a:schemeClr val="bg1"/>
              </a:solidFill>
            </a:rPr>
            <a:t>EE Detail Query</a:t>
          </a:r>
        </a:p>
        <a:p>
          <a:pPr>
            <a:spcAft>
              <a:spcPct val="35000"/>
            </a:spcAft>
          </a:pPr>
          <a:r>
            <a:rPr lang="en-US" sz="1100" dirty="0">
              <a:solidFill>
                <a:schemeClr val="bg1"/>
              </a:solidFill>
            </a:rPr>
            <a:t>Shows EE details based on prompt dates</a:t>
          </a:r>
        </a:p>
      </dgm:t>
    </dgm:pt>
    <dgm:pt modelId="{110C1957-B381-45B4-96D9-994B6920A023}" type="parTrans" cxnId="{B617DE01-214F-40D9-A04D-C7EC45D5BD4E}">
      <dgm:prSet/>
      <dgm:spPr/>
      <dgm:t>
        <a:bodyPr/>
        <a:lstStyle/>
        <a:p>
          <a:endParaRPr lang="en-US"/>
        </a:p>
      </dgm:t>
    </dgm:pt>
    <dgm:pt modelId="{B7FB5AF1-A4CC-4BE5-B6BE-5F8636DED4A9}" type="sibTrans" cxnId="{B617DE01-214F-40D9-A04D-C7EC45D5BD4E}">
      <dgm:prSet/>
      <dgm:spPr/>
      <dgm:t>
        <a:bodyPr/>
        <a:lstStyle/>
        <a:p>
          <a:endParaRPr lang="en-US"/>
        </a:p>
      </dgm:t>
    </dgm:pt>
    <dgm:pt modelId="{C088D85F-4333-4AF4-9ECE-46B6F0CB8CC7}">
      <dgm:prSet phldrT="[Text]" custT="1"/>
      <dgm:spPr/>
      <dgm:t>
        <a:bodyPr vert="horz" lIns="0" tIns="0" rIns="0" bIns="0" anchor="t" anchorCtr="0"/>
        <a:lstStyle/>
        <a:p>
          <a:pPr>
            <a:lnSpc>
              <a:spcPct val="100000"/>
            </a:lnSpc>
            <a:spcAft>
              <a:spcPts val="0"/>
            </a:spcAft>
          </a:pPr>
          <a:r>
            <a:rPr lang="en-US" sz="1600" dirty="0">
              <a:solidFill>
                <a:schemeClr val="tx1"/>
              </a:solidFill>
            </a:rPr>
            <a:t>WRS Trans Table</a:t>
          </a:r>
        </a:p>
        <a:p>
          <a:pPr>
            <a:lnSpc>
              <a:spcPct val="100000"/>
            </a:lnSpc>
            <a:spcAft>
              <a:spcPts val="0"/>
            </a:spcAft>
          </a:pPr>
          <a:r>
            <a:rPr lang="en-US" sz="1000" dirty="0">
              <a:solidFill>
                <a:schemeClr val="tx1"/>
              </a:solidFill>
            </a:rPr>
            <a:t>EE payroll info</a:t>
          </a:r>
        </a:p>
        <a:p>
          <a:pPr>
            <a:lnSpc>
              <a:spcPct val="100000"/>
            </a:lnSpc>
            <a:spcAft>
              <a:spcPts val="0"/>
            </a:spcAft>
          </a:pPr>
          <a:r>
            <a:rPr lang="en-US" sz="1000" dirty="0">
              <a:solidFill>
                <a:schemeClr val="tx1"/>
              </a:solidFill>
            </a:rPr>
            <a:t> by pay period </a:t>
          </a:r>
        </a:p>
        <a:p>
          <a:pPr>
            <a:lnSpc>
              <a:spcPct val="100000"/>
            </a:lnSpc>
            <a:spcAft>
              <a:spcPts val="0"/>
            </a:spcAft>
          </a:pPr>
          <a:r>
            <a:rPr lang="en-US" sz="1000" dirty="0">
              <a:solidFill>
                <a:schemeClr val="tx1"/>
              </a:solidFill>
            </a:rPr>
            <a:t> for entire year</a:t>
          </a:r>
        </a:p>
      </dgm:t>
    </dgm:pt>
    <dgm:pt modelId="{ADFDBE80-E855-4BA7-9E58-26760B5703B9}" type="parTrans" cxnId="{333F8264-441A-4595-87F9-55F9C530080F}">
      <dgm:prSet/>
      <dgm:spPr/>
      <dgm:t>
        <a:bodyPr/>
        <a:lstStyle/>
        <a:p>
          <a:endParaRPr lang="en-US"/>
        </a:p>
      </dgm:t>
    </dgm:pt>
    <dgm:pt modelId="{D611F27B-ED16-487C-9B60-C4677D411EA6}" type="sibTrans" cxnId="{333F8264-441A-4595-87F9-55F9C530080F}">
      <dgm:prSet/>
      <dgm:spPr/>
      <dgm:t>
        <a:bodyPr/>
        <a:lstStyle/>
        <a:p>
          <a:endParaRPr lang="en-US"/>
        </a:p>
      </dgm:t>
    </dgm:pt>
    <dgm:pt modelId="{7DADD963-3D5E-4C9B-AA73-C8528F1C2512}" type="pres">
      <dgm:prSet presAssocID="{48CF0870-0D2A-4B9B-A2D7-E8674286599C}" presName="Name0" presStyleCnt="0">
        <dgm:presLayoutVars>
          <dgm:dir/>
          <dgm:animLvl val="lvl"/>
          <dgm:resizeHandles val="exact"/>
        </dgm:presLayoutVars>
      </dgm:prSet>
      <dgm:spPr/>
    </dgm:pt>
    <dgm:pt modelId="{BF8D5798-76E8-4349-8242-C7CEB9AF15AE}" type="pres">
      <dgm:prSet presAssocID="{F8725C46-01B8-4EC8-B96E-150A4BAB4907}" presName="Name8" presStyleCnt="0"/>
      <dgm:spPr/>
    </dgm:pt>
    <dgm:pt modelId="{995D5E79-37A2-4419-9343-2DAF3B9CF7AA}" type="pres">
      <dgm:prSet presAssocID="{F8725C46-01B8-4EC8-B96E-150A4BAB4907}" presName="level" presStyleLbl="node1" presStyleIdx="0" presStyleCnt="3" custScaleY="71594" custLinFactNeighborX="143">
        <dgm:presLayoutVars>
          <dgm:chMax val="1"/>
          <dgm:bulletEnabled val="1"/>
        </dgm:presLayoutVars>
      </dgm:prSet>
      <dgm:spPr/>
    </dgm:pt>
    <dgm:pt modelId="{8E02D339-27BD-4E8E-8955-CF86BE442B05}" type="pres">
      <dgm:prSet presAssocID="{F8725C46-01B8-4EC8-B96E-150A4BAB4907}" presName="levelTx" presStyleLbl="revTx" presStyleIdx="0" presStyleCnt="0">
        <dgm:presLayoutVars>
          <dgm:chMax val="1"/>
          <dgm:bulletEnabled val="1"/>
        </dgm:presLayoutVars>
      </dgm:prSet>
      <dgm:spPr/>
    </dgm:pt>
    <dgm:pt modelId="{073D4081-B74F-4944-A7B5-1D4D0D3A26FF}" type="pres">
      <dgm:prSet presAssocID="{5F478A66-8EB4-44D9-A353-1D4512CFD22E}" presName="Name8" presStyleCnt="0"/>
      <dgm:spPr/>
    </dgm:pt>
    <dgm:pt modelId="{635D9C0B-D2EC-44CA-A1DC-C212039FCA54}" type="pres">
      <dgm:prSet presAssocID="{5F478A66-8EB4-44D9-A353-1D4512CFD22E}" presName="level" presStyleLbl="node1" presStyleIdx="1" presStyleCnt="3" custScaleY="62083">
        <dgm:presLayoutVars>
          <dgm:chMax val="1"/>
          <dgm:bulletEnabled val="1"/>
        </dgm:presLayoutVars>
      </dgm:prSet>
      <dgm:spPr/>
    </dgm:pt>
    <dgm:pt modelId="{91885561-4B28-423F-8F45-4C37990828DD}" type="pres">
      <dgm:prSet presAssocID="{5F478A66-8EB4-44D9-A353-1D4512CFD22E}" presName="levelTx" presStyleLbl="revTx" presStyleIdx="0" presStyleCnt="0">
        <dgm:presLayoutVars>
          <dgm:chMax val="1"/>
          <dgm:bulletEnabled val="1"/>
        </dgm:presLayoutVars>
      </dgm:prSet>
      <dgm:spPr/>
    </dgm:pt>
    <dgm:pt modelId="{8220D9B0-A81D-4876-B79C-D5C3808AFE7F}" type="pres">
      <dgm:prSet presAssocID="{C088D85F-4333-4AF4-9ECE-46B6F0CB8CC7}" presName="Name8" presStyleCnt="0"/>
      <dgm:spPr/>
    </dgm:pt>
    <dgm:pt modelId="{4E1B9E9E-2261-4622-ACCE-28FF9F7DCE5F}" type="pres">
      <dgm:prSet presAssocID="{C088D85F-4333-4AF4-9ECE-46B6F0CB8CC7}" presName="level" presStyleLbl="node1" presStyleIdx="2" presStyleCnt="3" custScaleX="99426">
        <dgm:presLayoutVars>
          <dgm:chMax val="1"/>
          <dgm:bulletEnabled val="1"/>
        </dgm:presLayoutVars>
      </dgm:prSet>
      <dgm:spPr/>
    </dgm:pt>
    <dgm:pt modelId="{D25B2B32-131B-4E61-8C78-0049E1094866}" type="pres">
      <dgm:prSet presAssocID="{C088D85F-4333-4AF4-9ECE-46B6F0CB8CC7}" presName="levelTx" presStyleLbl="revTx" presStyleIdx="0" presStyleCnt="0">
        <dgm:presLayoutVars>
          <dgm:chMax val="1"/>
          <dgm:bulletEnabled val="1"/>
        </dgm:presLayoutVars>
      </dgm:prSet>
      <dgm:spPr/>
    </dgm:pt>
  </dgm:ptLst>
  <dgm:cxnLst>
    <dgm:cxn modelId="{B617DE01-214F-40D9-A04D-C7EC45D5BD4E}" srcId="{48CF0870-0D2A-4B9B-A2D7-E8674286599C}" destId="{5F478A66-8EB4-44D9-A353-1D4512CFD22E}" srcOrd="1" destOrd="0" parTransId="{110C1957-B381-45B4-96D9-994B6920A023}" sibTransId="{B7FB5AF1-A4CC-4BE5-B6BE-5F8636DED4A9}"/>
    <dgm:cxn modelId="{D2C4903B-C73E-4F63-B0FF-36CDAD2B3213}" type="presOf" srcId="{5F478A66-8EB4-44D9-A353-1D4512CFD22E}" destId="{635D9C0B-D2EC-44CA-A1DC-C212039FCA54}" srcOrd="0" destOrd="0" presId="urn:microsoft.com/office/officeart/2005/8/layout/pyramid3"/>
    <dgm:cxn modelId="{333F8264-441A-4595-87F9-55F9C530080F}" srcId="{48CF0870-0D2A-4B9B-A2D7-E8674286599C}" destId="{C088D85F-4333-4AF4-9ECE-46B6F0CB8CC7}" srcOrd="2" destOrd="0" parTransId="{ADFDBE80-E855-4BA7-9E58-26760B5703B9}" sibTransId="{D611F27B-ED16-487C-9B60-C4677D411EA6}"/>
    <dgm:cxn modelId="{7788D344-FEB6-4FC4-ABC9-6A06F215EEA7}" type="presOf" srcId="{F8725C46-01B8-4EC8-B96E-150A4BAB4907}" destId="{995D5E79-37A2-4419-9343-2DAF3B9CF7AA}" srcOrd="0" destOrd="0" presId="urn:microsoft.com/office/officeart/2005/8/layout/pyramid3"/>
    <dgm:cxn modelId="{68B7A848-1E39-4FCE-BD38-EA65339EC59A}" type="presOf" srcId="{C088D85F-4333-4AF4-9ECE-46B6F0CB8CC7}" destId="{4E1B9E9E-2261-4622-ACCE-28FF9F7DCE5F}" srcOrd="0" destOrd="0" presId="urn:microsoft.com/office/officeart/2005/8/layout/pyramid3"/>
    <dgm:cxn modelId="{A7430749-7B47-4865-9910-8786DFD50B63}" srcId="{48CF0870-0D2A-4B9B-A2D7-E8674286599C}" destId="{F8725C46-01B8-4EC8-B96E-150A4BAB4907}" srcOrd="0" destOrd="0" parTransId="{3534509B-AB45-4869-A80C-10B0BD2F3E63}" sibTransId="{B721589E-6749-4CFC-9AED-F35FA2F9E2FC}"/>
    <dgm:cxn modelId="{6DC58B54-3FE4-4B8D-9313-524026B63AE3}" type="presOf" srcId="{5F478A66-8EB4-44D9-A353-1D4512CFD22E}" destId="{91885561-4B28-423F-8F45-4C37990828DD}" srcOrd="1" destOrd="0" presId="urn:microsoft.com/office/officeart/2005/8/layout/pyramid3"/>
    <dgm:cxn modelId="{58592E77-99A6-4B14-8C84-08947D12BFE9}" type="presOf" srcId="{F8725C46-01B8-4EC8-B96E-150A4BAB4907}" destId="{8E02D339-27BD-4E8E-8955-CF86BE442B05}" srcOrd="1" destOrd="0" presId="urn:microsoft.com/office/officeart/2005/8/layout/pyramid3"/>
    <dgm:cxn modelId="{13207F94-A737-454D-8A21-82560B33D57C}" type="presOf" srcId="{C088D85F-4333-4AF4-9ECE-46B6F0CB8CC7}" destId="{D25B2B32-131B-4E61-8C78-0049E1094866}" srcOrd="1" destOrd="0" presId="urn:microsoft.com/office/officeart/2005/8/layout/pyramid3"/>
    <dgm:cxn modelId="{36477E9D-2763-4987-A395-A1948DACD1D6}" type="presOf" srcId="{48CF0870-0D2A-4B9B-A2D7-E8674286599C}" destId="{7DADD963-3D5E-4C9B-AA73-C8528F1C2512}" srcOrd="0" destOrd="0" presId="urn:microsoft.com/office/officeart/2005/8/layout/pyramid3"/>
    <dgm:cxn modelId="{A0E5E7BA-3D76-4FFF-9EDD-C2A452C4B822}" type="presParOf" srcId="{7DADD963-3D5E-4C9B-AA73-C8528F1C2512}" destId="{BF8D5798-76E8-4349-8242-C7CEB9AF15AE}" srcOrd="0" destOrd="0" presId="urn:microsoft.com/office/officeart/2005/8/layout/pyramid3"/>
    <dgm:cxn modelId="{8D533D73-C62D-466B-8485-41116E8D06B5}" type="presParOf" srcId="{BF8D5798-76E8-4349-8242-C7CEB9AF15AE}" destId="{995D5E79-37A2-4419-9343-2DAF3B9CF7AA}" srcOrd="0" destOrd="0" presId="urn:microsoft.com/office/officeart/2005/8/layout/pyramid3"/>
    <dgm:cxn modelId="{4E0FC1D8-0275-4F79-88A9-BDCFCB87EBE1}" type="presParOf" srcId="{BF8D5798-76E8-4349-8242-C7CEB9AF15AE}" destId="{8E02D339-27BD-4E8E-8955-CF86BE442B05}" srcOrd="1" destOrd="0" presId="urn:microsoft.com/office/officeart/2005/8/layout/pyramid3"/>
    <dgm:cxn modelId="{124372D2-E5DD-4D38-A70F-7D1090E20186}" type="presParOf" srcId="{7DADD963-3D5E-4C9B-AA73-C8528F1C2512}" destId="{073D4081-B74F-4944-A7B5-1D4D0D3A26FF}" srcOrd="1" destOrd="0" presId="urn:microsoft.com/office/officeart/2005/8/layout/pyramid3"/>
    <dgm:cxn modelId="{FDA7EF38-453A-49AD-A5FB-31156BF2B7B0}" type="presParOf" srcId="{073D4081-B74F-4944-A7B5-1D4D0D3A26FF}" destId="{635D9C0B-D2EC-44CA-A1DC-C212039FCA54}" srcOrd="0" destOrd="0" presId="urn:microsoft.com/office/officeart/2005/8/layout/pyramid3"/>
    <dgm:cxn modelId="{A198F31B-9038-4BA0-A696-F66D02D7EF4B}" type="presParOf" srcId="{073D4081-B74F-4944-A7B5-1D4D0D3A26FF}" destId="{91885561-4B28-423F-8F45-4C37990828DD}" srcOrd="1" destOrd="0" presId="urn:microsoft.com/office/officeart/2005/8/layout/pyramid3"/>
    <dgm:cxn modelId="{CF82BB30-8E8E-4A8C-A72A-CC8F1955B1C1}" type="presParOf" srcId="{7DADD963-3D5E-4C9B-AA73-C8528F1C2512}" destId="{8220D9B0-A81D-4876-B79C-D5C3808AFE7F}" srcOrd="2" destOrd="0" presId="urn:microsoft.com/office/officeart/2005/8/layout/pyramid3"/>
    <dgm:cxn modelId="{54CD5F82-77BB-4587-8617-919C9DAA5D38}" type="presParOf" srcId="{8220D9B0-A81D-4876-B79C-D5C3808AFE7F}" destId="{4E1B9E9E-2261-4622-ACCE-28FF9F7DCE5F}" srcOrd="0" destOrd="0" presId="urn:microsoft.com/office/officeart/2005/8/layout/pyramid3"/>
    <dgm:cxn modelId="{C702A37A-6062-4366-8EFD-2C008A9F09DF}" type="presParOf" srcId="{8220D9B0-A81D-4876-B79C-D5C3808AFE7F}" destId="{D25B2B32-131B-4E61-8C78-0049E109486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D5E79-37A2-4419-9343-2DAF3B9CF7AA}">
      <dsp:nvSpPr>
        <dsp:cNvPr id="0" name=""/>
        <dsp:cNvSpPr/>
      </dsp:nvSpPr>
      <dsp:spPr>
        <a:xfrm rot="10800000">
          <a:off x="0" y="0"/>
          <a:ext cx="5241131" cy="1117698"/>
        </a:xfrm>
        <a:prstGeom prst="trapezoid">
          <a:avLst>
            <a:gd name="adj" fmla="val 71834"/>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bg1"/>
              </a:solidFill>
            </a:rPr>
            <a:t>Totals Query</a:t>
          </a:r>
        </a:p>
        <a:p>
          <a:pPr marL="0" lvl="0" indent="0" algn="ctr" defTabSz="800100">
            <a:lnSpc>
              <a:spcPct val="90000"/>
            </a:lnSpc>
            <a:spcBef>
              <a:spcPct val="0"/>
            </a:spcBef>
            <a:spcAft>
              <a:spcPct val="35000"/>
            </a:spcAft>
            <a:buNone/>
          </a:pPr>
          <a:r>
            <a:rPr lang="en-US" sz="1200" kern="1200" dirty="0">
              <a:solidFill>
                <a:schemeClr val="bg1"/>
              </a:solidFill>
            </a:rPr>
            <a:t>Highest level overview, no employee specific data, only totals</a:t>
          </a:r>
        </a:p>
      </dsp:txBody>
      <dsp:txXfrm rot="-10800000">
        <a:off x="917198" y="0"/>
        <a:ext cx="3406735" cy="1117698"/>
      </dsp:txXfrm>
    </dsp:sp>
    <dsp:sp modelId="{635D9C0B-D2EC-44CA-A1DC-C212039FCA54}">
      <dsp:nvSpPr>
        <dsp:cNvPr id="0" name=""/>
        <dsp:cNvSpPr/>
      </dsp:nvSpPr>
      <dsp:spPr>
        <a:xfrm rot="10800000">
          <a:off x="802889" y="1117698"/>
          <a:ext cx="3635353" cy="969216"/>
        </a:xfrm>
        <a:prstGeom prst="trapezoid">
          <a:avLst>
            <a:gd name="adj" fmla="val 71834"/>
          </a:avLst>
        </a:prstGeom>
        <a:solidFill>
          <a:schemeClr val="accent1">
            <a:shade val="80000"/>
            <a:hueOff val="127713"/>
            <a:satOff val="-10768"/>
            <a:lumOff val="175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bg1"/>
              </a:solidFill>
            </a:rPr>
            <a:t>EE Detail Query</a:t>
          </a:r>
        </a:p>
        <a:p>
          <a:pPr marL="0" lvl="0" indent="0" algn="ctr" defTabSz="711200">
            <a:lnSpc>
              <a:spcPct val="90000"/>
            </a:lnSpc>
            <a:spcBef>
              <a:spcPct val="0"/>
            </a:spcBef>
            <a:spcAft>
              <a:spcPct val="35000"/>
            </a:spcAft>
            <a:buNone/>
          </a:pPr>
          <a:r>
            <a:rPr lang="en-US" sz="1100" kern="1200" dirty="0">
              <a:solidFill>
                <a:schemeClr val="bg1"/>
              </a:solidFill>
            </a:rPr>
            <a:t>Shows EE details based on prompt dates</a:t>
          </a:r>
        </a:p>
      </dsp:txBody>
      <dsp:txXfrm rot="-10800000">
        <a:off x="1439076" y="1117698"/>
        <a:ext cx="2362979" cy="969216"/>
      </dsp:txXfrm>
    </dsp:sp>
    <dsp:sp modelId="{4E1B9E9E-2261-4622-ACCE-28FF9F7DCE5F}">
      <dsp:nvSpPr>
        <dsp:cNvPr id="0" name=""/>
        <dsp:cNvSpPr/>
      </dsp:nvSpPr>
      <dsp:spPr>
        <a:xfrm rot="10800000">
          <a:off x="1505555" y="2086914"/>
          <a:ext cx="2230021" cy="1561161"/>
        </a:xfrm>
        <a:prstGeom prst="trapezoid">
          <a:avLst>
            <a:gd name="adj" fmla="val 71834"/>
          </a:avLst>
        </a:prstGeom>
        <a:solidFill>
          <a:schemeClr val="accent1">
            <a:shade val="80000"/>
            <a:hueOff val="255427"/>
            <a:satOff val="-21535"/>
            <a:lumOff val="3515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ts val="0"/>
            </a:spcAft>
            <a:buNone/>
          </a:pPr>
          <a:r>
            <a:rPr lang="en-US" sz="1600" kern="1200" dirty="0">
              <a:solidFill>
                <a:schemeClr val="tx1"/>
              </a:solidFill>
            </a:rPr>
            <a:t>WRS Trans Table</a:t>
          </a:r>
        </a:p>
        <a:p>
          <a:pPr marL="0" lvl="0" indent="0" algn="ctr" defTabSz="711200">
            <a:lnSpc>
              <a:spcPct val="100000"/>
            </a:lnSpc>
            <a:spcBef>
              <a:spcPct val="0"/>
            </a:spcBef>
            <a:spcAft>
              <a:spcPts val="0"/>
            </a:spcAft>
            <a:buNone/>
          </a:pPr>
          <a:r>
            <a:rPr lang="en-US" sz="1000" kern="1200" dirty="0">
              <a:solidFill>
                <a:schemeClr val="tx1"/>
              </a:solidFill>
            </a:rPr>
            <a:t>EE payroll info</a:t>
          </a:r>
        </a:p>
        <a:p>
          <a:pPr marL="0" lvl="0" indent="0" algn="ctr" defTabSz="711200">
            <a:lnSpc>
              <a:spcPct val="100000"/>
            </a:lnSpc>
            <a:spcBef>
              <a:spcPct val="0"/>
            </a:spcBef>
            <a:spcAft>
              <a:spcPts val="0"/>
            </a:spcAft>
            <a:buNone/>
          </a:pPr>
          <a:r>
            <a:rPr lang="en-US" sz="1000" kern="1200" dirty="0">
              <a:solidFill>
                <a:schemeClr val="tx1"/>
              </a:solidFill>
            </a:rPr>
            <a:t> by pay period </a:t>
          </a:r>
        </a:p>
        <a:p>
          <a:pPr marL="0" lvl="0" indent="0" algn="ctr" defTabSz="711200">
            <a:lnSpc>
              <a:spcPct val="100000"/>
            </a:lnSpc>
            <a:spcBef>
              <a:spcPct val="0"/>
            </a:spcBef>
            <a:spcAft>
              <a:spcPts val="0"/>
            </a:spcAft>
            <a:buNone/>
          </a:pPr>
          <a:r>
            <a:rPr lang="en-US" sz="1000" kern="1200" dirty="0">
              <a:solidFill>
                <a:schemeClr val="tx1"/>
              </a:solidFill>
            </a:rPr>
            <a:t> for entire year</a:t>
          </a:r>
        </a:p>
      </dsp:txBody>
      <dsp:txXfrm rot="-10800000">
        <a:off x="1505555" y="2086914"/>
        <a:ext cx="2230021" cy="15611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1184E-F931-4E2A-A634-2345857F8D36}" type="datetimeFigureOut">
              <a:rPr lang="en-US" smtClean="0"/>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0B1BE-FB72-4C83-8B4E-A3D0D87F3592}" type="slidenum">
              <a:rPr lang="en-US" smtClean="0"/>
              <a:t>‹#›</a:t>
            </a:fld>
            <a:endParaRPr lang="en-US"/>
          </a:p>
        </p:txBody>
      </p:sp>
    </p:spTree>
    <p:extLst>
      <p:ext uri="{BB962C8B-B14F-4D97-AF65-F5344CB8AC3E}">
        <p14:creationId xmlns:p14="http://schemas.microsoft.com/office/powerpoint/2010/main" val="359309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1</a:t>
            </a:fld>
            <a:endParaRPr lang="en-US"/>
          </a:p>
        </p:txBody>
      </p:sp>
    </p:spTree>
    <p:extLst>
      <p:ext uri="{BB962C8B-B14F-4D97-AF65-F5344CB8AC3E}">
        <p14:creationId xmlns:p14="http://schemas.microsoft.com/office/powerpoint/2010/main" val="81355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40</a:t>
            </a:fld>
            <a:endParaRPr lang="en-US"/>
          </a:p>
        </p:txBody>
      </p:sp>
    </p:spTree>
    <p:extLst>
      <p:ext uri="{BB962C8B-B14F-4D97-AF65-F5344CB8AC3E}">
        <p14:creationId xmlns:p14="http://schemas.microsoft.com/office/powerpoint/2010/main" val="3387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51</a:t>
            </a:fld>
            <a:endParaRPr lang="en-US"/>
          </a:p>
        </p:txBody>
      </p:sp>
    </p:spTree>
    <p:extLst>
      <p:ext uri="{BB962C8B-B14F-4D97-AF65-F5344CB8AC3E}">
        <p14:creationId xmlns:p14="http://schemas.microsoft.com/office/powerpoint/2010/main" val="407640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7</a:t>
            </a:fld>
            <a:endParaRPr lang="en-US"/>
          </a:p>
        </p:txBody>
      </p:sp>
    </p:spTree>
    <p:extLst>
      <p:ext uri="{BB962C8B-B14F-4D97-AF65-F5344CB8AC3E}">
        <p14:creationId xmlns:p14="http://schemas.microsoft.com/office/powerpoint/2010/main" val="221555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8</a:t>
            </a:fld>
            <a:endParaRPr lang="en-US"/>
          </a:p>
        </p:txBody>
      </p:sp>
    </p:spTree>
    <p:extLst>
      <p:ext uri="{BB962C8B-B14F-4D97-AF65-F5344CB8AC3E}">
        <p14:creationId xmlns:p14="http://schemas.microsoft.com/office/powerpoint/2010/main" val="248590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10</a:t>
            </a:fld>
            <a:endParaRPr lang="en-US"/>
          </a:p>
        </p:txBody>
      </p:sp>
    </p:spTree>
    <p:extLst>
      <p:ext uri="{BB962C8B-B14F-4D97-AF65-F5344CB8AC3E}">
        <p14:creationId xmlns:p14="http://schemas.microsoft.com/office/powerpoint/2010/main" val="101821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17</a:t>
            </a:fld>
            <a:endParaRPr lang="en-US"/>
          </a:p>
        </p:txBody>
      </p:sp>
    </p:spTree>
    <p:extLst>
      <p:ext uri="{BB962C8B-B14F-4D97-AF65-F5344CB8AC3E}">
        <p14:creationId xmlns:p14="http://schemas.microsoft.com/office/powerpoint/2010/main" val="7236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19</a:t>
            </a:fld>
            <a:endParaRPr lang="en-US"/>
          </a:p>
        </p:txBody>
      </p:sp>
    </p:spTree>
    <p:extLst>
      <p:ext uri="{BB962C8B-B14F-4D97-AF65-F5344CB8AC3E}">
        <p14:creationId xmlns:p14="http://schemas.microsoft.com/office/powerpoint/2010/main" val="203766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27</a:t>
            </a:fld>
            <a:endParaRPr lang="en-US"/>
          </a:p>
        </p:txBody>
      </p:sp>
    </p:spTree>
    <p:extLst>
      <p:ext uri="{BB962C8B-B14F-4D97-AF65-F5344CB8AC3E}">
        <p14:creationId xmlns:p14="http://schemas.microsoft.com/office/powerpoint/2010/main" val="268897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35</a:t>
            </a:fld>
            <a:endParaRPr lang="en-US"/>
          </a:p>
        </p:txBody>
      </p:sp>
    </p:spTree>
    <p:extLst>
      <p:ext uri="{BB962C8B-B14F-4D97-AF65-F5344CB8AC3E}">
        <p14:creationId xmlns:p14="http://schemas.microsoft.com/office/powerpoint/2010/main" val="314730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0B1BE-FB72-4C83-8B4E-A3D0D87F3592}" type="slidenum">
              <a:rPr lang="en-US" smtClean="0"/>
              <a:t>37</a:t>
            </a:fld>
            <a:endParaRPr lang="en-US"/>
          </a:p>
        </p:txBody>
      </p:sp>
    </p:spTree>
    <p:extLst>
      <p:ext uri="{BB962C8B-B14F-4D97-AF65-F5344CB8AC3E}">
        <p14:creationId xmlns:p14="http://schemas.microsoft.com/office/powerpoint/2010/main" val="3798965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B61BEF0D-F0BB-DE4B-95CE-6DB70DBA9567}" type="datetimeFigureOut">
              <a:rPr lang="en-US" smtClean="0"/>
              <a:pPr/>
              <a:t>1/3/2019</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B61BEF0D-F0BB-DE4B-95CE-6DB70DBA9567}" type="datetimeFigureOut">
              <a:rPr lang="en-US" smtClean="0"/>
              <a:pPr/>
              <a:t>1/3/2019</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B61BEF0D-F0BB-DE4B-95CE-6DB70DBA9567}" type="datetimeFigureOut">
              <a:rPr lang="en-US" smtClean="0"/>
              <a:pPr/>
              <a:t>1/3/2019</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rconnection.wi.gov/Documents/JobAids/HCM/Benefits/wrslookback.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etf.wi.gov/employers/wrs_contribution_rates.ht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package" Target="../embeddings/Microsoft_Excel_Worksheet.xls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tf.wi.gov/employers/wrschap9.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etf.wi.gov/employers/wrschap3.pdf" TargetMode="External"/><Relationship Id="rId2" Type="http://schemas.openxmlformats.org/officeDocument/2006/relationships/hyperlink" Target="http://etf.wi.gov/employers/manual_wrs.htm" TargetMode="External"/><Relationship Id="rId1" Type="http://schemas.openxmlformats.org/officeDocument/2006/relationships/slideLayout" Target="../slideLayouts/slideLayout2.xml"/><Relationship Id="rId4" Type="http://schemas.openxmlformats.org/officeDocument/2006/relationships/hyperlink" Target="http://etf.wi.gov/employers/wrschap4.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dpm.wi.gov/Documents/Central%20Benefits/Workers_Comp_Job_Aid.pdf" TargetMode="External"/><Relationship Id="rId7" Type="http://schemas.openxmlformats.org/officeDocument/2006/relationships/hyperlink" Target="http://etf.wi.gov/publications/et1127.pdf" TargetMode="External"/><Relationship Id="rId2" Type="http://schemas.openxmlformats.org/officeDocument/2006/relationships/hyperlink" Target="https://dpm.wi.gov/Documents/Central%20Benefits/WRSReportingJobAid.pdf" TargetMode="External"/><Relationship Id="rId1" Type="http://schemas.openxmlformats.org/officeDocument/2006/relationships/slideLayout" Target="../slideLayouts/slideLayout2.xml"/><Relationship Id="rId6" Type="http://schemas.openxmlformats.org/officeDocument/2006/relationships/hyperlink" Target="https://etfonline.wi.gov/etf/internet/employer/one.html" TargetMode="External"/><Relationship Id="rId5" Type="http://schemas.openxmlformats.org/officeDocument/2006/relationships/hyperlink" Target="http://etf.wi.gov/employers/wrs_contribution_rates.htm" TargetMode="External"/><Relationship Id="rId4" Type="http://schemas.openxmlformats.org/officeDocument/2006/relationships/hyperlink" Target="http://starconnection.wi.gov/Documents/JobAids/HCM/Benefits/wrslookback.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tf.wi.gov/employers/wrschap15.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tf.wi.gov/publications/et2319.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tarconnection.wi.gov/Documents/JobAids/HCM/Benefits/wrslookback.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WRS Basics</a:t>
            </a:r>
          </a:p>
        </p:txBody>
      </p:sp>
      <p:sp>
        <p:nvSpPr>
          <p:cNvPr id="3" name="Subtitle 2"/>
          <p:cNvSpPr>
            <a:spLocks noGrp="1"/>
          </p:cNvSpPr>
          <p:nvPr>
            <p:ph type="subTitle" idx="1"/>
          </p:nvPr>
        </p:nvSpPr>
        <p:spPr/>
        <p:txBody>
          <a:bodyPr/>
          <a:lstStyle/>
          <a:p>
            <a:r>
              <a:rPr lang="en-US" dirty="0"/>
              <a:t>Central benefits - January 3,2019</a:t>
            </a:r>
          </a:p>
        </p:txBody>
      </p:sp>
    </p:spTree>
    <p:extLst>
      <p:ext uri="{BB962C8B-B14F-4D97-AF65-F5344CB8AC3E}">
        <p14:creationId xmlns:p14="http://schemas.microsoft.com/office/powerpoint/2010/main" val="324099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WRS eligibility – not immediately eligible</a:t>
            </a:r>
          </a:p>
        </p:txBody>
      </p:sp>
      <p:sp>
        <p:nvSpPr>
          <p:cNvPr id="3" name="Content Placeholder 2"/>
          <p:cNvSpPr>
            <a:spLocks noGrp="1"/>
          </p:cNvSpPr>
          <p:nvPr>
            <p:ph idx="1"/>
          </p:nvPr>
        </p:nvSpPr>
        <p:spPr/>
        <p:txBody>
          <a:bodyPr anchor="t">
            <a:normAutofit fontScale="92500" lnSpcReduction="20000"/>
          </a:bodyPr>
          <a:lstStyle/>
          <a:p>
            <a:r>
              <a:rPr lang="en-US" dirty="0"/>
              <a:t>See the </a:t>
            </a:r>
            <a:r>
              <a:rPr lang="en-US" u="sng" dirty="0">
                <a:hlinkClick r:id="rId3"/>
              </a:rPr>
              <a:t>WRS Lookback Job Aid</a:t>
            </a:r>
            <a:r>
              <a:rPr lang="en-US" dirty="0">
                <a:hlinkClick r:id="rId3"/>
              </a:rPr>
              <a:t> </a:t>
            </a:r>
            <a:r>
              <a:rPr lang="en-US" dirty="0"/>
              <a:t>for information about how to evaluate and monitor employees not immediately eligible for the WRS.</a:t>
            </a:r>
          </a:p>
          <a:p>
            <a:pPr lvl="1"/>
            <a:r>
              <a:rPr lang="en-US" dirty="0"/>
              <a:t>Pay special attention to the section titled “</a:t>
            </a:r>
            <a:r>
              <a:rPr lang="en-US" b="1" dirty="0"/>
              <a:t>Understanding How an Employee Appears on the WRS Lookback Report</a:t>
            </a:r>
            <a:r>
              <a:rPr lang="en-US" dirty="0"/>
              <a:t>”</a:t>
            </a:r>
          </a:p>
          <a:p>
            <a:pPr lvl="1"/>
            <a:r>
              <a:rPr lang="en-US" dirty="0"/>
              <a:t>The report looks back 365 days from the Pay Period End Date that you use to run the report and will show any employee who is: </a:t>
            </a:r>
          </a:p>
          <a:p>
            <a:pPr lvl="2"/>
            <a:r>
              <a:rPr lang="en-US" dirty="0"/>
              <a:t>Not currently enrolled under the WRS; and</a:t>
            </a:r>
          </a:p>
          <a:p>
            <a:pPr lvl="2"/>
            <a:r>
              <a:rPr lang="en-US" dirty="0"/>
              <a:t>In an employment class that is eligible for coverage by the WRS; and</a:t>
            </a:r>
          </a:p>
          <a:p>
            <a:pPr lvl="2"/>
            <a:r>
              <a:rPr lang="en-US" dirty="0"/>
              <a:t>Actively employed on the Pay Period End Date that you use to run the report; and</a:t>
            </a:r>
          </a:p>
          <a:p>
            <a:pPr lvl="2"/>
            <a:r>
              <a:rPr lang="en-US" dirty="0"/>
              <a:t>Was actively employed 365 days prior to the Pay Period End Date</a:t>
            </a:r>
          </a:p>
          <a:p>
            <a:pPr lvl="2"/>
            <a:endParaRPr lang="en-US" dirty="0"/>
          </a:p>
        </p:txBody>
      </p:sp>
    </p:spTree>
    <p:extLst>
      <p:ext uri="{BB962C8B-B14F-4D97-AF65-F5344CB8AC3E}">
        <p14:creationId xmlns:p14="http://schemas.microsoft.com/office/powerpoint/2010/main" val="2006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6924-F6CA-47F6-B1F2-1FBA6A26175F}"/>
              </a:ext>
            </a:extLst>
          </p:cNvPr>
          <p:cNvSpPr>
            <a:spLocks noGrp="1"/>
          </p:cNvSpPr>
          <p:nvPr>
            <p:ph type="title"/>
          </p:nvPr>
        </p:nvSpPr>
        <p:spPr/>
        <p:txBody>
          <a:bodyPr/>
          <a:lstStyle/>
          <a:p>
            <a:r>
              <a:rPr lang="en-US" dirty="0"/>
              <a:t>WRS eligibility – not immediately eligible</a:t>
            </a:r>
          </a:p>
        </p:txBody>
      </p:sp>
      <p:sp>
        <p:nvSpPr>
          <p:cNvPr id="3" name="Content Placeholder 2">
            <a:extLst>
              <a:ext uri="{FF2B5EF4-FFF2-40B4-BE49-F238E27FC236}">
                <a16:creationId xmlns:a16="http://schemas.microsoft.com/office/drawing/2014/main" id="{8519322E-2F70-4214-8BA9-2E5C3BE5B35D}"/>
              </a:ext>
            </a:extLst>
          </p:cNvPr>
          <p:cNvSpPr>
            <a:spLocks noGrp="1"/>
          </p:cNvSpPr>
          <p:nvPr>
            <p:ph idx="1"/>
          </p:nvPr>
        </p:nvSpPr>
        <p:spPr/>
        <p:txBody>
          <a:bodyPr/>
          <a:lstStyle/>
          <a:p>
            <a:r>
              <a:rPr lang="en-US" dirty="0"/>
              <a:t>WRS Lookback Report Known Shortfalls</a:t>
            </a:r>
          </a:p>
          <a:p>
            <a:pPr lvl="1"/>
            <a:r>
              <a:rPr lang="en-US" dirty="0"/>
              <a:t>Termed/rehired, lookback is going to look back to the term date and you might have it looking back over a year</a:t>
            </a:r>
          </a:p>
          <a:p>
            <a:pPr lvl="1"/>
            <a:r>
              <a:rPr lang="en-US" dirty="0"/>
              <a:t>Rehired annuitants that you’ve already analyzed can’t be removed</a:t>
            </a:r>
          </a:p>
          <a:p>
            <a:pPr lvl="1"/>
            <a:r>
              <a:rPr lang="en-US" dirty="0"/>
              <a:t>The WI_WRS_LOOKBACK_DAY query has been updated</a:t>
            </a:r>
          </a:p>
          <a:p>
            <a:pPr lvl="2"/>
            <a:r>
              <a:rPr lang="en-US" dirty="0"/>
              <a:t>It was producing duplicate lines; that has been fixed</a:t>
            </a:r>
          </a:p>
          <a:p>
            <a:endParaRPr lang="en-US" dirty="0"/>
          </a:p>
        </p:txBody>
      </p:sp>
    </p:spTree>
    <p:extLst>
      <p:ext uri="{BB962C8B-B14F-4D97-AF65-F5344CB8AC3E}">
        <p14:creationId xmlns:p14="http://schemas.microsoft.com/office/powerpoint/2010/main" val="227482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5A0E-D9B5-41C4-B69A-79F7B39653BD}"/>
              </a:ext>
            </a:extLst>
          </p:cNvPr>
          <p:cNvSpPr>
            <a:spLocks noGrp="1"/>
          </p:cNvSpPr>
          <p:nvPr>
            <p:ph type="title"/>
          </p:nvPr>
        </p:nvSpPr>
        <p:spPr/>
        <p:txBody>
          <a:bodyPr/>
          <a:lstStyle/>
          <a:p>
            <a:r>
              <a:rPr lang="en-US" dirty="0"/>
              <a:t>WRS Eligibility</a:t>
            </a:r>
          </a:p>
        </p:txBody>
      </p:sp>
      <p:sp>
        <p:nvSpPr>
          <p:cNvPr id="3" name="Content Placeholder 2">
            <a:extLst>
              <a:ext uri="{FF2B5EF4-FFF2-40B4-BE49-F238E27FC236}">
                <a16:creationId xmlns:a16="http://schemas.microsoft.com/office/drawing/2014/main" id="{A99D92D1-A243-47A5-858C-2478316475B6}"/>
              </a:ext>
            </a:extLst>
          </p:cNvPr>
          <p:cNvSpPr>
            <a:spLocks noGrp="1"/>
          </p:cNvSpPr>
          <p:nvPr>
            <p:ph idx="1"/>
          </p:nvPr>
        </p:nvSpPr>
        <p:spPr/>
        <p:txBody>
          <a:bodyPr>
            <a:normAutofit/>
          </a:bodyPr>
          <a:lstStyle/>
          <a:p>
            <a:pPr>
              <a:spcAft>
                <a:spcPts val="1200"/>
              </a:spcAft>
            </a:pPr>
            <a:r>
              <a:rPr lang="en-US" sz="2400" dirty="0"/>
              <a:t>Benefits Service Date = WRS Begin Date (State WRS service only). Drives eligibility for the employer contribution towards health insurance premium.</a:t>
            </a:r>
          </a:p>
          <a:p>
            <a:pPr lvl="1">
              <a:spcAft>
                <a:spcPts val="1200"/>
              </a:spcAft>
            </a:pPr>
            <a:r>
              <a:rPr lang="en-US" sz="2000" dirty="0"/>
              <a:t>For LEG and other employees not subject to 2 month waiting period for health – must adjust Benefits Service Date to at least 2 months prior to hire date to ensure employee immediately eligible for employer contribution on HIR event</a:t>
            </a:r>
          </a:p>
          <a:p>
            <a:pPr lvl="1">
              <a:spcAft>
                <a:spcPts val="1200"/>
              </a:spcAft>
            </a:pPr>
            <a:r>
              <a:rPr lang="en-US" sz="2000" dirty="0"/>
              <a:t>For LTE’s that have 6 months of prior WRS service, the Benefit Service Date needs to be adjusted to 6 months prior to the hire date to ensure the employee is immediately eligible for employer contribution on HIR event</a:t>
            </a:r>
          </a:p>
        </p:txBody>
      </p:sp>
    </p:spTree>
    <p:extLst>
      <p:ext uri="{BB962C8B-B14F-4D97-AF65-F5344CB8AC3E}">
        <p14:creationId xmlns:p14="http://schemas.microsoft.com/office/powerpoint/2010/main" val="204610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2AD16-A894-4BD4-A2E0-FB4ABD897243}"/>
              </a:ext>
            </a:extLst>
          </p:cNvPr>
          <p:cNvSpPr>
            <a:spLocks noGrp="1"/>
          </p:cNvSpPr>
          <p:nvPr>
            <p:ph type="ctrTitle"/>
          </p:nvPr>
        </p:nvSpPr>
        <p:spPr/>
        <p:txBody>
          <a:bodyPr/>
          <a:lstStyle/>
          <a:p>
            <a:r>
              <a:rPr lang="en-US" dirty="0" err="1"/>
              <a:t>Elig</a:t>
            </a:r>
            <a:r>
              <a:rPr lang="en-US" dirty="0"/>
              <a:t> </a:t>
            </a:r>
            <a:r>
              <a:rPr lang="en-US" dirty="0" err="1"/>
              <a:t>Fld</a:t>
            </a:r>
            <a:r>
              <a:rPr lang="en-US" dirty="0"/>
              <a:t> 1 Values</a:t>
            </a:r>
          </a:p>
        </p:txBody>
      </p:sp>
      <p:sp>
        <p:nvSpPr>
          <p:cNvPr id="5" name="Subtitle 4">
            <a:extLst>
              <a:ext uri="{FF2B5EF4-FFF2-40B4-BE49-F238E27FC236}">
                <a16:creationId xmlns:a16="http://schemas.microsoft.com/office/drawing/2014/main" id="{97931B86-E12E-4CC5-9B40-55D4685C4A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335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912F-C841-4678-B40B-1A5D9F4DFB01}"/>
              </a:ext>
            </a:extLst>
          </p:cNvPr>
          <p:cNvSpPr>
            <a:spLocks noGrp="1"/>
          </p:cNvSpPr>
          <p:nvPr>
            <p:ph type="title"/>
          </p:nvPr>
        </p:nvSpPr>
        <p:spPr/>
        <p:txBody>
          <a:bodyPr/>
          <a:lstStyle/>
          <a:p>
            <a:r>
              <a:rPr lang="en-US" dirty="0" err="1"/>
              <a:t>Elig</a:t>
            </a:r>
            <a:r>
              <a:rPr lang="en-US" dirty="0"/>
              <a:t> </a:t>
            </a:r>
            <a:r>
              <a:rPr lang="en-US" dirty="0" err="1"/>
              <a:t>Fld</a:t>
            </a:r>
            <a:r>
              <a:rPr lang="en-US" dirty="0"/>
              <a:t> 1 Values</a:t>
            </a:r>
          </a:p>
        </p:txBody>
      </p:sp>
      <p:sp>
        <p:nvSpPr>
          <p:cNvPr id="3" name="Content Placeholder 2">
            <a:extLst>
              <a:ext uri="{FF2B5EF4-FFF2-40B4-BE49-F238E27FC236}">
                <a16:creationId xmlns:a16="http://schemas.microsoft.com/office/drawing/2014/main" id="{E0CB5C25-4EFB-4F3B-BB4B-2CDA625E9598}"/>
              </a:ext>
            </a:extLst>
          </p:cNvPr>
          <p:cNvSpPr>
            <a:spLocks noGrp="1"/>
          </p:cNvSpPr>
          <p:nvPr>
            <p:ph idx="1"/>
          </p:nvPr>
        </p:nvSpPr>
        <p:spPr>
          <a:xfrm>
            <a:off x="488426" y="1862444"/>
            <a:ext cx="11029615" cy="3678303"/>
          </a:xfrm>
        </p:spPr>
        <p:txBody>
          <a:bodyPr anchor="t">
            <a:normAutofit/>
          </a:bodyPr>
          <a:lstStyle/>
          <a:p>
            <a:r>
              <a:rPr lang="en-US" sz="2000" dirty="0"/>
              <a:t>The agency is responsible for determining and entering the correct WRS employment category in job.  </a:t>
            </a:r>
            <a:r>
              <a:rPr lang="en-US" sz="2000" b="1" dirty="0"/>
              <a:t>Navigation:</a:t>
            </a:r>
            <a:r>
              <a:rPr lang="en-US" sz="2000" dirty="0"/>
              <a:t>  Main Menu &gt; Workforce Administration &gt; Job Information &gt; Job Data (click on link to Benefit Program Participation page).</a:t>
            </a:r>
          </a:p>
          <a:p>
            <a:pPr lvl="1"/>
            <a:endParaRPr lang="en-US" dirty="0"/>
          </a:p>
        </p:txBody>
      </p:sp>
      <p:pic>
        <p:nvPicPr>
          <p:cNvPr id="5" name="Picture 4">
            <a:extLst>
              <a:ext uri="{FF2B5EF4-FFF2-40B4-BE49-F238E27FC236}">
                <a16:creationId xmlns:a16="http://schemas.microsoft.com/office/drawing/2014/main" id="{A953CC65-CD00-47BC-8BFC-E5D2C85C6296}"/>
              </a:ext>
            </a:extLst>
          </p:cNvPr>
          <p:cNvPicPr/>
          <p:nvPr/>
        </p:nvPicPr>
        <p:blipFill>
          <a:blip r:embed="rId2"/>
          <a:stretch>
            <a:fillRect/>
          </a:stretch>
        </p:blipFill>
        <p:spPr>
          <a:xfrm>
            <a:off x="2578734" y="2901162"/>
            <a:ext cx="5902141" cy="3844195"/>
          </a:xfrm>
          <a:prstGeom prst="rect">
            <a:avLst/>
          </a:prstGeom>
          <a:ln>
            <a:solidFill>
              <a:schemeClr val="tx1"/>
            </a:solidFill>
          </a:ln>
        </p:spPr>
      </p:pic>
    </p:spTree>
    <p:extLst>
      <p:ext uri="{BB962C8B-B14F-4D97-AF65-F5344CB8AC3E}">
        <p14:creationId xmlns:p14="http://schemas.microsoft.com/office/powerpoint/2010/main" val="198804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FB5C45-0B8F-40B5-9B75-310C72C50A90}"/>
              </a:ext>
            </a:extLst>
          </p:cNvPr>
          <p:cNvSpPr>
            <a:spLocks noGrp="1"/>
          </p:cNvSpPr>
          <p:nvPr>
            <p:ph type="title"/>
          </p:nvPr>
        </p:nvSpPr>
        <p:spPr/>
        <p:txBody>
          <a:bodyPr/>
          <a:lstStyle/>
          <a:p>
            <a:r>
              <a:rPr lang="en-US" dirty="0" err="1"/>
              <a:t>Elig</a:t>
            </a:r>
            <a:r>
              <a:rPr lang="en-US" dirty="0"/>
              <a:t> </a:t>
            </a:r>
            <a:r>
              <a:rPr lang="en-US" dirty="0" err="1"/>
              <a:t>Fld</a:t>
            </a:r>
            <a:r>
              <a:rPr lang="en-US" dirty="0"/>
              <a:t> 1 Values – Eligible for WRS</a:t>
            </a:r>
          </a:p>
        </p:txBody>
      </p:sp>
      <p:graphicFrame>
        <p:nvGraphicFramePr>
          <p:cNvPr id="10" name="Table 9">
            <a:extLst>
              <a:ext uri="{FF2B5EF4-FFF2-40B4-BE49-F238E27FC236}">
                <a16:creationId xmlns:a16="http://schemas.microsoft.com/office/drawing/2014/main" id="{25A30913-A620-463D-A3CC-97E491D5FB3F}"/>
              </a:ext>
            </a:extLst>
          </p:cNvPr>
          <p:cNvGraphicFramePr>
            <a:graphicFrameLocks noGrp="1"/>
          </p:cNvGraphicFramePr>
          <p:nvPr>
            <p:extLst>
              <p:ext uri="{D42A27DB-BD31-4B8C-83A1-F6EECF244321}">
                <p14:modId xmlns:p14="http://schemas.microsoft.com/office/powerpoint/2010/main" val="392678348"/>
              </p:ext>
            </p:extLst>
          </p:nvPr>
        </p:nvGraphicFramePr>
        <p:xfrm>
          <a:off x="1992399" y="1854152"/>
          <a:ext cx="7342754" cy="5003848"/>
        </p:xfrm>
        <a:graphic>
          <a:graphicData uri="http://schemas.openxmlformats.org/drawingml/2006/table">
            <a:tbl>
              <a:tblPr firstRow="1" firstCol="1" bandRow="1">
                <a:tableStyleId>{5C22544A-7EE6-4342-B048-85BDC9FD1C3A}</a:tableStyleId>
              </a:tblPr>
              <a:tblGrid>
                <a:gridCol w="2185935">
                  <a:extLst>
                    <a:ext uri="{9D8B030D-6E8A-4147-A177-3AD203B41FA5}">
                      <a16:colId xmlns:a16="http://schemas.microsoft.com/office/drawing/2014/main" val="2301525781"/>
                    </a:ext>
                  </a:extLst>
                </a:gridCol>
                <a:gridCol w="5156819">
                  <a:extLst>
                    <a:ext uri="{9D8B030D-6E8A-4147-A177-3AD203B41FA5}">
                      <a16:colId xmlns:a16="http://schemas.microsoft.com/office/drawing/2014/main" val="3389334908"/>
                    </a:ext>
                  </a:extLst>
                </a:gridCol>
              </a:tblGrid>
              <a:tr h="472180">
                <a:tc gridSpan="2">
                  <a:txBody>
                    <a:bodyPr/>
                    <a:lstStyle/>
                    <a:p>
                      <a:pPr marL="0" marR="0" algn="ctr">
                        <a:spcBef>
                          <a:spcPts val="0"/>
                        </a:spcBef>
                        <a:spcAft>
                          <a:spcPts val="0"/>
                        </a:spcAft>
                        <a:tabLst>
                          <a:tab pos="901065" algn="l"/>
                        </a:tabLst>
                      </a:pPr>
                      <a:r>
                        <a:rPr lang="en-GB" sz="1600" dirty="0">
                          <a:effectLst/>
                        </a:rPr>
                        <a:t>Values if Eligible for the WRS</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hMerge="1">
                  <a:txBody>
                    <a:bodyPr/>
                    <a:lstStyle/>
                    <a:p>
                      <a:endParaRPr lang="en-US"/>
                    </a:p>
                  </a:txBody>
                  <a:tcPr/>
                </a:tc>
                <a:extLst>
                  <a:ext uri="{0D108BD9-81ED-4DB2-BD59-A6C34878D82A}">
                    <a16:rowId xmlns:a16="http://schemas.microsoft.com/office/drawing/2014/main" val="3087844753"/>
                  </a:ext>
                </a:extLst>
              </a:tr>
              <a:tr h="472180">
                <a:tc>
                  <a:txBody>
                    <a:bodyPr/>
                    <a:lstStyle/>
                    <a:p>
                      <a:pPr marL="0" marR="0" algn="ctr">
                        <a:spcBef>
                          <a:spcPts val="0"/>
                        </a:spcBef>
                        <a:spcAft>
                          <a:spcPts val="0"/>
                        </a:spcAft>
                        <a:tabLst>
                          <a:tab pos="901065" algn="l"/>
                        </a:tabLst>
                      </a:pPr>
                      <a:r>
                        <a:rPr lang="en-GB" sz="1400" b="1" dirty="0">
                          <a:effectLst/>
                        </a:rPr>
                        <a:t>Elig Field 1</a:t>
                      </a:r>
                      <a:endParaRPr lang="en-US" sz="1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ctr">
                        <a:spcBef>
                          <a:spcPts val="0"/>
                        </a:spcBef>
                        <a:spcAft>
                          <a:spcPts val="0"/>
                        </a:spcAft>
                        <a:tabLst>
                          <a:tab pos="901065" algn="l"/>
                        </a:tabLst>
                      </a:pPr>
                      <a:r>
                        <a:rPr lang="en-GB" sz="1400" b="1" dirty="0">
                          <a:effectLst/>
                        </a:rPr>
                        <a:t>WRS Category</a:t>
                      </a:r>
                      <a:endParaRPr lang="en-US" sz="1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2468752797"/>
                  </a:ext>
                </a:extLst>
              </a:tr>
              <a:tr h="278711">
                <a:tc>
                  <a:txBody>
                    <a:bodyPr/>
                    <a:lstStyle/>
                    <a:p>
                      <a:pPr marL="0" marR="0" algn="l">
                        <a:spcBef>
                          <a:spcPts val="0"/>
                        </a:spcBef>
                        <a:spcAft>
                          <a:spcPts val="0"/>
                        </a:spcAft>
                        <a:tabLst>
                          <a:tab pos="901065" algn="l"/>
                        </a:tabLst>
                      </a:pPr>
                      <a:r>
                        <a:rPr lang="en-GB" sz="1400" b="0" dirty="0">
                          <a:effectLst/>
                        </a:rPr>
                        <a:t>30_GENERAL</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30 - General</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955909690"/>
                  </a:ext>
                </a:extLst>
              </a:tr>
              <a:tr h="278711">
                <a:tc>
                  <a:txBody>
                    <a:bodyPr/>
                    <a:lstStyle/>
                    <a:p>
                      <a:pPr marL="0" marR="0" algn="l">
                        <a:spcBef>
                          <a:spcPts val="0"/>
                        </a:spcBef>
                        <a:spcAft>
                          <a:spcPts val="0"/>
                        </a:spcAft>
                        <a:tabLst>
                          <a:tab pos="901065" algn="l"/>
                        </a:tabLst>
                      </a:pPr>
                      <a:r>
                        <a:rPr lang="en-GB" sz="1400" b="0" dirty="0">
                          <a:effectLst/>
                        </a:rPr>
                        <a:t>31_WCSREPT</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31 - Court Reporter</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3323064988"/>
                  </a:ext>
                </a:extLst>
              </a:tr>
              <a:tr h="278711">
                <a:tc>
                  <a:txBody>
                    <a:bodyPr/>
                    <a:lstStyle/>
                    <a:p>
                      <a:pPr marL="0" marR="0" algn="l">
                        <a:spcBef>
                          <a:spcPts val="0"/>
                        </a:spcBef>
                        <a:spcAft>
                          <a:spcPts val="0"/>
                        </a:spcAft>
                        <a:tabLst>
                          <a:tab pos="901065" algn="l"/>
                        </a:tabLst>
                      </a:pPr>
                      <a:r>
                        <a:rPr lang="en-GB" sz="1400" b="0" dirty="0">
                          <a:effectLst/>
                        </a:rPr>
                        <a:t>32_EXECRET</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32 - Executive</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2245395139"/>
                  </a:ext>
                </a:extLst>
              </a:tr>
              <a:tr h="278711">
                <a:tc>
                  <a:txBody>
                    <a:bodyPr/>
                    <a:lstStyle/>
                    <a:p>
                      <a:pPr marL="0" marR="0" algn="l">
                        <a:spcBef>
                          <a:spcPts val="0"/>
                        </a:spcBef>
                        <a:spcAft>
                          <a:spcPts val="0"/>
                        </a:spcAft>
                        <a:tabLst>
                          <a:tab pos="901065" algn="l"/>
                        </a:tabLst>
                      </a:pPr>
                      <a:r>
                        <a:rPr lang="en-GB" sz="1400" b="0" dirty="0">
                          <a:effectLst/>
                        </a:rPr>
                        <a:t>33_PROTECT</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33 - Protective (all except DNR, DOA, Justice, Military Affairs, DOT)</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2657468338"/>
                  </a:ext>
                </a:extLst>
              </a:tr>
              <a:tr h="278711">
                <a:tc>
                  <a:txBody>
                    <a:bodyPr/>
                    <a:lstStyle/>
                    <a:p>
                      <a:pPr marL="0" marR="0" algn="l">
                        <a:spcBef>
                          <a:spcPts val="0"/>
                        </a:spcBef>
                        <a:spcAft>
                          <a:spcPts val="0"/>
                        </a:spcAft>
                        <a:tabLst>
                          <a:tab pos="901065" algn="l"/>
                        </a:tabLst>
                      </a:pPr>
                      <a:r>
                        <a:rPr lang="en-GB" sz="1400" b="0" dirty="0">
                          <a:effectLst/>
                        </a:rPr>
                        <a:t>33_PRTCTXO</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33 - Protective Justice, Military Affairs, DOA. DOT – Non Grandfathered (as of 12-9-18)</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55345686"/>
                  </a:ext>
                </a:extLst>
              </a:tr>
              <a:tr h="278711">
                <a:tc>
                  <a:txBody>
                    <a:bodyPr/>
                    <a:lstStyle/>
                    <a:p>
                      <a:pPr marL="0" marR="0" algn="l">
                        <a:spcBef>
                          <a:spcPts val="0"/>
                        </a:spcBef>
                        <a:spcAft>
                          <a:spcPts val="0"/>
                        </a:spcAft>
                        <a:tabLst>
                          <a:tab pos="901065" algn="l"/>
                        </a:tabLst>
                      </a:pPr>
                      <a:r>
                        <a:rPr lang="en-GB" sz="1400" b="0" dirty="0">
                          <a:effectLst/>
                        </a:rPr>
                        <a:t>33_PRTCTXX</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33 – Protective (DNR) (as of 12-9-18)</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1967709187"/>
                  </a:ext>
                </a:extLst>
              </a:tr>
              <a:tr h="278711">
                <a:tc>
                  <a:txBody>
                    <a:bodyPr/>
                    <a:lstStyle/>
                    <a:p>
                      <a:pPr marL="0" marR="0" algn="l">
                        <a:spcBef>
                          <a:spcPts val="0"/>
                        </a:spcBef>
                        <a:spcAft>
                          <a:spcPts val="0"/>
                        </a:spcAft>
                        <a:tabLst>
                          <a:tab pos="901065" algn="l"/>
                        </a:tabLst>
                      </a:pPr>
                      <a:r>
                        <a:rPr lang="en-GB" sz="1400" b="0" dirty="0">
                          <a:effectLst/>
                        </a:rPr>
                        <a:t>33_DOTGRDF</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33 – Protective (DOT Grandfathered)</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3057352725"/>
                  </a:ext>
                </a:extLst>
              </a:tr>
              <a:tr h="278711">
                <a:tc>
                  <a:txBody>
                    <a:bodyPr/>
                    <a:lstStyle/>
                    <a:p>
                      <a:pPr marL="0" marR="0" algn="l">
                        <a:spcBef>
                          <a:spcPts val="0"/>
                        </a:spcBef>
                        <a:spcAft>
                          <a:spcPts val="0"/>
                        </a:spcAft>
                        <a:tabLst>
                          <a:tab pos="901065" algn="l"/>
                        </a:tabLst>
                      </a:pPr>
                      <a:r>
                        <a:rPr lang="en-GB" sz="1400" b="0" dirty="0">
                          <a:effectLst/>
                        </a:rPr>
                        <a:t>40_TEACHER</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40 - Teacher</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1830431489"/>
                  </a:ext>
                </a:extLst>
              </a:tr>
              <a:tr h="278711">
                <a:tc>
                  <a:txBody>
                    <a:bodyPr/>
                    <a:lstStyle/>
                    <a:p>
                      <a:pPr marL="0" marR="0" algn="l">
                        <a:spcBef>
                          <a:spcPts val="0"/>
                        </a:spcBef>
                        <a:spcAft>
                          <a:spcPts val="0"/>
                        </a:spcAft>
                        <a:tabLst>
                          <a:tab pos="901065" algn="l"/>
                        </a:tabLst>
                      </a:pPr>
                      <a:r>
                        <a:rPr lang="en-GB" sz="1400" b="0" dirty="0">
                          <a:effectLst/>
                        </a:rPr>
                        <a:t>41_EXECTEA</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41 – Executive Teacher</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124730111"/>
                  </a:ext>
                </a:extLst>
              </a:tr>
              <a:tr h="278711">
                <a:tc>
                  <a:txBody>
                    <a:bodyPr/>
                    <a:lstStyle/>
                    <a:p>
                      <a:pPr marL="0" marR="0" algn="l">
                        <a:spcBef>
                          <a:spcPts val="0"/>
                        </a:spcBef>
                        <a:spcAft>
                          <a:spcPts val="0"/>
                        </a:spcAft>
                        <a:tabLst>
                          <a:tab pos="901065" algn="l"/>
                        </a:tabLst>
                      </a:pPr>
                      <a:r>
                        <a:rPr lang="en-GB" sz="1400" b="0" dirty="0">
                          <a:effectLst/>
                        </a:rPr>
                        <a:t>42_EDUCSUP</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42 – Educational Support Personnel</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4120088683"/>
                  </a:ext>
                </a:extLst>
              </a:tr>
              <a:tr h="278711">
                <a:tc>
                  <a:txBody>
                    <a:bodyPr/>
                    <a:lstStyle/>
                    <a:p>
                      <a:pPr marL="0" marR="0" algn="l">
                        <a:spcBef>
                          <a:spcPts val="0"/>
                        </a:spcBef>
                        <a:spcAft>
                          <a:spcPts val="0"/>
                        </a:spcAft>
                        <a:tabLst>
                          <a:tab pos="901065" algn="l"/>
                        </a:tabLst>
                      </a:pPr>
                      <a:r>
                        <a:rPr lang="en-GB" sz="1400" b="0" dirty="0">
                          <a:effectLst/>
                        </a:rPr>
                        <a:t>45_WCSSUPR</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45 - Supreme Court Justice</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397986508"/>
                  </a:ext>
                </a:extLst>
              </a:tr>
              <a:tr h="278711">
                <a:tc>
                  <a:txBody>
                    <a:bodyPr/>
                    <a:lstStyle/>
                    <a:p>
                      <a:pPr marL="0" marR="0" algn="l">
                        <a:spcBef>
                          <a:spcPts val="0"/>
                        </a:spcBef>
                        <a:spcAft>
                          <a:spcPts val="0"/>
                        </a:spcAft>
                        <a:tabLst>
                          <a:tab pos="901065" algn="l"/>
                        </a:tabLst>
                      </a:pPr>
                      <a:r>
                        <a:rPr lang="en-GB" sz="1400" b="0" dirty="0">
                          <a:effectLst/>
                        </a:rPr>
                        <a:t>46_EXECLEG</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46 – Legislative Officers, Const Officers, DAs</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1473339652"/>
                  </a:ext>
                </a:extLst>
              </a:tr>
              <a:tr h="278711">
                <a:tc>
                  <a:txBody>
                    <a:bodyPr/>
                    <a:lstStyle/>
                    <a:p>
                      <a:pPr marL="0" marR="0" algn="l">
                        <a:spcBef>
                          <a:spcPts val="0"/>
                        </a:spcBef>
                        <a:spcAft>
                          <a:spcPts val="0"/>
                        </a:spcAft>
                        <a:tabLst>
                          <a:tab pos="901065" algn="l"/>
                        </a:tabLst>
                      </a:pPr>
                      <a:r>
                        <a:rPr lang="en-GB" sz="1400" b="0" dirty="0">
                          <a:effectLst/>
                        </a:rPr>
                        <a:t>47_WCSAPPL</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47 - Appellate Judge</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2579463207"/>
                  </a:ext>
                </a:extLst>
              </a:tr>
              <a:tr h="278711">
                <a:tc>
                  <a:txBody>
                    <a:bodyPr/>
                    <a:lstStyle/>
                    <a:p>
                      <a:pPr marL="0" marR="0" algn="l">
                        <a:spcBef>
                          <a:spcPts val="0"/>
                        </a:spcBef>
                        <a:spcAft>
                          <a:spcPts val="0"/>
                        </a:spcAft>
                        <a:tabLst>
                          <a:tab pos="901065" algn="l"/>
                        </a:tabLst>
                      </a:pPr>
                      <a:r>
                        <a:rPr lang="en-GB" sz="1400" b="0" dirty="0">
                          <a:effectLst/>
                        </a:rPr>
                        <a:t>48_WCSCIRC</a:t>
                      </a:r>
                      <a:endParaRPr lang="en-US" sz="1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tc>
                  <a:txBody>
                    <a:bodyPr/>
                    <a:lstStyle/>
                    <a:p>
                      <a:pPr marL="0" marR="0" algn="just">
                        <a:spcBef>
                          <a:spcPts val="0"/>
                        </a:spcBef>
                        <a:spcAft>
                          <a:spcPts val="0"/>
                        </a:spcAft>
                        <a:tabLst>
                          <a:tab pos="901065" algn="l"/>
                        </a:tabLst>
                      </a:pPr>
                      <a:r>
                        <a:rPr lang="en-GB" sz="1400" dirty="0">
                          <a:effectLst/>
                        </a:rPr>
                        <a:t>48 - Circuit Court Judge</a:t>
                      </a:r>
                      <a:endParaRPr lang="en-US"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58420" marR="58420" marT="9525" marB="0" anchor="ctr"/>
                </a:tc>
                <a:extLst>
                  <a:ext uri="{0D108BD9-81ED-4DB2-BD59-A6C34878D82A}">
                    <a16:rowId xmlns:a16="http://schemas.microsoft.com/office/drawing/2014/main" val="2515679565"/>
                  </a:ext>
                </a:extLst>
              </a:tr>
            </a:tbl>
          </a:graphicData>
        </a:graphic>
      </p:graphicFrame>
    </p:spTree>
    <p:extLst>
      <p:ext uri="{BB962C8B-B14F-4D97-AF65-F5344CB8AC3E}">
        <p14:creationId xmlns:p14="http://schemas.microsoft.com/office/powerpoint/2010/main" val="421303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40C043-734A-4DEC-8E2A-23ED0F76565B}"/>
              </a:ext>
            </a:extLst>
          </p:cNvPr>
          <p:cNvSpPr>
            <a:spLocks noGrp="1"/>
          </p:cNvSpPr>
          <p:nvPr>
            <p:ph type="title"/>
          </p:nvPr>
        </p:nvSpPr>
        <p:spPr/>
        <p:txBody>
          <a:bodyPr/>
          <a:lstStyle/>
          <a:p>
            <a:r>
              <a:rPr lang="en-US" dirty="0" err="1"/>
              <a:t>Elig</a:t>
            </a:r>
            <a:r>
              <a:rPr lang="en-US" dirty="0"/>
              <a:t> </a:t>
            </a:r>
            <a:r>
              <a:rPr lang="en-US" dirty="0" err="1"/>
              <a:t>Fld</a:t>
            </a:r>
            <a:r>
              <a:rPr lang="en-US" dirty="0"/>
              <a:t> 1 Values – not Eligible for WRS</a:t>
            </a:r>
          </a:p>
        </p:txBody>
      </p:sp>
      <p:graphicFrame>
        <p:nvGraphicFramePr>
          <p:cNvPr id="8" name="Table 7">
            <a:extLst>
              <a:ext uri="{FF2B5EF4-FFF2-40B4-BE49-F238E27FC236}">
                <a16:creationId xmlns:a16="http://schemas.microsoft.com/office/drawing/2014/main" id="{A29EF630-4DC4-47EE-9D12-05D803F8006B}"/>
              </a:ext>
            </a:extLst>
          </p:cNvPr>
          <p:cNvGraphicFramePr>
            <a:graphicFrameLocks noGrp="1"/>
          </p:cNvGraphicFramePr>
          <p:nvPr>
            <p:extLst>
              <p:ext uri="{D42A27DB-BD31-4B8C-83A1-F6EECF244321}">
                <p14:modId xmlns:p14="http://schemas.microsoft.com/office/powerpoint/2010/main" val="3005753905"/>
              </p:ext>
            </p:extLst>
          </p:nvPr>
        </p:nvGraphicFramePr>
        <p:xfrm>
          <a:off x="1939637" y="2019959"/>
          <a:ext cx="7712363" cy="4676048"/>
        </p:xfrm>
        <a:graphic>
          <a:graphicData uri="http://schemas.openxmlformats.org/drawingml/2006/table">
            <a:tbl>
              <a:tblPr firstRow="1" firstCol="1" bandRow="1">
                <a:tableStyleId>{5C22544A-7EE6-4342-B048-85BDC9FD1C3A}</a:tableStyleId>
              </a:tblPr>
              <a:tblGrid>
                <a:gridCol w="1531402">
                  <a:extLst>
                    <a:ext uri="{9D8B030D-6E8A-4147-A177-3AD203B41FA5}">
                      <a16:colId xmlns:a16="http://schemas.microsoft.com/office/drawing/2014/main" val="3194551904"/>
                    </a:ext>
                  </a:extLst>
                </a:gridCol>
                <a:gridCol w="6180961">
                  <a:extLst>
                    <a:ext uri="{9D8B030D-6E8A-4147-A177-3AD203B41FA5}">
                      <a16:colId xmlns:a16="http://schemas.microsoft.com/office/drawing/2014/main" val="3544969081"/>
                    </a:ext>
                  </a:extLst>
                </a:gridCol>
              </a:tblGrid>
              <a:tr h="534007">
                <a:tc gridSpan="2">
                  <a:txBody>
                    <a:bodyPr/>
                    <a:lstStyle/>
                    <a:p>
                      <a:pPr marL="0" marR="0" algn="ctr">
                        <a:spcBef>
                          <a:spcPts val="0"/>
                        </a:spcBef>
                        <a:spcAft>
                          <a:spcPts val="0"/>
                        </a:spcAft>
                        <a:tabLst>
                          <a:tab pos="901065" algn="l"/>
                        </a:tabLst>
                      </a:pPr>
                      <a:r>
                        <a:rPr lang="en-GB" sz="1600" dirty="0">
                          <a:effectLst/>
                        </a:rPr>
                        <a:t>Values if NOT Eligible for the WRS</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458376075"/>
                  </a:ext>
                </a:extLst>
              </a:tr>
              <a:tr h="414011">
                <a:tc>
                  <a:txBody>
                    <a:bodyPr/>
                    <a:lstStyle/>
                    <a:p>
                      <a:pPr marL="0" marR="0" algn="ctr">
                        <a:spcBef>
                          <a:spcPts val="0"/>
                        </a:spcBef>
                        <a:spcAft>
                          <a:spcPts val="0"/>
                        </a:spcAft>
                        <a:tabLst>
                          <a:tab pos="901065" algn="l"/>
                        </a:tabLst>
                      </a:pPr>
                      <a:r>
                        <a:rPr lang="en-GB" sz="1600" b="1" dirty="0">
                          <a:effectLst/>
                        </a:rPr>
                        <a:t>Elig Field 1</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0" marR="0" algn="ctr">
                        <a:spcBef>
                          <a:spcPts val="0"/>
                        </a:spcBef>
                        <a:spcAft>
                          <a:spcPts val="0"/>
                        </a:spcAft>
                        <a:tabLst>
                          <a:tab pos="901065" algn="l"/>
                        </a:tabLst>
                      </a:pPr>
                      <a:r>
                        <a:rPr lang="en-GB" sz="1600" b="1" dirty="0">
                          <a:effectLst/>
                        </a:rPr>
                        <a:t>Definition</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282933636"/>
                  </a:ext>
                </a:extLst>
              </a:tr>
              <a:tr h="452998">
                <a:tc>
                  <a:txBody>
                    <a:bodyPr/>
                    <a:lstStyle/>
                    <a:p>
                      <a:pPr marL="91440" marR="0" algn="l">
                        <a:spcBef>
                          <a:spcPts val="0"/>
                        </a:spcBef>
                        <a:spcAft>
                          <a:spcPts val="0"/>
                        </a:spcAft>
                        <a:tabLst>
                          <a:tab pos="901065" algn="l"/>
                        </a:tabLst>
                      </a:pPr>
                      <a:r>
                        <a:rPr lang="en-GB" sz="1600" b="0" dirty="0">
                          <a:effectLst/>
                        </a:rPr>
                        <a:t>NOTELIG</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Not Eligible Default – NEVER use for anyone with an employee relationship</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122582614"/>
                  </a:ext>
                </a:extLst>
              </a:tr>
              <a:tr h="452998">
                <a:tc>
                  <a:txBody>
                    <a:bodyPr/>
                    <a:lstStyle/>
                    <a:p>
                      <a:pPr marL="91440" marR="0" algn="l">
                        <a:spcBef>
                          <a:spcPts val="0"/>
                        </a:spcBef>
                        <a:spcAft>
                          <a:spcPts val="0"/>
                        </a:spcAft>
                        <a:tabLst>
                          <a:tab pos="901065" algn="l"/>
                        </a:tabLst>
                      </a:pPr>
                      <a:r>
                        <a:rPr lang="en-GB" sz="1600" b="0" dirty="0">
                          <a:effectLst/>
                        </a:rPr>
                        <a:t>NOTELIGLEG</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For use by Legislature Only - Legislature-Annuitant Elected</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17081755"/>
                  </a:ext>
                </a:extLst>
              </a:tr>
              <a:tr h="452998">
                <a:tc>
                  <a:txBody>
                    <a:bodyPr/>
                    <a:lstStyle/>
                    <a:p>
                      <a:pPr marL="91440" marR="0" algn="l">
                        <a:spcBef>
                          <a:spcPts val="0"/>
                        </a:spcBef>
                        <a:spcAft>
                          <a:spcPts val="0"/>
                        </a:spcAft>
                        <a:tabLst>
                          <a:tab pos="901065" algn="l"/>
                        </a:tabLst>
                      </a:pPr>
                      <a:r>
                        <a:rPr lang="en-GB" sz="1600" b="0" dirty="0">
                          <a:effectLst/>
                        </a:rPr>
                        <a:t>NOTELIG_90</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Not WRS eligible -  No WRS service before 7/1/11</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116977596"/>
                  </a:ext>
                </a:extLst>
              </a:tr>
              <a:tr h="452998">
                <a:tc>
                  <a:txBody>
                    <a:bodyPr/>
                    <a:lstStyle/>
                    <a:p>
                      <a:pPr marL="91440" marR="0" algn="l">
                        <a:spcBef>
                          <a:spcPts val="0"/>
                        </a:spcBef>
                        <a:spcAft>
                          <a:spcPts val="0"/>
                        </a:spcAft>
                        <a:tabLst>
                          <a:tab pos="901065" algn="l"/>
                        </a:tabLst>
                      </a:pPr>
                      <a:r>
                        <a:rPr lang="en-GB" sz="1600" b="0" dirty="0">
                          <a:effectLst/>
                        </a:rPr>
                        <a:t>NOTELIG_91</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Not WRS Eligible - Has WRS service before 7/1/11</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115076797"/>
                  </a:ext>
                </a:extLst>
              </a:tr>
              <a:tr h="452998">
                <a:tc>
                  <a:txBody>
                    <a:bodyPr/>
                    <a:lstStyle/>
                    <a:p>
                      <a:pPr marL="91440" marR="0" algn="l">
                        <a:spcBef>
                          <a:spcPts val="0"/>
                        </a:spcBef>
                        <a:spcAft>
                          <a:spcPts val="0"/>
                        </a:spcAft>
                        <a:tabLst>
                          <a:tab pos="901065" algn="l"/>
                        </a:tabLst>
                      </a:pPr>
                      <a:r>
                        <a:rPr lang="en-GB" sz="1600" b="0" dirty="0">
                          <a:effectLst/>
                        </a:rPr>
                        <a:t>NOTELIG_92</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Rehired Annuitant termed before 7/2/13</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68453706"/>
                  </a:ext>
                </a:extLst>
              </a:tr>
              <a:tr h="452998">
                <a:tc>
                  <a:txBody>
                    <a:bodyPr/>
                    <a:lstStyle/>
                    <a:p>
                      <a:pPr marL="91440" marR="0" algn="l">
                        <a:spcBef>
                          <a:spcPts val="0"/>
                        </a:spcBef>
                        <a:spcAft>
                          <a:spcPts val="0"/>
                        </a:spcAft>
                        <a:tabLst>
                          <a:tab pos="901065" algn="l"/>
                        </a:tabLst>
                      </a:pPr>
                      <a:r>
                        <a:rPr lang="en-GB" sz="1600" b="0" dirty="0">
                          <a:effectLst/>
                        </a:rPr>
                        <a:t>NOTELIG_93</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Rehired Annuitant termed after 7/1/13 and had WRS service prior to 7/1/11</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979808615"/>
                  </a:ext>
                </a:extLst>
              </a:tr>
              <a:tr h="452998">
                <a:tc>
                  <a:txBody>
                    <a:bodyPr/>
                    <a:lstStyle/>
                    <a:p>
                      <a:pPr marL="91440" marR="0" algn="l">
                        <a:spcBef>
                          <a:spcPts val="0"/>
                        </a:spcBef>
                        <a:spcAft>
                          <a:spcPts val="0"/>
                        </a:spcAft>
                        <a:tabLst>
                          <a:tab pos="901065" algn="l"/>
                        </a:tabLst>
                      </a:pPr>
                      <a:r>
                        <a:rPr lang="en-GB" sz="1600" b="0" dirty="0">
                          <a:effectLst/>
                        </a:rPr>
                        <a:t>NOTELIG_94</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Rehired Annuitant termed after 7/1/13 and had NO WRS service prior to 7/1/11</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98811809"/>
                  </a:ext>
                </a:extLst>
              </a:tr>
              <a:tr h="452998">
                <a:tc>
                  <a:txBody>
                    <a:bodyPr/>
                    <a:lstStyle/>
                    <a:p>
                      <a:pPr marL="91440" marR="0" algn="l">
                        <a:spcBef>
                          <a:spcPts val="0"/>
                        </a:spcBef>
                        <a:spcAft>
                          <a:spcPts val="0"/>
                        </a:spcAft>
                        <a:tabLst>
                          <a:tab pos="901065" algn="l"/>
                        </a:tabLst>
                      </a:pPr>
                      <a:r>
                        <a:rPr lang="en-GB" sz="1600" b="0" dirty="0">
                          <a:effectLst/>
                        </a:rPr>
                        <a:t>BENELIG_95</a:t>
                      </a:r>
                      <a:endParaRPr lang="en-US" sz="1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marL="91440" marR="0" algn="just">
                        <a:spcBef>
                          <a:spcPts val="0"/>
                        </a:spcBef>
                        <a:spcAft>
                          <a:spcPts val="0"/>
                        </a:spcAft>
                        <a:tabLst>
                          <a:tab pos="901065" algn="l"/>
                        </a:tabLst>
                      </a:pPr>
                      <a:r>
                        <a:rPr lang="en-GB" sz="1600" dirty="0">
                          <a:effectLst/>
                        </a:rPr>
                        <a:t>In Milwaukee Retirement System – eligible for benefits but not covered by the WRS</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12758594"/>
                  </a:ext>
                </a:extLst>
              </a:tr>
            </a:tbl>
          </a:graphicData>
        </a:graphic>
      </p:graphicFrame>
    </p:spTree>
    <p:extLst>
      <p:ext uri="{BB962C8B-B14F-4D97-AF65-F5344CB8AC3E}">
        <p14:creationId xmlns:p14="http://schemas.microsoft.com/office/powerpoint/2010/main" val="286632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4F1F-60CD-4004-A2A3-C07E62102C28}"/>
              </a:ext>
            </a:extLst>
          </p:cNvPr>
          <p:cNvSpPr>
            <a:spLocks noGrp="1"/>
          </p:cNvSpPr>
          <p:nvPr>
            <p:ph type="title"/>
          </p:nvPr>
        </p:nvSpPr>
        <p:spPr/>
        <p:txBody>
          <a:bodyPr/>
          <a:lstStyle/>
          <a:p>
            <a:r>
              <a:rPr lang="en-US" dirty="0" err="1"/>
              <a:t>Elig</a:t>
            </a:r>
            <a:r>
              <a:rPr lang="en-US" dirty="0"/>
              <a:t> </a:t>
            </a:r>
            <a:r>
              <a:rPr lang="en-US" dirty="0" err="1"/>
              <a:t>Fld</a:t>
            </a:r>
            <a:r>
              <a:rPr lang="en-US" dirty="0"/>
              <a:t> 1 Tips</a:t>
            </a:r>
          </a:p>
        </p:txBody>
      </p:sp>
      <p:sp>
        <p:nvSpPr>
          <p:cNvPr id="3" name="Content Placeholder 2">
            <a:extLst>
              <a:ext uri="{FF2B5EF4-FFF2-40B4-BE49-F238E27FC236}">
                <a16:creationId xmlns:a16="http://schemas.microsoft.com/office/drawing/2014/main" id="{DBB56555-A3DF-49A5-A518-595A250B5DF7}"/>
              </a:ext>
            </a:extLst>
          </p:cNvPr>
          <p:cNvSpPr>
            <a:spLocks noGrp="1"/>
          </p:cNvSpPr>
          <p:nvPr>
            <p:ph idx="1"/>
          </p:nvPr>
        </p:nvSpPr>
        <p:spPr>
          <a:xfrm>
            <a:off x="581192" y="2180497"/>
            <a:ext cx="11029615" cy="3975348"/>
          </a:xfrm>
        </p:spPr>
        <p:txBody>
          <a:bodyPr anchor="t">
            <a:normAutofit fontScale="70000" lnSpcReduction="20000"/>
          </a:bodyPr>
          <a:lstStyle/>
          <a:p>
            <a:r>
              <a:rPr lang="en-US" dirty="0"/>
              <a:t>The agency is REQUIRED to enter a value in </a:t>
            </a:r>
            <a:r>
              <a:rPr lang="en-US" dirty="0" err="1"/>
              <a:t>Elg</a:t>
            </a:r>
            <a:r>
              <a:rPr lang="en-US" dirty="0"/>
              <a:t> </a:t>
            </a:r>
            <a:r>
              <a:rPr lang="en-US" dirty="0" err="1"/>
              <a:t>Fld</a:t>
            </a:r>
            <a:r>
              <a:rPr lang="en-US" dirty="0"/>
              <a:t> 1 on the Benefits Program Participation page, even if the person is not eligible for the WRS.</a:t>
            </a:r>
          </a:p>
          <a:p>
            <a:pPr lvl="0"/>
            <a:r>
              <a:rPr lang="en-US" dirty="0"/>
              <a:t>If you enter an incorrect value in </a:t>
            </a:r>
            <a:r>
              <a:rPr lang="en-US" dirty="0" err="1"/>
              <a:t>Elg</a:t>
            </a:r>
            <a:r>
              <a:rPr lang="en-US" dirty="0"/>
              <a:t> </a:t>
            </a:r>
            <a:r>
              <a:rPr lang="en-US" dirty="0" err="1"/>
              <a:t>Fld</a:t>
            </a:r>
            <a:r>
              <a:rPr lang="en-US" dirty="0"/>
              <a:t> 1, do NOT try to fix it by adding another row to job.  Submit a ticket and Central Benefits will correct the value and reprocess any applicable benefit events.</a:t>
            </a:r>
          </a:p>
          <a:p>
            <a:pPr lvl="0"/>
            <a:r>
              <a:rPr lang="en-US" dirty="0"/>
              <a:t>If you need to update the value in </a:t>
            </a:r>
            <a:r>
              <a:rPr lang="en-US" dirty="0" err="1"/>
              <a:t>Elg</a:t>
            </a:r>
            <a:r>
              <a:rPr lang="en-US" dirty="0"/>
              <a:t> </a:t>
            </a:r>
            <a:r>
              <a:rPr lang="en-US" dirty="0" err="1"/>
              <a:t>Fld</a:t>
            </a:r>
            <a:r>
              <a:rPr lang="en-US" dirty="0"/>
              <a:t> 1 due to a change (ex. employee now eligible for WRS, employee has a job change that changes the WRS category), add a row to job with an action reason of Data Change/Benefits Eligibility Config. This will ensure that the employee will be placed in the correct WRS benefit plan.</a:t>
            </a:r>
          </a:p>
          <a:p>
            <a:pPr lvl="0"/>
            <a:r>
              <a:rPr lang="en-US" dirty="0"/>
              <a:t>Protective WRS category – WRS contribution rates for protective employees vary by agency.  If you are entering </a:t>
            </a:r>
            <a:r>
              <a:rPr lang="en-US" dirty="0" err="1"/>
              <a:t>Elg</a:t>
            </a:r>
            <a:r>
              <a:rPr lang="en-US" dirty="0"/>
              <a:t> </a:t>
            </a:r>
            <a:r>
              <a:rPr lang="en-US" dirty="0" err="1"/>
              <a:t>Fld</a:t>
            </a:r>
            <a:r>
              <a:rPr lang="en-US" dirty="0"/>
              <a:t> 1 for a protective employee, always confirm that you are using the code for your agency.</a:t>
            </a:r>
          </a:p>
          <a:p>
            <a:pPr lvl="0"/>
            <a:r>
              <a:rPr lang="en-US" dirty="0"/>
              <a:t>If an employee has multiple active </a:t>
            </a:r>
            <a:r>
              <a:rPr lang="en-US" dirty="0" err="1"/>
              <a:t>empl</a:t>
            </a:r>
            <a:r>
              <a:rPr lang="en-US" dirty="0"/>
              <a:t> </a:t>
            </a:r>
            <a:r>
              <a:rPr lang="en-US" dirty="0" err="1"/>
              <a:t>rcds</a:t>
            </a:r>
            <a:r>
              <a:rPr lang="en-US" dirty="0"/>
              <a:t> at the same agency, the </a:t>
            </a:r>
            <a:r>
              <a:rPr lang="en-US" dirty="0" err="1"/>
              <a:t>elig</a:t>
            </a:r>
            <a:r>
              <a:rPr lang="en-US" dirty="0"/>
              <a:t> </a:t>
            </a:r>
            <a:r>
              <a:rPr lang="en-US" dirty="0" err="1"/>
              <a:t>fld</a:t>
            </a:r>
            <a:r>
              <a:rPr lang="en-US" dirty="0"/>
              <a:t> 1 values should match across those positions.</a:t>
            </a:r>
          </a:p>
          <a:p>
            <a:endParaRPr lang="en-US" dirty="0"/>
          </a:p>
        </p:txBody>
      </p:sp>
    </p:spTree>
    <p:extLst>
      <p:ext uri="{BB962C8B-B14F-4D97-AF65-F5344CB8AC3E}">
        <p14:creationId xmlns:p14="http://schemas.microsoft.com/office/powerpoint/2010/main" val="169184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AD7A1-5AEE-4034-8B21-D43B2185DE1F}"/>
              </a:ext>
            </a:extLst>
          </p:cNvPr>
          <p:cNvSpPr>
            <a:spLocks noGrp="1"/>
          </p:cNvSpPr>
          <p:nvPr>
            <p:ph type="ctrTitle"/>
          </p:nvPr>
        </p:nvSpPr>
        <p:spPr/>
        <p:txBody>
          <a:bodyPr/>
          <a:lstStyle/>
          <a:p>
            <a:r>
              <a:rPr lang="en-US" dirty="0"/>
              <a:t>WRS Benefit Plans and Auto Enrollment</a:t>
            </a:r>
          </a:p>
        </p:txBody>
      </p:sp>
    </p:spTree>
    <p:extLst>
      <p:ext uri="{BB962C8B-B14F-4D97-AF65-F5344CB8AC3E}">
        <p14:creationId xmlns:p14="http://schemas.microsoft.com/office/powerpoint/2010/main" val="386269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WRS Benefit Plans</a:t>
            </a:r>
          </a:p>
        </p:txBody>
      </p:sp>
      <p:sp>
        <p:nvSpPr>
          <p:cNvPr id="3" name="Content Placeholder 2"/>
          <p:cNvSpPr>
            <a:spLocks noGrp="1"/>
          </p:cNvSpPr>
          <p:nvPr>
            <p:ph idx="1"/>
          </p:nvPr>
        </p:nvSpPr>
        <p:spPr>
          <a:xfrm>
            <a:off x="581192" y="1875695"/>
            <a:ext cx="4445381" cy="4790147"/>
          </a:xfrm>
        </p:spPr>
        <p:txBody>
          <a:bodyPr anchor="t">
            <a:normAutofit fontScale="92500"/>
          </a:bodyPr>
          <a:lstStyle/>
          <a:p>
            <a:r>
              <a:rPr lang="en-US" sz="2200" dirty="0"/>
              <a:t>Every WRS Category (</a:t>
            </a:r>
            <a:r>
              <a:rPr lang="en-US" sz="2200" dirty="0" err="1"/>
              <a:t>Elg</a:t>
            </a:r>
            <a:r>
              <a:rPr lang="en-US" sz="2200" dirty="0"/>
              <a:t> </a:t>
            </a:r>
            <a:r>
              <a:rPr lang="en-US" sz="2200" dirty="0" err="1"/>
              <a:t>Fld</a:t>
            </a:r>
            <a:r>
              <a:rPr lang="en-US" sz="2200" dirty="0"/>
              <a:t> 1 value) is mapped to a WRS Benefit Plan (Benefit Plan Type 7W).  The WRS benefit plan determines the employee and employer WRS contribution rate.</a:t>
            </a:r>
          </a:p>
          <a:p>
            <a:r>
              <a:rPr lang="en-US" sz="2200" dirty="0"/>
              <a:t>All employees enrolled in the WRS are also enrolled in the Sick Leave Conversion benefit plan (Benefit Plan Type 7Y). This benefit plan enrollment drives the employer contribution that funds the Accumulated Sick Leave Conversion Credit and Supplemental Health Insurance Conversion Credit programs.</a:t>
            </a:r>
          </a:p>
          <a:p>
            <a:endParaRPr lang="en-US" sz="2400" dirty="0"/>
          </a:p>
        </p:txBody>
      </p:sp>
      <p:graphicFrame>
        <p:nvGraphicFramePr>
          <p:cNvPr id="4" name="Table 3">
            <a:extLst>
              <a:ext uri="{FF2B5EF4-FFF2-40B4-BE49-F238E27FC236}">
                <a16:creationId xmlns:a16="http://schemas.microsoft.com/office/drawing/2014/main" id="{D1E01C1D-17F0-44B2-9877-A7B8FBA8AF22}"/>
              </a:ext>
            </a:extLst>
          </p:cNvPr>
          <p:cNvGraphicFramePr>
            <a:graphicFrameLocks noGrp="1"/>
          </p:cNvGraphicFramePr>
          <p:nvPr>
            <p:extLst>
              <p:ext uri="{D42A27DB-BD31-4B8C-83A1-F6EECF244321}">
                <p14:modId xmlns:p14="http://schemas.microsoft.com/office/powerpoint/2010/main" val="2348543370"/>
              </p:ext>
            </p:extLst>
          </p:nvPr>
        </p:nvGraphicFramePr>
        <p:xfrm>
          <a:off x="5530573" y="1875696"/>
          <a:ext cx="5455478" cy="4902049"/>
        </p:xfrm>
        <a:graphic>
          <a:graphicData uri="http://schemas.openxmlformats.org/drawingml/2006/table">
            <a:tbl>
              <a:tblPr firstRow="1" firstCol="1" bandRow="1">
                <a:tableStyleId>{5C22544A-7EE6-4342-B048-85BDC9FD1C3A}</a:tableStyleId>
              </a:tblPr>
              <a:tblGrid>
                <a:gridCol w="2224813">
                  <a:extLst>
                    <a:ext uri="{9D8B030D-6E8A-4147-A177-3AD203B41FA5}">
                      <a16:colId xmlns:a16="http://schemas.microsoft.com/office/drawing/2014/main" val="4073627513"/>
                    </a:ext>
                  </a:extLst>
                </a:gridCol>
                <a:gridCol w="3230665">
                  <a:extLst>
                    <a:ext uri="{9D8B030D-6E8A-4147-A177-3AD203B41FA5}">
                      <a16:colId xmlns:a16="http://schemas.microsoft.com/office/drawing/2014/main" val="1268954626"/>
                    </a:ext>
                  </a:extLst>
                </a:gridCol>
              </a:tblGrid>
              <a:tr h="460306">
                <a:tc>
                  <a:txBody>
                    <a:bodyPr/>
                    <a:lstStyle/>
                    <a:p>
                      <a:pPr marL="0" marR="0">
                        <a:spcBef>
                          <a:spcPts val="0"/>
                        </a:spcBef>
                        <a:spcAft>
                          <a:spcPts val="0"/>
                        </a:spcAft>
                      </a:pPr>
                      <a:r>
                        <a:rPr lang="en-US" sz="1400">
                          <a:effectLst/>
                        </a:rPr>
                        <a:t>WRS Benefit Plan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Elg Fld 1 Mapped to Benefit Plan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745078"/>
                  </a:ext>
                </a:extLst>
              </a:tr>
              <a:tr h="1066166">
                <a:tc>
                  <a:txBody>
                    <a:bodyPr/>
                    <a:lstStyle/>
                    <a:p>
                      <a:pPr marL="0" marR="0">
                        <a:spcBef>
                          <a:spcPts val="0"/>
                        </a:spcBef>
                        <a:spcAft>
                          <a:spcPts val="0"/>
                        </a:spcAft>
                      </a:pPr>
                      <a:r>
                        <a:rPr lang="en-US" sz="1400">
                          <a:effectLst/>
                        </a:rPr>
                        <a:t>GENERL</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30_GENERAL</a:t>
                      </a:r>
                    </a:p>
                    <a:p>
                      <a:pPr marL="0" marR="0">
                        <a:spcBef>
                          <a:spcPts val="0"/>
                        </a:spcBef>
                        <a:spcAft>
                          <a:spcPts val="0"/>
                        </a:spcAft>
                      </a:pPr>
                      <a:r>
                        <a:rPr lang="en-US" sz="1400">
                          <a:effectLst/>
                        </a:rPr>
                        <a:t>31_COURTRP</a:t>
                      </a:r>
                    </a:p>
                    <a:p>
                      <a:pPr marL="0" marR="0">
                        <a:spcBef>
                          <a:spcPts val="0"/>
                        </a:spcBef>
                        <a:spcAft>
                          <a:spcPts val="0"/>
                        </a:spcAft>
                      </a:pPr>
                      <a:r>
                        <a:rPr lang="en-US" sz="1400">
                          <a:effectLst/>
                        </a:rPr>
                        <a:t>40_TEACHER  </a:t>
                      </a:r>
                    </a:p>
                    <a:p>
                      <a:pPr marL="0" marR="0">
                        <a:spcBef>
                          <a:spcPts val="0"/>
                        </a:spcBef>
                        <a:spcAft>
                          <a:spcPts val="0"/>
                        </a:spcAft>
                      </a:pPr>
                      <a:r>
                        <a:rPr lang="en-US" sz="1400">
                          <a:effectLst/>
                        </a:rPr>
                        <a:t>42_EDUCSUP</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1051"/>
                  </a:ext>
                </a:extLst>
              </a:tr>
              <a:tr h="1534353">
                <a:tc>
                  <a:txBody>
                    <a:bodyPr/>
                    <a:lstStyle/>
                    <a:p>
                      <a:pPr marL="0" marR="0">
                        <a:spcBef>
                          <a:spcPts val="0"/>
                        </a:spcBef>
                        <a:spcAft>
                          <a:spcPts val="0"/>
                        </a:spcAft>
                      </a:pPr>
                      <a:r>
                        <a:rPr lang="en-US" sz="1400">
                          <a:effectLst/>
                        </a:rPr>
                        <a:t>EXEC</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32_EXECRET</a:t>
                      </a:r>
                    </a:p>
                    <a:p>
                      <a:pPr marL="0" marR="0">
                        <a:spcBef>
                          <a:spcPts val="0"/>
                        </a:spcBef>
                        <a:spcAft>
                          <a:spcPts val="0"/>
                        </a:spcAft>
                      </a:pPr>
                      <a:r>
                        <a:rPr lang="en-US" sz="1400" dirty="0">
                          <a:effectLst/>
                        </a:rPr>
                        <a:t>41_EXECTEA</a:t>
                      </a:r>
                    </a:p>
                    <a:p>
                      <a:pPr marL="0" marR="0">
                        <a:spcBef>
                          <a:spcPts val="0"/>
                        </a:spcBef>
                        <a:spcAft>
                          <a:spcPts val="0"/>
                        </a:spcAft>
                      </a:pPr>
                      <a:r>
                        <a:rPr lang="en-US" sz="1400" dirty="0">
                          <a:effectLst/>
                        </a:rPr>
                        <a:t>45_WCSSUPR</a:t>
                      </a:r>
                    </a:p>
                    <a:p>
                      <a:pPr marL="0" marR="0">
                        <a:spcBef>
                          <a:spcPts val="0"/>
                        </a:spcBef>
                        <a:spcAft>
                          <a:spcPts val="0"/>
                        </a:spcAft>
                      </a:pPr>
                      <a:r>
                        <a:rPr lang="en-US" sz="1400" dirty="0">
                          <a:effectLst/>
                        </a:rPr>
                        <a:t>46_EXECLEG</a:t>
                      </a:r>
                    </a:p>
                    <a:p>
                      <a:pPr marL="0" marR="0">
                        <a:spcBef>
                          <a:spcPts val="0"/>
                        </a:spcBef>
                        <a:spcAft>
                          <a:spcPts val="0"/>
                        </a:spcAft>
                      </a:pPr>
                      <a:r>
                        <a:rPr lang="en-US" sz="1400" dirty="0">
                          <a:effectLst/>
                        </a:rPr>
                        <a:t>47_WCSAPPL</a:t>
                      </a:r>
                    </a:p>
                    <a:p>
                      <a:pPr marL="0" marR="0">
                        <a:spcBef>
                          <a:spcPts val="0"/>
                        </a:spcBef>
                        <a:spcAft>
                          <a:spcPts val="0"/>
                        </a:spcAft>
                      </a:pPr>
                      <a:r>
                        <a:rPr lang="en-US" sz="1400" dirty="0">
                          <a:effectLst/>
                        </a:rPr>
                        <a:t>48_WCSCIRC</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126799"/>
                  </a:ext>
                </a:extLst>
              </a:tr>
              <a:tr h="460306">
                <a:tc>
                  <a:txBody>
                    <a:bodyPr/>
                    <a:lstStyle/>
                    <a:p>
                      <a:pPr marL="0" marR="0">
                        <a:spcBef>
                          <a:spcPts val="0"/>
                        </a:spcBef>
                        <a:spcAft>
                          <a:spcPts val="0"/>
                        </a:spcAft>
                      </a:pPr>
                      <a:r>
                        <a:rPr lang="en-US" sz="1400">
                          <a:effectLst/>
                        </a:rPr>
                        <a:t>PROT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33_PROTECT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0967208"/>
                  </a:ext>
                </a:extLst>
              </a:tr>
              <a:tr h="460306">
                <a:tc>
                  <a:txBody>
                    <a:bodyPr/>
                    <a:lstStyle/>
                    <a:p>
                      <a:pPr marL="0" marR="0">
                        <a:spcBef>
                          <a:spcPts val="0"/>
                        </a:spcBef>
                        <a:spcAft>
                          <a:spcPts val="0"/>
                        </a:spcAft>
                      </a:pPr>
                      <a:r>
                        <a:rPr lang="en-US" sz="1400">
                          <a:effectLst/>
                        </a:rPr>
                        <a:t>PROTXO</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33_PRTCTXO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3198433"/>
                  </a:ext>
                </a:extLst>
              </a:tr>
              <a:tr h="460306">
                <a:tc>
                  <a:txBody>
                    <a:bodyPr/>
                    <a:lstStyle/>
                    <a:p>
                      <a:pPr marL="0" marR="0">
                        <a:spcBef>
                          <a:spcPts val="0"/>
                        </a:spcBef>
                        <a:spcAft>
                          <a:spcPts val="0"/>
                        </a:spcAft>
                      </a:pPr>
                      <a:r>
                        <a:rPr lang="en-US" sz="1400">
                          <a:effectLst/>
                        </a:rPr>
                        <a:t>PROTXX</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33_PRTCTXX</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394909"/>
                  </a:ext>
                </a:extLst>
              </a:tr>
              <a:tr h="460306">
                <a:tc>
                  <a:txBody>
                    <a:bodyPr/>
                    <a:lstStyle/>
                    <a:p>
                      <a:pPr marL="0" marR="0">
                        <a:spcBef>
                          <a:spcPts val="0"/>
                        </a:spcBef>
                        <a:spcAft>
                          <a:spcPts val="0"/>
                        </a:spcAft>
                      </a:pPr>
                      <a:r>
                        <a:rPr lang="en-US" sz="1400">
                          <a:effectLst/>
                        </a:rPr>
                        <a:t>DOTGR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33_DOTGRDF</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249754"/>
                  </a:ext>
                </a:extLst>
              </a:tr>
            </a:tbl>
          </a:graphicData>
        </a:graphic>
      </p:graphicFrame>
    </p:spTree>
    <p:extLst>
      <p:ext uri="{BB962C8B-B14F-4D97-AF65-F5344CB8AC3E}">
        <p14:creationId xmlns:p14="http://schemas.microsoft.com/office/powerpoint/2010/main" val="100952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Agenda</a:t>
            </a:r>
          </a:p>
        </p:txBody>
      </p:sp>
      <p:sp>
        <p:nvSpPr>
          <p:cNvPr id="3" name="Content Placeholder 2"/>
          <p:cNvSpPr>
            <a:spLocks noGrp="1"/>
          </p:cNvSpPr>
          <p:nvPr>
            <p:ph idx="1"/>
          </p:nvPr>
        </p:nvSpPr>
        <p:spPr>
          <a:xfrm>
            <a:off x="581192" y="1868558"/>
            <a:ext cx="11029615" cy="4850294"/>
          </a:xfrm>
        </p:spPr>
        <p:txBody>
          <a:bodyPr anchor="t">
            <a:normAutofit fontScale="70000" lnSpcReduction="20000"/>
          </a:bodyPr>
          <a:lstStyle/>
          <a:p>
            <a:r>
              <a:rPr lang="en-US" dirty="0"/>
              <a:t>Scope</a:t>
            </a:r>
          </a:p>
          <a:p>
            <a:r>
              <a:rPr lang="en-US" dirty="0"/>
              <a:t>WRS Eligibility Rules</a:t>
            </a:r>
          </a:p>
          <a:p>
            <a:r>
              <a:rPr lang="en-US" dirty="0" err="1"/>
              <a:t>Elig</a:t>
            </a:r>
            <a:r>
              <a:rPr lang="en-US" dirty="0"/>
              <a:t> </a:t>
            </a:r>
            <a:r>
              <a:rPr lang="en-US" dirty="0" err="1"/>
              <a:t>Fld</a:t>
            </a:r>
            <a:r>
              <a:rPr lang="en-US" dirty="0"/>
              <a:t> 1 Values</a:t>
            </a:r>
          </a:p>
          <a:p>
            <a:r>
              <a:rPr lang="en-US" dirty="0"/>
              <a:t>WRS Benefit Plans and Auto Enrollment</a:t>
            </a:r>
          </a:p>
          <a:p>
            <a:r>
              <a:rPr lang="en-US" dirty="0"/>
              <a:t>WRS Contribution Rates</a:t>
            </a:r>
          </a:p>
          <a:p>
            <a:r>
              <a:rPr lang="en-US" dirty="0"/>
              <a:t>WRS Payroll Mechanics</a:t>
            </a:r>
          </a:p>
          <a:p>
            <a:r>
              <a:rPr lang="en-US" dirty="0"/>
              <a:t>WRS Hours, Earnings, and Contribution Adjustments</a:t>
            </a:r>
          </a:p>
          <a:p>
            <a:r>
              <a:rPr lang="en-US" dirty="0"/>
              <a:t>WRS Transaction Table</a:t>
            </a:r>
          </a:p>
          <a:p>
            <a:r>
              <a:rPr lang="en-US" dirty="0"/>
              <a:t>WRS Reporting</a:t>
            </a:r>
          </a:p>
          <a:p>
            <a:r>
              <a:rPr lang="en-US" dirty="0"/>
              <a:t>WRS Queries</a:t>
            </a:r>
          </a:p>
          <a:p>
            <a:r>
              <a:rPr lang="en-US" dirty="0"/>
              <a:t>When to Create WRS Ticket</a:t>
            </a:r>
          </a:p>
          <a:p>
            <a:r>
              <a:rPr lang="en-US" dirty="0"/>
              <a:t>Questions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2661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3005-E731-4558-86AC-E631AEC65741}"/>
              </a:ext>
            </a:extLst>
          </p:cNvPr>
          <p:cNvSpPr>
            <a:spLocks noGrp="1"/>
          </p:cNvSpPr>
          <p:nvPr>
            <p:ph type="title"/>
          </p:nvPr>
        </p:nvSpPr>
        <p:spPr/>
        <p:txBody>
          <a:bodyPr/>
          <a:lstStyle/>
          <a:p>
            <a:r>
              <a:rPr lang="en-US" dirty="0"/>
              <a:t>WRS Auto Enrollment Process</a:t>
            </a:r>
          </a:p>
        </p:txBody>
      </p:sp>
      <p:sp>
        <p:nvSpPr>
          <p:cNvPr id="3" name="Content Placeholder 2">
            <a:extLst>
              <a:ext uri="{FF2B5EF4-FFF2-40B4-BE49-F238E27FC236}">
                <a16:creationId xmlns:a16="http://schemas.microsoft.com/office/drawing/2014/main" id="{3735C977-19F4-483D-85B8-FAD780BA2213}"/>
              </a:ext>
            </a:extLst>
          </p:cNvPr>
          <p:cNvSpPr>
            <a:spLocks noGrp="1"/>
          </p:cNvSpPr>
          <p:nvPr>
            <p:ph idx="1"/>
          </p:nvPr>
        </p:nvSpPr>
        <p:spPr>
          <a:xfrm>
            <a:off x="581192" y="2273261"/>
            <a:ext cx="11029615" cy="3678303"/>
          </a:xfrm>
        </p:spPr>
        <p:txBody>
          <a:bodyPr anchor="t">
            <a:normAutofit fontScale="85000" lnSpcReduction="20000"/>
          </a:bodyPr>
          <a:lstStyle/>
          <a:p>
            <a:r>
              <a:rPr lang="en-US" dirty="0"/>
              <a:t>WRS eligibility is reviewed nightly during the Benefits Administration process.  STAR looks for the presence of a WRS-eligible value in </a:t>
            </a:r>
            <a:r>
              <a:rPr lang="en-US" dirty="0" err="1"/>
              <a:t>Elg</a:t>
            </a:r>
            <a:r>
              <a:rPr lang="en-US" dirty="0"/>
              <a:t> </a:t>
            </a:r>
            <a:r>
              <a:rPr lang="en-US" dirty="0" err="1"/>
              <a:t>Fld</a:t>
            </a:r>
            <a:r>
              <a:rPr lang="en-US" dirty="0"/>
              <a:t> 1 and enrolls the employee in the correct WRS benefit plan through the use of an automatically generated WRS event.  </a:t>
            </a:r>
          </a:p>
          <a:p>
            <a:r>
              <a:rPr lang="en-US" dirty="0"/>
              <a:t>The WRS enrollment is effective as of the effective date of the job row that contains an eligible </a:t>
            </a:r>
            <a:r>
              <a:rPr lang="en-US" dirty="0" err="1"/>
              <a:t>Elg</a:t>
            </a:r>
            <a:r>
              <a:rPr lang="en-US" dirty="0"/>
              <a:t> </a:t>
            </a:r>
            <a:r>
              <a:rPr lang="en-US" dirty="0" err="1"/>
              <a:t>Fld</a:t>
            </a:r>
            <a:r>
              <a:rPr lang="en-US" dirty="0"/>
              <a:t> 1 value </a:t>
            </a:r>
          </a:p>
          <a:p>
            <a:pPr lvl="1"/>
            <a:r>
              <a:rPr lang="en-US" dirty="0"/>
              <a:t>Ex. if employee is covered by the WRS from the date of hire, the WRS enrollment date is the date of hire.</a:t>
            </a:r>
          </a:p>
          <a:p>
            <a:r>
              <a:rPr lang="en-US" dirty="0"/>
              <a:t>This process also automatically enrolls the employee in the Sick Leave Conversion (Plan Type 7Y) benefit plan.</a:t>
            </a:r>
          </a:p>
        </p:txBody>
      </p:sp>
    </p:spTree>
    <p:extLst>
      <p:ext uri="{BB962C8B-B14F-4D97-AF65-F5344CB8AC3E}">
        <p14:creationId xmlns:p14="http://schemas.microsoft.com/office/powerpoint/2010/main" val="216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4F2E49-F79A-4F75-BD2F-E007BBFD9451}"/>
              </a:ext>
            </a:extLst>
          </p:cNvPr>
          <p:cNvPicPr>
            <a:picLocks noChangeAspect="1"/>
          </p:cNvPicPr>
          <p:nvPr/>
        </p:nvPicPr>
        <p:blipFill>
          <a:blip r:embed="rId2"/>
          <a:stretch>
            <a:fillRect/>
          </a:stretch>
        </p:blipFill>
        <p:spPr>
          <a:xfrm>
            <a:off x="204888" y="775762"/>
            <a:ext cx="8257143" cy="1542857"/>
          </a:xfrm>
          <a:prstGeom prst="rect">
            <a:avLst/>
          </a:prstGeom>
        </p:spPr>
      </p:pic>
      <p:pic>
        <p:nvPicPr>
          <p:cNvPr id="7" name="Picture 6">
            <a:extLst>
              <a:ext uri="{FF2B5EF4-FFF2-40B4-BE49-F238E27FC236}">
                <a16:creationId xmlns:a16="http://schemas.microsoft.com/office/drawing/2014/main" id="{1AE99F50-215F-4CEE-A0C4-614BCBF5D29D}"/>
              </a:ext>
            </a:extLst>
          </p:cNvPr>
          <p:cNvPicPr>
            <a:picLocks noChangeAspect="1"/>
          </p:cNvPicPr>
          <p:nvPr/>
        </p:nvPicPr>
        <p:blipFill>
          <a:blip r:embed="rId3"/>
          <a:stretch>
            <a:fillRect/>
          </a:stretch>
        </p:blipFill>
        <p:spPr>
          <a:xfrm>
            <a:off x="3422290" y="3762749"/>
            <a:ext cx="8580952" cy="2723809"/>
          </a:xfrm>
          <a:prstGeom prst="rect">
            <a:avLst/>
          </a:prstGeom>
        </p:spPr>
      </p:pic>
      <p:sp>
        <p:nvSpPr>
          <p:cNvPr id="9" name="TextBox 8">
            <a:extLst>
              <a:ext uri="{FF2B5EF4-FFF2-40B4-BE49-F238E27FC236}">
                <a16:creationId xmlns:a16="http://schemas.microsoft.com/office/drawing/2014/main" id="{646C0734-E0D6-46BD-B916-9D76A160ECBA}"/>
              </a:ext>
            </a:extLst>
          </p:cNvPr>
          <p:cNvSpPr txBox="1"/>
          <p:nvPr/>
        </p:nvSpPr>
        <p:spPr>
          <a:xfrm>
            <a:off x="204887" y="2305367"/>
            <a:ext cx="8257143" cy="584775"/>
          </a:xfrm>
          <a:prstGeom prst="rect">
            <a:avLst/>
          </a:prstGeom>
          <a:noFill/>
        </p:spPr>
        <p:txBody>
          <a:bodyPr wrap="square" rtlCol="0">
            <a:spAutoFit/>
          </a:bodyPr>
          <a:lstStyle/>
          <a:p>
            <a:r>
              <a:rPr lang="en-US" sz="1600" b="1" dirty="0"/>
              <a:t>Navigation:</a:t>
            </a:r>
            <a:r>
              <a:rPr lang="en-US" sz="1600" dirty="0"/>
              <a:t>  Main Menu &gt; Workforce Administration &gt; Job Information &gt; Job Data (click on link to Benefit Program Participation page</a:t>
            </a:r>
          </a:p>
        </p:txBody>
      </p:sp>
      <p:sp>
        <p:nvSpPr>
          <p:cNvPr id="10" name="TextBox 9">
            <a:extLst>
              <a:ext uri="{FF2B5EF4-FFF2-40B4-BE49-F238E27FC236}">
                <a16:creationId xmlns:a16="http://schemas.microsoft.com/office/drawing/2014/main" id="{7275BC90-503C-413B-BF2A-60DD56F697C7}"/>
              </a:ext>
            </a:extLst>
          </p:cNvPr>
          <p:cNvSpPr txBox="1"/>
          <p:nvPr/>
        </p:nvSpPr>
        <p:spPr>
          <a:xfrm>
            <a:off x="3422290" y="6486558"/>
            <a:ext cx="8580952" cy="338554"/>
          </a:xfrm>
          <a:prstGeom prst="rect">
            <a:avLst/>
          </a:prstGeom>
          <a:solidFill>
            <a:schemeClr val="bg1"/>
          </a:solidFill>
        </p:spPr>
        <p:txBody>
          <a:bodyPr wrap="square" rtlCol="0">
            <a:spAutoFit/>
          </a:bodyPr>
          <a:lstStyle/>
          <a:p>
            <a:r>
              <a:rPr lang="en-US" sz="1600" b="1" dirty="0"/>
              <a:t>Navigation:</a:t>
            </a:r>
            <a:r>
              <a:rPr lang="en-US" sz="1600" dirty="0"/>
              <a:t>  Main Menu &gt; Benefits&gt; Enroll in Benefits&gt; Retirement Plans</a:t>
            </a:r>
          </a:p>
        </p:txBody>
      </p:sp>
      <p:sp>
        <p:nvSpPr>
          <p:cNvPr id="12" name="Arrow: Down 11">
            <a:extLst>
              <a:ext uri="{FF2B5EF4-FFF2-40B4-BE49-F238E27FC236}">
                <a16:creationId xmlns:a16="http://schemas.microsoft.com/office/drawing/2014/main" id="{2799EBF3-C0A6-4663-8595-3F56BA743B3C}"/>
              </a:ext>
            </a:extLst>
          </p:cNvPr>
          <p:cNvSpPr/>
          <p:nvPr/>
        </p:nvSpPr>
        <p:spPr>
          <a:xfrm rot="19638209">
            <a:off x="3962400" y="2637183"/>
            <a:ext cx="1007165" cy="927652"/>
          </a:xfrm>
          <a:prstGeom prst="downArrow">
            <a:avLst>
              <a:gd name="adj1" fmla="val 42105"/>
              <a:gd name="adj2" fmla="val 41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32B3ED-2ACE-4D1A-93B3-814068177932}"/>
              </a:ext>
            </a:extLst>
          </p:cNvPr>
          <p:cNvSpPr txBox="1"/>
          <p:nvPr/>
        </p:nvSpPr>
        <p:spPr>
          <a:xfrm>
            <a:off x="4825843" y="2957113"/>
            <a:ext cx="2635131" cy="338554"/>
          </a:xfrm>
          <a:prstGeom prst="rect">
            <a:avLst/>
          </a:prstGeom>
          <a:noFill/>
        </p:spPr>
        <p:txBody>
          <a:bodyPr wrap="square" rtlCol="0">
            <a:spAutoFit/>
          </a:bodyPr>
          <a:lstStyle/>
          <a:p>
            <a:r>
              <a:rPr lang="en-US" sz="1600" dirty="0"/>
              <a:t>(By way of WRS Benefit Event)</a:t>
            </a:r>
          </a:p>
        </p:txBody>
      </p:sp>
    </p:spTree>
    <p:extLst>
      <p:ext uri="{BB962C8B-B14F-4D97-AF65-F5344CB8AC3E}">
        <p14:creationId xmlns:p14="http://schemas.microsoft.com/office/powerpoint/2010/main" val="231421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E543-3286-4A23-9EB1-76D44940C38C}"/>
              </a:ext>
            </a:extLst>
          </p:cNvPr>
          <p:cNvSpPr>
            <a:spLocks noGrp="1"/>
          </p:cNvSpPr>
          <p:nvPr>
            <p:ph type="ctrTitle"/>
          </p:nvPr>
        </p:nvSpPr>
        <p:spPr/>
        <p:txBody>
          <a:bodyPr/>
          <a:lstStyle/>
          <a:p>
            <a:r>
              <a:rPr lang="en-US" dirty="0"/>
              <a:t>WRS Contribution Rates</a:t>
            </a:r>
          </a:p>
        </p:txBody>
      </p:sp>
    </p:spTree>
    <p:extLst>
      <p:ext uri="{BB962C8B-B14F-4D97-AF65-F5344CB8AC3E}">
        <p14:creationId xmlns:p14="http://schemas.microsoft.com/office/powerpoint/2010/main" val="203149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WRS Contribution rates</a:t>
            </a:r>
          </a:p>
        </p:txBody>
      </p:sp>
      <p:sp>
        <p:nvSpPr>
          <p:cNvPr id="3" name="TextBox 2">
            <a:extLst>
              <a:ext uri="{FF2B5EF4-FFF2-40B4-BE49-F238E27FC236}">
                <a16:creationId xmlns:a16="http://schemas.microsoft.com/office/drawing/2014/main" id="{A4BD9141-2598-4E9F-9C9C-377EB245A758}"/>
              </a:ext>
            </a:extLst>
          </p:cNvPr>
          <p:cNvSpPr txBox="1"/>
          <p:nvPr/>
        </p:nvSpPr>
        <p:spPr>
          <a:xfrm>
            <a:off x="477078" y="2001078"/>
            <a:ext cx="11264348" cy="3416320"/>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2">
                    <a:lumMod val="50000"/>
                  </a:schemeClr>
                </a:solidFill>
              </a:rPr>
              <a:t>WRS contribution rates are determined on an annual basis by the Department of Employee Trust Funds.</a:t>
            </a:r>
          </a:p>
          <a:p>
            <a:pPr marL="800100" lvl="1" indent="-342900">
              <a:buFont typeface="Wingdings" panose="05000000000000000000" pitchFamily="2" charset="2"/>
              <a:buChar char="§"/>
            </a:pPr>
            <a:r>
              <a:rPr lang="en-US" sz="2400" dirty="0">
                <a:solidFill>
                  <a:schemeClr val="accent2">
                    <a:lumMod val="50000"/>
                  </a:schemeClr>
                </a:solidFill>
              </a:rPr>
              <a:t>The Annual WRS Memo is sent out by Central Benefits which details any changes in contribution rates and any protective category changes</a:t>
            </a:r>
            <a:br>
              <a:rPr lang="en-US" sz="2400" dirty="0">
                <a:solidFill>
                  <a:schemeClr val="accent2">
                    <a:lumMod val="50000"/>
                  </a:schemeClr>
                </a:solidFill>
              </a:rPr>
            </a:br>
            <a:endParaRPr lang="en-US" sz="2400" dirty="0">
              <a:solidFill>
                <a:schemeClr val="accent2">
                  <a:lumMod val="50000"/>
                </a:schemeClr>
              </a:solidFill>
            </a:endParaRPr>
          </a:p>
          <a:p>
            <a:pPr marL="342900" indent="-342900">
              <a:buFont typeface="Wingdings" panose="05000000000000000000" pitchFamily="2" charset="2"/>
              <a:buChar char="§"/>
            </a:pPr>
            <a:r>
              <a:rPr lang="en-US" sz="2400" dirty="0">
                <a:solidFill>
                  <a:schemeClr val="accent2">
                    <a:lumMod val="50000"/>
                  </a:schemeClr>
                </a:solidFill>
              </a:rPr>
              <a:t>WRS contribution rates are updated on the 1</a:t>
            </a:r>
            <a:r>
              <a:rPr lang="en-US" sz="2400" baseline="30000" dirty="0">
                <a:solidFill>
                  <a:schemeClr val="accent2">
                    <a:lumMod val="50000"/>
                  </a:schemeClr>
                </a:solidFill>
              </a:rPr>
              <a:t>st</a:t>
            </a:r>
            <a:r>
              <a:rPr lang="en-US" sz="2400" dirty="0">
                <a:solidFill>
                  <a:schemeClr val="accent2">
                    <a:lumMod val="50000"/>
                  </a:schemeClr>
                </a:solidFill>
              </a:rPr>
              <a:t> pay period payable in a calendar year.</a:t>
            </a:r>
            <a:br>
              <a:rPr lang="en-US" sz="2400" dirty="0">
                <a:solidFill>
                  <a:schemeClr val="accent2">
                    <a:lumMod val="50000"/>
                  </a:schemeClr>
                </a:solidFill>
              </a:rPr>
            </a:br>
            <a:endParaRPr lang="en-US" sz="2400" dirty="0">
              <a:solidFill>
                <a:schemeClr val="accent2">
                  <a:lumMod val="50000"/>
                </a:schemeClr>
              </a:solidFill>
            </a:endParaRPr>
          </a:p>
          <a:p>
            <a:pPr marL="342900" indent="-342900">
              <a:buFont typeface="Wingdings" panose="05000000000000000000" pitchFamily="2" charset="2"/>
              <a:buChar char="§"/>
            </a:pPr>
            <a:r>
              <a:rPr lang="en-US" sz="2400" dirty="0">
                <a:solidFill>
                  <a:schemeClr val="accent2">
                    <a:lumMod val="50000"/>
                  </a:schemeClr>
                </a:solidFill>
              </a:rPr>
              <a:t>Current and historical contribution rates are available on ETF’s website.  Agency-specific rates are available </a:t>
            </a:r>
            <a:r>
              <a:rPr lang="en-US" sz="2400" u="sng" dirty="0">
                <a:solidFill>
                  <a:schemeClr val="accent2">
                    <a:lumMod val="50000"/>
                  </a:schemeClr>
                </a:solidFill>
              </a:rPr>
              <a:t>here</a:t>
            </a:r>
            <a:r>
              <a:rPr lang="en-US" sz="2400" dirty="0">
                <a:solidFill>
                  <a:schemeClr val="accent2">
                    <a:lumMod val="50000"/>
                  </a:schemeClr>
                </a:solidFill>
              </a:rPr>
              <a:t>.  </a:t>
            </a:r>
            <a:r>
              <a:rPr lang="en-US" sz="2400" u="sng" dirty="0">
                <a:solidFill>
                  <a:schemeClr val="accent2">
                    <a:lumMod val="50000"/>
                  </a:schemeClr>
                </a:solidFill>
                <a:hlinkClick r:id="rId2">
                  <a:extLst>
                    <a:ext uri="{A12FA001-AC4F-418D-AE19-62706E023703}">
                      <ahyp:hlinkClr xmlns:ahyp="http://schemas.microsoft.com/office/drawing/2018/hyperlinkcolor" val="tx"/>
                    </a:ext>
                  </a:extLst>
                </a:hlinkClick>
              </a:rPr>
              <a:t>Historical rates</a:t>
            </a:r>
            <a:r>
              <a:rPr lang="en-US" sz="2400" dirty="0">
                <a:solidFill>
                  <a:schemeClr val="accent2">
                    <a:lumMod val="50000"/>
                  </a:schemeClr>
                </a:solidFill>
              </a:rPr>
              <a:t> are also available on ETF’s website.</a:t>
            </a:r>
          </a:p>
        </p:txBody>
      </p:sp>
    </p:spTree>
    <p:extLst>
      <p:ext uri="{BB962C8B-B14F-4D97-AF65-F5344CB8AC3E}">
        <p14:creationId xmlns:p14="http://schemas.microsoft.com/office/powerpoint/2010/main" val="346779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DD0D-982B-467A-88BD-9D40255BAE38}"/>
              </a:ext>
            </a:extLst>
          </p:cNvPr>
          <p:cNvSpPr>
            <a:spLocks noGrp="1"/>
          </p:cNvSpPr>
          <p:nvPr>
            <p:ph type="title" idx="4294967295"/>
          </p:nvPr>
        </p:nvSpPr>
        <p:spPr>
          <a:xfrm>
            <a:off x="0" y="730250"/>
            <a:ext cx="11029950" cy="987425"/>
          </a:xfrm>
        </p:spPr>
        <p:txBody>
          <a:bodyPr/>
          <a:lstStyle/>
          <a:p>
            <a:r>
              <a:rPr lang="en-US" dirty="0"/>
              <a:t>WRS Contribution Rates 2019</a:t>
            </a:r>
          </a:p>
        </p:txBody>
      </p:sp>
      <p:graphicFrame>
        <p:nvGraphicFramePr>
          <p:cNvPr id="3" name="Table 2">
            <a:extLst>
              <a:ext uri="{FF2B5EF4-FFF2-40B4-BE49-F238E27FC236}">
                <a16:creationId xmlns:a16="http://schemas.microsoft.com/office/drawing/2014/main" id="{1AE7EDAB-EE3D-4F3C-9CD4-5AE8519399E1}"/>
              </a:ext>
            </a:extLst>
          </p:cNvPr>
          <p:cNvGraphicFramePr>
            <a:graphicFrameLocks noGrp="1"/>
          </p:cNvGraphicFramePr>
          <p:nvPr>
            <p:extLst>
              <p:ext uri="{D42A27DB-BD31-4B8C-83A1-F6EECF244321}">
                <p14:modId xmlns:p14="http://schemas.microsoft.com/office/powerpoint/2010/main" val="2004313453"/>
              </p:ext>
            </p:extLst>
          </p:nvPr>
        </p:nvGraphicFramePr>
        <p:xfrm>
          <a:off x="1002424" y="731630"/>
          <a:ext cx="9665576" cy="6112241"/>
        </p:xfrm>
        <a:graphic>
          <a:graphicData uri="http://schemas.openxmlformats.org/drawingml/2006/table">
            <a:tbl>
              <a:tblPr firstRow="1" bandRow="1">
                <a:tableStyleId>{5C22544A-7EE6-4342-B048-85BDC9FD1C3A}</a:tableStyleId>
              </a:tblPr>
              <a:tblGrid>
                <a:gridCol w="858781">
                  <a:extLst>
                    <a:ext uri="{9D8B030D-6E8A-4147-A177-3AD203B41FA5}">
                      <a16:colId xmlns:a16="http://schemas.microsoft.com/office/drawing/2014/main" val="3218692563"/>
                    </a:ext>
                  </a:extLst>
                </a:gridCol>
                <a:gridCol w="1380525">
                  <a:extLst>
                    <a:ext uri="{9D8B030D-6E8A-4147-A177-3AD203B41FA5}">
                      <a16:colId xmlns:a16="http://schemas.microsoft.com/office/drawing/2014/main" val="4006696257"/>
                    </a:ext>
                  </a:extLst>
                </a:gridCol>
                <a:gridCol w="1142504">
                  <a:extLst>
                    <a:ext uri="{9D8B030D-6E8A-4147-A177-3AD203B41FA5}">
                      <a16:colId xmlns:a16="http://schemas.microsoft.com/office/drawing/2014/main" val="32623909"/>
                    </a:ext>
                  </a:extLst>
                </a:gridCol>
                <a:gridCol w="1028253">
                  <a:extLst>
                    <a:ext uri="{9D8B030D-6E8A-4147-A177-3AD203B41FA5}">
                      <a16:colId xmlns:a16="http://schemas.microsoft.com/office/drawing/2014/main" val="2000775304"/>
                    </a:ext>
                  </a:extLst>
                </a:gridCol>
                <a:gridCol w="1028253">
                  <a:extLst>
                    <a:ext uri="{9D8B030D-6E8A-4147-A177-3AD203B41FA5}">
                      <a16:colId xmlns:a16="http://schemas.microsoft.com/office/drawing/2014/main" val="2581298186"/>
                    </a:ext>
                  </a:extLst>
                </a:gridCol>
                <a:gridCol w="1085378">
                  <a:extLst>
                    <a:ext uri="{9D8B030D-6E8A-4147-A177-3AD203B41FA5}">
                      <a16:colId xmlns:a16="http://schemas.microsoft.com/office/drawing/2014/main" val="2342472697"/>
                    </a:ext>
                  </a:extLst>
                </a:gridCol>
                <a:gridCol w="1256753">
                  <a:extLst>
                    <a:ext uri="{9D8B030D-6E8A-4147-A177-3AD203B41FA5}">
                      <a16:colId xmlns:a16="http://schemas.microsoft.com/office/drawing/2014/main" val="2225012202"/>
                    </a:ext>
                  </a:extLst>
                </a:gridCol>
                <a:gridCol w="820063">
                  <a:extLst>
                    <a:ext uri="{9D8B030D-6E8A-4147-A177-3AD203B41FA5}">
                      <a16:colId xmlns:a16="http://schemas.microsoft.com/office/drawing/2014/main" val="2315235164"/>
                    </a:ext>
                  </a:extLst>
                </a:gridCol>
                <a:gridCol w="1065066">
                  <a:extLst>
                    <a:ext uri="{9D8B030D-6E8A-4147-A177-3AD203B41FA5}">
                      <a16:colId xmlns:a16="http://schemas.microsoft.com/office/drawing/2014/main" val="2038805644"/>
                    </a:ext>
                  </a:extLst>
                </a:gridCol>
              </a:tblGrid>
              <a:tr h="1005403">
                <a:tc>
                  <a:txBody>
                    <a:bodyPr/>
                    <a:lstStyle/>
                    <a:p>
                      <a:pPr marL="0" marR="0" algn="ctr">
                        <a:spcBef>
                          <a:spcPts val="0"/>
                        </a:spcBef>
                        <a:spcAft>
                          <a:spcPts val="0"/>
                        </a:spcAft>
                      </a:pPr>
                      <a:r>
                        <a:rPr lang="en-US" sz="1200" kern="1200">
                          <a:effectLst/>
                        </a:rPr>
                        <a:t>Benefit Plan</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Description</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Elig 1 Field</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dirty="0">
                          <a:effectLst/>
                        </a:rPr>
                        <a:t>Employee WRS Required Contribution</a:t>
                      </a:r>
                      <a:endParaRPr lang="en-US" sz="1200" dirty="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Employer WRS Required Contribution</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Duty Disability (Paid by Employer)</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Total </a:t>
                      </a:r>
                      <a:r>
                        <a:rPr lang="en-US" sz="1200" u="sng" kern="1200">
                          <a:effectLst/>
                        </a:rPr>
                        <a:t>Employer</a:t>
                      </a:r>
                      <a:r>
                        <a:rPr lang="en-US" sz="1200" kern="1200">
                          <a:effectLst/>
                        </a:rPr>
                        <a:t> Required WRS Contribution (Required + Duty Disability)</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Sick Leave (Paid by Employer)</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Total</a:t>
                      </a:r>
                      <a:endParaRPr lang="en-US" sz="1200">
                        <a:effectLst/>
                      </a:endParaRPr>
                    </a:p>
                    <a:p>
                      <a:pPr marL="0" marR="0" algn="ctr">
                        <a:spcBef>
                          <a:spcPts val="0"/>
                        </a:spcBef>
                        <a:spcAft>
                          <a:spcPts val="0"/>
                        </a:spcAft>
                      </a:pPr>
                      <a:r>
                        <a:rPr lang="en-US" sz="1200" kern="1200">
                          <a:effectLst/>
                        </a:rPr>
                        <a:t>(Employee + Employer + Duty Disability + Sick Leave)</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3848235138"/>
                  </a:ext>
                </a:extLst>
              </a:tr>
              <a:tr h="810543">
                <a:tc>
                  <a:txBody>
                    <a:bodyPr/>
                    <a:lstStyle/>
                    <a:p>
                      <a:pPr marL="0" marR="0" algn="ctr">
                        <a:spcBef>
                          <a:spcPts val="0"/>
                        </a:spcBef>
                        <a:spcAft>
                          <a:spcPts val="0"/>
                        </a:spcAft>
                      </a:pPr>
                      <a:r>
                        <a:rPr lang="en-US" sz="1200" kern="1200">
                          <a:effectLst/>
                        </a:rPr>
                        <a:t>GENERL</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General/Teachers</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a:effectLst/>
                        </a:rPr>
                        <a:t>30_GENERAL</a:t>
                      </a:r>
                    </a:p>
                    <a:p>
                      <a:pPr marL="0" marR="0">
                        <a:spcBef>
                          <a:spcPts val="0"/>
                        </a:spcBef>
                        <a:spcAft>
                          <a:spcPts val="0"/>
                        </a:spcAft>
                      </a:pPr>
                      <a:r>
                        <a:rPr lang="en-US" sz="1200">
                          <a:effectLst/>
                        </a:rPr>
                        <a:t>31_WCSREPT</a:t>
                      </a:r>
                    </a:p>
                    <a:p>
                      <a:pPr marL="0" marR="0">
                        <a:spcBef>
                          <a:spcPts val="0"/>
                        </a:spcBef>
                        <a:spcAft>
                          <a:spcPts val="0"/>
                        </a:spcAft>
                      </a:pPr>
                      <a:r>
                        <a:rPr lang="en-US" sz="1200">
                          <a:effectLst/>
                        </a:rPr>
                        <a:t>40_TEACHER</a:t>
                      </a:r>
                    </a:p>
                    <a:p>
                      <a:pPr marL="0" marR="0">
                        <a:spcBef>
                          <a:spcPts val="0"/>
                        </a:spcBef>
                        <a:spcAft>
                          <a:spcPts val="0"/>
                        </a:spcAft>
                      </a:pPr>
                      <a:r>
                        <a:rPr lang="en-US" sz="1200">
                          <a:effectLst/>
                        </a:rPr>
                        <a:t>42_EDUCSUP</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N/A</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14.2%</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2518543132"/>
                  </a:ext>
                </a:extLst>
              </a:tr>
              <a:tr h="1005403">
                <a:tc>
                  <a:txBody>
                    <a:bodyPr/>
                    <a:lstStyle/>
                    <a:p>
                      <a:pPr marL="0" marR="0" algn="ctr">
                        <a:spcBef>
                          <a:spcPts val="0"/>
                        </a:spcBef>
                        <a:spcAft>
                          <a:spcPts val="0"/>
                        </a:spcAft>
                      </a:pPr>
                      <a:r>
                        <a:rPr lang="en-US" sz="1200" kern="1200">
                          <a:effectLst/>
                        </a:rPr>
                        <a:t>EXEC</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Executive</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32_EXECRET</a:t>
                      </a:r>
                      <a:endParaRPr lang="en-US" sz="1200">
                        <a:effectLst/>
                      </a:endParaRPr>
                    </a:p>
                    <a:p>
                      <a:pPr marL="0" marR="0">
                        <a:spcBef>
                          <a:spcPts val="0"/>
                        </a:spcBef>
                        <a:spcAft>
                          <a:spcPts val="0"/>
                        </a:spcAft>
                      </a:pPr>
                      <a:r>
                        <a:rPr lang="en-US" sz="1200" kern="1200">
                          <a:effectLst/>
                        </a:rPr>
                        <a:t>41_EXECTEA</a:t>
                      </a:r>
                      <a:endParaRPr lang="en-US" sz="1200">
                        <a:effectLst/>
                      </a:endParaRPr>
                    </a:p>
                    <a:p>
                      <a:pPr marL="0" marR="0">
                        <a:spcBef>
                          <a:spcPts val="0"/>
                        </a:spcBef>
                        <a:spcAft>
                          <a:spcPts val="0"/>
                        </a:spcAft>
                      </a:pPr>
                      <a:r>
                        <a:rPr lang="en-US" sz="1200">
                          <a:effectLst/>
                        </a:rPr>
                        <a:t>45_WCSSUPR</a:t>
                      </a:r>
                    </a:p>
                    <a:p>
                      <a:pPr marL="0" marR="0">
                        <a:spcBef>
                          <a:spcPts val="0"/>
                        </a:spcBef>
                        <a:spcAft>
                          <a:spcPts val="0"/>
                        </a:spcAft>
                      </a:pPr>
                      <a:r>
                        <a:rPr lang="en-US" sz="1200" kern="1200">
                          <a:effectLst/>
                        </a:rPr>
                        <a:t>46_EXECLEG</a:t>
                      </a:r>
                      <a:endParaRPr lang="en-US" sz="1200">
                        <a:effectLst/>
                      </a:endParaRPr>
                    </a:p>
                    <a:p>
                      <a:pPr marL="0" marR="0">
                        <a:spcBef>
                          <a:spcPts val="0"/>
                        </a:spcBef>
                        <a:spcAft>
                          <a:spcPts val="0"/>
                        </a:spcAft>
                      </a:pPr>
                      <a:r>
                        <a:rPr lang="en-US" sz="1200">
                          <a:effectLst/>
                        </a:rPr>
                        <a:t>47_WCSAPPL</a:t>
                      </a:r>
                    </a:p>
                    <a:p>
                      <a:pPr marL="0" marR="0">
                        <a:spcBef>
                          <a:spcPts val="0"/>
                        </a:spcBef>
                        <a:spcAft>
                          <a:spcPts val="0"/>
                        </a:spcAft>
                      </a:pPr>
                      <a:r>
                        <a:rPr lang="en-US" sz="1200">
                          <a:effectLst/>
                        </a:rPr>
                        <a:t>48_WCSCIRC</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N/A</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14.2%</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960079025"/>
                  </a:ext>
                </a:extLst>
              </a:tr>
              <a:tr h="731204">
                <a:tc>
                  <a:txBody>
                    <a:bodyPr/>
                    <a:lstStyle/>
                    <a:p>
                      <a:pPr marL="0" marR="0" algn="ctr">
                        <a:spcBef>
                          <a:spcPts val="0"/>
                        </a:spcBef>
                        <a:spcAft>
                          <a:spcPts val="0"/>
                        </a:spcAft>
                      </a:pPr>
                      <a:r>
                        <a:rPr lang="en-US" sz="1200" kern="1200">
                          <a:effectLst/>
                        </a:rPr>
                        <a:t>PROT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Protective - Most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33_PROTECT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10.55%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a:effectLst/>
                        </a:rPr>
                        <a:t>0.17</a:t>
                      </a:r>
                      <a:r>
                        <a:rPr lang="en-US" sz="1200" kern="1200">
                          <a:effectLst/>
                        </a:rPr>
                        <a: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a:effectLst/>
                        </a:rPr>
                        <a:t>10.72</a:t>
                      </a:r>
                      <a:r>
                        <a:rPr lang="en-US" sz="1200" kern="1200">
                          <a:effectLst/>
                        </a:rPr>
                        <a: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18.37%</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3314569133"/>
                  </a:ext>
                </a:extLst>
              </a:tr>
              <a:tr h="1005403">
                <a:tc>
                  <a:txBody>
                    <a:bodyPr/>
                    <a:lstStyle/>
                    <a:p>
                      <a:pPr marL="0" marR="0" algn="ctr">
                        <a:spcBef>
                          <a:spcPts val="0"/>
                        </a:spcBef>
                        <a:spcAft>
                          <a:spcPts val="0"/>
                        </a:spcAft>
                      </a:pPr>
                      <a:r>
                        <a:rPr lang="en-US" sz="1200" kern="1200">
                          <a:effectLst/>
                        </a:rPr>
                        <a:t>PROTXO</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Protective – Justice, Military Affairs, DOA, and DOT (DOT moving from PROTXX to PROTXO for 2019)</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33_PRTCTXO</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10.55%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0.34%</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a:effectLst/>
                        </a:rPr>
                        <a:t>10.89</a:t>
                      </a:r>
                      <a:r>
                        <a:rPr lang="en-US" sz="1200" kern="1200">
                          <a:effectLst/>
                        </a:rPr>
                        <a: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18.54%</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666074360"/>
                  </a:ext>
                </a:extLst>
              </a:tr>
              <a:tr h="731204">
                <a:tc>
                  <a:txBody>
                    <a:bodyPr/>
                    <a:lstStyle/>
                    <a:p>
                      <a:pPr marL="0" marR="0" algn="ctr">
                        <a:spcBef>
                          <a:spcPts val="0"/>
                        </a:spcBef>
                        <a:spcAft>
                          <a:spcPts val="0"/>
                        </a:spcAft>
                      </a:pPr>
                      <a:r>
                        <a:rPr lang="en-US" sz="1200" kern="1200">
                          <a:effectLst/>
                        </a:rPr>
                        <a:t>PROTXX</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Protective – DNR </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33_PRTCTXX</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6.55%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10.55%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0.67%</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a:effectLst/>
                        </a:rPr>
                        <a:t>11.22</a:t>
                      </a:r>
                      <a:r>
                        <a:rPr lang="en-US" sz="1200" kern="1200">
                          <a:effectLst/>
                        </a:rPr>
                        <a:t>%</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18.87%</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1237886109"/>
                  </a:ext>
                </a:extLst>
              </a:tr>
              <a:tr h="731204">
                <a:tc>
                  <a:txBody>
                    <a:bodyPr/>
                    <a:lstStyle/>
                    <a:p>
                      <a:pPr marL="0" marR="0" algn="ctr">
                        <a:spcBef>
                          <a:spcPts val="0"/>
                        </a:spcBef>
                        <a:spcAft>
                          <a:spcPts val="0"/>
                        </a:spcAft>
                      </a:pPr>
                      <a:r>
                        <a:rPr lang="en-US" sz="1200" kern="1200">
                          <a:effectLst/>
                        </a:rPr>
                        <a:t>DOTGR</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Protective – DOT Grandfathered (hired prior to 7-1-11)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spcBef>
                          <a:spcPts val="0"/>
                        </a:spcBef>
                        <a:spcAft>
                          <a:spcPts val="0"/>
                        </a:spcAft>
                      </a:pPr>
                      <a:r>
                        <a:rPr lang="en-US" sz="1200" kern="1200">
                          <a:effectLst/>
                        </a:rPr>
                        <a:t>33_DOTGRDF</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1.55%</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10.55% + 5% of EE contribution</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0.34%</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15.89%</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a:effectLst/>
                        </a:rPr>
                        <a:t>1.1%</a:t>
                      </a:r>
                      <a:endParaRPr lang="en-US" sz="1200">
                        <a:effectLst/>
                        <a:latin typeface="Times New Roman" panose="02020603050405020304" pitchFamily="18" charset="0"/>
                        <a:ea typeface="Times New Roman" panose="02020603050405020304" pitchFamily="18" charset="0"/>
                      </a:endParaRPr>
                    </a:p>
                  </a:txBody>
                  <a:tcPr marL="40129" marR="40129" marT="0" marB="0" anchor="ctr"/>
                </a:tc>
                <a:tc>
                  <a:txBody>
                    <a:bodyPr/>
                    <a:lstStyle/>
                    <a:p>
                      <a:pPr marL="0" marR="0" algn="ctr">
                        <a:spcBef>
                          <a:spcPts val="0"/>
                        </a:spcBef>
                        <a:spcAft>
                          <a:spcPts val="0"/>
                        </a:spcAft>
                      </a:pPr>
                      <a:r>
                        <a:rPr lang="en-US" sz="1200" kern="1200" dirty="0">
                          <a:effectLst/>
                        </a:rPr>
                        <a:t>18.54%</a:t>
                      </a:r>
                      <a:endParaRPr lang="en-US" sz="1200" dirty="0">
                        <a:effectLst/>
                        <a:latin typeface="Times New Roman" panose="02020603050405020304" pitchFamily="18" charset="0"/>
                        <a:ea typeface="Times New Roman" panose="02020603050405020304" pitchFamily="18" charset="0"/>
                      </a:endParaRPr>
                    </a:p>
                  </a:txBody>
                  <a:tcPr marL="40129" marR="40129" marT="0" marB="0" anchor="ctr"/>
                </a:tc>
                <a:extLst>
                  <a:ext uri="{0D108BD9-81ED-4DB2-BD59-A6C34878D82A}">
                    <a16:rowId xmlns:a16="http://schemas.microsoft.com/office/drawing/2014/main" val="3693743702"/>
                  </a:ext>
                </a:extLst>
              </a:tr>
            </a:tbl>
          </a:graphicData>
        </a:graphic>
      </p:graphicFrame>
      <p:sp>
        <p:nvSpPr>
          <p:cNvPr id="4" name="TextBox 3">
            <a:extLst>
              <a:ext uri="{FF2B5EF4-FFF2-40B4-BE49-F238E27FC236}">
                <a16:creationId xmlns:a16="http://schemas.microsoft.com/office/drawing/2014/main" id="{C09B692A-8765-48FD-91EE-D96F67C0B4D5}"/>
              </a:ext>
            </a:extLst>
          </p:cNvPr>
          <p:cNvSpPr txBox="1"/>
          <p:nvPr/>
        </p:nvSpPr>
        <p:spPr>
          <a:xfrm>
            <a:off x="101103" y="1491175"/>
            <a:ext cx="800219" cy="4895557"/>
          </a:xfrm>
          <a:prstGeom prst="rect">
            <a:avLst/>
          </a:prstGeom>
          <a:noFill/>
        </p:spPr>
        <p:txBody>
          <a:bodyPr vert="vert270" wrap="square" rtlCol="0">
            <a:spAutoFit/>
          </a:bodyPr>
          <a:lstStyle/>
          <a:p>
            <a:pPr algn="ctr"/>
            <a:r>
              <a:rPr lang="en-US" sz="4000" dirty="0">
                <a:solidFill>
                  <a:schemeClr val="accent1"/>
                </a:solidFill>
              </a:rPr>
              <a:t>2019 Rates</a:t>
            </a:r>
          </a:p>
        </p:txBody>
      </p:sp>
    </p:spTree>
    <p:extLst>
      <p:ext uri="{BB962C8B-B14F-4D97-AF65-F5344CB8AC3E}">
        <p14:creationId xmlns:p14="http://schemas.microsoft.com/office/powerpoint/2010/main" val="304914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73FF-73AF-4C19-A691-9EF2B715041B}"/>
              </a:ext>
            </a:extLst>
          </p:cNvPr>
          <p:cNvSpPr>
            <a:spLocks noGrp="1"/>
          </p:cNvSpPr>
          <p:nvPr>
            <p:ph type="ctrTitle"/>
          </p:nvPr>
        </p:nvSpPr>
        <p:spPr/>
        <p:txBody>
          <a:bodyPr/>
          <a:lstStyle/>
          <a:p>
            <a:r>
              <a:rPr lang="en-US" dirty="0"/>
              <a:t>WRS Payroll Mechanics</a:t>
            </a:r>
          </a:p>
        </p:txBody>
      </p:sp>
    </p:spTree>
    <p:extLst>
      <p:ext uri="{BB962C8B-B14F-4D97-AF65-F5344CB8AC3E}">
        <p14:creationId xmlns:p14="http://schemas.microsoft.com/office/powerpoint/2010/main" val="106132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E96B-B7CF-4280-9F27-4D47BA7E04BD}"/>
              </a:ext>
            </a:extLst>
          </p:cNvPr>
          <p:cNvSpPr>
            <a:spLocks noGrp="1"/>
          </p:cNvSpPr>
          <p:nvPr>
            <p:ph type="title"/>
          </p:nvPr>
        </p:nvSpPr>
        <p:spPr/>
        <p:txBody>
          <a:bodyPr/>
          <a:lstStyle/>
          <a:p>
            <a:r>
              <a:rPr lang="en-US" dirty="0"/>
              <a:t>WRS Accumulators</a:t>
            </a:r>
          </a:p>
        </p:txBody>
      </p:sp>
      <p:sp>
        <p:nvSpPr>
          <p:cNvPr id="3" name="Content Placeholder 2">
            <a:extLst>
              <a:ext uri="{FF2B5EF4-FFF2-40B4-BE49-F238E27FC236}">
                <a16:creationId xmlns:a16="http://schemas.microsoft.com/office/drawing/2014/main" id="{B04469BC-7F5D-45F0-BBF6-3A33A0FF51F9}"/>
              </a:ext>
            </a:extLst>
          </p:cNvPr>
          <p:cNvSpPr>
            <a:spLocks noGrp="1"/>
          </p:cNvSpPr>
          <p:nvPr>
            <p:ph idx="1"/>
          </p:nvPr>
        </p:nvSpPr>
        <p:spPr>
          <a:xfrm>
            <a:off x="581192" y="1881809"/>
            <a:ext cx="11029615" cy="4828479"/>
          </a:xfrm>
        </p:spPr>
        <p:txBody>
          <a:bodyPr>
            <a:normAutofit lnSpcReduction="10000"/>
          </a:bodyPr>
          <a:lstStyle/>
          <a:p>
            <a:r>
              <a:rPr lang="en-US" dirty="0"/>
              <a:t>The WRS Accumulators are one of the key components for all WRS reporting. </a:t>
            </a:r>
          </a:p>
          <a:p>
            <a:pPr lvl="1"/>
            <a:r>
              <a:rPr lang="en-US" dirty="0"/>
              <a:t> What are they? </a:t>
            </a:r>
          </a:p>
          <a:p>
            <a:pPr lvl="2"/>
            <a:r>
              <a:rPr lang="en-US" dirty="0"/>
              <a:t>Think of them as running balances for WRS-eligible hours and earnings.  </a:t>
            </a:r>
          </a:p>
          <a:p>
            <a:pPr lvl="1"/>
            <a:r>
              <a:rPr lang="en-US" dirty="0"/>
              <a:t>WRS hours and earnings each have their own respective accumulators.</a:t>
            </a:r>
          </a:p>
          <a:p>
            <a:pPr lvl="2"/>
            <a:r>
              <a:rPr lang="en-US" dirty="0"/>
              <a:t>Only WRS-eligible earnings codes and their associated hours are mapped to the accumulators.  The accumulators record the eligible hours and earnings by </a:t>
            </a:r>
            <a:r>
              <a:rPr lang="en-US" dirty="0" err="1"/>
              <a:t>payrun</a:t>
            </a:r>
            <a:r>
              <a:rPr lang="en-US" dirty="0"/>
              <a:t> ID, month, quarter and year.</a:t>
            </a:r>
          </a:p>
          <a:p>
            <a:r>
              <a:rPr lang="en-US" dirty="0"/>
              <a:t>The respective WRS accumulators are:</a:t>
            </a:r>
          </a:p>
          <a:p>
            <a:pPr lvl="1"/>
            <a:r>
              <a:rPr lang="en-US" b="1" dirty="0"/>
              <a:t>WRH:</a:t>
            </a:r>
            <a:r>
              <a:rPr lang="en-US" dirty="0"/>
              <a:t> WRS hours</a:t>
            </a:r>
          </a:p>
          <a:p>
            <a:pPr lvl="1"/>
            <a:r>
              <a:rPr lang="en-US" b="1" dirty="0"/>
              <a:t>WRS:</a:t>
            </a:r>
            <a:r>
              <a:rPr lang="en-US" dirty="0"/>
              <a:t> WRS earnings</a:t>
            </a:r>
          </a:p>
          <a:p>
            <a:endParaRPr lang="en-US" dirty="0"/>
          </a:p>
        </p:txBody>
      </p:sp>
    </p:spTree>
    <p:extLst>
      <p:ext uri="{BB962C8B-B14F-4D97-AF65-F5344CB8AC3E}">
        <p14:creationId xmlns:p14="http://schemas.microsoft.com/office/powerpoint/2010/main" val="419914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4475-7D87-4E86-9A2F-B3F9D5069DED}"/>
              </a:ext>
            </a:extLst>
          </p:cNvPr>
          <p:cNvSpPr>
            <a:spLocks noGrp="1"/>
          </p:cNvSpPr>
          <p:nvPr>
            <p:ph type="title"/>
          </p:nvPr>
        </p:nvSpPr>
        <p:spPr/>
        <p:txBody>
          <a:bodyPr/>
          <a:lstStyle/>
          <a:p>
            <a:r>
              <a:rPr lang="en-US" dirty="0"/>
              <a:t>Generating </a:t>
            </a:r>
            <a:r>
              <a:rPr lang="en-US" dirty="0" err="1"/>
              <a:t>wrs</a:t>
            </a:r>
            <a:r>
              <a:rPr lang="en-US" dirty="0"/>
              <a:t> deductions</a:t>
            </a:r>
          </a:p>
        </p:txBody>
      </p:sp>
      <p:sp>
        <p:nvSpPr>
          <p:cNvPr id="3" name="Content Placeholder 2">
            <a:extLst>
              <a:ext uri="{FF2B5EF4-FFF2-40B4-BE49-F238E27FC236}">
                <a16:creationId xmlns:a16="http://schemas.microsoft.com/office/drawing/2014/main" id="{A6C5C54A-7A9F-4025-B501-1770C2F51EFD}"/>
              </a:ext>
            </a:extLst>
          </p:cNvPr>
          <p:cNvSpPr>
            <a:spLocks noGrp="1"/>
          </p:cNvSpPr>
          <p:nvPr>
            <p:ph idx="1"/>
          </p:nvPr>
        </p:nvSpPr>
        <p:spPr>
          <a:xfrm>
            <a:off x="581192" y="1822688"/>
            <a:ext cx="11029615" cy="3678303"/>
          </a:xfrm>
        </p:spPr>
        <p:txBody>
          <a:bodyPr>
            <a:normAutofit fontScale="92500" lnSpcReduction="10000"/>
          </a:bodyPr>
          <a:lstStyle/>
          <a:p>
            <a:pPr marL="0" indent="0">
              <a:buNone/>
            </a:pPr>
            <a:r>
              <a:rPr lang="en-US" dirty="0"/>
              <a:t>WRS and Sick Leave deductions are dynamically generated during the pay calc process.  The two dependencies required to generate deductions are:</a:t>
            </a:r>
          </a:p>
          <a:p>
            <a:pPr lvl="1"/>
            <a:r>
              <a:rPr lang="en-US" dirty="0"/>
              <a:t>Enrollment in the WRS and Sick Leave benefit plans.  The WRS and Sick Leave plan </a:t>
            </a:r>
            <a:r>
              <a:rPr lang="en-US" b="1" dirty="0"/>
              <a:t>Deduction Begin Dates</a:t>
            </a:r>
            <a:r>
              <a:rPr lang="en-US" dirty="0"/>
              <a:t> must be any time prior to the pay end-date of the pay run being calculated in order to calculate deductions.</a:t>
            </a:r>
          </a:p>
          <a:p>
            <a:pPr lvl="1"/>
            <a:r>
              <a:rPr lang="en-US" dirty="0"/>
              <a:t>The existence of a value in the </a:t>
            </a:r>
            <a:r>
              <a:rPr lang="en-US" b="1" dirty="0"/>
              <a:t>WRS</a:t>
            </a:r>
            <a:r>
              <a:rPr lang="en-US" dirty="0"/>
              <a:t> earnings accumulator.  The value can be either positive or negative.  If negative, contribution refunds will be generated.</a:t>
            </a:r>
          </a:p>
          <a:p>
            <a:pPr lvl="2"/>
            <a:r>
              <a:rPr lang="en-US" dirty="0"/>
              <a:t>If the amount in the WRS accumulator is negative and the employee has already termed, please submit a ticket to have Central Benefits to re-enroll the employee in the WRS and Sick Leave Benefit Plans. If you don’t, the refunds won’t process!</a:t>
            </a:r>
          </a:p>
        </p:txBody>
      </p:sp>
    </p:spTree>
    <p:extLst>
      <p:ext uri="{BB962C8B-B14F-4D97-AF65-F5344CB8AC3E}">
        <p14:creationId xmlns:p14="http://schemas.microsoft.com/office/powerpoint/2010/main" val="348643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8C45-C806-4D47-8A26-E62AF4A64621}"/>
              </a:ext>
            </a:extLst>
          </p:cNvPr>
          <p:cNvSpPr>
            <a:spLocks noGrp="1"/>
          </p:cNvSpPr>
          <p:nvPr>
            <p:ph type="title"/>
          </p:nvPr>
        </p:nvSpPr>
        <p:spPr/>
        <p:txBody>
          <a:bodyPr/>
          <a:lstStyle/>
          <a:p>
            <a:r>
              <a:rPr lang="en-US" dirty="0"/>
              <a:t>Generating </a:t>
            </a:r>
            <a:r>
              <a:rPr lang="en-US" dirty="0" err="1"/>
              <a:t>wrs</a:t>
            </a:r>
            <a:r>
              <a:rPr lang="en-US" dirty="0"/>
              <a:t> deductions</a:t>
            </a:r>
          </a:p>
        </p:txBody>
      </p:sp>
      <p:sp>
        <p:nvSpPr>
          <p:cNvPr id="3" name="Content Placeholder 2">
            <a:extLst>
              <a:ext uri="{FF2B5EF4-FFF2-40B4-BE49-F238E27FC236}">
                <a16:creationId xmlns:a16="http://schemas.microsoft.com/office/drawing/2014/main" id="{8F20ECB2-B900-4492-ACA9-09B2571A23A9}"/>
              </a:ext>
            </a:extLst>
          </p:cNvPr>
          <p:cNvSpPr>
            <a:spLocks noGrp="1"/>
          </p:cNvSpPr>
          <p:nvPr>
            <p:ph idx="1"/>
          </p:nvPr>
        </p:nvSpPr>
        <p:spPr>
          <a:xfrm>
            <a:off x="581192" y="2180495"/>
            <a:ext cx="11029615" cy="3404227"/>
          </a:xfrm>
        </p:spPr>
        <p:txBody>
          <a:bodyPr>
            <a:normAutofit/>
          </a:bodyPr>
          <a:lstStyle/>
          <a:p>
            <a:r>
              <a:rPr lang="en-US" sz="2000" dirty="0"/>
              <a:t>The </a:t>
            </a:r>
            <a:r>
              <a:rPr lang="en-US" sz="2000" b="1" dirty="0"/>
              <a:t>WRS</a:t>
            </a:r>
            <a:r>
              <a:rPr lang="en-US" sz="2000" dirty="0"/>
              <a:t> earnings accumulator is visible on the Review Paycheck - Paycheck Earnings tab </a:t>
            </a:r>
          </a:p>
          <a:p>
            <a:pPr lvl="1"/>
            <a:r>
              <a:rPr lang="en-US" sz="1600" b="1" dirty="0"/>
              <a:t>(Main Menu&gt;Payroll for North America&gt;Payroll Processing USA&gt;Produce Payroll&gt;Review Paycheck&gt;Paycheck Earnings tab)</a:t>
            </a:r>
            <a:r>
              <a:rPr lang="en-US" sz="1600" dirty="0"/>
              <a:t>.</a:t>
            </a:r>
          </a:p>
          <a:p>
            <a:r>
              <a:rPr lang="en-US" sz="2000" dirty="0"/>
              <a:t> Scroll down to the ‘Special Accumulators’ section at the bottom of the Paycheck Earnings tab.  </a:t>
            </a:r>
          </a:p>
          <a:p>
            <a:r>
              <a:rPr lang="en-US" sz="2000" dirty="0"/>
              <a:t>Look for the ‘Earnings’ column opposite the </a:t>
            </a:r>
            <a:r>
              <a:rPr lang="en-US" sz="2000" b="1" dirty="0"/>
              <a:t>WRS</a:t>
            </a:r>
            <a:r>
              <a:rPr lang="en-US" sz="2000" dirty="0"/>
              <a:t> accumulator code. The WRS and Sick Leave plan contribution rates are multiplied times the </a:t>
            </a:r>
            <a:r>
              <a:rPr lang="en-US" sz="2000" b="1" dirty="0"/>
              <a:t>WRS</a:t>
            </a:r>
            <a:r>
              <a:rPr lang="en-US" sz="2000" dirty="0"/>
              <a:t> accumulator total to generate the respective contributions.</a:t>
            </a:r>
          </a:p>
        </p:txBody>
      </p:sp>
    </p:spTree>
    <p:extLst>
      <p:ext uri="{BB962C8B-B14F-4D97-AF65-F5344CB8AC3E}">
        <p14:creationId xmlns:p14="http://schemas.microsoft.com/office/powerpoint/2010/main" val="86415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8F95A-EAD5-494B-AA79-F3C709D75BB6}"/>
              </a:ext>
            </a:extLst>
          </p:cNvPr>
          <p:cNvPicPr>
            <a:picLocks noChangeAspect="1"/>
          </p:cNvPicPr>
          <p:nvPr/>
        </p:nvPicPr>
        <p:blipFill>
          <a:blip r:embed="rId2"/>
          <a:stretch>
            <a:fillRect/>
          </a:stretch>
        </p:blipFill>
        <p:spPr>
          <a:xfrm>
            <a:off x="444646" y="728869"/>
            <a:ext cx="9502552" cy="2464904"/>
          </a:xfrm>
          <a:prstGeom prst="rect">
            <a:avLst/>
          </a:prstGeom>
        </p:spPr>
      </p:pic>
      <p:sp>
        <p:nvSpPr>
          <p:cNvPr id="6" name="TextBox 5">
            <a:extLst>
              <a:ext uri="{FF2B5EF4-FFF2-40B4-BE49-F238E27FC236}">
                <a16:creationId xmlns:a16="http://schemas.microsoft.com/office/drawing/2014/main" id="{D6F46361-9305-4847-8607-B50CB7904234}"/>
              </a:ext>
            </a:extLst>
          </p:cNvPr>
          <p:cNvSpPr txBox="1"/>
          <p:nvPr/>
        </p:nvSpPr>
        <p:spPr>
          <a:xfrm>
            <a:off x="6096000" y="3314531"/>
            <a:ext cx="5327373" cy="1107996"/>
          </a:xfrm>
          <a:prstGeom prst="rect">
            <a:avLst/>
          </a:prstGeom>
          <a:noFill/>
        </p:spPr>
        <p:txBody>
          <a:bodyPr wrap="square" rtlCol="0">
            <a:spAutoFit/>
          </a:bodyPr>
          <a:lstStyle/>
          <a:p>
            <a:r>
              <a:rPr lang="en-US" sz="1600" dirty="0"/>
              <a:t>The </a:t>
            </a:r>
            <a:r>
              <a:rPr lang="en-US" sz="1600" b="1" dirty="0"/>
              <a:t>WRS</a:t>
            </a:r>
            <a:r>
              <a:rPr lang="en-US" sz="1600" dirty="0"/>
              <a:t> earnings accumulator is also reflected on the Review Paycheck&gt;Paycheck Deductions tab as the WRS and Sick Leave ‘Calculated Base’.</a:t>
            </a:r>
          </a:p>
          <a:p>
            <a:endParaRPr lang="en-US" dirty="0"/>
          </a:p>
        </p:txBody>
      </p:sp>
      <p:pic>
        <p:nvPicPr>
          <p:cNvPr id="7" name="Picture 6">
            <a:extLst>
              <a:ext uri="{FF2B5EF4-FFF2-40B4-BE49-F238E27FC236}">
                <a16:creationId xmlns:a16="http://schemas.microsoft.com/office/drawing/2014/main" id="{20A9E3D4-75AD-405F-AC7F-B3B44CE8558E}"/>
              </a:ext>
            </a:extLst>
          </p:cNvPr>
          <p:cNvPicPr>
            <a:picLocks noChangeAspect="1"/>
          </p:cNvPicPr>
          <p:nvPr/>
        </p:nvPicPr>
        <p:blipFill>
          <a:blip r:embed="rId3"/>
          <a:stretch>
            <a:fillRect/>
          </a:stretch>
        </p:blipFill>
        <p:spPr>
          <a:xfrm>
            <a:off x="3964556" y="4543285"/>
            <a:ext cx="8000000" cy="2228571"/>
          </a:xfrm>
          <a:prstGeom prst="rect">
            <a:avLst/>
          </a:prstGeom>
        </p:spPr>
      </p:pic>
      <p:cxnSp>
        <p:nvCxnSpPr>
          <p:cNvPr id="11" name="Straight Arrow Connector 10">
            <a:extLst>
              <a:ext uri="{FF2B5EF4-FFF2-40B4-BE49-F238E27FC236}">
                <a16:creationId xmlns:a16="http://schemas.microsoft.com/office/drawing/2014/main" id="{D5F8FAAC-1FD3-45C6-B85A-E70FEAF82F2B}"/>
              </a:ext>
            </a:extLst>
          </p:cNvPr>
          <p:cNvCxnSpPr>
            <a:cxnSpLocks/>
          </p:cNvCxnSpPr>
          <p:nvPr/>
        </p:nvCxnSpPr>
        <p:spPr>
          <a:xfrm flipV="1">
            <a:off x="7553739" y="3034748"/>
            <a:ext cx="410817" cy="3942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135052-825B-4189-BBC7-1813638D8CA7}"/>
              </a:ext>
            </a:extLst>
          </p:cNvPr>
          <p:cNvCxnSpPr>
            <a:cxnSpLocks/>
          </p:cNvCxnSpPr>
          <p:nvPr/>
        </p:nvCxnSpPr>
        <p:spPr>
          <a:xfrm>
            <a:off x="7706139" y="3581402"/>
            <a:ext cx="788504" cy="1361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B930A7-D195-4F42-B901-B0068B8083D6}"/>
              </a:ext>
            </a:extLst>
          </p:cNvPr>
          <p:cNvSpPr txBox="1"/>
          <p:nvPr/>
        </p:nvSpPr>
        <p:spPr>
          <a:xfrm>
            <a:off x="72966" y="4081287"/>
            <a:ext cx="3964556" cy="861774"/>
          </a:xfrm>
          <a:prstGeom prst="rect">
            <a:avLst/>
          </a:prstGeom>
          <a:noFill/>
        </p:spPr>
        <p:txBody>
          <a:bodyPr wrap="square" rtlCol="0">
            <a:spAutoFit/>
          </a:bodyPr>
          <a:lstStyle/>
          <a:p>
            <a:endParaRPr lang="en-US" dirty="0"/>
          </a:p>
          <a:p>
            <a:r>
              <a:rPr lang="en-US" sz="1600" dirty="0"/>
              <a:t>$2,481.93 x .0655 (6.55% Contribution Rate for 2019) = $162.57</a:t>
            </a:r>
          </a:p>
        </p:txBody>
      </p:sp>
      <p:cxnSp>
        <p:nvCxnSpPr>
          <p:cNvPr id="16" name="Straight Arrow Connector 15">
            <a:extLst>
              <a:ext uri="{FF2B5EF4-FFF2-40B4-BE49-F238E27FC236}">
                <a16:creationId xmlns:a16="http://schemas.microsoft.com/office/drawing/2014/main" id="{FA1A4493-CE6E-45E2-8CE6-540707DF943C}"/>
              </a:ext>
            </a:extLst>
          </p:cNvPr>
          <p:cNvCxnSpPr>
            <a:cxnSpLocks/>
          </p:cNvCxnSpPr>
          <p:nvPr/>
        </p:nvCxnSpPr>
        <p:spPr>
          <a:xfrm>
            <a:off x="1762539" y="4807847"/>
            <a:ext cx="5791200" cy="1129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78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131B3F-2BF4-4798-92E2-39F80F8960E2}"/>
              </a:ext>
            </a:extLst>
          </p:cNvPr>
          <p:cNvSpPr>
            <a:spLocks noGrp="1"/>
          </p:cNvSpPr>
          <p:nvPr>
            <p:ph type="ctrTitle"/>
          </p:nvPr>
        </p:nvSpPr>
        <p:spPr/>
        <p:txBody>
          <a:bodyPr/>
          <a:lstStyle/>
          <a:p>
            <a:r>
              <a:rPr lang="en-US" dirty="0"/>
              <a:t>Scope</a:t>
            </a:r>
          </a:p>
        </p:txBody>
      </p:sp>
      <p:sp>
        <p:nvSpPr>
          <p:cNvPr id="5" name="Subtitle 4">
            <a:extLst>
              <a:ext uri="{FF2B5EF4-FFF2-40B4-BE49-F238E27FC236}">
                <a16:creationId xmlns:a16="http://schemas.microsoft.com/office/drawing/2014/main" id="{A4194BF8-EF46-4A11-BE59-CAB27941E5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741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2FA9-D4FF-4290-9A2A-D0E1B0810E28}"/>
              </a:ext>
            </a:extLst>
          </p:cNvPr>
          <p:cNvSpPr>
            <a:spLocks noGrp="1"/>
          </p:cNvSpPr>
          <p:nvPr>
            <p:ph type="title"/>
          </p:nvPr>
        </p:nvSpPr>
        <p:spPr/>
        <p:txBody>
          <a:bodyPr/>
          <a:lstStyle/>
          <a:p>
            <a:r>
              <a:rPr lang="en-US" dirty="0"/>
              <a:t>WRS reporting Data</a:t>
            </a:r>
          </a:p>
        </p:txBody>
      </p:sp>
      <p:sp>
        <p:nvSpPr>
          <p:cNvPr id="3" name="Content Placeholder 2">
            <a:extLst>
              <a:ext uri="{FF2B5EF4-FFF2-40B4-BE49-F238E27FC236}">
                <a16:creationId xmlns:a16="http://schemas.microsoft.com/office/drawing/2014/main" id="{0779C9DA-B6EA-4264-A53A-FC8C25137588}"/>
              </a:ext>
            </a:extLst>
          </p:cNvPr>
          <p:cNvSpPr>
            <a:spLocks noGrp="1"/>
          </p:cNvSpPr>
          <p:nvPr>
            <p:ph idx="1"/>
          </p:nvPr>
        </p:nvSpPr>
        <p:spPr>
          <a:xfrm>
            <a:off x="581192" y="1908314"/>
            <a:ext cx="11029615" cy="3950486"/>
          </a:xfrm>
        </p:spPr>
        <p:txBody>
          <a:bodyPr>
            <a:normAutofit lnSpcReduction="10000"/>
          </a:bodyPr>
          <a:lstStyle/>
          <a:p>
            <a:r>
              <a:rPr lang="en-US" dirty="0"/>
              <a:t>Once a pay calc confirms, three types of WRS data are captured by </a:t>
            </a:r>
            <a:r>
              <a:rPr lang="en-US" dirty="0" err="1"/>
              <a:t>payrun</a:t>
            </a:r>
            <a:r>
              <a:rPr lang="en-US" dirty="0"/>
              <a:t> ID for subsequent reporting to ETF:</a:t>
            </a:r>
          </a:p>
          <a:p>
            <a:pPr lvl="1"/>
            <a:r>
              <a:rPr lang="en-US" b="1" dirty="0"/>
              <a:t>WRS Hours*:</a:t>
            </a:r>
            <a:r>
              <a:rPr lang="en-US" dirty="0"/>
              <a:t>  The sum of the </a:t>
            </a:r>
            <a:r>
              <a:rPr lang="en-US" b="1" dirty="0"/>
              <a:t>WRH</a:t>
            </a:r>
            <a:r>
              <a:rPr lang="en-US" dirty="0"/>
              <a:t> accumulator across all jobs for a specific Job </a:t>
            </a:r>
            <a:r>
              <a:rPr lang="en-US" dirty="0" err="1"/>
              <a:t>Elig</a:t>
            </a:r>
            <a:r>
              <a:rPr lang="en-US" dirty="0"/>
              <a:t> Config 1 value and Business Unit</a:t>
            </a:r>
          </a:p>
          <a:p>
            <a:pPr lvl="1"/>
            <a:r>
              <a:rPr lang="en-US" b="1" dirty="0"/>
              <a:t>WRS Earnings*:</a:t>
            </a:r>
            <a:r>
              <a:rPr lang="en-US" dirty="0"/>
              <a:t> The sum of the </a:t>
            </a:r>
            <a:r>
              <a:rPr lang="en-US" b="1" dirty="0"/>
              <a:t>WRS</a:t>
            </a:r>
            <a:r>
              <a:rPr lang="en-US" dirty="0"/>
              <a:t> accumulator across all jobs for a specific Job </a:t>
            </a:r>
            <a:r>
              <a:rPr lang="en-US" dirty="0" err="1"/>
              <a:t>Elig</a:t>
            </a:r>
            <a:r>
              <a:rPr lang="en-US" dirty="0"/>
              <a:t> Config 1 value and Business Unit</a:t>
            </a:r>
          </a:p>
          <a:p>
            <a:pPr lvl="1"/>
            <a:r>
              <a:rPr lang="en-US" b="1" dirty="0"/>
              <a:t>WRS and Sick Leave Contributions*:</a:t>
            </a:r>
            <a:r>
              <a:rPr lang="en-US" dirty="0"/>
              <a:t> The WRS and Sick Leave deductions by </a:t>
            </a:r>
            <a:r>
              <a:rPr lang="en-US" dirty="0" err="1"/>
              <a:t>Empl</a:t>
            </a:r>
            <a:r>
              <a:rPr lang="en-US" dirty="0"/>
              <a:t> ID, </a:t>
            </a:r>
            <a:r>
              <a:rPr lang="en-US" dirty="0" err="1"/>
              <a:t>Empl</a:t>
            </a:r>
            <a:r>
              <a:rPr lang="en-US" dirty="0"/>
              <a:t> </a:t>
            </a:r>
            <a:r>
              <a:rPr lang="en-US" dirty="0" err="1"/>
              <a:t>Rcd</a:t>
            </a:r>
            <a:r>
              <a:rPr lang="en-US" dirty="0"/>
              <a:t>, tax class, </a:t>
            </a:r>
            <a:r>
              <a:rPr lang="en-US" dirty="0" err="1"/>
              <a:t>paygroup</a:t>
            </a:r>
            <a:r>
              <a:rPr lang="en-US" dirty="0"/>
              <a:t> and Business Unit</a:t>
            </a:r>
          </a:p>
          <a:p>
            <a:pPr marL="0" indent="0">
              <a:buNone/>
            </a:pPr>
            <a:r>
              <a:rPr lang="en-US" sz="2000" dirty="0"/>
              <a:t>*These values are what appear on the WI_WRS queries used for WRS reporting and reconciliation</a:t>
            </a:r>
          </a:p>
          <a:p>
            <a:endParaRPr lang="en-US" dirty="0"/>
          </a:p>
        </p:txBody>
      </p:sp>
    </p:spTree>
    <p:extLst>
      <p:ext uri="{BB962C8B-B14F-4D97-AF65-F5344CB8AC3E}">
        <p14:creationId xmlns:p14="http://schemas.microsoft.com/office/powerpoint/2010/main" val="173981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7750B-6FE9-4B92-BB93-CDFEECF2CA90}"/>
              </a:ext>
            </a:extLst>
          </p:cNvPr>
          <p:cNvSpPr>
            <a:spLocks noGrp="1"/>
          </p:cNvSpPr>
          <p:nvPr>
            <p:ph type="ctrTitle"/>
          </p:nvPr>
        </p:nvSpPr>
        <p:spPr/>
        <p:txBody>
          <a:bodyPr>
            <a:normAutofit/>
          </a:bodyPr>
          <a:lstStyle/>
          <a:p>
            <a:r>
              <a:rPr lang="en-US" sz="3200" dirty="0"/>
              <a:t>WRS Hours, Earnings, and Contribution Adjustments</a:t>
            </a:r>
          </a:p>
        </p:txBody>
      </p:sp>
    </p:spTree>
    <p:extLst>
      <p:ext uri="{BB962C8B-B14F-4D97-AF65-F5344CB8AC3E}">
        <p14:creationId xmlns:p14="http://schemas.microsoft.com/office/powerpoint/2010/main" val="371016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32AC-161C-4E60-A2C5-95663C09F28C}"/>
              </a:ext>
            </a:extLst>
          </p:cNvPr>
          <p:cNvSpPr>
            <a:spLocks noGrp="1"/>
          </p:cNvSpPr>
          <p:nvPr>
            <p:ph type="title"/>
          </p:nvPr>
        </p:nvSpPr>
        <p:spPr/>
        <p:txBody>
          <a:bodyPr/>
          <a:lstStyle/>
          <a:p>
            <a:r>
              <a:rPr lang="en-US" dirty="0"/>
              <a:t>Adjustment Overview</a:t>
            </a:r>
          </a:p>
        </p:txBody>
      </p:sp>
      <p:sp>
        <p:nvSpPr>
          <p:cNvPr id="3" name="Content Placeholder 2">
            <a:extLst>
              <a:ext uri="{FF2B5EF4-FFF2-40B4-BE49-F238E27FC236}">
                <a16:creationId xmlns:a16="http://schemas.microsoft.com/office/drawing/2014/main" id="{CD7B0923-4E72-4F16-BBAE-FEF9B9222A33}"/>
              </a:ext>
            </a:extLst>
          </p:cNvPr>
          <p:cNvSpPr>
            <a:spLocks noGrp="1"/>
          </p:cNvSpPr>
          <p:nvPr>
            <p:ph idx="1"/>
          </p:nvPr>
        </p:nvSpPr>
        <p:spPr/>
        <p:txBody>
          <a:bodyPr/>
          <a:lstStyle/>
          <a:p>
            <a:r>
              <a:rPr lang="en-US" dirty="0"/>
              <a:t>Several methods are available for adjusting the WRS hours, earnings, and WRS/Sick Leave contributions during the pay calculation process.  They include:</a:t>
            </a:r>
          </a:p>
          <a:p>
            <a:pPr lvl="1"/>
            <a:r>
              <a:rPr lang="en-US" dirty="0"/>
              <a:t>Earnings POTTs (WAA, WAH, WAE)</a:t>
            </a:r>
          </a:p>
          <a:p>
            <a:pPr lvl="1"/>
            <a:r>
              <a:rPr lang="en-US" dirty="0"/>
              <a:t>Deduction POTTs (7W/7Y)</a:t>
            </a:r>
          </a:p>
          <a:p>
            <a:pPr lvl="1"/>
            <a:r>
              <a:rPr lang="en-US" dirty="0"/>
              <a:t>Special Use Earnings Codes</a:t>
            </a:r>
          </a:p>
          <a:p>
            <a:endParaRPr lang="en-US" dirty="0"/>
          </a:p>
        </p:txBody>
      </p:sp>
    </p:spTree>
    <p:extLst>
      <p:ext uri="{BB962C8B-B14F-4D97-AF65-F5344CB8AC3E}">
        <p14:creationId xmlns:p14="http://schemas.microsoft.com/office/powerpoint/2010/main" val="2689670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A927-81FA-4305-9BE1-5F29105EEA33}"/>
              </a:ext>
            </a:extLst>
          </p:cNvPr>
          <p:cNvSpPr>
            <a:spLocks noGrp="1"/>
          </p:cNvSpPr>
          <p:nvPr>
            <p:ph type="title"/>
          </p:nvPr>
        </p:nvSpPr>
        <p:spPr/>
        <p:txBody>
          <a:bodyPr/>
          <a:lstStyle/>
          <a:p>
            <a:r>
              <a:rPr lang="en-US" dirty="0"/>
              <a:t>Earnings Codes</a:t>
            </a:r>
          </a:p>
        </p:txBody>
      </p:sp>
      <p:sp>
        <p:nvSpPr>
          <p:cNvPr id="3" name="Content Placeholder 2">
            <a:extLst>
              <a:ext uri="{FF2B5EF4-FFF2-40B4-BE49-F238E27FC236}">
                <a16:creationId xmlns:a16="http://schemas.microsoft.com/office/drawing/2014/main" id="{FA03483F-57AB-4EB2-B885-7C3340BA920A}"/>
              </a:ext>
            </a:extLst>
          </p:cNvPr>
          <p:cNvSpPr>
            <a:spLocks noGrp="1"/>
          </p:cNvSpPr>
          <p:nvPr>
            <p:ph idx="1"/>
          </p:nvPr>
        </p:nvSpPr>
        <p:spPr/>
        <p:txBody>
          <a:bodyPr>
            <a:normAutofit fontScale="92500"/>
          </a:bodyPr>
          <a:lstStyle/>
          <a:p>
            <a:r>
              <a:rPr lang="en-US" u="sng" dirty="0"/>
              <a:t>Earnings POTTs:</a:t>
            </a:r>
            <a:r>
              <a:rPr lang="en-US" dirty="0"/>
              <a:t> Many earnings codes are available for earnings POTT use but three are used more than the others to directly adjust the WRS hours and earnings for the current WRS reporting year.  These codes have the ability to selectively increase either the WRS hours, earnings, or both simultaneously.</a:t>
            </a:r>
          </a:p>
          <a:p>
            <a:pPr lvl="1"/>
            <a:r>
              <a:rPr lang="en-US" b="1" dirty="0"/>
              <a:t>WAA:</a:t>
            </a:r>
            <a:r>
              <a:rPr lang="en-US" dirty="0"/>
              <a:t> WRS hours and earnings accumulator adjustments.  Should not be used if either the hours or earnings require adjustment</a:t>
            </a:r>
          </a:p>
          <a:p>
            <a:pPr lvl="1"/>
            <a:r>
              <a:rPr lang="en-US" b="1" dirty="0"/>
              <a:t>WAE:</a:t>
            </a:r>
            <a:r>
              <a:rPr lang="en-US" dirty="0"/>
              <a:t> WRS earnings adjustment </a:t>
            </a:r>
            <a:r>
              <a:rPr lang="en-US" u="sng" dirty="0"/>
              <a:t>only</a:t>
            </a:r>
            <a:endParaRPr lang="en-US" dirty="0"/>
          </a:p>
          <a:p>
            <a:pPr lvl="1"/>
            <a:r>
              <a:rPr lang="en-US" b="1" dirty="0"/>
              <a:t>WAH:</a:t>
            </a:r>
            <a:r>
              <a:rPr lang="en-US" dirty="0"/>
              <a:t> WRS hours adjustment </a:t>
            </a:r>
            <a:r>
              <a:rPr lang="en-US" u="sng" dirty="0"/>
              <a:t>only</a:t>
            </a:r>
            <a:endParaRPr lang="en-US" dirty="0"/>
          </a:p>
          <a:p>
            <a:endParaRPr lang="en-US" dirty="0"/>
          </a:p>
        </p:txBody>
      </p:sp>
    </p:spTree>
    <p:extLst>
      <p:ext uri="{BB962C8B-B14F-4D97-AF65-F5344CB8AC3E}">
        <p14:creationId xmlns:p14="http://schemas.microsoft.com/office/powerpoint/2010/main" val="237882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C37F-32B9-478F-9A27-648ABCDC5873}"/>
              </a:ext>
            </a:extLst>
          </p:cNvPr>
          <p:cNvSpPr>
            <a:spLocks noGrp="1"/>
          </p:cNvSpPr>
          <p:nvPr>
            <p:ph type="title"/>
          </p:nvPr>
        </p:nvSpPr>
        <p:spPr/>
        <p:txBody>
          <a:bodyPr/>
          <a:lstStyle/>
          <a:p>
            <a:r>
              <a:rPr lang="en-US" dirty="0"/>
              <a:t>Earnings Adjustments</a:t>
            </a:r>
          </a:p>
        </p:txBody>
      </p:sp>
      <p:sp>
        <p:nvSpPr>
          <p:cNvPr id="3" name="Content Placeholder 2">
            <a:extLst>
              <a:ext uri="{FF2B5EF4-FFF2-40B4-BE49-F238E27FC236}">
                <a16:creationId xmlns:a16="http://schemas.microsoft.com/office/drawing/2014/main" id="{CE2CBA64-0C86-42BC-9303-1B77C8EA9B79}"/>
              </a:ext>
            </a:extLst>
          </p:cNvPr>
          <p:cNvSpPr>
            <a:spLocks noGrp="1"/>
          </p:cNvSpPr>
          <p:nvPr>
            <p:ph idx="1"/>
          </p:nvPr>
        </p:nvSpPr>
        <p:spPr/>
        <p:txBody>
          <a:bodyPr>
            <a:normAutofit fontScale="92500" lnSpcReduction="20000"/>
          </a:bodyPr>
          <a:lstStyle/>
          <a:p>
            <a:r>
              <a:rPr lang="en-US" b="1" dirty="0"/>
              <a:t>How the Earnings Adjustment Works:</a:t>
            </a:r>
            <a:r>
              <a:rPr lang="en-US" dirty="0"/>
              <a:t>  Use of either the WAA or WAE earnings code directly increases or reduces the WRS earnings accumulator, which is multiplied by the WRS and Sick Leave contribution rates to generate the WRS and Sick Leave deductions.</a:t>
            </a:r>
          </a:p>
          <a:p>
            <a:pPr marL="0" indent="0">
              <a:buNone/>
            </a:pPr>
            <a:r>
              <a:rPr lang="en-US" dirty="0"/>
              <a:t> </a:t>
            </a:r>
          </a:p>
          <a:p>
            <a:r>
              <a:rPr lang="en-US" b="1" dirty="0"/>
              <a:t>NOTE: </a:t>
            </a:r>
            <a:r>
              <a:rPr lang="en-US" dirty="0"/>
              <a:t> Adjusting the WRS earnings accumulator also automatically adjusts the WRS and Sick Leave contributions tied to the WRS earnings update.  </a:t>
            </a:r>
            <a:r>
              <a:rPr lang="en-US" b="1" dirty="0"/>
              <a:t>Reminder:</a:t>
            </a:r>
            <a:r>
              <a:rPr lang="en-US" dirty="0"/>
              <a:t> WRS earnings accumulator multiplied by the WRS contribution rates = calculated deductions.</a:t>
            </a:r>
          </a:p>
          <a:p>
            <a:endParaRPr lang="en-US" dirty="0"/>
          </a:p>
        </p:txBody>
      </p:sp>
    </p:spTree>
    <p:extLst>
      <p:ext uri="{BB962C8B-B14F-4D97-AF65-F5344CB8AC3E}">
        <p14:creationId xmlns:p14="http://schemas.microsoft.com/office/powerpoint/2010/main" val="1310136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0FB0-39D3-4AC6-BBDE-40DA9D82D4C1}"/>
              </a:ext>
            </a:extLst>
          </p:cNvPr>
          <p:cNvSpPr>
            <a:spLocks noGrp="1"/>
          </p:cNvSpPr>
          <p:nvPr>
            <p:ph type="title"/>
          </p:nvPr>
        </p:nvSpPr>
        <p:spPr/>
        <p:txBody>
          <a:bodyPr/>
          <a:lstStyle/>
          <a:p>
            <a:r>
              <a:rPr lang="en-US" dirty="0"/>
              <a:t>Earnings Adjustments Example</a:t>
            </a:r>
          </a:p>
        </p:txBody>
      </p:sp>
      <p:sp>
        <p:nvSpPr>
          <p:cNvPr id="3" name="Content Placeholder 2">
            <a:extLst>
              <a:ext uri="{FF2B5EF4-FFF2-40B4-BE49-F238E27FC236}">
                <a16:creationId xmlns:a16="http://schemas.microsoft.com/office/drawing/2014/main" id="{EE516EDA-BC84-4283-9C14-26333BA464D0}"/>
              </a:ext>
            </a:extLst>
          </p:cNvPr>
          <p:cNvSpPr>
            <a:spLocks noGrp="1"/>
          </p:cNvSpPr>
          <p:nvPr>
            <p:ph idx="1"/>
          </p:nvPr>
        </p:nvSpPr>
        <p:spPr/>
        <p:txBody>
          <a:bodyPr>
            <a:normAutofit lnSpcReduction="10000"/>
          </a:bodyPr>
          <a:lstStyle/>
          <a:p>
            <a:pPr marL="0" indent="0">
              <a:buNone/>
            </a:pPr>
            <a:r>
              <a:rPr lang="en-US" b="1" dirty="0"/>
              <a:t>Late Discovery of WRS Eligibility:  </a:t>
            </a:r>
            <a:r>
              <a:rPr lang="en-US" dirty="0"/>
              <a:t>An employee who was initially hired as ineligible for the WRS is later determined to have been eligible going back to the hire date.  Two months have elapsed since the initial hire.  You open a ticket to have the Job </a:t>
            </a:r>
            <a:r>
              <a:rPr lang="en-US" dirty="0" err="1"/>
              <a:t>Elig</a:t>
            </a:r>
            <a:r>
              <a:rPr lang="en-US" dirty="0"/>
              <a:t> Config 1 field updated going back to the date of hire.  To collect the unreported hours, earnings, and contributions:  You can use WAA POTTs over a number of payrolls to record the missed WRS-eligible hours and earnings, and distribute the collection of missed WRS and Sick Leave contributions, in effect creating a payment plan if discovered and collected in the same WRS reporting year.  </a:t>
            </a:r>
          </a:p>
          <a:p>
            <a:endParaRPr lang="en-US" dirty="0"/>
          </a:p>
        </p:txBody>
      </p:sp>
    </p:spTree>
    <p:extLst>
      <p:ext uri="{BB962C8B-B14F-4D97-AF65-F5344CB8AC3E}">
        <p14:creationId xmlns:p14="http://schemas.microsoft.com/office/powerpoint/2010/main" val="88525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F1DE-78AD-4A46-A9CB-E664ED625C21}"/>
              </a:ext>
            </a:extLst>
          </p:cNvPr>
          <p:cNvSpPr>
            <a:spLocks noGrp="1"/>
          </p:cNvSpPr>
          <p:nvPr>
            <p:ph type="title"/>
          </p:nvPr>
        </p:nvSpPr>
        <p:spPr/>
        <p:txBody>
          <a:bodyPr/>
          <a:lstStyle/>
          <a:p>
            <a:r>
              <a:rPr lang="en-US" dirty="0"/>
              <a:t>Hours Adjustments</a:t>
            </a:r>
          </a:p>
        </p:txBody>
      </p:sp>
      <p:sp>
        <p:nvSpPr>
          <p:cNvPr id="3" name="Content Placeholder 2">
            <a:extLst>
              <a:ext uri="{FF2B5EF4-FFF2-40B4-BE49-F238E27FC236}">
                <a16:creationId xmlns:a16="http://schemas.microsoft.com/office/drawing/2014/main" id="{DE85B284-9269-402F-AAB9-FF1229289458}"/>
              </a:ext>
            </a:extLst>
          </p:cNvPr>
          <p:cNvSpPr>
            <a:spLocks noGrp="1"/>
          </p:cNvSpPr>
          <p:nvPr>
            <p:ph idx="1"/>
          </p:nvPr>
        </p:nvSpPr>
        <p:spPr>
          <a:xfrm>
            <a:off x="410817" y="1715956"/>
            <a:ext cx="11370366" cy="3678303"/>
          </a:xfrm>
        </p:spPr>
        <p:txBody>
          <a:bodyPr>
            <a:normAutofit lnSpcReduction="10000"/>
          </a:bodyPr>
          <a:lstStyle/>
          <a:p>
            <a:r>
              <a:rPr lang="en-US" b="1" dirty="0"/>
              <a:t>How the Hours Adjustment Works:</a:t>
            </a:r>
            <a:r>
              <a:rPr lang="en-US" dirty="0"/>
              <a:t>  Use of either the WAA or WAH earnings code directly increases or reduces the WRH special accumulator</a:t>
            </a:r>
          </a:p>
          <a:p>
            <a:pPr lvl="1"/>
            <a:r>
              <a:rPr lang="en-US" dirty="0"/>
              <a:t>WAA: This will increase the hours </a:t>
            </a:r>
            <a:r>
              <a:rPr lang="en-US" b="1" dirty="0"/>
              <a:t>and </a:t>
            </a:r>
            <a:r>
              <a:rPr lang="en-US" dirty="0"/>
              <a:t>earnings, which will generate WRS deductions</a:t>
            </a:r>
          </a:p>
          <a:p>
            <a:pPr lvl="1"/>
            <a:r>
              <a:rPr lang="en-US" dirty="0"/>
              <a:t>WAH: Rarely used, but will increase/decrease </a:t>
            </a:r>
            <a:r>
              <a:rPr lang="en-US" b="1" dirty="0"/>
              <a:t>only </a:t>
            </a:r>
            <a:r>
              <a:rPr lang="en-US" dirty="0"/>
              <a:t>the hours on the WRH accumulator</a:t>
            </a:r>
          </a:p>
          <a:p>
            <a:pPr lvl="2"/>
            <a:r>
              <a:rPr lang="en-US" dirty="0"/>
              <a:t>There will be no deduction impact on the paycheck</a:t>
            </a:r>
          </a:p>
          <a:p>
            <a:pPr lvl="2"/>
            <a:r>
              <a:rPr lang="en-US" dirty="0"/>
              <a:t>Most often used when Overdrawn Leave (ODL) is being recouped, but the hours associated with the earnings that were recouped don’t calculate out nicely. The ODL will only have an amount in the “Amount” field, and an accompanying WAH Earnings Code will need to be processed to account for the hours</a:t>
            </a:r>
          </a:p>
        </p:txBody>
      </p:sp>
      <p:pic>
        <p:nvPicPr>
          <p:cNvPr id="4" name="Picture 3">
            <a:extLst>
              <a:ext uri="{FF2B5EF4-FFF2-40B4-BE49-F238E27FC236}">
                <a16:creationId xmlns:a16="http://schemas.microsoft.com/office/drawing/2014/main" id="{1451081E-EDD8-4C4C-B506-157B97DB31B3}"/>
              </a:ext>
            </a:extLst>
          </p:cNvPr>
          <p:cNvPicPr>
            <a:picLocks noChangeAspect="1"/>
          </p:cNvPicPr>
          <p:nvPr/>
        </p:nvPicPr>
        <p:blipFill>
          <a:blip r:embed="rId2"/>
          <a:stretch>
            <a:fillRect/>
          </a:stretch>
        </p:blipFill>
        <p:spPr>
          <a:xfrm>
            <a:off x="1558494" y="5470129"/>
            <a:ext cx="8571428" cy="685714"/>
          </a:xfrm>
          <a:prstGeom prst="rect">
            <a:avLst/>
          </a:prstGeom>
        </p:spPr>
      </p:pic>
    </p:spTree>
    <p:extLst>
      <p:ext uri="{BB962C8B-B14F-4D97-AF65-F5344CB8AC3E}">
        <p14:creationId xmlns:p14="http://schemas.microsoft.com/office/powerpoint/2010/main" val="2425934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7A06-27B9-42B8-A23B-74548B13A22A}"/>
              </a:ext>
            </a:extLst>
          </p:cNvPr>
          <p:cNvSpPr>
            <a:spLocks noGrp="1"/>
          </p:cNvSpPr>
          <p:nvPr>
            <p:ph type="title"/>
          </p:nvPr>
        </p:nvSpPr>
        <p:spPr/>
        <p:txBody>
          <a:bodyPr/>
          <a:lstStyle/>
          <a:p>
            <a:r>
              <a:rPr lang="en-US" dirty="0"/>
              <a:t>Special use earnings codes</a:t>
            </a:r>
          </a:p>
        </p:txBody>
      </p:sp>
      <p:sp>
        <p:nvSpPr>
          <p:cNvPr id="3" name="Content Placeholder 2">
            <a:extLst>
              <a:ext uri="{FF2B5EF4-FFF2-40B4-BE49-F238E27FC236}">
                <a16:creationId xmlns:a16="http://schemas.microsoft.com/office/drawing/2014/main" id="{3FDD6CB5-9930-4A3F-8D2E-94E65A3C35C8}"/>
              </a:ext>
            </a:extLst>
          </p:cNvPr>
          <p:cNvSpPr>
            <a:spLocks noGrp="1"/>
          </p:cNvSpPr>
          <p:nvPr>
            <p:ph idx="1"/>
          </p:nvPr>
        </p:nvSpPr>
        <p:spPr/>
        <p:txBody>
          <a:bodyPr/>
          <a:lstStyle/>
          <a:p>
            <a:r>
              <a:rPr lang="en-US" u="sng" dirty="0"/>
              <a:t>Special Use Earnings Codes:</a:t>
            </a:r>
            <a:r>
              <a:rPr lang="en-US" dirty="0"/>
              <a:t> In addition to the WAA, WAE and WRH earnings codes already discussed, other certain earnings codes have the ability to add or subtract hours and/or earnings to the WRS hours and/or earnings accumulators.  This process may begin with the use of absence codes, which eventually transition to earnings codes after Absence and Time &amp; Labor processing.  The complete list of earnings codes and their impact on the WRS earnings and WRH hours accumulators is found here: </a:t>
            </a:r>
          </a:p>
          <a:p>
            <a:endParaRPr lang="en-US" dirty="0"/>
          </a:p>
        </p:txBody>
      </p:sp>
      <p:graphicFrame>
        <p:nvGraphicFramePr>
          <p:cNvPr id="5" name="Object 4">
            <a:extLst>
              <a:ext uri="{FF2B5EF4-FFF2-40B4-BE49-F238E27FC236}">
                <a16:creationId xmlns:a16="http://schemas.microsoft.com/office/drawing/2014/main" id="{BACEC132-9C70-4692-A681-311DA6892570}"/>
              </a:ext>
            </a:extLst>
          </p:cNvPr>
          <p:cNvGraphicFramePr>
            <a:graphicFrameLocks noChangeAspect="1"/>
          </p:cNvGraphicFramePr>
          <p:nvPr>
            <p:extLst>
              <p:ext uri="{D42A27DB-BD31-4B8C-83A1-F6EECF244321}">
                <p14:modId xmlns:p14="http://schemas.microsoft.com/office/powerpoint/2010/main" val="2700838643"/>
              </p:ext>
            </p:extLst>
          </p:nvPr>
        </p:nvGraphicFramePr>
        <p:xfrm>
          <a:off x="11277600" y="4756282"/>
          <a:ext cx="914400" cy="771525"/>
        </p:xfrm>
        <a:graphic>
          <a:graphicData uri="http://schemas.openxmlformats.org/presentationml/2006/ole">
            <mc:AlternateContent xmlns:mc="http://schemas.openxmlformats.org/markup-compatibility/2006">
              <mc:Choice xmlns:v="urn:schemas-microsoft-com:vml" Requires="v">
                <p:oleObj spid="_x0000_s1027"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11277600" y="475628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6388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6A44-FCEE-46C8-B45E-908FA645F559}"/>
              </a:ext>
            </a:extLst>
          </p:cNvPr>
          <p:cNvSpPr>
            <a:spLocks noGrp="1"/>
          </p:cNvSpPr>
          <p:nvPr>
            <p:ph type="title"/>
          </p:nvPr>
        </p:nvSpPr>
        <p:spPr/>
        <p:txBody>
          <a:bodyPr/>
          <a:lstStyle/>
          <a:p>
            <a:r>
              <a:rPr lang="en-US" dirty="0"/>
              <a:t>Current Year Deduction Codes</a:t>
            </a:r>
          </a:p>
        </p:txBody>
      </p:sp>
      <p:sp>
        <p:nvSpPr>
          <p:cNvPr id="3" name="Content Placeholder 2">
            <a:extLst>
              <a:ext uri="{FF2B5EF4-FFF2-40B4-BE49-F238E27FC236}">
                <a16:creationId xmlns:a16="http://schemas.microsoft.com/office/drawing/2014/main" id="{B7311252-C1E1-40C5-B136-1473D3834D75}"/>
              </a:ext>
            </a:extLst>
          </p:cNvPr>
          <p:cNvSpPr>
            <a:spLocks noGrp="1"/>
          </p:cNvSpPr>
          <p:nvPr>
            <p:ph idx="1"/>
          </p:nvPr>
        </p:nvSpPr>
        <p:spPr/>
        <p:txBody>
          <a:bodyPr/>
          <a:lstStyle/>
          <a:p>
            <a:r>
              <a:rPr lang="en-US" u="sng" dirty="0"/>
              <a:t>Deduction POTTs:</a:t>
            </a:r>
            <a:r>
              <a:rPr lang="en-US" dirty="0"/>
              <a:t>  If the reportable WRS hours and earnings are correct by the Job </a:t>
            </a:r>
            <a:r>
              <a:rPr lang="en-US" dirty="0" err="1"/>
              <a:t>Elig</a:t>
            </a:r>
            <a:r>
              <a:rPr lang="en-US" dirty="0"/>
              <a:t> Config 1 value, but adjustments need to be made for either the WRS or Sick leave contributions, deductions POTTs are your best choice.  </a:t>
            </a:r>
          </a:p>
          <a:p>
            <a:pPr lvl="1"/>
            <a:r>
              <a:rPr lang="en-US" dirty="0"/>
              <a:t>Normal plan type 7W (WRS) or 7Y (Sick Leave) deduction POTTs can be used to adjust current year employee and employer contributions.</a:t>
            </a:r>
          </a:p>
        </p:txBody>
      </p:sp>
    </p:spTree>
    <p:extLst>
      <p:ext uri="{BB962C8B-B14F-4D97-AF65-F5344CB8AC3E}">
        <p14:creationId xmlns:p14="http://schemas.microsoft.com/office/powerpoint/2010/main" val="1902804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6A44-FCEE-46C8-B45E-908FA645F559}"/>
              </a:ext>
            </a:extLst>
          </p:cNvPr>
          <p:cNvSpPr>
            <a:spLocks noGrp="1"/>
          </p:cNvSpPr>
          <p:nvPr>
            <p:ph type="title"/>
          </p:nvPr>
        </p:nvSpPr>
        <p:spPr/>
        <p:txBody>
          <a:bodyPr/>
          <a:lstStyle/>
          <a:p>
            <a:r>
              <a:rPr lang="en-US" dirty="0"/>
              <a:t>Prior Year Deduction Codes</a:t>
            </a:r>
          </a:p>
        </p:txBody>
      </p:sp>
      <p:sp>
        <p:nvSpPr>
          <p:cNvPr id="3" name="Content Placeholder 2">
            <a:extLst>
              <a:ext uri="{FF2B5EF4-FFF2-40B4-BE49-F238E27FC236}">
                <a16:creationId xmlns:a16="http://schemas.microsoft.com/office/drawing/2014/main" id="{B7311252-C1E1-40C5-B136-1473D3834D75}"/>
              </a:ext>
            </a:extLst>
          </p:cNvPr>
          <p:cNvSpPr>
            <a:spLocks noGrp="1"/>
          </p:cNvSpPr>
          <p:nvPr>
            <p:ph idx="1"/>
          </p:nvPr>
        </p:nvSpPr>
        <p:spPr>
          <a:xfrm>
            <a:off x="581192" y="1895061"/>
            <a:ext cx="11029615" cy="4863547"/>
          </a:xfrm>
          <a:solidFill>
            <a:schemeClr val="bg1"/>
          </a:solidFill>
        </p:spPr>
        <p:txBody>
          <a:bodyPr>
            <a:normAutofit fontScale="85000" lnSpcReduction="20000"/>
          </a:bodyPr>
          <a:lstStyle/>
          <a:p>
            <a:r>
              <a:rPr lang="en-US" dirty="0"/>
              <a:t>General deductions are also available to adjust prior year deductions, to adjust or to collect for employee WRS contributions that were previously reported to the Department of Employee Trust Funds (ETF).</a:t>
            </a:r>
          </a:p>
          <a:p>
            <a:pPr lvl="1"/>
            <a:r>
              <a:rPr lang="en-US" dirty="0"/>
              <a:t>Naming convention: &lt;”W”&gt;&lt;</a:t>
            </a:r>
            <a:r>
              <a:rPr lang="en-US" dirty="0" err="1"/>
              <a:t>Paygroup</a:t>
            </a:r>
            <a:r>
              <a:rPr lang="en-US" dirty="0"/>
              <a:t>&gt;&lt;arrears type&gt;, Example: W505E - WRS Employee Payback code for </a:t>
            </a:r>
            <a:r>
              <a:rPr lang="en-US" dirty="0" err="1"/>
              <a:t>paygroup</a:t>
            </a:r>
            <a:r>
              <a:rPr lang="en-US" dirty="0"/>
              <a:t> 505 and the vendor set to the INTER50500 inter-agency number</a:t>
            </a:r>
            <a:endParaRPr lang="en-US" sz="3200" dirty="0"/>
          </a:p>
          <a:p>
            <a:pPr lvl="2"/>
            <a:r>
              <a:rPr lang="en-US" dirty="0"/>
              <a:t>WXXXE – Used to collect employee WRS contributions for a prior year</a:t>
            </a:r>
            <a:endParaRPr lang="en-US" sz="2400" dirty="0"/>
          </a:p>
          <a:p>
            <a:pPr lvl="2"/>
            <a:r>
              <a:rPr lang="en-US" dirty="0"/>
              <a:t>WXXXR - Used to collect employer WRS contributions for a prior year</a:t>
            </a:r>
            <a:endParaRPr lang="en-US" sz="2400" dirty="0"/>
          </a:p>
          <a:p>
            <a:pPr lvl="2"/>
            <a:r>
              <a:rPr lang="en-US" dirty="0"/>
              <a:t>WXXXS - Used to collect Sick Leave employer contributions for a prior year</a:t>
            </a:r>
            <a:endParaRPr lang="en-US" sz="2400" dirty="0"/>
          </a:p>
          <a:p>
            <a:pPr lvl="1"/>
            <a:r>
              <a:rPr lang="en-US" dirty="0"/>
              <a:t>Deduction Code Types: </a:t>
            </a:r>
            <a:endParaRPr lang="en-US" sz="3200" dirty="0"/>
          </a:p>
          <a:p>
            <a:pPr lvl="2"/>
            <a:r>
              <a:rPr lang="en-US" dirty="0"/>
              <a:t>E – Employee</a:t>
            </a:r>
            <a:endParaRPr lang="en-US" sz="2800" dirty="0"/>
          </a:p>
          <a:p>
            <a:pPr lvl="2"/>
            <a:r>
              <a:rPr lang="en-US" dirty="0"/>
              <a:t>R – Employer</a:t>
            </a:r>
            <a:endParaRPr lang="en-US" sz="2800" dirty="0"/>
          </a:p>
          <a:p>
            <a:pPr lvl="2"/>
            <a:r>
              <a:rPr lang="en-US" dirty="0"/>
              <a:t>S – Sick Leave</a:t>
            </a:r>
            <a:endParaRPr lang="en-US" sz="2800" dirty="0"/>
          </a:p>
          <a:p>
            <a:pPr lvl="1"/>
            <a:r>
              <a:rPr lang="en-US" dirty="0"/>
              <a:t>Vendor: The new WRS arrears codes have been setup with the agency set as the deduction vendor, not ETF</a:t>
            </a:r>
            <a:endParaRPr lang="en-US" sz="3200" dirty="0"/>
          </a:p>
          <a:p>
            <a:pPr lvl="1"/>
            <a:endParaRPr lang="en-US" dirty="0"/>
          </a:p>
        </p:txBody>
      </p:sp>
    </p:spTree>
    <p:extLst>
      <p:ext uri="{BB962C8B-B14F-4D97-AF65-F5344CB8AC3E}">
        <p14:creationId xmlns:p14="http://schemas.microsoft.com/office/powerpoint/2010/main" val="227787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C106-C266-4CE2-A2ED-A645C24F0EB7}"/>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7E3A3333-F7AF-4DDA-8DCC-CAC4C1515E01}"/>
              </a:ext>
            </a:extLst>
          </p:cNvPr>
          <p:cNvSpPr>
            <a:spLocks noGrp="1"/>
          </p:cNvSpPr>
          <p:nvPr>
            <p:ph idx="1"/>
          </p:nvPr>
        </p:nvSpPr>
        <p:spPr/>
        <p:txBody>
          <a:bodyPr/>
          <a:lstStyle/>
          <a:p>
            <a:r>
              <a:rPr lang="en-US" dirty="0"/>
              <a:t>End Goal: Attendees have a better understanding of WRS through the hire/payroll/recon process</a:t>
            </a:r>
            <a:br>
              <a:rPr lang="en-US" dirty="0"/>
            </a:br>
            <a:endParaRPr lang="en-US" dirty="0"/>
          </a:p>
          <a:p>
            <a:r>
              <a:rPr lang="en-US" dirty="0"/>
              <a:t>Not Included: We will not be addressing payments, over-under, or payment reconciliation. In addition, we will not be addressing military leave or workers compensation. There is a workers compensation job aid available on the Central Benefits website for your review.</a:t>
            </a:r>
          </a:p>
        </p:txBody>
      </p:sp>
    </p:spTree>
    <p:extLst>
      <p:ext uri="{BB962C8B-B14F-4D97-AF65-F5344CB8AC3E}">
        <p14:creationId xmlns:p14="http://schemas.microsoft.com/office/powerpoint/2010/main" val="342254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AD705D-3E34-4BBB-BE66-C7FC36BAD67A}"/>
              </a:ext>
            </a:extLst>
          </p:cNvPr>
          <p:cNvGraphicFramePr>
            <a:graphicFrameLocks noGrp="1"/>
          </p:cNvGraphicFramePr>
          <p:nvPr>
            <p:extLst>
              <p:ext uri="{D42A27DB-BD31-4B8C-83A1-F6EECF244321}">
                <p14:modId xmlns:p14="http://schemas.microsoft.com/office/powerpoint/2010/main" val="3325146230"/>
              </p:ext>
            </p:extLst>
          </p:nvPr>
        </p:nvGraphicFramePr>
        <p:xfrm>
          <a:off x="2158584" y="554636"/>
          <a:ext cx="7375161" cy="5706622"/>
        </p:xfrm>
        <a:graphic>
          <a:graphicData uri="http://schemas.openxmlformats.org/drawingml/2006/table">
            <a:tbl>
              <a:tblPr firstRow="1" firstCol="1" bandRow="1"/>
              <a:tblGrid>
                <a:gridCol w="716864">
                  <a:extLst>
                    <a:ext uri="{9D8B030D-6E8A-4147-A177-3AD203B41FA5}">
                      <a16:colId xmlns:a16="http://schemas.microsoft.com/office/drawing/2014/main" val="2623495192"/>
                    </a:ext>
                  </a:extLst>
                </a:gridCol>
                <a:gridCol w="716864">
                  <a:extLst>
                    <a:ext uri="{9D8B030D-6E8A-4147-A177-3AD203B41FA5}">
                      <a16:colId xmlns:a16="http://schemas.microsoft.com/office/drawing/2014/main" val="2439951157"/>
                    </a:ext>
                  </a:extLst>
                </a:gridCol>
                <a:gridCol w="511534">
                  <a:extLst>
                    <a:ext uri="{9D8B030D-6E8A-4147-A177-3AD203B41FA5}">
                      <a16:colId xmlns:a16="http://schemas.microsoft.com/office/drawing/2014/main" val="1431928684"/>
                    </a:ext>
                  </a:extLst>
                </a:gridCol>
                <a:gridCol w="818335">
                  <a:extLst>
                    <a:ext uri="{9D8B030D-6E8A-4147-A177-3AD203B41FA5}">
                      <a16:colId xmlns:a16="http://schemas.microsoft.com/office/drawing/2014/main" val="3167247776"/>
                    </a:ext>
                  </a:extLst>
                </a:gridCol>
                <a:gridCol w="927567">
                  <a:extLst>
                    <a:ext uri="{9D8B030D-6E8A-4147-A177-3AD203B41FA5}">
                      <a16:colId xmlns:a16="http://schemas.microsoft.com/office/drawing/2014/main" val="4028438266"/>
                    </a:ext>
                  </a:extLst>
                </a:gridCol>
                <a:gridCol w="808188">
                  <a:extLst>
                    <a:ext uri="{9D8B030D-6E8A-4147-A177-3AD203B41FA5}">
                      <a16:colId xmlns:a16="http://schemas.microsoft.com/office/drawing/2014/main" val="3873948404"/>
                    </a:ext>
                  </a:extLst>
                </a:gridCol>
                <a:gridCol w="673291">
                  <a:extLst>
                    <a:ext uri="{9D8B030D-6E8A-4147-A177-3AD203B41FA5}">
                      <a16:colId xmlns:a16="http://schemas.microsoft.com/office/drawing/2014/main" val="3993527896"/>
                    </a:ext>
                  </a:extLst>
                </a:gridCol>
                <a:gridCol w="570028">
                  <a:extLst>
                    <a:ext uri="{9D8B030D-6E8A-4147-A177-3AD203B41FA5}">
                      <a16:colId xmlns:a16="http://schemas.microsoft.com/office/drawing/2014/main" val="865656867"/>
                    </a:ext>
                  </a:extLst>
                </a:gridCol>
                <a:gridCol w="555703">
                  <a:extLst>
                    <a:ext uri="{9D8B030D-6E8A-4147-A177-3AD203B41FA5}">
                      <a16:colId xmlns:a16="http://schemas.microsoft.com/office/drawing/2014/main" val="3876760726"/>
                    </a:ext>
                  </a:extLst>
                </a:gridCol>
                <a:gridCol w="1076787">
                  <a:extLst>
                    <a:ext uri="{9D8B030D-6E8A-4147-A177-3AD203B41FA5}">
                      <a16:colId xmlns:a16="http://schemas.microsoft.com/office/drawing/2014/main" val="3174044239"/>
                    </a:ext>
                  </a:extLst>
                </a:gridCol>
              </a:tblGrid>
              <a:tr h="781598">
                <a:tc>
                  <a:txBody>
                    <a:bodyPr/>
                    <a:lstStyle/>
                    <a:p>
                      <a:pPr marL="0" marR="0" algn="ctr">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Code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Plan Type</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Current Year or Prior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Adds to WRS Accumulator?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Recoups Contributions Current Year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Recoups Contributions Prior Year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Manual ETF Entry Needed?</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Vendor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Account</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Notes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72940329"/>
                  </a:ext>
                </a:extLst>
              </a:tr>
              <a:tr h="1250556">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WAA</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N/A</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Current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Yes- contributions are calculated from the hours and earnings entered on the WAA transaction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ETF</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Adjusts current year WRS hours, earnings and contributions; typically used for mid pay period and retroactive lookback</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161477199"/>
                  </a:ext>
                </a:extLst>
              </a:tr>
              <a:tr h="781598">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7W Before Tax</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7W</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Current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Employee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ETF</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2105000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Ideal Use: current year workers compensation; current year missed deduction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32803963"/>
                  </a:ext>
                </a:extLst>
              </a:tr>
              <a:tr h="529038">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7W Nontaxable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7W</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Current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Employer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ETF</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2052000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Contribution adjustment only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026424512"/>
                  </a:ext>
                </a:extLst>
              </a:tr>
              <a:tr h="937916">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7Y Nontaxable (Sick Leave Conversion)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7Y</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Current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Employer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ETF</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2052000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Contribution adjustment only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61282769"/>
                  </a:ext>
                </a:extLst>
              </a:tr>
              <a:tr h="312639">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WXXXE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00</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Prior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Employee</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Agency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2105000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Used for Prior Year Deductions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2833165999"/>
                  </a:ext>
                </a:extLst>
              </a:tr>
              <a:tr h="312639">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WXXXR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00</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Prior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Employer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Agency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2052000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Used for Prior Year Deductions</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571839271"/>
                  </a:ext>
                </a:extLst>
              </a:tr>
              <a:tr h="800638">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WXXXS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00</a:t>
                      </a: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Prior Year</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 – Sick Leave conversion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Agency</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2052000</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Used for Prior Year Deductions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1443" marR="6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217107628"/>
                  </a:ext>
                </a:extLst>
              </a:tr>
            </a:tbl>
          </a:graphicData>
        </a:graphic>
      </p:graphicFrame>
      <p:sp>
        <p:nvSpPr>
          <p:cNvPr id="6" name="TextBox 5">
            <a:extLst>
              <a:ext uri="{FF2B5EF4-FFF2-40B4-BE49-F238E27FC236}">
                <a16:creationId xmlns:a16="http://schemas.microsoft.com/office/drawing/2014/main" id="{482E653D-9ADC-4F87-8F25-86651A53E7AB}"/>
              </a:ext>
            </a:extLst>
          </p:cNvPr>
          <p:cNvSpPr txBox="1"/>
          <p:nvPr/>
        </p:nvSpPr>
        <p:spPr>
          <a:xfrm>
            <a:off x="104775" y="3407947"/>
            <a:ext cx="1943100" cy="861774"/>
          </a:xfrm>
          <a:prstGeom prst="rect">
            <a:avLst/>
          </a:prstGeom>
          <a:noFill/>
        </p:spPr>
        <p:txBody>
          <a:bodyPr wrap="square" rtlCol="0">
            <a:spAutoFit/>
          </a:bodyPr>
          <a:lstStyle/>
          <a:p>
            <a:r>
              <a:rPr lang="en-US" sz="1600" dirty="0"/>
              <a:t>Current Year: Blue</a:t>
            </a:r>
          </a:p>
          <a:p>
            <a:r>
              <a:rPr lang="en-US" sz="1600" dirty="0"/>
              <a:t>Prior Year: Green</a:t>
            </a:r>
          </a:p>
          <a:p>
            <a:endParaRPr lang="en-US" dirty="0"/>
          </a:p>
        </p:txBody>
      </p:sp>
      <p:sp>
        <p:nvSpPr>
          <p:cNvPr id="7" name="TextBox 6">
            <a:extLst>
              <a:ext uri="{FF2B5EF4-FFF2-40B4-BE49-F238E27FC236}">
                <a16:creationId xmlns:a16="http://schemas.microsoft.com/office/drawing/2014/main" id="{8575A2F7-6D5E-4479-AEF7-6964113BD514}"/>
              </a:ext>
            </a:extLst>
          </p:cNvPr>
          <p:cNvSpPr txBox="1"/>
          <p:nvPr/>
        </p:nvSpPr>
        <p:spPr>
          <a:xfrm>
            <a:off x="104775" y="6261258"/>
            <a:ext cx="12087225" cy="523220"/>
          </a:xfrm>
          <a:prstGeom prst="rect">
            <a:avLst/>
          </a:prstGeom>
          <a:solidFill>
            <a:schemeClr val="bg1"/>
          </a:solidFill>
        </p:spPr>
        <p:txBody>
          <a:bodyPr wrap="square" rtlCol="0" anchor="ctr">
            <a:spAutoFit/>
          </a:bodyPr>
          <a:lstStyle/>
          <a:p>
            <a:r>
              <a:rPr lang="en-US" sz="1400" i="1" dirty="0"/>
              <a:t>** Note: WAH and WAE earnings codes are sometimes used for overdrawn leave (ODL) that involved a market parity. If you think you need to use these codes outside of ODL recoupment., please contact Central Benefits.**</a:t>
            </a:r>
            <a:endParaRPr lang="en-US" sz="1400" dirty="0"/>
          </a:p>
        </p:txBody>
      </p:sp>
    </p:spTree>
    <p:extLst>
      <p:ext uri="{BB962C8B-B14F-4D97-AF65-F5344CB8AC3E}">
        <p14:creationId xmlns:p14="http://schemas.microsoft.com/office/powerpoint/2010/main" val="3209004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C010AC-804B-41C4-B27A-9FCAC24F66BF}"/>
              </a:ext>
            </a:extLst>
          </p:cNvPr>
          <p:cNvSpPr>
            <a:spLocks noGrp="1"/>
          </p:cNvSpPr>
          <p:nvPr>
            <p:ph type="ctrTitle"/>
          </p:nvPr>
        </p:nvSpPr>
        <p:spPr/>
        <p:txBody>
          <a:bodyPr/>
          <a:lstStyle/>
          <a:p>
            <a:r>
              <a:rPr lang="en-US" dirty="0"/>
              <a:t>WRS transaction table</a:t>
            </a:r>
          </a:p>
        </p:txBody>
      </p:sp>
    </p:spTree>
    <p:extLst>
      <p:ext uri="{BB962C8B-B14F-4D97-AF65-F5344CB8AC3E}">
        <p14:creationId xmlns:p14="http://schemas.microsoft.com/office/powerpoint/2010/main" val="2175166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129C-51C8-4E8D-B2F9-18EFE5BC828F}"/>
              </a:ext>
            </a:extLst>
          </p:cNvPr>
          <p:cNvSpPr>
            <a:spLocks noGrp="1"/>
          </p:cNvSpPr>
          <p:nvPr>
            <p:ph type="title"/>
          </p:nvPr>
        </p:nvSpPr>
        <p:spPr/>
        <p:txBody>
          <a:bodyPr/>
          <a:lstStyle/>
          <a:p>
            <a:r>
              <a:rPr lang="en-US" dirty="0"/>
              <a:t>WRS Transaction table Background</a:t>
            </a:r>
          </a:p>
        </p:txBody>
      </p:sp>
      <p:sp>
        <p:nvSpPr>
          <p:cNvPr id="3" name="Content Placeholder 2">
            <a:extLst>
              <a:ext uri="{FF2B5EF4-FFF2-40B4-BE49-F238E27FC236}">
                <a16:creationId xmlns:a16="http://schemas.microsoft.com/office/drawing/2014/main" id="{2094E926-23DC-4D4B-960A-BB94DB941B14}"/>
              </a:ext>
            </a:extLst>
          </p:cNvPr>
          <p:cNvSpPr>
            <a:spLocks noGrp="1"/>
          </p:cNvSpPr>
          <p:nvPr>
            <p:ph idx="1"/>
          </p:nvPr>
        </p:nvSpPr>
        <p:spPr/>
        <p:txBody>
          <a:bodyPr>
            <a:normAutofit fontScale="77500" lnSpcReduction="20000"/>
          </a:bodyPr>
          <a:lstStyle/>
          <a:p>
            <a:r>
              <a:rPr lang="en-US" dirty="0"/>
              <a:t>A PeopleSoft custom table has been created to store all of the WRS and Sick Leave data needed for WRS reporting.  This table is called the WRS Transaction Table – or WRS Trans table for short.</a:t>
            </a:r>
          </a:p>
          <a:p>
            <a:r>
              <a:rPr lang="en-US" dirty="0"/>
              <a:t>The three types of data just described form the foundation for the information stored in the STAR WRS Trans table, but that is not all that is stored on the table.  </a:t>
            </a:r>
          </a:p>
          <a:p>
            <a:r>
              <a:rPr lang="en-US" dirty="0"/>
              <a:t>On the following slide is a listing of all of the data elements stored on the table.  The shaded fields represent data that is combined with other STAR data and reported to ETF</a:t>
            </a:r>
          </a:p>
          <a:p>
            <a:r>
              <a:rPr lang="en-US" dirty="0"/>
              <a:t>Only information from the pay calculation relative to WRS and Sick Leave are contained on the WRS Transaction Table.  Personnel-related actions, such as hires, terminations, or other similar information are not stored on the table.</a:t>
            </a:r>
          </a:p>
          <a:p>
            <a:endParaRPr lang="en-US" dirty="0"/>
          </a:p>
        </p:txBody>
      </p:sp>
    </p:spTree>
    <p:extLst>
      <p:ext uri="{BB962C8B-B14F-4D97-AF65-F5344CB8AC3E}">
        <p14:creationId xmlns:p14="http://schemas.microsoft.com/office/powerpoint/2010/main" val="72355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AC1FEE-672D-4C79-B165-30853A78CA0D}"/>
              </a:ext>
            </a:extLst>
          </p:cNvPr>
          <p:cNvGraphicFramePr>
            <a:graphicFrameLocks noGrp="1"/>
          </p:cNvGraphicFramePr>
          <p:nvPr>
            <p:extLst>
              <p:ext uri="{D42A27DB-BD31-4B8C-83A1-F6EECF244321}">
                <p14:modId xmlns:p14="http://schemas.microsoft.com/office/powerpoint/2010/main" val="2512215699"/>
              </p:ext>
            </p:extLst>
          </p:nvPr>
        </p:nvGraphicFramePr>
        <p:xfrm>
          <a:off x="185613" y="798828"/>
          <a:ext cx="5910387" cy="5920029"/>
        </p:xfrm>
        <a:graphic>
          <a:graphicData uri="http://schemas.openxmlformats.org/drawingml/2006/table">
            <a:tbl>
              <a:tblPr firstRow="1" firstCol="1" bandRow="1">
                <a:tableStyleId>{5C22544A-7EE6-4342-B048-85BDC9FD1C3A}</a:tableStyleId>
              </a:tblPr>
              <a:tblGrid>
                <a:gridCol w="2125958">
                  <a:extLst>
                    <a:ext uri="{9D8B030D-6E8A-4147-A177-3AD203B41FA5}">
                      <a16:colId xmlns:a16="http://schemas.microsoft.com/office/drawing/2014/main" val="47747897"/>
                    </a:ext>
                  </a:extLst>
                </a:gridCol>
                <a:gridCol w="3784429">
                  <a:extLst>
                    <a:ext uri="{9D8B030D-6E8A-4147-A177-3AD203B41FA5}">
                      <a16:colId xmlns:a16="http://schemas.microsoft.com/office/drawing/2014/main" val="411219154"/>
                    </a:ext>
                  </a:extLst>
                </a:gridCol>
              </a:tblGrid>
              <a:tr h="384474">
                <a:tc>
                  <a:txBody>
                    <a:bodyPr/>
                    <a:lstStyle/>
                    <a:p>
                      <a:pPr marL="0" marR="0">
                        <a:lnSpc>
                          <a:spcPct val="115000"/>
                        </a:lnSpc>
                        <a:spcBef>
                          <a:spcPts val="0"/>
                        </a:spcBef>
                        <a:spcAft>
                          <a:spcPts val="0"/>
                        </a:spcAft>
                      </a:pPr>
                      <a:r>
                        <a:rPr lang="en-US" sz="1400" dirty="0">
                          <a:effectLst/>
                        </a:rPr>
                        <a:t>Data Element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Source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6674309"/>
                  </a:ext>
                </a:extLst>
              </a:tr>
              <a:tr h="369037">
                <a:tc>
                  <a:txBody>
                    <a:bodyPr/>
                    <a:lstStyle/>
                    <a:p>
                      <a:pPr marL="0" marR="0">
                        <a:lnSpc>
                          <a:spcPct val="115000"/>
                        </a:lnSpc>
                        <a:spcBef>
                          <a:spcPts val="0"/>
                        </a:spcBef>
                        <a:spcAft>
                          <a:spcPts val="0"/>
                        </a:spcAft>
                      </a:pPr>
                      <a:r>
                        <a:rPr lang="en-US" sz="1400">
                          <a:effectLst/>
                        </a:rPr>
                        <a:t>Employee ID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22218"/>
                  </a:ext>
                </a:extLst>
              </a:tr>
              <a:tr h="369037">
                <a:tc>
                  <a:txBody>
                    <a:bodyPr/>
                    <a:lstStyle/>
                    <a:p>
                      <a:pPr marL="0" marR="0">
                        <a:lnSpc>
                          <a:spcPct val="115000"/>
                        </a:lnSpc>
                        <a:spcBef>
                          <a:spcPts val="0"/>
                        </a:spcBef>
                        <a:spcAft>
                          <a:spcPts val="0"/>
                        </a:spcAft>
                      </a:pPr>
                      <a:r>
                        <a:rPr lang="en-US" sz="1400">
                          <a:effectLst/>
                        </a:rPr>
                        <a:t>Employee Record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180940"/>
                  </a:ext>
                </a:extLst>
              </a:tr>
              <a:tr h="369037">
                <a:tc>
                  <a:txBody>
                    <a:bodyPr/>
                    <a:lstStyle/>
                    <a:p>
                      <a:pPr marL="0" marR="0">
                        <a:lnSpc>
                          <a:spcPct val="115000"/>
                        </a:lnSpc>
                        <a:spcBef>
                          <a:spcPts val="0"/>
                        </a:spcBef>
                        <a:spcAft>
                          <a:spcPts val="0"/>
                        </a:spcAft>
                      </a:pPr>
                      <a:r>
                        <a:rPr lang="en-US" sz="1400">
                          <a:effectLst/>
                        </a:rPr>
                        <a:t>Benefit Record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781505"/>
                  </a:ext>
                </a:extLst>
              </a:tr>
              <a:tr h="369037">
                <a:tc>
                  <a:txBody>
                    <a:bodyPr/>
                    <a:lstStyle/>
                    <a:p>
                      <a:pPr marL="0" marR="0">
                        <a:lnSpc>
                          <a:spcPct val="115000"/>
                        </a:lnSpc>
                        <a:spcBef>
                          <a:spcPts val="0"/>
                        </a:spcBef>
                        <a:spcAft>
                          <a:spcPts val="0"/>
                        </a:spcAft>
                      </a:pPr>
                      <a:r>
                        <a:rPr lang="en-US" sz="1400">
                          <a:effectLst/>
                        </a:rPr>
                        <a:t>Company</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978253"/>
                  </a:ext>
                </a:extLst>
              </a:tr>
              <a:tr h="369037">
                <a:tc>
                  <a:txBody>
                    <a:bodyPr/>
                    <a:lstStyle/>
                    <a:p>
                      <a:pPr marL="0" marR="0">
                        <a:lnSpc>
                          <a:spcPct val="115000"/>
                        </a:lnSpc>
                        <a:spcBef>
                          <a:spcPts val="0"/>
                        </a:spcBef>
                        <a:spcAft>
                          <a:spcPts val="0"/>
                        </a:spcAft>
                      </a:pPr>
                      <a:r>
                        <a:rPr lang="en-US" sz="1400">
                          <a:effectLst/>
                        </a:rPr>
                        <a:t>Group</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9607799"/>
                  </a:ext>
                </a:extLst>
              </a:tr>
              <a:tr h="369037">
                <a:tc>
                  <a:txBody>
                    <a:bodyPr/>
                    <a:lstStyle/>
                    <a:p>
                      <a:pPr marL="0" marR="0">
                        <a:lnSpc>
                          <a:spcPct val="115000"/>
                        </a:lnSpc>
                        <a:spcBef>
                          <a:spcPts val="0"/>
                        </a:spcBef>
                        <a:spcAft>
                          <a:spcPts val="0"/>
                        </a:spcAft>
                      </a:pPr>
                      <a:r>
                        <a:rPr lang="en-US" sz="1400">
                          <a:effectLst/>
                        </a:rPr>
                        <a:t>Pay Period End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3221016"/>
                  </a:ext>
                </a:extLst>
              </a:tr>
              <a:tr h="369037">
                <a:tc>
                  <a:txBody>
                    <a:bodyPr/>
                    <a:lstStyle/>
                    <a:p>
                      <a:pPr marL="0" marR="0">
                        <a:lnSpc>
                          <a:spcPct val="115000"/>
                        </a:lnSpc>
                        <a:spcBef>
                          <a:spcPts val="0"/>
                        </a:spcBef>
                        <a:spcAft>
                          <a:spcPts val="0"/>
                        </a:spcAft>
                      </a:pPr>
                      <a:r>
                        <a:rPr lang="en-US" sz="1400">
                          <a:effectLst/>
                        </a:rPr>
                        <a:t>Off Cycle (Y, 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215785"/>
                  </a:ext>
                </a:extLst>
              </a:tr>
              <a:tr h="369037">
                <a:tc>
                  <a:txBody>
                    <a:bodyPr/>
                    <a:lstStyle/>
                    <a:p>
                      <a:pPr marL="0" marR="0">
                        <a:lnSpc>
                          <a:spcPct val="115000"/>
                        </a:lnSpc>
                        <a:spcBef>
                          <a:spcPts val="0"/>
                        </a:spcBef>
                        <a:spcAft>
                          <a:spcPts val="0"/>
                        </a:spcAft>
                      </a:pPr>
                      <a:r>
                        <a:rPr lang="en-US" sz="1400">
                          <a:effectLst/>
                        </a:rPr>
                        <a:t>Page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880294"/>
                  </a:ext>
                </a:extLst>
              </a:tr>
              <a:tr h="369037">
                <a:tc>
                  <a:txBody>
                    <a:bodyPr/>
                    <a:lstStyle/>
                    <a:p>
                      <a:pPr marL="0" marR="0">
                        <a:lnSpc>
                          <a:spcPct val="115000"/>
                        </a:lnSpc>
                        <a:spcBef>
                          <a:spcPts val="0"/>
                        </a:spcBef>
                        <a:spcAft>
                          <a:spcPts val="0"/>
                        </a:spcAft>
                      </a:pPr>
                      <a:r>
                        <a:rPr lang="en-US" sz="1400">
                          <a:effectLst/>
                        </a:rPr>
                        <a:t>Line Number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837229"/>
                  </a:ext>
                </a:extLst>
              </a:tr>
              <a:tr h="369037">
                <a:tc>
                  <a:txBody>
                    <a:bodyPr/>
                    <a:lstStyle/>
                    <a:p>
                      <a:pPr marL="0" marR="0">
                        <a:lnSpc>
                          <a:spcPct val="115000"/>
                        </a:lnSpc>
                        <a:spcBef>
                          <a:spcPts val="0"/>
                        </a:spcBef>
                        <a:spcAft>
                          <a:spcPts val="0"/>
                        </a:spcAft>
                      </a:pPr>
                      <a:r>
                        <a:rPr lang="en-US" sz="1400">
                          <a:effectLst/>
                        </a:rPr>
                        <a:t>Separate Check Number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165429"/>
                  </a:ext>
                </a:extLst>
              </a:tr>
              <a:tr h="369037">
                <a:tc>
                  <a:txBody>
                    <a:bodyPr/>
                    <a:lstStyle/>
                    <a:p>
                      <a:pPr marL="0" marR="0">
                        <a:lnSpc>
                          <a:spcPct val="115000"/>
                        </a:lnSpc>
                        <a:spcBef>
                          <a:spcPts val="0"/>
                        </a:spcBef>
                        <a:spcAft>
                          <a:spcPts val="0"/>
                        </a:spcAft>
                      </a:pPr>
                      <a:r>
                        <a:rPr lang="en-US" sz="1400">
                          <a:effectLst/>
                        </a:rPr>
                        <a:t>Check Number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435752"/>
                  </a:ext>
                </a:extLst>
              </a:tr>
              <a:tr h="369037">
                <a:tc>
                  <a:txBody>
                    <a:bodyPr/>
                    <a:lstStyle/>
                    <a:p>
                      <a:pPr marL="0" marR="0">
                        <a:lnSpc>
                          <a:spcPct val="115000"/>
                        </a:lnSpc>
                        <a:spcBef>
                          <a:spcPts val="0"/>
                        </a:spcBef>
                        <a:spcAft>
                          <a:spcPts val="0"/>
                        </a:spcAft>
                      </a:pPr>
                      <a:r>
                        <a:rPr lang="en-US" sz="1400">
                          <a:effectLst/>
                        </a:rPr>
                        <a:t>Plan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285478"/>
                  </a:ext>
                </a:extLst>
              </a:tr>
              <a:tr h="369037">
                <a:tc>
                  <a:txBody>
                    <a:bodyPr/>
                    <a:lstStyle/>
                    <a:p>
                      <a:pPr marL="0" marR="0">
                        <a:lnSpc>
                          <a:spcPct val="115000"/>
                        </a:lnSpc>
                        <a:spcBef>
                          <a:spcPts val="0"/>
                        </a:spcBef>
                        <a:spcAft>
                          <a:spcPts val="0"/>
                        </a:spcAft>
                      </a:pPr>
                      <a:r>
                        <a:rPr lang="en-US" sz="1400">
                          <a:effectLst/>
                        </a:rPr>
                        <a:t>Sequence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9092134"/>
                  </a:ext>
                </a:extLst>
              </a:tr>
              <a:tr h="369037">
                <a:tc>
                  <a:txBody>
                    <a:bodyPr/>
                    <a:lstStyle/>
                    <a:p>
                      <a:pPr marL="0" marR="0">
                        <a:lnSpc>
                          <a:spcPct val="115000"/>
                        </a:lnSpc>
                        <a:spcBef>
                          <a:spcPts val="0"/>
                        </a:spcBef>
                        <a:spcAft>
                          <a:spcPts val="0"/>
                        </a:spcAft>
                      </a:pPr>
                      <a:r>
                        <a:rPr lang="en-US" sz="1400">
                          <a:effectLst/>
                        </a:rPr>
                        <a:t>Check Date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Payrun confirm and WRS Transaction table load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7211628"/>
                  </a:ext>
                </a:extLst>
              </a:tr>
              <a:tr h="369037">
                <a:tc>
                  <a:txBody>
                    <a:bodyPr/>
                    <a:lstStyle/>
                    <a:p>
                      <a:pPr marL="0" marR="0">
                        <a:lnSpc>
                          <a:spcPct val="115000"/>
                        </a:lnSpc>
                        <a:spcBef>
                          <a:spcPts val="0"/>
                        </a:spcBef>
                        <a:spcAft>
                          <a:spcPts val="0"/>
                        </a:spcAft>
                      </a:pPr>
                      <a:r>
                        <a:rPr lang="en-US" sz="1400">
                          <a:effectLst/>
                        </a:rPr>
                        <a:t>Pay Run ID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err="1">
                          <a:effectLst/>
                        </a:rPr>
                        <a:t>Payrun</a:t>
                      </a:r>
                      <a:r>
                        <a:rPr lang="en-US" sz="1400" dirty="0">
                          <a:effectLst/>
                        </a:rPr>
                        <a:t> confirm and WRS Transaction table load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1520987"/>
                  </a:ext>
                </a:extLst>
              </a:tr>
            </a:tbl>
          </a:graphicData>
        </a:graphic>
      </p:graphicFrame>
      <p:graphicFrame>
        <p:nvGraphicFramePr>
          <p:cNvPr id="6" name="Table 5">
            <a:extLst>
              <a:ext uri="{FF2B5EF4-FFF2-40B4-BE49-F238E27FC236}">
                <a16:creationId xmlns:a16="http://schemas.microsoft.com/office/drawing/2014/main" id="{5B4FC20C-B54B-4388-8030-2764914CB484}"/>
              </a:ext>
            </a:extLst>
          </p:cNvPr>
          <p:cNvGraphicFramePr>
            <a:graphicFrameLocks noGrp="1"/>
          </p:cNvGraphicFramePr>
          <p:nvPr>
            <p:extLst>
              <p:ext uri="{D42A27DB-BD31-4B8C-83A1-F6EECF244321}">
                <p14:modId xmlns:p14="http://schemas.microsoft.com/office/powerpoint/2010/main" val="2048734864"/>
              </p:ext>
            </p:extLst>
          </p:nvPr>
        </p:nvGraphicFramePr>
        <p:xfrm>
          <a:off x="6096000" y="798828"/>
          <a:ext cx="5910387" cy="5983026"/>
        </p:xfrm>
        <a:graphic>
          <a:graphicData uri="http://schemas.openxmlformats.org/drawingml/2006/table">
            <a:tbl>
              <a:tblPr firstRow="1" firstCol="1" bandRow="1">
                <a:tableStyleId>{5C22544A-7EE6-4342-B048-85BDC9FD1C3A}</a:tableStyleId>
              </a:tblPr>
              <a:tblGrid>
                <a:gridCol w="2125959">
                  <a:extLst>
                    <a:ext uri="{9D8B030D-6E8A-4147-A177-3AD203B41FA5}">
                      <a16:colId xmlns:a16="http://schemas.microsoft.com/office/drawing/2014/main" val="639264475"/>
                    </a:ext>
                  </a:extLst>
                </a:gridCol>
                <a:gridCol w="3784428">
                  <a:extLst>
                    <a:ext uri="{9D8B030D-6E8A-4147-A177-3AD203B41FA5}">
                      <a16:colId xmlns:a16="http://schemas.microsoft.com/office/drawing/2014/main" val="1987907105"/>
                    </a:ext>
                  </a:extLst>
                </a:gridCol>
              </a:tblGrid>
              <a:tr h="200211">
                <a:tc>
                  <a:txBody>
                    <a:bodyPr/>
                    <a:lstStyle/>
                    <a:p>
                      <a:pPr marL="0" marR="0">
                        <a:lnSpc>
                          <a:spcPct val="115000"/>
                        </a:lnSpc>
                        <a:spcBef>
                          <a:spcPts val="0"/>
                        </a:spcBef>
                        <a:spcAft>
                          <a:spcPts val="0"/>
                        </a:spcAft>
                      </a:pPr>
                      <a:r>
                        <a:rPr lang="en-US" sz="1200" dirty="0">
                          <a:solidFill>
                            <a:schemeClr val="tx1"/>
                          </a:solidFill>
                          <a:effectLst/>
                        </a:rPr>
                        <a:t>Business Unit</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b="0" dirty="0" err="1">
                          <a:solidFill>
                            <a:schemeClr val="tx1"/>
                          </a:solidFill>
                          <a:effectLst/>
                        </a:rPr>
                        <a:t>Payrun</a:t>
                      </a:r>
                      <a:r>
                        <a:rPr lang="en-US" sz="1200" b="0" dirty="0">
                          <a:solidFill>
                            <a:schemeClr val="tx1"/>
                          </a:solidFill>
                          <a:effectLst/>
                        </a:rPr>
                        <a:t> confirm and WRS Transaction table load</a:t>
                      </a:r>
                      <a:endParaRPr lang="en-US"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4014879382"/>
                  </a:ext>
                </a:extLst>
              </a:tr>
              <a:tr h="240213">
                <a:tc>
                  <a:txBody>
                    <a:bodyPr/>
                    <a:lstStyle/>
                    <a:p>
                      <a:pPr marL="0" marR="0">
                        <a:lnSpc>
                          <a:spcPct val="115000"/>
                        </a:lnSpc>
                        <a:spcBef>
                          <a:spcPts val="0"/>
                        </a:spcBef>
                        <a:spcAft>
                          <a:spcPts val="0"/>
                        </a:spcAft>
                      </a:pPr>
                      <a:r>
                        <a:rPr lang="en-US" sz="1200">
                          <a:solidFill>
                            <a:schemeClr val="tx1"/>
                          </a:solidFill>
                          <a:effectLst/>
                        </a:rPr>
                        <a:t>Eligibility Field 1</a:t>
                      </a:r>
                      <a:endParaRPr lang="en-U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dirty="0" err="1">
                          <a:effectLst/>
                        </a:rPr>
                        <a:t>Payrun</a:t>
                      </a:r>
                      <a:r>
                        <a:rPr lang="en-US" sz="1200" dirty="0">
                          <a:effectLst/>
                        </a:rPr>
                        <a:t> confirm and WRS Transaction table load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2860653262"/>
                  </a:ext>
                </a:extLst>
              </a:tr>
              <a:tr h="240213">
                <a:tc>
                  <a:txBody>
                    <a:bodyPr/>
                    <a:lstStyle/>
                    <a:p>
                      <a:pPr marL="0" marR="0">
                        <a:lnSpc>
                          <a:spcPct val="115000"/>
                        </a:lnSpc>
                        <a:spcBef>
                          <a:spcPts val="0"/>
                        </a:spcBef>
                        <a:spcAft>
                          <a:spcPts val="0"/>
                        </a:spcAft>
                      </a:pPr>
                      <a:r>
                        <a:rPr lang="en-US" sz="1200">
                          <a:solidFill>
                            <a:schemeClr val="tx1"/>
                          </a:solidFill>
                          <a:effectLst/>
                        </a:rPr>
                        <a:t>WRS Hours</a:t>
                      </a:r>
                      <a:endParaRPr lang="en-U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a:effectLst/>
                        </a:rPr>
                        <a:t>Payrun confirm and WRS Transaction table load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2228245203"/>
                  </a:ext>
                </a:extLst>
              </a:tr>
              <a:tr h="240213">
                <a:tc>
                  <a:txBody>
                    <a:bodyPr/>
                    <a:lstStyle/>
                    <a:p>
                      <a:pPr marL="0" marR="0">
                        <a:lnSpc>
                          <a:spcPct val="115000"/>
                        </a:lnSpc>
                        <a:spcBef>
                          <a:spcPts val="0"/>
                        </a:spcBef>
                        <a:spcAft>
                          <a:spcPts val="0"/>
                        </a:spcAft>
                      </a:pPr>
                      <a:r>
                        <a:rPr lang="en-US" sz="1200">
                          <a:solidFill>
                            <a:schemeClr val="tx1"/>
                          </a:solidFill>
                          <a:effectLst/>
                        </a:rPr>
                        <a:t>WRS Earnings</a:t>
                      </a:r>
                      <a:endParaRPr lang="en-U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a:effectLst/>
                        </a:rPr>
                        <a:t>Payrun confirm and WRS Transaction table load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4239363006"/>
                  </a:ext>
                </a:extLst>
              </a:tr>
              <a:tr h="240213">
                <a:tc>
                  <a:txBody>
                    <a:bodyPr/>
                    <a:lstStyle/>
                    <a:p>
                      <a:pPr marL="0" marR="0">
                        <a:lnSpc>
                          <a:spcPct val="115000"/>
                        </a:lnSpc>
                        <a:spcBef>
                          <a:spcPts val="0"/>
                        </a:spcBef>
                        <a:spcAft>
                          <a:spcPts val="0"/>
                        </a:spcAft>
                      </a:pPr>
                      <a:r>
                        <a:rPr lang="en-US" sz="1200" dirty="0">
                          <a:solidFill>
                            <a:schemeClr val="tx1"/>
                          </a:solidFill>
                          <a:effectLst/>
                        </a:rPr>
                        <a:t>WRS Deduction Before-tax</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dirty="0" err="1">
                          <a:effectLst/>
                        </a:rPr>
                        <a:t>Payrun</a:t>
                      </a:r>
                      <a:r>
                        <a:rPr lang="en-US" sz="1200" dirty="0">
                          <a:effectLst/>
                        </a:rPr>
                        <a:t> confirm and WRS Transaction table load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2982987046"/>
                  </a:ext>
                </a:extLst>
              </a:tr>
              <a:tr h="240213">
                <a:tc>
                  <a:txBody>
                    <a:bodyPr/>
                    <a:lstStyle/>
                    <a:p>
                      <a:pPr marL="0" marR="0">
                        <a:lnSpc>
                          <a:spcPct val="115000"/>
                        </a:lnSpc>
                        <a:spcBef>
                          <a:spcPts val="0"/>
                        </a:spcBef>
                        <a:spcAft>
                          <a:spcPts val="0"/>
                        </a:spcAft>
                      </a:pPr>
                      <a:r>
                        <a:rPr lang="en-US" sz="1200">
                          <a:effectLst/>
                        </a:rPr>
                        <a:t>WRS Deduction Nontaxable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Payrun confirm and WRS Transaction table load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940498674"/>
                  </a:ext>
                </a:extLst>
              </a:tr>
              <a:tr h="240213">
                <a:tc>
                  <a:txBody>
                    <a:bodyPr/>
                    <a:lstStyle/>
                    <a:p>
                      <a:pPr marL="0" marR="0">
                        <a:lnSpc>
                          <a:spcPct val="115000"/>
                        </a:lnSpc>
                        <a:spcBef>
                          <a:spcPts val="0"/>
                        </a:spcBef>
                        <a:spcAft>
                          <a:spcPts val="0"/>
                        </a:spcAft>
                      </a:pPr>
                      <a:r>
                        <a:rPr lang="en-US" sz="1200" dirty="0">
                          <a:solidFill>
                            <a:schemeClr val="tx1"/>
                          </a:solidFill>
                          <a:effectLst/>
                        </a:rPr>
                        <a:t>WRS Deduction After-tax</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dirty="0" err="1">
                          <a:effectLst/>
                        </a:rPr>
                        <a:t>Payrun</a:t>
                      </a:r>
                      <a:r>
                        <a:rPr lang="en-US" sz="1200" dirty="0">
                          <a:effectLst/>
                        </a:rPr>
                        <a:t> confirm and WRS Transaction table load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2167210531"/>
                  </a:ext>
                </a:extLst>
              </a:tr>
              <a:tr h="240213">
                <a:tc>
                  <a:txBody>
                    <a:bodyPr/>
                    <a:lstStyle/>
                    <a:p>
                      <a:pPr marL="0" marR="0">
                        <a:lnSpc>
                          <a:spcPct val="115000"/>
                        </a:lnSpc>
                        <a:spcBef>
                          <a:spcPts val="0"/>
                        </a:spcBef>
                        <a:spcAft>
                          <a:spcPts val="0"/>
                        </a:spcAft>
                      </a:pPr>
                      <a:r>
                        <a:rPr lang="en-US" sz="1200">
                          <a:effectLst/>
                        </a:rPr>
                        <a:t>Sick Leave Deduction Nontaxable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Payrun confirm and WRS Transaction table load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1694439741"/>
                  </a:ext>
                </a:extLst>
              </a:tr>
              <a:tr h="496964">
                <a:tc>
                  <a:txBody>
                    <a:bodyPr/>
                    <a:lstStyle/>
                    <a:p>
                      <a:pPr marL="0" marR="0">
                        <a:lnSpc>
                          <a:spcPct val="115000"/>
                        </a:lnSpc>
                        <a:spcBef>
                          <a:spcPts val="0"/>
                        </a:spcBef>
                        <a:spcAft>
                          <a:spcPts val="0"/>
                        </a:spcAft>
                      </a:pPr>
                      <a:r>
                        <a:rPr lang="en-US" sz="1200">
                          <a:solidFill>
                            <a:schemeClr val="tx1"/>
                          </a:solidFill>
                          <a:effectLst/>
                        </a:rPr>
                        <a:t>WRS Additional After-tax Contributions</a:t>
                      </a:r>
                      <a:endParaRPr lang="en-U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dirty="0">
                          <a:effectLst/>
                        </a:rPr>
                        <a:t>Use of the WRSADD general deduction code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1137466379"/>
                  </a:ext>
                </a:extLst>
              </a:tr>
              <a:tr h="496964">
                <a:tc>
                  <a:txBody>
                    <a:bodyPr/>
                    <a:lstStyle/>
                    <a:p>
                      <a:pPr marL="0" marR="0">
                        <a:lnSpc>
                          <a:spcPct val="115000"/>
                        </a:lnSpc>
                        <a:spcBef>
                          <a:spcPts val="0"/>
                        </a:spcBef>
                        <a:spcAft>
                          <a:spcPts val="0"/>
                        </a:spcAft>
                      </a:pPr>
                      <a:r>
                        <a:rPr lang="en-US" sz="1200" dirty="0">
                          <a:solidFill>
                            <a:schemeClr val="tx1"/>
                          </a:solidFill>
                          <a:effectLst/>
                        </a:rPr>
                        <a:t>WRS Before-tax Not Taken Deductions</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tc>
                  <a:txBody>
                    <a:bodyPr/>
                    <a:lstStyle/>
                    <a:p>
                      <a:pPr marL="0" marR="0">
                        <a:lnSpc>
                          <a:spcPct val="115000"/>
                        </a:lnSpc>
                        <a:spcBef>
                          <a:spcPts val="0"/>
                        </a:spcBef>
                        <a:spcAft>
                          <a:spcPts val="0"/>
                        </a:spcAft>
                      </a:pPr>
                      <a:r>
                        <a:rPr lang="en-US" sz="1200" dirty="0">
                          <a:effectLst/>
                        </a:rPr>
                        <a:t>Created when there is insufficient net earnings to deduct the entire employee WRS deduction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solidFill>
                      <a:schemeClr val="accent4">
                        <a:lumMod val="75000"/>
                      </a:schemeClr>
                    </a:solidFill>
                  </a:tcPr>
                </a:tc>
                <a:extLst>
                  <a:ext uri="{0D108BD9-81ED-4DB2-BD59-A6C34878D82A}">
                    <a16:rowId xmlns:a16="http://schemas.microsoft.com/office/drawing/2014/main" val="2519638174"/>
                  </a:ext>
                </a:extLst>
              </a:tr>
              <a:tr h="240213">
                <a:tc>
                  <a:txBody>
                    <a:bodyPr/>
                    <a:lstStyle/>
                    <a:p>
                      <a:pPr marL="0" marR="0">
                        <a:lnSpc>
                          <a:spcPct val="115000"/>
                        </a:lnSpc>
                        <a:spcBef>
                          <a:spcPts val="0"/>
                        </a:spcBef>
                        <a:spcAft>
                          <a:spcPts val="0"/>
                        </a:spcAft>
                      </a:pPr>
                      <a:r>
                        <a:rPr lang="en-US" sz="1200">
                          <a:effectLst/>
                        </a:rPr>
                        <a:t>WRS Arrears Deductions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WRS Arrears general deduction codes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2793463534"/>
                  </a:ext>
                </a:extLst>
              </a:tr>
              <a:tr h="240213">
                <a:tc>
                  <a:txBody>
                    <a:bodyPr/>
                    <a:lstStyle/>
                    <a:p>
                      <a:pPr marL="0" marR="0">
                        <a:lnSpc>
                          <a:spcPct val="115000"/>
                        </a:lnSpc>
                        <a:spcBef>
                          <a:spcPts val="0"/>
                        </a:spcBef>
                        <a:spcAft>
                          <a:spcPts val="0"/>
                        </a:spcAft>
                      </a:pPr>
                      <a:r>
                        <a:rPr lang="en-US" sz="1200">
                          <a:effectLst/>
                        </a:rPr>
                        <a:t>WRS Prior Earnings Code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W1x earnings code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3424966382"/>
                  </a:ext>
                </a:extLst>
              </a:tr>
              <a:tr h="240213">
                <a:tc>
                  <a:txBody>
                    <a:bodyPr/>
                    <a:lstStyle/>
                    <a:p>
                      <a:pPr marL="0" marR="0">
                        <a:lnSpc>
                          <a:spcPct val="115000"/>
                        </a:lnSpc>
                        <a:spcBef>
                          <a:spcPts val="0"/>
                        </a:spcBef>
                        <a:spcAft>
                          <a:spcPts val="0"/>
                        </a:spcAft>
                      </a:pPr>
                      <a:r>
                        <a:rPr lang="en-US" sz="1200">
                          <a:effectLst/>
                        </a:rPr>
                        <a:t>WRS Prior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WRS1xE, -R, or –S general deduction codes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768904430"/>
                  </a:ext>
                </a:extLst>
              </a:tr>
              <a:tr h="240213">
                <a:tc>
                  <a:txBody>
                    <a:bodyPr/>
                    <a:lstStyle/>
                    <a:p>
                      <a:pPr marL="0" marR="0">
                        <a:lnSpc>
                          <a:spcPct val="115000"/>
                        </a:lnSpc>
                        <a:spcBef>
                          <a:spcPts val="0"/>
                        </a:spcBef>
                        <a:spcAft>
                          <a:spcPts val="0"/>
                        </a:spcAft>
                      </a:pPr>
                      <a:r>
                        <a:rPr lang="en-US" sz="1200">
                          <a:effectLst/>
                        </a:rPr>
                        <a:t>WRS Prior Hours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W1x earnings code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542772066"/>
                  </a:ext>
                </a:extLst>
              </a:tr>
              <a:tr h="240213">
                <a:tc>
                  <a:txBody>
                    <a:bodyPr/>
                    <a:lstStyle/>
                    <a:p>
                      <a:pPr marL="0" marR="0">
                        <a:lnSpc>
                          <a:spcPct val="115000"/>
                        </a:lnSpc>
                        <a:spcBef>
                          <a:spcPts val="0"/>
                        </a:spcBef>
                        <a:spcAft>
                          <a:spcPts val="0"/>
                        </a:spcAft>
                      </a:pPr>
                      <a:r>
                        <a:rPr lang="en-US" sz="1200">
                          <a:effectLst/>
                        </a:rPr>
                        <a:t>WRS Prior Employee Deductions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WRS1xE general deduction codes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2413597836"/>
                  </a:ext>
                </a:extLst>
              </a:tr>
              <a:tr h="469789">
                <a:tc>
                  <a:txBody>
                    <a:bodyPr/>
                    <a:lstStyle/>
                    <a:p>
                      <a:pPr marL="0" marR="0">
                        <a:lnSpc>
                          <a:spcPct val="115000"/>
                        </a:lnSpc>
                        <a:spcBef>
                          <a:spcPts val="0"/>
                        </a:spcBef>
                        <a:spcAft>
                          <a:spcPts val="0"/>
                        </a:spcAft>
                      </a:pPr>
                      <a:r>
                        <a:rPr lang="en-US" sz="1200">
                          <a:effectLst/>
                        </a:rPr>
                        <a:t>WRS Prior Year Employer Deductions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WRS1xR general deduction codes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1430973305"/>
                  </a:ext>
                </a:extLst>
              </a:tr>
              <a:tr h="496964">
                <a:tc>
                  <a:txBody>
                    <a:bodyPr/>
                    <a:lstStyle/>
                    <a:p>
                      <a:pPr marL="0" marR="0">
                        <a:lnSpc>
                          <a:spcPct val="115000"/>
                        </a:lnSpc>
                        <a:spcBef>
                          <a:spcPts val="0"/>
                        </a:spcBef>
                        <a:spcAft>
                          <a:spcPts val="0"/>
                        </a:spcAft>
                      </a:pPr>
                      <a:r>
                        <a:rPr lang="en-US" sz="1200">
                          <a:effectLst/>
                        </a:rPr>
                        <a:t>Sick Leave Prior Year Employer Deductions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Use of the WRS1xS general deduction codes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2663085943"/>
                  </a:ext>
                </a:extLst>
              </a:tr>
              <a:tr h="469789">
                <a:tc>
                  <a:txBody>
                    <a:bodyPr/>
                    <a:lstStyle/>
                    <a:p>
                      <a:pPr marL="0" marR="0">
                        <a:lnSpc>
                          <a:spcPct val="115000"/>
                        </a:lnSpc>
                        <a:spcBef>
                          <a:spcPts val="0"/>
                        </a:spcBef>
                        <a:spcAft>
                          <a:spcPts val="0"/>
                        </a:spcAft>
                      </a:pPr>
                      <a:r>
                        <a:rPr lang="en-US" sz="1200">
                          <a:effectLst/>
                        </a:rPr>
                        <a:t>Row Status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a:effectLst/>
                        </a:rPr>
                        <a:t>WRS Trans table load process, automated reporting or manual update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978611354"/>
                  </a:ext>
                </a:extLst>
              </a:tr>
              <a:tr h="469789">
                <a:tc>
                  <a:txBody>
                    <a:bodyPr/>
                    <a:lstStyle/>
                    <a:p>
                      <a:pPr marL="0" marR="0">
                        <a:lnSpc>
                          <a:spcPct val="115000"/>
                        </a:lnSpc>
                        <a:spcBef>
                          <a:spcPts val="0"/>
                        </a:spcBef>
                        <a:spcAft>
                          <a:spcPts val="0"/>
                        </a:spcAft>
                      </a:pPr>
                      <a:r>
                        <a:rPr lang="en-US" sz="1200">
                          <a:effectLst/>
                        </a:rPr>
                        <a:t>Row Update Time Stamp</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tc>
                  <a:txBody>
                    <a:bodyPr/>
                    <a:lstStyle/>
                    <a:p>
                      <a:pPr marL="0" marR="0">
                        <a:lnSpc>
                          <a:spcPct val="115000"/>
                        </a:lnSpc>
                        <a:spcBef>
                          <a:spcPts val="0"/>
                        </a:spcBef>
                        <a:spcAft>
                          <a:spcPts val="0"/>
                        </a:spcAft>
                      </a:pPr>
                      <a:r>
                        <a:rPr lang="en-US" sz="1200" dirty="0">
                          <a:effectLst/>
                        </a:rPr>
                        <a:t>WRS Trans table load process, automated reporting or manual update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979" marR="58979" marT="0" marB="0"/>
                </a:tc>
                <a:extLst>
                  <a:ext uri="{0D108BD9-81ED-4DB2-BD59-A6C34878D82A}">
                    <a16:rowId xmlns:a16="http://schemas.microsoft.com/office/drawing/2014/main" val="1791116774"/>
                  </a:ext>
                </a:extLst>
              </a:tr>
            </a:tbl>
          </a:graphicData>
        </a:graphic>
      </p:graphicFrame>
    </p:spTree>
    <p:extLst>
      <p:ext uri="{BB962C8B-B14F-4D97-AF65-F5344CB8AC3E}">
        <p14:creationId xmlns:p14="http://schemas.microsoft.com/office/powerpoint/2010/main" val="4027838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8130-DDA5-4B1B-8DA8-48454F861F87}"/>
              </a:ext>
            </a:extLst>
          </p:cNvPr>
          <p:cNvSpPr>
            <a:spLocks noGrp="1"/>
          </p:cNvSpPr>
          <p:nvPr>
            <p:ph type="title"/>
          </p:nvPr>
        </p:nvSpPr>
        <p:spPr/>
        <p:txBody>
          <a:bodyPr/>
          <a:lstStyle/>
          <a:p>
            <a:r>
              <a:rPr lang="en-US" dirty="0" err="1"/>
              <a:t>Wrs</a:t>
            </a:r>
            <a:r>
              <a:rPr lang="en-US" dirty="0"/>
              <a:t> transaction table update overview</a:t>
            </a:r>
          </a:p>
        </p:txBody>
      </p:sp>
      <p:sp>
        <p:nvSpPr>
          <p:cNvPr id="3" name="Content Placeholder 2">
            <a:extLst>
              <a:ext uri="{FF2B5EF4-FFF2-40B4-BE49-F238E27FC236}">
                <a16:creationId xmlns:a16="http://schemas.microsoft.com/office/drawing/2014/main" id="{3C128431-371E-4ECC-B486-4058D002801B}"/>
              </a:ext>
            </a:extLst>
          </p:cNvPr>
          <p:cNvSpPr>
            <a:spLocks noGrp="1"/>
          </p:cNvSpPr>
          <p:nvPr>
            <p:ph idx="1"/>
          </p:nvPr>
        </p:nvSpPr>
        <p:spPr>
          <a:xfrm>
            <a:off x="581191" y="1809436"/>
            <a:ext cx="11029615" cy="1781904"/>
          </a:xfrm>
        </p:spPr>
        <p:txBody>
          <a:bodyPr/>
          <a:lstStyle/>
          <a:p>
            <a:r>
              <a:rPr lang="en-US" dirty="0"/>
              <a:t>The WRS Transaction table can be updated either by running the STAR load process or by manual adjustments.  The Central Benefits unit has responsibility for both.</a:t>
            </a:r>
          </a:p>
          <a:p>
            <a:pPr marL="0" indent="0">
              <a:buNone/>
            </a:pPr>
            <a:endParaRPr lang="en-US" dirty="0"/>
          </a:p>
        </p:txBody>
      </p:sp>
      <p:pic>
        <p:nvPicPr>
          <p:cNvPr id="4" name="Picture 3">
            <a:extLst>
              <a:ext uri="{FF2B5EF4-FFF2-40B4-BE49-F238E27FC236}">
                <a16:creationId xmlns:a16="http://schemas.microsoft.com/office/drawing/2014/main" id="{CD74C183-5569-4A43-A4B4-4E3A60D6F434}"/>
              </a:ext>
            </a:extLst>
          </p:cNvPr>
          <p:cNvPicPr>
            <a:picLocks noChangeAspect="1"/>
          </p:cNvPicPr>
          <p:nvPr/>
        </p:nvPicPr>
        <p:blipFill>
          <a:blip r:embed="rId2"/>
          <a:stretch>
            <a:fillRect/>
          </a:stretch>
        </p:blipFill>
        <p:spPr>
          <a:xfrm>
            <a:off x="443617" y="3121734"/>
            <a:ext cx="11304762" cy="3609524"/>
          </a:xfrm>
          <a:prstGeom prst="rect">
            <a:avLst/>
          </a:prstGeom>
        </p:spPr>
      </p:pic>
    </p:spTree>
    <p:extLst>
      <p:ext uri="{BB962C8B-B14F-4D97-AF65-F5344CB8AC3E}">
        <p14:creationId xmlns:p14="http://schemas.microsoft.com/office/powerpoint/2010/main" val="409520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B4FF-216F-4942-AE2A-B3B34ADFCD9D}"/>
              </a:ext>
            </a:extLst>
          </p:cNvPr>
          <p:cNvSpPr>
            <a:spLocks noGrp="1"/>
          </p:cNvSpPr>
          <p:nvPr>
            <p:ph type="title"/>
          </p:nvPr>
        </p:nvSpPr>
        <p:spPr/>
        <p:txBody>
          <a:bodyPr/>
          <a:lstStyle/>
          <a:p>
            <a:r>
              <a:rPr lang="en-US" dirty="0" err="1"/>
              <a:t>Wrs</a:t>
            </a:r>
            <a:r>
              <a:rPr lang="en-US" dirty="0"/>
              <a:t> transaction table load process</a:t>
            </a:r>
          </a:p>
        </p:txBody>
      </p:sp>
      <p:sp>
        <p:nvSpPr>
          <p:cNvPr id="3" name="Content Placeholder 2">
            <a:extLst>
              <a:ext uri="{FF2B5EF4-FFF2-40B4-BE49-F238E27FC236}">
                <a16:creationId xmlns:a16="http://schemas.microsoft.com/office/drawing/2014/main" id="{03F07F47-B55D-4479-8EA7-AAE0F14E6F02}"/>
              </a:ext>
            </a:extLst>
          </p:cNvPr>
          <p:cNvSpPr>
            <a:spLocks noGrp="1"/>
          </p:cNvSpPr>
          <p:nvPr>
            <p:ph idx="1"/>
          </p:nvPr>
        </p:nvSpPr>
        <p:spPr/>
        <p:txBody>
          <a:bodyPr>
            <a:normAutofit/>
          </a:bodyPr>
          <a:lstStyle/>
          <a:p>
            <a:r>
              <a:rPr lang="en-US" u="sng" dirty="0"/>
              <a:t>WRS Transaction Table Load Process:</a:t>
            </a:r>
            <a:r>
              <a:rPr lang="en-US" dirty="0"/>
              <a:t>  </a:t>
            </a:r>
          </a:p>
          <a:p>
            <a:pPr lvl="1"/>
            <a:r>
              <a:rPr lang="en-US" dirty="0"/>
              <a:t>For biweekly payrolls, the WRS transaction table load process is part of the post-confirm stream that Central Payroll runs.</a:t>
            </a:r>
          </a:p>
          <a:p>
            <a:pPr lvl="2"/>
            <a:r>
              <a:rPr lang="en-US" dirty="0"/>
              <a:t>Central Benefits verifies that the WRS Trans Table load has processed for the payroll that previously confirmed prior to sending the WRS Periodic Interface to ETF.</a:t>
            </a:r>
          </a:p>
          <a:p>
            <a:pPr lvl="1"/>
            <a:r>
              <a:rPr lang="en-US" dirty="0"/>
              <a:t>For the Legislature on and off-cycle confirmed payrolls:  The load process is run when Central Benefits is notified by the Legislature payroll office of the on and off-cycle payroll confirms.</a:t>
            </a:r>
          </a:p>
          <a:p>
            <a:endParaRPr lang="en-US" dirty="0"/>
          </a:p>
        </p:txBody>
      </p:sp>
    </p:spTree>
    <p:extLst>
      <p:ext uri="{BB962C8B-B14F-4D97-AF65-F5344CB8AC3E}">
        <p14:creationId xmlns:p14="http://schemas.microsoft.com/office/powerpoint/2010/main" val="558854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CD0-F593-461C-B8A7-B78A1E6B4420}"/>
              </a:ext>
            </a:extLst>
          </p:cNvPr>
          <p:cNvSpPr>
            <a:spLocks noGrp="1"/>
          </p:cNvSpPr>
          <p:nvPr>
            <p:ph type="title"/>
          </p:nvPr>
        </p:nvSpPr>
        <p:spPr/>
        <p:txBody>
          <a:bodyPr/>
          <a:lstStyle/>
          <a:p>
            <a:r>
              <a:rPr lang="en-US" dirty="0"/>
              <a:t>Manual WRS Trans Table Adjustments</a:t>
            </a:r>
          </a:p>
        </p:txBody>
      </p:sp>
      <p:sp>
        <p:nvSpPr>
          <p:cNvPr id="3" name="Content Placeholder 2">
            <a:extLst>
              <a:ext uri="{FF2B5EF4-FFF2-40B4-BE49-F238E27FC236}">
                <a16:creationId xmlns:a16="http://schemas.microsoft.com/office/drawing/2014/main" id="{50E39931-428D-422A-B8B1-06E65B19BEEE}"/>
              </a:ext>
            </a:extLst>
          </p:cNvPr>
          <p:cNvSpPr>
            <a:spLocks noGrp="1"/>
          </p:cNvSpPr>
          <p:nvPr>
            <p:ph idx="1"/>
          </p:nvPr>
        </p:nvSpPr>
        <p:spPr/>
        <p:txBody>
          <a:bodyPr>
            <a:normAutofit fontScale="92500"/>
          </a:bodyPr>
          <a:lstStyle/>
          <a:p>
            <a:r>
              <a:rPr lang="en-US" u="sng" dirty="0"/>
              <a:t>Manual WRS Trans Table Adjustments:</a:t>
            </a:r>
            <a:r>
              <a:rPr lang="en-US" dirty="0"/>
              <a:t>  The Central Benefits unit has the ability to update the WRS Transaction table in response to agency requests via SSO tickets or Central Benefits initiated review and reconciliation discoveries.  </a:t>
            </a:r>
          </a:p>
          <a:p>
            <a:pPr lvl="1"/>
            <a:r>
              <a:rPr lang="en-US" dirty="0"/>
              <a:t>Examples of manual adjustments:</a:t>
            </a:r>
          </a:p>
          <a:p>
            <a:pPr lvl="2"/>
            <a:r>
              <a:rPr lang="en-US" dirty="0"/>
              <a:t>Updating the </a:t>
            </a:r>
            <a:r>
              <a:rPr lang="en-US" dirty="0" err="1"/>
              <a:t>Elig</a:t>
            </a:r>
            <a:r>
              <a:rPr lang="en-US" dirty="0"/>
              <a:t> Config1 field in the event of a late discovery of an eligibility change, or the update of the Row Status field to reflect unsent rows which were previously included in a manual ETF ONE transaction.</a:t>
            </a:r>
          </a:p>
          <a:p>
            <a:pPr lvl="2"/>
            <a:r>
              <a:rPr lang="en-US" dirty="0"/>
              <a:t>Offsetting a “Not Taken” value for an employee who paid back the missing WRS during the same year</a:t>
            </a:r>
          </a:p>
        </p:txBody>
      </p:sp>
    </p:spTree>
    <p:extLst>
      <p:ext uri="{BB962C8B-B14F-4D97-AF65-F5344CB8AC3E}">
        <p14:creationId xmlns:p14="http://schemas.microsoft.com/office/powerpoint/2010/main" val="801720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6CB7-261D-4C5D-9434-3018E7B8618A}"/>
              </a:ext>
            </a:extLst>
          </p:cNvPr>
          <p:cNvSpPr>
            <a:spLocks noGrp="1"/>
          </p:cNvSpPr>
          <p:nvPr>
            <p:ph type="title"/>
          </p:nvPr>
        </p:nvSpPr>
        <p:spPr/>
        <p:txBody>
          <a:bodyPr/>
          <a:lstStyle/>
          <a:p>
            <a:r>
              <a:rPr lang="en-US" dirty="0"/>
              <a:t>WRS Transaction table uses</a:t>
            </a:r>
          </a:p>
        </p:txBody>
      </p:sp>
      <p:sp>
        <p:nvSpPr>
          <p:cNvPr id="3" name="Content Placeholder 2">
            <a:extLst>
              <a:ext uri="{FF2B5EF4-FFF2-40B4-BE49-F238E27FC236}">
                <a16:creationId xmlns:a16="http://schemas.microsoft.com/office/drawing/2014/main" id="{D5E62E8E-A72B-4DD8-9FDB-9C8E377EAF12}"/>
              </a:ext>
            </a:extLst>
          </p:cNvPr>
          <p:cNvSpPr>
            <a:spLocks noGrp="1"/>
          </p:cNvSpPr>
          <p:nvPr>
            <p:ph idx="1"/>
          </p:nvPr>
        </p:nvSpPr>
        <p:spPr/>
        <p:txBody>
          <a:bodyPr/>
          <a:lstStyle/>
          <a:p>
            <a:r>
              <a:rPr lang="en-US" dirty="0"/>
              <a:t>The WRS Transaction table is used for all of the automated reporting via the weekly WRS Periodic reports and the Annual WRS Reconciliation report that are transmitted directly to ETF.  </a:t>
            </a:r>
          </a:p>
          <a:p>
            <a:r>
              <a:rPr lang="en-US" dirty="0"/>
              <a:t>The table is also used to run the WI_WRS% public queries used to create the monthly agency WRS remittance report, as well as the other public queries used for WRS reconciliation.</a:t>
            </a:r>
          </a:p>
        </p:txBody>
      </p:sp>
    </p:spTree>
    <p:extLst>
      <p:ext uri="{BB962C8B-B14F-4D97-AF65-F5344CB8AC3E}">
        <p14:creationId xmlns:p14="http://schemas.microsoft.com/office/powerpoint/2010/main" val="4097959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71E7A-BD2A-4636-912E-22B5482E0A57}"/>
              </a:ext>
            </a:extLst>
          </p:cNvPr>
          <p:cNvSpPr>
            <a:spLocks noGrp="1"/>
          </p:cNvSpPr>
          <p:nvPr>
            <p:ph type="ctrTitle"/>
          </p:nvPr>
        </p:nvSpPr>
        <p:spPr/>
        <p:txBody>
          <a:bodyPr/>
          <a:lstStyle/>
          <a:p>
            <a:r>
              <a:rPr lang="en-US" dirty="0"/>
              <a:t>WRS Reporting</a:t>
            </a:r>
          </a:p>
        </p:txBody>
      </p:sp>
    </p:spTree>
    <p:extLst>
      <p:ext uri="{BB962C8B-B14F-4D97-AF65-F5344CB8AC3E}">
        <p14:creationId xmlns:p14="http://schemas.microsoft.com/office/powerpoint/2010/main" val="983090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E9E1-3723-4C88-8D24-D0BAE4440C42}"/>
              </a:ext>
            </a:extLst>
          </p:cNvPr>
          <p:cNvSpPr>
            <a:spLocks noGrp="1"/>
          </p:cNvSpPr>
          <p:nvPr>
            <p:ph type="title"/>
          </p:nvPr>
        </p:nvSpPr>
        <p:spPr/>
        <p:txBody>
          <a:bodyPr/>
          <a:lstStyle/>
          <a:p>
            <a:r>
              <a:rPr lang="en-US" dirty="0"/>
              <a:t>Automated WRS Reporting – WRS Periodic Report</a:t>
            </a:r>
          </a:p>
        </p:txBody>
      </p:sp>
      <p:sp>
        <p:nvSpPr>
          <p:cNvPr id="3" name="Content Placeholder 2">
            <a:extLst>
              <a:ext uri="{FF2B5EF4-FFF2-40B4-BE49-F238E27FC236}">
                <a16:creationId xmlns:a16="http://schemas.microsoft.com/office/drawing/2014/main" id="{048C0FCA-1B96-4AE0-A013-5449B5CA9794}"/>
              </a:ext>
            </a:extLst>
          </p:cNvPr>
          <p:cNvSpPr>
            <a:spLocks noGrp="1"/>
          </p:cNvSpPr>
          <p:nvPr>
            <p:ph idx="1"/>
          </p:nvPr>
        </p:nvSpPr>
        <p:spPr>
          <a:xfrm>
            <a:off x="581191" y="1835939"/>
            <a:ext cx="11029615" cy="1993939"/>
          </a:xfrm>
        </p:spPr>
        <p:txBody>
          <a:bodyPr/>
          <a:lstStyle/>
          <a:p>
            <a:r>
              <a:rPr lang="en-US" sz="2000" dirty="0"/>
              <a:t>Each week the WRS Periodic report is manually run on Friday mornings. If there was a confirmed payroll the preceding Thursday night, the WRS Transaction load process is first run for the confirmed payroll, followed by the WRS Periodic report.</a:t>
            </a:r>
          </a:p>
          <a:p>
            <a:r>
              <a:rPr lang="en-US" sz="2000" dirty="0"/>
              <a:t>The WRS Periodic report transmits the following general types of transactions to ETF:</a:t>
            </a:r>
          </a:p>
          <a:p>
            <a:pPr marL="0" indent="0">
              <a:buNone/>
            </a:pPr>
            <a:endParaRPr lang="en-US" dirty="0"/>
          </a:p>
        </p:txBody>
      </p:sp>
      <p:graphicFrame>
        <p:nvGraphicFramePr>
          <p:cNvPr id="8" name="Table 7">
            <a:extLst>
              <a:ext uri="{FF2B5EF4-FFF2-40B4-BE49-F238E27FC236}">
                <a16:creationId xmlns:a16="http://schemas.microsoft.com/office/drawing/2014/main" id="{292C1530-E4F9-4E37-A874-5E20CE3AD6C4}"/>
              </a:ext>
            </a:extLst>
          </p:cNvPr>
          <p:cNvGraphicFramePr>
            <a:graphicFrameLocks noGrp="1"/>
          </p:cNvGraphicFramePr>
          <p:nvPr>
            <p:extLst>
              <p:ext uri="{D42A27DB-BD31-4B8C-83A1-F6EECF244321}">
                <p14:modId xmlns:p14="http://schemas.microsoft.com/office/powerpoint/2010/main" val="3345906362"/>
              </p:ext>
            </p:extLst>
          </p:nvPr>
        </p:nvGraphicFramePr>
        <p:xfrm>
          <a:off x="4370152" y="3213909"/>
          <a:ext cx="3451695" cy="3550429"/>
        </p:xfrm>
        <a:graphic>
          <a:graphicData uri="http://schemas.openxmlformats.org/drawingml/2006/table">
            <a:tbl>
              <a:tblPr firstRow="1" firstCol="1" bandRow="1">
                <a:tableStyleId>{5C22544A-7EE6-4342-B048-85BDC9FD1C3A}</a:tableStyleId>
              </a:tblPr>
              <a:tblGrid>
                <a:gridCol w="1466206">
                  <a:extLst>
                    <a:ext uri="{9D8B030D-6E8A-4147-A177-3AD203B41FA5}">
                      <a16:colId xmlns:a16="http://schemas.microsoft.com/office/drawing/2014/main" val="2546105848"/>
                    </a:ext>
                  </a:extLst>
                </a:gridCol>
                <a:gridCol w="1985489">
                  <a:extLst>
                    <a:ext uri="{9D8B030D-6E8A-4147-A177-3AD203B41FA5}">
                      <a16:colId xmlns:a16="http://schemas.microsoft.com/office/drawing/2014/main" val="3814494604"/>
                    </a:ext>
                  </a:extLst>
                </a:gridCol>
              </a:tblGrid>
              <a:tr h="394021">
                <a:tc>
                  <a:txBody>
                    <a:bodyPr/>
                    <a:lstStyle/>
                    <a:p>
                      <a:pPr marL="0" marR="0">
                        <a:lnSpc>
                          <a:spcPct val="115000"/>
                        </a:lnSpc>
                        <a:spcBef>
                          <a:spcPts val="0"/>
                        </a:spcBef>
                        <a:spcAft>
                          <a:spcPts val="0"/>
                        </a:spcAft>
                      </a:pPr>
                      <a:r>
                        <a:rPr lang="en-US" sz="1300" dirty="0">
                          <a:effectLst/>
                        </a:rPr>
                        <a:t>ETF ONE Code</a:t>
                      </a:r>
                      <a:endParaRPr lang="en-US" sz="1300" dirty="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Description</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1765892814"/>
                  </a:ext>
                </a:extLst>
              </a:tr>
              <a:tr h="394869">
                <a:tc>
                  <a:txBody>
                    <a:bodyPr/>
                    <a:lstStyle/>
                    <a:p>
                      <a:pPr marL="0" marR="0">
                        <a:lnSpc>
                          <a:spcPct val="115000"/>
                        </a:lnSpc>
                        <a:spcBef>
                          <a:spcPts val="0"/>
                        </a:spcBef>
                        <a:spcAft>
                          <a:spcPts val="0"/>
                        </a:spcAft>
                      </a:pPr>
                      <a:r>
                        <a:rPr lang="en-US" sz="1300">
                          <a:effectLst/>
                        </a:rPr>
                        <a:t>060</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New employees</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2390718933"/>
                  </a:ext>
                </a:extLst>
              </a:tr>
              <a:tr h="394021">
                <a:tc>
                  <a:txBody>
                    <a:bodyPr/>
                    <a:lstStyle/>
                    <a:p>
                      <a:pPr marL="0" marR="0">
                        <a:lnSpc>
                          <a:spcPct val="115000"/>
                        </a:lnSpc>
                        <a:spcBef>
                          <a:spcPts val="0"/>
                        </a:spcBef>
                        <a:spcAft>
                          <a:spcPts val="0"/>
                        </a:spcAft>
                      </a:pPr>
                      <a:r>
                        <a:rPr lang="en-US" sz="1300">
                          <a:effectLst/>
                        </a:rPr>
                        <a:t>001</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Terminations</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3862205873"/>
                  </a:ext>
                </a:extLst>
              </a:tr>
              <a:tr h="394869">
                <a:tc>
                  <a:txBody>
                    <a:bodyPr/>
                    <a:lstStyle/>
                    <a:p>
                      <a:pPr marL="0" marR="0">
                        <a:lnSpc>
                          <a:spcPct val="115000"/>
                        </a:lnSpc>
                        <a:spcBef>
                          <a:spcPts val="0"/>
                        </a:spcBef>
                        <a:spcAft>
                          <a:spcPts val="0"/>
                        </a:spcAft>
                      </a:pPr>
                      <a:r>
                        <a:rPr lang="en-US" sz="1300">
                          <a:effectLst/>
                        </a:rPr>
                        <a:t>002</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dirty="0">
                          <a:effectLst/>
                        </a:rPr>
                        <a:t>Layoffs</a:t>
                      </a:r>
                      <a:endParaRPr lang="en-US" sz="1300" dirty="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1135509824"/>
                  </a:ext>
                </a:extLst>
              </a:tr>
              <a:tr h="394021">
                <a:tc>
                  <a:txBody>
                    <a:bodyPr/>
                    <a:lstStyle/>
                    <a:p>
                      <a:pPr marL="0" marR="0">
                        <a:lnSpc>
                          <a:spcPct val="115000"/>
                        </a:lnSpc>
                        <a:spcBef>
                          <a:spcPts val="0"/>
                        </a:spcBef>
                        <a:spcAft>
                          <a:spcPts val="0"/>
                        </a:spcAft>
                      </a:pPr>
                      <a:r>
                        <a:rPr lang="en-US" sz="1300">
                          <a:effectLst/>
                        </a:rPr>
                        <a:t>003</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dirty="0">
                          <a:effectLst/>
                        </a:rPr>
                        <a:t>Ineligible employees</a:t>
                      </a:r>
                      <a:endParaRPr lang="en-US" sz="1300" dirty="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682099145"/>
                  </a:ext>
                </a:extLst>
              </a:tr>
              <a:tr h="394869">
                <a:tc>
                  <a:txBody>
                    <a:bodyPr/>
                    <a:lstStyle/>
                    <a:p>
                      <a:pPr marL="0" marR="0">
                        <a:lnSpc>
                          <a:spcPct val="115000"/>
                        </a:lnSpc>
                        <a:spcBef>
                          <a:spcPts val="0"/>
                        </a:spcBef>
                        <a:spcAft>
                          <a:spcPts val="0"/>
                        </a:spcAft>
                      </a:pPr>
                      <a:r>
                        <a:rPr lang="en-US" sz="1300">
                          <a:effectLst/>
                        </a:rPr>
                        <a:t>006</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Deaths</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2846197828"/>
                  </a:ext>
                </a:extLst>
              </a:tr>
              <a:tr h="394021">
                <a:tc>
                  <a:txBody>
                    <a:bodyPr/>
                    <a:lstStyle/>
                    <a:p>
                      <a:pPr marL="0" marR="0">
                        <a:lnSpc>
                          <a:spcPct val="115000"/>
                        </a:lnSpc>
                        <a:spcBef>
                          <a:spcPts val="0"/>
                        </a:spcBef>
                        <a:spcAft>
                          <a:spcPts val="0"/>
                        </a:spcAft>
                      </a:pPr>
                      <a:r>
                        <a:rPr lang="en-US" sz="1300">
                          <a:effectLst/>
                        </a:rPr>
                        <a:t>031</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Demographic changes</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1151072339"/>
                  </a:ext>
                </a:extLst>
              </a:tr>
              <a:tr h="394869">
                <a:tc>
                  <a:txBody>
                    <a:bodyPr/>
                    <a:lstStyle/>
                    <a:p>
                      <a:pPr marL="0" marR="0">
                        <a:lnSpc>
                          <a:spcPct val="115000"/>
                        </a:lnSpc>
                        <a:spcBef>
                          <a:spcPts val="0"/>
                        </a:spcBef>
                        <a:spcAft>
                          <a:spcPts val="0"/>
                        </a:spcAft>
                      </a:pPr>
                      <a:r>
                        <a:rPr lang="en-US" sz="1300">
                          <a:effectLst/>
                        </a:rPr>
                        <a:t>035</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a:effectLst/>
                        </a:rPr>
                        <a:t>Employer EIN Correction</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222547692"/>
                  </a:ext>
                </a:extLst>
              </a:tr>
              <a:tr h="394869">
                <a:tc>
                  <a:txBody>
                    <a:bodyPr/>
                    <a:lstStyle/>
                    <a:p>
                      <a:pPr marL="0" marR="0">
                        <a:lnSpc>
                          <a:spcPct val="115000"/>
                        </a:lnSpc>
                        <a:spcBef>
                          <a:spcPts val="0"/>
                        </a:spcBef>
                        <a:spcAft>
                          <a:spcPts val="0"/>
                        </a:spcAft>
                      </a:pPr>
                      <a:r>
                        <a:rPr lang="en-US" sz="1300">
                          <a:effectLst/>
                        </a:rPr>
                        <a:t>036</a:t>
                      </a:r>
                      <a:endParaRPr lang="en-US" sz="130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tc>
                  <a:txBody>
                    <a:bodyPr/>
                    <a:lstStyle/>
                    <a:p>
                      <a:pPr marL="0" marR="0">
                        <a:lnSpc>
                          <a:spcPct val="115000"/>
                        </a:lnSpc>
                        <a:spcBef>
                          <a:spcPts val="0"/>
                        </a:spcBef>
                        <a:spcAft>
                          <a:spcPts val="0"/>
                        </a:spcAft>
                      </a:pPr>
                      <a:r>
                        <a:rPr lang="en-US" sz="1300" dirty="0">
                          <a:effectLst/>
                        </a:rPr>
                        <a:t>Gender corrections</a:t>
                      </a:r>
                      <a:endParaRPr lang="en-US" sz="1300" dirty="0">
                        <a:effectLst/>
                        <a:latin typeface="Arial" panose="020B0604020202020204" pitchFamily="34" charset="0"/>
                        <a:ea typeface="Calibri" panose="020F0502020204030204" pitchFamily="34" charset="0"/>
                        <a:cs typeface="Times New Roman" panose="02020603050405020304" pitchFamily="18" charset="0"/>
                      </a:endParaRPr>
                    </a:p>
                  </a:txBody>
                  <a:tcPr marL="92330" marR="92330" marT="0" marB="0" anchor="ctr"/>
                </a:tc>
                <a:extLst>
                  <a:ext uri="{0D108BD9-81ED-4DB2-BD59-A6C34878D82A}">
                    <a16:rowId xmlns:a16="http://schemas.microsoft.com/office/drawing/2014/main" val="1031228505"/>
                  </a:ext>
                </a:extLst>
              </a:tr>
            </a:tbl>
          </a:graphicData>
        </a:graphic>
      </p:graphicFrame>
      <p:sp>
        <p:nvSpPr>
          <p:cNvPr id="9" name="TextBox 8">
            <a:extLst>
              <a:ext uri="{FF2B5EF4-FFF2-40B4-BE49-F238E27FC236}">
                <a16:creationId xmlns:a16="http://schemas.microsoft.com/office/drawing/2014/main" id="{54D97A45-2251-4FA7-843C-17FD7B096BFF}"/>
              </a:ext>
            </a:extLst>
          </p:cNvPr>
          <p:cNvSpPr txBox="1"/>
          <p:nvPr/>
        </p:nvSpPr>
        <p:spPr>
          <a:xfrm>
            <a:off x="8256104" y="4863548"/>
            <a:ext cx="3451695" cy="2031325"/>
          </a:xfrm>
          <a:prstGeom prst="rect">
            <a:avLst/>
          </a:prstGeom>
          <a:noFill/>
        </p:spPr>
        <p:txBody>
          <a:bodyPr wrap="square" rtlCol="0">
            <a:spAutoFit/>
          </a:bodyPr>
          <a:lstStyle/>
          <a:p>
            <a:r>
              <a:rPr lang="en-US" dirty="0"/>
              <a:t> </a:t>
            </a:r>
          </a:p>
          <a:p>
            <a:r>
              <a:rPr lang="en-US" b="1" dirty="0"/>
              <a:t>NOTE:</a:t>
            </a:r>
            <a:r>
              <a:rPr lang="en-US" dirty="0"/>
              <a:t> Corrective transactions are not included on the automated WRS Periodic report.  Manual ETF ONE entry is currently used for any WRS transaction correction.</a:t>
            </a:r>
          </a:p>
          <a:p>
            <a:endParaRPr lang="en-US" dirty="0"/>
          </a:p>
        </p:txBody>
      </p:sp>
    </p:spTree>
    <p:extLst>
      <p:ext uri="{BB962C8B-B14F-4D97-AF65-F5344CB8AC3E}">
        <p14:creationId xmlns:p14="http://schemas.microsoft.com/office/powerpoint/2010/main" val="345457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02A526-C912-44B0-8951-7B5AEEF1F08C}"/>
              </a:ext>
            </a:extLst>
          </p:cNvPr>
          <p:cNvSpPr>
            <a:spLocks noGrp="1"/>
          </p:cNvSpPr>
          <p:nvPr>
            <p:ph type="ctrTitle"/>
          </p:nvPr>
        </p:nvSpPr>
        <p:spPr/>
        <p:txBody>
          <a:bodyPr/>
          <a:lstStyle/>
          <a:p>
            <a:r>
              <a:rPr lang="en-US" dirty="0"/>
              <a:t>WRS eligibility rules</a:t>
            </a:r>
          </a:p>
        </p:txBody>
      </p:sp>
    </p:spTree>
    <p:extLst>
      <p:ext uri="{BB962C8B-B14F-4D97-AF65-F5344CB8AC3E}">
        <p14:creationId xmlns:p14="http://schemas.microsoft.com/office/powerpoint/2010/main" val="3195343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4EFC-92B7-494A-81B4-6320300EFA55}"/>
              </a:ext>
            </a:extLst>
          </p:cNvPr>
          <p:cNvSpPr>
            <a:spLocks noGrp="1"/>
          </p:cNvSpPr>
          <p:nvPr>
            <p:ph type="title"/>
          </p:nvPr>
        </p:nvSpPr>
        <p:spPr/>
        <p:txBody>
          <a:bodyPr/>
          <a:lstStyle/>
          <a:p>
            <a:r>
              <a:rPr lang="en-US" dirty="0"/>
              <a:t>WRS Periodic Reporting</a:t>
            </a:r>
          </a:p>
        </p:txBody>
      </p:sp>
      <p:sp>
        <p:nvSpPr>
          <p:cNvPr id="3" name="Content Placeholder 2">
            <a:extLst>
              <a:ext uri="{FF2B5EF4-FFF2-40B4-BE49-F238E27FC236}">
                <a16:creationId xmlns:a16="http://schemas.microsoft.com/office/drawing/2014/main" id="{B79B361C-79FD-4E19-934B-39939BD426A5}"/>
              </a:ext>
            </a:extLst>
          </p:cNvPr>
          <p:cNvSpPr>
            <a:spLocks noGrp="1"/>
          </p:cNvSpPr>
          <p:nvPr>
            <p:ph idx="1"/>
          </p:nvPr>
        </p:nvSpPr>
        <p:spPr/>
        <p:txBody>
          <a:bodyPr>
            <a:normAutofit fontScale="85000" lnSpcReduction="10000"/>
          </a:bodyPr>
          <a:lstStyle/>
          <a:p>
            <a:r>
              <a:rPr lang="en-US" dirty="0"/>
              <a:t>When an employee terminates from an agency, all of the WRS-eligible rows related to the Business Unit the employee terminated from with a Row Status of ‘Not Sent’ are bundled along with the other STAR data required for a transaction.  This aggregation of data is then included on the file row sent to ETF.  </a:t>
            </a:r>
          </a:p>
          <a:p>
            <a:r>
              <a:rPr lang="en-US" dirty="0"/>
              <a:t>If an employee has multiple active WRS-eligible jobs, the employee must terminate from </a:t>
            </a:r>
            <a:r>
              <a:rPr lang="en-US" u="sng" dirty="0"/>
              <a:t>all</a:t>
            </a:r>
            <a:r>
              <a:rPr lang="en-US" dirty="0"/>
              <a:t> of the jobs before the termination transaction is sent.  Similarly, if the employee is either hired simultaneously into two WRS-eligible </a:t>
            </a:r>
            <a:r>
              <a:rPr lang="en-US" dirty="0" err="1"/>
              <a:t>Empl</a:t>
            </a:r>
            <a:r>
              <a:rPr lang="en-US" dirty="0"/>
              <a:t> Records or terminates on the same day form both jobs, multiple new employee or termination rows will be sent to ETF (one row for each job).  </a:t>
            </a:r>
          </a:p>
          <a:p>
            <a:pPr lvl="1"/>
            <a:r>
              <a:rPr lang="en-US" dirty="0"/>
              <a:t>The duplicate rows </a:t>
            </a:r>
            <a:r>
              <a:rPr lang="en-US" u="sng" dirty="0"/>
              <a:t>will</a:t>
            </a:r>
            <a:r>
              <a:rPr lang="en-US" dirty="0"/>
              <a:t> suspend in ETF ONE.</a:t>
            </a:r>
          </a:p>
        </p:txBody>
      </p:sp>
    </p:spTree>
    <p:extLst>
      <p:ext uri="{BB962C8B-B14F-4D97-AF65-F5344CB8AC3E}">
        <p14:creationId xmlns:p14="http://schemas.microsoft.com/office/powerpoint/2010/main" val="4108322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6C1A-50D6-4ED7-8405-2A9748061085}"/>
              </a:ext>
            </a:extLst>
          </p:cNvPr>
          <p:cNvSpPr>
            <a:spLocks noGrp="1"/>
          </p:cNvSpPr>
          <p:nvPr>
            <p:ph type="title"/>
          </p:nvPr>
        </p:nvSpPr>
        <p:spPr/>
        <p:txBody>
          <a:bodyPr/>
          <a:lstStyle/>
          <a:p>
            <a:r>
              <a:rPr lang="en-US" dirty="0" err="1"/>
              <a:t>Wrs</a:t>
            </a:r>
            <a:r>
              <a:rPr lang="en-US" dirty="0"/>
              <a:t> periodic reporting</a:t>
            </a:r>
          </a:p>
        </p:txBody>
      </p:sp>
      <p:sp>
        <p:nvSpPr>
          <p:cNvPr id="3" name="Content Placeholder 2">
            <a:extLst>
              <a:ext uri="{FF2B5EF4-FFF2-40B4-BE49-F238E27FC236}">
                <a16:creationId xmlns:a16="http://schemas.microsoft.com/office/drawing/2014/main" id="{6CA52FB7-FE70-4127-BD3A-4D29A1931877}"/>
              </a:ext>
            </a:extLst>
          </p:cNvPr>
          <p:cNvSpPr>
            <a:spLocks noGrp="1"/>
          </p:cNvSpPr>
          <p:nvPr>
            <p:ph idx="1"/>
          </p:nvPr>
        </p:nvSpPr>
        <p:spPr>
          <a:xfrm>
            <a:off x="581192" y="1881809"/>
            <a:ext cx="11029615" cy="4810539"/>
          </a:xfrm>
          <a:solidFill>
            <a:schemeClr val="bg1"/>
          </a:solidFill>
        </p:spPr>
        <p:txBody>
          <a:bodyPr>
            <a:normAutofit fontScale="92500" lnSpcReduction="10000"/>
          </a:bodyPr>
          <a:lstStyle/>
          <a:p>
            <a:r>
              <a:rPr lang="en-US" dirty="0"/>
              <a:t>The WRS Periodic report applies a 20-day* waiting period before reporting termination transactions.  </a:t>
            </a:r>
          </a:p>
          <a:p>
            <a:pPr lvl="1"/>
            <a:r>
              <a:rPr lang="en-US" b="1" dirty="0"/>
              <a:t>Reason:</a:t>
            </a:r>
            <a:r>
              <a:rPr lang="en-US" dirty="0"/>
              <a:t> 20 days was the minimum period determined to be necessary to capture the payroll data from the employee’s last expected pay calculation on the Periodic report.  </a:t>
            </a:r>
          </a:p>
          <a:p>
            <a:pPr lvl="1"/>
            <a:r>
              <a:rPr lang="en-US" dirty="0"/>
              <a:t>If an employee terminates and is then rehired by the same agency, the rehire ETF transaction also abides by the 20 waiting period.  </a:t>
            </a:r>
          </a:p>
          <a:p>
            <a:pPr lvl="2"/>
            <a:r>
              <a:rPr lang="en-US" dirty="0"/>
              <a:t>The rehire transaction is not sent until the earlier termination transaction is sent.</a:t>
            </a:r>
          </a:p>
          <a:p>
            <a:pPr lvl="1"/>
            <a:r>
              <a:rPr lang="en-US" dirty="0"/>
              <a:t>Exception to the Waiting Period:  If an employee terminates from one agency and transfers to a different agency, the hire transaction with the new agency is sent immediately.  </a:t>
            </a:r>
          </a:p>
          <a:p>
            <a:pPr lvl="2"/>
            <a:r>
              <a:rPr lang="en-US" dirty="0"/>
              <a:t>The waiting period will still apply to the termination transaction from the former agency before it is included on the WRS Periodic report.</a:t>
            </a:r>
          </a:p>
          <a:p>
            <a:pPr marL="0" indent="0">
              <a:buNone/>
            </a:pPr>
            <a:r>
              <a:rPr lang="en-US" sz="2200" dirty="0"/>
              <a:t>*In December and January the lag increases to 30 days</a:t>
            </a:r>
          </a:p>
        </p:txBody>
      </p:sp>
    </p:spTree>
    <p:extLst>
      <p:ext uri="{BB962C8B-B14F-4D97-AF65-F5344CB8AC3E}">
        <p14:creationId xmlns:p14="http://schemas.microsoft.com/office/powerpoint/2010/main" val="3601882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7788-04FC-4F6F-B666-94551D63D2A0}"/>
              </a:ext>
            </a:extLst>
          </p:cNvPr>
          <p:cNvSpPr>
            <a:spLocks noGrp="1"/>
          </p:cNvSpPr>
          <p:nvPr>
            <p:ph type="title"/>
          </p:nvPr>
        </p:nvSpPr>
        <p:spPr/>
        <p:txBody>
          <a:bodyPr/>
          <a:lstStyle/>
          <a:p>
            <a:r>
              <a:rPr lang="en-US" dirty="0"/>
              <a:t>WRS annual reporting</a:t>
            </a:r>
          </a:p>
        </p:txBody>
      </p:sp>
      <p:sp>
        <p:nvSpPr>
          <p:cNvPr id="3" name="Content Placeholder 2">
            <a:extLst>
              <a:ext uri="{FF2B5EF4-FFF2-40B4-BE49-F238E27FC236}">
                <a16:creationId xmlns:a16="http://schemas.microsoft.com/office/drawing/2014/main" id="{3B555AEC-223F-4BE9-A477-87F7B5D3E8BB}"/>
              </a:ext>
            </a:extLst>
          </p:cNvPr>
          <p:cNvSpPr>
            <a:spLocks noGrp="1"/>
          </p:cNvSpPr>
          <p:nvPr>
            <p:ph idx="1"/>
          </p:nvPr>
        </p:nvSpPr>
        <p:spPr/>
        <p:txBody>
          <a:bodyPr>
            <a:normAutofit fontScale="77500" lnSpcReduction="20000"/>
          </a:bodyPr>
          <a:lstStyle/>
          <a:p>
            <a:r>
              <a:rPr lang="en-US" dirty="0"/>
              <a:t>In the third week of January, by a date set by ETF, Central Benefits generates and transmits the WRS Annual report to ETF.  </a:t>
            </a:r>
          </a:p>
          <a:p>
            <a:r>
              <a:rPr lang="en-US" dirty="0"/>
              <a:t>The report is generated on behalf of all agencies administered under the STAR system.</a:t>
            </a:r>
          </a:p>
          <a:p>
            <a:r>
              <a:rPr lang="en-US" dirty="0"/>
              <a:t>The report aggregates the WRS hours, earnings, and employee contributions by Business Unit, </a:t>
            </a:r>
            <a:r>
              <a:rPr lang="en-US" dirty="0" err="1"/>
              <a:t>Elig</a:t>
            </a:r>
            <a:r>
              <a:rPr lang="en-US" dirty="0"/>
              <a:t> Config1 fields with values that are WRS-eligible, and rows with a status of “NOT SENT”.  </a:t>
            </a:r>
          </a:p>
          <a:p>
            <a:pPr lvl="1"/>
            <a:r>
              <a:rPr lang="en-US" dirty="0"/>
              <a:t>The WRS hours, earnings, and contributions are aggregated to a single row on the annual report for employees with multiple active </a:t>
            </a:r>
            <a:r>
              <a:rPr lang="en-US" dirty="0" err="1"/>
              <a:t>Empl</a:t>
            </a:r>
            <a:r>
              <a:rPr lang="en-US" dirty="0"/>
              <a:t> </a:t>
            </a:r>
            <a:r>
              <a:rPr lang="en-US" dirty="0" err="1"/>
              <a:t>Rcds</a:t>
            </a:r>
            <a:r>
              <a:rPr lang="en-US" dirty="0"/>
              <a:t> for the same agency and </a:t>
            </a:r>
            <a:r>
              <a:rPr lang="en-US" dirty="0" err="1"/>
              <a:t>Elig</a:t>
            </a:r>
            <a:r>
              <a:rPr lang="en-US" dirty="0"/>
              <a:t> Config1 value.  </a:t>
            </a:r>
          </a:p>
          <a:p>
            <a:r>
              <a:rPr lang="en-US" dirty="0"/>
              <a:t>ETF then uses the report to finalize the WRS hours, earnings, and employee contributions attributed to the employee by WRS employment category and agency for the calendar year.</a:t>
            </a:r>
          </a:p>
          <a:p>
            <a:endParaRPr lang="en-US" dirty="0"/>
          </a:p>
        </p:txBody>
      </p:sp>
    </p:spTree>
    <p:extLst>
      <p:ext uri="{BB962C8B-B14F-4D97-AF65-F5344CB8AC3E}">
        <p14:creationId xmlns:p14="http://schemas.microsoft.com/office/powerpoint/2010/main" val="1307010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FBD3-57D6-4CA3-ADA4-AAC560FE97DE}"/>
              </a:ext>
            </a:extLst>
          </p:cNvPr>
          <p:cNvSpPr>
            <a:spLocks noGrp="1"/>
          </p:cNvSpPr>
          <p:nvPr>
            <p:ph type="title"/>
          </p:nvPr>
        </p:nvSpPr>
        <p:spPr/>
        <p:txBody>
          <a:bodyPr/>
          <a:lstStyle/>
          <a:p>
            <a:r>
              <a:rPr lang="en-US" dirty="0"/>
              <a:t>Manual </a:t>
            </a:r>
            <a:r>
              <a:rPr lang="en-US" dirty="0" err="1"/>
              <a:t>wrs</a:t>
            </a:r>
            <a:r>
              <a:rPr lang="en-US" dirty="0"/>
              <a:t> reporting – Current Year</a:t>
            </a:r>
          </a:p>
        </p:txBody>
      </p:sp>
      <p:sp>
        <p:nvSpPr>
          <p:cNvPr id="3" name="Content Placeholder 2">
            <a:extLst>
              <a:ext uri="{FF2B5EF4-FFF2-40B4-BE49-F238E27FC236}">
                <a16:creationId xmlns:a16="http://schemas.microsoft.com/office/drawing/2014/main" id="{A44E0168-2EB5-47F0-A170-2D5F21BA7502}"/>
              </a:ext>
            </a:extLst>
          </p:cNvPr>
          <p:cNvSpPr>
            <a:spLocks noGrp="1"/>
          </p:cNvSpPr>
          <p:nvPr>
            <p:ph idx="1"/>
          </p:nvPr>
        </p:nvSpPr>
        <p:spPr/>
        <p:txBody>
          <a:bodyPr>
            <a:normAutofit lnSpcReduction="10000"/>
          </a:bodyPr>
          <a:lstStyle/>
          <a:p>
            <a:r>
              <a:rPr lang="en-US" dirty="0"/>
              <a:t>All current year transactions that need to be entered should be submitted to Central Benefits via ticket for them to enter.</a:t>
            </a:r>
          </a:p>
          <a:p>
            <a:pPr lvl="1"/>
            <a:r>
              <a:rPr lang="en-US" b="1" dirty="0"/>
              <a:t>Reason</a:t>
            </a:r>
            <a:r>
              <a:rPr lang="en-US" dirty="0"/>
              <a:t>: Rows on the WRS Transaction table that are included in a manual transaction must have the Row Status updated in order to avoid duplicating the information either by the Periodic or Annual WRS reports.  Even updating the Row Status may not be enough to completely avoid resending the transaction.  Any manual entry must be accompanied by an SSO ticket to enable the Central benefits unit to mitigate any potential WRS data discrepancies.</a:t>
            </a:r>
          </a:p>
          <a:p>
            <a:pPr lvl="1"/>
            <a:r>
              <a:rPr lang="en-US" dirty="0"/>
              <a:t>Example: Separation benefit due to hardship prior to 20 day lag taking effect.</a:t>
            </a:r>
          </a:p>
        </p:txBody>
      </p:sp>
    </p:spTree>
    <p:extLst>
      <p:ext uri="{BB962C8B-B14F-4D97-AF65-F5344CB8AC3E}">
        <p14:creationId xmlns:p14="http://schemas.microsoft.com/office/powerpoint/2010/main" val="2248488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017A-7CCE-4608-A3CF-105108649FBE}"/>
              </a:ext>
            </a:extLst>
          </p:cNvPr>
          <p:cNvSpPr>
            <a:spLocks noGrp="1"/>
          </p:cNvSpPr>
          <p:nvPr>
            <p:ph type="title"/>
          </p:nvPr>
        </p:nvSpPr>
        <p:spPr/>
        <p:txBody>
          <a:bodyPr/>
          <a:lstStyle/>
          <a:p>
            <a:r>
              <a:rPr lang="en-US" dirty="0"/>
              <a:t>Manual </a:t>
            </a:r>
            <a:r>
              <a:rPr lang="en-US" dirty="0" err="1"/>
              <a:t>wrs</a:t>
            </a:r>
            <a:r>
              <a:rPr lang="en-US" dirty="0"/>
              <a:t> reporting – Prior Year</a:t>
            </a:r>
          </a:p>
        </p:txBody>
      </p:sp>
      <p:sp>
        <p:nvSpPr>
          <p:cNvPr id="3" name="Content Placeholder 2">
            <a:extLst>
              <a:ext uri="{FF2B5EF4-FFF2-40B4-BE49-F238E27FC236}">
                <a16:creationId xmlns:a16="http://schemas.microsoft.com/office/drawing/2014/main" id="{A38BDF3D-7139-4E40-BA1D-E9DC3A83EBF0}"/>
              </a:ext>
            </a:extLst>
          </p:cNvPr>
          <p:cNvSpPr>
            <a:spLocks noGrp="1"/>
          </p:cNvSpPr>
          <p:nvPr>
            <p:ph idx="1"/>
          </p:nvPr>
        </p:nvSpPr>
        <p:spPr/>
        <p:txBody>
          <a:bodyPr/>
          <a:lstStyle/>
          <a:p>
            <a:r>
              <a:rPr lang="en-US" dirty="0"/>
              <a:t>Once a WRS Annual has been processed and finalized, Central Benefits does NOT update the WRS Transaction Table.</a:t>
            </a:r>
          </a:p>
          <a:p>
            <a:pPr lvl="1"/>
            <a:r>
              <a:rPr lang="en-US" dirty="0"/>
              <a:t>ETF is the official record; to review any prior year transactions, you will need to look in ETF (WRS Earnings Reconciliation Reports (Final))</a:t>
            </a:r>
          </a:p>
          <a:p>
            <a:pPr lvl="1"/>
            <a:r>
              <a:rPr lang="en-US" dirty="0"/>
              <a:t>Agencies, if comfortable, can make their own prior year transactions in ETF manually without contacting Central Benefits.</a:t>
            </a:r>
          </a:p>
          <a:p>
            <a:pPr lvl="1"/>
            <a:r>
              <a:rPr lang="en-US" dirty="0"/>
              <a:t>Information regarding manual WRS transaction entry into ETF ONE is covered in the WRS Administration Manual (ET-1127) </a:t>
            </a:r>
            <a:r>
              <a:rPr lang="en-US" u="sng" dirty="0">
                <a:hlinkClick r:id="rId2"/>
              </a:rPr>
              <a:t>Chapter 9</a:t>
            </a:r>
            <a:r>
              <a:rPr lang="en-US" dirty="0"/>
              <a:t>.</a:t>
            </a:r>
          </a:p>
        </p:txBody>
      </p:sp>
    </p:spTree>
    <p:extLst>
      <p:ext uri="{BB962C8B-B14F-4D97-AF65-F5344CB8AC3E}">
        <p14:creationId xmlns:p14="http://schemas.microsoft.com/office/powerpoint/2010/main" val="2214832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50E26-8098-48A2-823D-49F2CF1E0A1D}"/>
              </a:ext>
            </a:extLst>
          </p:cNvPr>
          <p:cNvSpPr>
            <a:spLocks noGrp="1"/>
          </p:cNvSpPr>
          <p:nvPr>
            <p:ph type="ctrTitle"/>
          </p:nvPr>
        </p:nvSpPr>
        <p:spPr/>
        <p:txBody>
          <a:bodyPr/>
          <a:lstStyle/>
          <a:p>
            <a:r>
              <a:rPr lang="en-US" dirty="0"/>
              <a:t>WRS Queries</a:t>
            </a:r>
          </a:p>
        </p:txBody>
      </p:sp>
    </p:spTree>
    <p:extLst>
      <p:ext uri="{BB962C8B-B14F-4D97-AF65-F5344CB8AC3E}">
        <p14:creationId xmlns:p14="http://schemas.microsoft.com/office/powerpoint/2010/main" val="319308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8C5B-4DC7-45C9-8CF8-D50197D11092}"/>
              </a:ext>
            </a:extLst>
          </p:cNvPr>
          <p:cNvSpPr>
            <a:spLocks noGrp="1"/>
          </p:cNvSpPr>
          <p:nvPr>
            <p:ph type="title"/>
          </p:nvPr>
        </p:nvSpPr>
        <p:spPr/>
        <p:txBody>
          <a:bodyPr/>
          <a:lstStyle/>
          <a:p>
            <a:r>
              <a:rPr lang="en-US" dirty="0"/>
              <a:t>WRS Queries overview</a:t>
            </a:r>
          </a:p>
        </p:txBody>
      </p:sp>
      <p:graphicFrame>
        <p:nvGraphicFramePr>
          <p:cNvPr id="7" name="Diagram 6">
            <a:extLst>
              <a:ext uri="{FF2B5EF4-FFF2-40B4-BE49-F238E27FC236}">
                <a16:creationId xmlns:a16="http://schemas.microsoft.com/office/drawing/2014/main" id="{B71E5272-6968-47BD-8BEC-52F85E93170C}"/>
              </a:ext>
            </a:extLst>
          </p:cNvPr>
          <p:cNvGraphicFramePr/>
          <p:nvPr>
            <p:extLst>
              <p:ext uri="{D42A27DB-BD31-4B8C-83A1-F6EECF244321}">
                <p14:modId xmlns:p14="http://schemas.microsoft.com/office/powerpoint/2010/main" val="1026229633"/>
              </p:ext>
            </p:extLst>
          </p:nvPr>
        </p:nvGraphicFramePr>
        <p:xfrm>
          <a:off x="3475434" y="1986602"/>
          <a:ext cx="5241132" cy="364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462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8B98-3939-41BB-8692-3980349B9BF6}"/>
              </a:ext>
            </a:extLst>
          </p:cNvPr>
          <p:cNvSpPr>
            <a:spLocks noGrp="1"/>
          </p:cNvSpPr>
          <p:nvPr>
            <p:ph type="title"/>
          </p:nvPr>
        </p:nvSpPr>
        <p:spPr/>
        <p:txBody>
          <a:bodyPr/>
          <a:lstStyle/>
          <a:p>
            <a:r>
              <a:rPr lang="en-US" dirty="0"/>
              <a:t>WRS queries</a:t>
            </a:r>
          </a:p>
        </p:txBody>
      </p:sp>
      <p:sp>
        <p:nvSpPr>
          <p:cNvPr id="3" name="Content Placeholder 2">
            <a:extLst>
              <a:ext uri="{FF2B5EF4-FFF2-40B4-BE49-F238E27FC236}">
                <a16:creationId xmlns:a16="http://schemas.microsoft.com/office/drawing/2014/main" id="{A50205C0-9060-41B3-B3CD-2CFA520EB93E}"/>
              </a:ext>
            </a:extLst>
          </p:cNvPr>
          <p:cNvSpPr>
            <a:spLocks noGrp="1"/>
          </p:cNvSpPr>
          <p:nvPr>
            <p:ph idx="1"/>
          </p:nvPr>
        </p:nvSpPr>
        <p:spPr>
          <a:xfrm>
            <a:off x="485942" y="1856646"/>
            <a:ext cx="11029615" cy="1013801"/>
          </a:xfrm>
        </p:spPr>
        <p:txBody>
          <a:bodyPr>
            <a:normAutofit fontScale="62500" lnSpcReduction="20000"/>
          </a:bodyPr>
          <a:lstStyle/>
          <a:p>
            <a:r>
              <a:rPr lang="en-US" dirty="0"/>
              <a:t>The queries you will need to run are listed in the chart below. Where you see an “XXXX”, that is where you will insert the year. There are specific queries for each year because contribution rates typically change annually and there is logic built into the queries to do some calculations for you based on the contribution rate for that year.</a:t>
            </a:r>
          </a:p>
          <a:p>
            <a:endParaRPr lang="en-US" dirty="0"/>
          </a:p>
        </p:txBody>
      </p:sp>
      <p:graphicFrame>
        <p:nvGraphicFramePr>
          <p:cNvPr id="4" name="Table 3">
            <a:extLst>
              <a:ext uri="{FF2B5EF4-FFF2-40B4-BE49-F238E27FC236}">
                <a16:creationId xmlns:a16="http://schemas.microsoft.com/office/drawing/2014/main" id="{E4C2403A-773C-4802-8065-B91F68C84B5A}"/>
              </a:ext>
            </a:extLst>
          </p:cNvPr>
          <p:cNvGraphicFramePr>
            <a:graphicFrameLocks noGrp="1"/>
          </p:cNvGraphicFramePr>
          <p:nvPr>
            <p:extLst>
              <p:ext uri="{D42A27DB-BD31-4B8C-83A1-F6EECF244321}">
                <p14:modId xmlns:p14="http://schemas.microsoft.com/office/powerpoint/2010/main" val="2886681468"/>
              </p:ext>
            </p:extLst>
          </p:nvPr>
        </p:nvGraphicFramePr>
        <p:xfrm>
          <a:off x="1683981" y="3011137"/>
          <a:ext cx="8824038" cy="2049510"/>
        </p:xfrm>
        <a:graphic>
          <a:graphicData uri="http://schemas.openxmlformats.org/drawingml/2006/table">
            <a:tbl>
              <a:tblPr firstRow="1" firstCol="1" bandRow="1">
                <a:tableStyleId>{69CF1AB2-1976-4502-BF36-3FF5EA218861}</a:tableStyleId>
              </a:tblPr>
              <a:tblGrid>
                <a:gridCol w="2941346">
                  <a:extLst>
                    <a:ext uri="{9D8B030D-6E8A-4147-A177-3AD203B41FA5}">
                      <a16:colId xmlns:a16="http://schemas.microsoft.com/office/drawing/2014/main" val="4111399858"/>
                    </a:ext>
                  </a:extLst>
                </a:gridCol>
                <a:gridCol w="2941346">
                  <a:extLst>
                    <a:ext uri="{9D8B030D-6E8A-4147-A177-3AD203B41FA5}">
                      <a16:colId xmlns:a16="http://schemas.microsoft.com/office/drawing/2014/main" val="2813755410"/>
                    </a:ext>
                  </a:extLst>
                </a:gridCol>
                <a:gridCol w="2941346">
                  <a:extLst>
                    <a:ext uri="{9D8B030D-6E8A-4147-A177-3AD203B41FA5}">
                      <a16:colId xmlns:a16="http://schemas.microsoft.com/office/drawing/2014/main" val="1495510061"/>
                    </a:ext>
                  </a:extLst>
                </a:gridCol>
              </a:tblGrid>
              <a:tr h="265385">
                <a:tc>
                  <a:txBody>
                    <a:bodyPr/>
                    <a:lstStyle/>
                    <a:p>
                      <a:pPr marL="0" marR="0" algn="ctr">
                        <a:spcBef>
                          <a:spcPts val="0"/>
                        </a:spcBef>
                        <a:spcAft>
                          <a:spcPts val="0"/>
                        </a:spcAft>
                      </a:pPr>
                      <a:r>
                        <a:rPr lang="en-US" sz="1500" dirty="0">
                          <a:effectLst/>
                        </a:rPr>
                        <a:t>WRS Totals Queries (Total Earnings by Category)</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dirty="0">
                          <a:effectLst/>
                        </a:rPr>
                        <a:t>WRS EE Detail Queries (EE Detail by Category)</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WRS Trans Table</a:t>
                      </a:r>
                    </a:p>
                  </a:txBody>
                  <a:tcPr marL="99519" marR="99519" marT="0" marB="0" anchor="ctr"/>
                </a:tc>
                <a:extLst>
                  <a:ext uri="{0D108BD9-81ED-4DB2-BD59-A6C34878D82A}">
                    <a16:rowId xmlns:a16="http://schemas.microsoft.com/office/drawing/2014/main" val="1072731035"/>
                  </a:ext>
                </a:extLst>
              </a:tr>
              <a:tr h="265385">
                <a:tc>
                  <a:txBody>
                    <a:bodyPr/>
                    <a:lstStyle/>
                    <a:p>
                      <a:pPr marL="0" marR="0" algn="ctr">
                        <a:spcBef>
                          <a:spcPts val="0"/>
                        </a:spcBef>
                        <a:spcAft>
                          <a:spcPts val="0"/>
                        </a:spcAft>
                      </a:pPr>
                      <a:r>
                        <a:rPr lang="en-US" sz="1500" b="0">
                          <a:effectLst/>
                        </a:rPr>
                        <a:t>WI_WRS_XXXX_TOTALS_GENERL</a:t>
                      </a:r>
                      <a:endParaRPr lang="en-US" sz="1500" b="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a:effectLst/>
                        </a:rPr>
                        <a:t>WI_WRS_XXXX_EE_GENERL</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WI_WRS_XXXX_TRANS</a:t>
                      </a:r>
                    </a:p>
                  </a:txBody>
                  <a:tcPr marL="99519" marR="99519" marT="0" marB="0" anchor="ctr"/>
                </a:tc>
                <a:extLst>
                  <a:ext uri="{0D108BD9-81ED-4DB2-BD59-A6C34878D82A}">
                    <a16:rowId xmlns:a16="http://schemas.microsoft.com/office/drawing/2014/main" val="3237442782"/>
                  </a:ext>
                </a:extLst>
              </a:tr>
              <a:tr h="265385">
                <a:tc>
                  <a:txBody>
                    <a:bodyPr/>
                    <a:lstStyle/>
                    <a:p>
                      <a:pPr marL="914400" marR="0" indent="-914400" algn="ctr">
                        <a:spcBef>
                          <a:spcPts val="0"/>
                        </a:spcBef>
                        <a:spcAft>
                          <a:spcPts val="0"/>
                        </a:spcAft>
                      </a:pPr>
                      <a:r>
                        <a:rPr lang="en-US" sz="1500" b="0" dirty="0">
                          <a:effectLst/>
                        </a:rPr>
                        <a:t>WI_WRS_XXXX_TOTALS_EXEC</a:t>
                      </a:r>
                      <a:endParaRPr lang="en-US" sz="1500" b="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a:effectLst/>
                        </a:rPr>
                        <a:t>WI_WRS_XXXX_EE_EXEC</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99519" marR="99519" marT="0" marB="0" anchor="ctr"/>
                </a:tc>
                <a:extLst>
                  <a:ext uri="{0D108BD9-81ED-4DB2-BD59-A6C34878D82A}">
                    <a16:rowId xmlns:a16="http://schemas.microsoft.com/office/drawing/2014/main" val="10005685"/>
                  </a:ext>
                </a:extLst>
              </a:tr>
              <a:tr h="265385">
                <a:tc>
                  <a:txBody>
                    <a:bodyPr/>
                    <a:lstStyle/>
                    <a:p>
                      <a:pPr marL="0" marR="0" algn="ctr">
                        <a:spcBef>
                          <a:spcPts val="0"/>
                        </a:spcBef>
                        <a:spcAft>
                          <a:spcPts val="0"/>
                        </a:spcAft>
                      </a:pPr>
                      <a:r>
                        <a:rPr lang="en-US" sz="1500" b="0">
                          <a:effectLst/>
                        </a:rPr>
                        <a:t>WI_WRS_XXXX_TOTALS_PROT</a:t>
                      </a:r>
                      <a:endParaRPr lang="en-US" sz="1500" b="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a:effectLst/>
                        </a:rPr>
                        <a:t>WI_WRS_XXXX_EE_PROT</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99519" marR="99519" marT="0" marB="0" anchor="ctr"/>
                </a:tc>
                <a:extLst>
                  <a:ext uri="{0D108BD9-81ED-4DB2-BD59-A6C34878D82A}">
                    <a16:rowId xmlns:a16="http://schemas.microsoft.com/office/drawing/2014/main" val="713010583"/>
                  </a:ext>
                </a:extLst>
              </a:tr>
              <a:tr h="265385">
                <a:tc>
                  <a:txBody>
                    <a:bodyPr/>
                    <a:lstStyle/>
                    <a:p>
                      <a:pPr marL="0" marR="0" algn="ctr">
                        <a:spcBef>
                          <a:spcPts val="0"/>
                        </a:spcBef>
                        <a:spcAft>
                          <a:spcPts val="0"/>
                        </a:spcAft>
                      </a:pPr>
                      <a:r>
                        <a:rPr lang="en-US" sz="1500" b="0" dirty="0">
                          <a:effectLst/>
                        </a:rPr>
                        <a:t>WI_WRS_XXXX_TOTALS_PROTXO</a:t>
                      </a:r>
                      <a:endParaRPr lang="en-US" sz="1500" b="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a:effectLst/>
                        </a:rPr>
                        <a:t>WI_WRS_XXXX_EE_PROTXO</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99519" marR="99519" marT="0" marB="0" anchor="ctr"/>
                </a:tc>
                <a:extLst>
                  <a:ext uri="{0D108BD9-81ED-4DB2-BD59-A6C34878D82A}">
                    <a16:rowId xmlns:a16="http://schemas.microsoft.com/office/drawing/2014/main" val="3823651567"/>
                  </a:ext>
                </a:extLst>
              </a:tr>
              <a:tr h="265385">
                <a:tc>
                  <a:txBody>
                    <a:bodyPr/>
                    <a:lstStyle/>
                    <a:p>
                      <a:pPr marL="0" marR="0" algn="ctr">
                        <a:spcBef>
                          <a:spcPts val="0"/>
                        </a:spcBef>
                        <a:spcAft>
                          <a:spcPts val="0"/>
                        </a:spcAft>
                      </a:pPr>
                      <a:r>
                        <a:rPr lang="en-US" sz="1500" b="0">
                          <a:effectLst/>
                        </a:rPr>
                        <a:t>WI_WRS_XXXX_TOTALS_PROTXX</a:t>
                      </a:r>
                      <a:endParaRPr lang="en-US" sz="1500" b="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a:effectLst/>
                        </a:rPr>
                        <a:t>WI_WRS_XXXX_EE_PROTXX</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99519" marR="99519" marT="0" marB="0" anchor="ctr"/>
                </a:tc>
                <a:extLst>
                  <a:ext uri="{0D108BD9-81ED-4DB2-BD59-A6C34878D82A}">
                    <a16:rowId xmlns:a16="http://schemas.microsoft.com/office/drawing/2014/main" val="761445958"/>
                  </a:ext>
                </a:extLst>
              </a:tr>
              <a:tr h="265385">
                <a:tc>
                  <a:txBody>
                    <a:bodyPr/>
                    <a:lstStyle/>
                    <a:p>
                      <a:pPr marL="0" marR="0" algn="ctr">
                        <a:spcBef>
                          <a:spcPts val="0"/>
                        </a:spcBef>
                        <a:spcAft>
                          <a:spcPts val="0"/>
                        </a:spcAft>
                      </a:pPr>
                      <a:r>
                        <a:rPr lang="en-US" sz="1500" b="0" dirty="0">
                          <a:effectLst/>
                        </a:rPr>
                        <a:t>WI_WRS_XXXX_TOTALS_DOTGR</a:t>
                      </a:r>
                      <a:endParaRPr lang="en-US" sz="1500" b="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r>
                        <a:rPr lang="en-US" sz="1500" dirty="0">
                          <a:effectLst/>
                        </a:rPr>
                        <a:t>WI_WRS_XXXX_EE_DOTGR</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99519" marR="99519" marT="0" marB="0" anchor="ctr"/>
                </a:tc>
                <a:tc>
                  <a:txBody>
                    <a:bodyPr/>
                    <a:lstStyle/>
                    <a:p>
                      <a:pPr marL="0" marR="0" algn="ctr">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99519" marR="99519" marT="0" marB="0" anchor="ctr"/>
                </a:tc>
                <a:extLst>
                  <a:ext uri="{0D108BD9-81ED-4DB2-BD59-A6C34878D82A}">
                    <a16:rowId xmlns:a16="http://schemas.microsoft.com/office/drawing/2014/main" val="3891045710"/>
                  </a:ext>
                </a:extLst>
              </a:tr>
            </a:tbl>
          </a:graphicData>
        </a:graphic>
      </p:graphicFrame>
    </p:spTree>
    <p:extLst>
      <p:ext uri="{BB962C8B-B14F-4D97-AF65-F5344CB8AC3E}">
        <p14:creationId xmlns:p14="http://schemas.microsoft.com/office/powerpoint/2010/main" val="3220841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8C81-966F-4D80-BB23-CE228085EEAC}"/>
              </a:ext>
            </a:extLst>
          </p:cNvPr>
          <p:cNvSpPr>
            <a:spLocks noGrp="1"/>
          </p:cNvSpPr>
          <p:nvPr>
            <p:ph type="title"/>
          </p:nvPr>
        </p:nvSpPr>
        <p:spPr/>
        <p:txBody>
          <a:bodyPr/>
          <a:lstStyle/>
          <a:p>
            <a:r>
              <a:rPr lang="en-US" dirty="0"/>
              <a:t>Data elements in </a:t>
            </a:r>
            <a:r>
              <a:rPr lang="en-US" dirty="0" err="1"/>
              <a:t>wrs</a:t>
            </a:r>
            <a:r>
              <a:rPr lang="en-US" dirty="0"/>
              <a:t> queries</a:t>
            </a:r>
          </a:p>
        </p:txBody>
      </p:sp>
      <p:graphicFrame>
        <p:nvGraphicFramePr>
          <p:cNvPr id="4" name="Table 3">
            <a:extLst>
              <a:ext uri="{FF2B5EF4-FFF2-40B4-BE49-F238E27FC236}">
                <a16:creationId xmlns:a16="http://schemas.microsoft.com/office/drawing/2014/main" id="{3D7EF783-4FE3-4F6F-9892-55ACF1734884}"/>
              </a:ext>
            </a:extLst>
          </p:cNvPr>
          <p:cNvGraphicFramePr>
            <a:graphicFrameLocks noGrp="1"/>
          </p:cNvGraphicFramePr>
          <p:nvPr>
            <p:extLst>
              <p:ext uri="{D42A27DB-BD31-4B8C-83A1-F6EECF244321}">
                <p14:modId xmlns:p14="http://schemas.microsoft.com/office/powerpoint/2010/main" val="1768004917"/>
              </p:ext>
            </p:extLst>
          </p:nvPr>
        </p:nvGraphicFramePr>
        <p:xfrm>
          <a:off x="716459" y="1958106"/>
          <a:ext cx="10759082" cy="4783886"/>
        </p:xfrm>
        <a:graphic>
          <a:graphicData uri="http://schemas.openxmlformats.org/drawingml/2006/table">
            <a:tbl>
              <a:tblPr firstRow="1" firstCol="1" bandRow="1">
                <a:tableStyleId>{5C22544A-7EE6-4342-B048-85BDC9FD1C3A}</a:tableStyleId>
              </a:tblPr>
              <a:tblGrid>
                <a:gridCol w="3225731">
                  <a:extLst>
                    <a:ext uri="{9D8B030D-6E8A-4147-A177-3AD203B41FA5}">
                      <a16:colId xmlns:a16="http://schemas.microsoft.com/office/drawing/2014/main" val="1347687303"/>
                    </a:ext>
                  </a:extLst>
                </a:gridCol>
                <a:gridCol w="7533351">
                  <a:extLst>
                    <a:ext uri="{9D8B030D-6E8A-4147-A177-3AD203B41FA5}">
                      <a16:colId xmlns:a16="http://schemas.microsoft.com/office/drawing/2014/main" val="889395069"/>
                    </a:ext>
                  </a:extLst>
                </a:gridCol>
              </a:tblGrid>
              <a:tr h="327664">
                <a:tc>
                  <a:txBody>
                    <a:bodyPr/>
                    <a:lstStyle/>
                    <a:p>
                      <a:pPr marL="0" marR="0">
                        <a:spcBef>
                          <a:spcPts val="0"/>
                        </a:spcBef>
                        <a:spcAft>
                          <a:spcPts val="0"/>
                        </a:spcAft>
                      </a:pPr>
                      <a:r>
                        <a:rPr lang="en-US" sz="1400">
                          <a:effectLst/>
                        </a:rPr>
                        <a:t>Heading</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Definition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434887"/>
                  </a:ext>
                </a:extLst>
              </a:tr>
              <a:tr h="393196">
                <a:tc>
                  <a:txBody>
                    <a:bodyPr/>
                    <a:lstStyle/>
                    <a:p>
                      <a:pPr marL="0" marR="0">
                        <a:spcBef>
                          <a:spcPts val="0"/>
                        </a:spcBef>
                        <a:spcAft>
                          <a:spcPts val="0"/>
                        </a:spcAft>
                      </a:pPr>
                      <a:r>
                        <a:rPr lang="en-US" sz="1400">
                          <a:effectLst/>
                        </a:rPr>
                        <a:t>Sum WRS Hours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WRS Reportable Hours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3432895"/>
                  </a:ext>
                </a:extLst>
              </a:tr>
              <a:tr h="393196">
                <a:tc>
                  <a:txBody>
                    <a:bodyPr/>
                    <a:lstStyle/>
                    <a:p>
                      <a:pPr marL="0" marR="0">
                        <a:spcBef>
                          <a:spcPts val="0"/>
                        </a:spcBef>
                        <a:spcAft>
                          <a:spcPts val="0"/>
                        </a:spcAft>
                      </a:pPr>
                      <a:r>
                        <a:rPr lang="en-US" sz="1400">
                          <a:effectLst/>
                        </a:rPr>
                        <a:t>Sum WRS Earnings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WRS Reportable Earnings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3679888"/>
                  </a:ext>
                </a:extLst>
              </a:tr>
              <a:tr h="393196">
                <a:tc>
                  <a:txBody>
                    <a:bodyPr/>
                    <a:lstStyle/>
                    <a:p>
                      <a:pPr marL="0" marR="0">
                        <a:spcBef>
                          <a:spcPts val="0"/>
                        </a:spcBef>
                        <a:spcAft>
                          <a:spcPts val="0"/>
                        </a:spcAft>
                      </a:pPr>
                      <a:r>
                        <a:rPr lang="en-US" sz="1400">
                          <a:effectLst/>
                        </a:rPr>
                        <a:t>Sum WRS Ded 7W B</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WRS Employee Required Before-Tax WRS Contributions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6740208"/>
                  </a:ext>
                </a:extLst>
              </a:tr>
              <a:tr h="655327">
                <a:tc>
                  <a:txBody>
                    <a:bodyPr/>
                    <a:lstStyle/>
                    <a:p>
                      <a:pPr marL="0" marR="0">
                        <a:spcBef>
                          <a:spcPts val="0"/>
                        </a:spcBef>
                        <a:spcAft>
                          <a:spcPts val="0"/>
                        </a:spcAft>
                      </a:pPr>
                      <a:r>
                        <a:rPr lang="en-US" sz="1400" dirty="0">
                          <a:effectLst/>
                        </a:rPr>
                        <a:t>Sum WRS </a:t>
                      </a:r>
                      <a:r>
                        <a:rPr lang="en-US" sz="1400" dirty="0" err="1">
                          <a:effectLst/>
                        </a:rPr>
                        <a:t>Ded</a:t>
                      </a:r>
                      <a:r>
                        <a:rPr lang="en-US" sz="1400" dirty="0">
                          <a:effectLst/>
                        </a:rPr>
                        <a:t> 7W 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WRS Employer Required WRS Contributions (includes Duty Disability contribution amount if Protective)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207889"/>
                  </a:ext>
                </a:extLst>
              </a:tr>
              <a:tr h="393196">
                <a:tc>
                  <a:txBody>
                    <a:bodyPr/>
                    <a:lstStyle/>
                    <a:p>
                      <a:pPr marL="0" marR="0">
                        <a:spcBef>
                          <a:spcPts val="0"/>
                        </a:spcBef>
                        <a:spcAft>
                          <a:spcPts val="0"/>
                        </a:spcAft>
                      </a:pPr>
                      <a:r>
                        <a:rPr lang="en-US" sz="1400">
                          <a:effectLst/>
                        </a:rPr>
                        <a:t>Sum WRS Ded 7W 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WRS Employee Required After-Tax WRS Contributions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0924910"/>
                  </a:ext>
                </a:extLst>
              </a:tr>
              <a:tr h="393196">
                <a:tc>
                  <a:txBody>
                    <a:bodyPr/>
                    <a:lstStyle/>
                    <a:p>
                      <a:pPr marL="0" marR="0">
                        <a:spcBef>
                          <a:spcPts val="0"/>
                        </a:spcBef>
                        <a:spcAft>
                          <a:spcPts val="0"/>
                        </a:spcAft>
                      </a:pPr>
                      <a:r>
                        <a:rPr lang="en-US" sz="1400">
                          <a:effectLst/>
                        </a:rPr>
                        <a:t>Sum WRS Ded 7Y 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Employer Contribution to Fund Sick Leave Credit Program</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0757502"/>
                  </a:ext>
                </a:extLst>
              </a:tr>
              <a:tr h="393196">
                <a:tc>
                  <a:txBody>
                    <a:bodyPr/>
                    <a:lstStyle/>
                    <a:p>
                      <a:pPr marL="0" marR="0">
                        <a:spcBef>
                          <a:spcPts val="0"/>
                        </a:spcBef>
                        <a:spcAft>
                          <a:spcPts val="0"/>
                        </a:spcAft>
                      </a:pPr>
                      <a:r>
                        <a:rPr lang="en-US" sz="1400">
                          <a:effectLst/>
                        </a:rPr>
                        <a:t>Sum WRS Add 00 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Total Additional WRS Contributions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4082080"/>
                  </a:ext>
                </a:extLst>
              </a:tr>
              <a:tr h="393196">
                <a:tc>
                  <a:txBody>
                    <a:bodyPr/>
                    <a:lstStyle/>
                    <a:p>
                      <a:pPr marL="0" marR="0">
                        <a:spcBef>
                          <a:spcPts val="0"/>
                        </a:spcBef>
                        <a:spcAft>
                          <a:spcPts val="0"/>
                        </a:spcAft>
                      </a:pPr>
                      <a:r>
                        <a:rPr lang="en-US" sz="1400">
                          <a:effectLst/>
                        </a:rPr>
                        <a:t>Diff Calc'd Minus Deduct 7W ER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Difference between Employer-Required WRS Contributions Owed vs. Collected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3484533"/>
                  </a:ext>
                </a:extLst>
              </a:tr>
              <a:tr h="393196">
                <a:tc>
                  <a:txBody>
                    <a:bodyPr/>
                    <a:lstStyle/>
                    <a:p>
                      <a:pPr marL="0" marR="0">
                        <a:spcBef>
                          <a:spcPts val="0"/>
                        </a:spcBef>
                        <a:spcAft>
                          <a:spcPts val="0"/>
                        </a:spcAft>
                      </a:pPr>
                      <a:r>
                        <a:rPr lang="en-US" sz="1400">
                          <a:effectLst/>
                        </a:rPr>
                        <a:t>Diff Calc'd Minus Deduct 7W EE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Difference between Employee-Required WRS Contributions Owed vs. Collected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3037890"/>
                  </a:ext>
                </a:extLst>
              </a:tr>
              <a:tr h="655327">
                <a:tc>
                  <a:txBody>
                    <a:bodyPr/>
                    <a:lstStyle/>
                    <a:p>
                      <a:pPr marL="0" marR="0">
                        <a:spcBef>
                          <a:spcPts val="0"/>
                        </a:spcBef>
                        <a:spcAft>
                          <a:spcPts val="0"/>
                        </a:spcAft>
                      </a:pPr>
                      <a:r>
                        <a:rPr lang="en-US" sz="1400">
                          <a:effectLst/>
                        </a:rPr>
                        <a:t>Diff Calc'd Minus Deduct 7Y ER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Difference between Employer Contribution Towards Sick Leave Credit Program Owed vs. Collected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83385"/>
                  </a:ext>
                </a:extLst>
              </a:tr>
            </a:tbl>
          </a:graphicData>
        </a:graphic>
      </p:graphicFrame>
    </p:spTree>
    <p:extLst>
      <p:ext uri="{BB962C8B-B14F-4D97-AF65-F5344CB8AC3E}">
        <p14:creationId xmlns:p14="http://schemas.microsoft.com/office/powerpoint/2010/main" val="3994017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82C1B-2FB7-41CD-88F7-1A8360CB9476}"/>
              </a:ext>
            </a:extLst>
          </p:cNvPr>
          <p:cNvSpPr>
            <a:spLocks noGrp="1"/>
          </p:cNvSpPr>
          <p:nvPr>
            <p:ph type="ctrTitle"/>
          </p:nvPr>
        </p:nvSpPr>
        <p:spPr/>
        <p:txBody>
          <a:bodyPr/>
          <a:lstStyle/>
          <a:p>
            <a:r>
              <a:rPr lang="en-US" dirty="0"/>
              <a:t>When to Create Ticket</a:t>
            </a:r>
          </a:p>
        </p:txBody>
      </p:sp>
    </p:spTree>
    <p:extLst>
      <p:ext uri="{BB962C8B-B14F-4D97-AF65-F5344CB8AC3E}">
        <p14:creationId xmlns:p14="http://schemas.microsoft.com/office/powerpoint/2010/main" val="241183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63A2-67CF-4248-9D24-608DFD92CC72}"/>
              </a:ext>
            </a:extLst>
          </p:cNvPr>
          <p:cNvSpPr>
            <a:spLocks noGrp="1"/>
          </p:cNvSpPr>
          <p:nvPr>
            <p:ph type="title"/>
          </p:nvPr>
        </p:nvSpPr>
        <p:spPr/>
        <p:txBody>
          <a:bodyPr/>
          <a:lstStyle/>
          <a:p>
            <a:r>
              <a:rPr lang="en-US" dirty="0"/>
              <a:t>WRS Eligibility Rules</a:t>
            </a:r>
          </a:p>
        </p:txBody>
      </p:sp>
      <p:sp>
        <p:nvSpPr>
          <p:cNvPr id="3" name="Content Placeholder 2">
            <a:extLst>
              <a:ext uri="{FF2B5EF4-FFF2-40B4-BE49-F238E27FC236}">
                <a16:creationId xmlns:a16="http://schemas.microsoft.com/office/drawing/2014/main" id="{2564FB93-2F7C-4416-957F-3D210E9AFC60}"/>
              </a:ext>
            </a:extLst>
          </p:cNvPr>
          <p:cNvSpPr>
            <a:spLocks noGrp="1"/>
          </p:cNvSpPr>
          <p:nvPr>
            <p:ph idx="1"/>
          </p:nvPr>
        </p:nvSpPr>
        <p:spPr>
          <a:xfrm>
            <a:off x="424070" y="2180496"/>
            <a:ext cx="11317356" cy="3678303"/>
          </a:xfrm>
        </p:spPr>
        <p:txBody>
          <a:bodyPr anchor="t">
            <a:normAutofit fontScale="92500" lnSpcReduction="20000"/>
          </a:bodyPr>
          <a:lstStyle/>
          <a:p>
            <a:r>
              <a:rPr lang="en-US" dirty="0"/>
              <a:t>WRS Administration rules are outlined in the </a:t>
            </a:r>
            <a:r>
              <a:rPr lang="en-US" u="sng" dirty="0">
                <a:hlinkClick r:id="rId2"/>
              </a:rPr>
              <a:t>WRS Administration Manual</a:t>
            </a:r>
            <a:r>
              <a:rPr lang="en-US" dirty="0"/>
              <a:t> (ET-1127).  </a:t>
            </a:r>
            <a:r>
              <a:rPr lang="en-US" u="sng" dirty="0">
                <a:hlinkClick r:id="rId3"/>
              </a:rPr>
              <a:t>Chapter 3</a:t>
            </a:r>
            <a:r>
              <a:rPr lang="en-US" dirty="0"/>
              <a:t> of the manual outlines how to determine WRS eligibility and </a:t>
            </a:r>
            <a:r>
              <a:rPr lang="en-US" u="sng" dirty="0">
                <a:hlinkClick r:id="rId4"/>
              </a:rPr>
              <a:t>Chapter 4</a:t>
            </a:r>
            <a:r>
              <a:rPr lang="en-US" dirty="0"/>
              <a:t> explains how to determine the appropriate WRS employment category.</a:t>
            </a:r>
          </a:p>
          <a:p>
            <a:r>
              <a:rPr lang="en-US" dirty="0"/>
              <a:t>WRS eligibility is reviewed at the following times:</a:t>
            </a:r>
          </a:p>
          <a:p>
            <a:pPr lvl="1"/>
            <a:r>
              <a:rPr lang="en-US" dirty="0"/>
              <a:t>At hire</a:t>
            </a:r>
          </a:p>
          <a:p>
            <a:pPr lvl="1"/>
            <a:r>
              <a:rPr lang="en-US" dirty="0"/>
              <a:t>If not eligible for WRS at hire, review eligibility…</a:t>
            </a:r>
          </a:p>
          <a:p>
            <a:pPr lvl="2"/>
            <a:r>
              <a:rPr lang="en-US" dirty="0"/>
              <a:t>When expectations change;</a:t>
            </a:r>
          </a:p>
          <a:p>
            <a:pPr lvl="2"/>
            <a:r>
              <a:rPr lang="en-US" dirty="0"/>
              <a:t>On the employee’s one-year anniversary;</a:t>
            </a:r>
          </a:p>
          <a:p>
            <a:pPr lvl="2"/>
            <a:r>
              <a:rPr lang="en-US" dirty="0"/>
              <a:t>During a 12-month rolling lookback</a:t>
            </a:r>
          </a:p>
        </p:txBody>
      </p:sp>
    </p:spTree>
    <p:extLst>
      <p:ext uri="{BB962C8B-B14F-4D97-AF65-F5344CB8AC3E}">
        <p14:creationId xmlns:p14="http://schemas.microsoft.com/office/powerpoint/2010/main" val="1000683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5651-412C-4AB1-B76F-92E752A55843}"/>
              </a:ext>
            </a:extLst>
          </p:cNvPr>
          <p:cNvSpPr>
            <a:spLocks noGrp="1"/>
          </p:cNvSpPr>
          <p:nvPr>
            <p:ph type="title"/>
          </p:nvPr>
        </p:nvSpPr>
        <p:spPr/>
        <p:txBody>
          <a:bodyPr/>
          <a:lstStyle/>
          <a:p>
            <a:r>
              <a:rPr lang="en-US" dirty="0"/>
              <a:t>When to create WRS ticket</a:t>
            </a:r>
          </a:p>
        </p:txBody>
      </p:sp>
      <p:sp>
        <p:nvSpPr>
          <p:cNvPr id="3" name="Content Placeholder 2">
            <a:extLst>
              <a:ext uri="{FF2B5EF4-FFF2-40B4-BE49-F238E27FC236}">
                <a16:creationId xmlns:a16="http://schemas.microsoft.com/office/drawing/2014/main" id="{A0A8188F-6D67-4E74-81E8-0CED210FFD33}"/>
              </a:ext>
            </a:extLst>
          </p:cNvPr>
          <p:cNvSpPr>
            <a:spLocks noGrp="1"/>
          </p:cNvSpPr>
          <p:nvPr>
            <p:ph idx="1"/>
          </p:nvPr>
        </p:nvSpPr>
        <p:spPr>
          <a:xfrm>
            <a:off x="581192" y="1856096"/>
            <a:ext cx="11029615" cy="4002703"/>
          </a:xfrm>
        </p:spPr>
        <p:txBody>
          <a:bodyPr>
            <a:normAutofit fontScale="77500" lnSpcReduction="20000"/>
          </a:bodyPr>
          <a:lstStyle/>
          <a:p>
            <a:pPr lvl="0"/>
            <a:r>
              <a:rPr lang="en-US" dirty="0"/>
              <a:t>Manual ETF transaction for current year needed</a:t>
            </a:r>
          </a:p>
          <a:p>
            <a:pPr lvl="0"/>
            <a:r>
              <a:rPr lang="en-US" dirty="0"/>
              <a:t>Retro-discovery of WRS eligibility requiring Job updates, retro ben event processing, review of collection plan</a:t>
            </a:r>
          </a:p>
          <a:p>
            <a:pPr lvl="0"/>
            <a:r>
              <a:rPr lang="en-US" dirty="0"/>
              <a:t>Urgent need relative to a pay calc deadline (Start ticket with “PPXX – WRS”)</a:t>
            </a:r>
          </a:p>
          <a:p>
            <a:pPr lvl="0"/>
            <a:r>
              <a:rPr lang="en-US" dirty="0"/>
              <a:t>Incorrect hire date for WRS covered employee</a:t>
            </a:r>
          </a:p>
          <a:p>
            <a:pPr lvl="0"/>
            <a:r>
              <a:rPr lang="en-US" dirty="0"/>
              <a:t>WRS category change mid-pay period</a:t>
            </a:r>
          </a:p>
          <a:p>
            <a:r>
              <a:rPr lang="en-US" dirty="0"/>
              <a:t>WRS eligible mid-pay period in a payroll we haven’t already calculated</a:t>
            </a:r>
          </a:p>
          <a:p>
            <a:pPr lvl="0"/>
            <a:r>
              <a:rPr lang="en-US" dirty="0"/>
              <a:t>Wrong </a:t>
            </a:r>
            <a:r>
              <a:rPr lang="en-US" dirty="0" err="1"/>
              <a:t>Elig</a:t>
            </a:r>
            <a:r>
              <a:rPr lang="en-US" dirty="0"/>
              <a:t> Config 1 value</a:t>
            </a:r>
          </a:p>
          <a:p>
            <a:pPr lvl="0"/>
            <a:r>
              <a:rPr lang="en-US" dirty="0"/>
              <a:t>Questions on when to use WAAs vs deduction POTTs</a:t>
            </a:r>
          </a:p>
          <a:p>
            <a:pPr lvl="0"/>
            <a:r>
              <a:rPr lang="en-US" dirty="0"/>
              <a:t>Offsetting the Not Taken amounts for current year</a:t>
            </a:r>
          </a:p>
        </p:txBody>
      </p:sp>
    </p:spTree>
    <p:extLst>
      <p:ext uri="{BB962C8B-B14F-4D97-AF65-F5344CB8AC3E}">
        <p14:creationId xmlns:p14="http://schemas.microsoft.com/office/powerpoint/2010/main" val="1444038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3FA5F-B0B8-450E-A513-206EE0EF3F59}"/>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412854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8AAF-92A0-4CF3-AE5A-61C11C18AD2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E3F341F-EFBD-413B-8E67-69940AAF06CA}"/>
              </a:ext>
            </a:extLst>
          </p:cNvPr>
          <p:cNvSpPr>
            <a:spLocks noGrp="1"/>
          </p:cNvSpPr>
          <p:nvPr>
            <p:ph idx="1"/>
          </p:nvPr>
        </p:nvSpPr>
        <p:spPr/>
        <p:txBody>
          <a:bodyPr>
            <a:normAutofit fontScale="92500" lnSpcReduction="10000"/>
          </a:bodyPr>
          <a:lstStyle/>
          <a:p>
            <a:r>
              <a:rPr lang="en-US" dirty="0"/>
              <a:t>Prior Job Aids</a:t>
            </a:r>
          </a:p>
          <a:p>
            <a:pPr lvl="1"/>
            <a:r>
              <a:rPr lang="en-US" dirty="0">
                <a:hlinkClick r:id="rId2"/>
              </a:rPr>
              <a:t>WRS Remittance Reporting</a:t>
            </a:r>
            <a:endParaRPr lang="en-US" dirty="0"/>
          </a:p>
          <a:p>
            <a:pPr lvl="1"/>
            <a:r>
              <a:rPr lang="en-US" dirty="0">
                <a:hlinkClick r:id="rId3"/>
              </a:rPr>
              <a:t>Workers Compensation</a:t>
            </a:r>
            <a:endParaRPr lang="en-US" dirty="0"/>
          </a:p>
          <a:p>
            <a:pPr lvl="1"/>
            <a:r>
              <a:rPr lang="en-US" dirty="0">
                <a:hlinkClick r:id="rId4"/>
              </a:rPr>
              <a:t>WRS Lookback</a:t>
            </a:r>
            <a:endParaRPr lang="en-US" dirty="0"/>
          </a:p>
          <a:p>
            <a:r>
              <a:rPr lang="en-US" dirty="0"/>
              <a:t>ETF</a:t>
            </a:r>
          </a:p>
          <a:p>
            <a:pPr lvl="1"/>
            <a:r>
              <a:rPr lang="en-US" dirty="0">
                <a:hlinkClick r:id="rId5"/>
              </a:rPr>
              <a:t>Contribution Rate History</a:t>
            </a:r>
            <a:endParaRPr lang="en-US" dirty="0"/>
          </a:p>
          <a:p>
            <a:pPr lvl="1"/>
            <a:r>
              <a:rPr lang="en-US" dirty="0">
                <a:hlinkClick r:id="rId6"/>
              </a:rPr>
              <a:t>ETFOne</a:t>
            </a:r>
            <a:endParaRPr lang="en-US" dirty="0"/>
          </a:p>
          <a:p>
            <a:pPr lvl="1"/>
            <a:r>
              <a:rPr lang="en-US" dirty="0">
                <a:hlinkClick r:id="rId7"/>
              </a:rPr>
              <a:t>WRS Manual</a:t>
            </a:r>
            <a:endParaRPr lang="en-US" dirty="0"/>
          </a:p>
        </p:txBody>
      </p:sp>
    </p:spTree>
    <p:extLst>
      <p:ext uri="{BB962C8B-B14F-4D97-AF65-F5344CB8AC3E}">
        <p14:creationId xmlns:p14="http://schemas.microsoft.com/office/powerpoint/2010/main" val="268775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8CEE-13C7-48CA-A136-4BF19071D0B1}"/>
              </a:ext>
            </a:extLst>
          </p:cNvPr>
          <p:cNvSpPr>
            <a:spLocks noGrp="1"/>
          </p:cNvSpPr>
          <p:nvPr>
            <p:ph type="title"/>
          </p:nvPr>
        </p:nvSpPr>
        <p:spPr/>
        <p:txBody>
          <a:bodyPr/>
          <a:lstStyle/>
          <a:p>
            <a:r>
              <a:rPr lang="en-US" dirty="0"/>
              <a:t>WRS Eligibility - at Hire</a:t>
            </a:r>
          </a:p>
        </p:txBody>
      </p:sp>
      <p:sp>
        <p:nvSpPr>
          <p:cNvPr id="3" name="Content Placeholder 2">
            <a:extLst>
              <a:ext uri="{FF2B5EF4-FFF2-40B4-BE49-F238E27FC236}">
                <a16:creationId xmlns:a16="http://schemas.microsoft.com/office/drawing/2014/main" id="{2BDFE0C8-807C-42B5-9D23-7797401005DD}"/>
              </a:ext>
            </a:extLst>
          </p:cNvPr>
          <p:cNvSpPr>
            <a:spLocks noGrp="1"/>
          </p:cNvSpPr>
          <p:nvPr>
            <p:ph idx="1"/>
          </p:nvPr>
        </p:nvSpPr>
        <p:spPr>
          <a:xfrm>
            <a:off x="174170" y="1872343"/>
            <a:ext cx="11887201" cy="4846510"/>
          </a:xfrm>
          <a:solidFill>
            <a:schemeClr val="bg1"/>
          </a:solidFill>
        </p:spPr>
        <p:txBody>
          <a:bodyPr anchor="t">
            <a:normAutofit fontScale="70000" lnSpcReduction="20000"/>
          </a:bodyPr>
          <a:lstStyle/>
          <a:p>
            <a:r>
              <a:rPr lang="en-US" dirty="0"/>
              <a:t>To qualify for the WRS at hire, the employee must be expected to work at least one year (365 days/366 days if a leap year), </a:t>
            </a:r>
            <a:r>
              <a:rPr lang="en-US" b="1" u="sng" dirty="0"/>
              <a:t>and</a:t>
            </a:r>
            <a:r>
              <a:rPr lang="en-US" dirty="0"/>
              <a:t>:</a:t>
            </a:r>
          </a:p>
          <a:p>
            <a:pPr lvl="1"/>
            <a:r>
              <a:rPr lang="en-US" dirty="0"/>
              <a:t>If the employee was first covered under the WRS </a:t>
            </a:r>
            <a:r>
              <a:rPr lang="en-US" i="1" u="sng" dirty="0"/>
              <a:t>before July 1, 2011*</a:t>
            </a:r>
            <a:r>
              <a:rPr lang="en-US" dirty="0"/>
              <a:t>, must be expected to work at least</a:t>
            </a:r>
          </a:p>
          <a:p>
            <a:pPr lvl="2"/>
            <a:r>
              <a:rPr lang="en-US" dirty="0"/>
              <a:t>600 hours (non-teachers); or</a:t>
            </a:r>
          </a:p>
          <a:p>
            <a:pPr lvl="2"/>
            <a:r>
              <a:rPr lang="en-US" dirty="0"/>
              <a:t>440 hours (teacher) </a:t>
            </a:r>
          </a:p>
          <a:p>
            <a:pPr lvl="1"/>
            <a:r>
              <a:rPr lang="en-US" dirty="0"/>
              <a:t>If the employee was first covered under the WRS </a:t>
            </a:r>
            <a:r>
              <a:rPr lang="en-US" i="1" u="sng" dirty="0"/>
              <a:t>on or after July 1, 2011*</a:t>
            </a:r>
            <a:r>
              <a:rPr lang="en-US" dirty="0"/>
              <a:t>, must be expected to work at least</a:t>
            </a:r>
          </a:p>
          <a:p>
            <a:pPr lvl="2"/>
            <a:r>
              <a:rPr lang="en-US" dirty="0"/>
              <a:t>1,200 hours (non-teachers); or</a:t>
            </a:r>
          </a:p>
          <a:p>
            <a:pPr lvl="2"/>
            <a:r>
              <a:rPr lang="en-US" dirty="0"/>
              <a:t>880 hours (teacher) during the preceding 12-month period.</a:t>
            </a:r>
          </a:p>
          <a:p>
            <a:pPr lvl="2"/>
            <a:endParaRPr lang="en-US" dirty="0"/>
          </a:p>
          <a:p>
            <a:pPr marL="0" indent="0">
              <a:buNone/>
            </a:pPr>
            <a:r>
              <a:rPr lang="en-US" b="1" i="1" dirty="0"/>
              <a:t>Exception:</a:t>
            </a:r>
            <a:r>
              <a:rPr lang="en-US" dirty="0"/>
              <a:t>  if an employee was covered by the WRS and returns to the </a:t>
            </a:r>
            <a:r>
              <a:rPr lang="en-US" b="1" dirty="0"/>
              <a:t>SAME</a:t>
            </a:r>
            <a:r>
              <a:rPr lang="en-US" dirty="0"/>
              <a:t> state agency within 12 months and has </a:t>
            </a:r>
            <a:r>
              <a:rPr lang="en-US" b="1" dirty="0"/>
              <a:t>NOT</a:t>
            </a:r>
            <a:r>
              <a:rPr lang="en-US" dirty="0"/>
              <a:t> taken a WRS separation or retirement benefit, the agency is </a:t>
            </a:r>
            <a:r>
              <a:rPr lang="en-US" b="1" dirty="0"/>
              <a:t>REQUIRED</a:t>
            </a:r>
            <a:r>
              <a:rPr lang="en-US" dirty="0"/>
              <a:t> to put the employee under WRS upon re-employment (regardless of the duration or expectation of the new appointment). Central Benefits monitors this each payroll.</a:t>
            </a:r>
          </a:p>
          <a:p>
            <a:pPr marL="0" indent="0">
              <a:buNone/>
            </a:pPr>
            <a:endParaRPr lang="en-US" dirty="0"/>
          </a:p>
          <a:p>
            <a:pPr marL="0" indent="0">
              <a:buNone/>
            </a:pPr>
            <a:r>
              <a:rPr lang="en-US" sz="2300" dirty="0"/>
              <a:t>*This date can be determined by doing a Prior Service Check on the employee.</a:t>
            </a:r>
          </a:p>
        </p:txBody>
      </p:sp>
    </p:spTree>
    <p:extLst>
      <p:ext uri="{BB962C8B-B14F-4D97-AF65-F5344CB8AC3E}">
        <p14:creationId xmlns:p14="http://schemas.microsoft.com/office/powerpoint/2010/main" val="357733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8CEE-13C7-48CA-A136-4BF19071D0B1}"/>
              </a:ext>
            </a:extLst>
          </p:cNvPr>
          <p:cNvSpPr>
            <a:spLocks noGrp="1"/>
          </p:cNvSpPr>
          <p:nvPr>
            <p:ph type="title"/>
          </p:nvPr>
        </p:nvSpPr>
        <p:spPr/>
        <p:txBody>
          <a:bodyPr/>
          <a:lstStyle/>
          <a:p>
            <a:r>
              <a:rPr lang="en-US" dirty="0"/>
              <a:t>WRs eligibility  - rehired annuitants</a:t>
            </a:r>
          </a:p>
        </p:txBody>
      </p:sp>
      <p:sp>
        <p:nvSpPr>
          <p:cNvPr id="3" name="Content Placeholder 2">
            <a:extLst>
              <a:ext uri="{FF2B5EF4-FFF2-40B4-BE49-F238E27FC236}">
                <a16:creationId xmlns:a16="http://schemas.microsoft.com/office/drawing/2014/main" id="{2BDFE0C8-807C-42B5-9D23-7797401005DD}"/>
              </a:ext>
            </a:extLst>
          </p:cNvPr>
          <p:cNvSpPr>
            <a:spLocks noGrp="1"/>
          </p:cNvSpPr>
          <p:nvPr>
            <p:ph idx="1"/>
          </p:nvPr>
        </p:nvSpPr>
        <p:spPr/>
        <p:txBody>
          <a:bodyPr anchor="t">
            <a:normAutofit fontScale="77500" lnSpcReduction="20000"/>
          </a:bodyPr>
          <a:lstStyle/>
          <a:p>
            <a:r>
              <a:rPr lang="en-US" dirty="0"/>
              <a:t>The employment and WRS eligibility of rehired annuitants is outlined in Chapter 15 of the WRS Administration Manual: </a:t>
            </a:r>
            <a:r>
              <a:rPr lang="en-US" u="sng" dirty="0">
                <a:hlinkClick r:id="rId3"/>
              </a:rPr>
              <a:t>http://etf.wi.gov/employers/wrschap15.pdf</a:t>
            </a:r>
            <a:r>
              <a:rPr lang="en-US" dirty="0"/>
              <a:t>. Please see Tables 15.1 and 15.2 to review detailed information about when a Rehired Annuitant has the option to elect WRS coverage and when a Rehired Annuitant is required to re-enroll in the WRS.</a:t>
            </a:r>
          </a:p>
          <a:p>
            <a:pPr marL="0" indent="0">
              <a:buNone/>
            </a:pPr>
            <a:endParaRPr lang="en-US" dirty="0"/>
          </a:p>
          <a:p>
            <a:r>
              <a:rPr lang="en-US" dirty="0"/>
              <a:t>If a rehired annuitant is not eligible to participate in the WRS at hire, the annuitant may be able to elect participation or be required to participate in the WRS when expectations change, at the one-year anniversary or at any point during a rolling 12-month lookback period.  </a:t>
            </a:r>
            <a:r>
              <a:rPr lang="en-US" b="1" i="1" dirty="0"/>
              <a:t>Once an annuitant either elects to or is required to participate in the WRS, the annuitant must complete a </a:t>
            </a:r>
            <a:r>
              <a:rPr lang="en-US" b="1" i="1" u="sng" dirty="0">
                <a:hlinkClick r:id="rId4"/>
              </a:rPr>
              <a:t>Rehired Annuitant Election Form</a:t>
            </a:r>
            <a:r>
              <a:rPr lang="en-US" b="1" i="1" dirty="0"/>
              <a:t> (ET-2319) and ETF will determine the WRS begin date.</a:t>
            </a:r>
            <a:endParaRPr lang="en-US" dirty="0"/>
          </a:p>
        </p:txBody>
      </p:sp>
    </p:spTree>
    <p:extLst>
      <p:ext uri="{BB962C8B-B14F-4D97-AF65-F5344CB8AC3E}">
        <p14:creationId xmlns:p14="http://schemas.microsoft.com/office/powerpoint/2010/main" val="67587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WRS eligibility – rehired annuitants</a:t>
            </a:r>
          </a:p>
        </p:txBody>
      </p:sp>
      <p:sp>
        <p:nvSpPr>
          <p:cNvPr id="3" name="Content Placeholder 2"/>
          <p:cNvSpPr>
            <a:spLocks noGrp="1"/>
          </p:cNvSpPr>
          <p:nvPr>
            <p:ph idx="1"/>
          </p:nvPr>
        </p:nvSpPr>
        <p:spPr>
          <a:xfrm>
            <a:off x="581192" y="1857829"/>
            <a:ext cx="11029615" cy="4834519"/>
          </a:xfrm>
          <a:solidFill>
            <a:srgbClr val="FFFFFF"/>
          </a:solidFill>
        </p:spPr>
        <p:txBody>
          <a:bodyPr anchor="t">
            <a:normAutofit fontScale="92500" lnSpcReduction="10000"/>
          </a:bodyPr>
          <a:lstStyle/>
          <a:p>
            <a:r>
              <a:rPr lang="en-US" sz="1800" dirty="0"/>
              <a:t>Rehired annuitants who meet the thresholds listed in Chapter 15 of the WRS manual will appear on the </a:t>
            </a:r>
            <a:r>
              <a:rPr lang="en-US" sz="1800" dirty="0">
                <a:hlinkClick r:id="rId2"/>
              </a:rPr>
              <a:t>WRS lookback report</a:t>
            </a:r>
            <a:r>
              <a:rPr lang="en-US" sz="1800" dirty="0"/>
              <a:t>.  The following is a summary of the hour thresholds:</a:t>
            </a:r>
          </a:p>
          <a:p>
            <a:pPr lvl="1"/>
            <a:r>
              <a:rPr lang="en-US" sz="1600" dirty="0"/>
              <a:t>If the employee terminated prior to July 2, 2013, the annuitant is </a:t>
            </a:r>
            <a:r>
              <a:rPr lang="en-US" sz="1600" b="1" u="sng" dirty="0"/>
              <a:t>eligible</a:t>
            </a:r>
            <a:r>
              <a:rPr lang="en-US" sz="1600" dirty="0"/>
              <a:t> to re-enroll in the WRS once the annuitant has worked more than:</a:t>
            </a:r>
          </a:p>
          <a:p>
            <a:pPr lvl="2"/>
            <a:r>
              <a:rPr lang="en-US" sz="1400" dirty="0"/>
              <a:t>600 hours (non-teachers) during the preceding 12-month period; or</a:t>
            </a:r>
          </a:p>
          <a:p>
            <a:pPr lvl="2"/>
            <a:r>
              <a:rPr lang="en-US" sz="1400" dirty="0"/>
              <a:t>440 hours (teacher) during the preceding 12-month period.</a:t>
            </a:r>
          </a:p>
          <a:p>
            <a:pPr lvl="1"/>
            <a:r>
              <a:rPr lang="en-US" sz="1600" dirty="0"/>
              <a:t>If the employee terminated on or after July 2, 2013, the annuitant is </a:t>
            </a:r>
            <a:r>
              <a:rPr lang="en-US" sz="1600" b="1" u="sng" dirty="0"/>
              <a:t>required</a:t>
            </a:r>
            <a:r>
              <a:rPr lang="en-US" sz="1600" dirty="0"/>
              <a:t> to re-enroll in the WRS once the annuitant has worked more than:</a:t>
            </a:r>
          </a:p>
          <a:p>
            <a:pPr lvl="2"/>
            <a:r>
              <a:rPr lang="en-US" sz="1400" dirty="0"/>
              <a:t>1,200 hours (non-teachers) during the preceding 12-month period; or</a:t>
            </a:r>
          </a:p>
          <a:p>
            <a:pPr lvl="2"/>
            <a:r>
              <a:rPr lang="en-US" sz="1400" dirty="0"/>
              <a:t>880 hours (teacher) during the preceding 12-month period.</a:t>
            </a:r>
          </a:p>
          <a:p>
            <a:pPr lvl="1"/>
            <a:r>
              <a:rPr lang="en-US" sz="1600" dirty="0"/>
              <a:t>If the employee terminated on or after July 2, 2013, the annuitant is </a:t>
            </a:r>
            <a:r>
              <a:rPr lang="en-US" sz="1600" b="1" u="sng" dirty="0"/>
              <a:t>eligible</a:t>
            </a:r>
            <a:r>
              <a:rPr lang="en-US" sz="1600" dirty="0"/>
              <a:t> to re-enroll in the WRS once the annuitant has worked more than:</a:t>
            </a:r>
          </a:p>
          <a:p>
            <a:pPr lvl="2"/>
            <a:r>
              <a:rPr lang="en-US" sz="1400" dirty="0"/>
              <a:t>600 hours, but less than 1,200 hours, (non-teachers) during the preceding 12-month period; or</a:t>
            </a:r>
          </a:p>
          <a:p>
            <a:pPr lvl="2"/>
            <a:r>
              <a:rPr lang="en-US" sz="1400" dirty="0"/>
              <a:t>440 hours, but less than 880 hours, (teacher) during the preceding 12-month period.</a:t>
            </a:r>
            <a:endParaRPr lang="en-US" sz="1800" dirty="0"/>
          </a:p>
          <a:p>
            <a:r>
              <a:rPr lang="en-US" sz="1800" dirty="0"/>
              <a:t>Per direction from the Department of Employee Trust Funds (ETF), if you identify a rehired annuitant who is either required to or can elect to go under the WRS, </a:t>
            </a:r>
            <a:r>
              <a:rPr lang="en-US" sz="1800" b="1" dirty="0"/>
              <a:t>the WRS enrollment is PROSPECTIVE ONLY</a:t>
            </a:r>
            <a:r>
              <a:rPr lang="en-US" sz="1800" dirty="0"/>
              <a:t>.  Rehired annuitants will not be retroactively covered by the WRS.</a:t>
            </a:r>
          </a:p>
        </p:txBody>
      </p:sp>
    </p:spTree>
    <p:extLst>
      <p:ext uri="{BB962C8B-B14F-4D97-AF65-F5344CB8AC3E}">
        <p14:creationId xmlns:p14="http://schemas.microsoft.com/office/powerpoint/2010/main" val="3942076960"/>
      </p:ext>
    </p:extLst>
  </p:cSld>
  <p:clrMapOvr>
    <a:masterClrMapping/>
  </p:clrMapOvr>
</p:sld>
</file>

<file path=ppt/theme/theme1.xml><?xml version="1.0" encoding="utf-8"?>
<a:theme xmlns:a="http://schemas.openxmlformats.org/drawingml/2006/main" name="Dividend">
  <a:themeElements>
    <a:clrScheme name="Custom 17">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828282"/>
      </a:hlink>
      <a:folHlink>
        <a:srgbClr val="A5A5A5"/>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ureau xmlns="7a61c4ba-b021-40cd-af10-78a6188bfae5">Central Benefits &amp; Payroll</Bureau>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D11519-494A-4404-8A09-7C51C8B0B5C5}"/>
</file>

<file path=customXml/itemProps2.xml><?xml version="1.0" encoding="utf-8"?>
<ds:datastoreItem xmlns:ds="http://schemas.openxmlformats.org/officeDocument/2006/customXml" ds:itemID="{B8ECB7E2-8FC2-4411-845A-7FAC28C4A9CE}"/>
</file>

<file path=customXml/itemProps3.xml><?xml version="1.0" encoding="utf-8"?>
<ds:datastoreItem xmlns:ds="http://schemas.openxmlformats.org/officeDocument/2006/customXml" ds:itemID="{E5F9A296-43EC-4A90-A6EA-512B613DD906}"/>
</file>

<file path=customXml/itemProps4.xml><?xml version="1.0" encoding="utf-8"?>
<ds:datastoreItem xmlns:ds="http://schemas.openxmlformats.org/officeDocument/2006/customXml" ds:itemID="{19C0C74E-D8E0-4775-959F-63C4C4CEE4B2}"/>
</file>

<file path=docProps/app.xml><?xml version="1.0" encoding="utf-8"?>
<Properties xmlns="http://schemas.openxmlformats.org/officeDocument/2006/extended-properties" xmlns:vt="http://schemas.openxmlformats.org/officeDocument/2006/docPropsVTypes">
  <Template>TM03457464[[fn=Dividend]]</Template>
  <TotalTime>1122</TotalTime>
  <Words>5647</Words>
  <Application>Microsoft Office PowerPoint</Application>
  <PresentationFormat>Widescreen</PresentationFormat>
  <Paragraphs>627</Paragraphs>
  <Slides>62</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Arial</vt:lpstr>
      <vt:lpstr>Calibri</vt:lpstr>
      <vt:lpstr>Calibri Light</vt:lpstr>
      <vt:lpstr>Nevis</vt:lpstr>
      <vt:lpstr>Times New Roman</vt:lpstr>
      <vt:lpstr>Wingdings</vt:lpstr>
      <vt:lpstr>Wingdings 2</vt:lpstr>
      <vt:lpstr>Dividend</vt:lpstr>
      <vt:lpstr>Microsoft Excel Worksheet</vt:lpstr>
      <vt:lpstr>WRS Basics</vt:lpstr>
      <vt:lpstr>Agenda</vt:lpstr>
      <vt:lpstr>Scope</vt:lpstr>
      <vt:lpstr>Scope</vt:lpstr>
      <vt:lpstr>WRS eligibility rules</vt:lpstr>
      <vt:lpstr>WRS Eligibility Rules</vt:lpstr>
      <vt:lpstr>WRS Eligibility - at Hire</vt:lpstr>
      <vt:lpstr>WRs eligibility  - rehired annuitants</vt:lpstr>
      <vt:lpstr>WRS eligibility – rehired annuitants</vt:lpstr>
      <vt:lpstr>WRS eligibility – not immediately eligible</vt:lpstr>
      <vt:lpstr>WRS eligibility – not immediately eligible</vt:lpstr>
      <vt:lpstr>WRS Eligibility</vt:lpstr>
      <vt:lpstr>Elig Fld 1 Values</vt:lpstr>
      <vt:lpstr>Elig Fld 1 Values</vt:lpstr>
      <vt:lpstr>Elig Fld 1 Values – Eligible for WRS</vt:lpstr>
      <vt:lpstr>Elig Fld 1 Values – not Eligible for WRS</vt:lpstr>
      <vt:lpstr>Elig Fld 1 Tips</vt:lpstr>
      <vt:lpstr>WRS Benefit Plans and Auto Enrollment</vt:lpstr>
      <vt:lpstr>WRS Benefit Plans</vt:lpstr>
      <vt:lpstr>WRS Auto Enrollment Process</vt:lpstr>
      <vt:lpstr>PowerPoint Presentation</vt:lpstr>
      <vt:lpstr>WRS Contribution Rates</vt:lpstr>
      <vt:lpstr>WRS Contribution rates</vt:lpstr>
      <vt:lpstr>WRS Contribution Rates 2019</vt:lpstr>
      <vt:lpstr>WRS Payroll Mechanics</vt:lpstr>
      <vt:lpstr>WRS Accumulators</vt:lpstr>
      <vt:lpstr>Generating wrs deductions</vt:lpstr>
      <vt:lpstr>Generating wrs deductions</vt:lpstr>
      <vt:lpstr>PowerPoint Presentation</vt:lpstr>
      <vt:lpstr>WRS reporting Data</vt:lpstr>
      <vt:lpstr>WRS Hours, Earnings, and Contribution Adjustments</vt:lpstr>
      <vt:lpstr>Adjustment Overview</vt:lpstr>
      <vt:lpstr>Earnings Codes</vt:lpstr>
      <vt:lpstr>Earnings Adjustments</vt:lpstr>
      <vt:lpstr>Earnings Adjustments Example</vt:lpstr>
      <vt:lpstr>Hours Adjustments</vt:lpstr>
      <vt:lpstr>Special use earnings codes</vt:lpstr>
      <vt:lpstr>Current Year Deduction Codes</vt:lpstr>
      <vt:lpstr>Prior Year Deduction Codes</vt:lpstr>
      <vt:lpstr>PowerPoint Presentation</vt:lpstr>
      <vt:lpstr>WRS transaction table</vt:lpstr>
      <vt:lpstr>WRS Transaction table Background</vt:lpstr>
      <vt:lpstr>PowerPoint Presentation</vt:lpstr>
      <vt:lpstr>Wrs transaction table update overview</vt:lpstr>
      <vt:lpstr>Wrs transaction table load process</vt:lpstr>
      <vt:lpstr>Manual WRS Trans Table Adjustments</vt:lpstr>
      <vt:lpstr>WRS Transaction table uses</vt:lpstr>
      <vt:lpstr>WRS Reporting</vt:lpstr>
      <vt:lpstr>Automated WRS Reporting – WRS Periodic Report</vt:lpstr>
      <vt:lpstr>WRS Periodic Reporting</vt:lpstr>
      <vt:lpstr>Wrs periodic reporting</vt:lpstr>
      <vt:lpstr>WRS annual reporting</vt:lpstr>
      <vt:lpstr>Manual wrs reporting – Current Year</vt:lpstr>
      <vt:lpstr>Manual wrs reporting – Prior Year</vt:lpstr>
      <vt:lpstr>WRS Queries</vt:lpstr>
      <vt:lpstr>WRS Queries overview</vt:lpstr>
      <vt:lpstr>WRS queries</vt:lpstr>
      <vt:lpstr>Data elements in wrs queries</vt:lpstr>
      <vt:lpstr>When to Create Ticket</vt:lpstr>
      <vt:lpstr>When to create WRS ticket</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WRS Basics Training 01.03.2019</dc:title>
  <dc:creator>Grinder, Jennifer - DOA</dc:creator>
  <cp:lastModifiedBy>Danielle Tesch</cp:lastModifiedBy>
  <cp:revision>95</cp:revision>
  <dcterms:created xsi:type="dcterms:W3CDTF">2017-06-06T21:15:23Z</dcterms:created>
  <dcterms:modified xsi:type="dcterms:W3CDTF">2019-01-03T13:31:52Z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